
<file path=[Content_Types].xml><?xml version="1.0" encoding="utf-8"?>
<Types xmlns="http://schemas.openxmlformats.org/package/2006/content-types">
  <Default Extension="0" ContentType="image/jpeg"/>
  <Default Extension="emf" ContentType="image/x-emf"/>
  <Default Extension="gif" ContentType="image/gif"/>
  <Default Extension="jpeg" ContentType="image/jpeg"/>
  <Default Extension="jpg" ContentType="image/jpeg"/>
  <Default Extension="jpg!s"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1"/>
  </p:sldMasterIdLst>
  <p:notesMasterIdLst>
    <p:notesMasterId r:id="rId219"/>
  </p:notesMasterIdLst>
  <p:sldIdLst>
    <p:sldId id="609" r:id="rId2"/>
    <p:sldId id="3324" r:id="rId3"/>
    <p:sldId id="3325" r:id="rId4"/>
    <p:sldId id="617" r:id="rId5"/>
    <p:sldId id="618" r:id="rId6"/>
    <p:sldId id="619" r:id="rId7"/>
    <p:sldId id="2141411076" r:id="rId8"/>
    <p:sldId id="3322" r:id="rId9"/>
    <p:sldId id="612" r:id="rId10"/>
    <p:sldId id="613" r:id="rId11"/>
    <p:sldId id="614" r:id="rId12"/>
    <p:sldId id="615" r:id="rId13"/>
    <p:sldId id="986" r:id="rId14"/>
    <p:sldId id="3310" r:id="rId15"/>
    <p:sldId id="866" r:id="rId16"/>
    <p:sldId id="3326" r:id="rId17"/>
    <p:sldId id="973" r:id="rId18"/>
    <p:sldId id="620" r:id="rId19"/>
    <p:sldId id="1051" r:id="rId20"/>
    <p:sldId id="1039" r:id="rId21"/>
    <p:sldId id="1038" r:id="rId22"/>
    <p:sldId id="1041" r:id="rId23"/>
    <p:sldId id="1049" r:id="rId24"/>
    <p:sldId id="622" r:id="rId25"/>
    <p:sldId id="616" r:id="rId26"/>
    <p:sldId id="2141411060" r:id="rId27"/>
    <p:sldId id="623" r:id="rId28"/>
    <p:sldId id="624" r:id="rId29"/>
    <p:sldId id="981" r:id="rId30"/>
    <p:sldId id="626" r:id="rId31"/>
    <p:sldId id="630" r:id="rId32"/>
    <p:sldId id="983" r:id="rId33"/>
    <p:sldId id="2141411067" r:id="rId34"/>
    <p:sldId id="2141411071" r:id="rId35"/>
    <p:sldId id="2141411072" r:id="rId36"/>
    <p:sldId id="3328" r:id="rId37"/>
    <p:sldId id="631" r:id="rId38"/>
    <p:sldId id="2141411073" r:id="rId39"/>
    <p:sldId id="632" r:id="rId40"/>
    <p:sldId id="2141411064" r:id="rId41"/>
    <p:sldId id="633" r:id="rId42"/>
    <p:sldId id="961" r:id="rId43"/>
    <p:sldId id="635" r:id="rId44"/>
    <p:sldId id="636" r:id="rId45"/>
    <p:sldId id="2141411086" r:id="rId46"/>
    <p:sldId id="640" r:id="rId47"/>
    <p:sldId id="638" r:id="rId48"/>
    <p:sldId id="642" r:id="rId49"/>
    <p:sldId id="911" r:id="rId50"/>
    <p:sldId id="643" r:id="rId51"/>
    <p:sldId id="647" r:id="rId52"/>
    <p:sldId id="962" r:id="rId53"/>
    <p:sldId id="2141411061" r:id="rId54"/>
    <p:sldId id="974" r:id="rId55"/>
    <p:sldId id="673" r:id="rId56"/>
    <p:sldId id="627" r:id="rId57"/>
    <p:sldId id="997" r:id="rId58"/>
    <p:sldId id="988" r:id="rId59"/>
    <p:sldId id="995" r:id="rId60"/>
    <p:sldId id="648" r:id="rId61"/>
    <p:sldId id="3329" r:id="rId62"/>
    <p:sldId id="650" r:id="rId63"/>
    <p:sldId id="3330" r:id="rId64"/>
    <p:sldId id="651" r:id="rId65"/>
    <p:sldId id="963" r:id="rId66"/>
    <p:sldId id="989" r:id="rId67"/>
    <p:sldId id="654" r:id="rId68"/>
    <p:sldId id="964" r:id="rId69"/>
    <p:sldId id="658" r:id="rId70"/>
    <p:sldId id="653" r:id="rId71"/>
    <p:sldId id="912" r:id="rId72"/>
    <p:sldId id="656" r:id="rId73"/>
    <p:sldId id="657" r:id="rId74"/>
    <p:sldId id="652" r:id="rId75"/>
    <p:sldId id="659" r:id="rId76"/>
    <p:sldId id="660" r:id="rId77"/>
    <p:sldId id="975" r:id="rId78"/>
    <p:sldId id="669" r:id="rId79"/>
    <p:sldId id="670" r:id="rId80"/>
    <p:sldId id="674" r:id="rId81"/>
    <p:sldId id="661" r:id="rId82"/>
    <p:sldId id="666" r:id="rId83"/>
    <p:sldId id="2141411078" r:id="rId84"/>
    <p:sldId id="664" r:id="rId85"/>
    <p:sldId id="665" r:id="rId86"/>
    <p:sldId id="984" r:id="rId87"/>
    <p:sldId id="668" r:id="rId88"/>
    <p:sldId id="667" r:id="rId89"/>
    <p:sldId id="663" r:id="rId90"/>
    <p:sldId id="662" r:id="rId91"/>
    <p:sldId id="671" r:id="rId92"/>
    <p:sldId id="672" r:id="rId93"/>
    <p:sldId id="3331" r:id="rId94"/>
    <p:sldId id="985" r:id="rId95"/>
    <p:sldId id="675" r:id="rId96"/>
    <p:sldId id="2141411081" r:id="rId97"/>
    <p:sldId id="676" r:id="rId98"/>
    <p:sldId id="695" r:id="rId99"/>
    <p:sldId id="677" r:id="rId100"/>
    <p:sldId id="679" r:id="rId101"/>
    <p:sldId id="2141411059" r:id="rId102"/>
    <p:sldId id="678" r:id="rId103"/>
    <p:sldId id="2141411088" r:id="rId104"/>
    <p:sldId id="2141411089" r:id="rId105"/>
    <p:sldId id="966" r:id="rId106"/>
    <p:sldId id="2141411090" r:id="rId107"/>
    <p:sldId id="682" r:id="rId108"/>
    <p:sldId id="683" r:id="rId109"/>
    <p:sldId id="686" r:id="rId110"/>
    <p:sldId id="2141411077" r:id="rId111"/>
    <p:sldId id="858" r:id="rId112"/>
    <p:sldId id="687" r:id="rId113"/>
    <p:sldId id="689" r:id="rId114"/>
    <p:sldId id="688" r:id="rId115"/>
    <p:sldId id="859" r:id="rId116"/>
    <p:sldId id="696" r:id="rId117"/>
    <p:sldId id="976" r:id="rId118"/>
    <p:sldId id="691" r:id="rId119"/>
    <p:sldId id="692" r:id="rId120"/>
    <p:sldId id="693" r:id="rId121"/>
    <p:sldId id="3354" r:id="rId122"/>
    <p:sldId id="3350" r:id="rId123"/>
    <p:sldId id="3351" r:id="rId124"/>
    <p:sldId id="3377" r:id="rId125"/>
    <p:sldId id="2141411084" r:id="rId126"/>
    <p:sldId id="908" r:id="rId127"/>
    <p:sldId id="909" r:id="rId128"/>
    <p:sldId id="697" r:id="rId129"/>
    <p:sldId id="698" r:id="rId130"/>
    <p:sldId id="915" r:id="rId131"/>
    <p:sldId id="2141411079" r:id="rId132"/>
    <p:sldId id="977" r:id="rId133"/>
    <p:sldId id="700" r:id="rId134"/>
    <p:sldId id="802" r:id="rId135"/>
    <p:sldId id="2141411082" r:id="rId136"/>
    <p:sldId id="828" r:id="rId137"/>
    <p:sldId id="803" r:id="rId138"/>
    <p:sldId id="3315" r:id="rId139"/>
    <p:sldId id="809" r:id="rId140"/>
    <p:sldId id="3353" r:id="rId141"/>
    <p:sldId id="812" r:id="rId142"/>
    <p:sldId id="532" r:id="rId143"/>
    <p:sldId id="778" r:id="rId144"/>
    <p:sldId id="779" r:id="rId145"/>
    <p:sldId id="780" r:id="rId146"/>
    <p:sldId id="781" r:id="rId147"/>
    <p:sldId id="782" r:id="rId148"/>
    <p:sldId id="814" r:id="rId149"/>
    <p:sldId id="3316" r:id="rId150"/>
    <p:sldId id="816" r:id="rId151"/>
    <p:sldId id="920" r:id="rId152"/>
    <p:sldId id="3317" r:id="rId153"/>
    <p:sldId id="784" r:id="rId154"/>
    <p:sldId id="822" r:id="rId155"/>
    <p:sldId id="3362" r:id="rId156"/>
    <p:sldId id="3361" r:id="rId157"/>
    <p:sldId id="3360" r:id="rId158"/>
    <p:sldId id="3356" r:id="rId159"/>
    <p:sldId id="3357" r:id="rId160"/>
    <p:sldId id="3358" r:id="rId161"/>
    <p:sldId id="838" r:id="rId162"/>
    <p:sldId id="833" r:id="rId163"/>
    <p:sldId id="823" r:id="rId164"/>
    <p:sldId id="839" r:id="rId165"/>
    <p:sldId id="834" r:id="rId166"/>
    <p:sldId id="836" r:id="rId167"/>
    <p:sldId id="840" r:id="rId168"/>
    <p:sldId id="841" r:id="rId169"/>
    <p:sldId id="970" r:id="rId170"/>
    <p:sldId id="3338" r:id="rId171"/>
    <p:sldId id="835" r:id="rId172"/>
    <p:sldId id="978" r:id="rId173"/>
    <p:sldId id="848" r:id="rId174"/>
    <p:sldId id="847" r:id="rId175"/>
    <p:sldId id="849" r:id="rId176"/>
    <p:sldId id="851" r:id="rId177"/>
    <p:sldId id="853" r:id="rId178"/>
    <p:sldId id="854" r:id="rId179"/>
    <p:sldId id="855" r:id="rId180"/>
    <p:sldId id="3379" r:id="rId181"/>
    <p:sldId id="3380" r:id="rId182"/>
    <p:sldId id="2141411074" r:id="rId183"/>
    <p:sldId id="3381" r:id="rId184"/>
    <p:sldId id="2141411063" r:id="rId185"/>
    <p:sldId id="1002" r:id="rId186"/>
    <p:sldId id="875" r:id="rId187"/>
    <p:sldId id="934" r:id="rId188"/>
    <p:sldId id="937" r:id="rId189"/>
    <p:sldId id="932" r:id="rId190"/>
    <p:sldId id="930" r:id="rId191"/>
    <p:sldId id="931" r:id="rId192"/>
    <p:sldId id="882" r:id="rId193"/>
    <p:sldId id="925" r:id="rId194"/>
    <p:sldId id="883" r:id="rId195"/>
    <p:sldId id="889" r:id="rId196"/>
    <p:sldId id="894" r:id="rId197"/>
    <p:sldId id="938" r:id="rId198"/>
    <p:sldId id="939" r:id="rId199"/>
    <p:sldId id="941" r:id="rId200"/>
    <p:sldId id="942" r:id="rId201"/>
    <p:sldId id="959" r:id="rId202"/>
    <p:sldId id="3340" r:id="rId203"/>
    <p:sldId id="933" r:id="rId204"/>
    <p:sldId id="3341" r:id="rId205"/>
    <p:sldId id="935" r:id="rId206"/>
    <p:sldId id="936" r:id="rId207"/>
    <p:sldId id="951" r:id="rId208"/>
    <p:sldId id="885" r:id="rId209"/>
    <p:sldId id="3342" r:id="rId210"/>
    <p:sldId id="3343" r:id="rId211"/>
    <p:sldId id="3344" r:id="rId212"/>
    <p:sldId id="968" r:id="rId213"/>
    <p:sldId id="945" r:id="rId214"/>
    <p:sldId id="946" r:id="rId215"/>
    <p:sldId id="980" r:id="rId216"/>
    <p:sldId id="952" r:id="rId217"/>
    <p:sldId id="953" r:id="rId2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0A8"/>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58732" autoAdjust="0"/>
  </p:normalViewPr>
  <p:slideViewPr>
    <p:cSldViewPr snapToGrid="0">
      <p:cViewPr varScale="1">
        <p:scale>
          <a:sx n="34" d="100"/>
          <a:sy n="34" d="100"/>
        </p:scale>
        <p:origin x="1440" y="264"/>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percentStacked"/>
        <c:varyColors val="0"/>
        <c:ser>
          <c:idx val="0"/>
          <c:order val="0"/>
          <c:tx>
            <c:strRef>
              <c:f>Sheet1!$B$1</c:f>
              <c:strCache>
                <c:ptCount val="1"/>
                <c:pt idx="0">
                  <c:v>Saturated</c:v>
                </c:pt>
              </c:strCache>
            </c:strRef>
          </c:tx>
          <c:spPr>
            <a:solidFill>
              <a:schemeClr val="accent6">
                <a:shade val="65000"/>
              </a:schemeClr>
            </a:solidFill>
            <a:ln w="6350" cap="flat" cmpd="sng" algn="ctr">
              <a:solidFill>
                <a:schemeClr val="accent6">
                  <a:shade val="65000"/>
                  <a:shade val="50000"/>
                </a:schemeClr>
              </a:solidFill>
              <a:prstDash val="solid"/>
              <a:round/>
            </a:ln>
            <a:effectLst/>
          </c:spPr>
          <c:invertIfNegative val="0"/>
          <c:cat>
            <c:strRef>
              <c:f>Sheet1!$A$2:$A$5</c:f>
              <c:strCache>
                <c:ptCount val="4"/>
                <c:pt idx="0">
                  <c:v>Chicken </c:v>
                </c:pt>
                <c:pt idx="1">
                  <c:v>Olives</c:v>
                </c:pt>
                <c:pt idx="2">
                  <c:v>Peanuts</c:v>
                </c:pt>
                <c:pt idx="3">
                  <c:v>Soybean Oil</c:v>
                </c:pt>
              </c:strCache>
            </c:strRef>
          </c:cat>
          <c:val>
            <c:numRef>
              <c:f>Sheet1!$B$2:$B$5</c:f>
              <c:numCache>
                <c:formatCode>General</c:formatCode>
                <c:ptCount val="4"/>
                <c:pt idx="0">
                  <c:v>31.1</c:v>
                </c:pt>
                <c:pt idx="1">
                  <c:v>15.8</c:v>
                </c:pt>
                <c:pt idx="2">
                  <c:v>14.5</c:v>
                </c:pt>
                <c:pt idx="3">
                  <c:v>16.2</c:v>
                </c:pt>
              </c:numCache>
            </c:numRef>
          </c:val>
          <c:extLst>
            <c:ext xmlns:c16="http://schemas.microsoft.com/office/drawing/2014/chart" uri="{C3380CC4-5D6E-409C-BE32-E72D297353CC}">
              <c16:uniqueId val="{00000000-251B-4B32-A500-0C26478B57EA}"/>
            </c:ext>
          </c:extLst>
        </c:ser>
        <c:ser>
          <c:idx val="1"/>
          <c:order val="1"/>
          <c:tx>
            <c:strRef>
              <c:f>Sheet1!$C$1</c:f>
              <c:strCache>
                <c:ptCount val="1"/>
                <c:pt idx="0">
                  <c:v>Monounsaturated</c:v>
                </c:pt>
              </c:strCache>
            </c:strRef>
          </c:tx>
          <c:spPr>
            <a:solidFill>
              <a:schemeClr val="accent6"/>
            </a:solidFill>
            <a:ln w="6350" cap="flat" cmpd="sng" algn="ctr">
              <a:solidFill>
                <a:schemeClr val="accent6">
                  <a:shade val="50000"/>
                </a:schemeClr>
              </a:solidFill>
              <a:prstDash val="solid"/>
              <a:round/>
            </a:ln>
            <a:effectLst/>
          </c:spPr>
          <c:invertIfNegative val="0"/>
          <c:cat>
            <c:strRef>
              <c:f>Sheet1!$A$2:$A$5</c:f>
              <c:strCache>
                <c:ptCount val="4"/>
                <c:pt idx="0">
                  <c:v>Chicken </c:v>
                </c:pt>
                <c:pt idx="1">
                  <c:v>Olives</c:v>
                </c:pt>
                <c:pt idx="2">
                  <c:v>Peanuts</c:v>
                </c:pt>
                <c:pt idx="3">
                  <c:v>Soybean Oil</c:v>
                </c:pt>
              </c:strCache>
            </c:strRef>
          </c:cat>
          <c:val>
            <c:numRef>
              <c:f>Sheet1!$C$2:$C$5</c:f>
              <c:numCache>
                <c:formatCode>General</c:formatCode>
                <c:ptCount val="4"/>
                <c:pt idx="0">
                  <c:v>46.8</c:v>
                </c:pt>
                <c:pt idx="1">
                  <c:v>73.7</c:v>
                </c:pt>
                <c:pt idx="2">
                  <c:v>51.9</c:v>
                </c:pt>
                <c:pt idx="3">
                  <c:v>23.8</c:v>
                </c:pt>
              </c:numCache>
            </c:numRef>
          </c:val>
          <c:extLst>
            <c:ext xmlns:c16="http://schemas.microsoft.com/office/drawing/2014/chart" uri="{C3380CC4-5D6E-409C-BE32-E72D297353CC}">
              <c16:uniqueId val="{00000001-251B-4B32-A500-0C26478B57EA}"/>
            </c:ext>
          </c:extLst>
        </c:ser>
        <c:ser>
          <c:idx val="2"/>
          <c:order val="2"/>
          <c:tx>
            <c:strRef>
              <c:f>Sheet1!$D$1</c:f>
              <c:strCache>
                <c:ptCount val="1"/>
                <c:pt idx="0">
                  <c:v>Polyunsaturated</c:v>
                </c:pt>
              </c:strCache>
            </c:strRef>
          </c:tx>
          <c:spPr>
            <a:solidFill>
              <a:schemeClr val="accent6">
                <a:tint val="65000"/>
              </a:schemeClr>
            </a:solidFill>
            <a:ln w="6350" cap="flat" cmpd="sng" algn="ctr">
              <a:solidFill>
                <a:schemeClr val="accent6">
                  <a:tint val="65000"/>
                  <a:shade val="50000"/>
                </a:schemeClr>
              </a:solidFill>
              <a:prstDash val="solid"/>
              <a:round/>
            </a:ln>
            <a:effectLst/>
          </c:spPr>
          <c:invertIfNegative val="0"/>
          <c:cat>
            <c:strRef>
              <c:f>Sheet1!$A$2:$A$5</c:f>
              <c:strCache>
                <c:ptCount val="4"/>
                <c:pt idx="0">
                  <c:v>Chicken </c:v>
                </c:pt>
                <c:pt idx="1">
                  <c:v>Olives</c:v>
                </c:pt>
                <c:pt idx="2">
                  <c:v>Peanuts</c:v>
                </c:pt>
                <c:pt idx="3">
                  <c:v>Soybean Oil</c:v>
                </c:pt>
              </c:strCache>
            </c:strRef>
          </c:cat>
          <c:val>
            <c:numRef>
              <c:f>Sheet1!$D$2:$D$5</c:f>
              <c:numCache>
                <c:formatCode>General</c:formatCode>
                <c:ptCount val="4"/>
                <c:pt idx="0">
                  <c:v>22.1</c:v>
                </c:pt>
                <c:pt idx="1">
                  <c:v>10.5</c:v>
                </c:pt>
                <c:pt idx="2">
                  <c:v>33.6</c:v>
                </c:pt>
                <c:pt idx="3">
                  <c:v>60</c:v>
                </c:pt>
              </c:numCache>
            </c:numRef>
          </c:val>
          <c:extLst>
            <c:ext xmlns:c16="http://schemas.microsoft.com/office/drawing/2014/chart" uri="{C3380CC4-5D6E-409C-BE32-E72D297353CC}">
              <c16:uniqueId val="{00000002-251B-4B32-A500-0C26478B57EA}"/>
            </c:ext>
          </c:extLst>
        </c:ser>
        <c:dLbls>
          <c:showLegendKey val="0"/>
          <c:showVal val="0"/>
          <c:showCatName val="0"/>
          <c:showSerName val="0"/>
          <c:showPercent val="0"/>
          <c:showBubbleSize val="0"/>
        </c:dLbls>
        <c:gapWidth val="150"/>
        <c:overlap val="100"/>
        <c:axId val="722446168"/>
        <c:axId val="722436552"/>
      </c:barChart>
      <c:catAx>
        <c:axId val="722446168"/>
        <c:scaling>
          <c:orientation val="minMax"/>
        </c:scaling>
        <c:delete val="0"/>
        <c:axPos val="b"/>
        <c:numFmt formatCode="General" sourceLinked="0"/>
        <c:majorTickMark val="out"/>
        <c:minorTickMark val="none"/>
        <c:tickLblPos val="nextTo"/>
        <c:spPr>
          <a:noFill/>
          <a:ln w="6350" cap="flat" cmpd="sng" algn="ctr">
            <a:solidFill>
              <a:schemeClr val="dk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722436552"/>
        <c:crosses val="autoZero"/>
        <c:auto val="1"/>
        <c:lblAlgn val="ctr"/>
        <c:lblOffset val="100"/>
        <c:noMultiLvlLbl val="0"/>
      </c:catAx>
      <c:valAx>
        <c:axId val="722436552"/>
        <c:scaling>
          <c:orientation val="minMax"/>
        </c:scaling>
        <c:delete val="0"/>
        <c:axPos val="l"/>
        <c:majorGridlines>
          <c:spPr>
            <a:ln w="6350" cap="flat" cmpd="sng" algn="ctr">
              <a:solidFill>
                <a:schemeClr val="dk1">
                  <a:tint val="75000"/>
                </a:schemeClr>
              </a:solidFill>
              <a:prstDash val="solid"/>
              <a:round/>
            </a:ln>
            <a:effectLst/>
          </c:spPr>
        </c:majorGridlines>
        <c:numFmt formatCode="0%" sourceLinked="1"/>
        <c:majorTickMark val="out"/>
        <c:minorTickMark val="none"/>
        <c:tickLblPos val="nextTo"/>
        <c:spPr>
          <a:noFill/>
          <a:ln w="6350" cap="flat" cmpd="sng" algn="ctr">
            <a:solidFill>
              <a:schemeClr val="dk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722446168"/>
        <c:crosses val="autoZero"/>
        <c:crossBetween val="between"/>
      </c:valAx>
      <c:spPr>
        <a:solidFill>
          <a:schemeClr val="dk1">
            <a:tint val="20000"/>
          </a:schemeClr>
        </a:solid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6350" cap="flat" cmpd="sng" algn="ctr">
      <a:solidFill>
        <a:schemeClr val="dk1">
          <a:tint val="75000"/>
        </a:schemeClr>
      </a:solidFill>
      <a:prstDash val="solid"/>
      <a:roun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134">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cs:styleClr val="auto">
        <a:shade val="50000"/>
      </cs:styleClr>
    </cs:lnRef>
    <cs:fillRef idx="1">
      <cs:styleClr val="auto"/>
    </cs:fillRef>
    <cs:effectRef idx="0"/>
    <cs:fontRef idx="minor">
      <a:schemeClr val="dk1"/>
    </cs:fontRef>
    <cs:spPr>
      <a:ln>
        <a:round/>
      </a:ln>
    </cs:spPr>
  </cs:dataPoint>
  <cs:dataPoint3D>
    <cs:lnRef idx="1">
      <cs:styleClr val="auto">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a:schemeClr val="dk1"/>
    </cs:lnRef>
    <cs:fillRef idx="1">
      <a:schemeClr val="dk1">
        <a:tint val="95000"/>
      </a:schem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a:schemeClr val="dk1">
        <a:tint val="20000"/>
      </a:schem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a:schemeClr val="dk1">
        <a:tint val="20000"/>
      </a:schem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a:schemeClr val="dk1"/>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a:schemeClr val="dk1">
        <a:tint val="20000"/>
      </a:schemeClr>
    </cs:fillRef>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A8B3F4-D451-4EE1-95D3-07CB458AF5AC}" type="datetimeFigureOut">
              <a:rPr lang="en-US" smtClean="0"/>
              <a:pPr/>
              <a:t>2/12/2025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50840C3-ED71-476B-B764-DBAF20803A39}" type="slidenum">
              <a:rPr lang="en-US" smtClean="0"/>
              <a:pPr/>
              <a:t>‹#›</a:t>
            </a:fld>
            <a:endParaRPr lang="en-US"/>
          </a:p>
        </p:txBody>
      </p:sp>
    </p:spTree>
    <p:extLst>
      <p:ext uri="{BB962C8B-B14F-4D97-AF65-F5344CB8AC3E}">
        <p14:creationId xmlns:p14="http://schemas.microsoft.com/office/powerpoint/2010/main" val="157281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care.diabetesjournals.org/content/42/5/731%23ref-314"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s://care.diabetesjournals.org/content/42/5/731%23ref-317" TargetMode="External"/><Relationship Id="rId5" Type="http://schemas.openxmlformats.org/officeDocument/2006/relationships/hyperlink" Target="https://care.diabetesjournals.org/content/42/5/731%23ref-316" TargetMode="External"/><Relationship Id="rId4" Type="http://schemas.openxmlformats.org/officeDocument/2006/relationships/hyperlink" Target="https://care.diabetesjournals.org/content/42/5/731%23ref-315"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care.diabetesjournals.org/content/42/5/731%23ref-256"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care.diabetesjournals.org/content/42/5/731%23ref-257"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care.diabetesjournals.org/content/42/5/731%23ref-256"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care.diabetesjournals.org/content/42/5/731%23ref-257"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3C44D-18C1-4893-AC3C-6C3B67B37656}" type="slidenum">
              <a:rPr lang="en-US" smtClean="0"/>
              <a:pPr/>
              <a:t>1</a:t>
            </a:fld>
            <a:endParaRPr lang="en-US"/>
          </a:p>
        </p:txBody>
      </p:sp>
    </p:spTree>
    <p:extLst>
      <p:ext uri="{BB962C8B-B14F-4D97-AF65-F5344CB8AC3E}">
        <p14:creationId xmlns:p14="http://schemas.microsoft.com/office/powerpoint/2010/main" val="168620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want to supporting healthful eating patterns, but we want to be considerate of the needs of the individual.</a:t>
            </a:r>
          </a:p>
          <a:p>
            <a:endParaRPr lang="en-US" dirty="0"/>
          </a:p>
          <a:p>
            <a:r>
              <a:rPr lang="en-US" dirty="0"/>
              <a:t>As a dietitian I often get requests for a list of yes and no foods – someone comes in and says, you know, “just give me a list of foods I can eat and foods I can’t eat” </a:t>
            </a:r>
          </a:p>
          <a:p>
            <a:r>
              <a:rPr lang="en-US" dirty="0"/>
              <a:t>I must say, this is one of my least favorite requests. I try to avoid giving out a one-sized fits all list like this – rather, it’s important to work with each individual to understand food preferences,  health goals, and more – prior to providing recommendations.</a:t>
            </a:r>
          </a:p>
          <a:p>
            <a:endParaRPr lang="en-US" dirty="0"/>
          </a:p>
          <a:p>
            <a:r>
              <a:rPr lang="en-US" dirty="0"/>
              <a:t>Remember that on day one, one of  Bev’s </a:t>
            </a:r>
            <a:r>
              <a:rPr lang="en-US" dirty="0" err="1"/>
              <a:t>diabingo</a:t>
            </a:r>
            <a:r>
              <a:rPr lang="en-US" dirty="0"/>
              <a:t> questions asked us to enter 3 healthy foods, and while there was overlap almost no answer was exactly the same. That is because we each come to the table with our own opinions, experiences, and biases. It’s important to try to leave those at the door when you’re counseling on nutrition and focus on the individual’s needs. </a:t>
            </a:r>
          </a:p>
          <a:p>
            <a:endParaRPr lang="en-US" dirty="0"/>
          </a:p>
          <a:p>
            <a:r>
              <a:rPr lang="en-US" dirty="0"/>
              <a:t>S64</a:t>
            </a:r>
          </a:p>
        </p:txBody>
      </p:sp>
      <p:sp>
        <p:nvSpPr>
          <p:cNvPr id="4" name="Slide Number Placeholder 3"/>
          <p:cNvSpPr>
            <a:spLocks noGrp="1"/>
          </p:cNvSpPr>
          <p:nvPr>
            <p:ph type="sldNum" sz="quarter" idx="5"/>
          </p:nvPr>
        </p:nvSpPr>
        <p:spPr/>
        <p:txBody>
          <a:bodyPr/>
          <a:lstStyle/>
          <a:p>
            <a:fld id="{250840C3-ED71-476B-B764-DBAF20803A39}" type="slidenum">
              <a:rPr lang="en-US" smtClean="0"/>
              <a:pPr/>
              <a:t>10</a:t>
            </a:fld>
            <a:endParaRPr lang="en-US"/>
          </a:p>
        </p:txBody>
      </p:sp>
    </p:spTree>
    <p:extLst>
      <p:ext uri="{BB962C8B-B14F-4D97-AF65-F5344CB8AC3E}">
        <p14:creationId xmlns:p14="http://schemas.microsoft.com/office/powerpoint/2010/main" val="18906195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want to talk a little more about flexible insulin therapy and type 1 diabetes…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Historically, the focus in type 1 diabetes has been to count carbs and match insulin to carb intake only, without considering the other macronutrients. However, since the 2022 Standards it has been recommend that those on flexible insulin therapy receive education on how carbohydrates, fat, and protein impact blood sugar. The standards acknowledge that high fat and/or high protein meals may impact the post prandial glucose response in a significant way and require more insulin.</a:t>
            </a:r>
          </a:p>
          <a:p>
            <a:r>
              <a:rPr lang="en-US"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I want to briefly review some of the thoughts behind how fat and protein impact blood sugar and then talk about strategies to deal with it when counseling individuals with type 1 diabetes.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talk about fat, first:</a:t>
            </a:r>
          </a:p>
          <a:p>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Fat is very slow to digest relative to carbohydrate alone. When mixed with carb, it may delay the digestion and absorption of the carb to glucose. Also, free-fatty acids may induce insulin resistance, ultimately leading the person with diabetes to need more insulin. There might also be more gluconeogenesis later (and if you’re not remembering from biochemistry, I’ll remind you that gluconeogenesis is when the liver makes glucose from other 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of these factors, when research looks at the blood sugar levels in someone with diabetes following a meal higher fat meal, it was noted that:</a:t>
            </a:r>
          </a:p>
          <a:p>
            <a:pPr marL="628650" lvl="1" indent="-171450">
              <a:buFontTx/>
              <a:buChar char="-"/>
            </a:pPr>
            <a:r>
              <a:rPr lang="en-US" sz="1200" kern="1200" dirty="0">
                <a:solidFill>
                  <a:schemeClr val="tx1"/>
                </a:solidFill>
                <a:effectLst/>
                <a:latin typeface="+mn-lt"/>
                <a:ea typeface="+mn-ea"/>
                <a:cs typeface="+mn-cs"/>
              </a:rPr>
              <a:t>Blood sugars are reduced in the first 2–3 h</a:t>
            </a:r>
          </a:p>
          <a:p>
            <a:pPr marL="628650" lvl="1" indent="-171450">
              <a:buFontTx/>
              <a:buChar char="-"/>
            </a:pPr>
            <a:endParaRPr lang="en-US" sz="1200" kern="1200" dirty="0">
              <a:solidFill>
                <a:schemeClr val="tx1"/>
              </a:solidFill>
              <a:effectLst/>
              <a:latin typeface="+mn-lt"/>
              <a:ea typeface="+mn-ea"/>
              <a:cs typeface="+mn-cs"/>
            </a:endParaRPr>
          </a:p>
          <a:p>
            <a:pPr marL="628650" lvl="1" indent="-171450">
              <a:buFontTx/>
              <a:buChar char="-"/>
            </a:pPr>
            <a:r>
              <a:rPr lang="en-US" sz="1200" kern="1200" dirty="0">
                <a:solidFill>
                  <a:schemeClr val="tx1"/>
                </a:solidFill>
                <a:effectLst/>
                <a:latin typeface="+mn-lt"/>
                <a:ea typeface="+mn-ea"/>
                <a:cs typeface="+mn-cs"/>
              </a:rPr>
              <a:t>Then this is often followed by: Hyperglycemia, which occurs later in the post-prandial period and can last for several hours, some research shows as long as 5-8 hours afterwards.</a:t>
            </a:r>
          </a:p>
          <a:p>
            <a:pPr marL="628650" lvl="1" indent="-171450">
              <a:buFontTx/>
              <a:buChar char="-"/>
            </a:pPr>
            <a:endParaRPr lang="en-US" sz="1200" kern="1200" dirty="0">
              <a:solidFill>
                <a:schemeClr val="tx1"/>
              </a:solidFill>
              <a:effectLst/>
              <a:latin typeface="+mn-lt"/>
              <a:ea typeface="+mn-ea"/>
              <a:cs typeface="+mn-cs"/>
            </a:endParaRPr>
          </a:p>
          <a:p>
            <a:pPr marL="628650" lvl="1" indent="-171450">
              <a:buFontTx/>
              <a:buChar char="-"/>
            </a:pPr>
            <a:r>
              <a:rPr lang="en-US" sz="1200" kern="1200" dirty="0">
                <a:solidFill>
                  <a:schemeClr val="tx1"/>
                </a:solidFill>
                <a:effectLst/>
                <a:latin typeface="+mn-lt"/>
                <a:ea typeface="+mn-ea"/>
                <a:cs typeface="+mn-cs"/>
              </a:rPr>
              <a:t>The impact appears to be dose dependent; so more dietary fat = more hyperglycemia later.</a:t>
            </a:r>
          </a:p>
          <a:p>
            <a:pPr lvl="1"/>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now talk about protein: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protein is digested and absorbed into the body, the amino acids can be converted into glucose. This takes some time to occur, so we may see a rise in glucose levels later in the post-prandial period. In fact, the research looking at this shows that blood glucose levels may rise between 100 minutes and 4 hours after the meal.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extent to which this occurs appears to depend on the amount of protein consumed. More protein means more of a rise later-on. The effect also changes depending on how much carb is consumed with the 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that’s some of the science behind fat and protein metabolism. While the research providing us with this information is strong, and the standards recommend that we educate on this topic, they also note that more research is needed. There is no consensus on optimal dosing strategies to address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do some reading online, there are a multitude of strategies that you may see, but none have been formally endorsed by ADA.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our clinic, we do our best to address this issue despite the lack of formal advice. In counseling people with type 1 diabetes: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always start by learning about how the person with diabetes eats. This helps to steer the conversation. Our discussion varies depending on whether the person follows a diet that is more balanced with carb/fat/protein vs if someone follows a lower carb diet.</a:t>
            </a:r>
          </a:p>
          <a:p>
            <a:pPr lvl="1"/>
            <a:r>
              <a:rPr lang="en-US" sz="1200" kern="1200" dirty="0">
                <a:solidFill>
                  <a:schemeClr val="tx1"/>
                </a:solidFill>
                <a:effectLst/>
                <a:latin typeface="+mn-lt"/>
                <a:ea typeface="+mn-ea"/>
                <a:cs typeface="+mn-cs"/>
              </a:rPr>
              <a:t>For the person who follows a more balanced diet, my strategy is to:</a:t>
            </a:r>
          </a:p>
          <a:p>
            <a:pPr lvl="2"/>
            <a:r>
              <a:rPr lang="en-US" sz="1200" kern="1200" dirty="0">
                <a:solidFill>
                  <a:schemeClr val="tx1"/>
                </a:solidFill>
                <a:effectLst/>
                <a:latin typeface="+mn-lt"/>
                <a:ea typeface="+mn-ea"/>
                <a:cs typeface="+mn-cs"/>
              </a:rPr>
              <a:t>Educate and focus on carbohydrate counting, using a ICR, and dosing accordingly. This will work for the majority of meals. </a:t>
            </a:r>
          </a:p>
          <a:p>
            <a:pPr lvl="2"/>
            <a:r>
              <a:rPr lang="en-US" sz="1200" kern="1200" dirty="0">
                <a:solidFill>
                  <a:schemeClr val="tx1"/>
                </a:solidFill>
                <a:effectLst/>
                <a:latin typeface="+mn-lt"/>
                <a:ea typeface="+mn-ea"/>
                <a:cs typeface="+mn-cs"/>
              </a:rPr>
              <a:t>After that… then we talk fat and protein.</a:t>
            </a:r>
          </a:p>
          <a:p>
            <a:pPr marL="1143000" lvl="2" indent="-228600">
              <a:buAutoNum type="arabicParenR"/>
            </a:pPr>
            <a:r>
              <a:rPr lang="en-US" sz="1200" kern="1200" dirty="0">
                <a:solidFill>
                  <a:schemeClr val="tx1"/>
                </a:solidFill>
                <a:effectLst/>
                <a:latin typeface="+mn-lt"/>
                <a:ea typeface="+mn-ea"/>
                <a:cs typeface="+mn-cs"/>
              </a:rPr>
              <a:t>I acknowledge that fat and protein do impact blood sugar</a:t>
            </a:r>
          </a:p>
          <a:p>
            <a:pPr marL="1143000" lvl="2" indent="-228600">
              <a:buAutoNum type="arabicParenR"/>
            </a:pPr>
            <a:r>
              <a:rPr lang="en-US" sz="1200" kern="1200" dirty="0">
                <a:solidFill>
                  <a:schemeClr val="tx1"/>
                </a:solidFill>
                <a:effectLst/>
                <a:latin typeface="+mn-lt"/>
                <a:ea typeface="+mn-ea"/>
                <a:cs typeface="+mn-cs"/>
              </a:rPr>
              <a:t>I then go through examples of high fat and high protein meals that might cause this. Examples might include foods like pizza, fried chicken or steak with mashed potatoes and gravy, or a burger with fries and a milk shake, etc. </a:t>
            </a:r>
          </a:p>
          <a:p>
            <a:pPr marL="1143000" lvl="2" indent="-228600">
              <a:buAutoNum type="arabicParenR"/>
            </a:pP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this point we go through practical advice about how to approach these meals.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The person with diabetes can split doses for meals like this; basically, count the carbs and determine the dose for the carbs. Then, administer the insulin with special consideration to timing.</a:t>
            </a:r>
          </a:p>
          <a:p>
            <a:pPr lvl="3"/>
            <a:r>
              <a:rPr lang="en-US" sz="1200" kern="1200" dirty="0">
                <a:solidFill>
                  <a:schemeClr val="tx1"/>
                </a:solidFill>
                <a:effectLst/>
                <a:latin typeface="+mn-lt"/>
                <a:ea typeface="+mn-ea"/>
                <a:cs typeface="+mn-cs"/>
              </a:rPr>
              <a:t>MDI: half at start of meal, half 1 hour later</a:t>
            </a:r>
          </a:p>
          <a:p>
            <a:pPr lvl="3"/>
            <a:r>
              <a:rPr lang="en-US" sz="1200" kern="1200" dirty="0">
                <a:solidFill>
                  <a:schemeClr val="tx1"/>
                </a:solidFill>
                <a:effectLst/>
                <a:latin typeface="+mn-lt"/>
                <a:ea typeface="+mn-ea"/>
                <a:cs typeface="+mn-cs"/>
              </a:rPr>
              <a:t>Pump: extended doses with ~50/50 split over 1-2.5 hours</a:t>
            </a:r>
          </a:p>
          <a:p>
            <a:pPr lvl="2"/>
            <a:r>
              <a:rPr lang="en-US" sz="1200" kern="1200" dirty="0">
                <a:solidFill>
                  <a:schemeClr val="tx1"/>
                </a:solidFill>
                <a:effectLst/>
                <a:latin typeface="+mn-lt"/>
                <a:ea typeface="+mn-ea"/>
                <a:cs typeface="+mn-cs"/>
              </a:rPr>
              <a:t>4) Encourage monitoring glucose levels in the hours after the meal; administer a correction dose of insulin if needed.</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We use this particular strategy of correcting after the fact because much of the available research on other strategies, where additional insulin is taken earlier, shows more hypoglycemia. Plus, the calculations can also be complicated.</a:t>
            </a:r>
          </a:p>
          <a:p>
            <a:pPr lvl="2"/>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For individuals following low carb diets, other strategies may be necessary. </a:t>
            </a:r>
          </a:p>
          <a:p>
            <a:pPr lvl="2"/>
            <a:r>
              <a:rPr lang="en-US" sz="1200" kern="1200" dirty="0">
                <a:solidFill>
                  <a:schemeClr val="tx1"/>
                </a:solidFill>
                <a:effectLst/>
                <a:latin typeface="+mn-lt"/>
                <a:ea typeface="+mn-ea"/>
                <a:cs typeface="+mn-cs"/>
              </a:rPr>
              <a:t>I’ve found more of these individuals’ dose their insulin from “experience” rather than using a strategy that involves carb counting or use of an ICR. They also may benefit from dosing later – like at the start of the meal or a little after.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101</a:t>
            </a:fld>
            <a:endParaRPr lang="en-US"/>
          </a:p>
        </p:txBody>
      </p:sp>
    </p:spTree>
    <p:extLst>
      <p:ext uri="{BB962C8B-B14F-4D97-AF65-F5344CB8AC3E}">
        <p14:creationId xmlns:p14="http://schemas.microsoft.com/office/powerpoint/2010/main" val="32013638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u="sng" dirty="0"/>
              <a:t>For kids with T2D, youth and family</a:t>
            </a:r>
            <a:r>
              <a:rPr lang="en-US" sz="3300" dirty="0"/>
              <a:t> must prioritize lifestyle modifications. Other recommendations are to f</a:t>
            </a:r>
            <a:r>
              <a:rPr lang="en-US" sz="2400" dirty="0"/>
              <a:t>ocus on nutrient dense, high-quality foods, decrease calorie-dense, nutrient-poor foods - particularly sugar sweetened beverages.</a:t>
            </a:r>
          </a:p>
          <a:p>
            <a:endParaRPr lang="en-US" dirty="0"/>
          </a:p>
          <a:p>
            <a:r>
              <a:rPr lang="en-US" dirty="0"/>
              <a:t>As we discussed with weight before, it’s important to be considerate and compassionate. When discussing weight with kids who are in their formative years, this is especially true. </a:t>
            </a:r>
          </a:p>
          <a:p>
            <a:endParaRPr lang="en-US" dirty="0"/>
          </a:p>
          <a:p>
            <a:r>
              <a:rPr lang="en-US" dirty="0"/>
              <a:t>We generally use behavioral strategies rather than talking weight loss directly. </a:t>
            </a:r>
          </a:p>
          <a:p>
            <a:endParaRPr lang="en-US" dirty="0"/>
          </a:p>
          <a:p>
            <a:r>
              <a:rPr lang="en-US" dirty="0"/>
              <a:t>Examples of these include:</a:t>
            </a:r>
          </a:p>
          <a:p>
            <a:r>
              <a:rPr lang="en-US" dirty="0"/>
              <a:t>- portion management by eating to appetite rather than cleaning plates</a:t>
            </a:r>
          </a:p>
          <a:p>
            <a:r>
              <a:rPr lang="en-US" dirty="0"/>
              <a:t>- avoid distractions while eating (like tv, phone, computer) to support kiddos in paying attention to appetite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Standards p S219</a:t>
            </a:r>
          </a:p>
          <a:p>
            <a:endParaRPr lang="en-US" dirty="0"/>
          </a:p>
          <a:p>
            <a:r>
              <a:rPr lang="en-US" dirty="0"/>
              <a:t>	</a:t>
            </a:r>
          </a:p>
        </p:txBody>
      </p:sp>
      <p:sp>
        <p:nvSpPr>
          <p:cNvPr id="4" name="Slide Number Placeholder 3"/>
          <p:cNvSpPr>
            <a:spLocks noGrp="1"/>
          </p:cNvSpPr>
          <p:nvPr>
            <p:ph type="sldNum" sz="quarter" idx="5"/>
          </p:nvPr>
        </p:nvSpPr>
        <p:spPr/>
        <p:txBody>
          <a:bodyPr/>
          <a:lstStyle/>
          <a:p>
            <a:fld id="{250840C3-ED71-476B-B764-DBAF20803A39}" type="slidenum">
              <a:rPr lang="en-US" smtClean="0"/>
              <a:pPr/>
              <a:t>102</a:t>
            </a:fld>
            <a:endParaRPr lang="en-US"/>
          </a:p>
        </p:txBody>
      </p:sp>
    </p:spTree>
    <p:extLst>
      <p:ext uri="{BB962C8B-B14F-4D97-AF65-F5344CB8AC3E}">
        <p14:creationId xmlns:p14="http://schemas.microsoft.com/office/powerpoint/2010/main" val="104105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lipids are abnormal in kids with diabetes, initial therapy should consist of medical nutrition therapy to swap saturated to more healthful fat sources, and lower simple sugars.</a:t>
            </a:r>
            <a:r>
              <a:rPr lang="en-US" sz="1200" b="0" i="0" kern="1200" baseline="0" dirty="0">
                <a:solidFill>
                  <a:schemeClr val="tx1"/>
                </a:solidFill>
                <a:effectLst/>
                <a:latin typeface="+mn-lt"/>
                <a:ea typeface="+mn-ea"/>
                <a:cs typeface="+mn-cs"/>
              </a:rPr>
              <a:t> These recommendations can support healthy growth and development </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103</a:t>
            </a:fld>
            <a:endParaRPr lang="en-US"/>
          </a:p>
        </p:txBody>
      </p:sp>
    </p:spTree>
    <p:extLst>
      <p:ext uri="{BB962C8B-B14F-4D97-AF65-F5344CB8AC3E}">
        <p14:creationId xmlns:p14="http://schemas.microsoft.com/office/powerpoint/2010/main" val="12278677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lipids are abnormal in kids with diabetes, initial therapy should consist of medical nutrition therapy to swap saturated to more healthful fat sources, and lower simple sugars.</a:t>
            </a:r>
            <a:r>
              <a:rPr lang="en-US" sz="1200" b="0" i="0" kern="1200" baseline="0" dirty="0">
                <a:solidFill>
                  <a:schemeClr val="tx1"/>
                </a:solidFill>
                <a:effectLst/>
                <a:latin typeface="+mn-lt"/>
                <a:ea typeface="+mn-ea"/>
                <a:cs typeface="+mn-cs"/>
              </a:rPr>
              <a:t> These recommendations can support healthy growth and development </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104</a:t>
            </a:fld>
            <a:endParaRPr lang="en-US"/>
          </a:p>
        </p:txBody>
      </p:sp>
    </p:spTree>
    <p:extLst>
      <p:ext uri="{BB962C8B-B14F-4D97-AF65-F5344CB8AC3E}">
        <p14:creationId xmlns:p14="http://schemas.microsoft.com/office/powerpoint/2010/main" val="13094135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For women with diabetes in pregnancy or GDM, the focus is to incorporate enough calories for appropriate weight gain, minimize blood glucose excursions, and ensure safe nutrition.</a:t>
            </a:r>
          </a:p>
          <a:p>
            <a:endParaRPr lang="en-US" dirty="0">
              <a:sym typeface="Wingdings" panose="05000000000000000000" pitchFamily="2" charset="2"/>
            </a:endParaRPr>
          </a:p>
          <a:p>
            <a:r>
              <a:rPr lang="en-US" dirty="0">
                <a:sym typeface="Wingdings" panose="05000000000000000000" pitchFamily="2" charset="2"/>
              </a:rPr>
              <a:t>______________________________</a:t>
            </a:r>
          </a:p>
          <a:p>
            <a:endParaRPr lang="en-US" dirty="0"/>
          </a:p>
          <a:p>
            <a:r>
              <a:rPr lang="en-US" dirty="0"/>
              <a:t>Diabetes in pregnancy = Women with preexisting diabetes (type 1 or type 2) </a:t>
            </a:r>
          </a:p>
          <a:p>
            <a:r>
              <a:rPr lang="en-US" dirty="0"/>
              <a:t>Gestational diabetes mellitus is diabetes diagnosed in the second or third trimester of pregnancy (hyperglycemia noted in the first trimester is NOT GDM)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 nutrition:</a:t>
            </a:r>
          </a:p>
          <a:p>
            <a:pPr>
              <a:lnSpc>
                <a:spcPct val="110000"/>
              </a:lnSpc>
            </a:pPr>
            <a:r>
              <a:rPr lang="en-US" sz="1200" dirty="0"/>
              <a:t>Nonnutritive sweeteners in moderation </a:t>
            </a:r>
          </a:p>
          <a:p>
            <a:pPr>
              <a:lnSpc>
                <a:spcPct val="110000"/>
              </a:lnSpc>
            </a:pPr>
            <a:r>
              <a:rPr lang="en-US" sz="1200" dirty="0"/>
              <a:t>No alcohol </a:t>
            </a:r>
          </a:p>
          <a:p>
            <a:pPr>
              <a:lnSpc>
                <a:spcPct val="110000"/>
              </a:lnSpc>
            </a:pPr>
            <a:r>
              <a:rPr lang="en-US" sz="1200" dirty="0"/>
              <a:t>No mercury-contaminated fish (shark, swordfish, king mackerel, others)</a:t>
            </a:r>
          </a:p>
          <a:p>
            <a:pPr>
              <a:lnSpc>
                <a:spcPct val="110000"/>
              </a:lnSpc>
            </a:pPr>
            <a:r>
              <a:rPr lang="en-US" sz="1200" dirty="0"/>
              <a:t>Avoid deli meat/hot dogs, soft cheese, meat spreads, smoked seafood, raw or unpasteurized milk (risk of Listeriosis)</a:t>
            </a:r>
          </a:p>
          <a:p>
            <a:pPr>
              <a:lnSpc>
                <a:spcPct val="110000"/>
              </a:lnSpc>
            </a:pPr>
            <a:r>
              <a:rPr lang="en-US" sz="1200" dirty="0"/>
              <a:t>Avoid raw or undercooked eggs, poultry, meat, and unpasteurized milk or juice (risk of Salmonella)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Stds</a:t>
            </a:r>
            <a:r>
              <a:rPr lang="en-US" dirty="0"/>
              <a:t> S204</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105</a:t>
            </a:fld>
            <a:endParaRPr lang="en-US"/>
          </a:p>
        </p:txBody>
      </p:sp>
    </p:spTree>
    <p:extLst>
      <p:ext uri="{BB962C8B-B14F-4D97-AF65-F5344CB8AC3E}">
        <p14:creationId xmlns:p14="http://schemas.microsoft.com/office/powerpoint/2010/main" val="22732259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For women with diabetes in pregnancy or GDM, the focus is to incorporate enough calories for appropriate weight gain, minimize blood glucose excursions, and ensure safe nutrition.</a:t>
            </a:r>
          </a:p>
          <a:p>
            <a:endParaRPr lang="en-US" dirty="0">
              <a:sym typeface="Wingdings" panose="05000000000000000000" pitchFamily="2" charset="2"/>
            </a:endParaRPr>
          </a:p>
          <a:p>
            <a:r>
              <a:rPr lang="en-US" dirty="0">
                <a:sym typeface="Wingdings" panose="05000000000000000000" pitchFamily="2" charset="2"/>
              </a:rPr>
              <a:t>______________________________</a:t>
            </a:r>
          </a:p>
          <a:p>
            <a:endParaRPr lang="en-US" dirty="0"/>
          </a:p>
          <a:p>
            <a:r>
              <a:rPr lang="en-US" dirty="0"/>
              <a:t>Diabetes in pregnancy = Women with preexisting diabetes (type 1 or type 2) </a:t>
            </a:r>
          </a:p>
          <a:p>
            <a:r>
              <a:rPr lang="en-US" dirty="0"/>
              <a:t>Gestational diabetes mellitus is diabetes diagnosed in the second or third trimester of pregnancy (hyperglycemia noted in the first trimester is NOT GDM)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 nutrition:</a:t>
            </a:r>
          </a:p>
          <a:p>
            <a:pPr>
              <a:lnSpc>
                <a:spcPct val="110000"/>
              </a:lnSpc>
            </a:pPr>
            <a:r>
              <a:rPr lang="en-US" sz="1200" dirty="0"/>
              <a:t>Nonnutritive sweeteners in moderation </a:t>
            </a:r>
          </a:p>
          <a:p>
            <a:pPr>
              <a:lnSpc>
                <a:spcPct val="110000"/>
              </a:lnSpc>
            </a:pPr>
            <a:r>
              <a:rPr lang="en-US" sz="1200" dirty="0"/>
              <a:t>No alcohol </a:t>
            </a:r>
          </a:p>
          <a:p>
            <a:pPr>
              <a:lnSpc>
                <a:spcPct val="110000"/>
              </a:lnSpc>
            </a:pPr>
            <a:r>
              <a:rPr lang="en-US" sz="1200" dirty="0"/>
              <a:t>No mercury-contaminated fish (shark, swordfish, king mackerel, others)</a:t>
            </a:r>
          </a:p>
          <a:p>
            <a:pPr>
              <a:lnSpc>
                <a:spcPct val="110000"/>
              </a:lnSpc>
            </a:pPr>
            <a:r>
              <a:rPr lang="en-US" sz="1200" dirty="0"/>
              <a:t>Avoid deli meat/hot dogs, soft cheese, meat spreads, smoked seafood, raw or unpasteurized milk (risk of Listeriosis)</a:t>
            </a:r>
          </a:p>
          <a:p>
            <a:pPr>
              <a:lnSpc>
                <a:spcPct val="110000"/>
              </a:lnSpc>
            </a:pPr>
            <a:r>
              <a:rPr lang="en-US" sz="1200" dirty="0"/>
              <a:t>Avoid raw or undercooked eggs, poultry, meat, and unpasteurized milk or juice (risk of Salmonella)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Stds</a:t>
            </a:r>
            <a:r>
              <a:rPr lang="en-US" dirty="0"/>
              <a:t> S204</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106</a:t>
            </a:fld>
            <a:endParaRPr lang="en-US"/>
          </a:p>
        </p:txBody>
      </p:sp>
    </p:spTree>
    <p:extLst>
      <p:ext uri="{BB962C8B-B14F-4D97-AF65-F5344CB8AC3E}">
        <p14:creationId xmlns:p14="http://schemas.microsoft.com/office/powerpoint/2010/main" val="35927589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recommended weight gain for women in pregnancy. Remember that weight loss is not recommended in pregnancy for women of any starting BMI. There is very little data on weight recommendations for women with BMI &gt;35.</a:t>
            </a:r>
          </a:p>
          <a:p>
            <a:endParaRPr lang="en-US" dirty="0"/>
          </a:p>
          <a:p>
            <a:r>
              <a:rPr lang="en-US" dirty="0"/>
              <a:t>____________________</a:t>
            </a:r>
          </a:p>
          <a:p>
            <a:endParaRPr lang="en-US" dirty="0"/>
          </a:p>
          <a:p>
            <a:r>
              <a:rPr lang="en-US" dirty="0"/>
              <a:t>S2</a:t>
            </a:r>
          </a:p>
          <a:p>
            <a:r>
              <a:rPr lang="en-US" dirty="0"/>
              <a:t>P 749 of the big book</a:t>
            </a:r>
          </a:p>
        </p:txBody>
      </p:sp>
      <p:sp>
        <p:nvSpPr>
          <p:cNvPr id="4" name="Slide Number Placeholder 3"/>
          <p:cNvSpPr>
            <a:spLocks noGrp="1"/>
          </p:cNvSpPr>
          <p:nvPr>
            <p:ph type="sldNum" sz="quarter" idx="5"/>
          </p:nvPr>
        </p:nvSpPr>
        <p:spPr/>
        <p:txBody>
          <a:bodyPr/>
          <a:lstStyle/>
          <a:p>
            <a:fld id="{250840C3-ED71-476B-B764-DBAF20803A39}" type="slidenum">
              <a:rPr lang="en-US" smtClean="0"/>
              <a:pPr/>
              <a:t>107</a:t>
            </a:fld>
            <a:endParaRPr lang="en-US"/>
          </a:p>
        </p:txBody>
      </p:sp>
    </p:spTree>
    <p:extLst>
      <p:ext uri="{BB962C8B-B14F-4D97-AF65-F5344CB8AC3E}">
        <p14:creationId xmlns:p14="http://schemas.microsoft.com/office/powerpoint/2010/main" val="34979299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Dietary reference intakes recommend the following for women in pregnancy:</a:t>
            </a:r>
          </a:p>
          <a:p>
            <a:endParaRPr lang="en-US" dirty="0"/>
          </a:p>
          <a:p>
            <a:r>
              <a:rPr lang="en-US" b="1" dirty="0"/>
              <a:t>Carbohydrates: </a:t>
            </a:r>
            <a:r>
              <a:rPr lang="en-US" dirty="0"/>
              <a:t>175g per day to support mom’s brain and fetal growth. Glucose is transported across the placenta and is the preferred fuel sources over amino acids and free fatty acids. </a:t>
            </a:r>
          </a:p>
          <a:p>
            <a:r>
              <a:rPr lang="en-US" dirty="0"/>
              <a:t>- Low and very low carb diets are not recommended for pregnant women</a:t>
            </a:r>
          </a:p>
          <a:p>
            <a:endParaRPr lang="en-US" dirty="0"/>
          </a:p>
          <a:p>
            <a:r>
              <a:rPr lang="en-US" b="1" dirty="0"/>
              <a:t>Protein: </a:t>
            </a:r>
            <a:r>
              <a:rPr lang="en-US" dirty="0"/>
              <a:t>Recommendation for protein is at 1.1 grams per kilogram per day (about 25 grams extra per day for singleton gestation) in a pregnant woman</a:t>
            </a:r>
          </a:p>
          <a:p>
            <a:endParaRPr lang="en-US" dirty="0"/>
          </a:p>
          <a:p>
            <a:r>
              <a:rPr lang="en-US" b="1" dirty="0"/>
              <a:t>Fiber: </a:t>
            </a:r>
            <a:r>
              <a:rPr lang="en-US" b="0" dirty="0"/>
              <a:t>Aim for</a:t>
            </a:r>
            <a:r>
              <a:rPr lang="en-US" dirty="0"/>
              <a:t> 28 grams of fiber per day</a:t>
            </a:r>
          </a:p>
          <a:p>
            <a:endParaRPr lang="en-US" dirty="0"/>
          </a:p>
          <a:p>
            <a:r>
              <a:rPr lang="en-US" b="1" dirty="0"/>
              <a:t>Other Keys:</a:t>
            </a:r>
          </a:p>
          <a:p>
            <a:r>
              <a:rPr lang="en-US" dirty="0"/>
              <a:t>- Simple carbohydrates will result in higher post meal excursions so minimize.</a:t>
            </a:r>
          </a:p>
          <a:p>
            <a:r>
              <a:rPr lang="en-US" dirty="0"/>
              <a:t>- Emphasize those heart healthy fats and decrease the saturated and trans fats</a:t>
            </a:r>
          </a:p>
          <a:p>
            <a:r>
              <a:rPr lang="en-US" dirty="0"/>
              <a:t>- Ultimately, trying to get enough calories and carbs to promote appropriate weight gain and avoid maternal starvation ketosis.</a:t>
            </a:r>
          </a:p>
          <a:p>
            <a:endParaRPr lang="en-US" dirty="0"/>
          </a:p>
          <a:p>
            <a:endParaRPr lang="en-US" dirty="0"/>
          </a:p>
          <a:p>
            <a:r>
              <a:rPr lang="en-US" dirty="0"/>
              <a:t>_______________________________</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 749 big book / </a:t>
            </a:r>
            <a:r>
              <a:rPr lang="en-US" dirty="0" err="1"/>
              <a:t>stds</a:t>
            </a:r>
            <a:r>
              <a:rPr lang="en-US" dirty="0"/>
              <a:t> 237</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108</a:t>
            </a:fld>
            <a:endParaRPr lang="en-US"/>
          </a:p>
        </p:txBody>
      </p:sp>
    </p:spTree>
    <p:extLst>
      <p:ext uri="{BB962C8B-B14F-4D97-AF65-F5344CB8AC3E}">
        <p14:creationId xmlns:p14="http://schemas.microsoft.com/office/powerpoint/2010/main" val="13629261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Celiac is a disorder where the immune system causes destruction of the </a:t>
            </a:r>
            <a:r>
              <a:rPr lang="en-US" sz="1200" dirty="0" err="1"/>
              <a:t>vili</a:t>
            </a:r>
            <a:r>
              <a:rPr lang="en-US" sz="1200" dirty="0"/>
              <a:t> in the small intestines after exposure to gluten.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more common in people who live with type 1 diabetes</a:t>
            </a:r>
            <a:endParaRPr lang="en-US" dirty="0"/>
          </a:p>
          <a:p>
            <a:endParaRPr lang="en-US" dirty="0"/>
          </a:p>
          <a:p>
            <a:endParaRPr lang="en-US" dirty="0"/>
          </a:p>
          <a:p>
            <a:r>
              <a:rPr lang="en-US" dirty="0"/>
              <a:t>________</a:t>
            </a:r>
          </a:p>
          <a:p>
            <a:endParaRPr lang="en-US" dirty="0"/>
          </a:p>
          <a:p>
            <a:r>
              <a:rPr lang="en-US" dirty="0"/>
              <a:t>Big book 164 / 2022 </a:t>
            </a:r>
            <a:r>
              <a:rPr lang="en-US" dirty="0" err="1"/>
              <a:t>Stds</a:t>
            </a:r>
            <a:r>
              <a:rPr lang="en-US" dirty="0"/>
              <a:t> s215</a:t>
            </a:r>
          </a:p>
          <a:p>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109</a:t>
            </a:fld>
            <a:endParaRPr lang="en-US"/>
          </a:p>
        </p:txBody>
      </p:sp>
    </p:spTree>
    <p:extLst>
      <p:ext uri="{BB962C8B-B14F-4D97-AF65-F5344CB8AC3E}">
        <p14:creationId xmlns:p14="http://schemas.microsoft.com/office/powerpoint/2010/main" val="14534833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a:t>
            </a:r>
            <a:r>
              <a:rPr lang="en-US" sz="1200" baseline="0" dirty="0"/>
              <a:t> to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In pediatrics within 2 years of type 1 diagnosis and again about 5 years after diagnosis, or sooner if symptoms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In adults with type 1 diabetes if signs of symptoms present. </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some people with celiac can be asymptomatic, symptoms include abdominal pain, diarrhea, and malabsorption. It is also associated with osteoporosis, and iron deficiency. </a:t>
            </a:r>
          </a:p>
          <a:p>
            <a:endParaRPr lang="en-US" dirty="0"/>
          </a:p>
          <a:p>
            <a:endParaRPr lang="en-US" dirty="0"/>
          </a:p>
          <a:p>
            <a:r>
              <a:rPr lang="en-US" dirty="0"/>
              <a:t>________</a:t>
            </a:r>
          </a:p>
          <a:p>
            <a:endParaRPr lang="en-US" dirty="0"/>
          </a:p>
          <a:p>
            <a:r>
              <a:rPr lang="en-US" dirty="0"/>
              <a:t>Big book 164 / 2022 </a:t>
            </a:r>
            <a:r>
              <a:rPr lang="en-US" dirty="0" err="1"/>
              <a:t>Stds</a:t>
            </a:r>
            <a:r>
              <a:rPr lang="en-US" dirty="0"/>
              <a:t> s215</a:t>
            </a:r>
          </a:p>
          <a:p>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110</a:t>
            </a:fld>
            <a:endParaRPr lang="en-US"/>
          </a:p>
        </p:txBody>
      </p:sp>
    </p:spTree>
    <p:extLst>
      <p:ext uri="{BB962C8B-B14F-4D97-AF65-F5344CB8AC3E}">
        <p14:creationId xmlns:p14="http://schemas.microsoft.com/office/powerpoint/2010/main" val="2463339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goal is to support individuals in maintaining the pleasure of eating.</a:t>
            </a:r>
          </a:p>
          <a:p>
            <a:endParaRPr lang="en-US" dirty="0"/>
          </a:p>
          <a:p>
            <a:r>
              <a:rPr lang="en-US" dirty="0"/>
              <a:t>This is SO HARD – I’m sure we all know this - there is so much judgement, shame, and guilt around food. This is especially true in the world of diabetes. As educators we have tremendous potential improve upon this by trying to be thoughtful with our language. A simple example is trying to avoid labeling foods as “good” or “bad” - rather, try using verbiage like “more nutritious” or that food “has less vitamins and minerals.” Avoid use of words like “cheat day” – the word cheat automatically has a negative connotation and people with diabetes are going to have days where their eating pattern is more nourishing and days where it is less, just like every other person. </a:t>
            </a:r>
          </a:p>
          <a:p>
            <a:endParaRPr lang="en-US" dirty="0"/>
          </a:p>
          <a:p>
            <a:r>
              <a:rPr lang="en-US" dirty="0"/>
              <a:t>Further, we are encouraged avoid making recommendations that limit food choices unless the scientific evidence to do so is clear. </a:t>
            </a:r>
          </a:p>
          <a:p>
            <a:r>
              <a:rPr lang="en-US" dirty="0"/>
              <a:t>One thing I have found helpful is to focus on incorporating more fiber and vitamin and mineral rich foods, rather than pushing individuals to limit foods. Often, as people fill up on nutritious food and feel more satisfied, then eating smaller amounts of foods that are less nutrient dense becomes much easier. </a:t>
            </a:r>
          </a:p>
          <a:p>
            <a:endParaRPr lang="en-US" dirty="0"/>
          </a:p>
          <a:p>
            <a:r>
              <a:rPr lang="en-US" dirty="0"/>
              <a:t>And then lastly, always remember to provide practical advice. </a:t>
            </a:r>
          </a:p>
          <a:p>
            <a:r>
              <a:rPr lang="en-US" dirty="0"/>
              <a:t>An easy way to do this is to always ask yourself, “would I be willing to do this or make this change” if the answer is no, it’s likely that the recommendation you’re making is not practical. </a:t>
            </a:r>
          </a:p>
          <a:p>
            <a:endParaRPr lang="en-US" dirty="0"/>
          </a:p>
          <a:p>
            <a:r>
              <a:rPr lang="en-US" dirty="0"/>
              <a:t>S64</a:t>
            </a:r>
          </a:p>
        </p:txBody>
      </p:sp>
      <p:sp>
        <p:nvSpPr>
          <p:cNvPr id="4" name="Slide Number Placeholder 3"/>
          <p:cNvSpPr>
            <a:spLocks noGrp="1"/>
          </p:cNvSpPr>
          <p:nvPr>
            <p:ph type="sldNum" sz="quarter" idx="5"/>
          </p:nvPr>
        </p:nvSpPr>
        <p:spPr/>
        <p:txBody>
          <a:bodyPr/>
          <a:lstStyle/>
          <a:p>
            <a:fld id="{250840C3-ED71-476B-B764-DBAF20803A39}" type="slidenum">
              <a:rPr lang="en-US" smtClean="0"/>
              <a:pPr/>
              <a:t>11</a:t>
            </a:fld>
            <a:endParaRPr lang="en-US"/>
          </a:p>
        </p:txBody>
      </p:sp>
    </p:spTree>
    <p:extLst>
      <p:ext uri="{BB962C8B-B14F-4D97-AF65-F5344CB8AC3E}">
        <p14:creationId xmlns:p14="http://schemas.microsoft.com/office/powerpoint/2010/main" val="1841917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dirty="0"/>
              <a:t>Diagnosis of celiac is done via blood tests looking for antibodies and a biopsy of the small intestine. </a:t>
            </a:r>
          </a:p>
          <a:p>
            <a:pPr>
              <a:spcAft>
                <a:spcPts val="611"/>
              </a:spcAft>
            </a:pPr>
            <a:endParaRPr lang="en-US" dirty="0"/>
          </a:p>
          <a:p>
            <a:pPr>
              <a:spcAft>
                <a:spcPts val="611"/>
              </a:spcAft>
            </a:pPr>
            <a:r>
              <a:rPr lang="en-US" dirty="0"/>
              <a:t>screen by measuring IgA tissue transglutaminase antibodies</a:t>
            </a:r>
          </a:p>
          <a:p>
            <a:pPr lvl="1">
              <a:spcAft>
                <a:spcPts val="611"/>
              </a:spcAft>
            </a:pPr>
            <a:r>
              <a:rPr lang="en-US" dirty="0"/>
              <a:t>About 3% of people are deficient in IgA so if that’s the case, we can measure </a:t>
            </a:r>
            <a:r>
              <a:rPr lang="en-US" dirty="0">
                <a:highlight>
                  <a:srgbClr val="FFFF00"/>
                </a:highlight>
              </a:rPr>
              <a:t>IgG tissue transglutaminase antibodies or IgG deaminated </a:t>
            </a:r>
            <a:r>
              <a:rPr lang="en-US" dirty="0" err="1">
                <a:highlight>
                  <a:srgbClr val="FFFF00"/>
                </a:highlight>
              </a:rPr>
              <a:t>gladin</a:t>
            </a:r>
            <a:r>
              <a:rPr lang="en-US" dirty="0">
                <a:highlight>
                  <a:srgbClr val="FFFF00"/>
                </a:highlight>
              </a:rPr>
              <a:t> peptide antibodies.</a:t>
            </a:r>
          </a:p>
          <a:p>
            <a:pPr lvl="1">
              <a:spcAft>
                <a:spcPts val="611"/>
              </a:spcAft>
            </a:pPr>
            <a:endParaRPr lang="en-US" dirty="0"/>
          </a:p>
          <a:p>
            <a:r>
              <a:rPr lang="en-US" dirty="0"/>
              <a:t>.</a:t>
            </a:r>
          </a:p>
          <a:p>
            <a:r>
              <a:rPr lang="en-US" dirty="0"/>
              <a:t>_____</a:t>
            </a:r>
          </a:p>
          <a:p>
            <a:endParaRPr lang="en-US" dirty="0"/>
          </a:p>
          <a:p>
            <a:r>
              <a:rPr lang="en-US" dirty="0"/>
              <a:t>2022 </a:t>
            </a:r>
            <a:r>
              <a:rPr lang="en-US" dirty="0" err="1"/>
              <a:t>Stds</a:t>
            </a:r>
            <a:r>
              <a:rPr lang="en-US" dirty="0"/>
              <a:t> S215</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111</a:t>
            </a:fld>
            <a:endParaRPr lang="en-US"/>
          </a:p>
        </p:txBody>
      </p:sp>
    </p:spTree>
    <p:extLst>
      <p:ext uri="{BB962C8B-B14F-4D97-AF65-F5344CB8AC3E}">
        <p14:creationId xmlns:p14="http://schemas.microsoft.com/office/powerpoint/2010/main" val="18421899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dirty="0"/>
              <a:t>Someone who is positive for celiac should be referred to a dietitian for food selection and label reading, as treatment for celiac disease is a lifetime gluten-free diet.</a:t>
            </a:r>
          </a:p>
          <a:p>
            <a:pPr lvl="1">
              <a:lnSpc>
                <a:spcPct val="100000"/>
              </a:lnSpc>
            </a:pPr>
            <a:r>
              <a:rPr lang="en-US" sz="3000" dirty="0"/>
              <a:t>That means eliminate all wheat and the related grains of rye, barley and triticale (</a:t>
            </a:r>
            <a:r>
              <a:rPr lang="en-US" sz="4400" dirty="0" err="1"/>
              <a:t>tri·tuh·kay·lee</a:t>
            </a:r>
            <a:r>
              <a:rPr lang="en-US" sz="4400" dirty="0"/>
              <a:t>), which is a hybrid of wheat and rye. </a:t>
            </a:r>
            <a:endParaRPr lang="en-US" sz="3000" dirty="0"/>
          </a:p>
          <a:p>
            <a:pPr lvl="1">
              <a:lnSpc>
                <a:spcPct val="100000"/>
              </a:lnSpc>
            </a:pPr>
            <a:r>
              <a:rPr lang="en-US" sz="3000" dirty="0"/>
              <a:t>We want to be cautious with oats – which are naturally gluten free but may be contaminated </a:t>
            </a:r>
          </a:p>
          <a:p>
            <a:pPr lvl="1">
              <a:lnSpc>
                <a:spcPct val="100000"/>
              </a:lnSpc>
            </a:pPr>
            <a:endParaRPr lang="en-US" sz="3000" dirty="0">
              <a:highlight>
                <a:srgbClr val="FFFF00"/>
              </a:highlight>
            </a:endParaRPr>
          </a:p>
          <a:p>
            <a:pPr lvl="1">
              <a:lnSpc>
                <a:spcPct val="100000"/>
              </a:lnSpc>
            </a:pPr>
            <a:r>
              <a:rPr lang="en-US" sz="3000" dirty="0">
                <a:highlight>
                  <a:srgbClr val="FFFF00"/>
                </a:highlight>
              </a:rPr>
              <a:t>A tip is to remember “BROW” – Barley, Rye, (some) Oats, Wheat</a:t>
            </a:r>
          </a:p>
          <a:p>
            <a:pPr>
              <a:lnSpc>
                <a:spcPct val="100000"/>
              </a:lnSpc>
            </a:pPr>
            <a:endParaRPr lang="en-US" sz="3200" dirty="0"/>
          </a:p>
          <a:p>
            <a:pPr>
              <a:lnSpc>
                <a:spcPct val="100000"/>
              </a:lnSpc>
            </a:pPr>
            <a:r>
              <a:rPr lang="en-US" sz="3200" dirty="0"/>
              <a:t>2022 - S215</a:t>
            </a:r>
          </a:p>
        </p:txBody>
      </p:sp>
      <p:sp>
        <p:nvSpPr>
          <p:cNvPr id="4" name="Slide Number Placeholder 3"/>
          <p:cNvSpPr>
            <a:spLocks noGrp="1"/>
          </p:cNvSpPr>
          <p:nvPr>
            <p:ph type="sldNum" sz="quarter" idx="5"/>
          </p:nvPr>
        </p:nvSpPr>
        <p:spPr/>
        <p:txBody>
          <a:bodyPr/>
          <a:lstStyle/>
          <a:p>
            <a:fld id="{250840C3-ED71-476B-B764-DBAF20803A39}" type="slidenum">
              <a:rPr lang="en-US" smtClean="0"/>
              <a:pPr/>
              <a:t>112</a:t>
            </a:fld>
            <a:endParaRPr lang="en-US"/>
          </a:p>
        </p:txBody>
      </p:sp>
    </p:spTree>
    <p:extLst>
      <p:ext uri="{BB962C8B-B14F-4D97-AF65-F5344CB8AC3E}">
        <p14:creationId xmlns:p14="http://schemas.microsoft.com/office/powerpoint/2010/main" val="31963077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gluten free grains and starches for you to reference.</a:t>
            </a:r>
          </a:p>
        </p:txBody>
      </p:sp>
      <p:sp>
        <p:nvSpPr>
          <p:cNvPr id="4" name="Slide Number Placeholder 3"/>
          <p:cNvSpPr>
            <a:spLocks noGrp="1"/>
          </p:cNvSpPr>
          <p:nvPr>
            <p:ph type="sldNum" sz="quarter" idx="5"/>
          </p:nvPr>
        </p:nvSpPr>
        <p:spPr/>
        <p:txBody>
          <a:bodyPr/>
          <a:lstStyle/>
          <a:p>
            <a:fld id="{250840C3-ED71-476B-B764-DBAF20803A39}" type="slidenum">
              <a:rPr lang="en-US" smtClean="0"/>
              <a:pPr/>
              <a:t>113</a:t>
            </a:fld>
            <a:endParaRPr lang="en-US"/>
          </a:p>
        </p:txBody>
      </p:sp>
    </p:spTree>
    <p:extLst>
      <p:ext uri="{BB962C8B-B14F-4D97-AF65-F5344CB8AC3E}">
        <p14:creationId xmlns:p14="http://schemas.microsoft.com/office/powerpoint/2010/main" val="2785594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of disordered eating patterns is estimated to be between 18-40% in people with diabetes.</a:t>
            </a:r>
          </a:p>
          <a:p>
            <a:r>
              <a:rPr lang="en-US" dirty="0"/>
              <a:t>The most commonly reported disordered eating behaviors are different depending on the type of diabetes:</a:t>
            </a:r>
          </a:p>
          <a:p>
            <a:endParaRPr lang="en-US" dirty="0"/>
          </a:p>
          <a:p>
            <a:pPr lvl="1"/>
            <a:r>
              <a:rPr lang="en-US" dirty="0"/>
              <a:t>T1D: Insulin omission causing loss of glucose/calories via the urine.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T2D: Binging (excessive intake with sense of loss of control). In those treated with insulin, omission is also common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2022 Standards S73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114</a:t>
            </a:fld>
            <a:endParaRPr lang="en-US"/>
          </a:p>
        </p:txBody>
      </p:sp>
    </p:spTree>
    <p:extLst>
      <p:ext uri="{BB962C8B-B14F-4D97-AF65-F5344CB8AC3E}">
        <p14:creationId xmlns:p14="http://schemas.microsoft.com/office/powerpoint/2010/main" val="6730023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tools to screen for disordered eating patterns in diabetes; they include “Diabetes Eating Problem Survey” the Eating Disorder Inventory 3, which has been modified for use in people with type 1 diabetes. There is also another that I like called SEEDS that stands for screen for early eating disorder signs. </a:t>
            </a:r>
          </a:p>
          <a:p>
            <a:endParaRPr lang="en-US" dirty="0"/>
          </a:p>
          <a:p>
            <a:r>
              <a:rPr lang="en-US" dirty="0"/>
              <a:t>Multidisciplinary team approach to treatment is a standard of care</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115</a:t>
            </a:fld>
            <a:endParaRPr lang="en-US"/>
          </a:p>
        </p:txBody>
      </p:sp>
    </p:spTree>
    <p:extLst>
      <p:ext uri="{BB962C8B-B14F-4D97-AF65-F5344CB8AC3E}">
        <p14:creationId xmlns:p14="http://schemas.microsoft.com/office/powerpoint/2010/main" val="31832408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sym typeface="Wingdings" panose="05000000000000000000" pitchFamily="2" charset="2"/>
              </a:rPr>
              <a:t>Here are some definitions of disordered eating patterns.</a:t>
            </a:r>
          </a:p>
          <a:p>
            <a:pPr>
              <a:lnSpc>
                <a:spcPct val="100000"/>
              </a:lnSpc>
            </a:pPr>
            <a:endParaRPr lang="en-US" dirty="0">
              <a:sym typeface="Wingdings" panose="05000000000000000000" pitchFamily="2" charset="2"/>
            </a:endParaRPr>
          </a:p>
          <a:p>
            <a:pPr>
              <a:lnSpc>
                <a:spcPct val="100000"/>
              </a:lnSpc>
            </a:pPr>
            <a:r>
              <a:rPr lang="en-US" dirty="0">
                <a:sym typeface="Wingdings" panose="05000000000000000000" pitchFamily="2" charset="2"/>
              </a:rPr>
              <a:t>Note that diabulimia is not recognized by the DSM. You may have heard of it though, and can be quite dangerous. This is where a person with diabetes omits insulin, which causes elevated glucose levels, and the spilling of glucose and calories into the urine. This leads to an increased risk hospitalization from DKA and chronic complications. </a:t>
            </a: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116</a:t>
            </a:fld>
            <a:endParaRPr lang="en-US"/>
          </a:p>
        </p:txBody>
      </p:sp>
    </p:spTree>
    <p:extLst>
      <p:ext uri="{BB962C8B-B14F-4D97-AF65-F5344CB8AC3E}">
        <p14:creationId xmlns:p14="http://schemas.microsoft.com/office/powerpoint/2010/main" val="284313694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117</a:t>
            </a:fld>
            <a:endParaRPr lang="en-US"/>
          </a:p>
        </p:txBody>
      </p:sp>
    </p:spTree>
    <p:extLst>
      <p:ext uri="{BB962C8B-B14F-4D97-AF65-F5344CB8AC3E}">
        <p14:creationId xmlns:p14="http://schemas.microsoft.com/office/powerpoint/2010/main" val="30092256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B</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118</a:t>
            </a:fld>
            <a:endParaRPr lang="en-US"/>
          </a:p>
        </p:txBody>
      </p:sp>
    </p:spTree>
    <p:extLst>
      <p:ext uri="{BB962C8B-B14F-4D97-AF65-F5344CB8AC3E}">
        <p14:creationId xmlns:p14="http://schemas.microsoft.com/office/powerpoint/2010/main" val="9575006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50840C3-ED71-476B-B764-DBAF20803A39}" type="slidenum">
              <a:rPr lang="en-US" smtClean="0"/>
              <a:pPr/>
              <a:t>119</a:t>
            </a:fld>
            <a:endParaRPr lang="en-US"/>
          </a:p>
        </p:txBody>
      </p:sp>
    </p:spTree>
    <p:extLst>
      <p:ext uri="{BB962C8B-B14F-4D97-AF65-F5344CB8AC3E}">
        <p14:creationId xmlns:p14="http://schemas.microsoft.com/office/powerpoint/2010/main" val="17850341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120</a:t>
            </a:fld>
            <a:endParaRPr lang="en-US"/>
          </a:p>
        </p:txBody>
      </p:sp>
    </p:spTree>
    <p:extLst>
      <p:ext uri="{BB962C8B-B14F-4D97-AF65-F5344CB8AC3E}">
        <p14:creationId xmlns:p14="http://schemas.microsoft.com/office/powerpoint/2010/main" val="217202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There is strong evidence showing the value of MNT.  In fact, research shows that MNT </a:t>
            </a:r>
            <a:r>
              <a:rPr lang="en-US" baseline="0" dirty="0"/>
              <a:t>provided by a dietitian can assist those with diabetes in improving A1C. </a:t>
            </a:r>
          </a:p>
          <a:p>
            <a:pPr algn="l"/>
            <a:r>
              <a:rPr lang="en-US" baseline="0" dirty="0"/>
              <a:t>And, ongoing nutrition education can assist with maintenance of that A1C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ff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ff4"/>
              </a:rPr>
              <a:t>These A1C improvements can translate to a</a:t>
            </a:r>
            <a:r>
              <a:rPr lang="en-US" b="0" i="0" baseline="0" dirty="0">
                <a:solidFill>
                  <a:srgbClr val="000000"/>
                </a:solidFill>
                <a:effectLst/>
                <a:latin typeface="ff4"/>
              </a:rPr>
              <a:t> r</a:t>
            </a:r>
            <a:r>
              <a:rPr lang="en-US" b="0" i="0" dirty="0">
                <a:solidFill>
                  <a:srgbClr val="000000"/>
                </a:solidFill>
                <a:effectLst/>
                <a:latin typeface="ff4"/>
              </a:rPr>
              <a:t>eduction in diabetes comorbidities, which</a:t>
            </a:r>
            <a:r>
              <a:rPr lang="en-US" b="0" i="0" baseline="0" dirty="0">
                <a:solidFill>
                  <a:srgbClr val="000000"/>
                </a:solidFill>
                <a:effectLst/>
                <a:latin typeface="ff4"/>
              </a:rPr>
              <a:t> improves quality of life,</a:t>
            </a:r>
            <a:r>
              <a:rPr lang="en-US" b="0" i="0" dirty="0">
                <a:solidFill>
                  <a:srgbClr val="000000"/>
                </a:solidFill>
                <a:effectLst/>
                <a:latin typeface="ff4"/>
              </a:rPr>
              <a:t> and may decrease need for medications and healthcare costs. So in</a:t>
            </a:r>
            <a:r>
              <a:rPr lang="en-US" b="0" i="0" baseline="0" dirty="0">
                <a:solidFill>
                  <a:srgbClr val="000000"/>
                </a:solidFill>
                <a:effectLst/>
                <a:latin typeface="ff4"/>
              </a:rPr>
              <a:t> addition to improved quality of life for people with diabetes, MNT may also</a:t>
            </a:r>
            <a:r>
              <a:rPr lang="en-US" b="0" i="0" dirty="0">
                <a:solidFill>
                  <a:srgbClr val="000000"/>
                </a:solidFill>
                <a:effectLst/>
                <a:latin typeface="ff4"/>
              </a:rPr>
              <a:t> lead to a reduction in the use of health services and costs.</a:t>
            </a:r>
            <a:endParaRPr lang="en-US" dirty="0"/>
          </a:p>
          <a:p>
            <a:pPr algn="l"/>
            <a:endParaRPr lang="en-US" dirty="0"/>
          </a:p>
          <a:p>
            <a:pPr algn="l"/>
            <a:r>
              <a:rPr lang="en-US" dirty="0"/>
              <a:t>Because of this, current recommendations state that “All providers should refer people with diabetes for individualized MNT… at diagnosis and as needed throughout the lifespan. </a:t>
            </a:r>
          </a:p>
          <a:p>
            <a:pPr algn="l"/>
            <a:endParaRPr lang="en-US" dirty="0"/>
          </a:p>
          <a:p>
            <a:pPr algn="l"/>
            <a:r>
              <a:rPr lang="en-US" dirty="0"/>
              <a:t>S64</a:t>
            </a:r>
          </a:p>
          <a:p>
            <a:pPr algn="l"/>
            <a:endParaRPr lang="en-US" dirty="0"/>
          </a:p>
          <a:p>
            <a:pPr algn="l"/>
            <a:r>
              <a:rPr lang="en-US" dirty="0"/>
              <a:t>_______________________________________________</a:t>
            </a:r>
          </a:p>
          <a:p>
            <a:pPr algn="l"/>
            <a:r>
              <a:rPr lang="en-US" dirty="0"/>
              <a:t>_______________________________________________</a:t>
            </a:r>
          </a:p>
          <a:p>
            <a:pPr algn="l"/>
            <a:r>
              <a:rPr lang="en-US" dirty="0"/>
              <a:t>The evidence in support of this is:</a:t>
            </a:r>
          </a:p>
          <a:p>
            <a:pPr algn="l"/>
            <a:endParaRPr lang="en-US" dirty="0"/>
          </a:p>
          <a:p>
            <a:pPr algn="l"/>
            <a:r>
              <a:rPr lang="en-US" b="0" i="0" dirty="0">
                <a:solidFill>
                  <a:srgbClr val="000000"/>
                </a:solidFill>
                <a:effectLst/>
                <a:latin typeface="ff4"/>
              </a:rPr>
              <a:t>In people with type 1 diabetes, several studies have reported that MNT contributed to signi</a:t>
            </a:r>
            <a:r>
              <a:rPr lang="en-US" b="0" i="0" dirty="0">
                <a:solidFill>
                  <a:srgbClr val="000000"/>
                </a:solidFill>
                <a:effectLst/>
                <a:latin typeface="ff8"/>
              </a:rPr>
              <a:t>ﬁ</a:t>
            </a:r>
            <a:r>
              <a:rPr lang="en-US" b="0" i="0" dirty="0">
                <a:solidFill>
                  <a:srgbClr val="000000"/>
                </a:solidFill>
                <a:effectLst/>
                <a:latin typeface="ff4"/>
              </a:rPr>
              <a:t>cantly decreased A1c levels. At 6 months, individualized MNT using carbohydrate counting</a:t>
            </a:r>
          </a:p>
          <a:p>
            <a:pPr algn="l"/>
            <a:r>
              <a:rPr lang="en-US" b="0" i="0" dirty="0">
                <a:solidFill>
                  <a:srgbClr val="000000"/>
                </a:solidFill>
                <a:effectLst/>
                <a:latin typeface="ff4"/>
              </a:rPr>
              <a:t>to determine premeal insulin doses assisted in decreasing baseline mean A1C levels by 1.0% and 1.9%. An initial series of RDN encounters (4 to 6;total encounter time of 4 to 6 hours) with regular continued RDN encounters were reported. Ongoing MNT support provided by RDNs resulted in maintenance of the reduced HbA1c levels at 1 year, and in the large Diabetes Control and Complications Trial (DCCT) assisted in maintaining the mean HbA1C level at 6.9% in the intensive treatment arm throughout the 6.5 years of the trial. </a:t>
            </a:r>
          </a:p>
          <a:p>
            <a:pPr algn="l"/>
            <a:endParaRPr lang="en-US" dirty="0"/>
          </a:p>
          <a:p>
            <a:pPr algn="l"/>
            <a:r>
              <a:rPr lang="en-US" dirty="0"/>
              <a:t>Studies in persons with type 2 diabetes who received MNT for 3 months, show an absolute decrease in A1C that is up to 2.0%. Longer-term studies show that the A1C improvement is maintained with ongoing support from the dietitian; at one year out, </a:t>
            </a:r>
            <a:r>
              <a:rPr lang="en-US" b="0" i="0" dirty="0">
                <a:solidFill>
                  <a:srgbClr val="000000"/>
                </a:solidFill>
                <a:effectLst/>
                <a:latin typeface="ff4"/>
              </a:rPr>
              <a:t>decreases in A1C ranged from 0.6% to 1.8%.</a:t>
            </a:r>
          </a:p>
          <a:p>
            <a:pPr algn="l"/>
            <a:r>
              <a:rPr lang="en-US" b="0" i="0" dirty="0">
                <a:solidFill>
                  <a:srgbClr val="000000"/>
                </a:solidFill>
                <a:effectLst/>
                <a:latin typeface="ff4"/>
              </a:rPr>
              <a:t>I’d also like to note that although MNT interventions were effective throughout the disease process, the decrease in HbA1c was the largest in studies in which participants were newly diagnosed with type 2 diabetes. </a:t>
            </a:r>
          </a:p>
          <a:p>
            <a:pPr algn="l"/>
            <a:endParaRPr lang="en-US" b="0" i="0" dirty="0">
              <a:solidFill>
                <a:srgbClr val="000000"/>
              </a:solidFill>
              <a:effectLst/>
              <a:latin typeface="ff4"/>
            </a:endParaRPr>
          </a:p>
          <a:p>
            <a:pPr algn="l"/>
            <a:endParaRPr lang="en-US" b="0" i="0" dirty="0">
              <a:solidFill>
                <a:srgbClr val="000000"/>
              </a:solidFill>
              <a:effectLst/>
              <a:latin typeface="ff4"/>
            </a:endParaRP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a:t>
            </a:fld>
            <a:endParaRPr lang="en-US"/>
          </a:p>
        </p:txBody>
      </p:sp>
    </p:spTree>
    <p:extLst>
      <p:ext uri="{BB962C8B-B14F-4D97-AF65-F5344CB8AC3E}">
        <p14:creationId xmlns:p14="http://schemas.microsoft.com/office/powerpoint/2010/main" val="1189388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Based on traditional eating in countries boarding the Mediterranean Sea</a:t>
            </a:r>
          </a:p>
          <a:p>
            <a:endParaRPr lang="en-US" dirty="0"/>
          </a:p>
          <a:p>
            <a:pPr marL="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Mediterranean </a:t>
            </a:r>
          </a:p>
          <a:p>
            <a:pPr marL="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Encouraged foods: </a:t>
            </a:r>
            <a:endParaRPr lang="en-US" sz="1200" b="0" i="0" u="none" strike="noStrike" dirty="0">
              <a:effectLst/>
              <a:latin typeface="Arial" panose="020B0604020202020204" pitchFamily="34" charset="0"/>
            </a:endParaRPr>
          </a:p>
          <a:p>
            <a:pPr marL="283464" indent="-283464"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Plant-based foods, fish and shellfish, olive oil as main sources of culinary fat, some dairy (mainly cheese and yogurt)</a:t>
            </a:r>
            <a:endParaRPr lang="en-US"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Limitations: &lt;4 eggs per week, minimal red meat, wine in low to moderate amounts, rare use of concentrated sugars or honey</a:t>
            </a:r>
            <a:endParaRPr lang="en-US" sz="1200" b="0" i="0" u="none" strike="noStrike" dirty="0">
              <a:effectLst/>
              <a:latin typeface="Arial" panose="020B0604020202020204" pitchFamily="34" charset="0"/>
            </a:endParaRPr>
          </a:p>
          <a:p>
            <a:pPr marL="283464" indent="-283464"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Current literature shows this eating plan Improves CVD risk factors</a:t>
            </a:r>
            <a:endParaRPr lang="en-US" sz="1200" b="0" i="0" u="none" strike="noStrike" dirty="0">
              <a:effectLst/>
              <a:latin typeface="Arial" panose="020B0604020202020204" pitchFamily="34" charset="0"/>
            </a:endParaRPr>
          </a:p>
          <a:p>
            <a:pPr marL="283464" indent="-283464"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Energy restricted version of this meal plan can improve weight and glycemia</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121</a:t>
            </a:fld>
            <a:endParaRPr lang="en-US"/>
          </a:p>
        </p:txBody>
      </p:sp>
    </p:spTree>
    <p:extLst>
      <p:ext uri="{BB962C8B-B14F-4D97-AF65-F5344CB8AC3E}">
        <p14:creationId xmlns:p14="http://schemas.microsoft.com/office/powerpoint/2010/main" val="7892178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1200" b="0" i="1" u="none" strike="noStrike" kern="1200" dirty="0">
                <a:solidFill>
                  <a:srgbClr val="000000"/>
                </a:solidFill>
                <a:effectLst/>
                <a:latin typeface="Calibri" panose="020F0502020204030204" pitchFamily="34" charset="0"/>
              </a:rPr>
              <a:t>Dietary Approaches to Stop Hypertension</a:t>
            </a:r>
          </a:p>
          <a:p>
            <a:pPr marL="0" algn="l" rtl="0" eaLnBrk="1" fontAlgn="ctr" latinLnBrk="0" hangingPunct="1">
              <a:spcBef>
                <a:spcPts val="0"/>
              </a:spcBef>
              <a:spcAft>
                <a:spcPts val="0"/>
              </a:spcAft>
            </a:pPr>
            <a:endParaRPr lang="en-US"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Encouraged foods: Fruits and veg (8-10 servings/day), whole grains (6-8 servings/day), low-fat dairy (2-3 servings/day), poultry and fish (6 servings/week), nuts and seeds (4-5 servings/week)</a:t>
            </a:r>
            <a:endParaRPr lang="en-US" sz="12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Limitations: Red meat, sweets and sugar-containing beverages, processed foods, excessive alcohol consumption</a:t>
            </a:r>
            <a:endParaRPr lang="en-US" sz="1200" b="0" i="0" u="none" strike="noStrike" kern="1200" dirty="0">
              <a:solidFill>
                <a:schemeClr val="tx1"/>
              </a:solidFill>
              <a:effectLst/>
              <a:latin typeface="Arial" panose="020B0604020202020204" pitchFamily="34" charset="0"/>
            </a:endParaRPr>
          </a:p>
          <a:p>
            <a:pPr marL="0" indent="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Current Literature shows this eating plan Improves BP and reduces risk for CVD in people w/o diabetes</a:t>
            </a:r>
            <a:endParaRPr lang="en-US" sz="1200" b="0" i="0" u="none" strike="noStrike" dirty="0">
              <a:effectLst/>
              <a:latin typeface="Arial" panose="020B0604020202020204" pitchFamily="34" charset="0"/>
            </a:endParaRPr>
          </a:p>
          <a:p>
            <a:pPr marL="283464" indent="-283464"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Limited evidence exists for people with diabetes but “one would expect similar results”</a:t>
            </a:r>
            <a:endParaRPr lang="en-US" sz="12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122</a:t>
            </a:fld>
            <a:endParaRPr lang="en-US"/>
          </a:p>
        </p:txBody>
      </p:sp>
    </p:spTree>
    <p:extLst>
      <p:ext uri="{BB962C8B-B14F-4D97-AF65-F5344CB8AC3E}">
        <p14:creationId xmlns:p14="http://schemas.microsoft.com/office/powerpoint/2010/main" val="34845777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dirty="0">
                <a:solidFill>
                  <a:schemeClr val="tx1"/>
                </a:solidFill>
              </a:rPr>
              <a:t>Alternate-day fasting (restrict</a:t>
            </a:r>
            <a:r>
              <a:rPr lang="en-US" sz="1200" b="0" baseline="0" dirty="0">
                <a:solidFill>
                  <a:schemeClr val="tx1"/>
                </a:solidFill>
              </a:rPr>
              <a:t> ~500 kcals on alternating days with usual intake the other days)</a:t>
            </a:r>
            <a:endParaRPr lang="en-US" sz="1200" b="0" dirty="0">
              <a:solidFill>
                <a:schemeClr val="tx1"/>
              </a:solidFill>
            </a:endParaRPr>
          </a:p>
          <a:p>
            <a:pPr marL="285750" indent="-285750">
              <a:buFont typeface="Arial" panose="020B0604020202020204" pitchFamily="34" charset="0"/>
              <a:buChar char="•"/>
            </a:pPr>
            <a:r>
              <a:rPr lang="en-US" sz="1200" b="0" dirty="0">
                <a:solidFill>
                  <a:schemeClr val="tx1"/>
                </a:solidFill>
              </a:rPr>
              <a:t>5:2 diet (restrict</a:t>
            </a:r>
            <a:r>
              <a:rPr lang="en-US" sz="1200" b="0" baseline="0" dirty="0">
                <a:solidFill>
                  <a:schemeClr val="tx1"/>
                </a:solidFill>
              </a:rPr>
              <a:t>ion of ~500 kcals 2x per week with usual intake the other days)</a:t>
            </a:r>
            <a:endParaRPr lang="en-US" sz="1200" b="0" dirty="0">
              <a:solidFill>
                <a:schemeClr val="tx1"/>
              </a:solidFill>
            </a:endParaRPr>
          </a:p>
          <a:p>
            <a:pPr marL="285750" indent="-285750">
              <a:buFont typeface="Arial" panose="020B0604020202020204" pitchFamily="34" charset="0"/>
              <a:buChar char="•"/>
            </a:pPr>
            <a:r>
              <a:rPr lang="en-US" sz="1200" b="0" dirty="0">
                <a:solidFill>
                  <a:schemeClr val="tx1"/>
                </a:solidFill>
              </a:rPr>
              <a:t>Time-restricted eating (daily restriction</a:t>
            </a:r>
            <a:r>
              <a:rPr lang="en-US" sz="1200" b="0" baseline="0" dirty="0">
                <a:solidFill>
                  <a:schemeClr val="tx1"/>
                </a:solidFill>
              </a:rPr>
              <a:t> during window of time – typically 8-15 hours)</a:t>
            </a:r>
          </a:p>
          <a:p>
            <a:pPr marL="285750" indent="-285750">
              <a:buFont typeface="Arial" panose="020B0604020202020204" pitchFamily="34" charset="0"/>
              <a:buChar char="•"/>
            </a:pPr>
            <a:endParaRPr lang="en-US" sz="1200" b="0" baseline="0" dirty="0">
              <a:solidFill>
                <a:schemeClr val="tx1"/>
              </a:solidFill>
            </a:endParaRPr>
          </a:p>
          <a:p>
            <a:pPr marL="0" indent="0">
              <a:buFont typeface="Arial" panose="020B0604020202020204" pitchFamily="34" charset="0"/>
              <a:buNone/>
            </a:pPr>
            <a:r>
              <a:rPr lang="en-US" sz="1200" b="0" baseline="0" dirty="0">
                <a:solidFill>
                  <a:schemeClr val="tx1"/>
                </a:solidFill>
              </a:rPr>
              <a:t>Shown to support mild to moderate weight loss of 3-8% </a:t>
            </a:r>
            <a:r>
              <a:rPr lang="en-US" sz="1200" b="0" baseline="0" dirty="0" err="1">
                <a:solidFill>
                  <a:schemeClr val="tx1"/>
                </a:solidFill>
              </a:rPr>
              <a:t>overbaseline</a:t>
            </a:r>
            <a:r>
              <a:rPr lang="en-US" sz="1200" b="0" baseline="0" dirty="0">
                <a:solidFill>
                  <a:schemeClr val="tx1"/>
                </a:solidFill>
              </a:rPr>
              <a:t> during short periods of time</a:t>
            </a:r>
          </a:p>
          <a:p>
            <a:pPr marL="0" indent="0">
              <a:buFont typeface="Arial" panose="020B0604020202020204" pitchFamily="34" charset="0"/>
              <a:buNone/>
            </a:pPr>
            <a:r>
              <a:rPr lang="en-US" sz="1200" b="0" baseline="0" dirty="0">
                <a:solidFill>
                  <a:schemeClr val="tx1"/>
                </a:solidFill>
              </a:rPr>
              <a:t>No difference in weight loss when compared to continuous calorie restriction. </a:t>
            </a:r>
            <a:endParaRPr lang="en-US" sz="1200" b="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124</a:t>
            </a:fld>
            <a:endParaRPr lang="en-US"/>
          </a:p>
        </p:txBody>
      </p:sp>
    </p:spTree>
    <p:extLst>
      <p:ext uri="{BB962C8B-B14F-4D97-AF65-F5344CB8AC3E}">
        <p14:creationId xmlns:p14="http://schemas.microsoft.com/office/powerpoint/2010/main" val="19774664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125</a:t>
            </a:fld>
            <a:endParaRPr lang="en-US"/>
          </a:p>
        </p:txBody>
      </p:sp>
    </p:spTree>
    <p:extLst>
      <p:ext uri="{BB962C8B-B14F-4D97-AF65-F5344CB8AC3E}">
        <p14:creationId xmlns:p14="http://schemas.microsoft.com/office/powerpoint/2010/main" val="39036882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Lipid management</a:t>
            </a:r>
          </a:p>
          <a:p>
            <a:endParaRPr lang="en-US" baseline="0" dirty="0"/>
          </a:p>
          <a:p>
            <a:r>
              <a:rPr lang="en-US" baseline="0" dirty="0"/>
              <a:t>The Mediterranean diet or DASH diet are thought to be beneficial because they reduce saturated/trans fat, increase fiber. These eating plans increase</a:t>
            </a:r>
            <a:r>
              <a:rPr lang="en-US" sz="1200" baseline="0" dirty="0"/>
              <a:t> </a:t>
            </a:r>
            <a:r>
              <a:rPr lang="en-US" sz="1200" dirty="0"/>
              <a:t>fruits, vegetables, whole grains, nuts, seeds, fish while lowering red and processed meats and processed foods. </a:t>
            </a:r>
          </a:p>
          <a:p>
            <a:endParaRPr lang="en-US" baseline="0" dirty="0"/>
          </a:p>
          <a:p>
            <a:pPr marL="174708" indent="-174708">
              <a:buFontTx/>
              <a:buChar char="-"/>
            </a:pPr>
            <a:r>
              <a:rPr lang="en-US" baseline="0" dirty="0"/>
              <a:t>______________</a:t>
            </a:r>
          </a:p>
          <a:p>
            <a:pPr marL="174708" indent="-174708">
              <a:buFontTx/>
              <a:buChar char="-"/>
            </a:pPr>
            <a:r>
              <a:rPr lang="en-US" baseline="0" dirty="0"/>
              <a:t>______________</a:t>
            </a:r>
          </a:p>
          <a:p>
            <a:pPr marL="174708" indent="-174708">
              <a:buFontTx/>
              <a:buChar char="-"/>
            </a:pPr>
            <a:endParaRPr lang="en-US" baseline="0" dirty="0"/>
          </a:p>
          <a:p>
            <a:pPr marL="283464" indent="-283464" algn="l" rtl="0" eaLnBrk="1" fontAlgn="ctr" latinLnBrk="0" hangingPunct="1">
              <a:spcBef>
                <a:spcPts val="0"/>
              </a:spcBef>
              <a:spcAft>
                <a:spcPts val="0"/>
              </a:spcAft>
            </a:pPr>
            <a:endParaRPr lang="en-US" sz="1800" b="0" i="0" u="none" strike="noStrike" kern="1200" dirty="0">
              <a:solidFill>
                <a:srgbClr val="000000"/>
              </a:solidFill>
              <a:effectLst/>
              <a:latin typeface="Calibri" panose="020F0502020204030204" pitchFamily="34" charset="0"/>
            </a:endParaRPr>
          </a:p>
          <a:p>
            <a:pPr marL="283464" indent="-283464" algn="l" rtl="0" eaLnBrk="1" fontAlgn="ctr" latinLnBrk="0" hangingPunct="1">
              <a:spcBef>
                <a:spcPts val="0"/>
              </a:spcBef>
              <a:spcAft>
                <a:spcPts val="0"/>
              </a:spcAft>
            </a:pPr>
            <a:endParaRPr lang="en-US" sz="1800" b="0" i="0" u="none" strike="noStrike" dirty="0">
              <a:effectLst/>
              <a:latin typeface="Arial" panose="020B0604020202020204" pitchFamily="34" charset="0"/>
            </a:endParaRPr>
          </a:p>
          <a:p>
            <a:pPr marL="283464" indent="-283464" algn="l" rtl="0" eaLnBrk="1" fontAlgn="ctr" latinLnBrk="0" hangingPunct="1">
              <a:spcBef>
                <a:spcPts val="0"/>
              </a:spcBef>
              <a:spcAft>
                <a:spcPts val="0"/>
              </a:spcAft>
            </a:pPr>
            <a:r>
              <a:rPr lang="en-US" sz="1800" b="0" i="0" u="none" strike="noStrike" dirty="0">
                <a:effectLst/>
                <a:latin typeface="Arial" panose="020B0604020202020204" pitchFamily="34" charset="0"/>
              </a:rPr>
              <a:t>2022 Standards S151</a:t>
            </a:r>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126</a:t>
            </a:fld>
            <a:endParaRPr lang="en-US"/>
          </a:p>
        </p:txBody>
      </p:sp>
    </p:spTree>
    <p:extLst>
      <p:ext uri="{BB962C8B-B14F-4D97-AF65-F5344CB8AC3E}">
        <p14:creationId xmlns:p14="http://schemas.microsoft.com/office/powerpoint/2010/main" val="42167129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Hypertension</a:t>
            </a:r>
          </a:p>
          <a:p>
            <a:endParaRPr lang="en-US" dirty="0">
              <a:sym typeface="Wingdings" panose="05000000000000000000" pitchFamily="2" charset="2"/>
            </a:endParaRPr>
          </a:p>
          <a:p>
            <a:r>
              <a:rPr lang="en-US" dirty="0"/>
              <a:t>Weight loss has the most significant impact. Adding exercise, then restricting salt, and alcohol moderation are also beneficial.</a:t>
            </a:r>
          </a:p>
          <a:p>
            <a:endParaRPr lang="en-US" dirty="0"/>
          </a:p>
          <a:p>
            <a:r>
              <a:rPr lang="en-US" dirty="0"/>
              <a:t>________</a:t>
            </a:r>
          </a:p>
          <a:p>
            <a:endParaRPr lang="en-US" dirty="0"/>
          </a:p>
          <a:p>
            <a:r>
              <a:rPr lang="en-US" dirty="0"/>
              <a:t>DASH </a:t>
            </a:r>
          </a:p>
          <a:p>
            <a:r>
              <a:rPr lang="en-US" dirty="0"/>
              <a:t>8-10 servings of fruits and vegetables</a:t>
            </a:r>
          </a:p>
          <a:p>
            <a:r>
              <a:rPr lang="en-US" dirty="0"/>
              <a:t>Low fat dairy (2-3 servings per day)</a:t>
            </a:r>
          </a:p>
          <a:p>
            <a:endParaRPr lang="en-US" dirty="0"/>
          </a:p>
          <a:p>
            <a:endParaRPr lang="en-US" dirty="0"/>
          </a:p>
          <a:p>
            <a:r>
              <a:rPr lang="en-US" dirty="0"/>
              <a:t>2022 Standard S148</a:t>
            </a:r>
          </a:p>
        </p:txBody>
      </p:sp>
      <p:sp>
        <p:nvSpPr>
          <p:cNvPr id="4" name="Slide Number Placeholder 3"/>
          <p:cNvSpPr>
            <a:spLocks noGrp="1"/>
          </p:cNvSpPr>
          <p:nvPr>
            <p:ph type="sldNum" sz="quarter" idx="10"/>
          </p:nvPr>
        </p:nvSpPr>
        <p:spPr/>
        <p:txBody>
          <a:bodyPr/>
          <a:lstStyle/>
          <a:p>
            <a:fld id="{250840C3-ED71-476B-B764-DBAF20803A39}" type="slidenum">
              <a:rPr lang="en-US" smtClean="0"/>
              <a:pPr/>
              <a:t>127</a:t>
            </a:fld>
            <a:endParaRPr lang="en-US"/>
          </a:p>
        </p:txBody>
      </p:sp>
    </p:spTree>
    <p:extLst>
      <p:ext uri="{BB962C8B-B14F-4D97-AF65-F5344CB8AC3E}">
        <p14:creationId xmlns:p14="http://schemas.microsoft.com/office/powerpoint/2010/main" val="11452002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dirty="0"/>
              <a:t>Gastroparesis: a form of autonomic neuropathy that delays emptying of the stomach.</a:t>
            </a:r>
          </a:p>
          <a:p>
            <a:pPr>
              <a:lnSpc>
                <a:spcPct val="100000"/>
              </a:lnSpc>
            </a:pPr>
            <a:endParaRPr lang="en-US" sz="3200" dirty="0"/>
          </a:p>
          <a:p>
            <a:pPr>
              <a:lnSpc>
                <a:spcPct val="100000"/>
              </a:lnSpc>
            </a:pPr>
            <a:r>
              <a:rPr lang="en-US" sz="2800" dirty="0"/>
              <a:t>Symptoms include nausea, vomiting, fullness with little food, bloating, and low appetite.</a:t>
            </a:r>
          </a:p>
          <a:p>
            <a:pPr>
              <a:lnSpc>
                <a:spcPct val="100000"/>
              </a:lnSpc>
            </a:pPr>
            <a:endParaRPr lang="en-US" sz="2800" dirty="0"/>
          </a:p>
          <a:p>
            <a:pPr>
              <a:lnSpc>
                <a:spcPct val="100000"/>
              </a:lnSpc>
            </a:pPr>
            <a:r>
              <a:rPr lang="en-US" sz="2800" dirty="0"/>
              <a:t>Unpredictable movement of food thru GI can cause erratic BGs</a:t>
            </a:r>
          </a:p>
          <a:p>
            <a:pPr>
              <a:lnSpc>
                <a:spcPct val="100000"/>
              </a:lnSpc>
            </a:pPr>
            <a:endParaRPr lang="en-US" sz="2800" dirty="0"/>
          </a:p>
          <a:p>
            <a:pPr>
              <a:lnSpc>
                <a:spcPct val="100000"/>
              </a:lnSpc>
            </a:pPr>
            <a:r>
              <a:rPr lang="en-US" sz="2800" dirty="0"/>
              <a:t>Timing of insulin delivery is important; hypo can result if insulin is given and gastric emptying is delayed</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128</a:t>
            </a:fld>
            <a:endParaRPr lang="en-US"/>
          </a:p>
        </p:txBody>
      </p:sp>
    </p:spTree>
    <p:extLst>
      <p:ext uri="{BB962C8B-B14F-4D97-AF65-F5344CB8AC3E}">
        <p14:creationId xmlns:p14="http://schemas.microsoft.com/office/powerpoint/2010/main" val="12966003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p>
          <a:p>
            <a:endParaRPr lang="en-US" dirty="0"/>
          </a:p>
          <a:p>
            <a:r>
              <a:rPr lang="en-US" dirty="0"/>
              <a:t>The advice focuses on selecting foods that are easy to digest or modifying foods so that they digest easier and faster. This minimizes symptoms.</a:t>
            </a:r>
          </a:p>
          <a:p>
            <a:endParaRPr lang="en-US" dirty="0"/>
          </a:p>
          <a:p>
            <a:r>
              <a:rPr lang="en-US" dirty="0"/>
              <a:t>Lowering fiber intake can be helpful. We need to consider fat intake more closely because it is a good source of calories and some people with gastroparesis struggle with intake. Liquid fat may be more tolerable</a:t>
            </a:r>
          </a:p>
          <a:p>
            <a:endParaRPr lang="en-US" dirty="0"/>
          </a:p>
          <a:p>
            <a:r>
              <a:rPr lang="en-US" dirty="0"/>
              <a:t>____________________________________</a:t>
            </a:r>
          </a:p>
          <a:p>
            <a:r>
              <a:rPr lang="en-US" dirty="0"/>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book 165 / 2022 Standards 190</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129</a:t>
            </a:fld>
            <a:endParaRPr lang="en-US"/>
          </a:p>
        </p:txBody>
      </p:sp>
    </p:spTree>
    <p:extLst>
      <p:ext uri="{BB962C8B-B14F-4D97-AF65-F5344CB8AC3E}">
        <p14:creationId xmlns:p14="http://schemas.microsoft.com/office/powerpoint/2010/main" val="28290357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130</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Nonalcoholic fatty liver disease includes a range of liver conditions</a:t>
            </a:r>
          </a:p>
          <a:p>
            <a:r>
              <a:rPr lang="en-US" dirty="0"/>
              <a:t>Studies estimate it is prevalent in &gt;70% of people with T2DM</a:t>
            </a:r>
          </a:p>
          <a:p>
            <a:r>
              <a:rPr lang="en-US" dirty="0"/>
              <a:t>Nutrition-Related Management</a:t>
            </a:r>
          </a:p>
          <a:p>
            <a:pPr lvl="1"/>
            <a:r>
              <a:rPr lang="en-US" dirty="0"/>
              <a:t>Weight loss of ≥5%, preferably ≥10% to improve liver histology, although more weight loss is needed to impact fibrosis</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131</a:t>
            </a:fld>
            <a:endParaRPr lang="en-US"/>
          </a:p>
        </p:txBody>
      </p:sp>
    </p:spTree>
    <p:extLst>
      <p:ext uri="{BB962C8B-B14F-4D97-AF65-F5344CB8AC3E}">
        <p14:creationId xmlns:p14="http://schemas.microsoft.com/office/powerpoint/2010/main" val="83086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nutrition therapy for weight management in those at risk for developing diabetes and in those who live with diabetes</a:t>
            </a:r>
          </a:p>
        </p:txBody>
      </p:sp>
      <p:sp>
        <p:nvSpPr>
          <p:cNvPr id="4" name="Slide Number Placeholder 3"/>
          <p:cNvSpPr>
            <a:spLocks noGrp="1"/>
          </p:cNvSpPr>
          <p:nvPr>
            <p:ph type="sldNum" sz="quarter" idx="5"/>
          </p:nvPr>
        </p:nvSpPr>
        <p:spPr/>
        <p:txBody>
          <a:bodyPr/>
          <a:lstStyle/>
          <a:p>
            <a:fld id="{250840C3-ED71-476B-B764-DBAF20803A39}" type="slidenum">
              <a:rPr lang="en-US" smtClean="0"/>
              <a:pPr/>
              <a:t>13</a:t>
            </a:fld>
            <a:endParaRPr lang="en-US"/>
          </a:p>
        </p:txBody>
      </p:sp>
    </p:spTree>
    <p:extLst>
      <p:ext uri="{BB962C8B-B14F-4D97-AF65-F5344CB8AC3E}">
        <p14:creationId xmlns:p14="http://schemas.microsoft.com/office/powerpoint/2010/main" val="32976366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132</a:t>
            </a:fld>
            <a:endParaRPr lang="en-US"/>
          </a:p>
        </p:txBody>
      </p:sp>
    </p:spTree>
    <p:extLst>
      <p:ext uri="{BB962C8B-B14F-4D97-AF65-F5344CB8AC3E}">
        <p14:creationId xmlns:p14="http://schemas.microsoft.com/office/powerpoint/2010/main" val="16644847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glucose can be absorbed directly through oral tissue</a:t>
            </a:r>
          </a:p>
        </p:txBody>
      </p:sp>
      <p:sp>
        <p:nvSpPr>
          <p:cNvPr id="4" name="Slide Number Placeholder 3"/>
          <p:cNvSpPr>
            <a:spLocks noGrp="1"/>
          </p:cNvSpPr>
          <p:nvPr>
            <p:ph type="sldNum" sz="quarter" idx="5"/>
          </p:nvPr>
        </p:nvSpPr>
        <p:spPr/>
        <p:txBody>
          <a:bodyPr/>
          <a:lstStyle/>
          <a:p>
            <a:fld id="{250840C3-ED71-476B-B764-DBAF20803A39}" type="slidenum">
              <a:rPr lang="en-US" smtClean="0"/>
              <a:pPr/>
              <a:t>133</a:t>
            </a:fld>
            <a:endParaRPr lang="en-US"/>
          </a:p>
        </p:txBody>
      </p:sp>
    </p:spTree>
    <p:extLst>
      <p:ext uri="{BB962C8B-B14F-4D97-AF65-F5344CB8AC3E}">
        <p14:creationId xmlns:p14="http://schemas.microsoft.com/office/powerpoint/2010/main" val="22858434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134</a:t>
            </a:fld>
            <a:endParaRPr lang="en-US"/>
          </a:p>
        </p:txBody>
      </p:sp>
    </p:spTree>
    <p:extLst>
      <p:ext uri="{BB962C8B-B14F-4D97-AF65-F5344CB8AC3E}">
        <p14:creationId xmlns:p14="http://schemas.microsoft.com/office/powerpoint/2010/main" val="25302310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135</a:t>
            </a:fld>
            <a:endParaRPr lang="en-US"/>
          </a:p>
        </p:txBody>
      </p:sp>
    </p:spTree>
    <p:extLst>
      <p:ext uri="{BB962C8B-B14F-4D97-AF65-F5344CB8AC3E}">
        <p14:creationId xmlns:p14="http://schemas.microsoft.com/office/powerpoint/2010/main" val="23735513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on meal planning, strategies for carbohydrate management may vary depending on the medication therapy being used. When</a:t>
            </a:r>
            <a:r>
              <a:rPr lang="en-US" baseline="0" dirty="0"/>
              <a:t> selecting a strategy, it’s important to consider numeracy and food literacy level. </a:t>
            </a:r>
          </a:p>
          <a:p>
            <a:endParaRPr lang="en-US" dirty="0"/>
          </a:p>
          <a:p>
            <a:r>
              <a:rPr lang="en-US" dirty="0"/>
              <a:t>For example, if someone is not using medications to manage glucose levels then the plate method may be a very effective education tool.</a:t>
            </a:r>
          </a:p>
          <a:p>
            <a:r>
              <a:rPr lang="en-US" dirty="0"/>
              <a:t>This, compared to someone who is using multiple daily injections of insulin and his or her meal time doses are flexible. In this case, carbohydrate counting and using an ICR may be an excellent strategy. With new AID systems, precise counting may be less important. </a:t>
            </a:r>
          </a:p>
          <a:p>
            <a:endParaRPr lang="en-US" dirty="0"/>
          </a:p>
          <a:p>
            <a:r>
              <a:rPr lang="en-US" dirty="0"/>
              <a:t>We are going to first focus on strategies that are likely more effective for those on oral medications, secretagogues, or fixed doses of insulin.</a:t>
            </a:r>
          </a:p>
          <a:p>
            <a:endParaRPr lang="en-US" dirty="0"/>
          </a:p>
          <a:p>
            <a:r>
              <a:rPr lang="en-US" dirty="0"/>
              <a:t>S66</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136</a:t>
            </a:fld>
            <a:endParaRPr lang="en-US"/>
          </a:p>
        </p:txBody>
      </p:sp>
    </p:spTree>
    <p:extLst>
      <p:ext uri="{BB962C8B-B14F-4D97-AF65-F5344CB8AC3E}">
        <p14:creationId xmlns:p14="http://schemas.microsoft.com/office/powerpoint/2010/main" val="34682538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love, love using my plate. It is so beautifully simple and there is so much that can be drawn from it. It’s very visual for individuals with limited literacy.  </a:t>
            </a:r>
          </a:p>
          <a:p>
            <a:endParaRPr lang="en-US" dirty="0"/>
          </a:p>
          <a:p>
            <a:r>
              <a:rPr lang="en-US" dirty="0" err="1"/>
              <a:t>Myplate</a:t>
            </a:r>
            <a:r>
              <a:rPr lang="en-US" dirty="0"/>
              <a:t> starts by emphasizing portion sizes – like filling half the plate with fruits and vegetables. The majority of folks aren’t getting enough – I am a firm believer that that simple change can improve health. </a:t>
            </a:r>
          </a:p>
        </p:txBody>
      </p:sp>
      <p:sp>
        <p:nvSpPr>
          <p:cNvPr id="4" name="Slide Number Placeholder 3"/>
          <p:cNvSpPr>
            <a:spLocks noGrp="1"/>
          </p:cNvSpPr>
          <p:nvPr>
            <p:ph type="sldNum" sz="quarter" idx="5"/>
          </p:nvPr>
        </p:nvSpPr>
        <p:spPr/>
        <p:txBody>
          <a:bodyPr/>
          <a:lstStyle/>
          <a:p>
            <a:fld id="{250840C3-ED71-476B-B764-DBAF20803A39}" type="slidenum">
              <a:rPr lang="en-US" smtClean="0"/>
              <a:pPr/>
              <a:t>137</a:t>
            </a:fld>
            <a:endParaRPr lang="en-US"/>
          </a:p>
        </p:txBody>
      </p:sp>
    </p:spTree>
    <p:extLst>
      <p:ext uri="{BB962C8B-B14F-4D97-AF65-F5344CB8AC3E}">
        <p14:creationId xmlns:p14="http://schemas.microsoft.com/office/powerpoint/2010/main" val="41681327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t>There are a couple different alternatives to my plate</a:t>
            </a:r>
          </a:p>
          <a:p>
            <a:pPr>
              <a:lnSpc>
                <a:spcPct val="110000"/>
              </a:lnSpc>
            </a:pPr>
            <a:r>
              <a:rPr lang="en-US" dirty="0"/>
              <a:t>The Harvard School of Public Health provides an alternative version of MyPlate called the “Healthy Eating Plate”</a:t>
            </a:r>
          </a:p>
          <a:p>
            <a:pPr>
              <a:lnSpc>
                <a:spcPct val="110000"/>
              </a:lnSpc>
            </a:pPr>
            <a:r>
              <a:rPr lang="en-US" dirty="0"/>
              <a:t>The Healthy Eating Plate has key differences:</a:t>
            </a:r>
          </a:p>
          <a:p>
            <a:pPr lvl="1">
              <a:lnSpc>
                <a:spcPct val="110000"/>
              </a:lnSpc>
            </a:pPr>
            <a:r>
              <a:rPr lang="en-US" dirty="0"/>
              <a:t>- Replaces milk with water, coffee, or tea</a:t>
            </a:r>
          </a:p>
          <a:p>
            <a:pPr lvl="1">
              <a:lnSpc>
                <a:spcPct val="110000"/>
              </a:lnSpc>
            </a:pPr>
            <a:r>
              <a:rPr lang="en-US" dirty="0"/>
              <a:t>- Emphasizes healthy oils, a variety of fruits and vegetables, whole and intact grains rather than refined options</a:t>
            </a:r>
          </a:p>
          <a:p>
            <a:pPr lvl="1">
              <a:lnSpc>
                <a:spcPct val="110000"/>
              </a:lnSpc>
            </a:pPr>
            <a:r>
              <a:rPr lang="en-US" dirty="0"/>
              <a:t>- protein sources other than red or processed meats which helps lower saturated fat</a:t>
            </a:r>
          </a:p>
          <a:p>
            <a:pPr marL="628650" lvl="1" indent="-171450">
              <a:lnSpc>
                <a:spcPct val="110000"/>
              </a:lnSpc>
              <a:buFontTx/>
              <a:buChar char="-"/>
            </a:pPr>
            <a:r>
              <a:rPr lang="en-US" dirty="0"/>
              <a:t>Provides examples of foods within each category</a:t>
            </a:r>
          </a:p>
          <a:p>
            <a:pPr>
              <a:lnSpc>
                <a:spcPct val="110000"/>
              </a:lnSpc>
            </a:pPr>
            <a:endParaRPr lang="en-US" dirty="0"/>
          </a:p>
          <a:p>
            <a:pPr>
              <a:lnSpc>
                <a:spcPct val="110000"/>
              </a:lnSpc>
            </a:pPr>
            <a:endParaRPr lang="en-US" dirty="0"/>
          </a:p>
          <a:p>
            <a:r>
              <a:rPr lang="en-US" dirty="0"/>
              <a:t>Another version that's may be a better fit is ADA's Diabetes plate method. Again, it swaps milk for water or other drinks without added sugar. </a:t>
            </a:r>
          </a:p>
          <a:p>
            <a:r>
              <a:rPr lang="en-US" dirty="0"/>
              <a:t>A great resources is ADA's cooking and nutrition site called food hub - I've included the link for you - it has visuals of healthy plates and lots of recipes. </a:t>
            </a:r>
          </a:p>
          <a:p>
            <a:pPr>
              <a:lnSpc>
                <a:spcPct val="110000"/>
              </a:lnSpc>
            </a:pP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138</a:t>
            </a:fld>
            <a:endParaRPr lang="en-US"/>
          </a:p>
        </p:txBody>
      </p:sp>
    </p:spTree>
    <p:extLst>
      <p:ext uri="{BB962C8B-B14F-4D97-AF65-F5344CB8AC3E}">
        <p14:creationId xmlns:p14="http://schemas.microsoft.com/office/powerpoint/2010/main" val="147464536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Exchange lists were developed years ago to help standardize meals for people with diabetes. In the original exchange-list system the diet is divided into six major categories, but it has since been expanded upon. Today there are multiple versions of the exchange list available.</a:t>
            </a:r>
          </a:p>
          <a:p>
            <a:endParaRPr lang="en-US" dirty="0"/>
          </a:p>
          <a:p>
            <a:r>
              <a:rPr lang="en-US" dirty="0"/>
              <a:t>The system groups like foods with similar energy and macronutrient content. Each food serving is known as an exchange and can be swapped or “exchanged” for another food within the same group. </a:t>
            </a:r>
          </a:p>
          <a:p>
            <a:r>
              <a:rPr lang="en-US" dirty="0"/>
              <a:t>An individual may count the number of food exchanges in each category at each meal. It can help with carbohydrate counting</a:t>
            </a:r>
          </a:p>
        </p:txBody>
      </p:sp>
      <p:sp>
        <p:nvSpPr>
          <p:cNvPr id="4" name="Slide Number Placeholder 3"/>
          <p:cNvSpPr>
            <a:spLocks noGrp="1"/>
          </p:cNvSpPr>
          <p:nvPr>
            <p:ph type="sldNum" sz="quarter" idx="10"/>
          </p:nvPr>
        </p:nvSpPr>
        <p:spPr/>
        <p:txBody>
          <a:bodyPr/>
          <a:lstStyle/>
          <a:p>
            <a:fld id="{250840C3-ED71-476B-B764-DBAF20803A39}" type="slidenum">
              <a:rPr lang="en-US" smtClean="0"/>
              <a:pPr/>
              <a:t>139</a:t>
            </a:fld>
            <a:endParaRPr lang="en-US"/>
          </a:p>
        </p:txBody>
      </p:sp>
    </p:spTree>
    <p:extLst>
      <p:ext uri="{BB962C8B-B14F-4D97-AF65-F5344CB8AC3E}">
        <p14:creationId xmlns:p14="http://schemas.microsoft.com/office/powerpoint/2010/main" val="21262776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advantages and disadvantages.</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140</a:t>
            </a:fld>
            <a:endParaRPr lang="en-US"/>
          </a:p>
        </p:txBody>
      </p:sp>
    </p:spTree>
    <p:extLst>
      <p:ext uri="{BB962C8B-B14F-4D97-AF65-F5344CB8AC3E}">
        <p14:creationId xmlns:p14="http://schemas.microsoft.com/office/powerpoint/2010/main" val="3702548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Exchange groups may include:</a:t>
            </a:r>
          </a:p>
          <a:p>
            <a:endParaRPr lang="en-US" dirty="0"/>
          </a:p>
          <a:p>
            <a:r>
              <a:rPr lang="en-US" dirty="0"/>
              <a:t>Starch (may</a:t>
            </a:r>
            <a:r>
              <a:rPr lang="en-US" baseline="0" dirty="0"/>
              <a:t> be referred to as bread/cereal)</a:t>
            </a:r>
          </a:p>
          <a:p>
            <a:r>
              <a:rPr lang="en-US" baseline="0" dirty="0"/>
              <a:t>Fruit</a:t>
            </a:r>
          </a:p>
          <a:p>
            <a:r>
              <a:rPr lang="en-US" baseline="0" dirty="0"/>
              <a:t>Milk or dairy</a:t>
            </a:r>
          </a:p>
          <a:p>
            <a:r>
              <a:rPr lang="en-US" baseline="0" dirty="0"/>
              <a:t>Sweets / desserts</a:t>
            </a:r>
          </a:p>
          <a:p>
            <a:r>
              <a:rPr lang="en-US" baseline="0" dirty="0"/>
              <a:t>Veggies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Meat / meat substitutes, may be referred to as protein</a:t>
            </a:r>
          </a:p>
          <a:p>
            <a:r>
              <a:rPr lang="en-US" baseline="0" dirty="0"/>
              <a:t>Fat (sometimes called fats/oils)</a:t>
            </a:r>
          </a:p>
          <a:p>
            <a:r>
              <a:rPr lang="en-US" baseline="0" dirty="0"/>
              <a:t>Free foods – in the portion sizes described they are generally omitted from calculations since they don’t include significant amounts of macronutrients and usually have &lt;15-20 kcals per serving. However, individuals may be cautioned to limit their intake to no more than 3 servings through the day because they can add up both from a calorie perspective and for their impact on blood glucose </a:t>
            </a: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141</a:t>
            </a:fld>
            <a:endParaRPr lang="en-US"/>
          </a:p>
        </p:txBody>
      </p:sp>
    </p:spTree>
    <p:extLst>
      <p:ext uri="{BB962C8B-B14F-4D97-AF65-F5344CB8AC3E}">
        <p14:creationId xmlns:p14="http://schemas.microsoft.com/office/powerpoint/2010/main" val="350656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200" dirty="0"/>
              <a:t>It has been shown, and I think we are all familiar, that an increase in BMI is generally associated with an increase in the prevalence of insulin resistance and type 2 diabetes, as well as other chronic health conditions.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dirty="0"/>
              <a:t>here is a table with a refresher for BMI classifications.</a:t>
            </a:r>
          </a:p>
        </p:txBody>
      </p:sp>
      <p:sp>
        <p:nvSpPr>
          <p:cNvPr id="4" name="Slide Number Placeholder 3"/>
          <p:cNvSpPr>
            <a:spLocks noGrp="1"/>
          </p:cNvSpPr>
          <p:nvPr>
            <p:ph type="sldNum" sz="quarter" idx="5"/>
          </p:nvPr>
        </p:nvSpPr>
        <p:spPr/>
        <p:txBody>
          <a:bodyPr/>
          <a:lstStyle/>
          <a:p>
            <a:fld id="{250840C3-ED71-476B-B764-DBAF20803A39}" type="slidenum">
              <a:rPr lang="en-US" smtClean="0"/>
              <a:pPr/>
              <a:t>14</a:t>
            </a:fld>
            <a:endParaRPr lang="en-US"/>
          </a:p>
        </p:txBody>
      </p:sp>
    </p:spTree>
    <p:extLst>
      <p:ext uri="{BB962C8B-B14F-4D97-AF65-F5344CB8AC3E}">
        <p14:creationId xmlns:p14="http://schemas.microsoft.com/office/powerpoint/2010/main" val="39073445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&lt;&lt;Review how to read the table&gt;&gt;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Notice that each exchange group here has 15g of carb per serving, with the exception of milk which has 12g</a:t>
            </a:r>
          </a:p>
          <a:p>
            <a:endParaRPr lang="en-US" dirty="0"/>
          </a:p>
          <a:p>
            <a:r>
              <a:rPr lang="en-US" dirty="0"/>
              <a:t>On the exam, exchanges may come up. So aim to understand how</a:t>
            </a:r>
            <a:r>
              <a:rPr lang="en-US" baseline="0" dirty="0"/>
              <a:t> many carbs are in each exchange.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Someone is eating 2/3 cup of rice, 1.25 cups </a:t>
            </a:r>
            <a:r>
              <a:rPr lang="en-US" baseline="0" dirty="0" err="1"/>
              <a:t>strawberrys</a:t>
            </a:r>
            <a:r>
              <a:rPr lang="en-US" baseline="0" dirty="0"/>
              <a:t>, and 3 oz of fish. How many carbs are in the meal.</a:t>
            </a:r>
          </a:p>
          <a:p>
            <a:endParaRPr lang="en-US" baseline="0" dirty="0"/>
          </a:p>
          <a:p>
            <a:endParaRPr lang="en-US" baseline="0" dirty="0"/>
          </a:p>
          <a:p>
            <a:r>
              <a:rPr lang="en-US" baseline="0" dirty="0"/>
              <a:t>__________________</a:t>
            </a:r>
          </a:p>
          <a:p>
            <a:r>
              <a:rPr lang="en-US" baseline="0" dirty="0"/>
              <a:t>_________________</a:t>
            </a:r>
          </a:p>
          <a:p>
            <a:endParaRPr lang="en-US" baseline="0" dirty="0"/>
          </a:p>
          <a:p>
            <a:r>
              <a:rPr lang="en-US" baseline="0" dirty="0"/>
              <a:t>Sweets / desserts = combination food</a:t>
            </a:r>
          </a:p>
          <a:p>
            <a:r>
              <a:rPr lang="en-US" baseline="0" dirty="0"/>
              <a:t>Granola 1 starch, 1 fat</a:t>
            </a:r>
          </a:p>
          <a:p>
            <a:r>
              <a:rPr lang="en-US" baseline="0" dirty="0"/>
              <a:t>1 small granola bar  1 starch 1 fat</a:t>
            </a:r>
          </a:p>
          <a:p>
            <a:r>
              <a:rPr lang="en-US" baseline="0" dirty="0"/>
              <a:t>Frozen yogurt  1 starch</a:t>
            </a:r>
          </a:p>
          <a:p>
            <a:r>
              <a:rPr lang="en-US" baseline="0" dirty="0"/>
              <a:t>Ice c cream 1 starch, 2 fats</a:t>
            </a:r>
          </a:p>
        </p:txBody>
      </p:sp>
      <p:sp>
        <p:nvSpPr>
          <p:cNvPr id="4" name="Slide Number Placeholder 3"/>
          <p:cNvSpPr>
            <a:spLocks noGrp="1"/>
          </p:cNvSpPr>
          <p:nvPr>
            <p:ph type="sldNum" sz="quarter" idx="10"/>
          </p:nvPr>
        </p:nvSpPr>
        <p:spPr/>
        <p:txBody>
          <a:bodyPr/>
          <a:lstStyle/>
          <a:p>
            <a:fld id="{64C3C44D-18C1-4893-AC3C-6C3B67B37656}" type="slidenum">
              <a:rPr lang="en-US" smtClean="0"/>
              <a:pPr/>
              <a:t>142</a:t>
            </a:fld>
            <a:endParaRPr lang="en-US"/>
          </a:p>
        </p:txBody>
      </p:sp>
    </p:spTree>
    <p:extLst>
      <p:ext uri="{BB962C8B-B14F-4D97-AF65-F5344CB8AC3E}">
        <p14:creationId xmlns:p14="http://schemas.microsoft.com/office/powerpoint/2010/main" val="38576585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here are the vegetables, protein groups, fat, and the free group. I also want to mention that not all free foods are actually free. It depends on the serving size consumed. </a:t>
            </a:r>
            <a:endParaRPr lang="en-US" dirty="0"/>
          </a:p>
        </p:txBody>
      </p:sp>
      <p:sp>
        <p:nvSpPr>
          <p:cNvPr id="4" name="Slide Number Placeholder 3"/>
          <p:cNvSpPr>
            <a:spLocks noGrp="1"/>
          </p:cNvSpPr>
          <p:nvPr>
            <p:ph type="sldNum" sz="quarter" idx="10"/>
          </p:nvPr>
        </p:nvSpPr>
        <p:spPr/>
        <p:txBody>
          <a:bodyPr/>
          <a:lstStyle/>
          <a:p>
            <a:fld id="{64C3C44D-18C1-4893-AC3C-6C3B67B37656}" type="slidenum">
              <a:rPr lang="en-US" smtClean="0"/>
              <a:pPr/>
              <a:t>143</a:t>
            </a:fld>
            <a:endParaRPr lang="en-US"/>
          </a:p>
        </p:txBody>
      </p:sp>
    </p:spTree>
    <p:extLst>
      <p:ext uri="{BB962C8B-B14F-4D97-AF65-F5344CB8AC3E}">
        <p14:creationId xmlns:p14="http://schemas.microsoft.com/office/powerpoint/2010/main" val="28646722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provide general guidance on serving sizes within each exchange group. For instance, with fresh fruit, 1 small piece is generally 1 carbohydrate exchange. </a:t>
            </a:r>
          </a:p>
          <a:p>
            <a:endParaRPr lang="en-US" dirty="0"/>
          </a:p>
          <a:p>
            <a:r>
              <a:rPr lang="en-US" dirty="0"/>
              <a:t>I encourage you to spend some time on starches, fruit, dairy, and the sweets  (the</a:t>
            </a:r>
            <a:r>
              <a:rPr lang="en-US" baseline="0" dirty="0"/>
              <a:t> carb foods) to be aware of the general measures for each of these categories. There are a few benefits of doing so:</a:t>
            </a:r>
          </a:p>
          <a:p>
            <a:r>
              <a:rPr lang="en-US" baseline="0" dirty="0"/>
              <a:t>-  that if you’re preparing for the exam, test you’ll able to do the carb counts in any questions</a:t>
            </a:r>
          </a:p>
          <a:p>
            <a:r>
              <a:rPr lang="en-US" baseline="0" dirty="0"/>
              <a:t>- Good to have a baseline knowledge about carb containing foods and their amounts to help you teach this to a person with diabetes or assess someone’s ability to carb count. </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144</a:t>
            </a:fld>
            <a:endParaRPr lang="en-US"/>
          </a:p>
        </p:txBody>
      </p:sp>
    </p:spTree>
    <p:extLst>
      <p:ext uri="{BB962C8B-B14F-4D97-AF65-F5344CB8AC3E}">
        <p14:creationId xmlns:p14="http://schemas.microsoft.com/office/powerpoint/2010/main" val="121578497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145</a:t>
            </a:fld>
            <a:endParaRPr lang="en-US"/>
          </a:p>
        </p:txBody>
      </p:sp>
    </p:spTree>
    <p:extLst>
      <p:ext uri="{BB962C8B-B14F-4D97-AF65-F5344CB8AC3E}">
        <p14:creationId xmlns:p14="http://schemas.microsoft.com/office/powerpoint/2010/main" val="86845172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146</a:t>
            </a:fld>
            <a:endParaRPr lang="en-US"/>
          </a:p>
        </p:txBody>
      </p:sp>
    </p:spTree>
    <p:extLst>
      <p:ext uri="{BB962C8B-B14F-4D97-AF65-F5344CB8AC3E}">
        <p14:creationId xmlns:p14="http://schemas.microsoft.com/office/powerpoint/2010/main" val="3758333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147</a:t>
            </a:fld>
            <a:endParaRPr lang="en-US"/>
          </a:p>
        </p:txBody>
      </p:sp>
    </p:spTree>
    <p:extLst>
      <p:ext uri="{BB962C8B-B14F-4D97-AF65-F5344CB8AC3E}">
        <p14:creationId xmlns:p14="http://schemas.microsoft.com/office/powerpoint/2010/main" val="18895788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review carb counting… </a:t>
            </a:r>
          </a:p>
          <a:p>
            <a:r>
              <a:rPr lang="en-US" dirty="0"/>
              <a:t>Carb counting may be something to do with some clients.  Remember that carbohydrates do have the most significant impact on blood glucose levels, so being aware of carb counts may benefit some persons with diabetes. </a:t>
            </a:r>
          </a:p>
          <a:p>
            <a:endParaRPr lang="en-US" dirty="0"/>
          </a:p>
          <a:p>
            <a:r>
              <a:rPr lang="en-US" dirty="0"/>
              <a:t>Here are the steps to carb count…</a:t>
            </a:r>
          </a:p>
          <a:p>
            <a:pPr marL="914400" lvl="1" indent="-457200">
              <a:lnSpc>
                <a:spcPct val="110000"/>
              </a:lnSpc>
              <a:buFont typeface="+mj-lt"/>
              <a:buAutoNum type="arabicPeriod"/>
            </a:pPr>
            <a:r>
              <a:rPr lang="en-US" sz="2800" dirty="0"/>
              <a:t>Look at the serving size</a:t>
            </a:r>
          </a:p>
          <a:p>
            <a:pPr marL="914400" lvl="1" indent="-457200">
              <a:lnSpc>
                <a:spcPct val="110000"/>
              </a:lnSpc>
              <a:buFont typeface="+mj-lt"/>
              <a:buAutoNum type="arabicPeriod"/>
            </a:pPr>
            <a:r>
              <a:rPr lang="en-US" sz="2800" dirty="0"/>
              <a:t>Look at “Total Carbohydrates” </a:t>
            </a:r>
          </a:p>
          <a:p>
            <a:pPr marL="1371600" marR="0" lvl="2" indent="-457200" algn="l" defTabSz="914400" rtl="0" eaLnBrk="1" fontAlgn="auto" latinLnBrk="0" hangingPunct="1">
              <a:lnSpc>
                <a:spcPct val="110000"/>
              </a:lnSpc>
              <a:spcBef>
                <a:spcPts val="0"/>
              </a:spcBef>
              <a:spcAft>
                <a:spcPts val="0"/>
              </a:spcAft>
              <a:buClrTx/>
              <a:buSzTx/>
              <a:buFont typeface="+mj-lt"/>
              <a:buAutoNum type="arabicPeriod"/>
              <a:tabLst/>
              <a:defRPr/>
            </a:pPr>
            <a:r>
              <a:rPr lang="en-US" sz="2800" dirty="0"/>
              <a:t>Consider subtracting ½ of sugar alcohols and fiber content</a:t>
            </a:r>
          </a:p>
          <a:p>
            <a:pPr marL="914400" lvl="1" indent="-457200">
              <a:lnSpc>
                <a:spcPct val="110000"/>
              </a:lnSpc>
              <a:buFont typeface="+mj-lt"/>
              <a:buAutoNum type="arabicPeriod"/>
            </a:pPr>
            <a:r>
              <a:rPr lang="en-US" sz="2800" dirty="0"/>
              <a:t>Adjust the count depending on the number of servings that will be eaten</a:t>
            </a:r>
          </a:p>
          <a:p>
            <a:pPr marL="914400" lvl="1" indent="-457200">
              <a:lnSpc>
                <a:spcPct val="110000"/>
              </a:lnSpc>
              <a:buFont typeface="+mj-lt"/>
              <a:buAutoNum type="arabicPeriod"/>
            </a:pPr>
            <a:r>
              <a:rPr lang="en-US" sz="2800" dirty="0"/>
              <a:t>Total the carbs for all items in the snack/meal</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148</a:t>
            </a:fld>
            <a:endParaRPr lang="en-US"/>
          </a:p>
        </p:txBody>
      </p:sp>
    </p:spTree>
    <p:extLst>
      <p:ext uri="{BB962C8B-B14F-4D97-AF65-F5344CB8AC3E}">
        <p14:creationId xmlns:p14="http://schemas.microsoft.com/office/powerpoint/2010/main" val="38774055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149</a:t>
            </a:fld>
            <a:endParaRPr lang="en-US"/>
          </a:p>
        </p:txBody>
      </p:sp>
    </p:spTree>
    <p:extLst>
      <p:ext uri="{BB962C8B-B14F-4D97-AF65-F5344CB8AC3E}">
        <p14:creationId xmlns:p14="http://schemas.microsoft.com/office/powerpoint/2010/main" val="4780269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150</a:t>
            </a:fld>
            <a:endParaRPr lang="en-US"/>
          </a:p>
        </p:txBody>
      </p:sp>
    </p:spTree>
    <p:extLst>
      <p:ext uri="{BB962C8B-B14F-4D97-AF65-F5344CB8AC3E}">
        <p14:creationId xmlns:p14="http://schemas.microsoft.com/office/powerpoint/2010/main" val="40211900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151</a:t>
            </a:fld>
            <a:endParaRPr lang="en-US"/>
          </a:p>
        </p:txBody>
      </p:sp>
    </p:spTree>
    <p:extLst>
      <p:ext uri="{BB962C8B-B14F-4D97-AF65-F5344CB8AC3E}">
        <p14:creationId xmlns:p14="http://schemas.microsoft.com/office/powerpoint/2010/main" val="383898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diagnosed with diabetes, weight loss can lead to various health improvements. </a:t>
            </a:r>
          </a:p>
          <a:p>
            <a:endParaRPr lang="en-US" dirty="0"/>
          </a:p>
          <a:p>
            <a:r>
              <a:rPr lang="en-US" dirty="0"/>
              <a:t>At 5% loss there are beneficial outcomes in glucose levels, lipids, and blood pressure. The standards recommend this amount of weight loss for most people with T2D who also live with overweight or obesity. </a:t>
            </a:r>
          </a:p>
          <a:p>
            <a:endParaRPr lang="en-US" dirty="0"/>
          </a:p>
          <a:p>
            <a:r>
              <a:rPr lang="en-US" dirty="0"/>
              <a:t>Clinical benefits of weight loss is shown to be progressive, and more intensive weight loss of 15% may maximize benefits. </a:t>
            </a:r>
          </a:p>
          <a:p>
            <a:endParaRPr lang="en-US" dirty="0"/>
          </a:p>
          <a:p>
            <a:r>
              <a:rPr lang="en-US" dirty="0"/>
              <a:t>That said, we also know it is incredibly difficult to lose weight. </a:t>
            </a:r>
            <a:r>
              <a:rPr lang="en-US" baseline="0" dirty="0"/>
              <a:t>In general, weight loss intervention studies in people without diabetes show that, on average, individuals may lose 5-10% of their starting weight by 6 months, at which time the weight loss reaches a plateau. Adaptive mechanisms with the reduced energy intake then occur in the body. Examples of that would be hormonal changes, or mechanisms that cause a decline in basal energy requirements. If this is occurring then maintaining the weight loss becomes more realistic than continued loss. </a:t>
            </a:r>
          </a:p>
          <a:p>
            <a:endParaRPr lang="en-US" baseline="0" dirty="0"/>
          </a:p>
          <a:p>
            <a:r>
              <a:rPr lang="en-US" baseline="0" dirty="0"/>
              <a:t>New weight loss medications may support maintenance of weight loss long-term.</a:t>
            </a:r>
          </a:p>
          <a:p>
            <a:endParaRPr lang="en-US" baseline="0" dirty="0"/>
          </a:p>
          <a:p>
            <a:endParaRPr lang="en-US" baseline="0" dirty="0"/>
          </a:p>
          <a:p>
            <a:r>
              <a:rPr lang="en-US" baseline="0" dirty="0"/>
              <a:t>_______________</a:t>
            </a:r>
          </a:p>
          <a:p>
            <a:r>
              <a:rPr lang="en-US" baseline="0" dirty="0"/>
              <a:t>________________</a:t>
            </a:r>
          </a:p>
          <a:p>
            <a:r>
              <a:rPr lang="en-US" baseline="0" dirty="0"/>
              <a:t>S115</a:t>
            </a:r>
          </a:p>
          <a:p>
            <a:pPr defTabSz="931774">
              <a:defRPr/>
            </a:pPr>
            <a:r>
              <a:rPr lang="en-US" dirty="0"/>
              <a:t>As diabetes progresses and an individual becomes more insulin deficient, weight loss may not significantly improve glycemia so it is appropriate for focus to shift away from weight loss and more towards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Big book p462</a:t>
            </a: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15</a:t>
            </a:fld>
            <a:endParaRPr lang="en-US"/>
          </a:p>
        </p:txBody>
      </p:sp>
    </p:spTree>
    <p:extLst>
      <p:ext uri="{BB962C8B-B14F-4D97-AF65-F5344CB8AC3E}">
        <p14:creationId xmlns:p14="http://schemas.microsoft.com/office/powerpoint/2010/main" val="19781464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152</a:t>
            </a:fld>
            <a:endParaRPr lang="en-US"/>
          </a:p>
        </p:txBody>
      </p:sp>
    </p:spTree>
    <p:extLst>
      <p:ext uri="{BB962C8B-B14F-4D97-AF65-F5344CB8AC3E}">
        <p14:creationId xmlns:p14="http://schemas.microsoft.com/office/powerpoint/2010/main" val="15274892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4294967295"/>
          </p:nvPr>
        </p:nvSpPr>
        <p:spPr bwMode="auto">
          <a:xfrm>
            <a:off x="4058812" y="8977439"/>
            <a:ext cx="3105775" cy="472235"/>
          </a:xfrm>
          <a:prstGeom prst="rect">
            <a:avLst/>
          </a:prstGeom>
          <a:noFill/>
          <a:ln>
            <a:miter lim="800000"/>
            <a:headEnd/>
            <a:tailEnd/>
          </a:ln>
        </p:spPr>
        <p:txBody>
          <a:bodyPr/>
          <a:lstStyle/>
          <a:p>
            <a:fld id="{86881564-7D92-42F8-B296-2DF076D1FD06}" type="slidenum">
              <a:rPr lang="en-US"/>
              <a:pPr/>
              <a:t>153</a:t>
            </a:fld>
            <a:endParaRPr lang="en-US"/>
          </a:p>
        </p:txBody>
      </p:sp>
      <p:sp>
        <p:nvSpPr>
          <p:cNvPr id="240643" name="Rectangle 2"/>
          <p:cNvSpPr>
            <a:spLocks noGrp="1" noRot="1" noChangeAspect="1" noChangeArrowheads="1" noTextEdit="1"/>
          </p:cNvSpPr>
          <p:nvPr>
            <p:ph type="sldImg"/>
          </p:nvPr>
        </p:nvSpPr>
        <p:spPr bwMode="auto">
          <a:xfrm>
            <a:off x="431800" y="708025"/>
            <a:ext cx="6302375" cy="3544888"/>
          </a:xfrm>
          <a:prstGeom prst="rect">
            <a:avLst/>
          </a:prstGeom>
          <a:noFill/>
          <a:ln>
            <a:miter lim="800000"/>
            <a:headEnd/>
            <a:tailEnd/>
          </a:ln>
        </p:spPr>
      </p:sp>
      <p:sp>
        <p:nvSpPr>
          <p:cNvPr id="240644" name="Rectangle 3"/>
          <p:cNvSpPr>
            <a:spLocks noGrp="1" noChangeArrowheads="1"/>
          </p:cNvSpPr>
          <p:nvPr>
            <p:ph type="body" idx="1"/>
          </p:nvPr>
        </p:nvSpPr>
        <p:spPr bwMode="auto">
          <a:xfrm>
            <a:off x="715979" y="4488720"/>
            <a:ext cx="5734230" cy="4253436"/>
          </a:xfrm>
          <a:prstGeom prst="rect">
            <a:avLst/>
          </a:prstGeom>
          <a:noFill/>
          <a:ln>
            <a:miter lim="800000"/>
            <a:headEnd/>
            <a:tailEnd/>
          </a:ln>
        </p:spPr>
        <p:txBody>
          <a:bodyPr/>
          <a:lstStyle/>
          <a:p>
            <a:pPr eaLnBrk="1" hangingPunct="1"/>
            <a:r>
              <a:rPr lang="en-US" dirty="0"/>
              <a:t>Lets talk a minute about foods scales - food scales can be a great tool for someone with diabetes who carb counts.</a:t>
            </a:r>
          </a:p>
          <a:p>
            <a:pPr eaLnBrk="1" hangingPunct="1"/>
            <a:endParaRPr lang="en-US" dirty="0"/>
          </a:p>
          <a:p>
            <a:pPr eaLnBrk="1" hangingPunct="1"/>
            <a:r>
              <a:rPr lang="en-US" dirty="0"/>
              <a:t>For this label... (ADVANCE)</a:t>
            </a:r>
          </a:p>
          <a:p>
            <a:pPr eaLnBrk="1" hangingPunct="1"/>
            <a:endParaRPr lang="en-US" dirty="0"/>
          </a:p>
          <a:p>
            <a:pPr eaLnBrk="1" hangingPunct="1"/>
            <a:r>
              <a:rPr lang="en-US" dirty="0"/>
              <a:t>We have 26 grams carb (ADVANCE) in 1 cup of cereal.</a:t>
            </a:r>
          </a:p>
          <a:p>
            <a:pPr eaLnBrk="1" hangingPunct="1"/>
            <a:endParaRPr lang="en-US" dirty="0"/>
          </a:p>
          <a:p>
            <a:pPr eaLnBrk="1" hangingPunct="1"/>
            <a:r>
              <a:rPr lang="en-US" dirty="0"/>
              <a:t>The 1 cup measure at the top of the label is for convenience only.</a:t>
            </a:r>
          </a:p>
          <a:p>
            <a:pPr eaLnBrk="1" hangingPunct="1"/>
            <a:r>
              <a:rPr lang="en-US" dirty="0"/>
              <a:t>The nutrition facts for a food are based on the weight of 1 serving of the food, which is found in parentheses next to that 1 cup measurement (in this case its 31g).</a:t>
            </a:r>
          </a:p>
          <a:p>
            <a:pPr eaLnBrk="1" hangingPunct="1"/>
            <a:endParaRPr lang="en-US" dirty="0"/>
          </a:p>
          <a:p>
            <a:pPr eaLnBrk="1" hangingPunct="1"/>
            <a:r>
              <a:rPr lang="en-US" dirty="0"/>
              <a:t>This can get tricky…think about when you first open the box of cereal when the pieces are whole vs at the very end, when the pieces are crumbled. You can fit a lot more of those crumbles into a measuring cup, and thus get a lot more carb in your 1 cup. </a:t>
            </a:r>
          </a:p>
          <a:p>
            <a:pPr eaLnBrk="1" hangingPunct="1"/>
            <a:r>
              <a:rPr lang="en-US" dirty="0"/>
              <a:t>If a PWD is calculating an insulin dose based on that incorrect carb count, the dose is likely to be incorrect. </a:t>
            </a:r>
          </a:p>
          <a:p>
            <a:pPr eaLnBrk="1" hangingPunct="1"/>
            <a:endParaRPr lang="en-US" dirty="0"/>
          </a:p>
          <a:p>
            <a:pPr eaLnBrk="1" hangingPunct="1"/>
            <a:r>
              <a:rPr lang="en-US" dirty="0"/>
              <a:t>Another tricky point is counting the carbs in fruit or other foods without labels. How does one really count the carbs in those items, aside from memorizing a list of estimates? there can be a big difference between a small banana and a large banana.</a:t>
            </a:r>
          </a:p>
        </p:txBody>
      </p:sp>
    </p:spTree>
    <p:extLst>
      <p:ext uri="{BB962C8B-B14F-4D97-AF65-F5344CB8AC3E}">
        <p14:creationId xmlns:p14="http://schemas.microsoft.com/office/powerpoint/2010/main" val="22326940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without further ado, I want to introduce smart food scales. </a:t>
            </a:r>
          </a:p>
          <a:p>
            <a:r>
              <a:rPr lang="en-US" dirty="0"/>
              <a:t>These are so cool! ((Describe))</a:t>
            </a:r>
          </a:p>
          <a:p>
            <a:endParaRPr lang="en-US" dirty="0"/>
          </a:p>
          <a:p>
            <a:r>
              <a:rPr lang="en-US" dirty="0"/>
              <a:t>Available on Amazon and bed bath and beyond</a:t>
            </a:r>
          </a:p>
        </p:txBody>
      </p:sp>
      <p:sp>
        <p:nvSpPr>
          <p:cNvPr id="4" name="Slide Number Placeholder 3"/>
          <p:cNvSpPr>
            <a:spLocks noGrp="1"/>
          </p:cNvSpPr>
          <p:nvPr>
            <p:ph type="sldNum" sz="quarter" idx="5"/>
          </p:nvPr>
        </p:nvSpPr>
        <p:spPr/>
        <p:txBody>
          <a:bodyPr/>
          <a:lstStyle/>
          <a:p>
            <a:fld id="{250840C3-ED71-476B-B764-DBAF20803A39}" type="slidenum">
              <a:rPr lang="en-US" smtClean="0"/>
              <a:pPr/>
              <a:t>154</a:t>
            </a:fld>
            <a:endParaRPr lang="en-US"/>
          </a:p>
        </p:txBody>
      </p:sp>
    </p:spTree>
    <p:extLst>
      <p:ext uri="{BB962C8B-B14F-4D97-AF65-F5344CB8AC3E}">
        <p14:creationId xmlns:p14="http://schemas.microsoft.com/office/powerpoint/2010/main" val="19770280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is some of the information on the various diets and techniques you can use to teach people with diabetes about healthy eating.</a:t>
            </a:r>
          </a:p>
        </p:txBody>
      </p:sp>
      <p:sp>
        <p:nvSpPr>
          <p:cNvPr id="4" name="Slide Number Placeholder 3"/>
          <p:cNvSpPr>
            <a:spLocks noGrp="1"/>
          </p:cNvSpPr>
          <p:nvPr>
            <p:ph type="sldNum" sz="quarter" idx="5"/>
          </p:nvPr>
        </p:nvSpPr>
        <p:spPr/>
        <p:txBody>
          <a:bodyPr/>
          <a:lstStyle/>
          <a:p>
            <a:fld id="{250840C3-ED71-476B-B764-DBAF20803A39}" type="slidenum">
              <a:rPr lang="en-US" smtClean="0"/>
              <a:pPr/>
              <a:t>155</a:t>
            </a:fld>
            <a:endParaRPr lang="en-US"/>
          </a:p>
        </p:txBody>
      </p:sp>
    </p:spTree>
    <p:extLst>
      <p:ext uri="{BB962C8B-B14F-4D97-AF65-F5344CB8AC3E}">
        <p14:creationId xmlns:p14="http://schemas.microsoft.com/office/powerpoint/2010/main" val="22539248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158</a:t>
            </a:fld>
            <a:endParaRPr lang="en-US"/>
          </a:p>
        </p:txBody>
      </p:sp>
    </p:spTree>
    <p:extLst>
      <p:ext uri="{BB962C8B-B14F-4D97-AF65-F5344CB8AC3E}">
        <p14:creationId xmlns:p14="http://schemas.microsoft.com/office/powerpoint/2010/main" val="39591163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159</a:t>
            </a:fld>
            <a:endParaRPr lang="en-US"/>
          </a:p>
        </p:txBody>
      </p:sp>
    </p:spTree>
    <p:extLst>
      <p:ext uri="{BB962C8B-B14F-4D97-AF65-F5344CB8AC3E}">
        <p14:creationId xmlns:p14="http://schemas.microsoft.com/office/powerpoint/2010/main" val="405268540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160</a:t>
            </a:fld>
            <a:endParaRPr lang="en-US"/>
          </a:p>
        </p:txBody>
      </p:sp>
    </p:spTree>
    <p:extLst>
      <p:ext uri="{BB962C8B-B14F-4D97-AF65-F5344CB8AC3E}">
        <p14:creationId xmlns:p14="http://schemas.microsoft.com/office/powerpoint/2010/main" val="120771862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161</a:t>
            </a:fld>
            <a:endParaRPr lang="en-US"/>
          </a:p>
        </p:txBody>
      </p:sp>
    </p:spTree>
    <p:extLst>
      <p:ext uri="{BB962C8B-B14F-4D97-AF65-F5344CB8AC3E}">
        <p14:creationId xmlns:p14="http://schemas.microsoft.com/office/powerpoint/2010/main" val="36487180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strategies we discussed may assist you in guiding the PWD who is using dietary modifications, oral meds, or fixed insulin doses.</a:t>
            </a:r>
          </a:p>
          <a:p>
            <a:endParaRPr lang="en-US" dirty="0"/>
          </a:p>
          <a:p>
            <a:r>
              <a:rPr lang="en-US" dirty="0"/>
              <a:t>Now we are going to move into calculating meal time insulin for those who are on flexible insulin therapy. This will combine carb counting with use of an insulin to carb ratio, and we will also get into how to lower elevated blood sugars using a sensitivity factor. </a:t>
            </a:r>
          </a:p>
        </p:txBody>
      </p:sp>
      <p:sp>
        <p:nvSpPr>
          <p:cNvPr id="4" name="Slide Number Placeholder 3"/>
          <p:cNvSpPr>
            <a:spLocks noGrp="1"/>
          </p:cNvSpPr>
          <p:nvPr>
            <p:ph type="sldNum" sz="quarter" idx="5"/>
          </p:nvPr>
        </p:nvSpPr>
        <p:spPr/>
        <p:txBody>
          <a:bodyPr/>
          <a:lstStyle/>
          <a:p>
            <a:fld id="{250840C3-ED71-476B-B764-DBAF20803A39}" type="slidenum">
              <a:rPr lang="en-US" smtClean="0"/>
              <a:pPr/>
              <a:t>162</a:t>
            </a:fld>
            <a:endParaRPr lang="en-US"/>
          </a:p>
        </p:txBody>
      </p:sp>
    </p:spTree>
    <p:extLst>
      <p:ext uri="{BB962C8B-B14F-4D97-AF65-F5344CB8AC3E}">
        <p14:creationId xmlns:p14="http://schemas.microsoft.com/office/powerpoint/2010/main" val="507290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Carb counting </a:t>
            </a:r>
            <a:r>
              <a:rPr lang="en-US" sz="1200" dirty="0"/>
              <a:t>can be used with flexible insulin therapy, including MDI and CSII, where bolus insulin is used at mealtimes</a:t>
            </a:r>
          </a:p>
          <a:p>
            <a:endParaRPr lang="en-US" dirty="0"/>
          </a:p>
          <a:p>
            <a:r>
              <a:rPr lang="en-US" dirty="0"/>
              <a:t>Pros</a:t>
            </a:r>
          </a:p>
          <a:p>
            <a:r>
              <a:rPr lang="en-US" sz="1200" dirty="0"/>
              <a:t>Flexibility for the PWD</a:t>
            </a:r>
          </a:p>
          <a:p>
            <a:r>
              <a:rPr lang="en-US" sz="1200" dirty="0"/>
              <a:t>Insulin/food matched precisely = improved BGs</a:t>
            </a:r>
          </a:p>
          <a:p>
            <a:endParaRPr lang="en-US" sz="1200" dirty="0"/>
          </a:p>
          <a:p>
            <a:r>
              <a:rPr lang="en-US" sz="1200" dirty="0"/>
              <a:t>Cons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easy to lose sight of overall nutritional quality</a:t>
            </a:r>
          </a:p>
          <a:p>
            <a:endParaRPr lang="en-US" sz="1200"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163</a:t>
            </a:fld>
            <a:endParaRPr lang="en-US"/>
          </a:p>
        </p:txBody>
      </p:sp>
    </p:spTree>
    <p:extLst>
      <p:ext uri="{BB962C8B-B14F-4D97-AF65-F5344CB8AC3E}">
        <p14:creationId xmlns:p14="http://schemas.microsoft.com/office/powerpoint/2010/main" val="16642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If you are counseling someone regarding weight loss, keep in mind that it is primarily associated with energy-reduction NOT macronutrient composition or type of eating pattern.</a:t>
            </a:r>
          </a:p>
          <a:p>
            <a:endParaRPr lang="en-US" sz="3200" dirty="0"/>
          </a:p>
          <a:p>
            <a:pPr lvl="1"/>
            <a:r>
              <a:rPr lang="en-US" sz="3000" dirty="0">
                <a:highlight>
                  <a:srgbClr val="FFFF00"/>
                </a:highlight>
              </a:rPr>
              <a:t>For weight loss, aim for an energy deficit of 500-750 kcals/day. This is thought to translate to weight loss of 1-2 </a:t>
            </a:r>
            <a:r>
              <a:rPr lang="en-US" sz="3000" dirty="0" err="1">
                <a:highlight>
                  <a:srgbClr val="FFFF00"/>
                </a:highlight>
              </a:rPr>
              <a:t>lbs</a:t>
            </a:r>
            <a:r>
              <a:rPr lang="en-US" sz="3000" dirty="0">
                <a:highlight>
                  <a:srgbClr val="FFFF00"/>
                </a:highlight>
              </a:rPr>
              <a:t> per week. Interventions with high frequency of sessions (more than 16 in 6 months),</a:t>
            </a:r>
            <a:r>
              <a:rPr lang="en-US" sz="3000" baseline="0" dirty="0">
                <a:highlight>
                  <a:srgbClr val="FFFF00"/>
                </a:highlight>
              </a:rPr>
              <a:t> that focus on nutrition, exercise, and behavioral strategies to achieve the deficit of 500-750 kcals per day have been shown to be beneficial for weight loss and should be considered when available. </a:t>
            </a:r>
            <a:endParaRPr lang="en-US" sz="3000" dirty="0">
              <a:highlight>
                <a:srgbClr val="FFFF00"/>
              </a:highlight>
            </a:endParaRPr>
          </a:p>
          <a:p>
            <a:endParaRPr lang="en-US" dirty="0"/>
          </a:p>
          <a:p>
            <a:endParaRPr lang="en-US" dirty="0"/>
          </a:p>
          <a:p>
            <a:r>
              <a:rPr lang="en-US" dirty="0"/>
              <a:t>S114</a:t>
            </a:r>
          </a:p>
        </p:txBody>
      </p:sp>
      <p:sp>
        <p:nvSpPr>
          <p:cNvPr id="4" name="Slide Number Placeholder 3"/>
          <p:cNvSpPr>
            <a:spLocks noGrp="1"/>
          </p:cNvSpPr>
          <p:nvPr>
            <p:ph type="sldNum" sz="quarter" idx="5"/>
          </p:nvPr>
        </p:nvSpPr>
        <p:spPr/>
        <p:txBody>
          <a:bodyPr/>
          <a:lstStyle/>
          <a:p>
            <a:fld id="{250840C3-ED71-476B-B764-DBAF20803A39}" type="slidenum">
              <a:rPr lang="en-US" smtClean="0"/>
              <a:pPr/>
              <a:t>16</a:t>
            </a:fld>
            <a:endParaRPr lang="en-US"/>
          </a:p>
        </p:txBody>
      </p:sp>
    </p:spTree>
    <p:extLst>
      <p:ext uri="{BB962C8B-B14F-4D97-AF65-F5344CB8AC3E}">
        <p14:creationId xmlns:p14="http://schemas.microsoft.com/office/powerpoint/2010/main" val="2901220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calculate mealtime insulin using this method, you will need the following pieces of information: (ADVANCE)</a:t>
            </a:r>
          </a:p>
          <a:p>
            <a:endParaRPr lang="en-US" dirty="0"/>
          </a:p>
          <a:p>
            <a:endParaRPr lang="en-US" dirty="0"/>
          </a:p>
          <a:p>
            <a:r>
              <a:rPr lang="en-US" dirty="0"/>
              <a:t>** We are going to go through the calculation for the food bolus first, then the correction bolus afterwards***</a:t>
            </a:r>
          </a:p>
          <a:p>
            <a:r>
              <a:rPr lang="en-US" dirty="0"/>
              <a:t>To get the total bolus, we then add the two doses together</a:t>
            </a:r>
          </a:p>
        </p:txBody>
      </p:sp>
      <p:sp>
        <p:nvSpPr>
          <p:cNvPr id="4" name="Slide Number Placeholder 3"/>
          <p:cNvSpPr>
            <a:spLocks noGrp="1"/>
          </p:cNvSpPr>
          <p:nvPr>
            <p:ph type="sldNum" sz="quarter" idx="5"/>
          </p:nvPr>
        </p:nvSpPr>
        <p:spPr/>
        <p:txBody>
          <a:bodyPr/>
          <a:lstStyle/>
          <a:p>
            <a:fld id="{250840C3-ED71-476B-B764-DBAF20803A39}" type="slidenum">
              <a:rPr lang="en-US" smtClean="0"/>
              <a:pPr/>
              <a:t>164</a:t>
            </a:fld>
            <a:endParaRPr lang="en-US"/>
          </a:p>
        </p:txBody>
      </p:sp>
    </p:spTree>
    <p:extLst>
      <p:ext uri="{BB962C8B-B14F-4D97-AF65-F5344CB8AC3E}">
        <p14:creationId xmlns:p14="http://schemas.microsoft.com/office/powerpoint/2010/main" val="225188944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165</a:t>
            </a:fld>
            <a:endParaRPr lang="en-US"/>
          </a:p>
        </p:txBody>
      </p:sp>
    </p:spTree>
    <p:extLst>
      <p:ext uri="{BB962C8B-B14F-4D97-AF65-F5344CB8AC3E}">
        <p14:creationId xmlns:p14="http://schemas.microsoft.com/office/powerpoint/2010/main" val="22491215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166</a:t>
            </a:fld>
            <a:endParaRPr lang="en-US"/>
          </a:p>
        </p:txBody>
      </p:sp>
    </p:spTree>
    <p:extLst>
      <p:ext uri="{BB962C8B-B14F-4D97-AF65-F5344CB8AC3E}">
        <p14:creationId xmlns:p14="http://schemas.microsoft.com/office/powerpoint/2010/main" val="35521853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167</a:t>
            </a:fld>
            <a:endParaRPr lang="en-US"/>
          </a:p>
        </p:txBody>
      </p:sp>
    </p:spTree>
    <p:extLst>
      <p:ext uri="{BB962C8B-B14F-4D97-AF65-F5344CB8AC3E}">
        <p14:creationId xmlns:p14="http://schemas.microsoft.com/office/powerpoint/2010/main" val="54745113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168</a:t>
            </a:fld>
            <a:endParaRPr lang="en-US"/>
          </a:p>
        </p:txBody>
      </p:sp>
    </p:spTree>
    <p:extLst>
      <p:ext uri="{BB962C8B-B14F-4D97-AF65-F5344CB8AC3E}">
        <p14:creationId xmlns:p14="http://schemas.microsoft.com/office/powerpoint/2010/main" val="266597883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169</a:t>
            </a:fld>
            <a:endParaRPr lang="en-US"/>
          </a:p>
        </p:txBody>
      </p:sp>
    </p:spTree>
    <p:extLst>
      <p:ext uri="{BB962C8B-B14F-4D97-AF65-F5344CB8AC3E}">
        <p14:creationId xmlns:p14="http://schemas.microsoft.com/office/powerpoint/2010/main" val="35690749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2400" dirty="0"/>
              <a:t>On the exam, round your final answer when using an insulin pen or syringe</a:t>
            </a:r>
          </a:p>
          <a:p>
            <a:pPr lvl="1">
              <a:lnSpc>
                <a:spcPct val="110000"/>
              </a:lnSpc>
            </a:pPr>
            <a:r>
              <a:rPr lang="en-US" dirty="0"/>
              <a:t>Round up to nearest whole unit if ≥ 0.5 </a:t>
            </a:r>
          </a:p>
          <a:p>
            <a:pPr lvl="1">
              <a:lnSpc>
                <a:spcPct val="110000"/>
              </a:lnSpc>
            </a:pPr>
            <a:r>
              <a:rPr lang="en-US" dirty="0"/>
              <a:t>Round down to nearest whole unit if ≤ 0.4</a:t>
            </a:r>
          </a:p>
          <a:p>
            <a:pPr>
              <a:lnSpc>
                <a:spcPct val="110000"/>
              </a:lnSpc>
            </a:pPr>
            <a:r>
              <a:rPr lang="en-US" sz="2400" dirty="0"/>
              <a:t>If a PWD is utilizing an insulin pump it is ok to use decimal places</a:t>
            </a:r>
          </a:p>
          <a:p>
            <a:pPr>
              <a:lnSpc>
                <a:spcPct val="110000"/>
              </a:lnSpc>
            </a:pPr>
            <a:r>
              <a:rPr lang="en-US" sz="2400" dirty="0"/>
              <a:t>In real life, consider:</a:t>
            </a:r>
          </a:p>
          <a:p>
            <a:pPr lvl="1">
              <a:lnSpc>
                <a:spcPct val="110000"/>
              </a:lnSpc>
            </a:pPr>
            <a:r>
              <a:rPr lang="en-US" dirty="0"/>
              <a:t>Insulin sensitivity</a:t>
            </a:r>
          </a:p>
          <a:p>
            <a:pPr lvl="1">
              <a:lnSpc>
                <a:spcPct val="110000"/>
              </a:lnSpc>
            </a:pPr>
            <a:r>
              <a:rPr lang="en-US" dirty="0"/>
              <a:t>Starting blood sugar (rounding up if starting blood sugar is above goal or down if starting blood sugar is below goal)</a:t>
            </a:r>
          </a:p>
          <a:p>
            <a:pPr lvl="1">
              <a:lnSpc>
                <a:spcPct val="110000"/>
              </a:lnSpc>
            </a:pPr>
            <a:r>
              <a:rPr lang="en-US" dirty="0"/>
              <a:t>What’s happening next (round down if activity is expected or up if planning to be sedentary)</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171</a:t>
            </a:fld>
            <a:endParaRPr lang="en-US"/>
          </a:p>
        </p:txBody>
      </p:sp>
    </p:spTree>
    <p:extLst>
      <p:ext uri="{BB962C8B-B14F-4D97-AF65-F5344CB8AC3E}">
        <p14:creationId xmlns:p14="http://schemas.microsoft.com/office/powerpoint/2010/main" val="206973753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172</a:t>
            </a:fld>
            <a:endParaRPr lang="en-US"/>
          </a:p>
        </p:txBody>
      </p:sp>
    </p:spTree>
    <p:extLst>
      <p:ext uri="{BB962C8B-B14F-4D97-AF65-F5344CB8AC3E}">
        <p14:creationId xmlns:p14="http://schemas.microsoft.com/office/powerpoint/2010/main" val="4502608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BREAKFAST</a:t>
            </a:r>
          </a:p>
          <a:p>
            <a:r>
              <a:rPr lang="en-US" dirty="0"/>
              <a:t>Answer B</a:t>
            </a:r>
          </a:p>
        </p:txBody>
      </p:sp>
      <p:sp>
        <p:nvSpPr>
          <p:cNvPr id="4" name="Slide Number Placeholder 3"/>
          <p:cNvSpPr>
            <a:spLocks noGrp="1"/>
          </p:cNvSpPr>
          <p:nvPr>
            <p:ph type="sldNum" sz="quarter" idx="5"/>
          </p:nvPr>
        </p:nvSpPr>
        <p:spPr/>
        <p:txBody>
          <a:bodyPr/>
          <a:lstStyle/>
          <a:p>
            <a:fld id="{250840C3-ED71-476B-B764-DBAF20803A39}" type="slidenum">
              <a:rPr lang="en-US" smtClean="0"/>
              <a:pPr/>
              <a:t>173</a:t>
            </a:fld>
            <a:endParaRPr lang="en-US"/>
          </a:p>
        </p:txBody>
      </p:sp>
    </p:spTree>
    <p:extLst>
      <p:ext uri="{BB962C8B-B14F-4D97-AF65-F5344CB8AC3E}">
        <p14:creationId xmlns:p14="http://schemas.microsoft.com/office/powerpoint/2010/main" val="38776175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174</a:t>
            </a:fld>
            <a:endParaRPr lang="en-US"/>
          </a:p>
        </p:txBody>
      </p:sp>
    </p:spTree>
    <p:extLst>
      <p:ext uri="{BB962C8B-B14F-4D97-AF65-F5344CB8AC3E}">
        <p14:creationId xmlns:p14="http://schemas.microsoft.com/office/powerpoint/2010/main" val="54781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knowledge check.</a:t>
            </a:r>
          </a:p>
        </p:txBody>
      </p:sp>
      <p:sp>
        <p:nvSpPr>
          <p:cNvPr id="4" name="Slide Number Placeholder 3"/>
          <p:cNvSpPr>
            <a:spLocks noGrp="1"/>
          </p:cNvSpPr>
          <p:nvPr>
            <p:ph type="sldNum" sz="quarter" idx="5"/>
          </p:nvPr>
        </p:nvSpPr>
        <p:spPr/>
        <p:txBody>
          <a:bodyPr/>
          <a:lstStyle/>
          <a:p>
            <a:fld id="{250840C3-ED71-476B-B764-DBAF20803A39}" type="slidenum">
              <a:rPr lang="en-US" smtClean="0"/>
              <a:pPr/>
              <a:t>17</a:t>
            </a:fld>
            <a:endParaRPr lang="en-US"/>
          </a:p>
        </p:txBody>
      </p:sp>
    </p:spTree>
    <p:extLst>
      <p:ext uri="{BB962C8B-B14F-4D97-AF65-F5344CB8AC3E}">
        <p14:creationId xmlns:p14="http://schemas.microsoft.com/office/powerpoint/2010/main" val="128720094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250840C3-ED71-476B-B764-DBAF20803A39}" type="slidenum">
              <a:rPr lang="en-US" smtClean="0"/>
              <a:pPr/>
              <a:t>175</a:t>
            </a:fld>
            <a:endParaRPr lang="en-US"/>
          </a:p>
        </p:txBody>
      </p:sp>
    </p:spTree>
    <p:extLst>
      <p:ext uri="{BB962C8B-B14F-4D97-AF65-F5344CB8AC3E}">
        <p14:creationId xmlns:p14="http://schemas.microsoft.com/office/powerpoint/2010/main" val="15678380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176</a:t>
            </a:fld>
            <a:endParaRPr lang="en-US"/>
          </a:p>
        </p:txBody>
      </p:sp>
    </p:spTree>
    <p:extLst>
      <p:ext uri="{BB962C8B-B14F-4D97-AF65-F5344CB8AC3E}">
        <p14:creationId xmlns:p14="http://schemas.microsoft.com/office/powerpoint/2010/main" val="18569437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177</a:t>
            </a:fld>
            <a:endParaRPr lang="en-US"/>
          </a:p>
        </p:txBody>
      </p:sp>
    </p:spTree>
    <p:extLst>
      <p:ext uri="{BB962C8B-B14F-4D97-AF65-F5344CB8AC3E}">
        <p14:creationId xmlns:p14="http://schemas.microsoft.com/office/powerpoint/2010/main" val="312105606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50840C3-ED71-476B-B764-DBAF20803A39}" type="slidenum">
              <a:rPr lang="en-US" smtClean="0"/>
              <a:pPr/>
              <a:t>178</a:t>
            </a:fld>
            <a:endParaRPr lang="en-US"/>
          </a:p>
        </p:txBody>
      </p:sp>
    </p:spTree>
    <p:extLst>
      <p:ext uri="{BB962C8B-B14F-4D97-AF65-F5344CB8AC3E}">
        <p14:creationId xmlns:p14="http://schemas.microsoft.com/office/powerpoint/2010/main" val="423992060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179</a:t>
            </a:fld>
            <a:endParaRPr lang="en-US"/>
          </a:p>
        </p:txBody>
      </p:sp>
    </p:spTree>
    <p:extLst>
      <p:ext uri="{BB962C8B-B14F-4D97-AF65-F5344CB8AC3E}">
        <p14:creationId xmlns:p14="http://schemas.microsoft.com/office/powerpoint/2010/main" val="157493957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180</a:t>
            </a:fld>
            <a:endParaRPr lang="en-US"/>
          </a:p>
        </p:txBody>
      </p:sp>
    </p:spTree>
    <p:extLst>
      <p:ext uri="{BB962C8B-B14F-4D97-AF65-F5344CB8AC3E}">
        <p14:creationId xmlns:p14="http://schemas.microsoft.com/office/powerpoint/2010/main" val="342524543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1 in the the standards of care is about improving care and promoting health in populations. One of the areas they look at is food insecurity – they reference that between 2005-2014, over 18% of Americans reported food insecurity and that the rate is slightly higher in people with diabetes.</a:t>
            </a:r>
          </a:p>
          <a:p>
            <a:endParaRPr lang="en-US" dirty="0"/>
          </a:p>
          <a:p>
            <a:r>
              <a:rPr lang="en-US" dirty="0"/>
              <a:t>That’s a lot- it’s 1 in 5. So for many of us, we are going to be working with those that are food insecure. </a:t>
            </a:r>
          </a:p>
          <a:p>
            <a:endParaRPr lang="en-US" dirty="0"/>
          </a:p>
          <a:p>
            <a:r>
              <a:rPr lang="en-US" dirty="0"/>
              <a:t>Also of note, food insecurity is associated with lower engagement in the self-care behaviors and med use, depression, diabetes distress, and worse glycemic control relative to those who have food security. People are more at risk for both uncontrolled hyperglycemia (consumption of inexpensive carb </a:t>
            </a:r>
            <a:r>
              <a:rPr lang="en-US" dirty="0" err="1"/>
              <a:t>desne</a:t>
            </a:r>
            <a:r>
              <a:rPr lang="en-US" dirty="0"/>
              <a:t> foods, financial </a:t>
            </a:r>
            <a:r>
              <a:rPr lang="en-US" dirty="0" err="1"/>
              <a:t>contraints</a:t>
            </a:r>
            <a:r>
              <a:rPr lang="en-US" dirty="0"/>
              <a:t> with obtaining medication) and severe hypoglycemia (in those on insulin or </a:t>
            </a:r>
            <a:r>
              <a:rPr lang="en-US" dirty="0" err="1"/>
              <a:t>sulfonyureas</a:t>
            </a:r>
            <a:r>
              <a:rPr lang="en-US" dirty="0"/>
              <a:t> where carb intake is inconsistent)</a:t>
            </a:r>
          </a:p>
          <a:p>
            <a:endParaRPr lang="en-US" dirty="0"/>
          </a:p>
          <a:p>
            <a:r>
              <a:rPr lang="en-US" dirty="0"/>
              <a:t>You can assess the risk for food insecurity with this two item screening tool – ask the following questions….</a:t>
            </a:r>
          </a:p>
        </p:txBody>
      </p:sp>
      <p:sp>
        <p:nvSpPr>
          <p:cNvPr id="4" name="Slide Number Placeholder 3"/>
          <p:cNvSpPr>
            <a:spLocks noGrp="1"/>
          </p:cNvSpPr>
          <p:nvPr>
            <p:ph type="sldNum" sz="quarter" idx="5"/>
          </p:nvPr>
        </p:nvSpPr>
        <p:spPr/>
        <p:txBody>
          <a:bodyPr/>
          <a:lstStyle/>
          <a:p>
            <a:fld id="{250840C3-ED71-476B-B764-DBAF20803A39}" type="slidenum">
              <a:rPr lang="en-US" smtClean="0"/>
              <a:pPr/>
              <a:t>181</a:t>
            </a:fld>
            <a:endParaRPr lang="en-US"/>
          </a:p>
        </p:txBody>
      </p:sp>
    </p:spTree>
    <p:extLst>
      <p:ext uri="{BB962C8B-B14F-4D97-AF65-F5344CB8AC3E}">
        <p14:creationId xmlns:p14="http://schemas.microsoft.com/office/powerpoint/2010/main" val="239789742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1 in the the standards of care is about improving care and promoting health in populations. One of the areas they look at is food insecurity – they reference that between 2005-2014, over 18% of Americans reported food insecurity and that the rate is slightly higher in people with diabetes.</a:t>
            </a:r>
          </a:p>
          <a:p>
            <a:endParaRPr lang="en-US" dirty="0"/>
          </a:p>
          <a:p>
            <a:r>
              <a:rPr lang="en-US" dirty="0"/>
              <a:t>That’s a lot- it’s 1 in 5. So for many of us, we are going to be working with those that are food insecure. </a:t>
            </a:r>
          </a:p>
          <a:p>
            <a:endParaRPr lang="en-US" dirty="0"/>
          </a:p>
          <a:p>
            <a:r>
              <a:rPr lang="en-US" dirty="0"/>
              <a:t>Also of note, food insecurity is associated with lower engagement in the self-care behaviors and med use, depression, diabetes distress, and worse glycemic control relative to those who have food security. People are more at risk for both uncontrolled hyperglycemia (consumption of inexpensive carb </a:t>
            </a:r>
            <a:r>
              <a:rPr lang="en-US" dirty="0" err="1"/>
              <a:t>desne</a:t>
            </a:r>
            <a:r>
              <a:rPr lang="en-US" dirty="0"/>
              <a:t> foods, financial </a:t>
            </a:r>
            <a:r>
              <a:rPr lang="en-US" dirty="0" err="1"/>
              <a:t>contraints</a:t>
            </a:r>
            <a:r>
              <a:rPr lang="en-US" dirty="0"/>
              <a:t> with obtaining medication) and severe hypoglycemia (in those on insulin or </a:t>
            </a:r>
            <a:r>
              <a:rPr lang="en-US" dirty="0" err="1"/>
              <a:t>sulfonyureas</a:t>
            </a:r>
            <a:r>
              <a:rPr lang="en-US" dirty="0"/>
              <a:t> where carb intake is inconsistent)</a:t>
            </a:r>
          </a:p>
          <a:p>
            <a:endParaRPr lang="en-US" dirty="0"/>
          </a:p>
          <a:p>
            <a:r>
              <a:rPr lang="en-US" dirty="0"/>
              <a:t>You can assess the risk for food insecurity with this two item screening tool – ask the following questions….</a:t>
            </a:r>
          </a:p>
        </p:txBody>
      </p:sp>
      <p:sp>
        <p:nvSpPr>
          <p:cNvPr id="4" name="Slide Number Placeholder 3"/>
          <p:cNvSpPr>
            <a:spLocks noGrp="1"/>
          </p:cNvSpPr>
          <p:nvPr>
            <p:ph type="sldNum" sz="quarter" idx="5"/>
          </p:nvPr>
        </p:nvSpPr>
        <p:spPr/>
        <p:txBody>
          <a:bodyPr/>
          <a:lstStyle/>
          <a:p>
            <a:fld id="{250840C3-ED71-476B-B764-DBAF20803A39}" type="slidenum">
              <a:rPr lang="en-US" smtClean="0"/>
              <a:pPr/>
              <a:t>182</a:t>
            </a:fld>
            <a:endParaRPr lang="en-US"/>
          </a:p>
        </p:txBody>
      </p:sp>
    </p:spTree>
    <p:extLst>
      <p:ext uri="{BB962C8B-B14F-4D97-AF65-F5344CB8AC3E}">
        <p14:creationId xmlns:p14="http://schemas.microsoft.com/office/powerpoint/2010/main" val="9753874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healthy eating doesn’t need to be expensive, and it is often cheaper when done at home compared to eating out:</a:t>
            </a:r>
          </a:p>
          <a:p>
            <a:pPr lvl="1"/>
            <a:r>
              <a:rPr lang="en-US" b="1" dirty="0"/>
              <a:t>Frozen or canned fruits and vegetables </a:t>
            </a:r>
            <a:r>
              <a:rPr lang="en-US" dirty="0"/>
              <a:t>– on canned items you can teach people to look for those with less added sugar/sodium and also teach them to rinse</a:t>
            </a:r>
          </a:p>
          <a:p>
            <a:pPr lvl="1"/>
            <a:r>
              <a:rPr lang="en-US" b="1" dirty="0"/>
              <a:t>Low-cost proteins</a:t>
            </a:r>
            <a:r>
              <a:rPr lang="en-US" dirty="0"/>
              <a:t> include beans, peas, lentils, canned tuna, eggs</a:t>
            </a:r>
          </a:p>
          <a:p>
            <a:pPr lvl="1"/>
            <a:r>
              <a:rPr lang="en-US" b="1" dirty="0"/>
              <a:t>Grains like brown rice and oatmeal </a:t>
            </a:r>
            <a:r>
              <a:rPr lang="en-US" dirty="0"/>
              <a:t>are often more affordable</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183</a:t>
            </a:fld>
            <a:endParaRPr lang="en-US"/>
          </a:p>
        </p:txBody>
      </p:sp>
    </p:spTree>
    <p:extLst>
      <p:ext uri="{BB962C8B-B14F-4D97-AF65-F5344CB8AC3E}">
        <p14:creationId xmlns:p14="http://schemas.microsoft.com/office/powerpoint/2010/main" val="80672492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184</a:t>
            </a:fld>
            <a:endParaRPr lang="en-US"/>
          </a:p>
        </p:txBody>
      </p:sp>
    </p:spTree>
    <p:extLst>
      <p:ext uri="{BB962C8B-B14F-4D97-AF65-F5344CB8AC3E}">
        <p14:creationId xmlns:p14="http://schemas.microsoft.com/office/powerpoint/2010/main" val="309061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Joe is 5’9” and weighs 202 lbs. (BMI 29.8). He was just diagnosed with prediabetes with an A1C at 6.3%. He does not want to start medication. What is his best option?</a:t>
            </a:r>
          </a:p>
          <a:p>
            <a:pPr marL="1428750" lvl="2" indent="-514350">
              <a:lnSpc>
                <a:spcPct val="100000"/>
              </a:lnSpc>
              <a:buFont typeface="+mj-lt"/>
              <a:buAutoNum type="alphaUcPeriod"/>
            </a:pPr>
            <a:r>
              <a:rPr lang="en-US" sz="3200" dirty="0"/>
              <a:t>Lose 10-15 lbs. </a:t>
            </a:r>
          </a:p>
          <a:p>
            <a:pPr marL="1428750" lvl="2" indent="-514350">
              <a:lnSpc>
                <a:spcPct val="100000"/>
              </a:lnSpc>
              <a:buFont typeface="+mj-lt"/>
              <a:buAutoNum type="alphaUcPeriod"/>
            </a:pPr>
            <a:r>
              <a:rPr lang="en-US" sz="3200" dirty="0"/>
              <a:t>Lose 14-20 lbs.</a:t>
            </a:r>
          </a:p>
          <a:p>
            <a:pPr marL="1428750" lvl="2" indent="-514350">
              <a:lnSpc>
                <a:spcPct val="100000"/>
              </a:lnSpc>
              <a:buFont typeface="+mj-lt"/>
              <a:buAutoNum type="alphaUcPeriod"/>
            </a:pPr>
            <a:r>
              <a:rPr lang="en-US" sz="3200" dirty="0"/>
              <a:t>Decrease his fat intake by 5-10%</a:t>
            </a:r>
          </a:p>
          <a:p>
            <a:pPr marL="1428750" lvl="2" indent="-514350">
              <a:lnSpc>
                <a:spcPct val="100000"/>
              </a:lnSpc>
              <a:buFont typeface="+mj-lt"/>
              <a:buAutoNum type="alphaUcPeriod"/>
            </a:pPr>
            <a:r>
              <a:rPr lang="en-US" sz="3200" dirty="0"/>
              <a:t>Reconsider medications and try Metformin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pPr marL="174708" indent="-174708">
              <a:buFontTx/>
              <a:buChar char="-"/>
            </a:pPr>
            <a:r>
              <a:rPr lang="en-US" dirty="0"/>
              <a:t>D – No, remember that care should be patient-centered; Joe doesn’t want to start medication so D should be out. Further, results from the DPP show us that lifestyle adjustments is nearly twice as effective as medications in preventing diabetes. </a:t>
            </a:r>
          </a:p>
          <a:p>
            <a:pPr marL="174708" indent="-174708">
              <a:buFontTx/>
              <a:buChar char="-"/>
            </a:pPr>
            <a:endParaRPr lang="en-US" dirty="0"/>
          </a:p>
          <a:p>
            <a:pPr marL="174708" indent="-174708">
              <a:buFontTx/>
              <a:buChar char="-"/>
            </a:pPr>
            <a:r>
              <a:rPr lang="en-US" dirty="0"/>
              <a:t>C – Yes dietary improvements are helpful, but remember a variety of eating patterns may be appropriate. </a:t>
            </a:r>
          </a:p>
          <a:p>
            <a:pPr marL="174708" indent="-174708">
              <a:buFontTx/>
              <a:buChar char="-"/>
            </a:pPr>
            <a:endParaRPr lang="en-US" dirty="0"/>
          </a:p>
          <a:p>
            <a:pPr marL="174708" indent="-174708">
              <a:buFontTx/>
              <a:buChar char="-"/>
            </a:pPr>
            <a:r>
              <a:rPr lang="en-US" dirty="0"/>
              <a:t>A and B – The key for prevention of diabetes is thought to be weight loss of 7-10%; do the math you end up with answer B. </a:t>
            </a:r>
          </a:p>
          <a:p>
            <a:pPr marL="174708" indent="-174708">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18</a:t>
            </a:fld>
            <a:endParaRPr lang="en-US"/>
          </a:p>
        </p:txBody>
      </p:sp>
    </p:spTree>
    <p:extLst>
      <p:ext uri="{BB962C8B-B14F-4D97-AF65-F5344CB8AC3E}">
        <p14:creationId xmlns:p14="http://schemas.microsoft.com/office/powerpoint/2010/main" val="17532300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185</a:t>
            </a:fld>
            <a:endParaRPr lang="en-US"/>
          </a:p>
        </p:txBody>
      </p:sp>
    </p:spTree>
    <p:extLst>
      <p:ext uri="{BB962C8B-B14F-4D97-AF65-F5344CB8AC3E}">
        <p14:creationId xmlns:p14="http://schemas.microsoft.com/office/powerpoint/2010/main" val="179210437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2050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57648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Aerobic or cardio is continuous, dynamic exercise that uses large muscle groups and requires aerobic metabolic pathway to get energy. </a:t>
            </a:r>
          </a:p>
          <a:p>
            <a:pPr lvl="1"/>
            <a:r>
              <a:rPr lang="en-US" sz="3200" dirty="0"/>
              <a:t>Typically these types of activity have the greatest acute impact on BG. </a:t>
            </a:r>
          </a:p>
          <a:p>
            <a:pPr lvl="1"/>
            <a:r>
              <a:rPr lang="en-US" sz="3200" dirty="0"/>
              <a:t>It is the more traditionally prescribed activity for people with diabetes. </a:t>
            </a:r>
          </a:p>
          <a:p>
            <a:pPr lvl="1"/>
            <a:r>
              <a:rPr lang="en-US" sz="3200" dirty="0"/>
              <a:t>Examples: walking, biking, dancing, swimming</a:t>
            </a:r>
          </a:p>
          <a:p>
            <a:pPr lvl="1"/>
            <a:r>
              <a:rPr lang="en-US" sz="3200" dirty="0"/>
              <a:t>The recommended type of aerobic activity should be largely based on preference, and safety should also be considered</a:t>
            </a:r>
          </a:p>
          <a:p>
            <a:endParaRPr lang="en-US" sz="3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EC5DA-E535-4222-B7FF-DFCF651BC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7134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BG improves for 2-72 hours after aerobic activity; thus need to do it regularly to maintain improved BGs</a:t>
            </a:r>
          </a:p>
          <a:p>
            <a:endParaRPr lang="en-US" dirty="0"/>
          </a:p>
          <a:p>
            <a:r>
              <a:rPr lang="en-US" dirty="0"/>
              <a:t>Cardiovascular exercise after eating can lower the rise in BG levels that occurs after eating </a:t>
            </a:r>
          </a:p>
          <a:p>
            <a:endParaRPr lang="en-US" dirty="0"/>
          </a:p>
          <a:p>
            <a:r>
              <a:rPr lang="en-US" dirty="0"/>
              <a:t>For those on insulin:</a:t>
            </a:r>
          </a:p>
          <a:p>
            <a:pPr lvl="1"/>
            <a:r>
              <a:rPr lang="en-US" dirty="0"/>
              <a:t>Aerobic exercise will decrease insulin requirements, and so balancing insulin/food may become difficult. The risk for hypo may increase.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83664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Resistance training is also important - It increases strength, endurance, and burns calories.</a:t>
            </a:r>
          </a:p>
          <a:p>
            <a:r>
              <a:rPr lang="en-US" dirty="0"/>
              <a:t>It can also hep to maintain independence in performing the daily activities of living and reduce the possibility of injury.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21511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dirty="0"/>
          </a:p>
          <a:p>
            <a:r>
              <a:rPr lang="en-US" sz="3600" dirty="0"/>
              <a:t>Resistance training may improve glycemic levels more than aerobic activity in T2D</a:t>
            </a:r>
          </a:p>
          <a:p>
            <a:endParaRPr lang="en-US" sz="3600" dirty="0"/>
          </a:p>
          <a:p>
            <a:r>
              <a:rPr lang="en-US" sz="3200" dirty="0"/>
              <a:t>Best results come from mix of resistance and aerobic training.</a:t>
            </a:r>
          </a:p>
          <a:p>
            <a:r>
              <a:rPr lang="en-US" dirty="0"/>
              <a:t>Before starting resistance training, it is advised that individuals receive instruction on proper technique to ensure exercise is done safely.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400242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Other benefits of resistance training: </a:t>
            </a:r>
          </a:p>
          <a:p>
            <a:endParaRPr lang="en-US" sz="3600" dirty="0"/>
          </a:p>
          <a:p>
            <a:r>
              <a:rPr lang="en-US" sz="3600" dirty="0"/>
              <a:t>Are that it is key for older adults for maintaining independence</a:t>
            </a:r>
          </a:p>
          <a:p>
            <a:pPr lvl="1"/>
            <a:r>
              <a:rPr lang="en-US" sz="3200" dirty="0"/>
              <a:t>Improved strength/balance reduces fall risk</a:t>
            </a:r>
          </a:p>
          <a:p>
            <a:pPr lvl="1"/>
            <a:r>
              <a:rPr lang="en-US" sz="3200" dirty="0"/>
              <a:t>Increases mobility</a:t>
            </a:r>
          </a:p>
          <a:p>
            <a:endParaRPr lang="en-US" sz="3600" dirty="0"/>
          </a:p>
          <a:p>
            <a:r>
              <a:rPr lang="en-US" sz="3600" dirty="0"/>
              <a:t>Resistance training may weaken the exercise related decrease in BGs during and after exercise</a:t>
            </a:r>
          </a:p>
          <a:p>
            <a:pPr lvl="1"/>
            <a:r>
              <a:rPr lang="en-US" sz="3200" dirty="0"/>
              <a:t>So, thinking about our special populations:</a:t>
            </a:r>
          </a:p>
          <a:p>
            <a:pPr lvl="1"/>
            <a:r>
              <a:rPr lang="en-US" sz="3200" dirty="0"/>
              <a:t>In T1D or those on insulin try complete resistance training 1</a:t>
            </a:r>
            <a:r>
              <a:rPr lang="en-US" sz="3200" baseline="30000" dirty="0"/>
              <a:t>st</a:t>
            </a:r>
            <a:r>
              <a:rPr lang="en-US" sz="3200" dirty="0"/>
              <a:t>, aerobic training 2</a:t>
            </a:r>
            <a:r>
              <a:rPr lang="en-US" sz="3200" baseline="30000" dirty="0"/>
              <a:t>nd  </a:t>
            </a:r>
            <a:r>
              <a:rPr lang="en-US" sz="3200" dirty="0"/>
              <a:t>to improve glycemic stability and decrease post exercise hypo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2539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have flexibility training, which helps to support movement through a more complete range of motion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2578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The benefits of flexibility training are less established than other exercise types</a:t>
            </a:r>
          </a:p>
          <a:p>
            <a:r>
              <a:rPr lang="en-US" sz="3200" dirty="0"/>
              <a:t>The good news is that m</a:t>
            </a:r>
            <a:r>
              <a:rPr lang="en-US" sz="3600" dirty="0"/>
              <a:t>inimal precautions needed with this type of activity – so these can be used by individuals of all skill levels and ages. </a:t>
            </a:r>
          </a:p>
          <a:p>
            <a:pPr lvl="1"/>
            <a:r>
              <a:rPr lang="en-US" sz="3200" dirty="0"/>
              <a:t>Flexibility programs may provide introduction to a more physically active life for those who are deconditioned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56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a:t>Long-periods of sedentary activity (regardless of physical activity) may be associated with the onset of T2D.</a:t>
            </a:r>
          </a:p>
          <a:p>
            <a:endParaRPr lang="en-US" sz="3400" dirty="0"/>
          </a:p>
          <a:p>
            <a:r>
              <a:rPr lang="en-US" sz="3200" dirty="0"/>
              <a:t>When working with clients, try to encourage breaks in sedentary activity every 30 minutes - it may ↓ postprandial glucose and insulin levels</a:t>
            </a:r>
          </a:p>
          <a:p>
            <a:endParaRPr lang="en-US" sz="3200" dirty="0"/>
          </a:p>
          <a:p>
            <a:r>
              <a:rPr lang="en-US" sz="3200" dirty="0"/>
              <a:t>I think this is so powerful….. Break up TV at commercial breaks, I have been trying to do a pushup between every client that I see, etc. </a:t>
            </a:r>
          </a:p>
          <a:p>
            <a:pPr lvl="1"/>
            <a:endParaRPr lang="en-US" sz="3200" dirty="0"/>
          </a:p>
          <a:p>
            <a:r>
              <a:rPr lang="en-US" sz="3400" dirty="0"/>
              <a:t>Small increases in activity may reduce mortality from all causes and improve insulin resistance/BG, BP, and BMI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1061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reviewed the types of exercise, lets touch on the goals for activity for various populations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34306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kiddos,</a:t>
            </a:r>
          </a:p>
          <a:p>
            <a:r>
              <a:rPr lang="en-US" dirty="0"/>
              <a:t>The goal is to reach 60 minutes of moderate or higher intensity activity each day </a:t>
            </a:r>
          </a:p>
          <a:p>
            <a:r>
              <a:rPr lang="en-US" dirty="0"/>
              <a:t>And resistance training several times per week.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197</a:t>
            </a:fld>
            <a:endParaRPr lang="en-US"/>
          </a:p>
        </p:txBody>
      </p:sp>
    </p:spTree>
    <p:extLst>
      <p:ext uri="{BB962C8B-B14F-4D97-AF65-F5344CB8AC3E}">
        <p14:creationId xmlns:p14="http://schemas.microsoft.com/office/powerpoint/2010/main" val="224444445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client using insulin, educate on strategies to prevent hypo before, during, and after exercise. Consider:</a:t>
            </a:r>
          </a:p>
          <a:p>
            <a:pPr lvl="1"/>
            <a:r>
              <a:rPr lang="en-US" dirty="0"/>
              <a:t>- Lowering meal or snack time insulin before exercise</a:t>
            </a:r>
          </a:p>
          <a:p>
            <a:pPr lvl="1"/>
            <a:r>
              <a:rPr lang="en-US" dirty="0"/>
              <a:t>- Reducing other insulin doses – because of how long the impact of exercise can last. </a:t>
            </a:r>
          </a:p>
          <a:p>
            <a:pPr lvl="1"/>
            <a:r>
              <a:rPr lang="en-US" dirty="0"/>
              <a:t>- Increasing carb intake</a:t>
            </a:r>
          </a:p>
          <a:p>
            <a:pPr lvl="1"/>
            <a:r>
              <a:rPr lang="en-US" dirty="0"/>
              <a:t>- Eating a bedtime snack</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198</a:t>
            </a:fld>
            <a:endParaRPr lang="en-US"/>
          </a:p>
        </p:txBody>
      </p:sp>
    </p:spTree>
    <p:extLst>
      <p:ext uri="{BB962C8B-B14F-4D97-AF65-F5344CB8AC3E}">
        <p14:creationId xmlns:p14="http://schemas.microsoft.com/office/powerpoint/2010/main" val="263344149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Goals for adults with prediabetes.</a:t>
            </a:r>
          </a:p>
          <a:p>
            <a:pPr lvl="1"/>
            <a:r>
              <a:rPr lang="en-US" dirty="0"/>
              <a:t>- Increase moderate-intensity physical activity to at least 150 minutes/week</a:t>
            </a:r>
          </a:p>
          <a:p>
            <a:pPr lvl="1"/>
            <a:r>
              <a:rPr lang="en-US" dirty="0"/>
              <a:t>Example: brisk walking</a:t>
            </a:r>
          </a:p>
          <a:p>
            <a:pPr lvl="1"/>
            <a:r>
              <a:rPr lang="en-US" dirty="0"/>
              <a:t>May include resistance training</a:t>
            </a:r>
          </a:p>
          <a:p>
            <a:pPr lvl="1"/>
            <a:r>
              <a:rPr lang="en-US" dirty="0"/>
              <a:t>Break-up sedentary time – this is associated with moderately lower postprandial glucose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weight loss is the most important factor to reduce the risk of incident diabetes, in the DPP we saw that achieving the behavioral goal of 150 minutes of physical activity per week reduced the incidence of type 2 diabetes dramatically, even without weight loss.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EC5DA-E535-4222-B7FF-DFCF651BC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0831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Recommendations For Adults with diabetes</a:t>
            </a:r>
          </a:p>
          <a:p>
            <a:pPr lvl="1"/>
            <a:r>
              <a:rPr lang="en-US" sz="3200" dirty="0"/>
              <a:t>A minimum of 150-300 min/wk. at moderate intensity</a:t>
            </a:r>
            <a:endParaRPr lang="en-US" dirty="0"/>
          </a:p>
          <a:p>
            <a:pPr defTabSz="931774">
              <a:defRPr/>
            </a:pPr>
            <a:endParaRPr lang="en-US" dirty="0"/>
          </a:p>
          <a:p>
            <a:pPr defTabSz="931774">
              <a:defRPr/>
            </a:pPr>
            <a:r>
              <a:rPr lang="en-US" dirty="0"/>
              <a:t>Federal guidelines state that it’s ok to get all the recommended aerobic exercise in one day (“weekend warrior”). This is for the general population. </a:t>
            </a:r>
          </a:p>
          <a:p>
            <a:pPr defTabSz="931774">
              <a:defRPr/>
            </a:pPr>
            <a:endParaRPr lang="en-US" dirty="0"/>
          </a:p>
          <a:p>
            <a:pPr defTabSz="931774">
              <a:defRPr/>
            </a:pPr>
            <a:r>
              <a:rPr lang="en-US" dirty="0"/>
              <a:t>For the person with diabetes, more benefit is obtained if exercise is spaced throughout the week. For people with diabetes, recommendation is to not go more than 2 consecutive days without aerobic activity because of the transient nature of improvements in insulin sensitivity that occur with aerobic exercise…</a:t>
            </a:r>
          </a:p>
          <a:p>
            <a:r>
              <a:rPr lang="en-US" dirty="0"/>
              <a:t>___________________</a:t>
            </a:r>
          </a:p>
          <a:p>
            <a:endParaRPr lang="en-US" dirty="0"/>
          </a:p>
          <a:p>
            <a:endParaRPr lang="en-US" dirty="0"/>
          </a:p>
          <a:p>
            <a:endParaRPr lang="en-US" dirty="0"/>
          </a:p>
          <a:p>
            <a:endParaRPr lang="en-US" dirty="0"/>
          </a:p>
          <a:p>
            <a:r>
              <a:rPr lang="en-US" dirty="0"/>
              <a:t>2022 standard</a:t>
            </a:r>
          </a:p>
          <a:p>
            <a:r>
              <a:rPr lang="en-US" dirty="0"/>
              <a:t>S67</a:t>
            </a:r>
          </a:p>
          <a:p>
            <a:r>
              <a:rPr lang="en-US" dirty="0"/>
              <a:t>S198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EC5DA-E535-4222-B7FF-DFCF651BC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6433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 adults with diabetes…</a:t>
            </a:r>
          </a:p>
          <a:p>
            <a:r>
              <a:rPr lang="en-US" dirty="0"/>
              <a:t>Remember to aim to reduce sedentary time by interrupting sitting</a:t>
            </a:r>
          </a:p>
          <a:p>
            <a:endParaRPr lang="en-US" dirty="0"/>
          </a:p>
          <a:p>
            <a:r>
              <a:rPr lang="en-US" dirty="0"/>
              <a:t>Flexibility training is also recommended for older adults.</a:t>
            </a:r>
          </a:p>
        </p:txBody>
      </p:sp>
      <p:sp>
        <p:nvSpPr>
          <p:cNvPr id="4" name="Slide Number Placeholder 3"/>
          <p:cNvSpPr>
            <a:spLocks noGrp="1"/>
          </p:cNvSpPr>
          <p:nvPr>
            <p:ph type="sldNum" sz="quarter" idx="5"/>
          </p:nvPr>
        </p:nvSpPr>
        <p:spPr/>
        <p:txBody>
          <a:bodyPr/>
          <a:lstStyle/>
          <a:p>
            <a:fld id="{250840C3-ED71-476B-B764-DBAF20803A39}" type="slidenum">
              <a:rPr lang="en-US" smtClean="0"/>
              <a:pPr/>
              <a:t>201</a:t>
            </a:fld>
            <a:endParaRPr lang="en-US"/>
          </a:p>
        </p:txBody>
      </p:sp>
    </p:spTree>
    <p:extLst>
      <p:ext uri="{BB962C8B-B14F-4D97-AF65-F5344CB8AC3E}">
        <p14:creationId xmlns:p14="http://schemas.microsoft.com/office/powerpoint/2010/main" val="8740078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02079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review the physiology of exercise in those without diabetes. </a:t>
            </a:r>
          </a:p>
          <a:p>
            <a:r>
              <a:rPr lang="en-US" dirty="0"/>
              <a:t>- </a:t>
            </a:r>
            <a:r>
              <a:rPr lang="en-US" sz="3600" dirty="0"/>
              <a:t>Blood glucose levels remain stable. This is largely driven by a balancing act between various hormones in the body. There are quite a few involved, including: </a:t>
            </a:r>
            <a:r>
              <a:rPr lang="en-US" sz="3200" dirty="0"/>
              <a:t>Insulin, glucagon, epinephrine, growth hormone, and cortisol</a:t>
            </a:r>
          </a:p>
          <a:p>
            <a:r>
              <a:rPr lang="en-US" sz="3600" dirty="0"/>
              <a:t>Initial energy for the activity is supplied from glucose in the muscle and liver glycogen</a:t>
            </a:r>
          </a:p>
          <a:p>
            <a:r>
              <a:rPr lang="en-US" sz="3600" dirty="0"/>
              <a:t>Later </a:t>
            </a:r>
            <a:r>
              <a:rPr lang="en-US" sz="3600" dirty="0" err="1"/>
              <a:t>tthe</a:t>
            </a:r>
            <a:r>
              <a:rPr lang="en-US" sz="3600" dirty="0"/>
              <a:t> energy is supplied by triglycerides from adipose that break into FFA’s; this is thought to </a:t>
            </a:r>
            <a:r>
              <a:rPr lang="en-US" sz="3200" dirty="0"/>
              <a:t>occur 20-40 minutes into activity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0220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exercise begins in someone without diabetes, hormone shifts will occur.</a:t>
            </a:r>
          </a:p>
          <a:p>
            <a:endParaRPr lang="en-US" dirty="0"/>
          </a:p>
          <a:p>
            <a:r>
              <a:rPr lang="en-US" dirty="0"/>
              <a:t>Insulin: DECREASES – supports glucose production in the liver and free fatty acid release from adipose tissue</a:t>
            </a:r>
          </a:p>
          <a:p>
            <a:endParaRPr lang="en-US" dirty="0"/>
          </a:p>
          <a:p>
            <a:r>
              <a:rPr lang="en-US" dirty="0"/>
              <a:t>Glucagon: INCREASES - leads liver to produce glucose from glycogenolysis and gluconeogenesis. This is going to move glucose into the blood to supply the body with fuel and help to maintain glucose levels. </a:t>
            </a:r>
          </a:p>
          <a:p>
            <a:endParaRPr lang="en-US" dirty="0"/>
          </a:p>
          <a:p>
            <a:r>
              <a:rPr lang="en-US" dirty="0"/>
              <a:t>Epinephrine: INCREASES – triggers muscles to breakdown glycogen and free fatty acids to be produced, which will provide glycerol for gluconeogenesis.</a:t>
            </a:r>
          </a:p>
          <a:p>
            <a:endParaRPr lang="en-US" dirty="0"/>
          </a:p>
          <a:p>
            <a:r>
              <a:rPr lang="en-US" dirty="0" err="1"/>
              <a:t>Norephinehrine</a:t>
            </a:r>
            <a:r>
              <a:rPr lang="en-US" dirty="0"/>
              <a:t>: INCREASES – stimulates glucose production in the liver and reduces muscular glucose uptake. It also helps to decrease insulin secretion.</a:t>
            </a:r>
          </a:p>
          <a:p>
            <a:endParaRPr lang="en-US" dirty="0"/>
          </a:p>
          <a:p>
            <a:r>
              <a:rPr lang="en-US" dirty="0"/>
              <a:t>Growth hormone and cortisol: also INCREASE  …. Increases breakdown of fat through lipolysis– this is particularly important for prolonged activity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6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I want to start off by</a:t>
            </a:r>
            <a:r>
              <a:rPr lang="en-US" baseline="0" dirty="0"/>
              <a:t> acknowledging that nutrition and healthy eating can be complicated. </a:t>
            </a:r>
          </a:p>
          <a:p>
            <a:pPr>
              <a:lnSpc>
                <a:spcPct val="100000"/>
              </a:lnSpc>
            </a:pPr>
            <a:r>
              <a:rPr lang="en-US" dirty="0"/>
              <a:t>Our food</a:t>
            </a:r>
            <a:r>
              <a:rPr lang="en-US" baseline="0" dirty="0"/>
              <a:t> choices are heavily influenced by many variables including: </a:t>
            </a:r>
            <a:endParaRPr lang="en-US" dirty="0"/>
          </a:p>
          <a:p>
            <a:pPr lvl="1">
              <a:lnSpc>
                <a:spcPct val="100000"/>
              </a:lnSpc>
            </a:pPr>
            <a:r>
              <a:rPr lang="en-US" dirty="0"/>
              <a:t>Emotions, Traditions, Family and cultural eating patterns, Health beliefs, Food preferences, availability, </a:t>
            </a:r>
            <a:r>
              <a:rPr lang="en-US" baseline="0" dirty="0"/>
              <a:t>and</a:t>
            </a:r>
            <a:r>
              <a:rPr lang="en-US" dirty="0"/>
              <a:t> affordability </a:t>
            </a:r>
          </a:p>
          <a:p>
            <a:pPr lvl="1">
              <a:lnSpc>
                <a:spcPct val="100000"/>
              </a:lnSpc>
            </a:pPr>
            <a:endParaRPr lang="en-US" dirty="0"/>
          </a:p>
          <a:p>
            <a:pPr defTabSz="931774">
              <a:defRPr/>
            </a:pPr>
            <a:r>
              <a:rPr lang="en-US" dirty="0"/>
              <a:t>So if you’ve ever been overwhelmed in trying to eat more</a:t>
            </a:r>
            <a:r>
              <a:rPr lang="en-US" baseline="0" dirty="0"/>
              <a:t> healthfully yourself or struggled to teach someone else about healthy eating then you’re not alone. </a:t>
            </a:r>
          </a:p>
          <a:p>
            <a:pPr defTabSz="931774">
              <a:defRPr/>
            </a:pPr>
            <a:r>
              <a:rPr lang="en-US" dirty="0"/>
              <a:t>Many clinicians consider healthy eating to be the most challenging of the Self-Care Behaviors to implement successfully.</a:t>
            </a:r>
          </a:p>
          <a:p>
            <a:pPr defTabSz="931774">
              <a:defRPr/>
            </a:pPr>
            <a:endParaRPr lang="en-US" dirty="0"/>
          </a:p>
          <a:p>
            <a:pPr defTabSz="931774">
              <a:defRPr/>
            </a:pPr>
            <a:r>
              <a:rPr lang="en-US" dirty="0"/>
              <a:t>My hope today is to provide</a:t>
            </a:r>
            <a:r>
              <a:rPr lang="en-US" baseline="0" dirty="0"/>
              <a:t> more clarity on current nutrition recommendations to both prepare you for the exam, if that’s something you’re planning to take, and also increase your confidence in teaching others about healthy eating. </a:t>
            </a: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a:t>
            </a:fld>
            <a:endParaRPr lang="en-US"/>
          </a:p>
        </p:txBody>
      </p:sp>
    </p:spTree>
    <p:extLst>
      <p:ext uri="{BB962C8B-B14F-4D97-AF65-F5344CB8AC3E}">
        <p14:creationId xmlns:p14="http://schemas.microsoft.com/office/powerpoint/2010/main" val="2540167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few things to consider:</a:t>
            </a:r>
          </a:p>
          <a:p>
            <a:r>
              <a:rPr lang="en-US" dirty="0"/>
              <a:t>When it comes to taking weight, work to be respectful of your client’s wishes.</a:t>
            </a:r>
          </a:p>
          <a:p>
            <a:r>
              <a:rPr lang="en-US" dirty="0"/>
              <a:t>Weighing may be declined by someone, and that’s ok. We will review the ADA standards on taking weight on the next slide, but until we do that, ask yourself: if you didn’t weigh a person, how much would it really influence your appointments and care plan?</a:t>
            </a:r>
          </a:p>
          <a:p>
            <a:pPr marL="628650" lvl="1" indent="-171450">
              <a:buFontTx/>
              <a:buChar char="-"/>
            </a:pPr>
            <a:r>
              <a:rPr lang="en-US" dirty="0"/>
              <a:t>I work with several individuals who do not want to be weighed. We have a note in their chart so our staff is aware. The reality is, this doesn’t influence our care plan. We have very similar conversations to any other visit – I encourage selection of nutrient dense foods to fuel the body. We might discuss movement for benefits like stress management, improved glycose levels, and improved energy.</a:t>
            </a:r>
          </a:p>
          <a:p>
            <a:pPr marL="628650" lvl="1" indent="-171450">
              <a:buFontTx/>
              <a:buChar char="-"/>
            </a:pPr>
            <a:endParaRPr lang="en-US" dirty="0"/>
          </a:p>
          <a:p>
            <a:pPr marL="171450" indent="-171450">
              <a:buFontTx/>
              <a:buChar char="-"/>
            </a:pPr>
            <a:r>
              <a:rPr lang="en-US" dirty="0"/>
              <a:t>I also want to encourage you to situate scales in private areas. Weight is it’s own bit of protected health information and needs to be treated as such. </a:t>
            </a:r>
          </a:p>
          <a:p>
            <a:pPr marL="171450" indent="-171450">
              <a:buFontTx/>
              <a:buChar char="-"/>
            </a:pPr>
            <a:r>
              <a:rPr lang="en-US" dirty="0"/>
              <a:t>And always, measure weight in a non-judgmental way using appropriate neutral language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20</a:t>
            </a:fld>
            <a:endParaRPr lang="en-US"/>
          </a:p>
        </p:txBody>
      </p:sp>
    </p:spTree>
    <p:extLst>
      <p:ext uri="{BB962C8B-B14F-4D97-AF65-F5344CB8AC3E}">
        <p14:creationId xmlns:p14="http://schemas.microsoft.com/office/powerpoint/2010/main" val="254176738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those on insulin, these same shifts my be inhibited:</a:t>
            </a:r>
          </a:p>
          <a:p>
            <a:endParaRPr lang="en-US" dirty="0"/>
          </a:p>
          <a:p>
            <a:r>
              <a:rPr lang="en-US" sz="4400" dirty="0"/>
              <a:t>Exogenous insulin remains high – once the person injects the insulin its there and cant be removed or down regulated. The insulin in the body can block counter-regulatory hormones</a:t>
            </a:r>
          </a:p>
          <a:p>
            <a:endParaRPr lang="en-US" sz="4400" dirty="0"/>
          </a:p>
          <a:p>
            <a:pPr lvl="1"/>
            <a:r>
              <a:rPr lang="en-US" sz="4000" dirty="0"/>
              <a:t>The insulin continues to be released from </a:t>
            </a:r>
            <a:r>
              <a:rPr lang="en-US" sz="4000" dirty="0" err="1"/>
              <a:t>subq</a:t>
            </a:r>
            <a:r>
              <a:rPr lang="en-US" sz="4000" dirty="0"/>
              <a:t> depots (and at a faster rate) </a:t>
            </a:r>
          </a:p>
          <a:p>
            <a:pPr lvl="1"/>
            <a:r>
              <a:rPr lang="en-US" sz="4000" dirty="0"/>
              <a:t>This Cannot be regulated without pre-exercise planning</a:t>
            </a:r>
          </a:p>
          <a:p>
            <a:endParaRPr lang="en-US" sz="4400" dirty="0"/>
          </a:p>
          <a:p>
            <a:r>
              <a:rPr lang="en-US" sz="4400" dirty="0"/>
              <a:t>	We also get Increased insulin sensitivity </a:t>
            </a:r>
          </a:p>
          <a:p>
            <a:endParaRPr lang="en-US" sz="4400" dirty="0"/>
          </a:p>
          <a:p>
            <a:r>
              <a:rPr lang="en-US" sz="4400" dirty="0"/>
              <a:t>All this together will increase the risk of hypo</a:t>
            </a:r>
          </a:p>
          <a:p>
            <a:endParaRPr lang="en-US" sz="4400" dirty="0"/>
          </a:p>
          <a:p>
            <a:r>
              <a:rPr lang="en-US" sz="4400" dirty="0"/>
              <a:t>A similar result may be observed in those on insulin secretagogues, with the main difference being the source of the insulin being endogenous.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30433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those who do not take insulin or medications that push the body to secrete insulin, the hormone response to exercise is the same as those who don’t have diabetes</a:t>
            </a:r>
          </a:p>
          <a:p>
            <a:endParaRPr lang="en-US" dirty="0"/>
          </a:p>
          <a:p>
            <a:r>
              <a:rPr lang="en-US" dirty="0"/>
              <a:t>Secretion of insulin in the body will decrease</a:t>
            </a:r>
          </a:p>
          <a:p>
            <a:r>
              <a:rPr lang="en-US" dirty="0"/>
              <a:t>And insulin sensitivity improves</a:t>
            </a:r>
          </a:p>
          <a:p>
            <a:r>
              <a:rPr lang="en-US" dirty="0" err="1"/>
              <a:t>Resuliting</a:t>
            </a:r>
            <a:r>
              <a:rPr lang="en-US" dirty="0"/>
              <a:t> in improved blood sugar levels.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94832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02079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Fear of hypo in individuals on insulin and secretagogues is the most reported barrier to exercise. </a:t>
            </a:r>
          </a:p>
          <a:p>
            <a:pPr defTabSz="931774">
              <a:defRPr/>
            </a:pPr>
            <a:endParaRPr lang="en-US" dirty="0"/>
          </a:p>
          <a:p>
            <a:pPr defTabSz="931774">
              <a:defRPr/>
            </a:pPr>
            <a:r>
              <a:rPr lang="en-US" dirty="0"/>
              <a:t>Hypoglycemia prevention and treatment can also be frustrating: individuals need to eat when trying to burn calories, which may feel futile. Plus, to top it off, foods used to treat hypoglycemia are often low in nutritional value. Trying to do something healthful and the needing to treat a low with juice or soda can also feel futile.</a:t>
            </a:r>
          </a:p>
          <a:p>
            <a:pPr marL="0" indent="0" defTabSz="931774">
              <a:buFontTx/>
              <a:buNone/>
              <a:defRPr/>
            </a:pPr>
            <a:endParaRPr lang="en-US" dirty="0"/>
          </a:p>
          <a:p>
            <a:r>
              <a:rPr lang="en-US" dirty="0"/>
              <a:t>Keep in mind</a:t>
            </a:r>
            <a:r>
              <a:rPr lang="en-US" baseline="0" dirty="0"/>
              <a:t>, when the risk of hypoglycemia is so low that it doesn’t realistically exist, it is important to communicate this the PWD and their family to lower perceived barrier to activity. </a:t>
            </a:r>
          </a:p>
          <a:p>
            <a:r>
              <a:rPr lang="en-US" baseline="0" dirty="0"/>
              <a:t>This is for people who are using medication classes that do not cause hypoglycemia.</a:t>
            </a:r>
          </a:p>
          <a:p>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49754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Insulin creates the highest risk of hypo, followed by meglitinides and sulfonylureas.  </a:t>
            </a:r>
          </a:p>
          <a:p>
            <a:endParaRPr lang="en-US" baseline="0" dirty="0"/>
          </a:p>
          <a:p>
            <a:pPr defTabSz="931774">
              <a:defRPr/>
            </a:pPr>
            <a:r>
              <a:rPr lang="en-US" dirty="0"/>
              <a:t>Anecdotal reports of hard-to-treat hypo with activity and GLP-1 agonists and </a:t>
            </a:r>
            <a:r>
              <a:rPr lang="en-US" dirty="0" err="1"/>
              <a:t>pramlinitide</a:t>
            </a:r>
            <a:r>
              <a:rPr lang="en-US" baseline="0" dirty="0"/>
              <a:t> when medication was taken close to the start of exercise. </a:t>
            </a:r>
            <a:endParaRPr lang="en-US" dirty="0"/>
          </a:p>
          <a:p>
            <a:endParaRPr lang="en-US" dirty="0"/>
          </a:p>
          <a:p>
            <a:r>
              <a:rPr lang="en-US" dirty="0"/>
              <a:t>Someone</a:t>
            </a:r>
            <a:r>
              <a:rPr lang="en-US" baseline="0" dirty="0"/>
              <a:t> living with type 2 diabetes not on any diabetes medications has a low risk of experiencing exercise-related hypoglycemia (remember, we have hepatic release of glucose into the blood to help keep glucose levels stable.  However, there is still a low risk; as an example, someone who follows a low carbohydrate diet is more likely to deplete glycogen stores and then experience exercise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EC5DA-E535-4222-B7FF-DFCF651BC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06115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Risk for low is highest in the 24 hours after activity. Consider consuming carbohydrates (5-30g) depending on the blood sugar, within 2 hours after high intensity exercise to restore muscle glycogen and reduce risk of lows. Need to be </a:t>
            </a:r>
            <a:r>
              <a:rPr lang="en-US" baseline="0" dirty="0" err="1"/>
              <a:t>preaperd</a:t>
            </a:r>
            <a:r>
              <a:rPr lang="en-US" baseline="0" dirty="0"/>
              <a:t> to treat lows. </a:t>
            </a:r>
          </a:p>
          <a:p>
            <a:endParaRPr lang="en-US" dirty="0"/>
          </a:p>
          <a:p>
            <a:r>
              <a:rPr lang="en-US" sz="3600" dirty="0"/>
              <a:t>Post exercise late onset hypoglycemia</a:t>
            </a:r>
          </a:p>
          <a:p>
            <a:pPr lvl="1"/>
            <a:r>
              <a:rPr lang="en-US" sz="3200" dirty="0"/>
              <a:t>More often seen in T1D</a:t>
            </a:r>
          </a:p>
          <a:p>
            <a:pPr lvl="1"/>
            <a:r>
              <a:rPr lang="en-US" sz="3200" dirty="0"/>
              <a:t>Associated with high intensity exercise &gt;30 minutes</a:t>
            </a:r>
          </a:p>
          <a:p>
            <a:pPr lvl="1"/>
            <a:r>
              <a:rPr lang="en-US" sz="3200" dirty="0"/>
              <a:t>May occur at night</a:t>
            </a:r>
          </a:p>
          <a:p>
            <a:pPr lvl="1"/>
            <a:r>
              <a:rPr lang="en-US" sz="3200" dirty="0"/>
              <a:t>May occur for up to ~24 hours after exercise</a:t>
            </a:r>
          </a:p>
          <a:p>
            <a:r>
              <a:rPr lang="en-US" sz="3600" dirty="0"/>
              <a:t>Best indicator of hypo risk is past experience, so you can ask people with diabetes to keep logs to help notice patterns or record the exercise activity on their CGM.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EC5DA-E535-4222-B7FF-DFCF651BC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4526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dirty="0"/>
              <a:t>Provide education on how to avoid lows</a:t>
            </a:r>
          </a:p>
          <a:p>
            <a:r>
              <a:rPr lang="en-US" sz="3300" dirty="0"/>
              <a:t>           </a:t>
            </a:r>
          </a:p>
          <a:p>
            <a:r>
              <a:rPr lang="en-US" sz="3300" dirty="0"/>
              <a:t> Risk of low is even higher if short- or rapid-acting insulin is injected 2-3 hours prior to activity</a:t>
            </a:r>
          </a:p>
          <a:p>
            <a:pPr lvl="1"/>
            <a:r>
              <a:rPr lang="en-US" sz="2900" dirty="0"/>
              <a:t>Risk mitigated if dose is lowered 25-75% in anticipation of activity</a:t>
            </a:r>
          </a:p>
          <a:p>
            <a:pPr lvl="1"/>
            <a:endParaRPr lang="en-US" sz="2900" dirty="0"/>
          </a:p>
          <a:p>
            <a:pPr lvl="1"/>
            <a:r>
              <a:rPr lang="en-US" dirty="0"/>
              <a:t>Adjust basal insulin</a:t>
            </a:r>
          </a:p>
          <a:p>
            <a:pPr lvl="2"/>
            <a:r>
              <a:rPr lang="en-US" dirty="0"/>
              <a:t>MDI: Consider reduction on the day before/after exercise</a:t>
            </a:r>
          </a:p>
          <a:p>
            <a:pPr lvl="2"/>
            <a:r>
              <a:rPr lang="en-US" dirty="0"/>
              <a:t>CSII: Reduce/suspend basal beginning 30-60 minutes prior to exercise</a:t>
            </a:r>
          </a:p>
          <a:p>
            <a:pPr lvl="1"/>
            <a:endParaRPr lang="en-US" sz="2900" dirty="0"/>
          </a:p>
          <a:p>
            <a:pPr lvl="1"/>
            <a:r>
              <a:rPr lang="en-US" sz="2900" dirty="0"/>
              <a:t>Unplanned activity will likely require carbohydrate/protein intake</a:t>
            </a:r>
          </a:p>
          <a:p>
            <a:pPr marL="931774" lvl="1" indent="-465887">
              <a:buFontTx/>
              <a:buChar char="-"/>
            </a:pPr>
            <a:r>
              <a:rPr lang="en-US" sz="2900" dirty="0"/>
              <a:t>Note that preventing hypoglycemia before starting exercise isn’t the same as treating hypoglycemia. When treating hypoglycemia </a:t>
            </a:r>
            <a:r>
              <a:rPr lang="en-US" sz="2900" dirty="0" err="1"/>
              <a:t>youll</a:t>
            </a:r>
            <a:r>
              <a:rPr lang="en-US" sz="2900" dirty="0"/>
              <a:t> want to select a quick digesting carbohydrate; when preventing lows prior to exercise a more balanced snack can help to slow the digestion and may better match exercise fuel requirements</a:t>
            </a:r>
          </a:p>
          <a:p>
            <a:pPr marL="465887" lvl="1"/>
            <a:endParaRPr lang="en-US" sz="2900" dirty="0"/>
          </a:p>
          <a:p>
            <a:pPr marL="465887" lvl="1"/>
            <a:r>
              <a:rPr lang="en-US" sz="2900" dirty="0"/>
              <a:t>Treatment with rapid acting carbohydrates</a:t>
            </a:r>
          </a:p>
          <a:p>
            <a:endParaRPr lang="en-US" dirty="0"/>
          </a:p>
          <a:p>
            <a:r>
              <a:rPr lang="en-US" dirty="0"/>
              <a:t>5-30 grams of carbohydrate in the post exercise period (within 2 hours of activity) can help to reset glycogen stores to prevent lows</a:t>
            </a:r>
          </a:p>
          <a:p>
            <a:endParaRPr lang="en-US" dirty="0"/>
          </a:p>
          <a:p>
            <a:r>
              <a:rPr lang="en-US" dirty="0"/>
              <a:t>Remember alcohol contributes to hypo so with exercise can exacerbate the risk</a:t>
            </a:r>
          </a:p>
          <a:p>
            <a:endParaRPr lang="en-US" dirty="0"/>
          </a:p>
          <a:p>
            <a:r>
              <a:rPr lang="en-US" dirty="0"/>
              <a:t>Insulin injections in the muscle can act much faster, thereby increasing risk of hypo</a:t>
            </a:r>
          </a:p>
          <a:p>
            <a:pPr marL="465887" lvl="1"/>
            <a:endParaRPr lang="en-US" sz="2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99811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202 big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560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89847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59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standard is to take the weight once per year and to make accommodations so that there is privacy when someone is being weighed. Remember, we don’t necessarily need a weight at every visit.</a:t>
            </a:r>
          </a:p>
          <a:p>
            <a:endParaRPr lang="en-US" dirty="0"/>
          </a:p>
          <a:p>
            <a:r>
              <a:rPr lang="en-US" dirty="0"/>
              <a:t>S113 </a:t>
            </a:r>
          </a:p>
        </p:txBody>
      </p:sp>
      <p:sp>
        <p:nvSpPr>
          <p:cNvPr id="4" name="Slide Number Placeholder 3"/>
          <p:cNvSpPr>
            <a:spLocks noGrp="1"/>
          </p:cNvSpPr>
          <p:nvPr>
            <p:ph type="sldNum" sz="quarter" idx="5"/>
          </p:nvPr>
        </p:nvSpPr>
        <p:spPr/>
        <p:txBody>
          <a:bodyPr/>
          <a:lstStyle/>
          <a:p>
            <a:fld id="{250840C3-ED71-476B-B764-DBAF20803A39}" type="slidenum">
              <a:rPr lang="en-US" smtClean="0"/>
              <a:pPr/>
              <a:t>21</a:t>
            </a:fld>
            <a:endParaRPr lang="en-US"/>
          </a:p>
        </p:txBody>
      </p:sp>
    </p:spTree>
    <p:extLst>
      <p:ext uri="{BB962C8B-B14F-4D97-AF65-F5344CB8AC3E}">
        <p14:creationId xmlns:p14="http://schemas.microsoft.com/office/powerpoint/2010/main" val="140284126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21012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840C3-ED71-476B-B764-DBAF20803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626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assume that weight loss is a goal for a client. Always ask, as not all individuals will desire weight loss. There are a variety of ways to ask this question. In our clinic, we ask “are you comfortable with your current weight?” to help understand this.</a:t>
            </a:r>
          </a:p>
          <a:p>
            <a:endParaRPr lang="en-US" dirty="0"/>
          </a:p>
          <a:p>
            <a:r>
              <a:rPr lang="en-US" dirty="0"/>
              <a:t>In general, I also believe that it is a good practice is to avoid commenting on how someone looks, particularly as it relates to weight – for instance, avoid saying “oh wow, you look good today! Did you lose weight?” – first, we don’t know the full story behind weight loss. I’ve got a client right now who has a history of disordered eating patterns, and stress in her life has triggered some of those challenges to reemerge. She has lost weight, but it’s unintentional and she is concerned. I’ve got another individual who lost weight prior to receiving a diagnosis of cancer. Neither of these individuals want to be congratulated for weight loss. Also, I'm always aware that commenting on someone’s weight sets a precedent that it’s something I’m noticing; that is not the impression I want to give. I want my clients to know that their wellbeing is my priority, regardless of the numbers on the scale.</a:t>
            </a:r>
          </a:p>
          <a:p>
            <a:endParaRPr lang="en-US" dirty="0"/>
          </a:p>
          <a:p>
            <a:r>
              <a:rPr lang="en-US" dirty="0"/>
              <a:t>So, instead, consider more weight neutral messages that celebrate things that are unrelated to weight. Even if a client has decreased their weight and you notice, perhaps, greet them by saying something like “I’m so happy you made it in to see me today. I’m really looking forward to hearing about how you’re doing.” OR “I know you’re busy and appreciate that you prioritized our appointment today. It’s so good to see you.” – both of these message suggests that you value them as a person, regardless of weight. </a:t>
            </a:r>
          </a:p>
          <a:p>
            <a:endParaRPr lang="en-US" dirty="0"/>
          </a:p>
          <a:p>
            <a:r>
              <a:rPr lang="en-US" dirty="0"/>
              <a:t>If someone does say they’ve lost weight and they’re glad, try shifting the conversation to focus on behaviors that are supporting weight loss rather than the number on the scale. Try asking what strategies the person has been using to achieve weight loss and reinforce healthful behaviors.</a:t>
            </a:r>
          </a:p>
          <a:p>
            <a:r>
              <a:rPr lang="en-US" dirty="0"/>
              <a:t>An example of that may be it is consistent use of their weight loss medication OR maybe it is regular activity OR focusing on smaller portions and more nutrient dense foods.</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22</a:t>
            </a:fld>
            <a:endParaRPr lang="en-US"/>
          </a:p>
        </p:txBody>
      </p:sp>
    </p:spTree>
    <p:extLst>
      <p:ext uri="{BB962C8B-B14F-4D97-AF65-F5344CB8AC3E}">
        <p14:creationId xmlns:p14="http://schemas.microsoft.com/office/powerpoint/2010/main" val="3603988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setting goals with a client, remember that goals don’t always need to be weight oriented. Weight is not the only indicator of health or success. There are many others, like:</a:t>
            </a:r>
          </a:p>
          <a:p>
            <a:pPr marL="171450" indent="-171450">
              <a:buFontTx/>
              <a:buChar char="-"/>
            </a:pPr>
            <a:r>
              <a:rPr lang="en-US" dirty="0"/>
              <a:t>How someone is feeling or</a:t>
            </a:r>
          </a:p>
          <a:p>
            <a:pPr marL="171450" indent="-171450">
              <a:buFontTx/>
              <a:buChar char="-"/>
            </a:pPr>
            <a:r>
              <a:rPr lang="en-US" dirty="0"/>
              <a:t>more objective things like the number of times a week someone is incorporating movement, or the frequency that they're swapping fruit for a bag of chips as a snack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Here you can see some examples of goals that are weight neutral.</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23</a:t>
            </a:fld>
            <a:endParaRPr lang="en-US"/>
          </a:p>
        </p:txBody>
      </p:sp>
    </p:spTree>
    <p:extLst>
      <p:ext uri="{BB962C8B-B14F-4D97-AF65-F5344CB8AC3E}">
        <p14:creationId xmlns:p14="http://schemas.microsoft.com/office/powerpoint/2010/main" val="1158857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transition to talk about healthy eating patterns and macronutrients</a:t>
            </a:r>
          </a:p>
        </p:txBody>
      </p:sp>
      <p:sp>
        <p:nvSpPr>
          <p:cNvPr id="4" name="Slide Number Placeholder 3"/>
          <p:cNvSpPr>
            <a:spLocks noGrp="1"/>
          </p:cNvSpPr>
          <p:nvPr>
            <p:ph type="sldNum" sz="quarter" idx="5"/>
          </p:nvPr>
        </p:nvSpPr>
        <p:spPr/>
        <p:txBody>
          <a:bodyPr/>
          <a:lstStyle/>
          <a:p>
            <a:fld id="{250840C3-ED71-476B-B764-DBAF20803A39}" type="slidenum">
              <a:rPr lang="en-US" smtClean="0"/>
              <a:pPr/>
              <a:t>24</a:t>
            </a:fld>
            <a:endParaRPr lang="en-US"/>
          </a:p>
        </p:txBody>
      </p:sp>
    </p:spTree>
    <p:extLst>
      <p:ext uri="{BB962C8B-B14F-4D97-AF65-F5344CB8AC3E}">
        <p14:creationId xmlns:p14="http://schemas.microsoft.com/office/powerpoint/2010/main" val="417517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consensus report from ADA on Nutrition Therapy for Adults </a:t>
            </a:r>
            <a:r>
              <a:rPr lang="en-US" b="0" i="0" dirty="0">
                <a:solidFill>
                  <a:srgbClr val="000000"/>
                </a:solidFill>
                <a:effectLst/>
                <a:latin typeface="Open Sans"/>
              </a:rPr>
              <a:t>states that there is not an ideal percentage of calories from carbohydrate, protein, and fat for people with diabetes or those at risk for diabetes. Therefore, macronutrient distribution should be based on an individualized assessment of someone’s current eating patterns, preferences, and metabolic goals.</a:t>
            </a:r>
          </a:p>
          <a:p>
            <a:endParaRPr lang="en-US" b="0" i="0" dirty="0">
              <a:solidFill>
                <a:srgbClr val="000000"/>
              </a:solidFill>
              <a:effectLst/>
              <a:latin typeface="Open Sans"/>
            </a:endParaRPr>
          </a:p>
          <a:p>
            <a:r>
              <a:rPr lang="en-US" dirty="0"/>
              <a:t>ADA's statement concludes that a variety of eating patterns are acceptable for the management of diabetes. It’s not a one size fits all approach. A variety of nutrition therapy interventions are reported to be effective. </a:t>
            </a:r>
          </a:p>
          <a:p>
            <a:endParaRPr lang="en-US" dirty="0"/>
          </a:p>
          <a:p>
            <a:pPr defTabSz="931774">
              <a:defRPr/>
            </a:pPr>
            <a:r>
              <a:rPr lang="en-US" dirty="0"/>
              <a:t>In general, a healthful eating pattern consists of a variety of vegetables, fruits, grains, low fat dairy, and a variety of proteins. In doing this we limit processed foods that contain trans/saturated fat, added sugars, and sodium.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25</a:t>
            </a:fld>
            <a:endParaRPr lang="en-US"/>
          </a:p>
        </p:txBody>
      </p:sp>
    </p:spTree>
    <p:extLst>
      <p:ext uri="{BB962C8B-B14F-4D97-AF65-F5344CB8AC3E}">
        <p14:creationId xmlns:p14="http://schemas.microsoft.com/office/powerpoint/2010/main" val="2944773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macronutrient we will talk about is carbohydrates. </a:t>
            </a:r>
          </a:p>
        </p:txBody>
      </p:sp>
      <p:sp>
        <p:nvSpPr>
          <p:cNvPr id="4" name="Slide Number Placeholder 3"/>
          <p:cNvSpPr>
            <a:spLocks noGrp="1"/>
          </p:cNvSpPr>
          <p:nvPr>
            <p:ph type="sldNum" sz="quarter" idx="5"/>
          </p:nvPr>
        </p:nvSpPr>
        <p:spPr/>
        <p:txBody>
          <a:bodyPr/>
          <a:lstStyle/>
          <a:p>
            <a:fld id="{250840C3-ED71-476B-B764-DBAF20803A39}" type="slidenum">
              <a:rPr lang="en-US" smtClean="0"/>
              <a:pPr/>
              <a:t>26</a:t>
            </a:fld>
            <a:endParaRPr lang="en-US"/>
          </a:p>
        </p:txBody>
      </p:sp>
    </p:spTree>
    <p:extLst>
      <p:ext uri="{BB962C8B-B14F-4D97-AF65-F5344CB8AC3E}">
        <p14:creationId xmlns:p14="http://schemas.microsoft.com/office/powerpoint/2010/main" val="575988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Current evidence is inconclusive on the ideal amount of carbohydrate intake per day</a:t>
            </a:r>
          </a:p>
          <a:p>
            <a:pPr marL="465887" lvl="1" defTabSz="931774">
              <a:defRPr/>
            </a:pPr>
            <a:r>
              <a:rPr lang="en-US" dirty="0">
                <a:solidFill>
                  <a:srgbClr val="000000"/>
                </a:solidFill>
              </a:rPr>
              <a:t>Recommended dietary allowance is 130 g/day in people without diabetes. </a:t>
            </a:r>
            <a:r>
              <a:rPr lang="en-US" dirty="0"/>
              <a:t>This value is based on the amount of sugar and starch that is required to provide the brain with an adequate supply of glucose.</a:t>
            </a:r>
          </a:p>
          <a:p>
            <a:pPr lvl="1"/>
            <a:r>
              <a:rPr lang="en-US" dirty="0">
                <a:solidFill>
                  <a:srgbClr val="000000"/>
                </a:solidFill>
              </a:rPr>
              <a:t>This can be fulfilled via diet but it doesn’t have to be. That glucose can be made through the body’s metabolic processes like gluconeogenesis. </a:t>
            </a:r>
          </a:p>
          <a:p>
            <a:pPr lvl="1"/>
            <a:endParaRPr lang="en-US" dirty="0">
              <a:solidFill>
                <a:srgbClr val="000000"/>
              </a:solidFill>
            </a:endParaRPr>
          </a:p>
          <a:p>
            <a:r>
              <a:rPr lang="en-US" dirty="0">
                <a:solidFill>
                  <a:srgbClr val="000000"/>
                </a:solidFill>
              </a:rPr>
              <a:t>That said, when it comes to blood sugar regulation, the amount of carb eaten at a meal is one of the primary dietary influences on postprandial blood glucose levels. Generally, the more carbs someone eats the higher the blood sugar will go. Less carbs means a lesser degree of rise in the blood sugar. However, the type of carb, how its prepared, the other nutrients it’s consumed with, will also have an impact. </a:t>
            </a:r>
          </a:p>
          <a:p>
            <a:r>
              <a:rPr lang="en-US" dirty="0">
                <a:solidFill>
                  <a:srgbClr val="000000"/>
                </a:solidFill>
              </a:rPr>
              <a:t>_____________</a:t>
            </a:r>
          </a:p>
          <a:p>
            <a:r>
              <a:rPr lang="en-US" dirty="0">
                <a:solidFill>
                  <a:srgbClr val="000000"/>
                </a:solidFill>
              </a:rPr>
              <a:t>_____________</a:t>
            </a:r>
          </a:p>
          <a:p>
            <a:r>
              <a:rPr lang="en-US" dirty="0">
                <a:solidFill>
                  <a:srgbClr val="000000"/>
                </a:solidFill>
              </a:rPr>
              <a:t>ADA consensus statement p 733</a:t>
            </a:r>
          </a:p>
        </p:txBody>
      </p:sp>
      <p:sp>
        <p:nvSpPr>
          <p:cNvPr id="4" name="Slide Number Placeholder 3"/>
          <p:cNvSpPr>
            <a:spLocks noGrp="1"/>
          </p:cNvSpPr>
          <p:nvPr>
            <p:ph type="sldNum" sz="quarter" idx="5"/>
          </p:nvPr>
        </p:nvSpPr>
        <p:spPr/>
        <p:txBody>
          <a:bodyPr/>
          <a:lstStyle/>
          <a:p>
            <a:fld id="{250840C3-ED71-476B-B764-DBAF20803A39}" type="slidenum">
              <a:rPr lang="en-US" smtClean="0"/>
              <a:pPr/>
              <a:t>27</a:t>
            </a:fld>
            <a:endParaRPr lang="en-US"/>
          </a:p>
        </p:txBody>
      </p:sp>
    </p:spTree>
    <p:extLst>
      <p:ext uri="{BB962C8B-B14F-4D97-AF65-F5344CB8AC3E}">
        <p14:creationId xmlns:p14="http://schemas.microsoft.com/office/powerpoint/2010/main" val="3612551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Because of this, reducing overall carbohydrate intake for individuals with diabetes has demonstrated the most evidence for improving glycemia, particularly in improving the post prandial glucose response. </a:t>
            </a:r>
          </a:p>
          <a:p>
            <a:endParaRPr lang="en-US" dirty="0"/>
          </a:p>
          <a:p>
            <a:r>
              <a:rPr lang="en-US" dirty="0"/>
              <a:t>However, efforts to modify habitual eating patterns are often unsuccessful in the long-term. People generally go back to their usual macronutrient distribution. Thus, while reducing overall carbohydrate intake may improve glycemia, it is recommended to individualize meal plans with a macronutrient distribution that is more consistent with personal preference and usual intake. This can increase the likelihood for long-term maintenance </a:t>
            </a:r>
          </a:p>
          <a:p>
            <a:endParaRPr lang="en-US" dirty="0"/>
          </a:p>
          <a:p>
            <a:endParaRPr lang="en-US" dirty="0"/>
          </a:p>
          <a:p>
            <a:r>
              <a:rPr lang="en-US" dirty="0"/>
              <a:t>(</a:t>
            </a:r>
            <a:r>
              <a:rPr lang="en-US" dirty="0" err="1"/>
              <a:t>stds</a:t>
            </a:r>
            <a:r>
              <a:rPr lang="en-US" dirty="0"/>
              <a:t> of care p s65</a:t>
            </a:r>
          </a:p>
          <a:p>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28</a:t>
            </a:fld>
            <a:endParaRPr lang="en-US"/>
          </a:p>
        </p:txBody>
      </p:sp>
    </p:spTree>
    <p:extLst>
      <p:ext uri="{BB962C8B-B14F-4D97-AF65-F5344CB8AC3E}">
        <p14:creationId xmlns:p14="http://schemas.microsoft.com/office/powerpoint/2010/main" val="1802414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individuals to focus on selecting nutrient dense carbs with fiber, vitamins, and minerals to maximize health. </a:t>
            </a:r>
          </a:p>
          <a:p>
            <a:r>
              <a:rPr lang="en-US" dirty="0"/>
              <a:t>For example, if someone really loves bread – can you get them to transition from white bread to whole wheat.</a:t>
            </a:r>
          </a:p>
          <a:p>
            <a:endParaRPr lang="en-US" dirty="0"/>
          </a:p>
          <a:p>
            <a:endParaRPr lang="en-US" dirty="0"/>
          </a:p>
          <a:p>
            <a:endParaRPr lang="en-US" dirty="0"/>
          </a:p>
          <a:p>
            <a:r>
              <a:rPr lang="en-US" dirty="0"/>
              <a:t>S65</a:t>
            </a:r>
          </a:p>
        </p:txBody>
      </p:sp>
      <p:sp>
        <p:nvSpPr>
          <p:cNvPr id="4" name="Slide Number Placeholder 3"/>
          <p:cNvSpPr>
            <a:spLocks noGrp="1"/>
          </p:cNvSpPr>
          <p:nvPr>
            <p:ph type="sldNum" sz="quarter" idx="5"/>
          </p:nvPr>
        </p:nvSpPr>
        <p:spPr/>
        <p:txBody>
          <a:bodyPr/>
          <a:lstStyle/>
          <a:p>
            <a:fld id="{250840C3-ED71-476B-B764-DBAF20803A39}" type="slidenum">
              <a:rPr lang="en-US" smtClean="0"/>
              <a:pPr/>
              <a:t>29</a:t>
            </a:fld>
            <a:endParaRPr lang="en-US"/>
          </a:p>
        </p:txBody>
      </p:sp>
    </p:spTree>
    <p:extLst>
      <p:ext uri="{BB962C8B-B14F-4D97-AF65-F5344CB8AC3E}">
        <p14:creationId xmlns:p14="http://schemas.microsoft.com/office/powerpoint/2010/main" val="273761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So today is all about Medical nutrition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Medical Nutrition Therapy (MNT) is nutrition</a:t>
            </a:r>
            <a:r>
              <a:rPr lang="en-US" sz="1400" baseline="0" dirty="0"/>
              <a:t> based treatment for a condi</a:t>
            </a:r>
            <a:r>
              <a:rPr lang="en-US" sz="1200" baseline="0" dirty="0"/>
              <a:t>tion. It should be evidence based. While MNT is typically provided by and can be billed for when provided by a dietitian, a</a:t>
            </a:r>
            <a:r>
              <a:rPr lang="en-US" sz="1200" dirty="0"/>
              <a:t>ll diabetes care and education specialists must be ready to apply the principles of MNT</a:t>
            </a:r>
            <a:r>
              <a:rPr lang="en-US" sz="1200" baseline="0" dirty="0"/>
              <a:t> when working with those who live with diabetes.</a:t>
            </a:r>
            <a:endParaRPr lang="en-US" sz="1200"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3</a:t>
            </a:fld>
            <a:endParaRPr lang="en-US"/>
          </a:p>
        </p:txBody>
      </p:sp>
    </p:spTree>
    <p:extLst>
      <p:ext uri="{BB962C8B-B14F-4D97-AF65-F5344CB8AC3E}">
        <p14:creationId xmlns:p14="http://schemas.microsoft.com/office/powerpoint/2010/main" val="2001227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carbohydrates a little further. We are going to break carbs into 3 groups: sugars, starch, and fiber.</a:t>
            </a:r>
          </a:p>
          <a:p>
            <a:r>
              <a:rPr lang="en-US" dirty="0"/>
              <a:t>Sugars, as many of you know, are a subgroup of carbohydrates. There are several types of sugars. For example:</a:t>
            </a:r>
          </a:p>
          <a:p>
            <a:endParaRPr lang="en-US" dirty="0"/>
          </a:p>
          <a:p>
            <a:r>
              <a:rPr lang="en-US" dirty="0"/>
              <a:t>Glucose. When eaten alone, glucose has the highest glycemic peak compared to other sugars. This is in part because glucose is the type of sugar that circulates in our blood, so digestion time is minimal. It can move through the digestive process and absorb into the blood rapidly.</a:t>
            </a:r>
          </a:p>
          <a:p>
            <a:endParaRPr lang="en-US" dirty="0"/>
          </a:p>
          <a:p>
            <a:r>
              <a:rPr lang="en-US" dirty="0"/>
              <a:t>Fructose – a type of sugar that is </a:t>
            </a:r>
            <a:r>
              <a:rPr lang="en-US" sz="1200" dirty="0"/>
              <a:t>metabolized mostly in the liver and then it goes to replenish liver glycogen &amp; for triglyceride synthesis. This means it will have a lesser acute impact on blood glucose when compared to other sugars. </a:t>
            </a:r>
          </a:p>
          <a:p>
            <a:endParaRPr lang="en-US" dirty="0"/>
          </a:p>
          <a:p>
            <a:r>
              <a:rPr lang="en-US" dirty="0"/>
              <a:t>Sucrose – a single sucrose is composed of a glucose and a fructose bound together. When digested it breaks into glucose and fructose, and then these are metabolized individually. While the glucose will go directly into the blood, the fructose is metabolized by the liver into glucose, glycogen, and triglycerides. Again, a lesser amount of fructose will enter into general circulation.</a:t>
            </a:r>
          </a:p>
        </p:txBody>
      </p:sp>
      <p:sp>
        <p:nvSpPr>
          <p:cNvPr id="4" name="Slide Number Placeholder 3"/>
          <p:cNvSpPr>
            <a:spLocks noGrp="1"/>
          </p:cNvSpPr>
          <p:nvPr>
            <p:ph type="sldNum" sz="quarter" idx="5"/>
          </p:nvPr>
        </p:nvSpPr>
        <p:spPr/>
        <p:txBody>
          <a:bodyPr/>
          <a:lstStyle/>
          <a:p>
            <a:fld id="{250840C3-ED71-476B-B764-DBAF20803A39}" type="slidenum">
              <a:rPr lang="en-US" smtClean="0"/>
              <a:pPr/>
              <a:t>30</a:t>
            </a:fld>
            <a:endParaRPr lang="en-US"/>
          </a:p>
        </p:txBody>
      </p:sp>
    </p:spTree>
    <p:extLst>
      <p:ext uri="{BB962C8B-B14F-4D97-AF65-F5344CB8AC3E}">
        <p14:creationId xmlns:p14="http://schemas.microsoft.com/office/powerpoint/2010/main" val="2174964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800" b="0" i="0" u="none" strike="noStrike" dirty="0">
                <a:solidFill>
                  <a:srgbClr val="000000"/>
                </a:solidFill>
                <a:effectLst/>
                <a:latin typeface="Raleway Regular"/>
              </a:rPr>
              <a:t>Although fructose may not raise blood sugar as much as other sugars, excessive consumption is not recommended. This is because high amounts of it can negatively impact lipid levels and may increase the risk of non-alcoholic fatty liver disease </a:t>
            </a:r>
          </a:p>
          <a:p>
            <a:pPr>
              <a:lnSpc>
                <a:spcPct val="100000"/>
              </a:lnSpc>
            </a:pPr>
            <a:endParaRPr lang="en-US" sz="1200" dirty="0"/>
          </a:p>
          <a:p>
            <a:pPr>
              <a:lnSpc>
                <a:spcPct val="100000"/>
              </a:lnSpc>
            </a:pPr>
            <a:r>
              <a:rPr lang="en-US" b="0" i="0" dirty="0">
                <a:solidFill>
                  <a:srgbClr val="202124"/>
                </a:solidFill>
                <a:effectLst/>
                <a:latin typeface="Google Sans"/>
              </a:rPr>
              <a:t>The sugars in agave syrup comprise around </a:t>
            </a:r>
            <a:r>
              <a:rPr lang="en-US" b="0" i="0" dirty="0">
                <a:solidFill>
                  <a:srgbClr val="040C28"/>
                </a:solidFill>
                <a:effectLst/>
                <a:latin typeface="Google Sans"/>
              </a:rPr>
              <a:t>80%</a:t>
            </a:r>
            <a:r>
              <a:rPr lang="en-US" b="0" i="0" dirty="0">
                <a:solidFill>
                  <a:srgbClr val="202124"/>
                </a:solidFill>
                <a:effectLst/>
                <a:latin typeface="Google Sans"/>
              </a:rPr>
              <a:t> fructose and 20% glucose. Due to its high fructose concentration, it may have less of an impact on blood glucose levels plus fructose is sweeter than sucrose so people may not use as much, but because of the potential impact on lipids it is not recommended. </a:t>
            </a:r>
          </a:p>
          <a:p>
            <a:pPr>
              <a:lnSpc>
                <a:spcPct val="100000"/>
              </a:lnSpc>
            </a:pPr>
            <a:endParaRPr lang="en-US" b="0" i="0" dirty="0">
              <a:solidFill>
                <a:srgbClr val="202124"/>
              </a:solidFill>
              <a:effectLst/>
              <a:latin typeface="Google Sans"/>
            </a:endParaRPr>
          </a:p>
          <a:p>
            <a:pPr>
              <a:lnSpc>
                <a:spcPct val="100000"/>
              </a:lnSpc>
            </a:pPr>
            <a:endParaRPr lang="en-US" dirty="0"/>
          </a:p>
          <a:p>
            <a:endParaRPr lang="en-US" dirty="0"/>
          </a:p>
          <a:p>
            <a:endParaRPr lang="en-US" dirty="0"/>
          </a:p>
          <a:p>
            <a:endParaRPr lang="en-US" dirty="0"/>
          </a:p>
          <a:p>
            <a:endParaRPr lang="en-US" dirty="0"/>
          </a:p>
          <a:p>
            <a:endParaRPr lang="en-US" dirty="0"/>
          </a:p>
          <a:p>
            <a:endParaRPr lang="en-US" dirty="0"/>
          </a:p>
          <a:p>
            <a:r>
              <a:rPr lang="en-US" dirty="0"/>
              <a:t>P 456</a:t>
            </a:r>
          </a:p>
          <a:p>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31</a:t>
            </a:fld>
            <a:endParaRPr lang="en-US"/>
          </a:p>
        </p:txBody>
      </p:sp>
    </p:spTree>
    <p:extLst>
      <p:ext uri="{BB962C8B-B14F-4D97-AF65-F5344CB8AC3E}">
        <p14:creationId xmlns:p14="http://schemas.microsoft.com/office/powerpoint/2010/main" val="838339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fructose in fruit, two review studies conducted in persons with diabetes showed that naturally existing “free fructose” like that found in fruit, may result in more optimal glycemic control compared to isocaloric intake of sucrose or starch, and its not likely to have detrimental effects on triglycerides. This is assuming it is not consumed in excessive amounts, which was defined as &gt;12% of energy intake. For most people, fructose intake typically accounts for about 3-4% energy intake. </a:t>
            </a:r>
          </a:p>
          <a:p>
            <a:endParaRPr lang="en-US" dirty="0"/>
          </a:p>
          <a:p>
            <a:r>
              <a:rPr lang="en-US" dirty="0"/>
              <a:t>As a dietitian, I do encouraged people with diabetes to eat fruit. Fruit is a nutrition powerhouse, filled with vitamins, minerals, fiber, and other good things our bodies need. Encouraging fruit is a great way to help displace other more processed foods like cookies or chips that may contain more saturated fat and sodium and less fiber and micronutrients. </a:t>
            </a:r>
          </a:p>
          <a:p>
            <a:r>
              <a:rPr lang="en-US" dirty="0"/>
              <a:t>I always educate that it will cause blood glucose levels to rise. But again, so would many other snacks and fruits overall nutrition profile is excellent. I encourage a few pieces of fruit per day. I recommend that they are spread out through the day rather than eating them all at once. That the fruit be whole, rather than blended or dried, to maximize satiety and assist with glucose response. You can also try to have fruit with a protein or a heart healthy fat, like low-fat/low sugar Greek yogurt, cottage cheese, or nut butter , which as we will discuss later can help slow digestion/absorption so it doesn’t raise blood sugar as quickly. </a:t>
            </a:r>
          </a:p>
          <a:p>
            <a:endParaRPr lang="en-US" dirty="0"/>
          </a:p>
          <a:p>
            <a:endParaRPr lang="en-US" dirty="0"/>
          </a:p>
          <a:p>
            <a:r>
              <a:rPr lang="en-US" dirty="0"/>
              <a:t>________</a:t>
            </a:r>
          </a:p>
          <a:p>
            <a:r>
              <a:rPr lang="en-US" dirty="0"/>
              <a:t>________</a:t>
            </a:r>
          </a:p>
          <a:p>
            <a:endParaRPr lang="en-US" dirty="0"/>
          </a:p>
          <a:p>
            <a:r>
              <a:rPr lang="en-US" dirty="0"/>
              <a:t>P 456</a:t>
            </a:r>
          </a:p>
          <a:p>
            <a:endParaRPr lang="en-US" dirty="0"/>
          </a:p>
          <a:p>
            <a:endParaRPr lang="en-US" dirty="0"/>
          </a:p>
          <a:p>
            <a:pPr defTabSz="931774">
              <a:defRPr/>
            </a:pPr>
            <a:r>
              <a:rPr lang="en-US" dirty="0"/>
              <a:t>(if it’s not consumed in excessive amounts)</a:t>
            </a:r>
          </a:p>
          <a:p>
            <a:r>
              <a:rPr lang="en-US" dirty="0"/>
              <a:t>Excessive amounts = &gt;12% of energy intake; in most people it typically accounts for 3-4% of energy intake</a:t>
            </a:r>
          </a:p>
        </p:txBody>
      </p:sp>
      <p:sp>
        <p:nvSpPr>
          <p:cNvPr id="4" name="Slide Number Placeholder 3"/>
          <p:cNvSpPr>
            <a:spLocks noGrp="1"/>
          </p:cNvSpPr>
          <p:nvPr>
            <p:ph type="sldNum" sz="quarter" idx="5"/>
          </p:nvPr>
        </p:nvSpPr>
        <p:spPr/>
        <p:txBody>
          <a:bodyPr/>
          <a:lstStyle/>
          <a:p>
            <a:fld id="{250840C3-ED71-476B-B764-DBAF20803A39}" type="slidenum">
              <a:rPr lang="en-US" smtClean="0"/>
              <a:pPr/>
              <a:t>32</a:t>
            </a:fld>
            <a:endParaRPr lang="en-US"/>
          </a:p>
        </p:txBody>
      </p:sp>
    </p:spTree>
    <p:extLst>
      <p:ext uri="{BB962C8B-B14F-4D97-AF65-F5344CB8AC3E}">
        <p14:creationId xmlns:p14="http://schemas.microsoft.com/office/powerpoint/2010/main" val="838339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33</a:t>
            </a:fld>
            <a:endParaRPr lang="en-US"/>
          </a:p>
        </p:txBody>
      </p:sp>
    </p:spTree>
    <p:extLst>
      <p:ext uri="{BB962C8B-B14F-4D97-AF65-F5344CB8AC3E}">
        <p14:creationId xmlns:p14="http://schemas.microsoft.com/office/powerpoint/2010/main" val="3905437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34</a:t>
            </a:fld>
            <a:endParaRPr lang="en-US"/>
          </a:p>
        </p:txBody>
      </p:sp>
    </p:spTree>
    <p:extLst>
      <p:ext uri="{BB962C8B-B14F-4D97-AF65-F5344CB8AC3E}">
        <p14:creationId xmlns:p14="http://schemas.microsoft.com/office/powerpoint/2010/main" val="992543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turn our attention to sugar sweetened beverages. Interestingly, about 25% of sugar in the American pattern comes from regular soft drinks. I don’t think this will be a surprise to anyone but </a:t>
            </a:r>
            <a:r>
              <a:rPr lang="en-US" b="0" i="0" dirty="0">
                <a:solidFill>
                  <a:srgbClr val="000000"/>
                </a:solidFill>
                <a:effectLst/>
                <a:latin typeface="Open Sans"/>
              </a:rPr>
              <a:t>both people with and without diabetes should be encouraged to replace SSBs with water as often as possible. </a:t>
            </a:r>
          </a:p>
          <a:p>
            <a:endParaRPr lang="en-US" dirty="0"/>
          </a:p>
          <a:p>
            <a:endParaRPr lang="en-US" dirty="0"/>
          </a:p>
          <a:p>
            <a:r>
              <a:rPr lang="en-US" dirty="0"/>
              <a:t>Meta analysis studies have shown that individuals with prediabetes who consume at least 1 serving of SSB per day had a 26% greater risk of developing diabetes. </a:t>
            </a:r>
            <a:r>
              <a:rPr lang="en-US" b="0" i="0" dirty="0">
                <a:solidFill>
                  <a:srgbClr val="000000"/>
                </a:solidFill>
                <a:effectLst/>
                <a:latin typeface="Open Sans"/>
              </a:rPr>
              <a:t>Another meta-analysis showed consumption of regular soda increased risk of developing type 2 diabetes by 13%. </a:t>
            </a:r>
          </a:p>
          <a:p>
            <a:r>
              <a:rPr lang="en-US" b="0" i="0" dirty="0">
                <a:solidFill>
                  <a:srgbClr val="000000"/>
                </a:solidFill>
                <a:effectLst/>
                <a:latin typeface="Open Sans"/>
              </a:rPr>
              <a:t>Conversely, replacing SSBs with an equal amount water has shown to reduce the risk of type 2 diabetes and other chronic health conditions. </a:t>
            </a:r>
          </a:p>
          <a:p>
            <a:endParaRPr lang="en-US" b="0" i="0" dirty="0">
              <a:solidFill>
                <a:srgbClr val="000000"/>
              </a:solidFill>
              <a:effectLst/>
              <a:latin typeface="Open Sans"/>
            </a:endParaRPr>
          </a:p>
          <a:p>
            <a:endParaRPr lang="en-US" b="0" i="0" dirty="0">
              <a:solidFill>
                <a:srgbClr val="000000"/>
              </a:solidFill>
              <a:effectLst/>
              <a:latin typeface="Open Sans"/>
            </a:endParaRPr>
          </a:p>
          <a:p>
            <a:r>
              <a:rPr lang="en-US" b="0" i="0" dirty="0">
                <a:solidFill>
                  <a:srgbClr val="000000"/>
                </a:solidFill>
                <a:effectLst/>
                <a:latin typeface="Open Sans"/>
              </a:rPr>
              <a:t>ADA consensus statement</a:t>
            </a:r>
          </a:p>
        </p:txBody>
      </p:sp>
      <p:sp>
        <p:nvSpPr>
          <p:cNvPr id="4" name="Slide Number Placeholder 3"/>
          <p:cNvSpPr>
            <a:spLocks noGrp="1"/>
          </p:cNvSpPr>
          <p:nvPr>
            <p:ph type="sldNum" sz="quarter" idx="5"/>
          </p:nvPr>
        </p:nvSpPr>
        <p:spPr/>
        <p:txBody>
          <a:bodyPr/>
          <a:lstStyle/>
          <a:p>
            <a:fld id="{250840C3-ED71-476B-B764-DBAF20803A39}" type="slidenum">
              <a:rPr lang="en-US" smtClean="0"/>
              <a:pPr/>
              <a:t>35</a:t>
            </a:fld>
            <a:endParaRPr lang="en-US"/>
          </a:p>
        </p:txBody>
      </p:sp>
    </p:spTree>
    <p:extLst>
      <p:ext uri="{BB962C8B-B14F-4D97-AF65-F5344CB8AC3E}">
        <p14:creationId xmlns:p14="http://schemas.microsoft.com/office/powerpoint/2010/main" val="2639533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we are discussing sugar, I want to take a minute to discuss hypoglycemia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 recommends treatment of low blood sugar less than 70 by using 15-20 grams of sucrose or glucose in the form of glucose tablets, liquid, or gel. This is recommended OVER fruit snacks or juice. That’s not to say that a person having a low blood sugar couldn’t use juice if that’s what was available, but glucose products are preferred. Remember, glucose is the type of sugar that circulates in the blood, so its digestion and absorption is quick.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for protein and fat, we will discuss them a little further in a bit, but protein and fat can delay the absorption of carbohydrate based foods, so using a treatment with protein and fat may delay the blood sugar increase that we are trying to achieve. This means avoiding foods like peanut butter sandwich, milk, chocolate, or ice cream during a 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encourage everyone to prioritize education on hypoglycemia treatment, when it is appropriate. If a person with diabetes is using a medication that may lead to hypoglycemia, then discussion of this topic is critical. I find in my practice, that it’s not uncommon for persons to be started on insulin, or oral agents that can cause hypo, without receiving education on low blood sugar treatment. Also teach individuals to carry appropriate treatment at all times….</a:t>
            </a:r>
          </a:p>
          <a:p>
            <a:endParaRPr lang="en-US" dirty="0"/>
          </a:p>
          <a:p>
            <a:r>
              <a:rPr lang="en-US" dirty="0"/>
              <a:t>S90</a:t>
            </a:r>
          </a:p>
        </p:txBody>
      </p:sp>
      <p:sp>
        <p:nvSpPr>
          <p:cNvPr id="4" name="Slide Number Placeholder 3"/>
          <p:cNvSpPr>
            <a:spLocks noGrp="1"/>
          </p:cNvSpPr>
          <p:nvPr>
            <p:ph type="sldNum" sz="quarter" idx="5"/>
          </p:nvPr>
        </p:nvSpPr>
        <p:spPr/>
        <p:txBody>
          <a:bodyPr/>
          <a:lstStyle/>
          <a:p>
            <a:fld id="{250840C3-ED71-476B-B764-DBAF20803A39}" type="slidenum">
              <a:rPr lang="en-US" smtClean="0"/>
              <a:pPr/>
              <a:t>36</a:t>
            </a:fld>
            <a:endParaRPr lang="en-US"/>
          </a:p>
        </p:txBody>
      </p:sp>
    </p:spTree>
    <p:extLst>
      <p:ext uri="{BB962C8B-B14F-4D97-AF65-F5344CB8AC3E}">
        <p14:creationId xmlns:p14="http://schemas.microsoft.com/office/powerpoint/2010/main" val="339983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High-intensity sweeteners are considered food additives. They are ingredients used to sweeten and enhance the flavor of foods. </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People may choose to use high-intensity sweeteners in place of sugar for a number of reasons. A popular one is that these do not contribute calories or at least provide a very limited number of calories to the diet. Another is that high-intensity sweeteners generally will not raise blood sugar levels.</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_______________</a:t>
            </a:r>
          </a:p>
          <a:p>
            <a:r>
              <a:rPr lang="en-US" b="0" i="0" dirty="0">
                <a:solidFill>
                  <a:srgbClr val="333333"/>
                </a:solidFill>
                <a:effectLst/>
                <a:latin typeface="Georgia" panose="02040502050405020303" pitchFamily="18" charset="0"/>
              </a:rPr>
              <a:t>FDAs website</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37</a:t>
            </a:fld>
            <a:endParaRPr lang="en-US"/>
          </a:p>
        </p:txBody>
      </p:sp>
    </p:spTree>
    <p:extLst>
      <p:ext uri="{BB962C8B-B14F-4D97-AF65-F5344CB8AC3E}">
        <p14:creationId xmlns:p14="http://schemas.microsoft.com/office/powerpoint/2010/main" val="1079688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Raleway Regular"/>
              </a:rPr>
              <a:t>International Agency for Research on Cancer and a WHO Expert committee on food additives labeled aspartame as possibly carcinogenic to humans</a:t>
            </a:r>
            <a:r>
              <a:rPr lang="en-US" dirty="0"/>
              <a:t> </a:t>
            </a:r>
          </a:p>
          <a:p>
            <a:endParaRPr lang="en-US" dirty="0"/>
          </a:p>
          <a:p>
            <a:r>
              <a:rPr lang="en-US" sz="1800" b="0" i="0" u="none" strike="noStrike" dirty="0">
                <a:solidFill>
                  <a:srgbClr val="000000"/>
                </a:solidFill>
                <a:effectLst/>
                <a:latin typeface="Raleway Regular"/>
              </a:rPr>
              <a:t>FDA replied, stating that there were shortcomings in the research used to make this statement.</a:t>
            </a:r>
          </a:p>
          <a:p>
            <a:endParaRPr lang="en-US" sz="1800" b="0" i="0" u="none" strike="noStrike" dirty="0">
              <a:solidFill>
                <a:srgbClr val="000000"/>
              </a:solidFill>
              <a:effectLst/>
              <a:latin typeface="Raleway Regular"/>
            </a:endParaRPr>
          </a:p>
          <a:p>
            <a:r>
              <a:rPr lang="en-US" sz="1800" b="0" i="0" u="none" strike="noStrike" dirty="0">
                <a:solidFill>
                  <a:srgbClr val="000000"/>
                </a:solidFill>
                <a:effectLst/>
                <a:latin typeface="Raleway Regular"/>
              </a:rPr>
              <a:t>FDA states no safety concerns for aspartame when used in approved conditions. The </a:t>
            </a:r>
            <a:r>
              <a:rPr lang="en-US" sz="1800" b="0" i="0" u="none" strike="noStrike" dirty="0" err="1">
                <a:solidFill>
                  <a:srgbClr val="000000"/>
                </a:solidFill>
                <a:effectLst/>
                <a:latin typeface="Raleway Regular"/>
              </a:rPr>
              <a:t>accpetable</a:t>
            </a:r>
            <a:r>
              <a:rPr lang="en-US" sz="1800" b="0" i="0" u="none" strike="noStrike" dirty="0">
                <a:solidFill>
                  <a:srgbClr val="000000"/>
                </a:solidFill>
                <a:effectLst/>
                <a:latin typeface="Raleway Regular"/>
              </a:rPr>
              <a:t> daily intake (ADI) = 50 mg/kg/body weight per day. For 150 </a:t>
            </a:r>
            <a:r>
              <a:rPr lang="en-US" sz="1800" b="0" i="0" u="none" strike="noStrike" dirty="0" err="1">
                <a:solidFill>
                  <a:srgbClr val="000000"/>
                </a:solidFill>
                <a:effectLst/>
                <a:latin typeface="Raleway Regular"/>
              </a:rPr>
              <a:t>lb</a:t>
            </a:r>
            <a:r>
              <a:rPr lang="en-US" sz="1800" b="0" i="0" u="none" strike="noStrike" dirty="0">
                <a:solidFill>
                  <a:srgbClr val="000000"/>
                </a:solidFill>
                <a:effectLst/>
                <a:latin typeface="Raleway Regular"/>
              </a:rPr>
              <a:t> person, that’s about 17 diet sodas a day. </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38</a:t>
            </a:fld>
            <a:endParaRPr lang="en-US"/>
          </a:p>
        </p:txBody>
      </p:sp>
    </p:spTree>
    <p:extLst>
      <p:ext uri="{BB962C8B-B14F-4D97-AF65-F5344CB8AC3E}">
        <p14:creationId xmlns:p14="http://schemas.microsoft.com/office/powerpoint/2010/main" val="1164515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high intensity sweeteners approved by the FDA. There are three that are generally recognized as safe or “grass” – that is stevia and monk fruit.</a:t>
            </a:r>
          </a:p>
          <a:p>
            <a:endParaRPr lang="en-US" dirty="0"/>
          </a:p>
          <a:p>
            <a:endParaRPr lang="en-US" dirty="0"/>
          </a:p>
          <a:p>
            <a:r>
              <a:rPr lang="en-US" dirty="0"/>
              <a:t>FDAs website</a:t>
            </a:r>
          </a:p>
        </p:txBody>
      </p:sp>
      <p:sp>
        <p:nvSpPr>
          <p:cNvPr id="4" name="Slide Number Placeholder 3"/>
          <p:cNvSpPr>
            <a:spLocks noGrp="1"/>
          </p:cNvSpPr>
          <p:nvPr>
            <p:ph type="sldNum" sz="quarter" idx="5"/>
          </p:nvPr>
        </p:nvSpPr>
        <p:spPr/>
        <p:txBody>
          <a:bodyPr/>
          <a:lstStyle/>
          <a:p>
            <a:fld id="{250840C3-ED71-476B-B764-DBAF20803A39}" type="slidenum">
              <a:rPr lang="en-US" smtClean="0"/>
              <a:pPr/>
              <a:t>39</a:t>
            </a:fld>
            <a:endParaRPr lang="en-US"/>
          </a:p>
        </p:txBody>
      </p:sp>
    </p:spTree>
    <p:extLst>
      <p:ext uri="{BB962C8B-B14F-4D97-AF65-F5344CB8AC3E}">
        <p14:creationId xmlns:p14="http://schemas.microsoft.com/office/powerpoint/2010/main" val="15843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jump in by reviewing the goals of MNT - f</a:t>
            </a:r>
            <a:r>
              <a:rPr lang="en-US" baseline="0" dirty="0"/>
              <a:t>irst, for people with PREDIABETES</a:t>
            </a:r>
          </a:p>
          <a:p>
            <a:endParaRPr lang="en-US" baseline="0" dirty="0"/>
          </a:p>
          <a:p>
            <a:pPr marL="228600" indent="-228600">
              <a:buAutoNum type="arabicParenR"/>
            </a:pPr>
            <a:r>
              <a:rPr lang="en-US" baseline="0" dirty="0"/>
              <a:t>The primary goal of MNT for those living with prediabetes is to reduce the risk of developing diabetes and cardiovascular disease. This is done by providing education and supporting individuals in implementing lifestyle change.</a:t>
            </a:r>
          </a:p>
          <a:p>
            <a:pPr marL="228600" indent="-228600">
              <a:buAutoNum type="arabicParenR"/>
            </a:pPr>
            <a:endParaRPr lang="en-US" baseline="0" dirty="0"/>
          </a:p>
          <a:p>
            <a:pPr marL="0" indent="0">
              <a:buNone/>
            </a:pPr>
            <a:r>
              <a:rPr lang="en-US" baseline="0" dirty="0"/>
              <a:t>The standards recommended that a person with prediabetes gets referred into a program to provide support in making these lifestyle adjustments. That could be a diabetes prevention program or an individualized medical nutrition therapy program. </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a:t>
            </a:fld>
            <a:endParaRPr lang="en-US"/>
          </a:p>
        </p:txBody>
      </p:sp>
    </p:spTree>
    <p:extLst>
      <p:ext uri="{BB962C8B-B14F-4D97-AF65-F5344CB8AC3E}">
        <p14:creationId xmlns:p14="http://schemas.microsoft.com/office/powerpoint/2010/main" val="3955063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40</a:t>
            </a:fld>
            <a:endParaRPr lang="en-US"/>
          </a:p>
        </p:txBody>
      </p:sp>
    </p:spTree>
    <p:extLst>
      <p:ext uri="{BB962C8B-B14F-4D97-AF65-F5344CB8AC3E}">
        <p14:creationId xmlns:p14="http://schemas.microsoft.com/office/powerpoint/2010/main" val="4144067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Open Sans"/>
              </a:rPr>
              <a:t>The thought is that replacing added sugars with sugar substitutes could decrease daily intake of carbohydrates and calories, which could possibly lead to a beneficial affect on glucose levels, weight, and cardiometabolic health.</a:t>
            </a:r>
          </a:p>
          <a:p>
            <a:pPr algn="l" fontAlgn="base"/>
            <a:endParaRPr lang="en-US" b="0" i="0" dirty="0">
              <a:solidFill>
                <a:srgbClr val="000000"/>
              </a:solidFill>
              <a:effectLst/>
              <a:latin typeface="Open Sans"/>
            </a:endParaRPr>
          </a:p>
          <a:p>
            <a:pPr algn="l" fontAlgn="base"/>
            <a:r>
              <a:rPr lang="en-US" b="0" i="0" dirty="0">
                <a:solidFill>
                  <a:srgbClr val="000000"/>
                </a:solidFill>
                <a:effectLst/>
                <a:latin typeface="Open Sans"/>
              </a:rPr>
              <a:t>However, an advisory committee from the American Heart Association that was supported by ADA concluded that there is not enough evidence to determine whether sugar substitutes definitely lead to these benefits.</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41</a:t>
            </a:fld>
            <a:endParaRPr lang="en-US"/>
          </a:p>
        </p:txBody>
      </p:sp>
    </p:spTree>
    <p:extLst>
      <p:ext uri="{BB962C8B-B14F-4D97-AF65-F5344CB8AC3E}">
        <p14:creationId xmlns:p14="http://schemas.microsoft.com/office/powerpoint/2010/main" val="1453388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rPr>
              <a:t>Sugar alcohols represent another category of sweeteners used in sugar-free foods. They aren’t completely digested by the body so they provider fewer calories and a lesser rise in blood sugar compared to the same amount of sugar.</a:t>
            </a:r>
          </a:p>
          <a:p>
            <a:endParaRPr lang="en-US" b="0" i="0" dirty="0">
              <a:solidFill>
                <a:srgbClr val="000000"/>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Different sugar alcohols contribute different amounts of calories, but all have fewer calories than sugar. On average, they contain half the calories of sugar. However, some have as few as 0.2 calories per gram while others are as high as 3 calories per gram. That said, they are not as sweet as sugar so a larger amount of them may be required to match the degree of sweetness of sugar. This may bring the calorie content of a food with sugar alcohols to a level that is similar to a food sweetened with sugar.</a:t>
            </a:r>
          </a:p>
          <a:p>
            <a:endParaRPr lang="en-US" b="0" i="0" dirty="0">
              <a:solidFill>
                <a:srgbClr val="000000"/>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I want to highlight Erythritol – a sugar alcohol that contributes close to 0 calories per gram and has essentially no impact on blood glucose. Although Erythritol and other sugar alcohols are generally thought to be safe, an NIH funded research group recently found an association between </a:t>
            </a:r>
            <a:r>
              <a:rPr lang="en-US" b="0" i="0" dirty="0">
                <a:solidFill>
                  <a:srgbClr val="444444"/>
                </a:solidFill>
                <a:effectLst/>
                <a:latin typeface="Droid Sans"/>
              </a:rPr>
              <a:t>higher blood levels of erythritol and an increased risk of heart attack and stroke. The results highlight the need for further study of erythritol’s long-term risks for cardiovascular health.</a:t>
            </a:r>
            <a:endParaRPr lang="en-US" b="0" i="0" dirty="0">
              <a:solidFill>
                <a:srgbClr val="000000"/>
              </a:solidFill>
              <a:effectLst/>
              <a:latin typeface="Open Sans"/>
            </a:endParaRPr>
          </a:p>
          <a:p>
            <a:endParaRPr lang="en-US" b="0" i="0" dirty="0">
              <a:solidFill>
                <a:srgbClr val="000000"/>
              </a:solidFill>
              <a:effectLst/>
              <a:latin typeface="Open Sans"/>
            </a:endParaRPr>
          </a:p>
          <a:p>
            <a:r>
              <a:rPr lang="en-US" b="0" i="0" dirty="0">
                <a:solidFill>
                  <a:srgbClr val="000000"/>
                </a:solidFill>
                <a:effectLst/>
                <a:latin typeface="Open Sans"/>
              </a:rPr>
              <a:t>The other notable concern with sugar alcohols is their potential to cause gastrointestinal effects in sensitive individuals. Because they’re not fully absorbed, some people note bloating and diarrhea. </a:t>
            </a:r>
          </a:p>
          <a:p>
            <a:endParaRPr lang="en-US" b="0" i="0" dirty="0">
              <a:solidFill>
                <a:srgbClr val="000000"/>
              </a:solidFill>
              <a:effectLst/>
              <a:latin typeface="Open Sans"/>
            </a:endParaRPr>
          </a:p>
          <a:p>
            <a:endParaRPr lang="en-US" b="0" i="0" dirty="0">
              <a:solidFill>
                <a:srgbClr val="000000"/>
              </a:solidFill>
              <a:effectLst/>
              <a:latin typeface="Open Sans"/>
            </a:endParaRPr>
          </a:p>
          <a:p>
            <a:r>
              <a:rPr lang="en-US" b="0" i="0" dirty="0">
                <a:solidFill>
                  <a:srgbClr val="000000"/>
                </a:solidFill>
                <a:effectLst/>
                <a:latin typeface="Open Sans"/>
              </a:rPr>
              <a:t>___________</a:t>
            </a:r>
          </a:p>
          <a:p>
            <a:r>
              <a:rPr lang="en-US" b="0" i="0" dirty="0">
                <a:solidFill>
                  <a:srgbClr val="444444"/>
                </a:solidFill>
                <a:effectLst/>
                <a:latin typeface="Droid Sans"/>
              </a:rPr>
              <a:t>So, they exposed human platelets, which control blood clotting, to erythritol. Doing so increased the platelets’ sensitivity to blood clotting signals. Increasing blood erythritol levels also sped up blood clot formation and artery blockage in mice.</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42</a:t>
            </a:fld>
            <a:endParaRPr lang="en-US"/>
          </a:p>
        </p:txBody>
      </p:sp>
    </p:spTree>
    <p:extLst>
      <p:ext uri="{BB962C8B-B14F-4D97-AF65-F5344CB8AC3E}">
        <p14:creationId xmlns:p14="http://schemas.microsoft.com/office/powerpoint/2010/main" val="1573087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000000"/>
                </a:solidFill>
                <a:effectLst/>
                <a:latin typeface="Open Sans"/>
              </a:rPr>
              <a:t>Currently, there is little research on the potential benefits of sugar alcohols for people with diabetes and little </a:t>
            </a:r>
            <a:r>
              <a:rPr lang="en-US" dirty="0">
                <a:solidFill>
                  <a:srgbClr val="000000"/>
                </a:solidFill>
                <a:latin typeface="Open Sans"/>
              </a:rPr>
              <a:t>evidence that they improve long-term blood sugar levels or weight. </a:t>
            </a:r>
          </a:p>
          <a:p>
            <a:pPr defTabSz="931774">
              <a:defRPr/>
            </a:pPr>
            <a:endParaRPr lang="en-US" dirty="0">
              <a:solidFill>
                <a:srgbClr val="000000"/>
              </a:solidFill>
              <a:latin typeface="Open Sans"/>
            </a:endParaRPr>
          </a:p>
          <a:p>
            <a:pPr defTabSz="931774">
              <a:defRPr/>
            </a:pPr>
            <a:r>
              <a:rPr lang="en-US" dirty="0">
                <a:solidFill>
                  <a:srgbClr val="000000"/>
                </a:solidFill>
                <a:latin typeface="Open Sans"/>
              </a:rPr>
              <a:t>We will talk about carb counting more later, but for now I want to mention that a good rule of thumb is that if you’re teaching someone to carb count, consider </a:t>
            </a:r>
            <a:r>
              <a:rPr lang="en-US" sz="1200" dirty="0"/>
              <a:t>subtract ½ the grams of of sugar alcohol from the grams of total carb </a:t>
            </a:r>
            <a:endParaRPr lang="en-US" dirty="0">
              <a:solidFill>
                <a:srgbClr val="000000"/>
              </a:solidFill>
              <a:latin typeface="Open Sans"/>
            </a:endParaRPr>
          </a:p>
          <a:p>
            <a:endParaRPr lang="en-US" b="0" i="0" dirty="0">
              <a:solidFill>
                <a:srgbClr val="000000"/>
              </a:solidFill>
              <a:effectLst/>
              <a:latin typeface="Open Sans"/>
            </a:endParaRPr>
          </a:p>
          <a:p>
            <a:endParaRPr lang="en-US" b="0" i="0" dirty="0">
              <a:solidFill>
                <a:srgbClr val="000000"/>
              </a:solidFill>
              <a:effectLst/>
              <a:latin typeface="Open Sans"/>
            </a:endParaRPr>
          </a:p>
          <a:p>
            <a:endParaRPr lang="en-US" b="0" i="0" dirty="0">
              <a:solidFill>
                <a:srgbClr val="000000"/>
              </a:solidFill>
              <a:effectLst/>
              <a:latin typeface="Open Sans"/>
            </a:endParaRPr>
          </a:p>
        </p:txBody>
      </p:sp>
      <p:sp>
        <p:nvSpPr>
          <p:cNvPr id="4" name="Slide Number Placeholder 3"/>
          <p:cNvSpPr>
            <a:spLocks noGrp="1"/>
          </p:cNvSpPr>
          <p:nvPr>
            <p:ph type="sldNum" sz="quarter" idx="5"/>
          </p:nvPr>
        </p:nvSpPr>
        <p:spPr/>
        <p:txBody>
          <a:bodyPr/>
          <a:lstStyle/>
          <a:p>
            <a:fld id="{250840C3-ED71-476B-B764-DBAF20803A39}" type="slidenum">
              <a:rPr lang="en-US" smtClean="0"/>
              <a:pPr/>
              <a:t>43</a:t>
            </a:fld>
            <a:endParaRPr lang="en-US"/>
          </a:p>
        </p:txBody>
      </p:sp>
    </p:spTree>
    <p:extLst>
      <p:ext uri="{BB962C8B-B14F-4D97-AF65-F5344CB8AC3E}">
        <p14:creationId xmlns:p14="http://schemas.microsoft.com/office/powerpoint/2010/main" val="22489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label for you to check out – notice that the serving size is the same in both the regular and sugar free brown mix.</a:t>
            </a:r>
          </a:p>
          <a:p>
            <a:r>
              <a:rPr lang="en-US" dirty="0"/>
              <a:t>The calorie content is very similar</a:t>
            </a:r>
          </a:p>
          <a:p>
            <a:r>
              <a:rPr lang="en-US" dirty="0"/>
              <a:t>The total carbohydrates is also similar</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44</a:t>
            </a:fld>
            <a:endParaRPr lang="en-US"/>
          </a:p>
        </p:txBody>
      </p:sp>
    </p:spTree>
    <p:extLst>
      <p:ext uri="{BB962C8B-B14F-4D97-AF65-F5344CB8AC3E}">
        <p14:creationId xmlns:p14="http://schemas.microsoft.com/office/powerpoint/2010/main" val="894860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aleway"/>
              </a:rPr>
              <a:t>Next we will talk about starch, another type of carbohydrate. </a:t>
            </a:r>
          </a:p>
          <a:p>
            <a:endParaRPr lang="en-US" b="0" i="0" dirty="0">
              <a:solidFill>
                <a:srgbClr val="666666"/>
              </a:solidFill>
              <a:effectLst/>
              <a:latin typeface="Raleway"/>
            </a:endParaRPr>
          </a:p>
          <a:p>
            <a:r>
              <a:rPr lang="en-US" b="0" i="0" dirty="0">
                <a:solidFill>
                  <a:srgbClr val="666666"/>
                </a:solidFill>
                <a:effectLst/>
                <a:latin typeface="Raleway"/>
              </a:rPr>
              <a:t>The digestive tract is efficient in breaking starch into glucose. How quickly that happens can depend on many variables like the type or structure of the starch, how it’s processed or cooked, and other macronutrients that are consumed around the same time. </a:t>
            </a:r>
          </a:p>
          <a:p>
            <a:endParaRPr lang="en-US" b="0" i="0" dirty="0">
              <a:solidFill>
                <a:srgbClr val="666666"/>
              </a:solidFill>
              <a:effectLst/>
              <a:latin typeface="Raleway"/>
            </a:endParaRPr>
          </a:p>
          <a:p>
            <a:r>
              <a:rPr lang="en-US" b="0" i="0" dirty="0">
                <a:solidFill>
                  <a:srgbClr val="666666"/>
                </a:solidFill>
                <a:effectLst/>
                <a:latin typeface="Raleway"/>
              </a:rPr>
              <a:t>I don’t teach people to avoid starch. Rather, I focus on incorporating high fiber starch, consideration of portion size, and how to balance the starch with other nutrients to improve after meal glucose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46</a:t>
            </a:fld>
            <a:endParaRPr lang="en-US"/>
          </a:p>
        </p:txBody>
      </p:sp>
    </p:spTree>
    <p:extLst>
      <p:ext uri="{BB962C8B-B14F-4D97-AF65-F5344CB8AC3E}">
        <p14:creationId xmlns:p14="http://schemas.microsoft.com/office/powerpoint/2010/main" val="3507356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1F20"/>
                </a:solidFill>
                <a:effectLst/>
                <a:latin typeface="Proxima Nova"/>
              </a:rPr>
              <a:t>Starch is a long strand of glucose units bound together. There are two types: amylose and amylopectin.</a:t>
            </a:r>
          </a:p>
          <a:p>
            <a:endParaRPr lang="en-US" b="0" i="0" dirty="0">
              <a:solidFill>
                <a:srgbClr val="231F20"/>
              </a:solidFill>
              <a:effectLst/>
              <a:latin typeface="Proxima Nova"/>
            </a:endParaRPr>
          </a:p>
          <a:p>
            <a:r>
              <a:rPr lang="en-US" sz="1800" b="0" i="0" u="none" strike="noStrike" dirty="0">
                <a:solidFill>
                  <a:srgbClr val="000000"/>
                </a:solidFill>
                <a:effectLst/>
                <a:latin typeface="Raleway Regular"/>
              </a:rPr>
              <a:t>Because of amylose's chemical structure, it is harder to digest and it contains more </a:t>
            </a:r>
            <a:r>
              <a:rPr lang="en-US" sz="1800" b="0" i="0" u="none" strike="noStrike" dirty="0" err="1">
                <a:solidFill>
                  <a:srgbClr val="000000"/>
                </a:solidFill>
                <a:effectLst/>
                <a:latin typeface="Raleway Regular"/>
              </a:rPr>
              <a:t>resistent</a:t>
            </a:r>
            <a:r>
              <a:rPr lang="en-US" sz="1800" b="0" i="0" u="none" strike="noStrike" dirty="0">
                <a:solidFill>
                  <a:srgbClr val="000000"/>
                </a:solidFill>
                <a:effectLst/>
                <a:latin typeface="Raleway Regular"/>
              </a:rPr>
              <a:t> starch which is a type of fiber. Resistant starch is a portion of starch that cannot be digested by amylases in the small intestine and passes to the colon to be fermented by gut bacteria.</a:t>
            </a:r>
            <a:r>
              <a:rPr lang="en-US" dirty="0"/>
              <a:t> </a:t>
            </a:r>
            <a:endParaRPr lang="en-US" b="0" i="0" dirty="0">
              <a:solidFill>
                <a:srgbClr val="231F20"/>
              </a:solidFill>
              <a:effectLst/>
              <a:latin typeface="Proxima Nova"/>
            </a:endParaRPr>
          </a:p>
          <a:p>
            <a:endParaRPr lang="en-US" b="0" i="0" dirty="0">
              <a:solidFill>
                <a:srgbClr val="231F20"/>
              </a:solidFill>
              <a:effectLst/>
              <a:latin typeface="Proxima Nova"/>
            </a:endParaRPr>
          </a:p>
          <a:p>
            <a:r>
              <a:rPr lang="en-US" sz="1800" b="0" i="0" u="none" strike="noStrike" dirty="0">
                <a:solidFill>
                  <a:srgbClr val="000000"/>
                </a:solidFill>
                <a:effectLst/>
                <a:latin typeface="Raleway Regular"/>
              </a:rPr>
              <a:t>Studies have suggested that resistant starch can help with weight loss and benefit heart health. It may also improve blood sugar levels, insulin sensitivity, and digestive health. This means that starches with more amylose and less amylopectin will have a lesser impact on blood glucose levels. Examples of starches with more: long-grain rice, beans, lentils vs. short-grain rice, potato</a:t>
            </a:r>
          </a:p>
          <a:p>
            <a:endParaRPr lang="en-US" sz="1800" b="0" i="0" u="none" strike="noStrike" dirty="0">
              <a:solidFill>
                <a:srgbClr val="000000"/>
              </a:solidFill>
              <a:effectLst/>
              <a:latin typeface="Raleway Regular"/>
            </a:endParaRPr>
          </a:p>
          <a:p>
            <a:r>
              <a:rPr lang="en-US" sz="1800" b="0" i="0" u="none" strike="noStrike" dirty="0">
                <a:solidFill>
                  <a:srgbClr val="000000"/>
                </a:solidFill>
                <a:effectLst/>
                <a:latin typeface="Raleway Regular"/>
              </a:rPr>
              <a:t>There are different types of resistant starch. Another type is retrograded starch, where the cooking then cooling process actually allows more resistant starch to form. </a:t>
            </a:r>
            <a:r>
              <a:rPr lang="en-US" dirty="0"/>
              <a:t> </a:t>
            </a:r>
          </a:p>
          <a:p>
            <a:endParaRPr lang="en-US" b="0" i="0" dirty="0">
              <a:solidFill>
                <a:srgbClr val="231F20"/>
              </a:solidFill>
              <a:effectLst/>
              <a:latin typeface="Proxima Nova"/>
            </a:endParaRPr>
          </a:p>
          <a:p>
            <a:r>
              <a:rPr lang="en-US" sz="1800" b="0" i="0" u="none" strike="noStrike" dirty="0">
                <a:solidFill>
                  <a:srgbClr val="000000"/>
                </a:solidFill>
                <a:effectLst/>
                <a:latin typeface="Raleway Regular"/>
              </a:rPr>
              <a:t>To make that practical, you can recommend cooking starches like rice, potatoes, beans, and pasta a day in advance and cooling them in the refrigerator overnight. It’s ok to reheat the starch before eating. Reheating doesn’t destroy the resistant starch that’s created</a:t>
            </a:r>
            <a:r>
              <a:rPr lang="en-US" dirty="0"/>
              <a:t> </a:t>
            </a:r>
            <a:endParaRPr lang="en-US" b="0" i="0" dirty="0">
              <a:solidFill>
                <a:srgbClr val="231F20"/>
              </a:solidFill>
              <a:effectLst/>
              <a:latin typeface="Proxima Nova"/>
            </a:endParaRPr>
          </a:p>
        </p:txBody>
      </p:sp>
      <p:sp>
        <p:nvSpPr>
          <p:cNvPr id="4" name="Slide Number Placeholder 3"/>
          <p:cNvSpPr>
            <a:spLocks noGrp="1"/>
          </p:cNvSpPr>
          <p:nvPr>
            <p:ph type="sldNum" sz="quarter" idx="5"/>
          </p:nvPr>
        </p:nvSpPr>
        <p:spPr/>
        <p:txBody>
          <a:bodyPr/>
          <a:lstStyle/>
          <a:p>
            <a:fld id="{250840C3-ED71-476B-B764-DBAF20803A39}" type="slidenum">
              <a:rPr lang="en-US" smtClean="0"/>
              <a:pPr/>
              <a:t>47</a:t>
            </a:fld>
            <a:endParaRPr lang="en-US"/>
          </a:p>
        </p:txBody>
      </p:sp>
    </p:spTree>
    <p:extLst>
      <p:ext uri="{BB962C8B-B14F-4D97-AF65-F5344CB8AC3E}">
        <p14:creationId xmlns:p14="http://schemas.microsoft.com/office/powerpoint/2010/main" val="1595978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Raleway"/>
              </a:rPr>
              <a:t>An example of how the structure of a starch can impact the glycemic effect of the starch is with ripeness in fruit – a good example we could use is a banana. </a:t>
            </a:r>
            <a:r>
              <a:rPr lang="en-US" b="0" i="0" dirty="0">
                <a:solidFill>
                  <a:srgbClr val="231F20"/>
                </a:solidFill>
                <a:effectLst/>
                <a:latin typeface="Proxima Nova"/>
              </a:rPr>
              <a:t>As a banana ripens, the resistant starch converts to sugar. This gives the ripe banana more sweet taste, and may influence the speed of the post-prandial blood sugar rise. For this reason, I’ve worked with clients who have said that they’ve been told to has eat green bananas. Remember that Medical Nutrition Therapy needs to be practical and person-centered. Whenever someone says this to me, I always ask whether they like green bananas. If the answer is no, then we’ve found our answer on whether bananas are best green or should be eaten yellow. </a:t>
            </a:r>
          </a:p>
          <a:p>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48</a:t>
            </a:fld>
            <a:endParaRPr lang="en-US"/>
          </a:p>
        </p:txBody>
      </p:sp>
    </p:spTree>
    <p:extLst>
      <p:ext uri="{BB962C8B-B14F-4D97-AF65-F5344CB8AC3E}">
        <p14:creationId xmlns:p14="http://schemas.microsoft.com/office/powerpoint/2010/main" val="2019438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Al dente pasta may also impact blood sugar more slowly compared to pasta that’s been cooked longer. </a:t>
            </a:r>
            <a:r>
              <a:rPr lang="en-US" sz="1200" b="0" i="0" dirty="0">
                <a:solidFill>
                  <a:schemeClr val="tx1"/>
                </a:solidFill>
                <a:effectLst/>
                <a:latin typeface="+mn-lt"/>
              </a:rPr>
              <a:t>T</a:t>
            </a:r>
            <a:r>
              <a:rPr lang="en-US" sz="1200" dirty="0"/>
              <a:t>he more water-logged its molecules become, making it easier for the body to break it down to glucose</a:t>
            </a:r>
          </a:p>
          <a:p>
            <a:endParaRPr lang="en-US" b="0" i="0"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49</a:t>
            </a:fld>
            <a:endParaRPr lang="en-US"/>
          </a:p>
        </p:txBody>
      </p:sp>
    </p:spTree>
    <p:extLst>
      <p:ext uri="{BB962C8B-B14F-4D97-AF65-F5344CB8AC3E}">
        <p14:creationId xmlns:p14="http://schemas.microsoft.com/office/powerpoint/2010/main" val="2912736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lets talk about fiber.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fiber is a type of carbohydrate that passes through the body largely undigested, thus it contributes less glucose to the postprandial rise relative to the other types of carbohydrates</a:t>
            </a:r>
          </a:p>
          <a:p>
            <a:endParaRPr lang="en-US" dirty="0"/>
          </a:p>
          <a:p>
            <a:r>
              <a:rPr lang="en-US" dirty="0"/>
              <a:t>The benefits of fiber are vast:</a:t>
            </a:r>
          </a:p>
          <a:p>
            <a:pPr marL="171450" indent="-171450">
              <a:buFontTx/>
              <a:buChar char="-"/>
            </a:pPr>
            <a:r>
              <a:rPr lang="en-US" dirty="0"/>
              <a:t>Help with weight management</a:t>
            </a:r>
          </a:p>
          <a:p>
            <a:pPr marL="171450" indent="-171450">
              <a:buFontTx/>
              <a:buChar char="-"/>
            </a:pPr>
            <a:r>
              <a:rPr lang="en-US" dirty="0"/>
              <a:t>Reduce cholesterol and improve heart health</a:t>
            </a:r>
          </a:p>
          <a:p>
            <a:pPr marL="171450" indent="-171450">
              <a:buFontTx/>
              <a:buChar char="-"/>
            </a:pPr>
            <a:r>
              <a:rPr lang="en-US" dirty="0"/>
              <a:t>Support a healthy intestinal tract and prevent constipation</a:t>
            </a:r>
          </a:p>
          <a:p>
            <a:pPr marL="171450" indent="-171450">
              <a:buFontTx/>
              <a:buChar char="-"/>
            </a:pPr>
            <a:r>
              <a:rPr lang="en-US" dirty="0"/>
              <a:t>Consumption may help with blood sugar management</a:t>
            </a:r>
          </a:p>
          <a:p>
            <a:pPr marL="171450" indent="-171450">
              <a:buFontTx/>
              <a:buChar char="-"/>
            </a:pPr>
            <a:endParaRPr lang="en-US" dirty="0"/>
          </a:p>
          <a:p>
            <a:r>
              <a:rPr lang="en-US" dirty="0"/>
              <a:t>Regular intake of fiber is associated with lower all cause mortality in people with diabetes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50</a:t>
            </a:fld>
            <a:endParaRPr lang="en-US"/>
          </a:p>
        </p:txBody>
      </p:sp>
    </p:spTree>
    <p:extLst>
      <p:ext uri="{BB962C8B-B14F-4D97-AF65-F5344CB8AC3E}">
        <p14:creationId xmlns:p14="http://schemas.microsoft.com/office/powerpoint/2010/main" val="124724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Diabetes prevention programs are based on strong research that shows that lifestyle changes are effective in delaying and potentially preventing type 2 diabetes. </a:t>
            </a:r>
          </a:p>
          <a:p>
            <a:endParaRPr lang="en-US" dirty="0"/>
          </a:p>
          <a:p>
            <a:r>
              <a:rPr lang="en-US" dirty="0"/>
              <a:t>The </a:t>
            </a:r>
            <a:r>
              <a:rPr lang="en-US" dirty="0">
                <a:solidFill>
                  <a:srgbClr val="000000"/>
                </a:solidFill>
                <a:latin typeface="Helvetica" charset="0"/>
                <a:cs typeface="Helvetica" charset="0"/>
                <a:sym typeface="Helvetica" charset="0"/>
              </a:rPr>
              <a:t>diabetes prevention program research group randomly assigned approximately 3200 participants with prediabetes who were living with overweight or obesity into one of three groups: </a:t>
            </a:r>
          </a:p>
          <a:p>
            <a:pPr marL="273385" indent="-232943">
              <a:buAutoNum type="arabicPeriod"/>
              <a:defRPr/>
            </a:pPr>
            <a:r>
              <a:rPr lang="en-US" dirty="0">
                <a:solidFill>
                  <a:srgbClr val="000000"/>
                </a:solidFill>
                <a:latin typeface="Helvetica" charset="0"/>
                <a:cs typeface="Helvetica" charset="0"/>
                <a:sym typeface="Helvetica" charset="0"/>
              </a:rPr>
              <a:t>lifestyle intervention aimed at modest weight loss through diet and exercise</a:t>
            </a:r>
          </a:p>
          <a:p>
            <a:pPr marL="273385" indent="-232943">
              <a:buAutoNum type="arabicPeriod"/>
              <a:defRPr/>
            </a:pPr>
            <a:r>
              <a:rPr lang="en-US" dirty="0">
                <a:solidFill>
                  <a:srgbClr val="000000"/>
                </a:solidFill>
                <a:latin typeface="Helvetica" charset="0"/>
                <a:cs typeface="Helvetica" charset="0"/>
                <a:sym typeface="Helvetica" charset="0"/>
              </a:rPr>
              <a:t>treatment with generic metformin or </a:t>
            </a:r>
          </a:p>
          <a:p>
            <a:pPr marL="273385" indent="-232943">
              <a:buAutoNum type="arabicPeriod"/>
              <a:defRPr/>
            </a:pPr>
            <a:r>
              <a:rPr lang="en-US" dirty="0">
                <a:solidFill>
                  <a:srgbClr val="000000"/>
                </a:solidFill>
                <a:latin typeface="Helvetica" charset="0"/>
                <a:cs typeface="Helvetica" charset="0"/>
                <a:sym typeface="Helvetica" charset="0"/>
              </a:rPr>
              <a:t>a placebo control group</a:t>
            </a:r>
          </a:p>
          <a:p>
            <a:pPr marL="40442">
              <a:defRPr/>
            </a:pPr>
            <a:endParaRPr lang="en-US" dirty="0">
              <a:solidFill>
                <a:srgbClr val="000000"/>
              </a:solidFill>
              <a:latin typeface="Helvetica" charset="0"/>
              <a:cs typeface="Helvetica" charset="0"/>
              <a:sym typeface="Helvetica" charset="0"/>
            </a:endParaRPr>
          </a:p>
          <a:p>
            <a:pPr marL="40442">
              <a:defRPr/>
            </a:pPr>
            <a:r>
              <a:rPr lang="en-US" dirty="0">
                <a:solidFill>
                  <a:srgbClr val="000000"/>
                </a:solidFill>
                <a:latin typeface="Helvetica" charset="0"/>
                <a:cs typeface="Helvetica" charset="0"/>
                <a:sym typeface="Helvetica" charset="0"/>
              </a:rPr>
              <a:t>The findings were published in the Lancet in 2002. They showed that over 3 years, when compared to placebo, that:</a:t>
            </a:r>
          </a:p>
          <a:p>
            <a:pPr marL="211892" indent="-171450">
              <a:buFontTx/>
              <a:buChar char="-"/>
              <a:defRPr/>
            </a:pPr>
            <a:r>
              <a:rPr lang="en-US" dirty="0">
                <a:solidFill>
                  <a:srgbClr val="000000"/>
                </a:solidFill>
                <a:latin typeface="Helvetica" charset="0"/>
                <a:cs typeface="Helvetica" charset="0"/>
                <a:sym typeface="Helvetica" charset="0"/>
              </a:rPr>
              <a:t>lifestyle intervention reduced the conversion rate to diabetes by 58% and </a:t>
            </a:r>
          </a:p>
          <a:p>
            <a:pPr marL="211892" indent="-171450">
              <a:buFontTx/>
              <a:buChar char="-"/>
              <a:defRPr/>
            </a:pPr>
            <a:r>
              <a:rPr lang="en-US" dirty="0">
                <a:solidFill>
                  <a:srgbClr val="000000"/>
                </a:solidFill>
                <a:latin typeface="Helvetica" charset="0"/>
                <a:cs typeface="Helvetica" charset="0"/>
                <a:sym typeface="Helvetica" charset="0"/>
              </a:rPr>
              <a:t>metformin reduced the rate of conversion to diabetes by 31%</a:t>
            </a:r>
          </a:p>
          <a:p>
            <a:pPr marL="40442" indent="0">
              <a:buFontTx/>
              <a:buNone/>
              <a:defRPr/>
            </a:pPr>
            <a:endParaRPr lang="en-US" dirty="0">
              <a:solidFill>
                <a:srgbClr val="000000"/>
              </a:solidFill>
              <a:latin typeface="Helvetica" charset="0"/>
              <a:cs typeface="Helvetica" charset="0"/>
              <a:sym typeface="Helvetica" charset="0"/>
            </a:endParaRPr>
          </a:p>
          <a:p>
            <a:pPr marL="40442">
              <a:defRPr/>
            </a:pPr>
            <a:r>
              <a:rPr lang="en-US" dirty="0">
                <a:solidFill>
                  <a:srgbClr val="000000"/>
                </a:solidFill>
                <a:latin typeface="Helvetica" charset="0"/>
                <a:cs typeface="Helvetica" charset="0"/>
                <a:sym typeface="Helvetica" charset="0"/>
              </a:rPr>
              <a:t>A follow up study at 10 years continued to show significant benefit of making lifestyle changes.</a:t>
            </a:r>
          </a:p>
          <a:p>
            <a:pPr marL="40442"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Helvetica" charset="0"/>
                <a:cs typeface="Helvetica" charset="0"/>
                <a:sym typeface="Helvetica" charset="0"/>
              </a:rPr>
              <a:t>Not only did lifestyle intervention lead to substantial health benefits, it also resulted in savings in health care costs. The net 10-year cost of the program was thought to be quite modest.</a:t>
            </a:r>
          </a:p>
          <a:p>
            <a:pPr marL="40442">
              <a:defRPr/>
            </a:pPr>
            <a:r>
              <a:rPr lang="en-US" dirty="0">
                <a:solidFill>
                  <a:srgbClr val="000000"/>
                </a:solidFill>
                <a:latin typeface="Helvetica" charset="0"/>
                <a:cs typeface="Helvetica" charset="0"/>
                <a:sym typeface="Helvetica" charset="0"/>
              </a:rPr>
              <a:t>________________________________________________________________________________________</a:t>
            </a:r>
            <a:endParaRPr lang="en-US" dirty="0"/>
          </a:p>
          <a:p>
            <a:endParaRPr lang="en-US" dirty="0"/>
          </a:p>
          <a:p>
            <a:r>
              <a:rPr lang="en-US" dirty="0"/>
              <a:t>ORIGINAL PARAGRAPH</a:t>
            </a:r>
          </a:p>
          <a:p>
            <a:pPr marL="40442">
              <a:defRPr/>
            </a:pPr>
            <a:r>
              <a:rPr lang="en-US" dirty="0">
                <a:solidFill>
                  <a:srgbClr val="000000"/>
                </a:solidFill>
                <a:latin typeface="Helvetica" charset="0"/>
                <a:cs typeface="Helvetica" charset="0"/>
                <a:sym typeface="Helvetica" charset="0"/>
              </a:rPr>
              <a:t>The DPP was a comparative effectiveness trial involving 3234 overweight or obese adults with impaired glucose tolerance (prediabetes). Forty-five percent of the participants belonged to racial or ethnic minority groups that have an increased risk of type 2 diabetes. Participants were assigned to receive one of three interventions: lifestyle intervention aimed at modest weight loss through diet and exercise, treatment with generic metformin, or a placebo control. DPP findings published in 2002 indicated that, relative to placebo, lifestyle intervention and metformin reduced the rate of conversion to diabetes by 58% and 31%, respectively, over 3 years.1 Subgroup analyses showed that lifestyle intervention was effective in both sexes, across all racial and ethnic groups, and in people with a genetic predisposition to diabetes. Lifestyle intervention worked best in participants 60 years of age or older, a group in which metformin did not provide a significant benefit. Metformin worked well among younger participants and was particularly effective in women with a history of gestational diabetes. Most DPP participants (88%) enrolled in the DPPOS, in which continued follow-up demonstrated that the 10-year risk reduction for type 2 diabetes was 31% for lifestyle intervention and 18% for metformin.</a:t>
            </a:r>
          </a:p>
          <a:p>
            <a:pPr marL="40442">
              <a:defRPr/>
            </a:pPr>
            <a:endParaRPr lang="en-US" dirty="0">
              <a:solidFill>
                <a:srgbClr val="000000"/>
              </a:solidFill>
              <a:latin typeface="Helvetica" charset="0"/>
              <a:cs typeface="Helvetica" charset="0"/>
              <a:sym typeface="Helvetica" charset="0"/>
            </a:endParaRPr>
          </a:p>
          <a:p>
            <a:pPr marL="40442">
              <a:defRPr/>
            </a:pPr>
            <a:r>
              <a:rPr lang="en-US" dirty="0">
                <a:solidFill>
                  <a:srgbClr val="000000"/>
                </a:solidFill>
                <a:latin typeface="Helvetica" charset="0"/>
                <a:cs typeface="Helvetica" charset="0"/>
                <a:sym typeface="Helvetica" charset="0"/>
              </a:rPr>
              <a:t>Beyond reducing diabetes risk, lifestyle intervention led to substantial health benefits and health care cost savings. Even though these interventions were initially delivered by highly trained professionals who conducted individual sessions, the net 10-year cost was quite modest; although metformin conferred fewer benefits and prevented fewer cases of diabetes, thanks to its lower cost it yielded net savings.</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a:t>
            </a:fld>
            <a:endParaRPr lang="en-US"/>
          </a:p>
        </p:txBody>
      </p:sp>
    </p:spTree>
    <p:extLst>
      <p:ext uri="{BB962C8B-B14F-4D97-AF65-F5344CB8AC3E}">
        <p14:creationId xmlns:p14="http://schemas.microsoft.com/office/powerpoint/2010/main" val="3957799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Raleway Regular"/>
              </a:rPr>
              <a:t>Intrinsic fibers are found in fruits, vegetables, nuts, seeds, whole grains. </a:t>
            </a:r>
            <a:r>
              <a:rPr lang="en-US" dirty="0"/>
              <a:t>These foods are often colorful. For example, sources are fruits, vegetables, legumes, whole grains, nuts and seeds, and more. Notice that fiber is found in foods that are also rich with vitamins and minerals.</a:t>
            </a:r>
          </a:p>
          <a:p>
            <a:r>
              <a:rPr lang="en-US" sz="1200" b="0" i="0" u="none" strike="noStrike" dirty="0">
                <a:solidFill>
                  <a:srgbClr val="000000"/>
                </a:solidFill>
                <a:effectLst/>
                <a:latin typeface="Raleway Regular"/>
              </a:rPr>
              <a:t>There are also isolated and synthetic fibers that are approved by the FDA to be added to foods. These foods may not have the nutrient density that the intrinsic fibers have.</a:t>
            </a:r>
            <a:endParaRPr lang="en-US" dirty="0"/>
          </a:p>
          <a:p>
            <a:endParaRPr lang="en-US" dirty="0"/>
          </a:p>
          <a:p>
            <a:r>
              <a:rPr lang="en-US" dirty="0"/>
              <a:t>The goal for intake of fiber is 14grams per every 1000 calories. Unfortunately, the typical American gets only about 15grams per day total.</a:t>
            </a:r>
          </a:p>
          <a:p>
            <a:r>
              <a:rPr lang="en-US" sz="1200" dirty="0">
                <a:solidFill>
                  <a:srgbClr val="000000"/>
                </a:solidFill>
              </a:rPr>
              <a:t>Studies show improved glycemia with ~44-50 grams/day however this may be difficult due to palatability and GI side effects</a:t>
            </a:r>
            <a:endParaRPr lang="en-US" sz="1200" dirty="0"/>
          </a:p>
          <a:p>
            <a:endParaRPr lang="en-US" dirty="0"/>
          </a:p>
          <a:p>
            <a:endParaRPr lang="en-US" dirty="0"/>
          </a:p>
          <a:p>
            <a:r>
              <a:rPr lang="en-US" dirty="0"/>
              <a:t>S66</a:t>
            </a:r>
          </a:p>
        </p:txBody>
      </p:sp>
      <p:sp>
        <p:nvSpPr>
          <p:cNvPr id="4" name="Slide Number Placeholder 3"/>
          <p:cNvSpPr>
            <a:spLocks noGrp="1"/>
          </p:cNvSpPr>
          <p:nvPr>
            <p:ph type="sldNum" sz="quarter" idx="5"/>
          </p:nvPr>
        </p:nvSpPr>
        <p:spPr/>
        <p:txBody>
          <a:bodyPr/>
          <a:lstStyle/>
          <a:p>
            <a:fld id="{250840C3-ED71-476B-B764-DBAF20803A39}" type="slidenum">
              <a:rPr lang="en-US" smtClean="0"/>
              <a:pPr/>
              <a:t>51</a:t>
            </a:fld>
            <a:endParaRPr lang="en-US"/>
          </a:p>
        </p:txBody>
      </p:sp>
    </p:spTree>
    <p:extLst>
      <p:ext uri="{BB962C8B-B14F-4D97-AF65-F5344CB8AC3E}">
        <p14:creationId xmlns:p14="http://schemas.microsoft.com/office/powerpoint/2010/main" val="70465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tips to support a person in increasing their fiber intake. </a:t>
            </a:r>
          </a:p>
          <a:p>
            <a:endParaRPr lang="en-US" dirty="0"/>
          </a:p>
          <a:p>
            <a:r>
              <a:rPr lang="en-US" dirty="0"/>
              <a:t>READ THE EXAMPLES</a:t>
            </a:r>
          </a:p>
        </p:txBody>
      </p:sp>
      <p:sp>
        <p:nvSpPr>
          <p:cNvPr id="4" name="Slide Number Placeholder 3"/>
          <p:cNvSpPr>
            <a:spLocks noGrp="1"/>
          </p:cNvSpPr>
          <p:nvPr>
            <p:ph type="sldNum" sz="quarter" idx="5"/>
          </p:nvPr>
        </p:nvSpPr>
        <p:spPr/>
        <p:txBody>
          <a:bodyPr/>
          <a:lstStyle/>
          <a:p>
            <a:fld id="{250840C3-ED71-476B-B764-DBAF20803A39}" type="slidenum">
              <a:rPr lang="en-US" smtClean="0"/>
              <a:pPr/>
              <a:t>52</a:t>
            </a:fld>
            <a:endParaRPr lang="en-US"/>
          </a:p>
        </p:txBody>
      </p:sp>
    </p:spTree>
    <p:extLst>
      <p:ext uri="{BB962C8B-B14F-4D97-AF65-F5344CB8AC3E}">
        <p14:creationId xmlns:p14="http://schemas.microsoft.com/office/powerpoint/2010/main" val="1476676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rPr>
              <a:t>Since fiber is a type of carbohydrate that the body can’t digest, it does not affect blood sugar levels like other carbs.</a:t>
            </a:r>
          </a:p>
          <a:p>
            <a:r>
              <a:rPr lang="en-US" sz="1200" b="0" i="0" dirty="0">
                <a:solidFill>
                  <a:srgbClr val="000000"/>
                </a:solidFill>
                <a:effectLst/>
              </a:rPr>
              <a:t>On Nutrition Facts food labels, the grams of dietary fiber are already included in the total carbohydrate.</a:t>
            </a:r>
          </a:p>
          <a:p>
            <a:r>
              <a:rPr lang="en-US" sz="1200" b="0" i="0" dirty="0">
                <a:solidFill>
                  <a:srgbClr val="000000"/>
                </a:solidFill>
                <a:effectLst/>
              </a:rPr>
              <a:t>Consider subtracting the grams of fiber from the total carbohydrate.</a:t>
            </a:r>
          </a:p>
          <a:p>
            <a:endParaRPr lang="en-US" sz="1200" b="0" i="0" dirty="0">
              <a:solidFill>
                <a:srgbClr val="000000"/>
              </a:solidFill>
              <a:effectLst/>
            </a:endParaRPr>
          </a:p>
          <a:p>
            <a:r>
              <a:rPr lang="en-US" sz="1200" b="0" i="0" dirty="0">
                <a:solidFill>
                  <a:srgbClr val="000000"/>
                </a:solidFill>
                <a:effectLst/>
              </a:rPr>
              <a:t>I don’t teach everyone this: I consider numeracy level and fiber intake. Especially knowing that the average American eats an average of less than 15 grams per day, in many people that are carb counting, the amount of fiber consumed may be negligible. However, I may in individuals who eat a more plant-forward diet or those who eat a lot of beans and lentils. </a:t>
            </a:r>
            <a:endParaRPr lang="en-US" sz="1200"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53</a:t>
            </a:fld>
            <a:endParaRPr lang="en-US"/>
          </a:p>
        </p:txBody>
      </p:sp>
    </p:spTree>
    <p:extLst>
      <p:ext uri="{BB962C8B-B14F-4D97-AF65-F5344CB8AC3E}">
        <p14:creationId xmlns:p14="http://schemas.microsoft.com/office/powerpoint/2010/main" val="22024732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54</a:t>
            </a:fld>
            <a:endParaRPr lang="en-US"/>
          </a:p>
        </p:txBody>
      </p:sp>
    </p:spTree>
    <p:extLst>
      <p:ext uri="{BB962C8B-B14F-4D97-AF65-F5344CB8AC3E}">
        <p14:creationId xmlns:p14="http://schemas.microsoft.com/office/powerpoint/2010/main" val="3129213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55</a:t>
            </a:fld>
            <a:endParaRPr lang="en-US"/>
          </a:p>
        </p:txBody>
      </p:sp>
    </p:spTree>
    <p:extLst>
      <p:ext uri="{BB962C8B-B14F-4D97-AF65-F5344CB8AC3E}">
        <p14:creationId xmlns:p14="http://schemas.microsoft.com/office/powerpoint/2010/main" val="2246850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B</a:t>
            </a:r>
          </a:p>
          <a:p>
            <a:endParaRPr lang="en-US" dirty="0"/>
          </a:p>
          <a:p>
            <a:r>
              <a:rPr lang="en-US" dirty="0"/>
              <a:t>Remember, for the use of carbs in treating lows, ADA recommends 15-20g of sucrose or glucose in the form of tablets, liquid, or gel, rather than fruit snacks or juice. </a:t>
            </a:r>
          </a:p>
          <a:p>
            <a:r>
              <a:rPr lang="en-US" dirty="0"/>
              <a:t>The blood glucose level should be rechecked in 15 minutes; if still low, retreat until reaching &gt;70 mg/dl</a:t>
            </a:r>
          </a:p>
        </p:txBody>
      </p:sp>
      <p:sp>
        <p:nvSpPr>
          <p:cNvPr id="4" name="Slide Number Placeholder 3"/>
          <p:cNvSpPr>
            <a:spLocks noGrp="1"/>
          </p:cNvSpPr>
          <p:nvPr>
            <p:ph type="sldNum" sz="quarter" idx="5"/>
          </p:nvPr>
        </p:nvSpPr>
        <p:spPr/>
        <p:txBody>
          <a:bodyPr/>
          <a:lstStyle/>
          <a:p>
            <a:fld id="{250840C3-ED71-476B-B764-DBAF20803A39}" type="slidenum">
              <a:rPr lang="en-US" smtClean="0"/>
              <a:pPr/>
              <a:t>56</a:t>
            </a:fld>
            <a:endParaRPr lang="en-US"/>
          </a:p>
        </p:txBody>
      </p:sp>
    </p:spTree>
    <p:extLst>
      <p:ext uri="{BB962C8B-B14F-4D97-AF65-F5344CB8AC3E}">
        <p14:creationId xmlns:p14="http://schemas.microsoft.com/office/powerpoint/2010/main" val="167932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57</a:t>
            </a:fld>
            <a:endParaRPr lang="en-US"/>
          </a:p>
        </p:txBody>
      </p:sp>
    </p:spTree>
    <p:extLst>
      <p:ext uri="{BB962C8B-B14F-4D97-AF65-F5344CB8AC3E}">
        <p14:creationId xmlns:p14="http://schemas.microsoft.com/office/powerpoint/2010/main" val="1269565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58</a:t>
            </a:fld>
            <a:endParaRPr lang="en-US"/>
          </a:p>
        </p:txBody>
      </p:sp>
    </p:spTree>
    <p:extLst>
      <p:ext uri="{BB962C8B-B14F-4D97-AF65-F5344CB8AC3E}">
        <p14:creationId xmlns:p14="http://schemas.microsoft.com/office/powerpoint/2010/main" val="4172455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protein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take a second to notice how many foods have protein. </a:t>
            </a:r>
          </a:p>
          <a:p>
            <a:r>
              <a:rPr lang="en-US" dirty="0"/>
              <a:t>Protein has many roles in the human body, from helping to repair and build body tissue to assisting with fluid balance. It’s also a nutrient that helps us feel satisfied when eating.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59</a:t>
            </a:fld>
            <a:endParaRPr lang="en-US"/>
          </a:p>
        </p:txBody>
      </p:sp>
    </p:spTree>
    <p:extLst>
      <p:ext uri="{BB962C8B-B14F-4D97-AF65-F5344CB8AC3E}">
        <p14:creationId xmlns:p14="http://schemas.microsoft.com/office/powerpoint/2010/main" val="3191490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protein is found in so many foods, most Americans get more than the Recommended Dietary Allowance.</a:t>
            </a:r>
          </a:p>
          <a:p>
            <a:endParaRPr lang="en-US" dirty="0"/>
          </a:p>
          <a:p>
            <a:r>
              <a:rPr lang="en-US" dirty="0"/>
              <a:t>Where the RDA is 0.8 grams of protein per kilogram of body weight per day, actual intake in the US is more like 1-1.5 grams per kg of body weight per day. Currently there is no evidence that adjusting the actual intake closer to the RDA will improve health. </a:t>
            </a:r>
          </a:p>
          <a:p>
            <a:endParaRPr lang="en-US" dirty="0"/>
          </a:p>
          <a:p>
            <a:endParaRPr lang="en-US" dirty="0"/>
          </a:p>
          <a:p>
            <a:endParaRPr lang="en-US" dirty="0"/>
          </a:p>
          <a:p>
            <a:endParaRPr lang="en-US" dirty="0"/>
          </a:p>
          <a:p>
            <a:r>
              <a:rPr lang="en-US" dirty="0"/>
              <a:t>__________________________________________________</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Standards of care p s66</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60</a:t>
            </a:fld>
            <a:endParaRPr lang="en-US"/>
          </a:p>
        </p:txBody>
      </p:sp>
    </p:spTree>
    <p:extLst>
      <p:ext uri="{BB962C8B-B14F-4D97-AF65-F5344CB8AC3E}">
        <p14:creationId xmlns:p14="http://schemas.microsoft.com/office/powerpoint/2010/main" val="33454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Lifestyle intervention in the Diabetes Prevention Program was to increase physical activity and decrease calorie intake, with weight loss in mind. Specifically, participants in the lifestyle group were asked to</a:t>
            </a:r>
          </a:p>
          <a:p>
            <a:pPr marL="228600" indent="-228600">
              <a:buAutoNum type="arabicPeriod"/>
            </a:pPr>
            <a:endParaRPr lang="en-US" dirty="0"/>
          </a:p>
          <a:p>
            <a:pPr marL="228600" indent="-228600">
              <a:buAutoNum type="arabicPeriod"/>
            </a:pPr>
            <a:r>
              <a:rPr lang="en-US" dirty="0"/>
              <a:t>Increase physical activity to 150 minutes per week. The intensity of the activity was equivalent to brisk walking. </a:t>
            </a:r>
          </a:p>
          <a:p>
            <a:pPr marL="685800" lvl="1" indent="-228600">
              <a:buAutoNum type="arabicPeriod"/>
            </a:pPr>
            <a:r>
              <a:rPr lang="en-US" dirty="0"/>
              <a:t>Including resistance training is also thought to be beneficial, as is reducing long periods of sedentary time. </a:t>
            </a:r>
          </a:p>
          <a:p>
            <a:pPr marL="0" indent="0">
              <a:buNone/>
            </a:pPr>
            <a:endParaRPr lang="en-US" dirty="0"/>
          </a:p>
          <a:p>
            <a:pPr marL="228600" indent="-228600">
              <a:buAutoNum type="arabicPeriod" startAt="2"/>
            </a:pPr>
            <a:r>
              <a:rPr lang="en-US" dirty="0"/>
              <a:t>Dietary changes </a:t>
            </a:r>
          </a:p>
          <a:p>
            <a:pPr marL="628650" lvl="1" indent="-171450">
              <a:buFontTx/>
              <a:buChar char="-"/>
            </a:pPr>
            <a:r>
              <a:rPr lang="en-US" dirty="0"/>
              <a:t>The DPP used fat and calorie restriction - Calorie goals were calculated by estimating daily calories needed to maintain initial weight and then subtracting 500-1000 calories with the aim of losing 1-2 </a:t>
            </a:r>
            <a:r>
              <a:rPr lang="en-US" dirty="0" err="1"/>
              <a:t>lbs</a:t>
            </a:r>
            <a:r>
              <a:rPr lang="en-US" dirty="0"/>
              <a:t> per week.  </a:t>
            </a:r>
          </a:p>
          <a:p>
            <a:pPr marL="628650" lvl="1" indent="-171450">
              <a:buFontTx/>
              <a:buChar char="-"/>
            </a:pPr>
            <a:r>
              <a:rPr lang="en-US" dirty="0"/>
              <a:t>While the program initially used fat and calorie restriction, I want to mention that the current evidence shows there are a variety of eating patterns that may be appropriate for people with prediabetes; what's more important is calorie reduction and overall quality of diet. Reducing a specific macronutrient is thought to be less important. </a:t>
            </a:r>
          </a:p>
          <a:p>
            <a:pPr marL="628650" lvl="1" indent="-171450">
              <a:buFontTx/>
              <a:buChar char="-"/>
            </a:pPr>
            <a:endParaRPr lang="en-US" dirty="0"/>
          </a:p>
          <a:p>
            <a:r>
              <a:rPr lang="en-US" dirty="0"/>
              <a:t>3. The trial also focused on sustained weight loss of 7% of initial body weight. 7% was selected as a target in the study because it was thought to be feasible to achieve and maintain. Longer term data revealed greater prevention of diabetes at about 7-10% of weight loss relative to starting body weight. </a:t>
            </a:r>
          </a:p>
          <a:p>
            <a:endParaRPr lang="en-US" dirty="0"/>
          </a:p>
          <a:p>
            <a:r>
              <a:rPr lang="en-US" dirty="0"/>
              <a:t>- Weight loss was the most significant factor in reducing risk of developing diabetes but the exercise behavioral goal was also impactful. Adding 150 minutes a week independently reduced the risk of converting to diabetes by 44%.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6</a:t>
            </a:fld>
            <a:endParaRPr lang="en-US"/>
          </a:p>
        </p:txBody>
      </p:sp>
    </p:spTree>
    <p:extLst>
      <p:ext uri="{BB962C8B-B14F-4D97-AF65-F5344CB8AC3E}">
        <p14:creationId xmlns:p14="http://schemas.microsoft.com/office/powerpoint/2010/main" val="949654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carbs, research to determine an ideal amount of protein to optimize glucose control is inconclusive.</a:t>
            </a:r>
          </a:p>
          <a:p>
            <a:endParaRPr lang="en-US" dirty="0"/>
          </a:p>
          <a:p>
            <a:r>
              <a:rPr lang="en-US" dirty="0"/>
              <a:t>However, there is some research that shows higher protein eating plans have allowed for successful glucose management in type 2 diabetes and can help people to feel more satisfied when eating (20-30% of kcal from protein).</a:t>
            </a:r>
          </a:p>
          <a:p>
            <a:endParaRPr lang="en-US" dirty="0"/>
          </a:p>
          <a:p>
            <a:r>
              <a:rPr lang="en-US" sz="1800" b="0" i="0" u="none" strike="noStrike" dirty="0">
                <a:solidFill>
                  <a:srgbClr val="000000"/>
                </a:solidFill>
                <a:effectLst/>
                <a:latin typeface="Raleway Regular"/>
              </a:rPr>
              <a:t>This may have to do with the fact that protein intake has been linked with release of GLP-1 hormone in the gut. GLP-1 = enhanced satiety and reduced energy intake, also helps to stimulate insulin secretion (i.e., to act as an incretin hormone) and to inhibit glucagon secretion</a:t>
            </a:r>
            <a:r>
              <a:rPr lang="en-US" dirty="0"/>
              <a:t> </a:t>
            </a:r>
          </a:p>
          <a:p>
            <a:endParaRPr lang="en-US" dirty="0"/>
          </a:p>
          <a:p>
            <a:r>
              <a:rPr lang="en-US" dirty="0"/>
              <a:t>Overall though, protein goals should be individualized based on current eating patterns. </a:t>
            </a:r>
          </a:p>
          <a:p>
            <a:endParaRPr lang="en-US" dirty="0"/>
          </a:p>
          <a:p>
            <a:r>
              <a:rPr lang="en-US" dirty="0"/>
              <a:t>s66</a:t>
            </a:r>
          </a:p>
        </p:txBody>
      </p:sp>
      <p:sp>
        <p:nvSpPr>
          <p:cNvPr id="4" name="Slide Number Placeholder 3"/>
          <p:cNvSpPr>
            <a:spLocks noGrp="1"/>
          </p:cNvSpPr>
          <p:nvPr>
            <p:ph type="sldNum" sz="quarter" idx="5"/>
          </p:nvPr>
        </p:nvSpPr>
        <p:spPr/>
        <p:txBody>
          <a:bodyPr/>
          <a:lstStyle/>
          <a:p>
            <a:fld id="{250840C3-ED71-476B-B764-DBAF20803A39}" type="slidenum">
              <a:rPr lang="en-US" smtClean="0"/>
              <a:pPr/>
              <a:t>61</a:t>
            </a:fld>
            <a:endParaRPr lang="en-US"/>
          </a:p>
        </p:txBody>
      </p:sp>
    </p:spTree>
    <p:extLst>
      <p:ext uri="{BB962C8B-B14F-4D97-AF65-F5344CB8AC3E}">
        <p14:creationId xmlns:p14="http://schemas.microsoft.com/office/powerpoint/2010/main" val="2216306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low-protein eating plans were recommended for those with diabetic kidney disease, where there was with </a:t>
            </a:r>
            <a:r>
              <a:rPr lang="en-US" dirty="0" err="1"/>
              <a:t>albuminurea</a:t>
            </a:r>
            <a:r>
              <a:rPr lang="en-US" dirty="0"/>
              <a:t> or a reduction in GFR</a:t>
            </a:r>
          </a:p>
          <a:p>
            <a:endParaRPr lang="en-US" dirty="0"/>
          </a:p>
          <a:p>
            <a:r>
              <a:rPr lang="en-US" dirty="0"/>
              <a:t>However, at this time, current recommendation is to keep intake around the current RDA of 0.8 grams of protein per kg body weight for people with CKD stage 3 or 4</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Higher levels of dietary protein intake (&gt;1.3g of protein per kg body weight per day) are associated with increased albuminuria and a more rapid rate of decline in kidney function.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Evidence suggests that lowering intake beyond this level may not improve glucose levels, reduce CV risk, or alter the course of GFR decline BUT, it could increase the chance of malnutrition.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a:p>
            <a:endParaRPr lang="en-US" dirty="0"/>
          </a:p>
          <a:p>
            <a:endParaRPr lang="en-US" dirty="0"/>
          </a:p>
          <a:p>
            <a:r>
              <a:rPr lang="en-US" dirty="0"/>
              <a:t>S179</a:t>
            </a:r>
          </a:p>
        </p:txBody>
      </p:sp>
      <p:sp>
        <p:nvSpPr>
          <p:cNvPr id="4" name="Slide Number Placeholder 3"/>
          <p:cNvSpPr>
            <a:spLocks noGrp="1"/>
          </p:cNvSpPr>
          <p:nvPr>
            <p:ph type="sldNum" sz="quarter" idx="5"/>
          </p:nvPr>
        </p:nvSpPr>
        <p:spPr/>
        <p:txBody>
          <a:bodyPr/>
          <a:lstStyle/>
          <a:p>
            <a:fld id="{250840C3-ED71-476B-B764-DBAF20803A39}" type="slidenum">
              <a:rPr lang="en-US" smtClean="0"/>
              <a:pPr/>
              <a:t>62</a:t>
            </a:fld>
            <a:endParaRPr lang="en-US"/>
          </a:p>
        </p:txBody>
      </p:sp>
    </p:spTree>
    <p:extLst>
      <p:ext uri="{BB962C8B-B14F-4D97-AF65-F5344CB8AC3E}">
        <p14:creationId xmlns:p14="http://schemas.microsoft.com/office/powerpoint/2010/main" val="5612994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For persons with diabetes on dialysis, </a:t>
            </a:r>
            <a:r>
              <a:rPr lang="en-US" sz="3200" dirty="0"/>
              <a:t>malnutrition is common, so consider intake higher than 0.8g protein/kg body weight/day to reduce risk of malnutrition</a:t>
            </a:r>
          </a:p>
          <a:p>
            <a:endParaRPr lang="en-US" dirty="0"/>
          </a:p>
          <a:p>
            <a:r>
              <a:rPr lang="en-US" dirty="0"/>
              <a:t>S176 </a:t>
            </a:r>
          </a:p>
        </p:txBody>
      </p:sp>
      <p:sp>
        <p:nvSpPr>
          <p:cNvPr id="4" name="Slide Number Placeholder 3"/>
          <p:cNvSpPr>
            <a:spLocks noGrp="1"/>
          </p:cNvSpPr>
          <p:nvPr>
            <p:ph type="sldNum" sz="quarter" idx="5"/>
          </p:nvPr>
        </p:nvSpPr>
        <p:spPr/>
        <p:txBody>
          <a:bodyPr/>
          <a:lstStyle/>
          <a:p>
            <a:fld id="{250840C3-ED71-476B-B764-DBAF20803A39}" type="slidenum">
              <a:rPr lang="en-US" smtClean="0"/>
              <a:pPr/>
              <a:t>63</a:t>
            </a:fld>
            <a:endParaRPr lang="en-US"/>
          </a:p>
        </p:txBody>
      </p:sp>
    </p:spTree>
    <p:extLst>
      <p:ext uri="{BB962C8B-B14F-4D97-AF65-F5344CB8AC3E}">
        <p14:creationId xmlns:p14="http://schemas.microsoft.com/office/powerpoint/2010/main" val="398141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pPr>
            <a:r>
              <a:rPr lang="en-US" dirty="0"/>
              <a:t>Fun fact on protein:</a:t>
            </a:r>
          </a:p>
          <a:p>
            <a:pPr lvl="1">
              <a:lnSpc>
                <a:spcPct val="100000"/>
              </a:lnSpc>
            </a:pPr>
            <a:endParaRPr lang="en-US" dirty="0"/>
          </a:p>
          <a:p>
            <a:pPr lvl="1">
              <a:lnSpc>
                <a:spcPct val="100000"/>
              </a:lnSpc>
            </a:pPr>
            <a:r>
              <a:rPr lang="en-US" dirty="0"/>
              <a:t>Protein intake can enhance or increase insulin response to dietary carbohydrates in Type 2 diabetes. Therefore, the use of carbohydrate sources high in protein to treat/prevent hypoglycemia should be avoided due to the potential concurrent rise in endogenous insulin </a:t>
            </a:r>
          </a:p>
          <a:p>
            <a:pPr lvl="1">
              <a:lnSpc>
                <a:spcPct val="100000"/>
              </a:lnSpc>
            </a:pPr>
            <a:endParaRPr lang="en-US" dirty="0"/>
          </a:p>
          <a:p>
            <a:pPr lvl="1">
              <a:lnSpc>
                <a:spcPct val="100000"/>
              </a:lnSpc>
            </a:pPr>
            <a:r>
              <a:rPr lang="en-US" dirty="0"/>
              <a:t>Examples of foods to be avoided include: milk, nuts, and peanut butter</a:t>
            </a:r>
          </a:p>
          <a:p>
            <a:pPr lvl="1">
              <a:lnSpc>
                <a:spcPct val="100000"/>
              </a:lnSpc>
            </a:pPr>
            <a:endParaRPr lang="en-US" dirty="0"/>
          </a:p>
          <a:p>
            <a:pPr lvl="1">
              <a:lnSpc>
                <a:spcPct val="100000"/>
              </a:lnSpc>
            </a:pPr>
            <a:r>
              <a:rPr lang="en-US" dirty="0"/>
              <a:t>Remember that this is not as relevant for those with type 1 diabetes who don’t have endogenous insulin production. Although protein may still delay digestion, so generally more pure carbohydrate choices are recommended. </a:t>
            </a:r>
          </a:p>
          <a:p>
            <a:pPr lvl="1">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64</a:t>
            </a:fld>
            <a:endParaRPr lang="en-US"/>
          </a:p>
        </p:txBody>
      </p:sp>
    </p:spTree>
    <p:extLst>
      <p:ext uri="{BB962C8B-B14F-4D97-AF65-F5344CB8AC3E}">
        <p14:creationId xmlns:p14="http://schemas.microsoft.com/office/powerpoint/2010/main" val="2954311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pPr>
            <a:r>
              <a:rPr lang="en-US" dirty="0"/>
              <a:t>Another interesting piece on protein:</a:t>
            </a:r>
          </a:p>
          <a:p>
            <a:pPr lvl="1">
              <a:lnSpc>
                <a:spcPct val="100000"/>
              </a:lnSpc>
            </a:pPr>
            <a:endParaRPr lang="en-US" dirty="0"/>
          </a:p>
          <a:p>
            <a:pPr marL="465887" lvl="1" defTabSz="931774">
              <a:defRPr/>
            </a:pPr>
            <a:r>
              <a:rPr lang="en-US" dirty="0"/>
              <a:t>Multiple randomized cross over studies have shown that when eating a meal, the order that macronutrients are consumed can impact post-prandial glucose response. Eating protein and non starchy vegetables first, then carbohydrates last may significantly lower postprandial  glucose and insulin levels in people with type 2 diabetes. This was in comparison to eating carbohydrates first or together with non-starchy vegetables and protein (</a:t>
            </a:r>
            <a:r>
              <a:rPr lang="en-US" dirty="0" err="1"/>
              <a:t>eg</a:t>
            </a:r>
            <a:r>
              <a:rPr lang="en-US" dirty="0"/>
              <a:t> a sandwich) at the same time.</a:t>
            </a:r>
          </a:p>
          <a:p>
            <a:pPr marL="465887" lvl="1" defTabSz="931774">
              <a:defRPr/>
            </a:pPr>
            <a:endParaRPr lang="en-US" dirty="0"/>
          </a:p>
          <a:p>
            <a:pPr marL="465887" marR="0" lvl="1" indent="0" algn="l" defTabSz="931774"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The thought is that eating the protein or vegetable first may increase </a:t>
            </a:r>
            <a:r>
              <a:rPr lang="en-US" b="0" i="0" dirty="0">
                <a:solidFill>
                  <a:srgbClr val="212121"/>
                </a:solidFill>
                <a:effectLst/>
                <a:latin typeface="Cambria" panose="02040503050406030204" pitchFamily="18" charset="0"/>
              </a:rPr>
              <a:t>GLP-1 secretion and delay gastric emptying which leads to a reduction in blood sugar excursions. Research has suggested that the benefit may be quite significant. </a:t>
            </a:r>
            <a:endParaRPr lang="en-US" dirty="0"/>
          </a:p>
          <a:p>
            <a:pPr marL="465887" lvl="1" defTabSz="931774">
              <a:defRPr/>
            </a:pPr>
            <a:endParaRPr lang="en-US" dirty="0"/>
          </a:p>
          <a:p>
            <a:pPr marL="465887" lvl="1" defTabSz="931774">
              <a:defRPr/>
            </a:pPr>
            <a:r>
              <a:rPr lang="en-US" dirty="0"/>
              <a:t>I like to provide patients with this tip; although it may not always be practical particularly with mixed meals</a:t>
            </a:r>
          </a:p>
          <a:p>
            <a:pPr marL="465887" lvl="1"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65</a:t>
            </a:fld>
            <a:endParaRPr lang="en-US"/>
          </a:p>
        </p:txBody>
      </p:sp>
    </p:spTree>
    <p:extLst>
      <p:ext uri="{BB962C8B-B14F-4D97-AF65-F5344CB8AC3E}">
        <p14:creationId xmlns:p14="http://schemas.microsoft.com/office/powerpoint/2010/main" val="3073599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66</a:t>
            </a:fld>
            <a:endParaRPr lang="en-US"/>
          </a:p>
        </p:txBody>
      </p:sp>
    </p:spTree>
    <p:extLst>
      <p:ext uri="{BB962C8B-B14F-4D97-AF65-F5344CB8AC3E}">
        <p14:creationId xmlns:p14="http://schemas.microsoft.com/office/powerpoint/2010/main" val="20710686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a:t>Dietary fat is needed for absorption of fat-soluble vitamins, function of nerves and brain, and healthy skin and body cells. </a:t>
            </a: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67</a:t>
            </a:fld>
            <a:endParaRPr lang="en-US"/>
          </a:p>
        </p:txBody>
      </p:sp>
    </p:spTree>
    <p:extLst>
      <p:ext uri="{BB962C8B-B14F-4D97-AF65-F5344CB8AC3E}">
        <p14:creationId xmlns:p14="http://schemas.microsoft.com/office/powerpoint/2010/main" val="12341241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dirty="0"/>
              <a:t>Again, similar to protein and carbs, evidence suggests there is not an ideal percentage of calories from fat for people at risk for or living with diabetes.</a:t>
            </a:r>
          </a:p>
          <a:p>
            <a:pPr>
              <a:lnSpc>
                <a:spcPct val="100000"/>
              </a:lnSpc>
            </a:pPr>
            <a:r>
              <a:rPr lang="en-US" sz="3200" dirty="0"/>
              <a:t>The type of fat consumed is more important than total fat when looking at metabolic goals and CVD risk</a:t>
            </a:r>
          </a:p>
          <a:p>
            <a:pPr lvl="1">
              <a:lnSpc>
                <a:spcPct val="100000"/>
              </a:lnSpc>
            </a:pPr>
            <a:endParaRPr lang="en-US" baseline="0" dirty="0"/>
          </a:p>
          <a:p>
            <a:pPr lvl="1">
              <a:lnSpc>
                <a:spcPct val="100000"/>
              </a:lnSpc>
            </a:pPr>
            <a:endParaRPr lang="en-US" baseline="0" dirty="0"/>
          </a:p>
          <a:p>
            <a:pPr lvl="1">
              <a:lnSpc>
                <a:spcPct val="100000"/>
              </a:lnSpc>
            </a:pPr>
            <a:r>
              <a:rPr lang="en-US" baseline="0" dirty="0"/>
              <a:t>_____________________</a:t>
            </a:r>
          </a:p>
          <a:p>
            <a:pPr lvl="1">
              <a:lnSpc>
                <a:spcPct val="100000"/>
              </a:lnSpc>
            </a:pPr>
            <a:r>
              <a:rPr lang="en-US" baseline="0" dirty="0"/>
              <a:t>_____________________</a:t>
            </a:r>
          </a:p>
          <a:p>
            <a:endParaRPr lang="en-US" dirty="0"/>
          </a:p>
          <a:p>
            <a:r>
              <a:rPr lang="en-US" dirty="0"/>
              <a:t>S66-67</a:t>
            </a:r>
          </a:p>
        </p:txBody>
      </p:sp>
      <p:sp>
        <p:nvSpPr>
          <p:cNvPr id="4" name="Slide Number Placeholder 3"/>
          <p:cNvSpPr>
            <a:spLocks noGrp="1"/>
          </p:cNvSpPr>
          <p:nvPr>
            <p:ph type="sldNum" sz="quarter" idx="5"/>
          </p:nvPr>
        </p:nvSpPr>
        <p:spPr/>
        <p:txBody>
          <a:bodyPr/>
          <a:lstStyle/>
          <a:p>
            <a:fld id="{250840C3-ED71-476B-B764-DBAF20803A39}" type="slidenum">
              <a:rPr lang="en-US" smtClean="0"/>
              <a:pPr/>
              <a:t>68</a:t>
            </a:fld>
            <a:endParaRPr lang="en-US"/>
          </a:p>
        </p:txBody>
      </p:sp>
    </p:spTree>
    <p:extLst>
      <p:ext uri="{BB962C8B-B14F-4D97-AF65-F5344CB8AC3E}">
        <p14:creationId xmlns:p14="http://schemas.microsoft.com/office/powerpoint/2010/main" val="1729570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the different types of fats. Saturated fat is first.</a:t>
            </a:r>
          </a:p>
          <a:p>
            <a:r>
              <a:rPr lang="en-US" dirty="0"/>
              <a:t>Sources of it are red meat, chicken skin and there is some in the flesh as well, whole fat dairy, lard, and some tropical oils. Processed foods may contain them, as well.</a:t>
            </a:r>
          </a:p>
        </p:txBody>
      </p:sp>
      <p:sp>
        <p:nvSpPr>
          <p:cNvPr id="4" name="Slide Number Placeholder 3"/>
          <p:cNvSpPr>
            <a:spLocks noGrp="1"/>
          </p:cNvSpPr>
          <p:nvPr>
            <p:ph type="sldNum" sz="quarter" idx="5"/>
          </p:nvPr>
        </p:nvSpPr>
        <p:spPr/>
        <p:txBody>
          <a:bodyPr/>
          <a:lstStyle/>
          <a:p>
            <a:fld id="{250840C3-ED71-476B-B764-DBAF20803A39}" type="slidenum">
              <a:rPr lang="en-US" smtClean="0"/>
              <a:pPr/>
              <a:t>69</a:t>
            </a:fld>
            <a:endParaRPr lang="en-US"/>
          </a:p>
        </p:txBody>
      </p:sp>
    </p:spTree>
    <p:extLst>
      <p:ext uri="{BB962C8B-B14F-4D97-AF65-F5344CB8AC3E}">
        <p14:creationId xmlns:p14="http://schemas.microsoft.com/office/powerpoint/2010/main" val="26676041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The consensus from ADA is to limit calories from saturated fat by substituting for other types of more healthful fats.</a:t>
            </a:r>
          </a:p>
          <a:p>
            <a:endParaRPr lang="en-US" dirty="0">
              <a:sym typeface="Wingdings" panose="05000000000000000000" pitchFamily="2" charset="2"/>
            </a:endParaRPr>
          </a:p>
          <a:p>
            <a:r>
              <a:rPr lang="en-US" dirty="0">
                <a:sym typeface="Wingdings" panose="05000000000000000000" pitchFamily="2" charset="2"/>
              </a:rPr>
              <a:t>Doing so can improve total and LDL cholesterol without negatively influencing triglycerides and HDL cholesterol.</a:t>
            </a:r>
          </a:p>
          <a:p>
            <a:endParaRPr lang="en-US" dirty="0">
              <a:sym typeface="Wingdings" panose="05000000000000000000" pitchFamily="2" charset="2"/>
            </a:endParaRPr>
          </a:p>
          <a:p>
            <a:r>
              <a:rPr lang="en-US" dirty="0">
                <a:sym typeface="Wingdings" panose="05000000000000000000" pitchFamily="2" charset="2"/>
              </a:rPr>
              <a:t>Interestingly, epidemiological data and clinical trials have suggested that chronic intake of higher levels of total dietary fat, particularly saturated fat, may be associated with insulin resistance. Studies showing reduction in saturated fat have indicated that it may improve insulin sensitivity, even without energy restriction. </a:t>
            </a:r>
            <a:endParaRPr lang="en-US" dirty="0"/>
          </a:p>
          <a:p>
            <a:endParaRPr lang="en-US" dirty="0"/>
          </a:p>
          <a:p>
            <a:endParaRPr lang="en-US" dirty="0"/>
          </a:p>
          <a:p>
            <a:r>
              <a:rPr lang="en-US" dirty="0"/>
              <a:t>____________________________</a:t>
            </a:r>
          </a:p>
          <a:p>
            <a:r>
              <a:rPr lang="en-US" dirty="0"/>
              <a:t>______________________________</a:t>
            </a:r>
          </a:p>
          <a:p>
            <a:endParaRPr lang="en-US" dirty="0"/>
          </a:p>
          <a:p>
            <a:endParaRPr lang="en-US" dirty="0"/>
          </a:p>
          <a:p>
            <a:endParaRPr lang="en-US" dirty="0"/>
          </a:p>
          <a:p>
            <a:r>
              <a:rPr lang="en-US" dirty="0"/>
              <a:t>ADA consensus statement – section on preventing complications</a:t>
            </a:r>
          </a:p>
        </p:txBody>
      </p:sp>
      <p:sp>
        <p:nvSpPr>
          <p:cNvPr id="4" name="Slide Number Placeholder 3"/>
          <p:cNvSpPr>
            <a:spLocks noGrp="1"/>
          </p:cNvSpPr>
          <p:nvPr>
            <p:ph type="sldNum" sz="quarter" idx="5"/>
          </p:nvPr>
        </p:nvSpPr>
        <p:spPr/>
        <p:txBody>
          <a:bodyPr/>
          <a:lstStyle/>
          <a:p>
            <a:fld id="{250840C3-ED71-476B-B764-DBAF20803A39}" type="slidenum">
              <a:rPr lang="en-US" smtClean="0"/>
              <a:pPr/>
              <a:t>70</a:t>
            </a:fld>
            <a:endParaRPr lang="en-US"/>
          </a:p>
        </p:txBody>
      </p:sp>
    </p:spTree>
    <p:extLst>
      <p:ext uri="{BB962C8B-B14F-4D97-AF65-F5344CB8AC3E}">
        <p14:creationId xmlns:p14="http://schemas.microsoft.com/office/powerpoint/2010/main" val="333571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other</a:t>
            </a:r>
            <a:r>
              <a:rPr lang="en-US" baseline="0" dirty="0"/>
              <a:t> trials, a variety of eating patterns may be appropriate for individuals with prediabetes including the </a:t>
            </a:r>
            <a:r>
              <a:rPr lang="en-US" baseline="0" dirty="0" err="1"/>
              <a:t>mediterreanean</a:t>
            </a:r>
            <a:r>
              <a:rPr lang="en-US" baseline="0" dirty="0"/>
              <a:t>, low carb, DASH, vegetarian, plant-based.</a:t>
            </a:r>
          </a:p>
          <a:p>
            <a:endParaRPr lang="en-US" baseline="0" dirty="0"/>
          </a:p>
          <a:p>
            <a:r>
              <a:rPr lang="en-US" baseline="0" dirty="0"/>
              <a:t>Overall quality of food (as measured by Healthy eating index or the alternative healthy eating index or DASH score) with an emphasis on whole grains, legumes, nuts, fruits, and vegetables with minimal refined and processed foods is also associated with a lower risk of type 2 diabetes.</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7</a:t>
            </a:fld>
            <a:endParaRPr lang="en-US"/>
          </a:p>
        </p:txBody>
      </p:sp>
    </p:spTree>
    <p:extLst>
      <p:ext uri="{BB962C8B-B14F-4D97-AF65-F5344CB8AC3E}">
        <p14:creationId xmlns:p14="http://schemas.microsoft.com/office/powerpoint/2010/main" val="38343950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a:t>Trans fat, as you know, is also considered an unhealthy fat. </a:t>
            </a:r>
          </a:p>
          <a:p>
            <a:pPr>
              <a:lnSpc>
                <a:spcPct val="110000"/>
              </a:lnSpc>
            </a:pPr>
            <a:endParaRPr lang="en-US" sz="1200" dirty="0"/>
          </a:p>
          <a:p>
            <a:pPr>
              <a:lnSpc>
                <a:spcPct val="110000"/>
              </a:lnSpc>
            </a:pPr>
            <a:r>
              <a:rPr lang="en-US" sz="1200" dirty="0"/>
              <a:t>Recommendations are to avoid trans fat due to its association with all cause mortality and coronary heart disease</a:t>
            </a:r>
          </a:p>
          <a:p>
            <a:endParaRPr lang="en-US" dirty="0"/>
          </a:p>
          <a:p>
            <a:endParaRPr lang="en-US" dirty="0"/>
          </a:p>
          <a:p>
            <a:endParaRPr lang="en-US" dirty="0"/>
          </a:p>
          <a:p>
            <a:r>
              <a:rPr lang="en-US" dirty="0"/>
              <a:t>_____________</a:t>
            </a:r>
          </a:p>
          <a:p>
            <a:r>
              <a:rPr lang="en-US" dirty="0"/>
              <a:t>_____________</a:t>
            </a:r>
          </a:p>
          <a:p>
            <a:r>
              <a:rPr lang="en-US" dirty="0"/>
              <a:t>CHD = coronary heart disease</a:t>
            </a:r>
          </a:p>
        </p:txBody>
      </p:sp>
      <p:sp>
        <p:nvSpPr>
          <p:cNvPr id="4" name="Slide Number Placeholder 3"/>
          <p:cNvSpPr>
            <a:spLocks noGrp="1"/>
          </p:cNvSpPr>
          <p:nvPr>
            <p:ph type="sldNum" sz="quarter" idx="5"/>
          </p:nvPr>
        </p:nvSpPr>
        <p:spPr/>
        <p:txBody>
          <a:bodyPr/>
          <a:lstStyle/>
          <a:p>
            <a:fld id="{250840C3-ED71-476B-B764-DBAF20803A39}" type="slidenum">
              <a:rPr lang="en-US" smtClean="0"/>
              <a:pPr/>
              <a:t>71</a:t>
            </a:fld>
            <a:endParaRPr lang="en-US"/>
          </a:p>
        </p:txBody>
      </p:sp>
    </p:spTree>
    <p:extLst>
      <p:ext uri="{BB962C8B-B14F-4D97-AF65-F5344CB8AC3E}">
        <p14:creationId xmlns:p14="http://schemas.microsoft.com/office/powerpoint/2010/main" val="9446530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Trans fat is a type of fat that is formulated from a process called hydrogenation or partial hydrogenation where manufacturers add hydrogen to vegetable oil to turn the liquid fat into a sold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The process increases shelf life and flavor stability of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250840C3-ED71-476B-B764-DBAF20803A39}" type="slidenum">
              <a:rPr lang="en-US" smtClean="0"/>
              <a:pPr/>
              <a:t>72</a:t>
            </a:fld>
            <a:endParaRPr lang="en-US"/>
          </a:p>
        </p:txBody>
      </p:sp>
    </p:spTree>
    <p:extLst>
      <p:ext uri="{BB962C8B-B14F-4D97-AF65-F5344CB8AC3E}">
        <p14:creationId xmlns:p14="http://schemas.microsoft.com/office/powerpoint/2010/main" val="3887469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t>The FDA has taken steps to remove artificial trans fats from processed foods.</a:t>
            </a:r>
          </a:p>
          <a:p>
            <a:pPr lvl="1">
              <a:lnSpc>
                <a:spcPct val="110000"/>
              </a:lnSpc>
            </a:pPr>
            <a:r>
              <a:rPr lang="en-US" dirty="0"/>
              <a:t>In 2015 the FDA determined that partially hydrogenated oils are not generally recognized as safe.</a:t>
            </a:r>
          </a:p>
          <a:p>
            <a:pPr lvl="1">
              <a:lnSpc>
                <a:spcPct val="110000"/>
              </a:lnSpc>
            </a:pPr>
            <a:r>
              <a:rPr lang="en-US" dirty="0"/>
              <a:t>Food manufacturers were allowed time to reformulate foods and move foods already produced through distribution</a:t>
            </a:r>
          </a:p>
          <a:p>
            <a:pPr lvl="1">
              <a:lnSpc>
                <a:spcPct val="100000"/>
              </a:lnSpc>
            </a:pPr>
            <a:r>
              <a:rPr lang="en-US" sz="1200" dirty="0"/>
              <a:t>The compliance date to move these foods through distribution was January 1, 2021 for food manufacturers who had petitioned for an extension.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most part, trans fats is now minimized in our diet. Although, </a:t>
            </a:r>
            <a:r>
              <a:rPr lang="en-US" b="0" i="1" dirty="0">
                <a:solidFill>
                  <a:srgbClr val="333333"/>
                </a:solidFill>
                <a:effectLst/>
                <a:latin typeface="Georgia" panose="02040502050405020303" pitchFamily="18" charset="0"/>
              </a:rPr>
              <a:t>trans</a:t>
            </a:r>
            <a:r>
              <a:rPr lang="en-US" b="0" i="0" dirty="0">
                <a:solidFill>
                  <a:srgbClr val="333333"/>
                </a:solidFill>
                <a:effectLst/>
                <a:latin typeface="Georgia" panose="02040502050405020303" pitchFamily="18" charset="0"/>
              </a:rPr>
              <a:t> fat occurs naturally in small amounts in meat and dairy products and is present at very low levels in oils.</a:t>
            </a:r>
            <a:endParaRPr lang="en-US" dirty="0"/>
          </a:p>
          <a:p>
            <a:r>
              <a:rPr lang="en-US" dirty="0"/>
              <a:t>_____</a:t>
            </a:r>
          </a:p>
          <a:p>
            <a:endParaRPr lang="en-US" dirty="0"/>
          </a:p>
          <a:p>
            <a:r>
              <a:rPr lang="en-US" b="0" i="0" dirty="0">
                <a:solidFill>
                  <a:srgbClr val="363636"/>
                </a:solidFill>
                <a:effectLst/>
                <a:latin typeface="Lato" panose="020F0502020204030204" pitchFamily="34" charset="0"/>
              </a:rPr>
              <a:t>While often used interchangeably, PHOs are a </a:t>
            </a:r>
            <a:r>
              <a:rPr lang="en-US" b="0" i="1" dirty="0">
                <a:solidFill>
                  <a:srgbClr val="363636"/>
                </a:solidFill>
                <a:effectLst/>
                <a:latin typeface="Lato" panose="020F0502020204030203" pitchFamily="34" charset="0"/>
              </a:rPr>
              <a:t>type</a:t>
            </a:r>
            <a:r>
              <a:rPr lang="en-US" b="0" i="0" dirty="0">
                <a:solidFill>
                  <a:srgbClr val="363636"/>
                </a:solidFill>
                <a:effectLst/>
                <a:latin typeface="Lato" panose="020F0502020204030203" pitchFamily="34" charset="0"/>
              </a:rPr>
              <a:t> of trans fat and are created by heating oil in the presence of hydrogen. PHOs are the largest source of trans fats in most people’s diet.</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73</a:t>
            </a:fld>
            <a:endParaRPr lang="en-US"/>
          </a:p>
        </p:txBody>
      </p:sp>
    </p:spTree>
    <p:extLst>
      <p:ext uri="{BB962C8B-B14F-4D97-AF65-F5344CB8AC3E}">
        <p14:creationId xmlns:p14="http://schemas.microsoft.com/office/powerpoint/2010/main" val="25635030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up we have the fats that are described as being healthy  - eating patterns rich in these can improve glycemic control and lipid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Monounsaturated fats are found in</a:t>
            </a:r>
          </a:p>
          <a:p>
            <a:pPr marL="0" marR="0">
              <a:lnSpc>
                <a:spcPct val="107000"/>
              </a:lnSpc>
              <a:spcBef>
                <a:spcPts val="0"/>
              </a:spcBef>
              <a:spcAft>
                <a:spcPts val="0"/>
              </a:spcAft>
            </a:pPr>
            <a:r>
              <a:rPr lang="en-US" sz="1200" b="0" dirty="0">
                <a:solidFill>
                  <a:schemeClr val="tx1"/>
                </a:solidFill>
                <a:effectLst/>
              </a:rPr>
              <a:t>Foods like avocado, edamame, olives, nuts and</a:t>
            </a:r>
          </a:p>
          <a:p>
            <a:pPr marL="0" marR="0">
              <a:lnSpc>
                <a:spcPct val="107000"/>
              </a:lnSpc>
              <a:spcBef>
                <a:spcPts val="0"/>
              </a:spcBef>
              <a:spcAft>
                <a:spcPts val="0"/>
              </a:spcAft>
            </a:pPr>
            <a:r>
              <a:rPr lang="en-US" sz="1200" b="0" dirty="0">
                <a:solidFill>
                  <a:schemeClr val="tx1"/>
                </a:solidFill>
                <a:effectLst/>
              </a:rPr>
              <a:t>Oils like avocado, olive, peanut, canola</a:t>
            </a:r>
          </a:p>
          <a:p>
            <a:pPr marL="0" marR="0">
              <a:lnSpc>
                <a:spcPct val="107000"/>
              </a:lnSpc>
              <a:spcBef>
                <a:spcPts val="0"/>
              </a:spcBef>
              <a:spcAft>
                <a:spcPts val="0"/>
              </a:spcAft>
            </a:pP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Polyunsaturated fats are found in</a:t>
            </a:r>
          </a:p>
          <a:p>
            <a:pPr marL="0" marR="0">
              <a:lnSpc>
                <a:spcPct val="107000"/>
              </a:lnSpc>
              <a:spcBef>
                <a:spcPts val="0"/>
              </a:spcBef>
              <a:spcAft>
                <a:spcPts val="0"/>
              </a:spcAft>
            </a:pPr>
            <a:r>
              <a:rPr lang="en-US" sz="1200" b="0" dirty="0">
                <a:solidFill>
                  <a:schemeClr val="tx1"/>
                </a:solidFill>
                <a:effectLst/>
              </a:rPr>
              <a:t>Foods like Walnuts, seeds, and fish and</a:t>
            </a:r>
          </a:p>
          <a:p>
            <a:pPr marL="0" marR="0">
              <a:lnSpc>
                <a:spcPct val="107000"/>
              </a:lnSpc>
              <a:spcBef>
                <a:spcPts val="0"/>
              </a:spcBef>
              <a:spcAft>
                <a:spcPts val="0"/>
              </a:spcAft>
            </a:pPr>
            <a:r>
              <a:rPr lang="en-US" sz="1200" b="0" dirty="0">
                <a:solidFill>
                  <a:schemeClr val="tx1"/>
                </a:solidFill>
                <a:effectLst/>
              </a:rPr>
              <a:t>Oils: corn, soybean, safflower, sesame</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50840C3-ED71-476B-B764-DBAF20803A39}" type="slidenum">
              <a:rPr lang="en-US" smtClean="0"/>
              <a:pPr/>
              <a:t>74</a:t>
            </a:fld>
            <a:endParaRPr lang="en-US"/>
          </a:p>
        </p:txBody>
      </p:sp>
    </p:spTree>
    <p:extLst>
      <p:ext uri="{BB962C8B-B14F-4D97-AF65-F5344CB8AC3E}">
        <p14:creationId xmlns:p14="http://schemas.microsoft.com/office/powerpoint/2010/main" val="130233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rPr>
              <a:t>As is recommended for the general public, an increase in foods containing the long-chain, omega-3 fatty acids EPA and DHA, like what is found in fatty fish, is recommended for individuals with diabetes. Consumption is beneficial for prevention of heart disease.</a:t>
            </a:r>
          </a:p>
          <a:p>
            <a:endParaRPr lang="en-US" b="0" i="0" dirty="0">
              <a:solidFill>
                <a:srgbClr val="000000"/>
              </a:solidFill>
              <a:effectLst/>
              <a:latin typeface="Open Sans"/>
            </a:endParaRPr>
          </a:p>
          <a:p>
            <a:r>
              <a:rPr lang="en-US" b="0" i="0" dirty="0">
                <a:solidFill>
                  <a:srgbClr val="000000"/>
                </a:solidFill>
                <a:effectLst/>
                <a:latin typeface="Open Sans"/>
              </a:rPr>
              <a:t>For people following a vegetarian or vegan eating pattern, where they may not be eating fatty fish, the body can get p</a:t>
            </a:r>
            <a:r>
              <a:rPr lang="en-US" b="0" i="0" dirty="0">
                <a:solidFill>
                  <a:srgbClr val="4A4A4A"/>
                </a:solidFill>
                <a:effectLst/>
                <a:latin typeface="Open Sans"/>
              </a:rPr>
              <a:t>lant-derived omega-3s from alpha-linolenic acid (ALA). The body can then convert ALA into DHA and EPA. </a:t>
            </a:r>
          </a:p>
          <a:p>
            <a:endParaRPr lang="en-US" b="0" i="0" dirty="0">
              <a:solidFill>
                <a:srgbClr val="4A4A4A"/>
              </a:solidFill>
              <a:effectLst/>
              <a:latin typeface="Open Sans"/>
            </a:endParaRPr>
          </a:p>
          <a:p>
            <a:r>
              <a:rPr lang="en-US" b="0" i="0" dirty="0">
                <a:solidFill>
                  <a:srgbClr val="000000"/>
                </a:solidFill>
                <a:effectLst/>
                <a:latin typeface="Open Sans"/>
              </a:rPr>
              <a:t>ALA is found in plant foods such as flax, walnuts, and soy. </a:t>
            </a:r>
            <a:endParaRPr lang="en-US" dirty="0"/>
          </a:p>
          <a:p>
            <a:endParaRPr lang="en-US" dirty="0"/>
          </a:p>
          <a:p>
            <a:r>
              <a:rPr lang="en-US" dirty="0"/>
              <a:t>______________</a:t>
            </a:r>
          </a:p>
          <a:p>
            <a:r>
              <a:rPr lang="en-US" dirty="0"/>
              <a:t>______________</a:t>
            </a:r>
          </a:p>
          <a:p>
            <a:r>
              <a:rPr lang="en-US" dirty="0"/>
              <a:t>Omega 3s:</a:t>
            </a:r>
          </a:p>
          <a:p>
            <a:r>
              <a:rPr lang="en-US" b="0" i="0" dirty="0">
                <a:solidFill>
                  <a:srgbClr val="4A4A4A"/>
                </a:solidFill>
                <a:effectLst/>
                <a:latin typeface="Open Sans"/>
              </a:rPr>
              <a:t>DHA = docosahexaenoic acid (DHA)   which is important for brain health—</a:t>
            </a:r>
          </a:p>
          <a:p>
            <a:r>
              <a:rPr lang="en-US" b="0" i="0" dirty="0">
                <a:solidFill>
                  <a:srgbClr val="4A4A4A"/>
                </a:solidFill>
                <a:effectLst/>
                <a:latin typeface="Open Sans"/>
              </a:rPr>
              <a:t>EPA = </a:t>
            </a:r>
            <a:r>
              <a:rPr lang="en-US" b="0" i="0" dirty="0" err="1">
                <a:solidFill>
                  <a:srgbClr val="4A4A4A"/>
                </a:solidFill>
                <a:effectLst/>
                <a:latin typeface="Open Sans"/>
              </a:rPr>
              <a:t>eicosapentaenoic</a:t>
            </a:r>
            <a:r>
              <a:rPr lang="en-US" b="0" i="0" dirty="0">
                <a:solidFill>
                  <a:srgbClr val="4A4A4A"/>
                </a:solidFill>
                <a:effectLst/>
                <a:latin typeface="Open Sans"/>
              </a:rPr>
              <a:t> acid </a:t>
            </a:r>
          </a:p>
          <a:p>
            <a:r>
              <a:rPr lang="en-US" b="0" i="0" dirty="0">
                <a:solidFill>
                  <a:srgbClr val="4A4A4A"/>
                </a:solidFill>
                <a:effectLst/>
                <a:latin typeface="Open Sans"/>
              </a:rPr>
              <a:t>ALA = </a:t>
            </a:r>
            <a:r>
              <a:rPr lang="en-US" b="0" i="0" dirty="0">
                <a:solidFill>
                  <a:srgbClr val="000000"/>
                </a:solidFill>
                <a:effectLst/>
                <a:latin typeface="Open Sans"/>
              </a:rPr>
              <a:t>α-linoleic acid (ALA)</a:t>
            </a:r>
          </a:p>
          <a:p>
            <a:endParaRPr lang="en-US" b="0" i="0" dirty="0">
              <a:solidFill>
                <a:srgbClr val="000000"/>
              </a:solidFill>
              <a:effectLst/>
              <a:latin typeface="Open Sans"/>
            </a:endParaRPr>
          </a:p>
          <a:p>
            <a:r>
              <a:rPr lang="en-US" b="0" i="0" dirty="0">
                <a:solidFill>
                  <a:srgbClr val="000000"/>
                </a:solidFill>
                <a:effectLst/>
                <a:latin typeface="Open Sans"/>
              </a:rPr>
              <a:t>Recommended by the ADA consensus</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75</a:t>
            </a:fld>
            <a:endParaRPr lang="en-US"/>
          </a:p>
        </p:txBody>
      </p:sp>
    </p:spTree>
    <p:extLst>
      <p:ext uri="{BB962C8B-B14F-4D97-AF65-F5344CB8AC3E}">
        <p14:creationId xmlns:p14="http://schemas.microsoft.com/office/powerpoint/2010/main" val="34956329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rPr>
              <a:t>When it comes to supplementation, evidence is not conclusive on recommending EPA and DHA supplements for people with diabetes in the prevention or treatment of cardiovascular events. </a:t>
            </a:r>
          </a:p>
          <a:p>
            <a:endParaRPr lang="en-US" b="0" i="0" dirty="0">
              <a:solidFill>
                <a:srgbClr val="000000"/>
              </a:solidFill>
              <a:effectLst/>
              <a:latin typeface="Open Sans"/>
            </a:endParaRPr>
          </a:p>
          <a:p>
            <a:r>
              <a:rPr lang="en-US" b="0" i="0" dirty="0">
                <a:solidFill>
                  <a:srgbClr val="000000"/>
                </a:solidFill>
                <a:effectLst/>
                <a:latin typeface="Open Sans"/>
              </a:rPr>
              <a:t>However, these supplements may have utility in people who require triglyceride reduction.</a:t>
            </a:r>
          </a:p>
          <a:p>
            <a:endParaRPr lang="en-US" b="0" i="0" dirty="0">
              <a:solidFill>
                <a:srgbClr val="000000"/>
              </a:solidFill>
              <a:effectLst/>
              <a:latin typeface="Open Sans"/>
            </a:endParaRPr>
          </a:p>
          <a:p>
            <a:r>
              <a:rPr lang="en-US" b="0" i="0" dirty="0">
                <a:solidFill>
                  <a:srgbClr val="000000"/>
                </a:solidFill>
                <a:effectLst/>
                <a:latin typeface="Open Sans"/>
              </a:rPr>
              <a:t>Encourage people to find these in foods rather than supplementation. </a:t>
            </a:r>
          </a:p>
          <a:p>
            <a:endParaRPr lang="en-US" b="0" i="0" dirty="0">
              <a:solidFill>
                <a:srgbClr val="000000"/>
              </a:solidFill>
              <a:effectLst/>
              <a:latin typeface="Open Sans"/>
            </a:endParaRPr>
          </a:p>
          <a:p>
            <a:endParaRPr lang="en-US" b="0" i="0" dirty="0">
              <a:solidFill>
                <a:srgbClr val="000000"/>
              </a:solidFill>
              <a:effectLst/>
              <a:latin typeface="Open Sans"/>
            </a:endParaRPr>
          </a:p>
          <a:p>
            <a:r>
              <a:rPr lang="en-US" b="0" i="0" dirty="0">
                <a:solidFill>
                  <a:srgbClr val="000000"/>
                </a:solidFill>
                <a:effectLst/>
                <a:latin typeface="Open Sans"/>
              </a:rPr>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ADA Consensus</a:t>
            </a:r>
          </a:p>
          <a:p>
            <a:endParaRPr lang="en-US" dirty="0"/>
          </a:p>
          <a:p>
            <a:endParaRPr lang="en-US" dirty="0"/>
          </a:p>
          <a:p>
            <a:r>
              <a:rPr lang="en-US" b="0" i="0" dirty="0">
                <a:solidFill>
                  <a:srgbClr val="000000"/>
                </a:solidFill>
                <a:effectLst/>
                <a:latin typeface="Open Sans"/>
              </a:rPr>
              <a:t>In the most recent ASCEND trial, supplementation of omega-3 fatty acids compared to placebo did not lead to cardiovascular benefit in people with diabetes without evidence of CVD </a:t>
            </a:r>
          </a:p>
          <a:p>
            <a:r>
              <a:rPr lang="en-US" b="0" i="0" dirty="0">
                <a:solidFill>
                  <a:srgbClr val="000000"/>
                </a:solidFill>
                <a:effectLst/>
                <a:latin typeface="Open Sans"/>
              </a:rPr>
              <a:t>(A Study of Cardiovascular Events </a:t>
            </a:r>
            <a:r>
              <a:rPr lang="en-US" b="0" i="0" dirty="0" err="1">
                <a:solidFill>
                  <a:srgbClr val="000000"/>
                </a:solidFill>
                <a:effectLst/>
                <a:latin typeface="Open Sans"/>
              </a:rPr>
              <a:t>iN</a:t>
            </a:r>
            <a:r>
              <a:rPr lang="en-US" b="0" i="0" dirty="0">
                <a:solidFill>
                  <a:srgbClr val="000000"/>
                </a:solidFill>
                <a:effectLst/>
                <a:latin typeface="Open Sans"/>
              </a:rPr>
              <a:t> Diabetes)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76</a:t>
            </a:fld>
            <a:endParaRPr lang="en-US"/>
          </a:p>
        </p:txBody>
      </p:sp>
    </p:spTree>
    <p:extLst>
      <p:ext uri="{BB962C8B-B14F-4D97-AF65-F5344CB8AC3E}">
        <p14:creationId xmlns:p14="http://schemas.microsoft.com/office/powerpoint/2010/main" val="12487224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77</a:t>
            </a:fld>
            <a:endParaRPr lang="en-US"/>
          </a:p>
        </p:txBody>
      </p:sp>
    </p:spTree>
    <p:extLst>
      <p:ext uri="{BB962C8B-B14F-4D97-AF65-F5344CB8AC3E}">
        <p14:creationId xmlns:p14="http://schemas.microsoft.com/office/powerpoint/2010/main" val="3876972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78</a:t>
            </a:fld>
            <a:endParaRPr lang="en-US"/>
          </a:p>
        </p:txBody>
      </p:sp>
    </p:spTree>
    <p:extLst>
      <p:ext uri="{BB962C8B-B14F-4D97-AF65-F5344CB8AC3E}">
        <p14:creationId xmlns:p14="http://schemas.microsoft.com/office/powerpoint/2010/main" val="8653647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79</a:t>
            </a:fld>
            <a:endParaRPr lang="en-US"/>
          </a:p>
        </p:txBody>
      </p:sp>
    </p:spTree>
    <p:extLst>
      <p:ext uri="{BB962C8B-B14F-4D97-AF65-F5344CB8AC3E}">
        <p14:creationId xmlns:p14="http://schemas.microsoft.com/office/powerpoint/2010/main" val="3402504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p>
        </p:txBody>
      </p:sp>
      <p:sp>
        <p:nvSpPr>
          <p:cNvPr id="4" name="Slide Number Placeholder 3"/>
          <p:cNvSpPr>
            <a:spLocks noGrp="1"/>
          </p:cNvSpPr>
          <p:nvPr>
            <p:ph type="sldNum" sz="quarter" idx="5"/>
          </p:nvPr>
        </p:nvSpPr>
        <p:spPr/>
        <p:txBody>
          <a:bodyPr/>
          <a:lstStyle/>
          <a:p>
            <a:fld id="{250840C3-ED71-476B-B764-DBAF20803A39}" type="slidenum">
              <a:rPr lang="en-US" smtClean="0"/>
              <a:pPr/>
              <a:t>80</a:t>
            </a:fld>
            <a:endParaRPr lang="en-US"/>
          </a:p>
        </p:txBody>
      </p:sp>
    </p:spTree>
    <p:extLst>
      <p:ext uri="{BB962C8B-B14F-4D97-AF65-F5344CB8AC3E}">
        <p14:creationId xmlns:p14="http://schemas.microsoft.com/office/powerpoint/2010/main" val="96958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DPP programs all over the united states. To find a program near you, I’ve included these web-links. </a:t>
            </a:r>
          </a:p>
          <a:p>
            <a:r>
              <a:rPr lang="en-US" sz="1200" dirty="0"/>
              <a:t>________________________</a:t>
            </a:r>
          </a:p>
          <a:p>
            <a:endParaRPr lang="en-US" sz="1200" dirty="0"/>
          </a:p>
          <a:p>
            <a:r>
              <a:rPr lang="en-US" sz="1200" dirty="0"/>
              <a:t>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Regular programs: </a:t>
            </a:r>
            <a:r>
              <a:rPr lang="en-US" sz="1200" dirty="0"/>
              <a:t>Eligibility: BMI ≥ 25, at risk for diabetes based on laboratory testing, previous dx of GDM, or a positive risk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a:t>
            </a:r>
            <a:r>
              <a:rPr lang="en-US" sz="1200" dirty="0"/>
              <a:t>Eligibility: BMI greater than 25 (or &gt;= 23 for Asians) and laboratory testing consistent with prediabetes in the last 1 year</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8</a:t>
            </a:fld>
            <a:endParaRPr lang="en-US"/>
          </a:p>
        </p:txBody>
      </p:sp>
    </p:spTree>
    <p:extLst>
      <p:ext uri="{BB962C8B-B14F-4D97-AF65-F5344CB8AC3E}">
        <p14:creationId xmlns:p14="http://schemas.microsoft.com/office/powerpoint/2010/main" val="10648955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81</a:t>
            </a:fld>
            <a:endParaRPr lang="en-US"/>
          </a:p>
        </p:txBody>
      </p:sp>
    </p:spTree>
    <p:extLst>
      <p:ext uri="{BB962C8B-B14F-4D97-AF65-F5344CB8AC3E}">
        <p14:creationId xmlns:p14="http://schemas.microsoft.com/office/powerpoint/2010/main" val="1366009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sodium,</a:t>
            </a:r>
            <a:r>
              <a:rPr lang="en-US" b="0" i="0" dirty="0">
                <a:solidFill>
                  <a:schemeClr val="tx1"/>
                </a:solidFill>
                <a:effectLst/>
                <a:latin typeface="+mn-lt"/>
              </a:rPr>
              <a:t> m</a:t>
            </a:r>
            <a:r>
              <a:rPr lang="en-US" b="0" i="0" dirty="0">
                <a:solidFill>
                  <a:srgbClr val="000000"/>
                </a:solidFill>
                <a:effectLst/>
                <a:latin typeface="Open Sans"/>
              </a:rPr>
              <a:t>ost agree that intake in the US, which is typically  &gt;3,500 mg per day, should be reduced. Reducing it to the general recommendation of &lt;2,300 mg/day demonstrates beneficial effects on blood pressure. Further reduction warrants caution. </a:t>
            </a:r>
          </a:p>
          <a:p>
            <a:endParaRPr lang="en-US" b="0" i="0" dirty="0">
              <a:solidFill>
                <a:srgbClr val="000000"/>
              </a:solidFill>
              <a:effectLst/>
              <a:latin typeface="Open Sans"/>
            </a:endParaRPr>
          </a:p>
          <a:p>
            <a:r>
              <a:rPr lang="en-US" b="0" i="0" dirty="0">
                <a:solidFill>
                  <a:srgbClr val="000000"/>
                </a:solidFill>
                <a:effectLst/>
                <a:latin typeface="Open Sans"/>
              </a:rPr>
              <a:t>Sodium intake goals that are significantly lower than 2,300 mg/day should only be considered only on an individual basis.</a:t>
            </a:r>
          </a:p>
          <a:p>
            <a:endParaRPr lang="en-US" b="0" i="0" dirty="0">
              <a:solidFill>
                <a:srgbClr val="000000"/>
              </a:solidFill>
              <a:effectLst/>
              <a:latin typeface="Open Sans"/>
            </a:endParaRPr>
          </a:p>
          <a:p>
            <a:r>
              <a:rPr lang="en-US" b="0" i="0" dirty="0">
                <a:solidFill>
                  <a:srgbClr val="000000"/>
                </a:solidFill>
                <a:effectLst/>
                <a:latin typeface="Open Sans"/>
              </a:rPr>
              <a:t>__________________________________________________________________</a:t>
            </a:r>
          </a:p>
          <a:p>
            <a:endParaRPr lang="en-US" b="0" i="0" dirty="0">
              <a:solidFill>
                <a:srgbClr val="000000"/>
              </a:solidFill>
              <a:effectLst/>
              <a:latin typeface="Open Sans"/>
            </a:endParaRPr>
          </a:p>
          <a:p>
            <a:endParaRPr lang="en-US" b="0" i="0" dirty="0">
              <a:solidFill>
                <a:srgbClr val="000000"/>
              </a:solidFill>
              <a:effectLst/>
              <a:latin typeface="Open Sans"/>
            </a:endParaRPr>
          </a:p>
          <a:p>
            <a:r>
              <a:rPr lang="en-US" b="0" i="0" dirty="0">
                <a:solidFill>
                  <a:srgbClr val="000000"/>
                </a:solidFill>
                <a:effectLst/>
                <a:latin typeface="Open Sans"/>
              </a:rPr>
              <a:t>Some studies measuring urine sodium excretion in people with type 1 (</a:t>
            </a:r>
            <a:r>
              <a:rPr lang="en-US" b="1" i="0" u="none" strike="noStrike" dirty="0">
                <a:solidFill>
                  <a:srgbClr val="296C96"/>
                </a:solidFill>
                <a:effectLst/>
                <a:latin typeface="Open Sans"/>
                <a:hlinkClick r:id="rId3"/>
              </a:rPr>
              <a:t>313</a:t>
            </a:r>
            <a:r>
              <a:rPr lang="en-US" b="0" i="0" dirty="0">
                <a:solidFill>
                  <a:srgbClr val="000000"/>
                </a:solidFill>
                <a:effectLst/>
                <a:latin typeface="Open Sans"/>
              </a:rPr>
              <a:t>) and type 2 (</a:t>
            </a:r>
            <a:r>
              <a:rPr lang="en-US" b="1" i="0" u="none" strike="noStrike" dirty="0">
                <a:solidFill>
                  <a:srgbClr val="296C96"/>
                </a:solidFill>
                <a:effectLst/>
                <a:latin typeface="Open Sans"/>
                <a:hlinkClick r:id="rId4"/>
              </a:rPr>
              <a:t>314</a:t>
            </a:r>
            <a:r>
              <a:rPr lang="en-US" b="0" i="0" dirty="0">
                <a:solidFill>
                  <a:srgbClr val="000000"/>
                </a:solidFill>
                <a:effectLst/>
                <a:latin typeface="Open Sans"/>
              </a:rPr>
              <a:t>) diabetes have shown increased mortality associated with the lowest sodium intakes. A secondary analysis of data from the Ongoing Telmisartan Alone and in Combination With Ramipril Global Endpoint Trial (ONTARGET) suggests sodium excretions &lt;3 g/day and &gt;7 g/day were both associated with increased mortality in people with type 2 diabetes (</a:t>
            </a:r>
            <a:r>
              <a:rPr lang="en-US" b="1" i="0" u="none" strike="noStrike" dirty="0">
                <a:solidFill>
                  <a:srgbClr val="296C96"/>
                </a:solidFill>
                <a:effectLst/>
                <a:latin typeface="Open Sans"/>
                <a:hlinkClick r:id="rId5"/>
              </a:rPr>
              <a:t>315</a:t>
            </a:r>
            <a:r>
              <a:rPr lang="en-US" b="0" i="0" dirty="0">
                <a:solidFill>
                  <a:srgbClr val="000000"/>
                </a:solidFill>
                <a:effectLst/>
                <a:latin typeface="Open Sans"/>
              </a:rPr>
              <a:t>), leading to continued controversy over the potential benefits versus harms of lowering sodium intake below the general recommendation. In the absence of clear scientific evidence for benefit in people with combined diabetes and hypertension (</a:t>
            </a:r>
            <a:r>
              <a:rPr lang="en-US" b="1" i="0" u="none" strike="noStrike" dirty="0">
                <a:solidFill>
                  <a:srgbClr val="296C96"/>
                </a:solidFill>
                <a:effectLst/>
                <a:latin typeface="Open Sans"/>
                <a:hlinkClick r:id="rId3"/>
              </a:rPr>
              <a:t>313</a:t>
            </a:r>
            <a:r>
              <a:rPr lang="en-US" b="0" i="0" dirty="0">
                <a:solidFill>
                  <a:srgbClr val="000000"/>
                </a:solidFill>
                <a:effectLst/>
                <a:latin typeface="Open Sans"/>
              </a:rPr>
              <a:t>,</a:t>
            </a:r>
            <a:r>
              <a:rPr lang="en-US" b="1" i="0" u="none" strike="noStrike" dirty="0">
                <a:solidFill>
                  <a:srgbClr val="296C96"/>
                </a:solidFill>
                <a:effectLst/>
                <a:latin typeface="Open Sans"/>
                <a:hlinkClick r:id="rId4"/>
              </a:rPr>
              <a:t>314</a:t>
            </a:r>
            <a:r>
              <a:rPr lang="en-US" b="0" i="0" dirty="0">
                <a:solidFill>
                  <a:srgbClr val="000000"/>
                </a:solidFill>
                <a:effectLst/>
                <a:latin typeface="Open Sans"/>
              </a:rPr>
              <a:t>), sodium intake goals that are significantly lower than 2,300 mg/day should be considered only on an individual basis. When individualizing sodium intake recommendations, careful consideration must be given to issues such as food preference, palatability, availability, and additional cost of fresh or specialty low-sodium products (</a:t>
            </a:r>
            <a:r>
              <a:rPr lang="en-US" b="1" i="0" u="none" strike="noStrike" dirty="0">
                <a:solidFill>
                  <a:srgbClr val="296C96"/>
                </a:solidFill>
                <a:effectLst/>
                <a:latin typeface="Open Sans"/>
                <a:hlinkClick r:id="rId6"/>
              </a:rPr>
              <a:t>316</a:t>
            </a:r>
            <a:r>
              <a:rPr lang="en-US" b="0" i="0" dirty="0">
                <a:solidFill>
                  <a:srgbClr val="000000"/>
                </a:solidFill>
                <a:effectLst/>
                <a:latin typeface="Open Sans"/>
              </a:rPr>
              <a:t>).</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82</a:t>
            </a:fld>
            <a:endParaRPr lang="en-US"/>
          </a:p>
        </p:txBody>
      </p:sp>
    </p:spTree>
    <p:extLst>
      <p:ext uri="{BB962C8B-B14F-4D97-AF65-F5344CB8AC3E}">
        <p14:creationId xmlns:p14="http://schemas.microsoft.com/office/powerpoint/2010/main" val="27242413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both men and women with t1d or t2</a:t>
            </a:r>
            <a:r>
              <a:rPr lang="en-US" baseline="0" dirty="0"/>
              <a:t>d, a</a:t>
            </a:r>
            <a:r>
              <a:rPr lang="en-US" dirty="0"/>
              <a:t>ge specific fracture</a:t>
            </a:r>
            <a:r>
              <a:rPr lang="en-US" baseline="0" dirty="0"/>
              <a:t> risk is greater by 34% compared to those without diabetes.</a:t>
            </a:r>
          </a:p>
          <a:p>
            <a:endParaRPr lang="en-US" baseline="0" dirty="0"/>
          </a:p>
          <a:p>
            <a:r>
              <a:rPr lang="en-US" baseline="0" dirty="0"/>
              <a:t>Intake of calcium should reflect age-specific recommendations, same as those in the general population, and it can be obtained through the diet or with supplementation.</a:t>
            </a:r>
          </a:p>
          <a:p>
            <a:endParaRPr lang="en-US" baseline="0" dirty="0"/>
          </a:p>
          <a:p>
            <a:r>
              <a:rPr lang="en-US" baseline="0" dirty="0"/>
              <a:t>The optimal level of vitamin D is controversial, although serum levels of &gt;20 ng/mL is thought to be sufficient. However, because is a risk factor for fractures some guidelines suggest that &gt;30 ng/</a:t>
            </a:r>
            <a:r>
              <a:rPr lang="en-US" baseline="0" dirty="0" err="1"/>
              <a:t>mL.</a:t>
            </a:r>
            <a:endParaRPr lang="en-US" baseline="0"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83</a:t>
            </a:fld>
            <a:endParaRPr lang="en-US"/>
          </a:p>
        </p:txBody>
      </p:sp>
    </p:spTree>
    <p:extLst>
      <p:ext uri="{BB962C8B-B14F-4D97-AF65-F5344CB8AC3E}">
        <p14:creationId xmlns:p14="http://schemas.microsoft.com/office/powerpoint/2010/main" val="16000996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rPr>
              <a:t>Teach those with diabetes to eat their vitamins and minerals in their foods. </a:t>
            </a:r>
          </a:p>
          <a:p>
            <a:r>
              <a:rPr lang="en-US" b="0" i="0" dirty="0">
                <a:solidFill>
                  <a:srgbClr val="000000"/>
                </a:solidFill>
                <a:effectLst/>
                <a:latin typeface="Open Sans"/>
              </a:rPr>
              <a:t>Unless there is a specific deficiency noted, Scientific evidence does not support the use of vitamins or minerals supplements in people with diabetes or prediabetes.</a:t>
            </a:r>
          </a:p>
          <a:p>
            <a:endParaRPr lang="en-US" b="0" i="0" dirty="0">
              <a:solidFill>
                <a:srgbClr val="000000"/>
              </a:solidFill>
              <a:effectLst/>
              <a:latin typeface="Open Sans"/>
            </a:endParaRPr>
          </a:p>
          <a:p>
            <a:endParaRPr lang="en-US" b="0" i="0" dirty="0">
              <a:solidFill>
                <a:srgbClr val="000000"/>
              </a:solidFill>
              <a:effectLst/>
              <a:latin typeface="Open Sans"/>
            </a:endParaRPr>
          </a:p>
          <a:p>
            <a:endParaRPr lang="en-US" b="0" i="0" dirty="0">
              <a:solidFill>
                <a:srgbClr val="000000"/>
              </a:solidFill>
              <a:effectLst/>
              <a:latin typeface="Open Sans"/>
            </a:endParaRPr>
          </a:p>
          <a:p>
            <a:r>
              <a:rPr lang="en-US" b="0" i="0" dirty="0">
                <a:solidFill>
                  <a:srgbClr val="000000"/>
                </a:solidFill>
                <a:effectLst/>
                <a:latin typeface="Open Sans"/>
              </a:rPr>
              <a:t>_________________</a:t>
            </a:r>
          </a:p>
          <a:p>
            <a:r>
              <a:rPr lang="en-US" b="0" i="0" dirty="0">
                <a:solidFill>
                  <a:srgbClr val="000000"/>
                </a:solidFill>
                <a:effectLst/>
                <a:latin typeface="Open Sans"/>
              </a:rPr>
              <a:t>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Current Consensus Statement</a:t>
            </a:r>
          </a:p>
          <a:p>
            <a:endParaRPr lang="en-US" b="0" i="0" dirty="0">
              <a:solidFill>
                <a:srgbClr val="000000"/>
              </a:solidFill>
              <a:effectLst/>
              <a:latin typeface="Open Sans"/>
            </a:endParaRPr>
          </a:p>
        </p:txBody>
      </p:sp>
      <p:sp>
        <p:nvSpPr>
          <p:cNvPr id="4" name="Slide Number Placeholder 3"/>
          <p:cNvSpPr>
            <a:spLocks noGrp="1"/>
          </p:cNvSpPr>
          <p:nvPr>
            <p:ph type="sldNum" sz="quarter" idx="5"/>
          </p:nvPr>
        </p:nvSpPr>
        <p:spPr/>
        <p:txBody>
          <a:bodyPr/>
          <a:lstStyle/>
          <a:p>
            <a:fld id="{250840C3-ED71-476B-B764-DBAF20803A39}" type="slidenum">
              <a:rPr lang="en-US" smtClean="0"/>
              <a:pPr/>
              <a:t>84</a:t>
            </a:fld>
            <a:endParaRPr lang="en-US"/>
          </a:p>
        </p:txBody>
      </p:sp>
    </p:spTree>
    <p:extLst>
      <p:ext uri="{BB962C8B-B14F-4D97-AF65-F5344CB8AC3E}">
        <p14:creationId xmlns:p14="http://schemas.microsoft.com/office/powerpoint/2010/main" val="34143457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sym typeface="Wingdings" panose="05000000000000000000" pitchFamily="2" charset="2"/>
              </a:rPr>
              <a:t>That said, there are certain groups that you can see here that may need a multivitamin supplement</a:t>
            </a:r>
            <a:endParaRPr lang="en-US" b="0" i="0" dirty="0">
              <a:solidFill>
                <a:srgbClr val="000000"/>
              </a:solidFill>
              <a:effectLst/>
              <a:latin typeface="Open Sans"/>
            </a:endParaRPr>
          </a:p>
          <a:p>
            <a:endParaRPr lang="en-US" b="0" i="0" dirty="0">
              <a:solidFill>
                <a:srgbClr val="000000"/>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85</a:t>
            </a:fld>
            <a:endParaRPr lang="en-US"/>
          </a:p>
        </p:txBody>
      </p:sp>
    </p:spTree>
    <p:extLst>
      <p:ext uri="{BB962C8B-B14F-4D97-AF65-F5344CB8AC3E}">
        <p14:creationId xmlns:p14="http://schemas.microsoft.com/office/powerpoint/2010/main" val="5928817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Long term metformin use may be associated with vitamin B12 deficiency. B12 deficiency can lead to anemia and peripheral neuropathy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The cause of deficiency in people taking metformin is unknown. Some research may suggest malabsorption caused by metformin.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If deficient, B12 injections or high-dose oral supplementation may be effective treatment. More research is needed in this area.</a:t>
            </a:r>
            <a:endParaRPr lang="en-US" dirty="0"/>
          </a:p>
          <a:p>
            <a:endParaRPr lang="en-US" dirty="0"/>
          </a:p>
          <a:p>
            <a:r>
              <a:rPr lang="en-US" dirty="0"/>
              <a:t>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rPr>
              <a:t>(((( B12 deficiency can lead to anemia and peripheral neuropathy)))))</a:t>
            </a:r>
          </a:p>
          <a:p>
            <a:endParaRPr lang="en-US" dirty="0"/>
          </a:p>
          <a:p>
            <a:r>
              <a:rPr lang="en-US" dirty="0"/>
              <a:t>S42</a:t>
            </a:r>
          </a:p>
        </p:txBody>
      </p:sp>
      <p:sp>
        <p:nvSpPr>
          <p:cNvPr id="4" name="Slide Number Placeholder 3"/>
          <p:cNvSpPr>
            <a:spLocks noGrp="1"/>
          </p:cNvSpPr>
          <p:nvPr>
            <p:ph type="sldNum" sz="quarter" idx="5"/>
          </p:nvPr>
        </p:nvSpPr>
        <p:spPr/>
        <p:txBody>
          <a:bodyPr/>
          <a:lstStyle/>
          <a:p>
            <a:fld id="{250840C3-ED71-476B-B764-DBAF20803A39}" type="slidenum">
              <a:rPr lang="en-US" smtClean="0"/>
              <a:pPr/>
              <a:t>86</a:t>
            </a:fld>
            <a:endParaRPr lang="en-US"/>
          </a:p>
        </p:txBody>
      </p:sp>
    </p:spTree>
    <p:extLst>
      <p:ext uri="{BB962C8B-B14F-4D97-AF65-F5344CB8AC3E}">
        <p14:creationId xmlns:p14="http://schemas.microsoft.com/office/powerpoint/2010/main" val="33330196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rPr>
              <a:t>As for antioxidant supplements: Antioxidant supplementation is not recommended due to long-term safety concerns.</a:t>
            </a:r>
          </a:p>
          <a:p>
            <a:r>
              <a:rPr lang="en-US" b="0" i="0" dirty="0">
                <a:solidFill>
                  <a:srgbClr val="000000"/>
                </a:solidFill>
                <a:effectLst/>
                <a:latin typeface="Open Sans"/>
              </a:rPr>
              <a:t>And routine use of herbal supplements is generally not recommended either</a:t>
            </a:r>
          </a:p>
          <a:p>
            <a:endParaRPr lang="en-US" b="0" i="0" dirty="0">
              <a:solidFill>
                <a:srgbClr val="000000"/>
              </a:solidFill>
              <a:effectLst/>
              <a:latin typeface="Open Sans"/>
            </a:endParaRPr>
          </a:p>
          <a:p>
            <a:pPr defTabSz="931774">
              <a:defRPr/>
            </a:pPr>
            <a:r>
              <a:rPr lang="en-US" b="0" i="0" dirty="0">
                <a:solidFill>
                  <a:srgbClr val="000000"/>
                </a:solidFill>
                <a:effectLst/>
                <a:latin typeface="Open Sans"/>
              </a:rPr>
              <a:t>This is because, as already mentioned, nutritional supplements and herbal products are not standardized or regulated (</a:t>
            </a:r>
            <a:r>
              <a:rPr lang="en-US" b="1" i="0" u="none" strike="noStrike" dirty="0">
                <a:solidFill>
                  <a:srgbClr val="296C96"/>
                </a:solidFill>
                <a:effectLst/>
                <a:latin typeface="Open Sans"/>
                <a:hlinkClick r:id="rId3"/>
              </a:rPr>
              <a:t>255</a:t>
            </a:r>
            <a:r>
              <a:rPr lang="en-US" b="0" i="0" dirty="0">
                <a:solidFill>
                  <a:srgbClr val="000000"/>
                </a:solidFill>
                <a:effectLst/>
                <a:latin typeface="Open Sans"/>
              </a:rPr>
              <a:t>,</a:t>
            </a:r>
            <a:r>
              <a:rPr lang="en-US" b="1" i="0" u="none" strike="noStrike" dirty="0">
                <a:solidFill>
                  <a:srgbClr val="296C96"/>
                </a:solidFill>
                <a:effectLst/>
                <a:latin typeface="Open Sans"/>
                <a:hlinkClick r:id="rId4"/>
              </a:rPr>
              <a:t>256</a:t>
            </a:r>
            <a:r>
              <a:rPr lang="en-US" b="0" i="0" dirty="0">
                <a:solidFill>
                  <a:srgbClr val="000000"/>
                </a:solidFill>
                <a:effectLst/>
                <a:latin typeface="Open Sans"/>
              </a:rPr>
              <a:t>). </a:t>
            </a:r>
          </a:p>
          <a:p>
            <a:pPr defTabSz="931774">
              <a:defRPr/>
            </a:pPr>
            <a:endParaRPr lang="en-US" b="0" i="0" dirty="0">
              <a:solidFill>
                <a:srgbClr val="000000"/>
              </a:solidFill>
              <a:effectLst/>
              <a:latin typeface="Open Sans"/>
            </a:endParaRPr>
          </a:p>
          <a:p>
            <a:pPr defTabSz="931774">
              <a:defRPr/>
            </a:pPr>
            <a:r>
              <a:rPr lang="en-US" b="0" i="0" dirty="0">
                <a:solidFill>
                  <a:srgbClr val="000000"/>
                </a:solidFill>
                <a:effectLst/>
                <a:latin typeface="Open Sans"/>
              </a:rPr>
              <a:t>As health care providers, we are encouraged to ask about the use of supplements and herbal products, and discuss the potential benefit of these products weighed against the cost and possible adverse effects and drug interactions.</a:t>
            </a:r>
          </a:p>
          <a:p>
            <a:endParaRPr lang="en-US" b="0" i="0" dirty="0">
              <a:solidFill>
                <a:srgbClr val="000000"/>
              </a:solidFill>
              <a:effectLst/>
              <a:latin typeface="Open Sans"/>
            </a:endParaRPr>
          </a:p>
          <a:p>
            <a:endParaRPr lang="en-US" b="0" i="0" dirty="0">
              <a:solidFill>
                <a:srgbClr val="000000"/>
              </a:solidFill>
              <a:effectLst/>
              <a:latin typeface="Open Sans"/>
            </a:endParaRPr>
          </a:p>
          <a:p>
            <a:endParaRPr lang="en-US" b="0" i="0" dirty="0">
              <a:solidFill>
                <a:srgbClr val="000000"/>
              </a:solidFill>
              <a:effectLst/>
              <a:latin typeface="Open Sans"/>
            </a:endParaRPr>
          </a:p>
        </p:txBody>
      </p:sp>
      <p:sp>
        <p:nvSpPr>
          <p:cNvPr id="4" name="Slide Number Placeholder 3"/>
          <p:cNvSpPr>
            <a:spLocks noGrp="1"/>
          </p:cNvSpPr>
          <p:nvPr>
            <p:ph type="sldNum" sz="quarter" idx="5"/>
          </p:nvPr>
        </p:nvSpPr>
        <p:spPr/>
        <p:txBody>
          <a:bodyPr/>
          <a:lstStyle/>
          <a:p>
            <a:fld id="{250840C3-ED71-476B-B764-DBAF20803A39}" type="slidenum">
              <a:rPr lang="en-US" smtClean="0"/>
              <a:pPr/>
              <a:t>87</a:t>
            </a:fld>
            <a:endParaRPr lang="en-US"/>
          </a:p>
        </p:txBody>
      </p:sp>
    </p:spTree>
    <p:extLst>
      <p:ext uri="{BB962C8B-B14F-4D97-AF65-F5344CB8AC3E}">
        <p14:creationId xmlns:p14="http://schemas.microsoft.com/office/powerpoint/2010/main" val="38950087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rPr>
              <a:t>Bev has a great handout to help you learn more about these supplements and where current literature stands.</a:t>
            </a:r>
          </a:p>
          <a:p>
            <a:pPr defTabSz="931774">
              <a:defRPr/>
            </a:pPr>
            <a:endParaRPr lang="en-US" b="0" i="0" dirty="0">
              <a:solidFill>
                <a:srgbClr val="000000"/>
              </a:solidFill>
              <a:effectLst/>
              <a:latin typeface="Open Sans"/>
            </a:endParaRPr>
          </a:p>
          <a:p>
            <a:pPr defTabSz="931774">
              <a:defRPr/>
            </a:pPr>
            <a:r>
              <a:rPr lang="en-US" b="0" i="0" dirty="0">
                <a:solidFill>
                  <a:srgbClr val="000000"/>
                </a:solidFill>
                <a:effectLst/>
                <a:latin typeface="Open Sans"/>
              </a:rPr>
              <a:t>Here it is – you can find it on your website, it was adapted from the Cleveland clinic. </a:t>
            </a:r>
          </a:p>
          <a:p>
            <a:pPr defTabSz="931774">
              <a:defRPr/>
            </a:pPr>
            <a:endParaRPr lang="en-US" b="0" i="0" dirty="0">
              <a:solidFill>
                <a:srgbClr val="000000"/>
              </a:solidFill>
              <a:effectLst/>
              <a:latin typeface="Open Sans"/>
            </a:endParaRPr>
          </a:p>
          <a:p>
            <a:pPr defTabSz="931774">
              <a:defRPr/>
            </a:pPr>
            <a:r>
              <a:rPr lang="en-US" b="0" i="0" dirty="0">
                <a:solidFill>
                  <a:srgbClr val="000000"/>
                </a:solidFill>
                <a:effectLst/>
                <a:latin typeface="Open Sans"/>
              </a:rPr>
              <a:t>_________________</a:t>
            </a:r>
          </a:p>
          <a:p>
            <a:pPr defTabSz="931774">
              <a:defRPr/>
            </a:pPr>
            <a:r>
              <a:rPr lang="en-US" b="0" i="0" dirty="0">
                <a:solidFill>
                  <a:srgbClr val="000000"/>
                </a:solidFill>
                <a:effectLst/>
                <a:latin typeface="Open Sans"/>
              </a:rPr>
              <a:t>The consensus from ADA is to consider that nutritional supplements and herbal products are not standardized or regulated (</a:t>
            </a:r>
            <a:r>
              <a:rPr lang="en-US" b="1" i="0" u="none" strike="noStrike" dirty="0">
                <a:solidFill>
                  <a:srgbClr val="296C96"/>
                </a:solidFill>
                <a:effectLst/>
                <a:latin typeface="Open Sans"/>
                <a:hlinkClick r:id="rId3"/>
              </a:rPr>
              <a:t>255</a:t>
            </a:r>
            <a:r>
              <a:rPr lang="en-US" b="0" i="0" dirty="0">
                <a:solidFill>
                  <a:srgbClr val="000000"/>
                </a:solidFill>
                <a:effectLst/>
                <a:latin typeface="Open Sans"/>
              </a:rPr>
              <a:t>,</a:t>
            </a:r>
            <a:r>
              <a:rPr lang="en-US" b="1" i="0" u="none" strike="noStrike" dirty="0">
                <a:solidFill>
                  <a:srgbClr val="296C96"/>
                </a:solidFill>
                <a:effectLst/>
                <a:latin typeface="Open Sans"/>
                <a:hlinkClick r:id="rId4"/>
              </a:rPr>
              <a:t>256</a:t>
            </a:r>
            <a:r>
              <a:rPr lang="en-US" b="0" i="0" dirty="0">
                <a:solidFill>
                  <a:srgbClr val="000000"/>
                </a:solidFill>
                <a:effectLst/>
                <a:latin typeface="Open Sans"/>
              </a:rPr>
              <a:t>). </a:t>
            </a:r>
          </a:p>
          <a:p>
            <a:pPr defTabSz="931774">
              <a:defRPr/>
            </a:pPr>
            <a:r>
              <a:rPr lang="en-US" b="0" i="0" dirty="0">
                <a:solidFill>
                  <a:srgbClr val="000000"/>
                </a:solidFill>
                <a:effectLst/>
                <a:latin typeface="Open Sans"/>
              </a:rPr>
              <a:t>As health care providers, we are encouraged to ask about the use of supplements and herbal products, and discuss the potential benefit of these products weighed against the cost and possible adverse effects and drug interactions. The variability of herbal and micronutrient supplements makes research in this area challenging and makes it difficult to conclude effectiveness. To date, there is limited evidence supporting the addition of herbal supplements to manage glycemia.</a:t>
            </a:r>
            <a:endParaRPr lang="en-US" dirty="0"/>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88</a:t>
            </a:fld>
            <a:endParaRPr lang="en-US"/>
          </a:p>
        </p:txBody>
      </p:sp>
    </p:spTree>
    <p:extLst>
      <p:ext uri="{BB962C8B-B14F-4D97-AF65-F5344CB8AC3E}">
        <p14:creationId xmlns:p14="http://schemas.microsoft.com/office/powerpoint/2010/main" val="14497313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89</a:t>
            </a:fld>
            <a:endParaRPr lang="en-US"/>
          </a:p>
        </p:txBody>
      </p:sp>
    </p:spTree>
    <p:extLst>
      <p:ext uri="{BB962C8B-B14F-4D97-AF65-F5344CB8AC3E}">
        <p14:creationId xmlns:p14="http://schemas.microsoft.com/office/powerpoint/2010/main" val="18440362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dirty="0"/>
              <a:t>For the majority of people who choose to drink alcohol in moderation, it does not need to be discouraged. </a:t>
            </a:r>
          </a:p>
          <a:p>
            <a:endParaRPr lang="en-US" sz="3300" dirty="0"/>
          </a:p>
          <a:p>
            <a:r>
              <a:rPr lang="en-US" sz="3300" dirty="0"/>
              <a:t>Moderate alcohol consumption has no significant acute effect on glucose and insulin concentrations. </a:t>
            </a:r>
          </a:p>
          <a:p>
            <a:endParaRPr lang="en-US" sz="3300" dirty="0"/>
          </a:p>
          <a:p>
            <a:r>
              <a:rPr lang="en-US" sz="3300" dirty="0"/>
              <a:t>The recommendation is to limit intake to:</a:t>
            </a:r>
          </a:p>
          <a:p>
            <a:pPr lvl="1"/>
            <a:r>
              <a:rPr lang="en-US" sz="2900" dirty="0"/>
              <a:t>1 drink or less per day for women</a:t>
            </a:r>
          </a:p>
          <a:p>
            <a:pPr lvl="1"/>
            <a:r>
              <a:rPr lang="en-US" sz="2900" dirty="0"/>
              <a:t>2 drinks or less per day for men</a:t>
            </a:r>
          </a:p>
          <a:p>
            <a:pPr lvl="1"/>
            <a:endParaRPr lang="en-US" sz="2900" dirty="0"/>
          </a:p>
          <a:p>
            <a:r>
              <a:rPr lang="en-US" dirty="0"/>
              <a:t>Obviously, some individuals should abstain from alcohol consumption including</a:t>
            </a:r>
          </a:p>
          <a:p>
            <a:r>
              <a:rPr lang="en-US" dirty="0"/>
              <a:t>	Individuals with a history of alcohol abuse</a:t>
            </a:r>
          </a:p>
          <a:p>
            <a:r>
              <a:rPr lang="en-US" dirty="0"/>
              <a:t>	Women during pregnancy </a:t>
            </a:r>
          </a:p>
          <a:p>
            <a:r>
              <a:rPr lang="en-US" dirty="0"/>
              <a:t>	Individuals with certain medical problems ((like liver disease pancreatitis, advanced neuropathy, severe hypertriglyceridemia (&gt;500))</a:t>
            </a:r>
          </a:p>
          <a:p>
            <a:endParaRPr lang="en-US" dirty="0"/>
          </a:p>
          <a:p>
            <a:r>
              <a:rPr lang="en-US" dirty="0"/>
              <a:t>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Big book p 460 </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90</a:t>
            </a:fld>
            <a:endParaRPr lang="en-US"/>
          </a:p>
        </p:txBody>
      </p:sp>
    </p:spTree>
    <p:extLst>
      <p:ext uri="{BB962C8B-B14F-4D97-AF65-F5344CB8AC3E}">
        <p14:creationId xmlns:p14="http://schemas.microsoft.com/office/powerpoint/2010/main" val="336261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now lets review the goals of MNT for those living with diabetes</a:t>
            </a:r>
          </a:p>
          <a:p>
            <a:endParaRPr lang="en-US" dirty="0"/>
          </a:p>
          <a:p>
            <a:r>
              <a:rPr lang="en-US" dirty="0"/>
              <a:t>The first goal for MNT for people with diabetes is to promote healthy eating patterns to improve health, ultimately, with the goal of delaying or preventing complications from diabetes</a:t>
            </a:r>
          </a:p>
          <a:p>
            <a:endParaRPr lang="en-US" dirty="0"/>
          </a:p>
          <a:p>
            <a:endParaRPr lang="en-US" dirty="0"/>
          </a:p>
          <a:p>
            <a:r>
              <a:rPr lang="en-US" dirty="0"/>
              <a:t>Standards </a:t>
            </a:r>
            <a:r>
              <a:rPr lang="en-US" dirty="0" err="1"/>
              <a:t>pg</a:t>
            </a:r>
            <a:r>
              <a:rPr lang="en-US" dirty="0"/>
              <a:t>: S64</a:t>
            </a:r>
          </a:p>
        </p:txBody>
      </p:sp>
      <p:sp>
        <p:nvSpPr>
          <p:cNvPr id="4" name="Slide Number Placeholder 3"/>
          <p:cNvSpPr>
            <a:spLocks noGrp="1"/>
          </p:cNvSpPr>
          <p:nvPr>
            <p:ph type="sldNum" sz="quarter" idx="5"/>
          </p:nvPr>
        </p:nvSpPr>
        <p:spPr/>
        <p:txBody>
          <a:bodyPr/>
          <a:lstStyle/>
          <a:p>
            <a:fld id="{250840C3-ED71-476B-B764-DBAF20803A39}" type="slidenum">
              <a:rPr lang="en-US" smtClean="0"/>
              <a:pPr/>
              <a:t>9</a:t>
            </a:fld>
            <a:endParaRPr lang="en-US"/>
          </a:p>
        </p:txBody>
      </p:sp>
    </p:spTree>
    <p:extLst>
      <p:ext uri="{BB962C8B-B14F-4D97-AF65-F5344CB8AC3E}">
        <p14:creationId xmlns:p14="http://schemas.microsoft.com/office/powerpoint/2010/main" val="41401274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pPr>
            <a:r>
              <a:rPr lang="en-US" sz="3200" dirty="0"/>
              <a:t>A drink is defined as </a:t>
            </a:r>
          </a:p>
          <a:p>
            <a:pPr lvl="1" eaLnBrk="1" hangingPunct="1">
              <a:lnSpc>
                <a:spcPct val="100000"/>
              </a:lnSpc>
            </a:pPr>
            <a:r>
              <a:rPr lang="en-US" sz="2800" dirty="0"/>
              <a:t>5 ounces of wine</a:t>
            </a:r>
          </a:p>
          <a:p>
            <a:pPr lvl="1" eaLnBrk="1" hangingPunct="1">
              <a:lnSpc>
                <a:spcPct val="100000"/>
              </a:lnSpc>
            </a:pPr>
            <a:r>
              <a:rPr lang="en-US" sz="2800" dirty="0"/>
              <a:t>12 ounces of beer</a:t>
            </a:r>
          </a:p>
          <a:p>
            <a:pPr lvl="1" eaLnBrk="1" hangingPunct="1">
              <a:lnSpc>
                <a:spcPct val="100000"/>
              </a:lnSpc>
            </a:pPr>
            <a:r>
              <a:rPr lang="en-US" sz="2800" dirty="0"/>
              <a:t>1½ ounces of a hard alcohol</a:t>
            </a:r>
          </a:p>
          <a:p>
            <a:pPr eaLnBrk="1" hangingPunct="1">
              <a:lnSpc>
                <a:spcPct val="100000"/>
              </a:lnSpc>
            </a:pPr>
            <a:r>
              <a:rPr lang="en-US" sz="3200" dirty="0"/>
              <a:t>1 drink has approximately ~15 grams of alcohol</a:t>
            </a:r>
          </a:p>
          <a:p>
            <a:pPr eaLnBrk="1" hangingPunct="1">
              <a:lnSpc>
                <a:spcPct val="100000"/>
              </a:lnSpc>
            </a:pPr>
            <a:r>
              <a:rPr lang="en-US" sz="3200" dirty="0"/>
              <a:t>1 gram of alcohol provides 7 calories</a:t>
            </a:r>
          </a:p>
          <a:p>
            <a:pPr eaLnBrk="1" hangingPunct="1">
              <a:lnSpc>
                <a:spcPct val="100000"/>
              </a:lnSpc>
            </a:pPr>
            <a:r>
              <a:rPr lang="en-US" sz="3200" dirty="0"/>
              <a:t>So if someone is interested in weight loss, alcohol intake may be something to look at more closely </a:t>
            </a:r>
          </a:p>
        </p:txBody>
      </p:sp>
      <p:sp>
        <p:nvSpPr>
          <p:cNvPr id="4" name="Slide Number Placeholder 3"/>
          <p:cNvSpPr>
            <a:spLocks noGrp="1"/>
          </p:cNvSpPr>
          <p:nvPr>
            <p:ph type="sldNum" sz="quarter" idx="5"/>
          </p:nvPr>
        </p:nvSpPr>
        <p:spPr/>
        <p:txBody>
          <a:bodyPr/>
          <a:lstStyle/>
          <a:p>
            <a:fld id="{250840C3-ED71-476B-B764-DBAF20803A39}" type="slidenum">
              <a:rPr lang="en-US" smtClean="0"/>
              <a:pPr/>
              <a:t>91</a:t>
            </a:fld>
            <a:endParaRPr lang="en-US"/>
          </a:p>
        </p:txBody>
      </p:sp>
    </p:spTree>
    <p:extLst>
      <p:ext uri="{BB962C8B-B14F-4D97-AF65-F5344CB8AC3E}">
        <p14:creationId xmlns:p14="http://schemas.microsoft.com/office/powerpoint/2010/main" val="41974478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600" dirty="0"/>
              <a:t>Where alcohol can contribute to hyperglycemia is:</a:t>
            </a:r>
          </a:p>
          <a:p>
            <a:pPr marL="571500" indent="-571500">
              <a:lnSpc>
                <a:spcPct val="100000"/>
              </a:lnSpc>
              <a:buFontTx/>
              <a:buChar char="-"/>
            </a:pPr>
            <a:r>
              <a:rPr lang="en-US" sz="3600" dirty="0"/>
              <a:t>Drinks that also contain carbohydrate</a:t>
            </a:r>
          </a:p>
          <a:p>
            <a:pPr marL="571500" indent="-571500">
              <a:lnSpc>
                <a:spcPct val="100000"/>
              </a:lnSpc>
              <a:buFontTx/>
              <a:buChar char="-"/>
            </a:pPr>
            <a:r>
              <a:rPr lang="en-US" sz="3200" dirty="0"/>
              <a:t>Consistently having 3+ drinks/day can contribute to hyperglycemia</a:t>
            </a:r>
          </a:p>
        </p:txBody>
      </p:sp>
      <p:sp>
        <p:nvSpPr>
          <p:cNvPr id="4" name="Slide Number Placeholder 3"/>
          <p:cNvSpPr>
            <a:spLocks noGrp="1"/>
          </p:cNvSpPr>
          <p:nvPr>
            <p:ph type="sldNum" sz="quarter" idx="5"/>
          </p:nvPr>
        </p:nvSpPr>
        <p:spPr/>
        <p:txBody>
          <a:bodyPr/>
          <a:lstStyle/>
          <a:p>
            <a:fld id="{250840C3-ED71-476B-B764-DBAF20803A39}" type="slidenum">
              <a:rPr lang="en-US" smtClean="0"/>
              <a:pPr/>
              <a:t>92</a:t>
            </a:fld>
            <a:endParaRPr lang="en-US"/>
          </a:p>
        </p:txBody>
      </p:sp>
    </p:spTree>
    <p:extLst>
      <p:ext uri="{BB962C8B-B14F-4D97-AF65-F5344CB8AC3E}">
        <p14:creationId xmlns:p14="http://schemas.microsoft.com/office/powerpoint/2010/main" val="23642864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lnSpc>
                <a:spcPct val="100000"/>
              </a:lnSpc>
              <a:buFontTx/>
              <a:buChar char="-"/>
            </a:pPr>
            <a:r>
              <a:rPr lang="en-US" sz="3600" dirty="0"/>
              <a:t>In individuals using insulin or insulin secretagogues, there may also be a risk of hypoglycemia. This is because as alcohol is cleaned up by the liver, there is less glucose being released by the liver into the blood. </a:t>
            </a:r>
            <a:endParaRPr lang="en-US" sz="3200" dirty="0"/>
          </a:p>
          <a:p>
            <a:pPr marL="1371600" lvl="2" indent="-457200">
              <a:lnSpc>
                <a:spcPct val="100000"/>
              </a:lnSpc>
              <a:buFontTx/>
              <a:buChar char="-"/>
            </a:pPr>
            <a:r>
              <a:rPr lang="en-US" sz="2800" dirty="0"/>
              <a:t>A possible way to reduce the risk is to have an individuals consume a carbohydrate containing snack with alcohol.</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93</a:t>
            </a:fld>
            <a:endParaRPr lang="en-US"/>
          </a:p>
        </p:txBody>
      </p:sp>
    </p:spTree>
    <p:extLst>
      <p:ext uri="{BB962C8B-B14F-4D97-AF65-F5344CB8AC3E}">
        <p14:creationId xmlns:p14="http://schemas.microsoft.com/office/powerpoint/2010/main" val="13994803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94</a:t>
            </a:fld>
            <a:endParaRPr lang="en-US"/>
          </a:p>
        </p:txBody>
      </p:sp>
    </p:spTree>
    <p:extLst>
      <p:ext uri="{BB962C8B-B14F-4D97-AF65-F5344CB8AC3E}">
        <p14:creationId xmlns:p14="http://schemas.microsoft.com/office/powerpoint/2010/main" val="35582983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95</a:t>
            </a:fld>
            <a:endParaRPr lang="en-US"/>
          </a:p>
        </p:txBody>
      </p:sp>
    </p:spTree>
    <p:extLst>
      <p:ext uri="{BB962C8B-B14F-4D97-AF65-F5344CB8AC3E}">
        <p14:creationId xmlns:p14="http://schemas.microsoft.com/office/powerpoint/2010/main" val="8793513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96</a:t>
            </a:fld>
            <a:endParaRPr lang="en-US"/>
          </a:p>
        </p:txBody>
      </p:sp>
    </p:spTree>
    <p:extLst>
      <p:ext uri="{BB962C8B-B14F-4D97-AF65-F5344CB8AC3E}">
        <p14:creationId xmlns:p14="http://schemas.microsoft.com/office/powerpoint/2010/main" val="25441255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0840C3-ED71-476B-B764-DBAF20803A39}" type="slidenum">
              <a:rPr lang="en-US" smtClean="0"/>
              <a:pPr/>
              <a:t>97</a:t>
            </a:fld>
            <a:endParaRPr lang="en-US"/>
          </a:p>
        </p:txBody>
      </p:sp>
    </p:spTree>
    <p:extLst>
      <p:ext uri="{BB962C8B-B14F-4D97-AF65-F5344CB8AC3E}">
        <p14:creationId xmlns:p14="http://schemas.microsoft.com/office/powerpoint/2010/main" val="10507658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98</a:t>
            </a:fld>
            <a:endParaRPr lang="en-US"/>
          </a:p>
        </p:txBody>
      </p:sp>
    </p:spTree>
    <p:extLst>
      <p:ext uri="{BB962C8B-B14F-4D97-AF65-F5344CB8AC3E}">
        <p14:creationId xmlns:p14="http://schemas.microsoft.com/office/powerpoint/2010/main" val="28928793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In youth with T1D specifically, we aim to avoid food restriction or forcing the child to eat to regulate blood sugars.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The focus is often on mastering the use of insulin to achieve blood sugar targets.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Personally, when I’m working with kids with type 1 diabetes, I aim to normalize their eating experience as much as possible while simultaneously encouraging healthful food choices. </a:t>
            </a:r>
          </a:p>
        </p:txBody>
      </p:sp>
      <p:sp>
        <p:nvSpPr>
          <p:cNvPr id="4" name="Slide Number Placeholder 3"/>
          <p:cNvSpPr>
            <a:spLocks noGrp="1"/>
          </p:cNvSpPr>
          <p:nvPr>
            <p:ph type="sldNum" sz="quarter" idx="5"/>
          </p:nvPr>
        </p:nvSpPr>
        <p:spPr/>
        <p:txBody>
          <a:bodyPr/>
          <a:lstStyle/>
          <a:p>
            <a:fld id="{250840C3-ED71-476B-B764-DBAF20803A39}" type="slidenum">
              <a:rPr lang="en-US" smtClean="0"/>
              <a:pPr/>
              <a:t>99</a:t>
            </a:fld>
            <a:endParaRPr lang="en-US"/>
          </a:p>
        </p:txBody>
      </p:sp>
    </p:spTree>
    <p:extLst>
      <p:ext uri="{BB962C8B-B14F-4D97-AF65-F5344CB8AC3E}">
        <p14:creationId xmlns:p14="http://schemas.microsoft.com/office/powerpoint/2010/main" val="6174391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a:t>Again for T1D…</a:t>
            </a:r>
          </a:p>
          <a:p>
            <a:pPr>
              <a:lnSpc>
                <a:spcPct val="100000"/>
              </a:lnSpc>
            </a:pPr>
            <a:r>
              <a:rPr lang="en-US" sz="1200" dirty="0"/>
              <a:t>For those on fixed insulin program, focus on consistent carb intake to keep blood sugars safely balanced.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r>
              <a:rPr lang="en-US" sz="1200" dirty="0"/>
              <a:t>For those on flexible insulin program, we educate on carb counting and matching insulin to intake. If it is possible and appropriate for the child and family, I consider this to be the gold standard. This really supports normalcy with eating because it allows the family to navigate proper dosing of insulin in any food situation.</a:t>
            </a:r>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100</a:t>
            </a:fld>
            <a:endParaRPr lang="en-US"/>
          </a:p>
        </p:txBody>
      </p:sp>
    </p:spTree>
    <p:extLst>
      <p:ext uri="{BB962C8B-B14F-4D97-AF65-F5344CB8AC3E}">
        <p14:creationId xmlns:p14="http://schemas.microsoft.com/office/powerpoint/2010/main" val="3846644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3625-9C8E-4EE9-B496-D4AC288DA6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9568E0-4843-4387-A403-E5F4ED7396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7F361-3FDE-4DC1-ACDE-009481E84732}"/>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5" name="Footer Placeholder 4">
            <a:extLst>
              <a:ext uri="{FF2B5EF4-FFF2-40B4-BE49-F238E27FC236}">
                <a16:creationId xmlns:a16="http://schemas.microsoft.com/office/drawing/2014/main" id="{09D2016F-86B6-48AA-B9CB-D80641C42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A8A77-05D4-4840-87C1-CABA93AAB448}"/>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104354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BA30-4816-4339-A961-674F0F340F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BC138-4879-45D4-82F2-B66930E825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4992-1D1B-4B55-A81C-F30A3A1B4502}"/>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5" name="Footer Placeholder 4">
            <a:extLst>
              <a:ext uri="{FF2B5EF4-FFF2-40B4-BE49-F238E27FC236}">
                <a16:creationId xmlns:a16="http://schemas.microsoft.com/office/drawing/2014/main" id="{CBC7C3DE-BEFA-4F8A-A9DC-78505ADDF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25FA0-5535-48E8-A042-27CEDA8D9905}"/>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261686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0F6A75-8FDC-4BCC-BAF9-EFC21A73EC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31D73-EE10-4394-B115-790DFA2C1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7B521-096C-48F4-9FEC-F3F2AA08B0B8}"/>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5" name="Footer Placeholder 4">
            <a:extLst>
              <a:ext uri="{FF2B5EF4-FFF2-40B4-BE49-F238E27FC236}">
                <a16:creationId xmlns:a16="http://schemas.microsoft.com/office/drawing/2014/main" id="{BF8C9A7F-2AAF-4B9A-B0AF-5658BDF8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3FCFD-10EB-435E-9A91-3FBD675A106F}"/>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28949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EC35-0E84-49F3-BF8B-8D58F594AA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9FBFE-4D2A-4403-BECE-0B63426CEA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70548-7C16-4157-9D58-3AD069824841}"/>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5" name="Footer Placeholder 4">
            <a:extLst>
              <a:ext uri="{FF2B5EF4-FFF2-40B4-BE49-F238E27FC236}">
                <a16:creationId xmlns:a16="http://schemas.microsoft.com/office/drawing/2014/main" id="{71888DF3-AC2D-4011-ABB4-67DE1BB14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ECE47-CC45-466D-A1A5-7DB940C87FFC}"/>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2427394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E72A-CDEA-4EED-AA68-88C912170A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0A6DE-AE65-4384-8B3C-247BBCDE2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E80445-8500-484B-87DE-1C632E77A5DC}"/>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5" name="Footer Placeholder 4">
            <a:extLst>
              <a:ext uri="{FF2B5EF4-FFF2-40B4-BE49-F238E27FC236}">
                <a16:creationId xmlns:a16="http://schemas.microsoft.com/office/drawing/2014/main" id="{9C563A9F-059E-4441-A571-35DCCB46C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8A50D-DD92-4CAA-8B93-562A3B72C3DF}"/>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257212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9D7F-1EEC-4C82-B027-973D950CB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B4A58-4D2B-4045-A1BF-C50E5B659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AB608D-D1CB-49C2-8902-9FE8E6CFA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C86924-57BD-4C64-A1A0-630E1D46FB2C}"/>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6" name="Footer Placeholder 5">
            <a:extLst>
              <a:ext uri="{FF2B5EF4-FFF2-40B4-BE49-F238E27FC236}">
                <a16:creationId xmlns:a16="http://schemas.microsoft.com/office/drawing/2014/main" id="{62675E98-A0F2-40FE-A745-A998862B4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C886A-D6AB-47AC-8719-D65B4DCD27E0}"/>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399176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B2909-6987-4835-8CCD-5A277BD03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5B9152-869E-45C1-BBC0-93ACD7DF4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AAC561-671E-437B-90A1-E4F826C47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FB2AF6-629D-454B-81B6-BAF60FCC9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29C4C-0409-4FF0-84EE-18C4DC1AB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A2745C-1B41-4AF9-A415-3F9F65F76804}"/>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8" name="Footer Placeholder 7">
            <a:extLst>
              <a:ext uri="{FF2B5EF4-FFF2-40B4-BE49-F238E27FC236}">
                <a16:creationId xmlns:a16="http://schemas.microsoft.com/office/drawing/2014/main" id="{1D5B1C63-0601-4276-82F3-22BB810FE6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292D2D-DA21-44F8-96BD-3765DA0C9E93}"/>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4063729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E634-93C8-4CB7-A59C-517A373BFB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14F273-AA75-48FF-B45E-4BA89353BF6B}"/>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4" name="Footer Placeholder 3">
            <a:extLst>
              <a:ext uri="{FF2B5EF4-FFF2-40B4-BE49-F238E27FC236}">
                <a16:creationId xmlns:a16="http://schemas.microsoft.com/office/drawing/2014/main" id="{2C277E3E-FBCD-4790-9A30-D145A42F55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8D0CE-0CF4-42ED-8890-8E38BB38DA5B}"/>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215048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E715BB-D421-4339-A44B-534B7F24829E}"/>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3" name="Footer Placeholder 2">
            <a:extLst>
              <a:ext uri="{FF2B5EF4-FFF2-40B4-BE49-F238E27FC236}">
                <a16:creationId xmlns:a16="http://schemas.microsoft.com/office/drawing/2014/main" id="{0D3527DB-C6C8-4056-B3FB-BD9FB6557F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3AFD1-4AFA-4CF8-B5A9-8596230DF098}"/>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169256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18576-5632-422C-A175-E73E256583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42189E-266F-4C04-A9B5-0875C7B7A6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C6A71-F0E9-47FE-B2F4-A136DE41E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BC5B1-41CE-4106-91C3-643928A04AC0}"/>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6" name="Footer Placeholder 5">
            <a:extLst>
              <a:ext uri="{FF2B5EF4-FFF2-40B4-BE49-F238E27FC236}">
                <a16:creationId xmlns:a16="http://schemas.microsoft.com/office/drawing/2014/main" id="{AD414A2E-E439-477C-8C9F-0EB46BACB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C8F81-FF5D-4A9F-8AC0-BB745A1F9C7A}"/>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413282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83AA-1C08-45FE-8D94-2E1287019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55FD53-9D37-4195-B613-ABCF0BD56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D06AB7-23D5-49AD-A70C-818BDC9D8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29C8D4-8995-4F96-BF1A-0E502FACA51D}"/>
              </a:ext>
            </a:extLst>
          </p:cNvPr>
          <p:cNvSpPr>
            <a:spLocks noGrp="1"/>
          </p:cNvSpPr>
          <p:nvPr>
            <p:ph type="dt" sz="half" idx="10"/>
          </p:nvPr>
        </p:nvSpPr>
        <p:spPr/>
        <p:txBody>
          <a:bodyPr/>
          <a:lstStyle/>
          <a:p>
            <a:fld id="{94507A03-6C83-463E-BC33-EA31CEC32295}" type="datetimeFigureOut">
              <a:rPr lang="en-US" smtClean="0"/>
              <a:pPr/>
              <a:t>2/12/2025</a:t>
            </a:fld>
            <a:endParaRPr lang="en-US"/>
          </a:p>
        </p:txBody>
      </p:sp>
      <p:sp>
        <p:nvSpPr>
          <p:cNvPr id="6" name="Footer Placeholder 5">
            <a:extLst>
              <a:ext uri="{FF2B5EF4-FFF2-40B4-BE49-F238E27FC236}">
                <a16:creationId xmlns:a16="http://schemas.microsoft.com/office/drawing/2014/main" id="{D9D5388D-DA9E-4E25-92E3-56C39593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1EFF4-986C-449A-890A-556EB3FDE037}"/>
              </a:ext>
            </a:extLst>
          </p:cNvPr>
          <p:cNvSpPr>
            <a:spLocks noGrp="1"/>
          </p:cNvSpPr>
          <p:nvPr>
            <p:ph type="sldNum" sz="quarter" idx="12"/>
          </p:nvPr>
        </p:nvSpPr>
        <p:spPr/>
        <p:txBody>
          <a:bodyPr/>
          <a:lstStyle/>
          <a:p>
            <a:fld id="{7F74B78B-F039-402F-9689-3CF654918538}" type="slidenum">
              <a:rPr lang="en-US" smtClean="0"/>
              <a:pPr/>
              <a:t>‹#›</a:t>
            </a:fld>
            <a:endParaRPr lang="en-US"/>
          </a:p>
        </p:txBody>
      </p:sp>
    </p:spTree>
    <p:extLst>
      <p:ext uri="{BB962C8B-B14F-4D97-AF65-F5344CB8AC3E}">
        <p14:creationId xmlns:p14="http://schemas.microsoft.com/office/powerpoint/2010/main" val="273936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42FE4-A1D8-4A76-86B3-EB5858494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E30534-F1B5-4D6F-A8FD-79305EC77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24BC9-42A5-48C2-8367-5018BC2A8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07A03-6C83-463E-BC33-EA31CEC32295}" type="datetimeFigureOut">
              <a:rPr lang="en-US" smtClean="0"/>
              <a:pPr/>
              <a:t>2/12/2025</a:t>
            </a:fld>
            <a:endParaRPr lang="en-US"/>
          </a:p>
        </p:txBody>
      </p:sp>
      <p:sp>
        <p:nvSpPr>
          <p:cNvPr id="5" name="Footer Placeholder 4">
            <a:extLst>
              <a:ext uri="{FF2B5EF4-FFF2-40B4-BE49-F238E27FC236}">
                <a16:creationId xmlns:a16="http://schemas.microsoft.com/office/drawing/2014/main" id="{C4682BAE-04B4-47BC-BBCB-A4AC44769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4D40F-4432-4D51-80F8-5713A1637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4B78B-F039-402F-9689-3CF654918538}" type="slidenum">
              <a:rPr lang="en-US" smtClean="0"/>
              <a:pPr/>
              <a:t>‹#›</a:t>
            </a:fld>
            <a:endParaRPr lang="en-US"/>
          </a:p>
        </p:txBody>
      </p:sp>
    </p:spTree>
    <p:extLst>
      <p:ext uri="{BB962C8B-B14F-4D97-AF65-F5344CB8AC3E}">
        <p14:creationId xmlns:p14="http://schemas.microsoft.com/office/powerpoint/2010/main" val="154205106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foto.wuestenigel.com/set-of-products-for-healthy-food-on-black-background-top-view-flip-201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chickenpieinthesky.blogspot.com/2010_10_01_archive.html"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hellasfrappe.blogspot.com/2013/07/mediterranean-diet-best-low-fat-option.htm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hellasfrappe.blogspot.com/2013/07/mediterranean-diet-best-low-fat-option.html"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www.beautyglimpse.com/safe-use-essential-oils-pregnancy/"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www.beautyglimpse.com/safe-use-essential-oils-pregnancy/"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8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www.publicdomainpictures.net/view-image.php?image=97282&amp;picture=farm-golden-wheat"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hyperlink" Target="http://freefoodphotos.com/imagelibrary/bread/slides/oats.html"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s://pursuit.unimelb.edu.au/articles/the-science-of-supporting-others"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hyperlink" Target="http://www.noonpost.com/content/25320" TargetMode="Externa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hyperlink" Target="http://sitn.hms.harvard.edu/flash/2019/mending-broken-heart-new-post-heart-attack-adhesive-patch-speeds-healin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hyperlink" Target="http://ux.stackexchange.com/questions/88565/how-would-you-have-avoided-the-miss-universe-2015-mistake"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learn.e-limu.org/topic/view/?&amp;t=4"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learn.e-limu.org/topic/view/?&amp;t=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foodwatch.com.au/blog/handy-stuff/item/catherine-s-free-downloads.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learn.e-limu.org/topic/view/?&amp;t=4"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learn.e-limu.org/topic/view/?&amp;t=4"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www.gfar.net/news/brazil-s-dietary-guidelines-eat-real-food-together"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1.png"/><Relationship Id="rId4" Type="http://schemas.openxmlformats.org/officeDocument/2006/relationships/image" Target="../media/image90.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microsoft.com/office/2007/relationships/hdphoto" Target="../media/hdphoto7.wdp"/></Relationships>
</file>

<file path=ppt/slides/_rels/slide1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hyperlink" Target="http://blogs.lse.ac.uk/lsereviewofbooks/2018/05/21/book-review-doughnut-economics-seven-ways-to-think-like-a-21st-century-economist-by-kate-raworth/" TargetMode="External"/><Relationship Id="rId5" Type="http://schemas.openxmlformats.org/officeDocument/2006/relationships/image" Target="../media/image96.jpg"/><Relationship Id="rId4" Type="http://schemas.openxmlformats.org/officeDocument/2006/relationships/hyperlink" Target="http://freefoodphotos.com/imagelibrary/fruit/slides/five_apples.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8.xml"/><Relationship Id="rId1" Type="http://schemas.openxmlformats.org/officeDocument/2006/relationships/slideLayout" Target="../slideLayouts/slideLayout5.xml"/><Relationship Id="rId6" Type="http://schemas.openxmlformats.org/officeDocument/2006/relationships/hyperlink" Target="http://blogs.lse.ac.uk/lsereviewofbooks/2018/05/21/book-review-doughnut-economics-seven-ways-to-think-like-a-21st-century-economist-by-kate-raworth/" TargetMode="External"/><Relationship Id="rId5" Type="http://schemas.openxmlformats.org/officeDocument/2006/relationships/image" Target="../media/image96.jpg"/><Relationship Id="rId4" Type="http://schemas.openxmlformats.org/officeDocument/2006/relationships/hyperlink" Target="http://freefoodphotos.com/imagelibrary/fruit/slides/five_apples.html" TargetMode="External"/></Relationships>
</file>

<file path=ppt/slides/_rels/slide141.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100.wmf"/><Relationship Id="rId11" Type="http://schemas.microsoft.com/office/2007/relationships/hdphoto" Target="../media/hdphoto8.wdp"/><Relationship Id="rId5" Type="http://schemas.openxmlformats.org/officeDocument/2006/relationships/image" Target="../media/image99.wmf"/><Relationship Id="rId10" Type="http://schemas.openxmlformats.org/officeDocument/2006/relationships/image" Target="../media/image104.png"/><Relationship Id="rId4" Type="http://schemas.openxmlformats.org/officeDocument/2006/relationships/image" Target="../media/image98.wmf"/><Relationship Id="rId9" Type="http://schemas.openxmlformats.org/officeDocument/2006/relationships/image" Target="../media/image103.wmf"/></Relationships>
</file>

<file path=ppt/slides/_rels/slide142.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7.wmf"/></Relationships>
</file>

<file path=ppt/slides/_rels/slide143.xml.rels><?xml version="1.0" encoding="UTF-8" standalone="yes"?>
<Relationships xmlns="http://schemas.openxmlformats.org/package/2006/relationships"><Relationship Id="rId3" Type="http://schemas.openxmlformats.org/officeDocument/2006/relationships/image" Target="../media/image103.wmf"/><Relationship Id="rId7" Type="http://schemas.microsoft.com/office/2007/relationships/hdphoto" Target="../media/hdphoto8.wdp"/><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2.gif"/><Relationship Id="rId4" Type="http://schemas.openxmlformats.org/officeDocument/2006/relationships/image" Target="../media/image101.wmf"/></Relationships>
</file>

<file path=ppt/slides/_rels/slide14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98.wmf"/></Relationships>
</file>

<file path=ppt/slides/_rels/slide145.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00.wmf"/></Relationships>
</file>

<file path=ppt/slides/_rels/slide14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1.wmf"/></Relationships>
</file>

<file path=ppt/slides/_rels/slide147.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05.png"/></Relationships>
</file>

<file path=ppt/slides/_rels/slide1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hyperlink" Target="https://www.iphonemod.net/3-tips-iphone-ipad-calculator.html" TargetMode="External"/><Relationship Id="rId5" Type="http://schemas.openxmlformats.org/officeDocument/2006/relationships/image" Target="../media/image109.jpg"/><Relationship Id="rId4" Type="http://schemas.openxmlformats.org/officeDocument/2006/relationships/hyperlink" Target="http://boingboing.net/2014/11/14/oxo-good-grips-stainless-steel.html"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13.png"/><Relationship Id="rId4" Type="http://schemas.microsoft.com/office/2007/relationships/hdphoto" Target="../media/hdphoto10.wdp"/></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hyperlink" Target="https://foto.wuestenigel.com/top-view-of-healthy-food-components-on-a-white-wooden-table-flip-2019/"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2ahUKEwjD9OfLloraAhVGx2MKHXpxBZgQjRx6BAgAEAU&amp;url=http://sweetpeaskitchen.com/2010/11/apple-cider-doughnuts/&amp;psig=AOvVaw0i-IqxRf7rMJZ1zi7ucxL9&amp;ust=1522160139689774" TargetMode="External"/><Relationship Id="rId3" Type="http://schemas.openxmlformats.org/officeDocument/2006/relationships/hyperlink" Target="http://www.google.com/url?sa=i&amp;rct=j&amp;q=&amp;esrc=s&amp;source=images&amp;cd=&amp;cad=rja&amp;uact=8&amp;ved=2ahUKEwjl3_OcloraAhVBFGMKHQo5DBkQjRx6BAgAEAU&amp;url=http://www.macdentalcare.com/are-apples-good-for-your-teeth-natures-toothbrush&amp;psig=AOvVaw3fNrO6hTFV6ehVuz4NYnEG&amp;ust=1522160052509115" TargetMode="External"/><Relationship Id="rId7" Type="http://schemas.openxmlformats.org/officeDocument/2006/relationships/image" Target="../media/image116.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2ahUKEwjQgKDoloraAhUGxmMKHSUXAoQQjRx6BAgAEAU&amp;url=http://canacopegdl.com/keyword/equal-sign.html&amp;psig=AOvVaw2G9i-yX2sDQmq4l5sk-yij&amp;ust=1522160201378381" TargetMode="External"/><Relationship Id="rId5" Type="http://schemas.microsoft.com/office/2007/relationships/hdphoto" Target="../media/hdphoto11.wdp"/><Relationship Id="rId10" Type="http://schemas.microsoft.com/office/2007/relationships/hdphoto" Target="../media/hdphoto12.wdp"/><Relationship Id="rId4" Type="http://schemas.openxmlformats.org/officeDocument/2006/relationships/image" Target="../media/image115.png"/><Relationship Id="rId9" Type="http://schemas.openxmlformats.org/officeDocument/2006/relationships/image" Target="../media/image117.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1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0.png"/></Relationships>
</file>

<file path=ppt/slides/_rels/slide17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hyperlink" Target="https://www.focusfitness.net/stock-photos/downloads/dieting-concept-plate-piece-bread-folk/"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131338&amp;picture=rainbow-question-mark"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131338&amp;picture=rainbow-question-mark"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30.jpeg"/><Relationship Id="rId7" Type="http://schemas.openxmlformats.org/officeDocument/2006/relationships/hyperlink" Target="https://gasztroeden.blog.hu/2015/05/06/a_10_legjobb_fozesi_praktika"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hyperlink" Target="https://creativecommons.org/licenses/by-nc-sa/3.0/" TargetMode="External"/><Relationship Id="rId4" Type="http://schemas.openxmlformats.org/officeDocument/2006/relationships/hyperlink" Target="https://www.ag.ndsu.edu/foodpreservation/freezing" TargetMode="Externa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hyperlink" Target="https://www.mundofitness.com/13-razones-del-por-que-debes-hacer-ejercicio-por-las-mananas/"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hyperlink" Target="https://pxhere.com/en/photo/1584193"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hyperlink" Target="https://www.beautyandgroomingtips.com/2016/03/how-physical-activity-and-exercise-benefit-kids-health.html"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pngall.com/weight-scale-png" TargetMode="Externa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flickr.com/photos/alancleaver/4222532649" TargetMode="External"/><Relationship Id="rId5" Type="http://schemas.openxmlformats.org/officeDocument/2006/relationships/image" Target="../media/image8.jpg"/><Relationship Id="rId4" Type="http://schemas.openxmlformats.org/officeDocument/2006/relationships/hyperlink" Target="https://www.focusfitness.net/stock-photos/downloads/woman-lifting-dumbbell-fresh-fruits-veggies-plat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naturalselfbyriasweetraw.wordpress.com/nutrition-vegan-veg-raw/"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s"/><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pxhere.com/ko/photo/9229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bmj.com/content/361/bmj.k234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maxpixel.net/photo-58759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theconversation.com/health-check-five-sweeteners-and-what-they-mean-for-you-1492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xhere.com/en/photo/93368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0"/><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rawpixel.com/image/425260/free-photo-image-soda-soft-drink-col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pixabay.com/es/vectors/comprimidos-pastillas-medicaci%C3%B3n-309742/"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en.wikipedia.org/wiki/Sugar_substitut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en.wikipedia.org/wiki/Sugar_substitut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theconversation.com/could-some-types-of-sugar-actually-be-good-for-you-5533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pickpik.com/banana-minimum-fruit-tropical-honduras-tropical-fruit-5771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freefoodphotos.com/imagelibrary/bread/slides/pasta_reginett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mylifeandkids.com/five-simple-ways-add-fiber-die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humannhealth.com/top-water-rich-foods/128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commons.wikimedia.org/wiki/File:Eight_varieties_of_pears.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www.mundofitness.com/13-razones-del-por-que-debes-hacer-ejercicio-por-las-manana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67goingon50.blogspot.com/2016/09/279-how-tocalculate-daily-protein-need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clamorworld.com/heres-how-you-can-keep-check-on-protein-intak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www.tasnimnews.com/en/news/2020/07/13/2305993/meat-eating-boosts-muscle-health-better-than-plant-based-diet-study" TargetMode="External"/><Relationship Id="rId5" Type="http://schemas.openxmlformats.org/officeDocument/2006/relationships/image" Target="../media/image43.jpg"/><Relationship Id="rId4" Type="http://schemas.openxmlformats.org/officeDocument/2006/relationships/hyperlink" Target="https://creativecommons.org/licenses/by/3.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20/07/13/2305993/meat-eating-boosts-muscle-health-better-than-plant-based-diet-study"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20/07/13/2305993/meat-eating-boosts-muscle-health-better-than-plant-based-diet-stud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20/07/13/2305993/meat-eating-boosts-muscle-health-better-than-plant-based-diet-study"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pngimg.com/download/12731" TargetMode="External"/><Relationship Id="rId3" Type="http://schemas.openxmlformats.org/officeDocument/2006/relationships/image" Target="../media/image44.jpg"/><Relationship Id="rId7"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publicdomainpictures.net/view-image.php?image=165695&amp;picture=noten" TargetMode="External"/><Relationship Id="rId5" Type="http://schemas.openxmlformats.org/officeDocument/2006/relationships/image" Target="../media/image45.jpg"/><Relationship Id="rId4" Type="http://schemas.openxmlformats.org/officeDocument/2006/relationships/hyperlink" Target="http://shootingparrots.co.uk/2017/01/29/sunday-round-up-51/" TargetMode="External"/><Relationship Id="rId9" Type="http://schemas.openxmlformats.org/officeDocument/2006/relationships/hyperlink" Target="https://creativecommons.org/licenses/by-nc/3.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weightymatters.ca/2015/01/saturday-stories-media-bias-dying-with.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hyperlink" Target="https://humannhealth.com/health-benefits-of-olive-oil/1400/"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wallpaperflare.com/fat-good-fats-healthy-fats-food-and-drink-healthy-eating-wallpaper-wabai"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en.wikipedia.org/wiki/File:High_Fat_Foods_-_NCI_Visuals_Online.jp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www.lifestyletodaynews.com/food/saturated-fat-is-good-for-health-claims-a-new-stud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tanstaaflcanada.blogspot.com/2011/01/liberal-national-food-policy.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4.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www.pngall.com/vitamin-png/download/1894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cdc.gov/diabetes/prevention/find-a-program.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innovation.cms.gov/innovation-models/medicare-diabetes-prevention-program/mdpp-map"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hyperlink" Target="https://pixnio.com/science/medical-science/medicines-drugs/diet-supplement-fish-oil-soft-pill-medicines-vitamin-pil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www.pngall.com/salt-png"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pngimg.com/download/73264"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www.pngall.com/vitamin-p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www.pngall.com/vitamin-p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www.weightymatters.ca/2015/02/take-food-not-vitamins.html"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hyperlink" Target="http://americanwealthinequality.com/drug-and-alcohol-abu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pngimg.com/download/2340" TargetMode="External"/><Relationship Id="rId5" Type="http://schemas.openxmlformats.org/officeDocument/2006/relationships/image" Target="../media/image64.png"/><Relationship Id="rId4" Type="http://schemas.openxmlformats.org/officeDocument/2006/relationships/hyperlink" Target="http://pngimg.com/download/2345"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s://pixabay.com/en/alcohol-glass-pouring-whisky-933367/"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pngimg.com/download/2345" TargetMode="External"/><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s://www.publicdomainpictures.net/view-image.php?image=169399&amp;picture=glass-of-red-wine" TargetMode="External"/><Relationship Id="rId5" Type="http://schemas.openxmlformats.org/officeDocument/2006/relationships/image" Target="../media/image67.jpeg"/><Relationship Id="rId4" Type="http://schemas.openxmlformats.org/officeDocument/2006/relationships/hyperlink" Target="https://pxhere.com/en/photo/1283318"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www.alcoholpolicy.net/2017/02/the-rich-tapestry-of-alcohol-consumption-insights-heavy-drinking.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hyperlink" Target="http://disjointedthinking.jeffhughes.ca/2011/12/vegetarianism-and-moral-relativism/"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www.goodfreephotos.com/people/having-dinner-together-with-the-family.jpg.php"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researchoutreach.org/articles/flexibility-key-treating-children-type-1-diabet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food, several, plastic, arranged&#10;&#10;Description automatically generated">
            <a:extLst>
              <a:ext uri="{FF2B5EF4-FFF2-40B4-BE49-F238E27FC236}">
                <a16:creationId xmlns:a16="http://schemas.microsoft.com/office/drawing/2014/main" id="{6F0DF396-B620-419F-8FD5-91F04C9D6CB1}"/>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5730"/>
          <a:stretch/>
        </p:blipFill>
        <p:spPr>
          <a:xfrm>
            <a:off x="20" y="1"/>
            <a:ext cx="12191980" cy="7181087"/>
          </a:xfrm>
          <a:prstGeom prst="rect">
            <a:avLst/>
          </a:prstGeom>
        </p:spPr>
      </p:pic>
      <p:sp>
        <p:nvSpPr>
          <p:cNvPr id="2" name="Title 1"/>
          <p:cNvSpPr>
            <a:spLocks noGrp="1"/>
          </p:cNvSpPr>
          <p:nvPr>
            <p:ph type="title"/>
          </p:nvPr>
        </p:nvSpPr>
        <p:spPr>
          <a:xfrm>
            <a:off x="406400" y="2131724"/>
            <a:ext cx="4083120" cy="4726276"/>
          </a:xfrm>
        </p:spPr>
        <p:txBody>
          <a:bodyPr>
            <a:normAutofit fontScale="90000"/>
          </a:bodyPr>
          <a:lstStyle/>
          <a:p>
            <a:pPr algn="r"/>
            <a:r>
              <a:rPr lang="en-US" sz="6000" dirty="0">
                <a:solidFill>
                  <a:srgbClr val="FFFFFF"/>
                </a:solidFill>
              </a:rPr>
              <a:t>MEDICAL NUTRITION THERAPY</a:t>
            </a:r>
            <a:br>
              <a:rPr lang="en-US" sz="6000" dirty="0">
                <a:solidFill>
                  <a:srgbClr val="FFFFFF"/>
                </a:solidFill>
              </a:rPr>
            </a:br>
            <a:br>
              <a:rPr lang="en-US" sz="6000" dirty="0">
                <a:solidFill>
                  <a:srgbClr val="FFFFFF"/>
                </a:solidFill>
              </a:rPr>
            </a:br>
            <a:br>
              <a:rPr lang="en-US" sz="6000" dirty="0">
                <a:solidFill>
                  <a:srgbClr val="FFFFFF"/>
                </a:solidFill>
                <a:ea typeface="ＭＳ Ｐゴシック" pitchFamily="-112" charset="-128"/>
                <a:cs typeface="Arial" pitchFamily="34" charset="0"/>
              </a:rPr>
            </a:br>
            <a:endParaRPr lang="en-US" sz="6000" dirty="0">
              <a:solidFill>
                <a:srgbClr val="FFFFFF"/>
              </a:solidFill>
            </a:endParaRPr>
          </a:p>
        </p:txBody>
      </p:sp>
      <p:cxnSp>
        <p:nvCxnSpPr>
          <p:cNvPr id="20"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1078" y="1065862"/>
            <a:ext cx="6990337" cy="4726276"/>
          </a:xfrm>
        </p:spPr>
        <p:txBody>
          <a:bodyPr anchor="ctr">
            <a:normAutofit/>
          </a:bodyPr>
          <a:lstStyle/>
          <a:p>
            <a:pPr marL="0" lvl="0" indent="0" fontAlgn="base">
              <a:spcBef>
                <a:spcPct val="20000"/>
              </a:spcBef>
              <a:spcAft>
                <a:spcPct val="0"/>
              </a:spcAft>
              <a:buClrTx/>
              <a:buNone/>
              <a:defRPr/>
            </a:pPr>
            <a:endParaRPr lang="en-US" sz="3200" dirty="0">
              <a:solidFill>
                <a:srgbClr val="FFFFFF"/>
              </a:solidFill>
              <a:ea typeface="ＭＳ Ｐゴシック" pitchFamily="-112" charset="-128"/>
              <a:cs typeface="Arial" pitchFamily="34" charset="0"/>
            </a:endParaRPr>
          </a:p>
        </p:txBody>
      </p:sp>
    </p:spTree>
    <p:extLst>
      <p:ext uri="{BB962C8B-B14F-4D97-AF65-F5344CB8AC3E}">
        <p14:creationId xmlns:p14="http://schemas.microsoft.com/office/powerpoint/2010/main" val="1086200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0422-E14D-4FAD-A2BC-A28CC39548C5}"/>
              </a:ext>
            </a:extLst>
          </p:cNvPr>
          <p:cNvSpPr>
            <a:spLocks noGrp="1"/>
          </p:cNvSpPr>
          <p:nvPr>
            <p:ph type="title"/>
          </p:nvPr>
        </p:nvSpPr>
        <p:spPr>
          <a:solidFill>
            <a:srgbClr val="7FB0A8"/>
          </a:solidFill>
        </p:spPr>
        <p:txBody>
          <a:bodyPr/>
          <a:lstStyle/>
          <a:p>
            <a:r>
              <a:rPr lang="en-US" dirty="0"/>
              <a:t>Goals of MNT for All Persons With Diabetes</a:t>
            </a:r>
          </a:p>
        </p:txBody>
      </p:sp>
      <p:sp>
        <p:nvSpPr>
          <p:cNvPr id="3" name="Content Placeholder 2">
            <a:extLst>
              <a:ext uri="{FF2B5EF4-FFF2-40B4-BE49-F238E27FC236}">
                <a16:creationId xmlns:a16="http://schemas.microsoft.com/office/drawing/2014/main" id="{53DEA2AB-0302-427B-B307-EE4FBE2D56D0}"/>
              </a:ext>
            </a:extLst>
          </p:cNvPr>
          <p:cNvSpPr>
            <a:spLocks noGrp="1"/>
          </p:cNvSpPr>
          <p:nvPr>
            <p:ph idx="1"/>
          </p:nvPr>
        </p:nvSpPr>
        <p:spPr/>
        <p:txBody>
          <a:bodyPr>
            <a:normAutofit/>
          </a:bodyPr>
          <a:lstStyle/>
          <a:p>
            <a:pPr marL="0" indent="0">
              <a:lnSpc>
                <a:spcPct val="100000"/>
              </a:lnSpc>
              <a:buNone/>
            </a:pPr>
            <a:r>
              <a:rPr lang="en-US" sz="3600" dirty="0"/>
              <a:t>2.  Address individual nutritional needs based on:</a:t>
            </a:r>
          </a:p>
          <a:p>
            <a:pPr lvl="2">
              <a:lnSpc>
                <a:spcPct val="100000"/>
              </a:lnSpc>
            </a:pPr>
            <a:r>
              <a:rPr lang="en-US" sz="3200" dirty="0"/>
              <a:t>Personal and cultural food preferences</a:t>
            </a:r>
          </a:p>
          <a:p>
            <a:pPr lvl="2">
              <a:lnSpc>
                <a:spcPct val="100000"/>
              </a:lnSpc>
            </a:pPr>
            <a:r>
              <a:rPr lang="en-US" sz="3200" dirty="0"/>
              <a:t>Health literacy and numeracy</a:t>
            </a:r>
          </a:p>
          <a:p>
            <a:pPr lvl="2">
              <a:lnSpc>
                <a:spcPct val="100000"/>
              </a:lnSpc>
            </a:pPr>
            <a:r>
              <a:rPr lang="en-US" sz="3200" dirty="0"/>
              <a:t>Access to healthful food choices</a:t>
            </a:r>
          </a:p>
          <a:p>
            <a:pPr lvl="2">
              <a:lnSpc>
                <a:spcPct val="100000"/>
              </a:lnSpc>
            </a:pPr>
            <a:r>
              <a:rPr lang="en-US" sz="3200" dirty="0"/>
              <a:t>Willingness and ability to make changes</a:t>
            </a:r>
          </a:p>
          <a:p>
            <a:pPr lvl="2">
              <a:lnSpc>
                <a:spcPct val="100000"/>
              </a:lnSpc>
            </a:pPr>
            <a:r>
              <a:rPr lang="en-US" sz="3200" dirty="0"/>
              <a:t>Barriers to change</a:t>
            </a:r>
          </a:p>
        </p:txBody>
      </p:sp>
      <p:pic>
        <p:nvPicPr>
          <p:cNvPr id="4" name="Picture 3">
            <a:extLst>
              <a:ext uri="{FF2B5EF4-FFF2-40B4-BE49-F238E27FC236}">
                <a16:creationId xmlns:a16="http://schemas.microsoft.com/office/drawing/2014/main" id="{1531B1DB-E196-42D5-B169-1F9D780F2016}"/>
              </a:ext>
            </a:extLst>
          </p:cNvPr>
          <p:cNvPicPr>
            <a:picLocks noChangeAspect="1"/>
          </p:cNvPicPr>
          <p:nvPr/>
        </p:nvPicPr>
        <p:blipFill>
          <a:blip r:embed="rId3"/>
          <a:stretch>
            <a:fillRect/>
          </a:stretch>
        </p:blipFill>
        <p:spPr>
          <a:xfrm rot="10800000">
            <a:off x="0" y="5770911"/>
            <a:ext cx="12192000" cy="3958921"/>
          </a:xfrm>
          <a:prstGeom prst="rect">
            <a:avLst/>
          </a:prstGeom>
        </p:spPr>
      </p:pic>
    </p:spTree>
    <p:extLst>
      <p:ext uri="{BB962C8B-B14F-4D97-AF65-F5344CB8AC3E}">
        <p14:creationId xmlns:p14="http://schemas.microsoft.com/office/powerpoint/2010/main" val="19797366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059B-B65A-439C-AD81-D2642260ACDF}"/>
              </a:ext>
            </a:extLst>
          </p:cNvPr>
          <p:cNvSpPr>
            <a:spLocks noGrp="1"/>
          </p:cNvSpPr>
          <p:nvPr>
            <p:ph type="title"/>
          </p:nvPr>
        </p:nvSpPr>
        <p:spPr>
          <a:solidFill>
            <a:srgbClr val="7FB0A8"/>
          </a:solidFill>
        </p:spPr>
        <p:txBody>
          <a:bodyPr/>
          <a:lstStyle/>
          <a:p>
            <a:r>
              <a:rPr lang="en-US" sz="4400" dirty="0"/>
              <a:t>Youth with T1D</a:t>
            </a:r>
            <a:endParaRPr lang="en-US" dirty="0"/>
          </a:p>
        </p:txBody>
      </p:sp>
      <p:sp>
        <p:nvSpPr>
          <p:cNvPr id="3" name="Content Placeholder 2">
            <a:extLst>
              <a:ext uri="{FF2B5EF4-FFF2-40B4-BE49-F238E27FC236}">
                <a16:creationId xmlns:a16="http://schemas.microsoft.com/office/drawing/2014/main" id="{4F5E285B-33B5-428C-8BC3-A1E08A0F2A01}"/>
              </a:ext>
            </a:extLst>
          </p:cNvPr>
          <p:cNvSpPr>
            <a:spLocks noGrp="1"/>
          </p:cNvSpPr>
          <p:nvPr>
            <p:ph idx="1"/>
          </p:nvPr>
        </p:nvSpPr>
        <p:spPr>
          <a:xfrm>
            <a:off x="838200" y="1825625"/>
            <a:ext cx="7593293" cy="4351338"/>
          </a:xfrm>
        </p:spPr>
        <p:txBody>
          <a:bodyPr>
            <a:normAutofit/>
          </a:bodyPr>
          <a:lstStyle/>
          <a:p>
            <a:pPr>
              <a:lnSpc>
                <a:spcPct val="100000"/>
              </a:lnSpc>
            </a:pPr>
            <a:r>
              <a:rPr lang="en-US" sz="3600" dirty="0"/>
              <a:t>For those on fixed insulin program, focus on consistent carb intake considering timing and amount</a:t>
            </a:r>
          </a:p>
          <a:p>
            <a:pPr>
              <a:lnSpc>
                <a:spcPct val="100000"/>
              </a:lnSpc>
            </a:pPr>
            <a:r>
              <a:rPr lang="en-US" sz="3600" dirty="0"/>
              <a:t>For those on flexible insulin program, provide education on carb estimating/counting </a:t>
            </a:r>
          </a:p>
          <a:p>
            <a:pPr marL="0" indent="0">
              <a:lnSpc>
                <a:spcPct val="100000"/>
              </a:lnSpc>
              <a:buNone/>
            </a:pPr>
            <a:endParaRPr lang="en-US" dirty="0"/>
          </a:p>
          <a:p>
            <a:endParaRPr lang="en-US" dirty="0"/>
          </a:p>
        </p:txBody>
      </p:sp>
      <p:pic>
        <p:nvPicPr>
          <p:cNvPr id="4" name="Picture 4"/>
          <p:cNvPicPr>
            <a:picLocks noChangeAspect="1" noChangeArrowheads="1"/>
          </p:cNvPicPr>
          <p:nvPr/>
        </p:nvPicPr>
        <p:blipFill>
          <a:blip r:embed="rId3" cstate="print"/>
          <a:srcRect/>
          <a:stretch>
            <a:fillRect/>
          </a:stretch>
        </p:blipFill>
        <p:spPr bwMode="auto">
          <a:xfrm>
            <a:off x="8637142" y="1600200"/>
            <a:ext cx="3159176" cy="4749509"/>
          </a:xfrm>
          <a:prstGeom prst="rect">
            <a:avLst/>
          </a:prstGeom>
          <a:noFill/>
          <a:ln w="9525">
            <a:noFill/>
            <a:miter lim="800000"/>
            <a:headEnd/>
            <a:tailEnd/>
          </a:ln>
        </p:spPr>
      </p:pic>
    </p:spTree>
    <p:extLst>
      <p:ext uri="{BB962C8B-B14F-4D97-AF65-F5344CB8AC3E}">
        <p14:creationId xmlns:p14="http://schemas.microsoft.com/office/powerpoint/2010/main" val="3656413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lice of pizza&#10;&#10;Description automatically generated with medium confidence">
            <a:extLst>
              <a:ext uri="{FF2B5EF4-FFF2-40B4-BE49-F238E27FC236}">
                <a16:creationId xmlns:a16="http://schemas.microsoft.com/office/drawing/2014/main" id="{7D04A262-3C65-7D42-A0F8-C22CF7A9C4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00000">
            <a:off x="8078862" y="2389601"/>
            <a:ext cx="4176757" cy="3666744"/>
          </a:xfrm>
          <a:prstGeom prst="rect">
            <a:avLst/>
          </a:prstGeom>
        </p:spPr>
      </p:pic>
      <p:sp>
        <p:nvSpPr>
          <p:cNvPr id="2" name="Title 1">
            <a:extLst>
              <a:ext uri="{FF2B5EF4-FFF2-40B4-BE49-F238E27FC236}">
                <a16:creationId xmlns:a16="http://schemas.microsoft.com/office/drawing/2014/main" id="{7E6ACC81-B23D-154A-98BD-B45EC1015072}"/>
              </a:ext>
            </a:extLst>
          </p:cNvPr>
          <p:cNvSpPr>
            <a:spLocks noGrp="1"/>
          </p:cNvSpPr>
          <p:nvPr>
            <p:ph type="title"/>
          </p:nvPr>
        </p:nvSpPr>
        <p:spPr>
          <a:solidFill>
            <a:srgbClr val="7FB0A8"/>
          </a:solidFill>
        </p:spPr>
        <p:txBody>
          <a:bodyPr/>
          <a:lstStyle/>
          <a:p>
            <a:r>
              <a:rPr lang="en-US"/>
              <a:t>T1D &amp; Flexible Insulin Therapy</a:t>
            </a:r>
            <a:endParaRPr lang="en-US" dirty="0"/>
          </a:p>
        </p:txBody>
      </p:sp>
      <p:sp>
        <p:nvSpPr>
          <p:cNvPr id="3" name="Content Placeholder 2">
            <a:extLst>
              <a:ext uri="{FF2B5EF4-FFF2-40B4-BE49-F238E27FC236}">
                <a16:creationId xmlns:a16="http://schemas.microsoft.com/office/drawing/2014/main" id="{2A3D1301-67E0-7944-BFC0-BE549E49065B}"/>
              </a:ext>
            </a:extLst>
          </p:cNvPr>
          <p:cNvSpPr>
            <a:spLocks noGrp="1"/>
          </p:cNvSpPr>
          <p:nvPr>
            <p:ph idx="1"/>
          </p:nvPr>
        </p:nvSpPr>
        <p:spPr>
          <a:xfrm>
            <a:off x="838200" y="1825625"/>
            <a:ext cx="8390860" cy="4351338"/>
          </a:xfrm>
        </p:spPr>
        <p:txBody>
          <a:bodyPr>
            <a:normAutofit/>
          </a:bodyPr>
          <a:lstStyle/>
          <a:p>
            <a:r>
              <a:rPr lang="en-US" sz="3000"/>
              <a:t>In a mixed meal (carb + high in fat/protein), insulin need is not based on carb alone</a:t>
            </a:r>
          </a:p>
          <a:p>
            <a:pPr lvl="1"/>
            <a:r>
              <a:rPr lang="en-US" sz="2800"/>
              <a:t>Consider the glycemic impact of fat and protein, too</a:t>
            </a:r>
          </a:p>
          <a:p>
            <a:r>
              <a:rPr lang="en-US" sz="3000"/>
              <a:t>Relative to a lower fat/protein meal, high-fat and high-protein meals may require:</a:t>
            </a:r>
          </a:p>
          <a:p>
            <a:pPr lvl="1"/>
            <a:r>
              <a:rPr lang="en-US" sz="2800"/>
              <a:t>More insulin </a:t>
            </a:r>
          </a:p>
          <a:p>
            <a:pPr lvl="1"/>
            <a:r>
              <a:rPr lang="en-US" sz="2800"/>
              <a:t>A different approach to insulin timing </a:t>
            </a:r>
          </a:p>
          <a:p>
            <a:r>
              <a:rPr lang="en-US" sz="3000"/>
              <a:t>More research is needed to determine optimal insulin dose and delivery strategy</a:t>
            </a:r>
          </a:p>
          <a:p>
            <a:endParaRPr lang="en-US" dirty="0"/>
          </a:p>
        </p:txBody>
      </p:sp>
    </p:spTree>
    <p:extLst>
      <p:ext uri="{BB962C8B-B14F-4D97-AF65-F5344CB8AC3E}">
        <p14:creationId xmlns:p14="http://schemas.microsoft.com/office/powerpoint/2010/main" val="40831753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5783-928E-4527-8320-6FB14E59BD05}"/>
              </a:ext>
            </a:extLst>
          </p:cNvPr>
          <p:cNvSpPr>
            <a:spLocks noGrp="1"/>
          </p:cNvSpPr>
          <p:nvPr>
            <p:ph type="title"/>
          </p:nvPr>
        </p:nvSpPr>
        <p:spPr>
          <a:solidFill>
            <a:srgbClr val="7FB0A8"/>
          </a:solidFill>
        </p:spPr>
        <p:txBody>
          <a:bodyPr/>
          <a:lstStyle/>
          <a:p>
            <a:r>
              <a:rPr lang="en-US" sz="4400" dirty="0"/>
              <a:t>Youth with T2D</a:t>
            </a:r>
            <a:endParaRPr lang="en-US" dirty="0"/>
          </a:p>
        </p:txBody>
      </p:sp>
      <p:sp>
        <p:nvSpPr>
          <p:cNvPr id="3" name="Content Placeholder 2">
            <a:extLst>
              <a:ext uri="{FF2B5EF4-FFF2-40B4-BE49-F238E27FC236}">
                <a16:creationId xmlns:a16="http://schemas.microsoft.com/office/drawing/2014/main" id="{E32C70AA-D724-420F-B7F2-AD82058327BB}"/>
              </a:ext>
            </a:extLst>
          </p:cNvPr>
          <p:cNvSpPr>
            <a:spLocks noGrp="1"/>
          </p:cNvSpPr>
          <p:nvPr>
            <p:ph idx="1"/>
          </p:nvPr>
        </p:nvSpPr>
        <p:spPr>
          <a:xfrm>
            <a:off x="838200" y="1825625"/>
            <a:ext cx="10515600" cy="4351338"/>
          </a:xfrm>
        </p:spPr>
        <p:txBody>
          <a:bodyPr>
            <a:normAutofit/>
          </a:bodyPr>
          <a:lstStyle/>
          <a:p>
            <a:pPr>
              <a:lnSpc>
                <a:spcPct val="110000"/>
              </a:lnSpc>
            </a:pPr>
            <a:r>
              <a:rPr lang="en-US" sz="3600" u="sng" dirty="0"/>
              <a:t>Youth and family</a:t>
            </a:r>
            <a:r>
              <a:rPr lang="en-US" sz="3600" dirty="0"/>
              <a:t> must prioritize lifestyle modifications </a:t>
            </a:r>
          </a:p>
          <a:p>
            <a:pPr lvl="1">
              <a:lnSpc>
                <a:spcPct val="110000"/>
              </a:lnSpc>
            </a:pPr>
            <a:r>
              <a:rPr lang="en-US" sz="3200" dirty="0"/>
              <a:t>Dietary recommendations:</a:t>
            </a:r>
          </a:p>
          <a:p>
            <a:pPr lvl="2">
              <a:lnSpc>
                <a:spcPct val="110000"/>
              </a:lnSpc>
            </a:pPr>
            <a:r>
              <a:rPr lang="en-US" sz="3000" dirty="0"/>
              <a:t>Focus on nutrient dense, high quality foods / decrease calorie-dense, nutrient-poor foods (particularly SSBs)</a:t>
            </a:r>
          </a:p>
          <a:p>
            <a:pPr lvl="1">
              <a:lnSpc>
                <a:spcPct val="110000"/>
              </a:lnSpc>
            </a:pPr>
            <a:r>
              <a:rPr lang="en-US" sz="3200" dirty="0"/>
              <a:t>Increase exercise</a:t>
            </a:r>
          </a:p>
          <a:p>
            <a:pPr lvl="1">
              <a:lnSpc>
                <a:spcPct val="110000"/>
              </a:lnSpc>
            </a:pPr>
            <a:r>
              <a:rPr lang="en-US" sz="3200" dirty="0"/>
              <a:t>Aim for sustainable 7-10% decrease in excess weight for youth with overweight/obesity</a:t>
            </a:r>
          </a:p>
          <a:p>
            <a:pPr lvl="1">
              <a:lnSpc>
                <a:spcPct val="110000"/>
              </a:lnSpc>
            </a:pPr>
            <a:endParaRPr lang="en-US" sz="3200" dirty="0"/>
          </a:p>
          <a:p>
            <a:pPr marL="914400" lvl="2" indent="0">
              <a:buNone/>
            </a:pPr>
            <a:endParaRPr lang="en-US" sz="2400" dirty="0"/>
          </a:p>
          <a:p>
            <a:pPr marL="457200" lvl="1" indent="0">
              <a:buNone/>
            </a:pP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571400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ood, indoor, vegetable, arranged&#10;&#10;Description automatically generated">
            <a:extLst>
              <a:ext uri="{FF2B5EF4-FFF2-40B4-BE49-F238E27FC236}">
                <a16:creationId xmlns:a16="http://schemas.microsoft.com/office/drawing/2014/main" id="{A1254B59-A631-8F4F-BEAA-AEBA900948F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19486" y="1690688"/>
            <a:ext cx="3272514" cy="2736036"/>
          </a:xfrm>
          <a:prstGeom prst="rect">
            <a:avLst/>
          </a:prstGeom>
        </p:spPr>
      </p:pic>
      <p:sp>
        <p:nvSpPr>
          <p:cNvPr id="2" name="Title 1">
            <a:extLst>
              <a:ext uri="{FF2B5EF4-FFF2-40B4-BE49-F238E27FC236}">
                <a16:creationId xmlns:a16="http://schemas.microsoft.com/office/drawing/2014/main" id="{F4356282-7C5C-4BD8-86E7-43EBB60BB349}"/>
              </a:ext>
            </a:extLst>
          </p:cNvPr>
          <p:cNvSpPr>
            <a:spLocks noGrp="1"/>
          </p:cNvSpPr>
          <p:nvPr>
            <p:ph type="title"/>
          </p:nvPr>
        </p:nvSpPr>
        <p:spPr>
          <a:solidFill>
            <a:srgbClr val="7FB0A8"/>
          </a:solidFill>
        </p:spPr>
        <p:txBody>
          <a:bodyPr/>
          <a:lstStyle/>
          <a:p>
            <a:r>
              <a:rPr lang="en-US" dirty="0"/>
              <a:t>Youth with T2D</a:t>
            </a:r>
          </a:p>
        </p:txBody>
      </p:sp>
      <p:sp>
        <p:nvSpPr>
          <p:cNvPr id="3" name="Content Placeholder 2">
            <a:extLst>
              <a:ext uri="{FF2B5EF4-FFF2-40B4-BE49-F238E27FC236}">
                <a16:creationId xmlns:a16="http://schemas.microsoft.com/office/drawing/2014/main" id="{B3BF88E5-3301-485D-B07D-00B504F6F5BB}"/>
              </a:ext>
            </a:extLst>
          </p:cNvPr>
          <p:cNvSpPr>
            <a:spLocks noGrp="1"/>
          </p:cNvSpPr>
          <p:nvPr>
            <p:ph idx="1"/>
          </p:nvPr>
        </p:nvSpPr>
        <p:spPr>
          <a:xfrm>
            <a:off x="838199" y="1825625"/>
            <a:ext cx="9475381" cy="4351338"/>
          </a:xfrm>
        </p:spPr>
        <p:txBody>
          <a:bodyPr>
            <a:normAutofit/>
          </a:bodyPr>
          <a:lstStyle/>
          <a:p>
            <a:r>
              <a:rPr lang="en-US" sz="3200" dirty="0"/>
              <a:t>With dyslipidemia, use MNT to support:</a:t>
            </a:r>
          </a:p>
          <a:p>
            <a:pPr lvl="1"/>
            <a:r>
              <a:rPr lang="en-US" sz="2800" dirty="0"/>
              <a:t>Limit calories from fat: 25-30%</a:t>
            </a:r>
          </a:p>
          <a:p>
            <a:pPr lvl="1"/>
            <a:r>
              <a:rPr lang="en-US" sz="2800" dirty="0"/>
              <a:t>Limit calories from saturated fat: &lt;7%</a:t>
            </a:r>
          </a:p>
          <a:p>
            <a:pPr lvl="1"/>
            <a:r>
              <a:rPr lang="en-US" sz="2800" dirty="0"/>
              <a:t>Limit cholesterol: &lt;200 mg/day</a:t>
            </a:r>
          </a:p>
          <a:p>
            <a:pPr lvl="1"/>
            <a:r>
              <a:rPr lang="en-US" sz="2800" dirty="0"/>
              <a:t>Avoid trans fat</a:t>
            </a:r>
          </a:p>
          <a:p>
            <a:pPr lvl="1"/>
            <a:r>
              <a:rPr lang="en-US" sz="2800" dirty="0"/>
              <a:t>Aim for ~10% of calories from monounsaturated fat</a:t>
            </a:r>
          </a:p>
          <a:p>
            <a:pPr lvl="1"/>
            <a:r>
              <a:rPr lang="en-US" sz="2800" dirty="0"/>
              <a:t>For elevated triglycerides: ↓ simple sugar, ↑ omega-3s </a:t>
            </a:r>
          </a:p>
        </p:txBody>
      </p:sp>
    </p:spTree>
    <p:extLst>
      <p:ext uri="{BB962C8B-B14F-4D97-AF65-F5344CB8AC3E}">
        <p14:creationId xmlns:p14="http://schemas.microsoft.com/office/powerpoint/2010/main" val="28928680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ood, indoor, vegetable, arranged&#10;&#10;Description automatically generated">
            <a:extLst>
              <a:ext uri="{FF2B5EF4-FFF2-40B4-BE49-F238E27FC236}">
                <a16:creationId xmlns:a16="http://schemas.microsoft.com/office/drawing/2014/main" id="{A1254B59-A631-8F4F-BEAA-AEBA900948F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09886" y="3575864"/>
            <a:ext cx="3272514" cy="2736036"/>
          </a:xfrm>
          <a:prstGeom prst="rect">
            <a:avLst/>
          </a:prstGeom>
        </p:spPr>
      </p:pic>
      <p:sp>
        <p:nvSpPr>
          <p:cNvPr id="2" name="Title 1">
            <a:extLst>
              <a:ext uri="{FF2B5EF4-FFF2-40B4-BE49-F238E27FC236}">
                <a16:creationId xmlns:a16="http://schemas.microsoft.com/office/drawing/2014/main" id="{F4356282-7C5C-4BD8-86E7-43EBB60BB349}"/>
              </a:ext>
            </a:extLst>
          </p:cNvPr>
          <p:cNvSpPr>
            <a:spLocks noGrp="1"/>
          </p:cNvSpPr>
          <p:nvPr>
            <p:ph type="title"/>
          </p:nvPr>
        </p:nvSpPr>
        <p:spPr>
          <a:solidFill>
            <a:srgbClr val="7FB0A8"/>
          </a:solidFill>
        </p:spPr>
        <p:txBody>
          <a:bodyPr/>
          <a:lstStyle/>
          <a:p>
            <a:r>
              <a:rPr lang="en-US" dirty="0"/>
              <a:t>Youth with T2D</a:t>
            </a:r>
          </a:p>
        </p:txBody>
      </p:sp>
      <p:sp>
        <p:nvSpPr>
          <p:cNvPr id="3" name="Content Placeholder 2">
            <a:extLst>
              <a:ext uri="{FF2B5EF4-FFF2-40B4-BE49-F238E27FC236}">
                <a16:creationId xmlns:a16="http://schemas.microsoft.com/office/drawing/2014/main" id="{B3BF88E5-3301-485D-B07D-00B504F6F5BB}"/>
              </a:ext>
            </a:extLst>
          </p:cNvPr>
          <p:cNvSpPr>
            <a:spLocks noGrp="1"/>
          </p:cNvSpPr>
          <p:nvPr>
            <p:ph idx="1"/>
          </p:nvPr>
        </p:nvSpPr>
        <p:spPr>
          <a:xfrm>
            <a:off x="838199" y="1825625"/>
            <a:ext cx="9475381" cy="4351338"/>
          </a:xfrm>
        </p:spPr>
        <p:txBody>
          <a:bodyPr>
            <a:normAutofit/>
          </a:bodyPr>
          <a:lstStyle/>
          <a:p>
            <a:r>
              <a:rPr lang="en-US" sz="3200" dirty="0"/>
              <a:t>Assess for NAFLD</a:t>
            </a:r>
          </a:p>
          <a:p>
            <a:r>
              <a:rPr lang="en-US" sz="3200" dirty="0"/>
              <a:t>With overweight/obesity: aim for 7-10% weight loss</a:t>
            </a:r>
          </a:p>
          <a:p>
            <a:r>
              <a:rPr lang="en-US" sz="3200" dirty="0"/>
              <a:t>With nephropathy: protein intake at the                            RDA of 0.85-1.2 g/kg/day (based on age) </a:t>
            </a:r>
            <a:endParaRPr lang="en-US" sz="2800" dirty="0"/>
          </a:p>
        </p:txBody>
      </p:sp>
    </p:spTree>
    <p:extLst>
      <p:ext uri="{BB962C8B-B14F-4D97-AF65-F5344CB8AC3E}">
        <p14:creationId xmlns:p14="http://schemas.microsoft.com/office/powerpoint/2010/main" val="2530020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3413-7AD6-40C3-8BFF-5D032D39D505}"/>
              </a:ext>
            </a:extLst>
          </p:cNvPr>
          <p:cNvSpPr>
            <a:spLocks noGrp="1"/>
          </p:cNvSpPr>
          <p:nvPr>
            <p:ph type="title"/>
          </p:nvPr>
        </p:nvSpPr>
        <p:spPr>
          <a:solidFill>
            <a:srgbClr val="7FB0A8"/>
          </a:solidFill>
        </p:spPr>
        <p:txBody>
          <a:bodyPr/>
          <a:lstStyle/>
          <a:p>
            <a:r>
              <a:rPr lang="en-US" sz="4400" dirty="0"/>
              <a:t>Pregnancy</a:t>
            </a:r>
            <a:endParaRPr lang="en-US" dirty="0"/>
          </a:p>
        </p:txBody>
      </p:sp>
      <p:sp>
        <p:nvSpPr>
          <p:cNvPr id="3" name="Content Placeholder 2">
            <a:extLst>
              <a:ext uri="{FF2B5EF4-FFF2-40B4-BE49-F238E27FC236}">
                <a16:creationId xmlns:a16="http://schemas.microsoft.com/office/drawing/2014/main" id="{3D247A9F-8C1D-4E77-AD6E-B41E01339FBF}"/>
              </a:ext>
            </a:extLst>
          </p:cNvPr>
          <p:cNvSpPr>
            <a:spLocks noGrp="1"/>
          </p:cNvSpPr>
          <p:nvPr>
            <p:ph idx="1"/>
          </p:nvPr>
        </p:nvSpPr>
        <p:spPr>
          <a:xfrm>
            <a:off x="838201" y="1825625"/>
            <a:ext cx="6708820" cy="4351338"/>
          </a:xfrm>
        </p:spPr>
        <p:txBody>
          <a:bodyPr>
            <a:normAutofit/>
          </a:bodyPr>
          <a:lstStyle/>
          <a:p>
            <a:pPr>
              <a:lnSpc>
                <a:spcPct val="110000"/>
              </a:lnSpc>
            </a:pPr>
            <a:r>
              <a:rPr lang="en-US" sz="3600" dirty="0"/>
              <a:t>With pre-existing diabetes planning pregnancy, refer to RDN</a:t>
            </a:r>
          </a:p>
          <a:p>
            <a:pPr>
              <a:lnSpc>
                <a:spcPct val="110000"/>
              </a:lnSpc>
            </a:pPr>
            <a:r>
              <a:rPr lang="en-US" sz="3600" dirty="0"/>
              <a:t>Prenatal vitamins:</a:t>
            </a:r>
          </a:p>
          <a:p>
            <a:pPr lvl="1">
              <a:lnSpc>
                <a:spcPct val="110000"/>
              </a:lnSpc>
            </a:pPr>
            <a:r>
              <a:rPr lang="en-US" sz="2800" dirty="0"/>
              <a:t>At least 400 µg folic acid</a:t>
            </a:r>
          </a:p>
          <a:p>
            <a:pPr lvl="1">
              <a:lnSpc>
                <a:spcPct val="110000"/>
              </a:lnSpc>
            </a:pPr>
            <a:r>
              <a:rPr lang="en-US" sz="2800" dirty="0"/>
              <a:t>150 mg potassium iodide</a:t>
            </a:r>
          </a:p>
          <a:p>
            <a:pPr marL="0" indent="0">
              <a:buNone/>
            </a:pPr>
            <a:endParaRPr lang="en-US" dirty="0"/>
          </a:p>
          <a:p>
            <a:endParaRPr lang="en-US" dirty="0"/>
          </a:p>
        </p:txBody>
      </p:sp>
      <p:pic>
        <p:nvPicPr>
          <p:cNvPr id="7" name="Picture 6" descr="A picture containing person, person, indoor&#10;&#10;Description automatically generated">
            <a:extLst>
              <a:ext uri="{FF2B5EF4-FFF2-40B4-BE49-F238E27FC236}">
                <a16:creationId xmlns:a16="http://schemas.microsoft.com/office/drawing/2014/main" id="{6B12183F-0699-4390-8023-39787885A8D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5423" y="2172494"/>
            <a:ext cx="3265714" cy="3657600"/>
          </a:xfrm>
          <a:prstGeom prst="rect">
            <a:avLst/>
          </a:prstGeom>
        </p:spPr>
      </p:pic>
    </p:spTree>
    <p:extLst>
      <p:ext uri="{BB962C8B-B14F-4D97-AF65-F5344CB8AC3E}">
        <p14:creationId xmlns:p14="http://schemas.microsoft.com/office/powerpoint/2010/main" val="30473593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3413-7AD6-40C3-8BFF-5D032D39D505}"/>
              </a:ext>
            </a:extLst>
          </p:cNvPr>
          <p:cNvSpPr>
            <a:spLocks noGrp="1"/>
          </p:cNvSpPr>
          <p:nvPr>
            <p:ph type="title"/>
          </p:nvPr>
        </p:nvSpPr>
        <p:spPr>
          <a:solidFill>
            <a:srgbClr val="7FB0A8"/>
          </a:solidFill>
        </p:spPr>
        <p:txBody>
          <a:bodyPr/>
          <a:lstStyle/>
          <a:p>
            <a:r>
              <a:rPr lang="en-US" sz="4400" dirty="0"/>
              <a:t>Pregnancy</a:t>
            </a:r>
            <a:endParaRPr lang="en-US" dirty="0"/>
          </a:p>
        </p:txBody>
      </p:sp>
      <p:sp>
        <p:nvSpPr>
          <p:cNvPr id="3" name="Content Placeholder 2">
            <a:extLst>
              <a:ext uri="{FF2B5EF4-FFF2-40B4-BE49-F238E27FC236}">
                <a16:creationId xmlns:a16="http://schemas.microsoft.com/office/drawing/2014/main" id="{3D247A9F-8C1D-4E77-AD6E-B41E01339FBF}"/>
              </a:ext>
            </a:extLst>
          </p:cNvPr>
          <p:cNvSpPr>
            <a:spLocks noGrp="1"/>
          </p:cNvSpPr>
          <p:nvPr>
            <p:ph idx="1"/>
          </p:nvPr>
        </p:nvSpPr>
        <p:spPr>
          <a:xfrm>
            <a:off x="838201" y="1825625"/>
            <a:ext cx="7127222" cy="4351338"/>
          </a:xfrm>
        </p:spPr>
        <p:txBody>
          <a:bodyPr>
            <a:normAutofit fontScale="92500" lnSpcReduction="20000"/>
          </a:bodyPr>
          <a:lstStyle/>
          <a:p>
            <a:pPr>
              <a:lnSpc>
                <a:spcPct val="110000"/>
              </a:lnSpc>
            </a:pPr>
            <a:r>
              <a:rPr lang="en-US" sz="3600" dirty="0"/>
              <a:t>For women with diabetes in pregnancy or GDM, focus on:</a:t>
            </a:r>
          </a:p>
          <a:p>
            <a:pPr lvl="1">
              <a:lnSpc>
                <a:spcPct val="110000"/>
              </a:lnSpc>
            </a:pPr>
            <a:r>
              <a:rPr lang="en-US" sz="3200" dirty="0"/>
              <a:t>Adequate calories for appropriate weight gain (weight loss not recommended)</a:t>
            </a:r>
          </a:p>
          <a:p>
            <a:pPr lvl="1">
              <a:lnSpc>
                <a:spcPct val="110000"/>
              </a:lnSpc>
            </a:pPr>
            <a:r>
              <a:rPr lang="en-US" sz="3200" dirty="0"/>
              <a:t>Minimize blood glucose excursions </a:t>
            </a:r>
          </a:p>
          <a:p>
            <a:pPr lvl="1">
              <a:lnSpc>
                <a:spcPct val="110000"/>
              </a:lnSpc>
            </a:pPr>
            <a:r>
              <a:rPr lang="en-US" sz="3200" dirty="0"/>
              <a:t>Ensure nutrient-dense, safe nutrition</a:t>
            </a:r>
          </a:p>
          <a:p>
            <a:pPr marL="0" indent="0">
              <a:buNone/>
            </a:pPr>
            <a:endParaRPr lang="en-US" dirty="0"/>
          </a:p>
          <a:p>
            <a:r>
              <a:rPr lang="en-US" dirty="0"/>
              <a:t>  </a:t>
            </a:r>
          </a:p>
        </p:txBody>
      </p:sp>
      <p:pic>
        <p:nvPicPr>
          <p:cNvPr id="7" name="Picture 6" descr="A picture containing person, person, indoor&#10;&#10;Description automatically generated">
            <a:extLst>
              <a:ext uri="{FF2B5EF4-FFF2-40B4-BE49-F238E27FC236}">
                <a16:creationId xmlns:a16="http://schemas.microsoft.com/office/drawing/2014/main" id="{6B12183F-0699-4390-8023-39787885A8D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5423" y="2172494"/>
            <a:ext cx="3265714" cy="3657600"/>
          </a:xfrm>
          <a:prstGeom prst="rect">
            <a:avLst/>
          </a:prstGeom>
        </p:spPr>
      </p:pic>
    </p:spTree>
    <p:extLst>
      <p:ext uri="{BB962C8B-B14F-4D97-AF65-F5344CB8AC3E}">
        <p14:creationId xmlns:p14="http://schemas.microsoft.com/office/powerpoint/2010/main" val="18902110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C5FB3-863B-46D5-8941-CF84F589ED89}"/>
              </a:ext>
            </a:extLst>
          </p:cNvPr>
          <p:cNvSpPr>
            <a:spLocks noGrp="1"/>
          </p:cNvSpPr>
          <p:nvPr>
            <p:ph type="title"/>
          </p:nvPr>
        </p:nvSpPr>
        <p:spPr>
          <a:solidFill>
            <a:srgbClr val="7FB0A8"/>
          </a:solidFill>
        </p:spPr>
        <p:txBody>
          <a:bodyPr/>
          <a:lstStyle/>
          <a:p>
            <a:r>
              <a:rPr lang="en-US" dirty="0"/>
              <a:t>Pre-pregnancy BMI and Weight Gain</a:t>
            </a:r>
          </a:p>
        </p:txBody>
      </p:sp>
      <p:graphicFrame>
        <p:nvGraphicFramePr>
          <p:cNvPr id="10" name="Table 9">
            <a:extLst>
              <a:ext uri="{FF2B5EF4-FFF2-40B4-BE49-F238E27FC236}">
                <a16:creationId xmlns:a16="http://schemas.microsoft.com/office/drawing/2014/main" id="{B7976858-408B-4A2B-B3C6-A4CEC87E715E}"/>
              </a:ext>
            </a:extLst>
          </p:cNvPr>
          <p:cNvGraphicFramePr>
            <a:graphicFrameLocks noGrp="1"/>
          </p:cNvGraphicFramePr>
          <p:nvPr>
            <p:extLst>
              <p:ext uri="{D42A27DB-BD31-4B8C-83A1-F6EECF244321}">
                <p14:modId xmlns:p14="http://schemas.microsoft.com/office/powerpoint/2010/main" val="2892434277"/>
              </p:ext>
            </p:extLst>
          </p:nvPr>
        </p:nvGraphicFramePr>
        <p:xfrm>
          <a:off x="985837" y="1894564"/>
          <a:ext cx="10220325" cy="3726670"/>
        </p:xfrm>
        <a:graphic>
          <a:graphicData uri="http://schemas.openxmlformats.org/drawingml/2006/table">
            <a:tbl>
              <a:tblPr firstRow="1" firstCol="1" bandRow="1">
                <a:tableStyleId>{F5AB1C69-6EDB-4FF4-983F-18BD219EF322}</a:tableStyleId>
              </a:tblPr>
              <a:tblGrid>
                <a:gridCol w="5033028">
                  <a:extLst>
                    <a:ext uri="{9D8B030D-6E8A-4147-A177-3AD203B41FA5}">
                      <a16:colId xmlns:a16="http://schemas.microsoft.com/office/drawing/2014/main" val="1155279649"/>
                    </a:ext>
                  </a:extLst>
                </a:gridCol>
                <a:gridCol w="5187297">
                  <a:extLst>
                    <a:ext uri="{9D8B030D-6E8A-4147-A177-3AD203B41FA5}">
                      <a16:colId xmlns:a16="http://schemas.microsoft.com/office/drawing/2014/main" val="899153597"/>
                    </a:ext>
                  </a:extLst>
                </a:gridCol>
              </a:tblGrid>
              <a:tr h="703385">
                <a:tc>
                  <a:txBody>
                    <a:bodyPr/>
                    <a:lstStyle/>
                    <a:p>
                      <a:pPr marL="0" marR="0" algn="ctr">
                        <a:lnSpc>
                          <a:spcPct val="107000"/>
                        </a:lnSpc>
                        <a:spcBef>
                          <a:spcPts val="0"/>
                        </a:spcBef>
                        <a:spcAft>
                          <a:spcPts val="0"/>
                        </a:spcAft>
                      </a:pPr>
                      <a:r>
                        <a:rPr lang="en-US" sz="2800" b="1" dirty="0">
                          <a:solidFill>
                            <a:schemeClr val="tx1"/>
                          </a:solidFill>
                          <a:effectLst/>
                        </a:rPr>
                        <a:t>Weight-for-Height Category</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1" dirty="0">
                          <a:solidFill>
                            <a:schemeClr val="tx1"/>
                          </a:solidFill>
                          <a:effectLst/>
                        </a:rPr>
                        <a:t>Recommended Total Weight Gain</a:t>
                      </a:r>
                    </a:p>
                    <a:p>
                      <a:pPr marL="0" marR="0" algn="ctr">
                        <a:lnSpc>
                          <a:spcPct val="107000"/>
                        </a:lnSpc>
                        <a:spcBef>
                          <a:spcPts val="0"/>
                        </a:spcBef>
                        <a:spcAft>
                          <a:spcPts val="0"/>
                        </a:spcAft>
                      </a:pPr>
                      <a:r>
                        <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(Singleton Gestation)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0111639"/>
                  </a:ext>
                </a:extLst>
              </a:tr>
              <a:tr h="703385">
                <a:tc>
                  <a:txBody>
                    <a:bodyPr/>
                    <a:lstStyle/>
                    <a:p>
                      <a:pPr marL="0" marR="0">
                        <a:lnSpc>
                          <a:spcPct val="107000"/>
                        </a:lnSpc>
                        <a:spcBef>
                          <a:spcPts val="0"/>
                        </a:spcBef>
                        <a:spcAft>
                          <a:spcPts val="0"/>
                        </a:spcAft>
                      </a:pPr>
                      <a:r>
                        <a:rPr lang="en-US" sz="2700" b="0" dirty="0">
                          <a:solidFill>
                            <a:schemeClr val="tx1"/>
                          </a:solidFill>
                          <a:effectLst/>
                        </a:rPr>
                        <a:t>With Underweight (BMI ≤18.5)</a:t>
                      </a:r>
                      <a:endParaRPr lang="en-US"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0" dirty="0">
                          <a:solidFill>
                            <a:schemeClr val="tx1"/>
                          </a:solidFill>
                          <a:effectLst/>
                        </a:rPr>
                        <a:t>28-40 </a:t>
                      </a:r>
                      <a:r>
                        <a:rPr lang="en-US" sz="2800" b="0" dirty="0" err="1">
                          <a:solidFill>
                            <a:schemeClr val="tx1"/>
                          </a:solidFill>
                          <a:effectLst/>
                        </a:rPr>
                        <a:t>lbs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0230736"/>
                  </a:ext>
                </a:extLst>
              </a:tr>
              <a:tr h="703385">
                <a:tc>
                  <a:txBody>
                    <a:bodyPr/>
                    <a:lstStyle/>
                    <a:p>
                      <a:pPr marL="0" marR="0">
                        <a:lnSpc>
                          <a:spcPct val="107000"/>
                        </a:lnSpc>
                        <a:spcBef>
                          <a:spcPts val="0"/>
                        </a:spcBef>
                        <a:spcAft>
                          <a:spcPts val="0"/>
                        </a:spcAft>
                      </a:pPr>
                      <a:r>
                        <a:rPr lang="en-US" sz="2700" b="0" dirty="0">
                          <a:solidFill>
                            <a:schemeClr val="tx1"/>
                          </a:solidFill>
                          <a:effectLst/>
                        </a:rPr>
                        <a:t>Healthy Weight (BMI 18.6 – 24.9)</a:t>
                      </a:r>
                      <a:endParaRPr lang="en-US"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0" dirty="0">
                          <a:solidFill>
                            <a:schemeClr val="tx1"/>
                          </a:solidFill>
                          <a:effectLst/>
                        </a:rPr>
                        <a:t>25-35 </a:t>
                      </a:r>
                      <a:r>
                        <a:rPr lang="en-US" sz="2800" b="0" dirty="0" err="1">
                          <a:solidFill>
                            <a:schemeClr val="tx1"/>
                          </a:solidFill>
                          <a:effectLst/>
                        </a:rPr>
                        <a:t>lbs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625497"/>
                  </a:ext>
                </a:extLst>
              </a:tr>
              <a:tr h="703385">
                <a:tc>
                  <a:txBody>
                    <a:bodyPr/>
                    <a:lstStyle/>
                    <a:p>
                      <a:pPr marL="0" marR="0">
                        <a:lnSpc>
                          <a:spcPct val="107000"/>
                        </a:lnSpc>
                        <a:spcBef>
                          <a:spcPts val="0"/>
                        </a:spcBef>
                        <a:spcAft>
                          <a:spcPts val="0"/>
                        </a:spcAft>
                      </a:pPr>
                      <a:r>
                        <a:rPr lang="en-US" sz="2700" b="0" dirty="0">
                          <a:solidFill>
                            <a:schemeClr val="tx1"/>
                          </a:solidFill>
                          <a:effectLst/>
                        </a:rPr>
                        <a:t>With Overweight (BMI 25.0 – 29.9)</a:t>
                      </a:r>
                      <a:endParaRPr lang="en-US"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0" dirty="0">
                          <a:solidFill>
                            <a:schemeClr val="tx1"/>
                          </a:solidFill>
                          <a:effectLst/>
                        </a:rPr>
                        <a:t>15-25 </a:t>
                      </a:r>
                      <a:r>
                        <a:rPr lang="en-US" sz="2800" b="0" dirty="0" err="1">
                          <a:solidFill>
                            <a:schemeClr val="tx1"/>
                          </a:solidFill>
                          <a:effectLst/>
                        </a:rPr>
                        <a:t>lbs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612710"/>
                  </a:ext>
                </a:extLst>
              </a:tr>
              <a:tr h="703385">
                <a:tc>
                  <a:txBody>
                    <a:bodyPr/>
                    <a:lstStyle/>
                    <a:p>
                      <a:pPr marL="0" marR="0">
                        <a:lnSpc>
                          <a:spcPct val="107000"/>
                        </a:lnSpc>
                        <a:spcBef>
                          <a:spcPts val="0"/>
                        </a:spcBef>
                        <a:spcAft>
                          <a:spcPts val="0"/>
                        </a:spcAft>
                      </a:pPr>
                      <a:r>
                        <a:rPr lang="en-US" sz="2700" b="0" dirty="0">
                          <a:solidFill>
                            <a:schemeClr val="tx1"/>
                          </a:solidFill>
                          <a:effectLst/>
                        </a:rPr>
                        <a:t>With Obesity (BMI ≥ 30)</a:t>
                      </a:r>
                      <a:endParaRPr lang="en-US"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0" dirty="0">
                          <a:solidFill>
                            <a:schemeClr val="tx1"/>
                          </a:solidFill>
                          <a:effectLst/>
                        </a:rPr>
                        <a:t>11-20 </a:t>
                      </a:r>
                      <a:r>
                        <a:rPr lang="en-US" sz="2800" b="0" dirty="0" err="1">
                          <a:solidFill>
                            <a:schemeClr val="tx1"/>
                          </a:solidFill>
                          <a:effectLst/>
                        </a:rPr>
                        <a:t>lbs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175449"/>
                  </a:ext>
                </a:extLst>
              </a:tr>
            </a:tbl>
          </a:graphicData>
        </a:graphic>
      </p:graphicFrame>
      <p:sp>
        <p:nvSpPr>
          <p:cNvPr id="3" name="TextBox 2">
            <a:extLst>
              <a:ext uri="{FF2B5EF4-FFF2-40B4-BE49-F238E27FC236}">
                <a16:creationId xmlns:a16="http://schemas.microsoft.com/office/drawing/2014/main" id="{8A93D2BC-E649-487B-8D94-6992771D3CB7}"/>
              </a:ext>
            </a:extLst>
          </p:cNvPr>
          <p:cNvSpPr txBox="1"/>
          <p:nvPr/>
        </p:nvSpPr>
        <p:spPr>
          <a:xfrm>
            <a:off x="0" y="6387859"/>
            <a:ext cx="12192000" cy="461665"/>
          </a:xfrm>
          <a:prstGeom prst="rect">
            <a:avLst/>
          </a:prstGeom>
          <a:noFill/>
        </p:spPr>
        <p:txBody>
          <a:bodyPr wrap="square" rtlCol="0">
            <a:spAutoFit/>
          </a:bodyPr>
          <a:lstStyle/>
          <a:p>
            <a:r>
              <a:rPr lang="en-US" sz="1200" dirty="0">
                <a:effectLst/>
                <a:latin typeface="Times New Roman" panose="02020603050405020304" pitchFamily="18" charset="0"/>
                <a:cs typeface="Times New Roman" panose="02020603050405020304" pitchFamily="18" charset="0"/>
              </a:rPr>
              <a:t>Moore Simas, T. A., Waring, M. E., Sullivan, G. M., Liao, X., </a:t>
            </a:r>
            <a:r>
              <a:rPr lang="en-US" sz="1200" dirty="0" err="1">
                <a:effectLst/>
                <a:latin typeface="Times New Roman" panose="02020603050405020304" pitchFamily="18" charset="0"/>
                <a:cs typeface="Times New Roman" panose="02020603050405020304" pitchFamily="18" charset="0"/>
              </a:rPr>
              <a:t>Rosal</a:t>
            </a:r>
            <a:r>
              <a:rPr lang="en-US" sz="1200" dirty="0">
                <a:effectLst/>
                <a:latin typeface="Times New Roman" panose="02020603050405020304" pitchFamily="18" charset="0"/>
                <a:cs typeface="Times New Roman" panose="02020603050405020304" pitchFamily="18" charset="0"/>
              </a:rPr>
              <a:t>, M. C., Hardy, J. R., &amp; Berry Jr, R. E. (2013). Institute of Medicine 2009 gestational weight gain guideline knowledge: Survey of obstetrics/gynecology and family medicine residents of the United States. </a:t>
            </a:r>
            <a:r>
              <a:rPr lang="en-US" sz="1200" i="1" dirty="0">
                <a:effectLst/>
                <a:latin typeface="Times New Roman" panose="02020603050405020304" pitchFamily="18" charset="0"/>
                <a:cs typeface="Times New Roman" panose="02020603050405020304" pitchFamily="18" charset="0"/>
              </a:rPr>
              <a:t>Birth</a:t>
            </a:r>
            <a:r>
              <a:rPr lang="en-US" sz="1200" dirty="0">
                <a:effectLst/>
                <a:latin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cs typeface="Times New Roman" panose="02020603050405020304" pitchFamily="18" charset="0"/>
              </a:rPr>
              <a:t>40</a:t>
            </a:r>
            <a:r>
              <a:rPr lang="en-US" sz="1200" dirty="0">
                <a:effectLst/>
                <a:latin typeface="Times New Roman" panose="02020603050405020304" pitchFamily="18" charset="0"/>
                <a:cs typeface="Times New Roman" panose="02020603050405020304" pitchFamily="18" charset="0"/>
              </a:rPr>
              <a:t>(4), 237–246. https://doi.org/10.1111/birt.12061 </a:t>
            </a:r>
          </a:p>
        </p:txBody>
      </p:sp>
    </p:spTree>
    <p:extLst>
      <p:ext uri="{BB962C8B-B14F-4D97-AF65-F5344CB8AC3E}">
        <p14:creationId xmlns:p14="http://schemas.microsoft.com/office/powerpoint/2010/main" val="23241456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D752-C4B6-499D-9B84-3291F0322527}"/>
              </a:ext>
            </a:extLst>
          </p:cNvPr>
          <p:cNvSpPr>
            <a:spLocks noGrp="1"/>
          </p:cNvSpPr>
          <p:nvPr>
            <p:ph type="title"/>
          </p:nvPr>
        </p:nvSpPr>
        <p:spPr>
          <a:solidFill>
            <a:srgbClr val="7FB0A8"/>
          </a:solidFill>
        </p:spPr>
        <p:txBody>
          <a:bodyPr/>
          <a:lstStyle/>
          <a:p>
            <a:r>
              <a:rPr lang="en-US" dirty="0"/>
              <a:t>DRIs and Pregnancy</a:t>
            </a:r>
          </a:p>
        </p:txBody>
      </p:sp>
      <p:sp>
        <p:nvSpPr>
          <p:cNvPr id="3" name="Content Placeholder 2">
            <a:extLst>
              <a:ext uri="{FF2B5EF4-FFF2-40B4-BE49-F238E27FC236}">
                <a16:creationId xmlns:a16="http://schemas.microsoft.com/office/drawing/2014/main" id="{45C26332-BC75-42C1-92F5-AB1216A94837}"/>
              </a:ext>
            </a:extLst>
          </p:cNvPr>
          <p:cNvSpPr>
            <a:spLocks noGrp="1"/>
          </p:cNvSpPr>
          <p:nvPr>
            <p:ph idx="1"/>
          </p:nvPr>
        </p:nvSpPr>
        <p:spPr>
          <a:xfrm>
            <a:off x="838199" y="1825625"/>
            <a:ext cx="7592579" cy="4351338"/>
          </a:xfrm>
        </p:spPr>
        <p:txBody>
          <a:bodyPr>
            <a:normAutofit/>
          </a:bodyPr>
          <a:lstStyle/>
          <a:p>
            <a:r>
              <a:rPr lang="en-US" sz="3000" dirty="0"/>
              <a:t>For pregnant women, dietary reference intake recommend a minimum of:</a:t>
            </a:r>
          </a:p>
          <a:p>
            <a:pPr lvl="1"/>
            <a:r>
              <a:rPr lang="en-US" sz="3000" dirty="0"/>
              <a:t>175 grams/day of carbohydrates</a:t>
            </a:r>
          </a:p>
          <a:p>
            <a:pPr lvl="1"/>
            <a:r>
              <a:rPr lang="en-US" sz="3000" dirty="0"/>
              <a:t>71 grams/day of protein</a:t>
            </a:r>
          </a:p>
          <a:p>
            <a:pPr lvl="1"/>
            <a:r>
              <a:rPr lang="en-US" sz="3000" dirty="0"/>
              <a:t>28 grams/day of fiber</a:t>
            </a:r>
          </a:p>
          <a:p>
            <a:r>
              <a:rPr lang="en-US" sz="3000" dirty="0"/>
              <a:t>Amount/type of </a:t>
            </a:r>
            <a:r>
              <a:rPr lang="en-US" sz="3000" dirty="0" err="1"/>
              <a:t>carb</a:t>
            </a:r>
            <a:r>
              <a:rPr lang="en-US" sz="3000" dirty="0"/>
              <a:t> will impact postprandial glucose levels</a:t>
            </a:r>
          </a:p>
          <a:p>
            <a:r>
              <a:rPr lang="en-US" sz="3000" dirty="0"/>
              <a:t>Emphasize mono- and polyunsaturated fats</a:t>
            </a:r>
          </a:p>
        </p:txBody>
      </p:sp>
      <p:pic>
        <p:nvPicPr>
          <p:cNvPr id="8" name="Picture 7" descr="pregnanacy_3453430"/>
          <p:cNvPicPr>
            <a:picLocks noChangeAspect="1" noChangeArrowheads="1"/>
          </p:cNvPicPr>
          <p:nvPr/>
        </p:nvPicPr>
        <p:blipFill>
          <a:blip r:embed="rId3" cstate="print"/>
          <a:srcRect/>
          <a:stretch>
            <a:fillRect/>
          </a:stretch>
        </p:blipFill>
        <p:spPr bwMode="auto">
          <a:xfrm>
            <a:off x="8631044" y="1"/>
            <a:ext cx="3560956" cy="6858000"/>
          </a:xfrm>
          <a:prstGeom prst="rect">
            <a:avLst/>
          </a:prstGeom>
          <a:noFill/>
          <a:ln w="9525">
            <a:noFill/>
            <a:miter lim="800000"/>
            <a:headEnd/>
            <a:tailEnd/>
          </a:ln>
        </p:spPr>
      </p:pic>
    </p:spTree>
    <p:extLst>
      <p:ext uri="{BB962C8B-B14F-4D97-AF65-F5344CB8AC3E}">
        <p14:creationId xmlns:p14="http://schemas.microsoft.com/office/powerpoint/2010/main" val="18603685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EE86-4907-4E70-B467-11EE3F9CBA11}"/>
              </a:ext>
            </a:extLst>
          </p:cNvPr>
          <p:cNvSpPr>
            <a:spLocks noGrp="1"/>
          </p:cNvSpPr>
          <p:nvPr>
            <p:ph type="title"/>
          </p:nvPr>
        </p:nvSpPr>
        <p:spPr>
          <a:solidFill>
            <a:srgbClr val="7FB0A8"/>
          </a:solidFill>
        </p:spPr>
        <p:txBody>
          <a:bodyPr/>
          <a:lstStyle/>
          <a:p>
            <a:r>
              <a:rPr lang="en-US" sz="4400" dirty="0"/>
              <a:t>Celiac Disease</a:t>
            </a:r>
            <a:endParaRPr lang="en-US" dirty="0"/>
          </a:p>
        </p:txBody>
      </p:sp>
      <p:sp>
        <p:nvSpPr>
          <p:cNvPr id="3" name="Content Placeholder 2">
            <a:extLst>
              <a:ext uri="{FF2B5EF4-FFF2-40B4-BE49-F238E27FC236}">
                <a16:creationId xmlns:a16="http://schemas.microsoft.com/office/drawing/2014/main" id="{9B2546D2-F91E-455C-8A52-8836331037C0}"/>
              </a:ext>
            </a:extLst>
          </p:cNvPr>
          <p:cNvSpPr>
            <a:spLocks noGrp="1"/>
          </p:cNvSpPr>
          <p:nvPr>
            <p:ph idx="1"/>
          </p:nvPr>
        </p:nvSpPr>
        <p:spPr>
          <a:xfrm>
            <a:off x="838200" y="1825625"/>
            <a:ext cx="7592579" cy="4351338"/>
          </a:xfrm>
        </p:spPr>
        <p:txBody>
          <a:bodyPr>
            <a:normAutofit/>
          </a:bodyPr>
          <a:lstStyle/>
          <a:p>
            <a:pPr>
              <a:lnSpc>
                <a:spcPct val="100000"/>
              </a:lnSpc>
            </a:pPr>
            <a:r>
              <a:rPr lang="en-US" sz="3200" dirty="0"/>
              <a:t>Immune-mediated disorder where destruction of the small intestine villi occurs following exposure to gluten</a:t>
            </a:r>
            <a:endParaRPr lang="en-US" sz="2800" dirty="0"/>
          </a:p>
          <a:p>
            <a:pPr>
              <a:lnSpc>
                <a:spcPct val="100000"/>
              </a:lnSpc>
            </a:pPr>
            <a:r>
              <a:rPr lang="en-US" sz="3200" dirty="0"/>
              <a:t>Occurs more often in people with T1D</a:t>
            </a:r>
          </a:p>
          <a:p>
            <a:pPr lvl="1">
              <a:lnSpc>
                <a:spcPct val="100000"/>
              </a:lnSpc>
            </a:pPr>
            <a:r>
              <a:rPr lang="en-US" sz="2800" dirty="0"/>
              <a:t>1%-16% of individuals compared to 0.3%-1% in general population</a:t>
            </a:r>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283"/>
                    </a14:imgEffect>
                  </a14:imgLayer>
                </a14:imgProps>
              </a:ext>
              <a:ext uri="{28A0092B-C50C-407E-A947-70E740481C1C}">
                <a14:useLocalDpi xmlns:a14="http://schemas.microsoft.com/office/drawing/2010/main" val="0"/>
              </a:ext>
            </a:extLst>
          </a:blip>
          <a:srcRect/>
          <a:stretch>
            <a:fillRect/>
          </a:stretch>
        </p:blipFill>
        <p:spPr bwMode="auto">
          <a:xfrm>
            <a:off x="8607037" y="531343"/>
            <a:ext cx="3164438" cy="352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89974" l="0" r="100000"/>
                    </a14:imgEffect>
                  </a14:imgLayer>
                </a14:imgProps>
              </a:ext>
              <a:ext uri="{28A0092B-C50C-407E-A947-70E740481C1C}">
                <a14:useLocalDpi xmlns:a14="http://schemas.microsoft.com/office/drawing/2010/main" val="0"/>
              </a:ext>
            </a:extLst>
          </a:blip>
          <a:srcRect/>
          <a:stretch>
            <a:fillRect/>
          </a:stretch>
        </p:blipFill>
        <p:spPr bwMode="auto">
          <a:xfrm>
            <a:off x="8518849" y="4196631"/>
            <a:ext cx="3489649" cy="238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313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3D53D-1027-4168-A7DA-2CAE0E3C6894}"/>
              </a:ext>
            </a:extLst>
          </p:cNvPr>
          <p:cNvSpPr>
            <a:spLocks noGrp="1"/>
          </p:cNvSpPr>
          <p:nvPr>
            <p:ph type="title"/>
          </p:nvPr>
        </p:nvSpPr>
        <p:spPr>
          <a:solidFill>
            <a:srgbClr val="7FB0A8"/>
          </a:solidFill>
        </p:spPr>
        <p:txBody>
          <a:bodyPr/>
          <a:lstStyle/>
          <a:p>
            <a:r>
              <a:rPr lang="en-US" dirty="0"/>
              <a:t>Goals of MNT for All Persons With Diabetes</a:t>
            </a:r>
          </a:p>
        </p:txBody>
      </p:sp>
      <p:sp>
        <p:nvSpPr>
          <p:cNvPr id="3" name="Content Placeholder 2">
            <a:extLst>
              <a:ext uri="{FF2B5EF4-FFF2-40B4-BE49-F238E27FC236}">
                <a16:creationId xmlns:a16="http://schemas.microsoft.com/office/drawing/2014/main" id="{14303061-07CB-4DC8-8837-C0F1BD4BEE47}"/>
              </a:ext>
            </a:extLst>
          </p:cNvPr>
          <p:cNvSpPr>
            <a:spLocks noGrp="1"/>
          </p:cNvSpPr>
          <p:nvPr>
            <p:ph idx="1"/>
          </p:nvPr>
        </p:nvSpPr>
        <p:spPr>
          <a:xfrm>
            <a:off x="838200" y="1825626"/>
            <a:ext cx="10515600" cy="3945286"/>
          </a:xfrm>
        </p:spPr>
        <p:txBody>
          <a:bodyPr>
            <a:normAutofit lnSpcReduction="10000"/>
          </a:bodyPr>
          <a:lstStyle/>
          <a:p>
            <a:pPr marL="514350" indent="-514350">
              <a:lnSpc>
                <a:spcPct val="100000"/>
              </a:lnSpc>
              <a:buAutoNum type="arabicPeriod" startAt="3"/>
            </a:pPr>
            <a:r>
              <a:rPr lang="en-US" sz="3600" dirty="0"/>
              <a:t>Maintain the pleasure of eating by:</a:t>
            </a:r>
          </a:p>
          <a:p>
            <a:pPr lvl="2">
              <a:lnSpc>
                <a:spcPct val="100000"/>
              </a:lnSpc>
            </a:pPr>
            <a:r>
              <a:rPr lang="en-US" sz="3200" dirty="0"/>
              <a:t>Providing positive/nonjudgmental messages about food choices</a:t>
            </a:r>
          </a:p>
          <a:p>
            <a:pPr lvl="2">
              <a:lnSpc>
                <a:spcPct val="100000"/>
              </a:lnSpc>
            </a:pPr>
            <a:r>
              <a:rPr lang="en-US" sz="3200" dirty="0"/>
              <a:t>Limiting food choices only when evidence-based</a:t>
            </a:r>
          </a:p>
          <a:p>
            <a:pPr marL="514350" indent="-514350">
              <a:lnSpc>
                <a:spcPct val="100000"/>
              </a:lnSpc>
              <a:buAutoNum type="arabicPeriod" startAt="3"/>
            </a:pPr>
            <a:r>
              <a:rPr lang="en-US" sz="3600" dirty="0"/>
              <a:t>Provide practical tools for day-to-day meal planning and healthful eating patterns (rather than focusing on individual macros, micros, or single foods)</a:t>
            </a:r>
          </a:p>
        </p:txBody>
      </p:sp>
      <p:pic>
        <p:nvPicPr>
          <p:cNvPr id="5" name="Picture 4">
            <a:extLst>
              <a:ext uri="{FF2B5EF4-FFF2-40B4-BE49-F238E27FC236}">
                <a16:creationId xmlns:a16="http://schemas.microsoft.com/office/drawing/2014/main" id="{9377D402-2419-D943-B25C-A0EE90DB5AD4}"/>
              </a:ext>
            </a:extLst>
          </p:cNvPr>
          <p:cNvPicPr>
            <a:picLocks noChangeAspect="1"/>
          </p:cNvPicPr>
          <p:nvPr/>
        </p:nvPicPr>
        <p:blipFill>
          <a:blip r:embed="rId3"/>
          <a:stretch>
            <a:fillRect/>
          </a:stretch>
        </p:blipFill>
        <p:spPr>
          <a:xfrm rot="10800000">
            <a:off x="0" y="5770911"/>
            <a:ext cx="12192000" cy="3958921"/>
          </a:xfrm>
          <a:prstGeom prst="rect">
            <a:avLst/>
          </a:prstGeom>
        </p:spPr>
      </p:pic>
    </p:spTree>
    <p:extLst>
      <p:ext uri="{BB962C8B-B14F-4D97-AF65-F5344CB8AC3E}">
        <p14:creationId xmlns:p14="http://schemas.microsoft.com/office/powerpoint/2010/main" val="3735022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EE86-4907-4E70-B467-11EE3F9CBA11}"/>
              </a:ext>
            </a:extLst>
          </p:cNvPr>
          <p:cNvSpPr>
            <a:spLocks noGrp="1"/>
          </p:cNvSpPr>
          <p:nvPr>
            <p:ph type="title"/>
          </p:nvPr>
        </p:nvSpPr>
        <p:spPr>
          <a:solidFill>
            <a:srgbClr val="7FB0A8"/>
          </a:solidFill>
        </p:spPr>
        <p:txBody>
          <a:bodyPr/>
          <a:lstStyle/>
          <a:p>
            <a:r>
              <a:rPr lang="en-US" sz="4400" dirty="0"/>
              <a:t>Celiac Disease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46109769"/>
              </p:ext>
            </p:extLst>
          </p:nvPr>
        </p:nvGraphicFramePr>
        <p:xfrm>
          <a:off x="838200" y="1825624"/>
          <a:ext cx="10426700" cy="4371975"/>
        </p:xfrm>
        <a:graphic>
          <a:graphicData uri="http://schemas.openxmlformats.org/drawingml/2006/table">
            <a:tbl>
              <a:tblPr firstRow="1" bandRow="1">
                <a:tableStyleId>{5C22544A-7EE6-4342-B048-85BDC9FD1C3A}</a:tableStyleId>
              </a:tblPr>
              <a:tblGrid>
                <a:gridCol w="5213350">
                  <a:extLst>
                    <a:ext uri="{9D8B030D-6E8A-4147-A177-3AD203B41FA5}">
                      <a16:colId xmlns:a16="http://schemas.microsoft.com/office/drawing/2014/main" val="3367483878"/>
                    </a:ext>
                  </a:extLst>
                </a:gridCol>
                <a:gridCol w="5213350">
                  <a:extLst>
                    <a:ext uri="{9D8B030D-6E8A-4147-A177-3AD203B41FA5}">
                      <a16:colId xmlns:a16="http://schemas.microsoft.com/office/drawing/2014/main" val="3718014208"/>
                    </a:ext>
                  </a:extLst>
                </a:gridCol>
              </a:tblGrid>
              <a:tr h="558824">
                <a:tc gridSpan="2">
                  <a:txBody>
                    <a:bodyPr/>
                    <a:lstStyle/>
                    <a:p>
                      <a:pPr algn="ctr"/>
                      <a:r>
                        <a:rPr lang="en-US" sz="2800" dirty="0"/>
                        <a:t>When</a:t>
                      </a:r>
                      <a:r>
                        <a:rPr lang="en-US" sz="2800" baseline="0" dirty="0"/>
                        <a:t> to Screen for Celiac Disease</a:t>
                      </a:r>
                      <a:endParaRPr lang="en-US" sz="2800" dirty="0"/>
                    </a:p>
                  </a:txBody>
                  <a:tcPr/>
                </a:tc>
                <a:tc hMerge="1">
                  <a:txBody>
                    <a:bodyPr/>
                    <a:lstStyle/>
                    <a:p>
                      <a:endParaRPr lang="en-US" dirty="0"/>
                    </a:p>
                  </a:txBody>
                  <a:tcPr/>
                </a:tc>
                <a:extLst>
                  <a:ext uri="{0D108BD9-81ED-4DB2-BD59-A6C34878D82A}">
                    <a16:rowId xmlns:a16="http://schemas.microsoft.com/office/drawing/2014/main" val="4127045865"/>
                  </a:ext>
                </a:extLst>
              </a:tr>
              <a:tr h="558824">
                <a:tc>
                  <a:txBody>
                    <a:bodyPr/>
                    <a:lstStyle/>
                    <a:p>
                      <a:pPr algn="ctr"/>
                      <a:r>
                        <a:rPr lang="en-US" sz="2800" dirty="0"/>
                        <a:t>Pediatrics with T1D</a:t>
                      </a:r>
                    </a:p>
                  </a:txBody>
                  <a:tcPr/>
                </a:tc>
                <a:tc>
                  <a:txBody>
                    <a:bodyPr/>
                    <a:lstStyle/>
                    <a:p>
                      <a:pPr algn="ctr"/>
                      <a:r>
                        <a:rPr lang="en-US" sz="2800" dirty="0"/>
                        <a:t>Adults</a:t>
                      </a:r>
                      <a:r>
                        <a:rPr lang="en-US" sz="2800" baseline="0" dirty="0"/>
                        <a:t> with T1D</a:t>
                      </a:r>
                      <a:endParaRPr lang="en-US" sz="2800" dirty="0"/>
                    </a:p>
                  </a:txBody>
                  <a:tcPr/>
                </a:tc>
                <a:extLst>
                  <a:ext uri="{0D108BD9-81ED-4DB2-BD59-A6C34878D82A}">
                    <a16:rowId xmlns:a16="http://schemas.microsoft.com/office/drawing/2014/main" val="4259580286"/>
                  </a:ext>
                </a:extLst>
              </a:tr>
              <a:tr h="3254327">
                <a:tc>
                  <a:txBody>
                    <a:bodyPr/>
                    <a:lstStyle/>
                    <a:p>
                      <a:pPr marL="342900" indent="-342900">
                        <a:buFont typeface="Arial" panose="020B0604020202020204" pitchFamily="34" charset="0"/>
                        <a:buChar char="•"/>
                      </a:pPr>
                      <a:r>
                        <a:rPr lang="en-US" sz="2400" dirty="0"/>
                        <a:t>Within 2 years of diagnosis</a:t>
                      </a:r>
                      <a:endParaRPr lang="en-US" sz="2400" baseline="0" dirty="0"/>
                    </a:p>
                    <a:p>
                      <a:pPr marL="342900" indent="-342900">
                        <a:buFont typeface="Arial" panose="020B0604020202020204" pitchFamily="34" charset="0"/>
                        <a:buChar char="•"/>
                      </a:pPr>
                      <a:r>
                        <a:rPr lang="en-US" sz="2400" baseline="0" dirty="0"/>
                        <a:t>Again 5 years after diagnosis or sooner if symptoms present</a:t>
                      </a:r>
                    </a:p>
                  </a:txBody>
                  <a:tcPr/>
                </a:tc>
                <a:tc>
                  <a:txBody>
                    <a:bodyPr/>
                    <a:lstStyle/>
                    <a:p>
                      <a:r>
                        <a:rPr lang="en-US" sz="2400" dirty="0"/>
                        <a:t>With suggestive</a:t>
                      </a:r>
                    </a:p>
                    <a:p>
                      <a:pPr marL="285750" indent="-285750">
                        <a:buFont typeface="Arial" panose="020B0604020202020204" pitchFamily="34" charset="0"/>
                        <a:buChar char="•"/>
                      </a:pPr>
                      <a:r>
                        <a:rPr lang="en-US" sz="2400" dirty="0"/>
                        <a:t>GI</a:t>
                      </a:r>
                      <a:r>
                        <a:rPr lang="en-US" sz="2400" baseline="0" dirty="0"/>
                        <a:t> symptoms (diarrhea, malabsorption, abdominal pain)</a:t>
                      </a:r>
                    </a:p>
                    <a:p>
                      <a:pPr marL="285750" indent="-285750">
                        <a:buFont typeface="Arial" panose="020B0604020202020204" pitchFamily="34" charset="0"/>
                        <a:buChar char="•"/>
                      </a:pPr>
                      <a:r>
                        <a:rPr lang="en-US" sz="2400" baseline="0" dirty="0"/>
                        <a:t>Signs (Osteoporosis, vitamin deficiency, iron deficiency anemia)</a:t>
                      </a:r>
                    </a:p>
                    <a:p>
                      <a:pPr marL="0" indent="0">
                        <a:buFont typeface="Arial" panose="020B0604020202020204" pitchFamily="34" charset="0"/>
                        <a:buNone/>
                      </a:pPr>
                      <a:endParaRPr lang="en-US" sz="2400" baseline="0" dirty="0"/>
                    </a:p>
                  </a:txBody>
                  <a:tcPr/>
                </a:tc>
                <a:extLst>
                  <a:ext uri="{0D108BD9-81ED-4DB2-BD59-A6C34878D82A}">
                    <a16:rowId xmlns:a16="http://schemas.microsoft.com/office/drawing/2014/main" val="3114139954"/>
                  </a:ext>
                </a:extLst>
              </a:tr>
            </a:tbl>
          </a:graphicData>
        </a:graphic>
      </p:graphicFrame>
    </p:spTree>
    <p:extLst>
      <p:ext uri="{BB962C8B-B14F-4D97-AF65-F5344CB8AC3E}">
        <p14:creationId xmlns:p14="http://schemas.microsoft.com/office/powerpoint/2010/main" val="40829787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85B7-A23A-4D58-AD6A-A02BAC6C45A6}"/>
              </a:ext>
            </a:extLst>
          </p:cNvPr>
          <p:cNvSpPr>
            <a:spLocks noGrp="1"/>
          </p:cNvSpPr>
          <p:nvPr>
            <p:ph type="title"/>
          </p:nvPr>
        </p:nvSpPr>
        <p:spPr>
          <a:solidFill>
            <a:srgbClr val="7FB0A8"/>
          </a:solidFill>
        </p:spPr>
        <p:txBody>
          <a:bodyPr/>
          <a:lstStyle/>
          <a:p>
            <a:r>
              <a:rPr lang="en-US" sz="4400" dirty="0"/>
              <a:t>Celiac Disease</a:t>
            </a:r>
            <a:endParaRPr lang="en-US" dirty="0"/>
          </a:p>
        </p:txBody>
      </p:sp>
      <p:sp>
        <p:nvSpPr>
          <p:cNvPr id="3" name="Content Placeholder 2">
            <a:extLst>
              <a:ext uri="{FF2B5EF4-FFF2-40B4-BE49-F238E27FC236}">
                <a16:creationId xmlns:a16="http://schemas.microsoft.com/office/drawing/2014/main" id="{753EBF54-9666-44F9-957A-956CD6365E1E}"/>
              </a:ext>
            </a:extLst>
          </p:cNvPr>
          <p:cNvSpPr>
            <a:spLocks noGrp="1"/>
          </p:cNvSpPr>
          <p:nvPr>
            <p:ph idx="1"/>
          </p:nvPr>
        </p:nvSpPr>
        <p:spPr/>
        <p:txBody>
          <a:bodyPr/>
          <a:lstStyle/>
          <a:p>
            <a:pPr>
              <a:lnSpc>
                <a:spcPct val="100000"/>
              </a:lnSpc>
              <a:spcAft>
                <a:spcPts val="600"/>
              </a:spcAft>
            </a:pPr>
            <a:r>
              <a:rPr lang="en-US" sz="3600" dirty="0"/>
              <a:t>Diagnosis via blood tests and a small intestine biopsy</a:t>
            </a:r>
          </a:p>
          <a:p>
            <a:pPr lvl="1">
              <a:lnSpc>
                <a:spcPct val="100000"/>
              </a:lnSpc>
              <a:spcAft>
                <a:spcPts val="600"/>
              </a:spcAft>
            </a:pPr>
            <a:r>
              <a:rPr lang="en-US" sz="3000" dirty="0"/>
              <a:t>Screen for celiac by testing IgA if person with T1D has suggestive symptoms or signs:</a:t>
            </a:r>
          </a:p>
          <a:p>
            <a:pPr lvl="2">
              <a:lnSpc>
                <a:spcPct val="100000"/>
              </a:lnSpc>
              <a:spcAft>
                <a:spcPts val="600"/>
              </a:spcAft>
            </a:pPr>
            <a:r>
              <a:rPr lang="en-US" sz="3000" dirty="0"/>
              <a:t>If normal serum IgA, measure IgA-</a:t>
            </a:r>
            <a:r>
              <a:rPr lang="en-US" sz="3000" dirty="0" err="1"/>
              <a:t>tTG</a:t>
            </a:r>
            <a:r>
              <a:rPr lang="en-US" sz="3000" dirty="0"/>
              <a:t> antibodies</a:t>
            </a:r>
          </a:p>
          <a:p>
            <a:pPr lvl="2">
              <a:lnSpc>
                <a:spcPct val="100000"/>
              </a:lnSpc>
              <a:spcAft>
                <a:spcPts val="600"/>
              </a:spcAft>
            </a:pPr>
            <a:r>
              <a:rPr lang="en-US" sz="3000" dirty="0"/>
              <a:t>If IgA deficient, measure IgG </a:t>
            </a:r>
            <a:r>
              <a:rPr lang="en-US" sz="3000" dirty="0" err="1"/>
              <a:t>tTg</a:t>
            </a:r>
            <a:r>
              <a:rPr lang="en-US" sz="3000" dirty="0"/>
              <a:t> and IgG DGA</a:t>
            </a:r>
          </a:p>
          <a:p>
            <a:pPr marL="914400" lvl="2" indent="0">
              <a:lnSpc>
                <a:spcPct val="100000"/>
              </a:lnSpc>
              <a:spcAft>
                <a:spcPts val="600"/>
              </a:spcAft>
              <a:buNone/>
            </a:pPr>
            <a:endParaRPr lang="en-US" sz="2800" dirty="0">
              <a:highlight>
                <a:srgbClr val="FFFF00"/>
              </a:highlight>
            </a:endParaRPr>
          </a:p>
          <a:p>
            <a:endParaRPr lang="en-US" dirty="0"/>
          </a:p>
        </p:txBody>
      </p:sp>
      <p:sp>
        <p:nvSpPr>
          <p:cNvPr id="4" name="TextBox 3">
            <a:extLst>
              <a:ext uri="{FF2B5EF4-FFF2-40B4-BE49-F238E27FC236}">
                <a16:creationId xmlns:a16="http://schemas.microsoft.com/office/drawing/2014/main" id="{2FFA131F-7FDE-4678-8243-3CE2541919C3}"/>
              </a:ext>
            </a:extLst>
          </p:cNvPr>
          <p:cNvSpPr txBox="1"/>
          <p:nvPr/>
        </p:nvSpPr>
        <p:spPr>
          <a:xfrm>
            <a:off x="6767307" y="4976634"/>
            <a:ext cx="4869646" cy="1569660"/>
          </a:xfrm>
          <a:prstGeom prst="rect">
            <a:avLst/>
          </a:prstGeom>
          <a:noFill/>
          <a:ln>
            <a:solidFill>
              <a:schemeClr val="tx1"/>
            </a:solidFill>
          </a:ln>
        </p:spPr>
        <p:txBody>
          <a:bodyPr wrap="square" rtlCol="0">
            <a:spAutoFit/>
          </a:bodyPr>
          <a:lstStyle/>
          <a:p>
            <a:r>
              <a:rPr lang="en-US" sz="2400" dirty="0"/>
              <a:t>IgA: immunoglobulin A</a:t>
            </a:r>
          </a:p>
          <a:p>
            <a:r>
              <a:rPr lang="en-US" sz="2400" dirty="0"/>
              <a:t>IgG: immunoglobulin G</a:t>
            </a:r>
          </a:p>
          <a:p>
            <a:r>
              <a:rPr lang="en-US" sz="2400" dirty="0" err="1"/>
              <a:t>tTG</a:t>
            </a:r>
            <a:r>
              <a:rPr lang="en-US" sz="2400" dirty="0"/>
              <a:t>: tissue transglutaminase</a:t>
            </a:r>
          </a:p>
          <a:p>
            <a:r>
              <a:rPr lang="en-US" sz="2400" dirty="0"/>
              <a:t>DGA: deaminated gliadin antibodies</a:t>
            </a:r>
          </a:p>
        </p:txBody>
      </p:sp>
    </p:spTree>
    <p:extLst>
      <p:ext uri="{BB962C8B-B14F-4D97-AF65-F5344CB8AC3E}">
        <p14:creationId xmlns:p14="http://schemas.microsoft.com/office/powerpoint/2010/main" val="22965702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8FAC-8B73-4E0C-9653-E9571C9B2E82}"/>
              </a:ext>
            </a:extLst>
          </p:cNvPr>
          <p:cNvSpPr>
            <a:spLocks noGrp="1"/>
          </p:cNvSpPr>
          <p:nvPr>
            <p:ph type="title"/>
          </p:nvPr>
        </p:nvSpPr>
        <p:spPr>
          <a:solidFill>
            <a:srgbClr val="7FB0A8"/>
          </a:solidFill>
        </p:spPr>
        <p:txBody>
          <a:bodyPr/>
          <a:lstStyle/>
          <a:p>
            <a:r>
              <a:rPr lang="en-US" sz="4400" dirty="0"/>
              <a:t>Celiac Disease</a:t>
            </a:r>
            <a:endParaRPr lang="en-US" dirty="0"/>
          </a:p>
        </p:txBody>
      </p:sp>
      <p:sp>
        <p:nvSpPr>
          <p:cNvPr id="3" name="Content Placeholder 2">
            <a:extLst>
              <a:ext uri="{FF2B5EF4-FFF2-40B4-BE49-F238E27FC236}">
                <a16:creationId xmlns:a16="http://schemas.microsoft.com/office/drawing/2014/main" id="{90B289CD-BFB7-46B7-AACD-905DBED30705}"/>
              </a:ext>
            </a:extLst>
          </p:cNvPr>
          <p:cNvSpPr>
            <a:spLocks noGrp="1"/>
          </p:cNvSpPr>
          <p:nvPr>
            <p:ph idx="1"/>
          </p:nvPr>
        </p:nvSpPr>
        <p:spPr>
          <a:xfrm>
            <a:off x="838200" y="1825625"/>
            <a:ext cx="10515600" cy="4564024"/>
          </a:xfrm>
        </p:spPr>
        <p:txBody>
          <a:bodyPr>
            <a:normAutofit/>
          </a:bodyPr>
          <a:lstStyle/>
          <a:p>
            <a:pPr>
              <a:lnSpc>
                <a:spcPct val="100000"/>
              </a:lnSpc>
            </a:pPr>
            <a:r>
              <a:rPr lang="en-US" sz="3200" dirty="0"/>
              <a:t>Treatment for celiac disease is a lifetime gluten-free diet</a:t>
            </a:r>
          </a:p>
          <a:p>
            <a:pPr lvl="1">
              <a:lnSpc>
                <a:spcPct val="100000"/>
              </a:lnSpc>
            </a:pPr>
            <a:r>
              <a:rPr lang="en-US" sz="3200" dirty="0"/>
              <a:t>Eliminate all wheat (including durum, semolina, spelt, and farro) and the related grains of rye, barley, and triticale. </a:t>
            </a:r>
          </a:p>
          <a:p>
            <a:pPr lvl="1">
              <a:lnSpc>
                <a:spcPct val="100000"/>
              </a:lnSpc>
            </a:pPr>
            <a:r>
              <a:rPr lang="en-US" sz="3200" dirty="0"/>
              <a:t>Caution with oats – may be contaminated with wheat</a:t>
            </a:r>
          </a:p>
          <a:p>
            <a:pPr lvl="1">
              <a:lnSpc>
                <a:spcPct val="100000"/>
              </a:lnSpc>
            </a:pPr>
            <a:r>
              <a:rPr lang="en-US" sz="3200" dirty="0"/>
              <a:t>Remember “BROW” – Barley, Rye, (some) Oats, Wheat</a:t>
            </a:r>
          </a:p>
          <a:p>
            <a:pPr>
              <a:lnSpc>
                <a:spcPct val="100000"/>
              </a:lnSpc>
            </a:pPr>
            <a:r>
              <a:rPr lang="en-US" sz="3200" dirty="0"/>
              <a:t>Refer to a dietitian for help with food selection/label reading</a:t>
            </a:r>
          </a:p>
        </p:txBody>
      </p:sp>
      <p:sp>
        <p:nvSpPr>
          <p:cNvPr id="4" name="Star: 5 Points 3">
            <a:extLst>
              <a:ext uri="{FF2B5EF4-FFF2-40B4-BE49-F238E27FC236}">
                <a16:creationId xmlns:a16="http://schemas.microsoft.com/office/drawing/2014/main" id="{7CF17A28-9E92-4097-AAAC-9381FF1C0928}"/>
              </a:ext>
            </a:extLst>
          </p:cNvPr>
          <p:cNvSpPr/>
          <p:nvPr/>
        </p:nvSpPr>
        <p:spPr>
          <a:xfrm>
            <a:off x="11353800" y="6037447"/>
            <a:ext cx="602166" cy="624469"/>
          </a:xfrm>
          <a:prstGeom prst="star5">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field of wheat&#10;&#10;Description automatically generated with medium confidence">
            <a:extLst>
              <a:ext uri="{FF2B5EF4-FFF2-40B4-BE49-F238E27FC236}">
                <a16:creationId xmlns:a16="http://schemas.microsoft.com/office/drawing/2014/main" id="{2FCAE871-242B-49C9-8A5D-586CC7E79C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623560"/>
            <a:ext cx="12192000" cy="6037447"/>
          </a:xfrm>
          <a:prstGeom prst="rect">
            <a:avLst/>
          </a:prstGeom>
        </p:spPr>
      </p:pic>
    </p:spTree>
    <p:extLst>
      <p:ext uri="{BB962C8B-B14F-4D97-AF65-F5344CB8AC3E}">
        <p14:creationId xmlns:p14="http://schemas.microsoft.com/office/powerpoint/2010/main" val="20491922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popcorn&#10;&#10;Description automatically generated with low confidence">
            <a:extLst>
              <a:ext uri="{FF2B5EF4-FFF2-40B4-BE49-F238E27FC236}">
                <a16:creationId xmlns:a16="http://schemas.microsoft.com/office/drawing/2014/main" id="{DB988D20-632B-924F-A330-740E45D3F7E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2296075">
            <a:off x="25734" y="4681361"/>
            <a:ext cx="6964046" cy="4626117"/>
          </a:xfrm>
          <a:prstGeom prst="rect">
            <a:avLst/>
          </a:prstGeom>
        </p:spPr>
      </p:pic>
      <p:sp>
        <p:nvSpPr>
          <p:cNvPr id="2" name="Title 1">
            <a:extLst>
              <a:ext uri="{FF2B5EF4-FFF2-40B4-BE49-F238E27FC236}">
                <a16:creationId xmlns:a16="http://schemas.microsoft.com/office/drawing/2014/main" id="{80CDA487-841A-4568-9823-1968CA86B8DF}"/>
              </a:ext>
            </a:extLst>
          </p:cNvPr>
          <p:cNvSpPr>
            <a:spLocks noGrp="1"/>
          </p:cNvSpPr>
          <p:nvPr>
            <p:ph type="title"/>
          </p:nvPr>
        </p:nvSpPr>
        <p:spPr>
          <a:solidFill>
            <a:srgbClr val="7FB0A8"/>
          </a:solidFill>
        </p:spPr>
        <p:txBody>
          <a:bodyPr/>
          <a:lstStyle/>
          <a:p>
            <a:r>
              <a:rPr lang="en-US" sz="4400" dirty="0"/>
              <a:t>Nutrition Interventions: Celiac Disease</a:t>
            </a:r>
            <a:endParaRPr lang="en-US" dirty="0"/>
          </a:p>
        </p:txBody>
      </p:sp>
      <p:sp>
        <p:nvSpPr>
          <p:cNvPr id="4" name="Text Placeholder 3">
            <a:extLst>
              <a:ext uri="{FF2B5EF4-FFF2-40B4-BE49-F238E27FC236}">
                <a16:creationId xmlns:a16="http://schemas.microsoft.com/office/drawing/2014/main" id="{AD8751F0-7686-4878-8945-D3E30A966916}"/>
              </a:ext>
            </a:extLst>
          </p:cNvPr>
          <p:cNvSpPr>
            <a:spLocks noGrp="1"/>
          </p:cNvSpPr>
          <p:nvPr>
            <p:ph type="body" idx="1"/>
          </p:nvPr>
        </p:nvSpPr>
        <p:spPr>
          <a:xfrm>
            <a:off x="836612" y="1455038"/>
            <a:ext cx="10512424" cy="823912"/>
          </a:xfrm>
        </p:spPr>
        <p:txBody>
          <a:bodyPr>
            <a:normAutofit/>
          </a:bodyPr>
          <a:lstStyle/>
          <a:p>
            <a:r>
              <a:rPr lang="en-US" sz="3200" b="0" dirty="0"/>
              <a:t>Gluten Free Whole Grains &amp; Starches include:</a:t>
            </a:r>
          </a:p>
        </p:txBody>
      </p:sp>
      <p:pic>
        <p:nvPicPr>
          <p:cNvPr id="10" name="Picture 9" descr="A pile of popcorn&#10;&#10;Description automatically generated with low confidence">
            <a:extLst>
              <a:ext uri="{FF2B5EF4-FFF2-40B4-BE49-F238E27FC236}">
                <a16:creationId xmlns:a16="http://schemas.microsoft.com/office/drawing/2014/main" id="{29176608-ECE2-4C46-A678-EA319F21F22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2296075">
            <a:off x="6578819" y="4681362"/>
            <a:ext cx="6964046" cy="4626117"/>
          </a:xfrm>
          <a:prstGeom prst="rect">
            <a:avLst/>
          </a:prstGeom>
        </p:spPr>
      </p:pic>
      <p:sp>
        <p:nvSpPr>
          <p:cNvPr id="3" name="Content Placeholder 2">
            <a:extLst>
              <a:ext uri="{FF2B5EF4-FFF2-40B4-BE49-F238E27FC236}">
                <a16:creationId xmlns:a16="http://schemas.microsoft.com/office/drawing/2014/main" id="{A7E4DEBC-D778-43DC-BF11-AD41EBB92CD6}"/>
              </a:ext>
            </a:extLst>
          </p:cNvPr>
          <p:cNvSpPr>
            <a:spLocks noGrp="1"/>
          </p:cNvSpPr>
          <p:nvPr>
            <p:ph sz="half" idx="2"/>
          </p:nvPr>
        </p:nvSpPr>
        <p:spPr>
          <a:xfrm>
            <a:off x="839788" y="2367148"/>
            <a:ext cx="10515600" cy="3935730"/>
          </a:xfrm>
        </p:spPr>
        <p:txBody>
          <a:bodyPr>
            <a:normAutofit fontScale="85000" lnSpcReduction="20000"/>
          </a:bodyPr>
          <a:lstStyle/>
          <a:p>
            <a:pPr lvl="1"/>
            <a:r>
              <a:rPr lang="en-US" sz="3000" dirty="0"/>
              <a:t>Quinoa</a:t>
            </a:r>
          </a:p>
          <a:p>
            <a:pPr lvl="1"/>
            <a:r>
              <a:rPr lang="en-US" sz="3000" dirty="0"/>
              <a:t>Potatoes</a:t>
            </a:r>
          </a:p>
          <a:p>
            <a:pPr lvl="1"/>
            <a:r>
              <a:rPr lang="en-US" sz="3000" dirty="0"/>
              <a:t>Beans &amp; Peas</a:t>
            </a:r>
          </a:p>
          <a:p>
            <a:pPr lvl="1"/>
            <a:r>
              <a:rPr lang="en-US" sz="3000" dirty="0"/>
              <a:t>Cassava</a:t>
            </a:r>
          </a:p>
          <a:p>
            <a:pPr lvl="1"/>
            <a:r>
              <a:rPr lang="en-US" sz="3000" dirty="0"/>
              <a:t>Corn</a:t>
            </a:r>
          </a:p>
          <a:p>
            <a:pPr lvl="1"/>
            <a:r>
              <a:rPr lang="en-US" sz="3000" dirty="0"/>
              <a:t>Oats*</a:t>
            </a:r>
          </a:p>
          <a:p>
            <a:pPr lvl="1"/>
            <a:r>
              <a:rPr lang="en-US" sz="3000" dirty="0"/>
              <a:t>Flax</a:t>
            </a:r>
          </a:p>
          <a:p>
            <a:pPr lvl="1"/>
            <a:r>
              <a:rPr lang="en-US" sz="3000" dirty="0"/>
              <a:t>Amaranth</a:t>
            </a:r>
            <a:endParaRPr lang="en-US" dirty="0"/>
          </a:p>
          <a:p>
            <a:pPr marL="457200" lvl="1" indent="0">
              <a:buNone/>
            </a:pPr>
            <a:endParaRPr lang="en-US" sz="2600" i="1" dirty="0"/>
          </a:p>
          <a:p>
            <a:pPr marL="457200" lvl="1" indent="0">
              <a:buNone/>
            </a:pPr>
            <a:r>
              <a:rPr lang="en-US" sz="2800" i="1" dirty="0"/>
              <a:t>*Oats are inherently gluten-free may be contaminated with wheat during growing or processing.</a:t>
            </a:r>
            <a:endParaRPr lang="en-US" sz="2800" dirty="0"/>
          </a:p>
          <a:p>
            <a:pPr lvl="1"/>
            <a:endParaRPr lang="en-US" dirty="0"/>
          </a:p>
        </p:txBody>
      </p:sp>
      <p:sp>
        <p:nvSpPr>
          <p:cNvPr id="6" name="Content Placeholder 5">
            <a:extLst>
              <a:ext uri="{FF2B5EF4-FFF2-40B4-BE49-F238E27FC236}">
                <a16:creationId xmlns:a16="http://schemas.microsoft.com/office/drawing/2014/main" id="{10E8321C-8E61-47E2-A5AF-1CB8C9CCC757}"/>
              </a:ext>
            </a:extLst>
          </p:cNvPr>
          <p:cNvSpPr>
            <a:spLocks noGrp="1"/>
          </p:cNvSpPr>
          <p:nvPr>
            <p:ph sz="quarter" idx="4"/>
          </p:nvPr>
        </p:nvSpPr>
        <p:spPr>
          <a:xfrm>
            <a:off x="5394323" y="2367147"/>
            <a:ext cx="5954713" cy="3038796"/>
          </a:xfrm>
        </p:spPr>
        <p:txBody>
          <a:bodyPr>
            <a:normAutofit fontScale="85000" lnSpcReduction="20000"/>
          </a:bodyPr>
          <a:lstStyle/>
          <a:p>
            <a:pPr lvl="1"/>
            <a:r>
              <a:rPr lang="en-US" sz="3000" dirty="0"/>
              <a:t>Millet</a:t>
            </a:r>
          </a:p>
          <a:p>
            <a:pPr lvl="1"/>
            <a:r>
              <a:rPr lang="en-US" sz="3000" dirty="0"/>
              <a:t>Rice</a:t>
            </a:r>
          </a:p>
          <a:p>
            <a:pPr lvl="1"/>
            <a:r>
              <a:rPr lang="en-US" sz="3000" dirty="0"/>
              <a:t>Wild rice</a:t>
            </a:r>
          </a:p>
          <a:p>
            <a:pPr lvl="1"/>
            <a:r>
              <a:rPr lang="en-US" sz="3000" dirty="0"/>
              <a:t>Buckwheat</a:t>
            </a:r>
          </a:p>
          <a:p>
            <a:pPr lvl="1"/>
            <a:r>
              <a:rPr lang="en-US" sz="3000" dirty="0"/>
              <a:t>Job’s Tears (</a:t>
            </a:r>
            <a:r>
              <a:rPr lang="en-US" sz="3000" dirty="0" err="1"/>
              <a:t>Hato</a:t>
            </a:r>
            <a:r>
              <a:rPr lang="en-US" sz="3000" dirty="0"/>
              <a:t> </a:t>
            </a:r>
            <a:r>
              <a:rPr lang="en-US" sz="3000" dirty="0" err="1"/>
              <a:t>Mugi</a:t>
            </a:r>
            <a:r>
              <a:rPr lang="en-US" sz="3000" dirty="0"/>
              <a:t>)</a:t>
            </a:r>
          </a:p>
          <a:p>
            <a:pPr lvl="1"/>
            <a:r>
              <a:rPr lang="en-US" sz="3000" dirty="0" err="1"/>
              <a:t>Montina</a:t>
            </a:r>
            <a:r>
              <a:rPr lang="en-US" sz="3000" dirty="0"/>
              <a:t> (Indian rice grass)</a:t>
            </a:r>
          </a:p>
          <a:p>
            <a:pPr lvl="1"/>
            <a:r>
              <a:rPr lang="en-US" sz="3000" dirty="0"/>
              <a:t>Sorghum</a:t>
            </a:r>
          </a:p>
          <a:p>
            <a:pPr lvl="1"/>
            <a:r>
              <a:rPr lang="en-US" sz="3000" dirty="0"/>
              <a:t>Teff</a:t>
            </a:r>
          </a:p>
          <a:p>
            <a:pPr marL="457200" lvl="1" indent="0">
              <a:buNone/>
            </a:pPr>
            <a:endParaRPr lang="en-US" sz="2800" dirty="0"/>
          </a:p>
          <a:p>
            <a:pPr marL="457200" lvl="1" indent="0">
              <a:buNone/>
            </a:pPr>
            <a:endParaRPr lang="en-US" dirty="0"/>
          </a:p>
        </p:txBody>
      </p:sp>
    </p:spTree>
    <p:extLst>
      <p:ext uri="{BB962C8B-B14F-4D97-AF65-F5344CB8AC3E}">
        <p14:creationId xmlns:p14="http://schemas.microsoft.com/office/powerpoint/2010/main" val="31580219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A2E-1019-4931-9416-F504BEBB8A34}"/>
              </a:ext>
            </a:extLst>
          </p:cNvPr>
          <p:cNvSpPr>
            <a:spLocks noGrp="1"/>
          </p:cNvSpPr>
          <p:nvPr>
            <p:ph type="title"/>
          </p:nvPr>
        </p:nvSpPr>
        <p:spPr>
          <a:solidFill>
            <a:srgbClr val="7FB0A8"/>
          </a:solidFill>
        </p:spPr>
        <p:txBody>
          <a:bodyPr/>
          <a:lstStyle/>
          <a:p>
            <a:r>
              <a:rPr lang="en-US" sz="4400" dirty="0"/>
              <a:t>Disordered Eating Patterns</a:t>
            </a:r>
            <a:endParaRPr lang="en-US" dirty="0"/>
          </a:p>
        </p:txBody>
      </p:sp>
      <p:sp>
        <p:nvSpPr>
          <p:cNvPr id="3" name="Content Placeholder 2">
            <a:extLst>
              <a:ext uri="{FF2B5EF4-FFF2-40B4-BE49-F238E27FC236}">
                <a16:creationId xmlns:a16="http://schemas.microsoft.com/office/drawing/2014/main" id="{639DBF1A-C207-40C8-81B8-C6C0FE006623}"/>
              </a:ext>
            </a:extLst>
          </p:cNvPr>
          <p:cNvSpPr>
            <a:spLocks noGrp="1"/>
          </p:cNvSpPr>
          <p:nvPr>
            <p:ph idx="1"/>
          </p:nvPr>
        </p:nvSpPr>
        <p:spPr>
          <a:xfrm>
            <a:off x="838200" y="1825624"/>
            <a:ext cx="10515600" cy="4394871"/>
          </a:xfrm>
        </p:spPr>
        <p:txBody>
          <a:bodyPr>
            <a:normAutofit/>
          </a:bodyPr>
          <a:lstStyle/>
          <a:p>
            <a:pPr>
              <a:lnSpc>
                <a:spcPct val="110000"/>
              </a:lnSpc>
            </a:pPr>
            <a:r>
              <a:rPr lang="en-US" sz="3200" dirty="0"/>
              <a:t>Estimated prevalence of disordered eating behavior and eating disorders varies in people with diabetes</a:t>
            </a:r>
          </a:p>
          <a:p>
            <a:pPr>
              <a:lnSpc>
                <a:spcPct val="110000"/>
              </a:lnSpc>
            </a:pPr>
            <a:r>
              <a:rPr lang="en-US" sz="3200" dirty="0"/>
              <a:t>Most reported disordered eating behaviors: </a:t>
            </a:r>
          </a:p>
          <a:p>
            <a:pPr lvl="1">
              <a:lnSpc>
                <a:spcPct val="110000"/>
              </a:lnSpc>
            </a:pPr>
            <a:r>
              <a:rPr lang="en-US" sz="3200" dirty="0"/>
              <a:t>T1D: insulin omission causing loss of glucose/calories via the urine </a:t>
            </a:r>
          </a:p>
          <a:p>
            <a:pPr lvl="1">
              <a:lnSpc>
                <a:spcPct val="110000"/>
              </a:lnSpc>
            </a:pPr>
            <a:r>
              <a:rPr lang="en-US" sz="3200" dirty="0"/>
              <a:t>T2D: bingeing (excessive intake with sense of loss of control) </a:t>
            </a:r>
          </a:p>
        </p:txBody>
      </p:sp>
    </p:spTree>
    <p:extLst>
      <p:ext uri="{BB962C8B-B14F-4D97-AF65-F5344CB8AC3E}">
        <p14:creationId xmlns:p14="http://schemas.microsoft.com/office/powerpoint/2010/main" val="35322272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B52BA-49A0-4356-8985-34B3DB0DB5B6}"/>
              </a:ext>
            </a:extLst>
          </p:cNvPr>
          <p:cNvSpPr>
            <a:spLocks noGrp="1"/>
          </p:cNvSpPr>
          <p:nvPr>
            <p:ph type="title"/>
          </p:nvPr>
        </p:nvSpPr>
        <p:spPr>
          <a:xfrm>
            <a:off x="838200" y="365125"/>
            <a:ext cx="10515600" cy="1306443"/>
          </a:xfrm>
          <a:solidFill>
            <a:srgbClr val="7FB0A8"/>
          </a:solidFill>
        </p:spPr>
        <p:txBody>
          <a:bodyPr>
            <a:normAutofit/>
          </a:bodyPr>
          <a:lstStyle/>
          <a:p>
            <a:r>
              <a:rPr lang="en-US" sz="4000" dirty="0"/>
              <a:t>Disordered Eating Patterns</a:t>
            </a:r>
          </a:p>
        </p:txBody>
      </p:sp>
      <p:sp>
        <p:nvSpPr>
          <p:cNvPr id="3" name="Content Placeholder 2">
            <a:extLst>
              <a:ext uri="{FF2B5EF4-FFF2-40B4-BE49-F238E27FC236}">
                <a16:creationId xmlns:a16="http://schemas.microsoft.com/office/drawing/2014/main" id="{D6BD8AB8-269C-4251-A585-831B7C5063B7}"/>
              </a:ext>
            </a:extLst>
          </p:cNvPr>
          <p:cNvSpPr>
            <a:spLocks noGrp="1"/>
          </p:cNvSpPr>
          <p:nvPr>
            <p:ph idx="1"/>
          </p:nvPr>
        </p:nvSpPr>
        <p:spPr>
          <a:xfrm>
            <a:off x="838198" y="1825625"/>
            <a:ext cx="10054591" cy="4303464"/>
          </a:xfrm>
        </p:spPr>
        <p:txBody>
          <a:bodyPr>
            <a:normAutofit/>
          </a:bodyPr>
          <a:lstStyle/>
          <a:p>
            <a:r>
              <a:rPr lang="en-US" sz="3200" dirty="0"/>
              <a:t>Screen for it along with regular medical care</a:t>
            </a:r>
          </a:p>
          <a:p>
            <a:pPr lvl="1"/>
            <a:r>
              <a:rPr lang="en-US" sz="2800" dirty="0"/>
              <a:t>Especially if patterns when hyperglycemia and weight loss are unexplained</a:t>
            </a:r>
          </a:p>
          <a:p>
            <a:r>
              <a:rPr lang="en-US" sz="3200" dirty="0"/>
              <a:t>Multidisciplinary team approach to                          treatment is a standard of care</a:t>
            </a:r>
          </a:p>
          <a:p>
            <a:pPr lvl="1"/>
            <a:r>
              <a:rPr lang="en-US" sz="3200" dirty="0"/>
              <a:t>Early referral to mental health                          professional</a:t>
            </a:r>
          </a:p>
          <a:p>
            <a:endParaRPr lang="en-US" sz="2000" dirty="0"/>
          </a:p>
        </p:txBody>
      </p:sp>
      <p:pic>
        <p:nvPicPr>
          <p:cNvPr id="5" name="Picture 4" descr="A couple of women sitting at a table&#10;&#10;Description automatically generated with low confidence">
            <a:extLst>
              <a:ext uri="{FF2B5EF4-FFF2-40B4-BE49-F238E27FC236}">
                <a16:creationId xmlns:a16="http://schemas.microsoft.com/office/drawing/2014/main" id="{410B5E5B-08A5-4939-A4E2-5B74E02BE35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511" b="-2"/>
          <a:stretch/>
        </p:blipFill>
        <p:spPr>
          <a:xfrm>
            <a:off x="7804975" y="3571119"/>
            <a:ext cx="3735895" cy="2557970"/>
          </a:xfrm>
          <a:prstGeom prst="rect">
            <a:avLst/>
          </a:prstGeom>
        </p:spPr>
      </p:pic>
    </p:spTree>
    <p:extLst>
      <p:ext uri="{BB962C8B-B14F-4D97-AF65-F5344CB8AC3E}">
        <p14:creationId xmlns:p14="http://schemas.microsoft.com/office/powerpoint/2010/main" val="24368386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A29B-CE29-4319-8628-5828AE77F4B2}"/>
              </a:ext>
            </a:extLst>
          </p:cNvPr>
          <p:cNvSpPr>
            <a:spLocks noGrp="1"/>
          </p:cNvSpPr>
          <p:nvPr>
            <p:ph type="title"/>
          </p:nvPr>
        </p:nvSpPr>
        <p:spPr>
          <a:solidFill>
            <a:srgbClr val="7FB0A8"/>
          </a:solidFill>
        </p:spPr>
        <p:txBody>
          <a:bodyPr/>
          <a:lstStyle/>
          <a:p>
            <a:r>
              <a:rPr lang="en-US" dirty="0"/>
              <a:t>Disordered Eating Patterns</a:t>
            </a:r>
          </a:p>
        </p:txBody>
      </p:sp>
      <p:sp>
        <p:nvSpPr>
          <p:cNvPr id="3" name="Content Placeholder 2">
            <a:extLst>
              <a:ext uri="{FF2B5EF4-FFF2-40B4-BE49-F238E27FC236}">
                <a16:creationId xmlns:a16="http://schemas.microsoft.com/office/drawing/2014/main" id="{78306F8F-97CF-49F0-B700-2A02C13E8CEC}"/>
              </a:ext>
            </a:extLst>
          </p:cNvPr>
          <p:cNvSpPr>
            <a:spLocks noGrp="1"/>
          </p:cNvSpPr>
          <p:nvPr>
            <p:ph idx="1"/>
          </p:nvPr>
        </p:nvSpPr>
        <p:spPr>
          <a:xfrm>
            <a:off x="838199" y="1825625"/>
            <a:ext cx="10714463" cy="4355042"/>
          </a:xfrm>
        </p:spPr>
        <p:txBody>
          <a:bodyPr>
            <a:noAutofit/>
          </a:bodyPr>
          <a:lstStyle/>
          <a:p>
            <a:pPr>
              <a:lnSpc>
                <a:spcPct val="100000"/>
              </a:lnSpc>
            </a:pPr>
            <a:r>
              <a:rPr lang="en-US" dirty="0"/>
              <a:t>Anorexia nervosa: restricted energy intake relative to need</a:t>
            </a:r>
          </a:p>
          <a:p>
            <a:pPr lvl="1">
              <a:lnSpc>
                <a:spcPct val="100000"/>
              </a:lnSpc>
            </a:pPr>
            <a:r>
              <a:rPr lang="en-US" sz="2600" dirty="0"/>
              <a:t>Marked by low body weight, fear of weight gain, and disturbance in the way in which one’s body weight or shape is experienced</a:t>
            </a:r>
          </a:p>
          <a:p>
            <a:pPr>
              <a:lnSpc>
                <a:spcPct val="100000"/>
              </a:lnSpc>
            </a:pPr>
            <a:r>
              <a:rPr lang="en-US" dirty="0"/>
              <a:t>Bulimia nervosa: recurring binge eating and compensatory behavior</a:t>
            </a:r>
          </a:p>
          <a:p>
            <a:pPr lvl="1">
              <a:lnSpc>
                <a:spcPct val="100000"/>
              </a:lnSpc>
            </a:pPr>
            <a:r>
              <a:rPr lang="en-US" sz="2600" dirty="0"/>
              <a:t>Binging characterized by a sense of a lack in control. </a:t>
            </a:r>
          </a:p>
          <a:p>
            <a:pPr lvl="1">
              <a:lnSpc>
                <a:spcPct val="100000"/>
              </a:lnSpc>
            </a:pPr>
            <a:r>
              <a:rPr lang="en-US" sz="2600" dirty="0"/>
              <a:t>Compensatory behaviors vary</a:t>
            </a:r>
          </a:p>
          <a:p>
            <a:pPr>
              <a:lnSpc>
                <a:spcPct val="100000"/>
              </a:lnSpc>
            </a:pPr>
            <a:r>
              <a:rPr lang="en-US" dirty="0"/>
              <a:t>Diabulimia (unofficial diagnostic term): reduction/omission of insulin doses </a:t>
            </a:r>
          </a:p>
          <a:p>
            <a:pPr lvl="1">
              <a:lnSpc>
                <a:spcPct val="100000"/>
              </a:lnSpc>
            </a:pPr>
            <a:r>
              <a:rPr lang="en-US" sz="2600" dirty="0"/>
              <a:t>This causes hyperglycemia and loss of glucose calories through the urine.</a:t>
            </a:r>
          </a:p>
        </p:txBody>
      </p:sp>
    </p:spTree>
    <p:extLst>
      <p:ext uri="{BB962C8B-B14F-4D97-AF65-F5344CB8AC3E}">
        <p14:creationId xmlns:p14="http://schemas.microsoft.com/office/powerpoint/2010/main" val="40067338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4A61-CDF4-481D-AD5D-6F4B715FE903}"/>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6BCB0210-061E-46E1-96F1-05CED51D38D9}"/>
              </a:ext>
            </a:extLst>
          </p:cNvPr>
          <p:cNvSpPr>
            <a:spLocks noGrp="1"/>
          </p:cNvSpPr>
          <p:nvPr>
            <p:ph idx="1"/>
          </p:nvPr>
        </p:nvSpPr>
        <p:spPr>
          <a:xfrm>
            <a:off x="838200" y="1690688"/>
            <a:ext cx="10515600" cy="4486275"/>
          </a:xfrm>
        </p:spPr>
        <p:txBody>
          <a:bodyPr>
            <a:normAutofit lnSpcReduction="10000"/>
          </a:bodyPr>
          <a:lstStyle/>
          <a:p>
            <a:pPr marL="0" indent="0">
              <a:lnSpc>
                <a:spcPct val="100000"/>
              </a:lnSpc>
              <a:buNone/>
            </a:pPr>
            <a:r>
              <a:rPr lang="en-US" sz="3600" dirty="0"/>
              <a:t>Sara has just been diagnosed with gestational diabetes.  Her current weight is 176 lbs. and her pre-pregnancy BMI was 28. What is the total recommended weight gain for Sara’s pregnancy?</a:t>
            </a:r>
          </a:p>
          <a:p>
            <a:pPr marL="971550" lvl="1" indent="-514350">
              <a:lnSpc>
                <a:spcPct val="100000"/>
              </a:lnSpc>
              <a:buFont typeface="+mj-lt"/>
              <a:buAutoNum type="alphaUcPeriod"/>
            </a:pPr>
            <a:r>
              <a:rPr lang="en-US" sz="3600" dirty="0"/>
              <a:t>15 pounds</a:t>
            </a:r>
          </a:p>
          <a:p>
            <a:pPr marL="971550" lvl="1" indent="-514350">
              <a:lnSpc>
                <a:spcPct val="100000"/>
              </a:lnSpc>
              <a:buFont typeface="+mj-lt"/>
              <a:buAutoNum type="alphaUcPeriod"/>
            </a:pPr>
            <a:r>
              <a:rPr lang="en-US" sz="3600" dirty="0"/>
              <a:t>15-25 pounds</a:t>
            </a:r>
          </a:p>
          <a:p>
            <a:pPr marL="971550" lvl="1" indent="-514350">
              <a:lnSpc>
                <a:spcPct val="100000"/>
              </a:lnSpc>
              <a:buFont typeface="+mj-lt"/>
              <a:buAutoNum type="alphaUcPeriod"/>
            </a:pPr>
            <a:r>
              <a:rPr lang="en-US" sz="3600" dirty="0"/>
              <a:t>25-35 pounds</a:t>
            </a:r>
          </a:p>
          <a:p>
            <a:pPr marL="971550" lvl="1" indent="-514350">
              <a:lnSpc>
                <a:spcPct val="100000"/>
              </a:lnSpc>
              <a:buFont typeface="+mj-lt"/>
              <a:buAutoNum type="alphaUcPeriod"/>
            </a:pPr>
            <a:r>
              <a:rPr lang="en-US" sz="3600" dirty="0"/>
              <a:t>28-40 pounds</a:t>
            </a:r>
          </a:p>
        </p:txBody>
      </p:sp>
      <p:sp>
        <p:nvSpPr>
          <p:cNvPr id="4" name="Oval 3">
            <a:extLst>
              <a:ext uri="{FF2B5EF4-FFF2-40B4-BE49-F238E27FC236}">
                <a16:creationId xmlns:a16="http://schemas.microsoft.com/office/drawing/2014/main" id="{27DC985C-729B-426D-B89A-778A3F818461}"/>
              </a:ext>
            </a:extLst>
          </p:cNvPr>
          <p:cNvSpPr/>
          <p:nvPr/>
        </p:nvSpPr>
        <p:spPr>
          <a:xfrm>
            <a:off x="999067" y="4153958"/>
            <a:ext cx="3911600" cy="812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06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F9B5-F2FC-45CB-A9FE-BA185E30C997}"/>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C605CFA1-D0DE-4557-8C73-575E6D3A6F49}"/>
              </a:ext>
            </a:extLst>
          </p:cNvPr>
          <p:cNvSpPr>
            <a:spLocks noGrp="1"/>
          </p:cNvSpPr>
          <p:nvPr>
            <p:ph idx="1"/>
          </p:nvPr>
        </p:nvSpPr>
        <p:spPr>
          <a:xfrm>
            <a:off x="838200" y="1690688"/>
            <a:ext cx="10515600" cy="4486275"/>
          </a:xfrm>
        </p:spPr>
        <p:txBody>
          <a:bodyPr>
            <a:normAutofit/>
          </a:bodyPr>
          <a:lstStyle/>
          <a:p>
            <a:pPr marL="0" indent="0">
              <a:lnSpc>
                <a:spcPct val="100000"/>
              </a:lnSpc>
              <a:buNone/>
            </a:pPr>
            <a:r>
              <a:rPr lang="en-US" sz="3200" dirty="0"/>
              <a:t>What are the nutrient goals for pregnant women?</a:t>
            </a:r>
          </a:p>
          <a:p>
            <a:pPr marL="971550" lvl="1" indent="-514350">
              <a:lnSpc>
                <a:spcPct val="100000"/>
              </a:lnSpc>
              <a:buFont typeface="+mj-lt"/>
              <a:buAutoNum type="alphaUcPeriod"/>
            </a:pPr>
            <a:r>
              <a:rPr lang="en-US" sz="2800" dirty="0"/>
              <a:t>130 grams of carbohydrate/day, 71 grams of protein/day, 14 grams of fiber/day</a:t>
            </a:r>
          </a:p>
          <a:p>
            <a:pPr marL="971550" lvl="1" indent="-514350">
              <a:lnSpc>
                <a:spcPct val="100000"/>
              </a:lnSpc>
              <a:buFont typeface="+mj-lt"/>
              <a:buAutoNum type="alphaUcPeriod"/>
            </a:pPr>
            <a:r>
              <a:rPr lang="en-US" sz="2800" dirty="0"/>
              <a:t>130 grams of carbohydrate/day, 90 grams of protein/day, 28 grams of fiber/day</a:t>
            </a:r>
          </a:p>
          <a:p>
            <a:pPr marL="971550" lvl="1" indent="-514350">
              <a:lnSpc>
                <a:spcPct val="100000"/>
              </a:lnSpc>
              <a:buFont typeface="+mj-lt"/>
              <a:buAutoNum type="alphaUcPeriod"/>
            </a:pPr>
            <a:r>
              <a:rPr lang="en-US" sz="2800" dirty="0"/>
              <a:t>175 grams of carbohydrate/day, 90 grams of protein/day, 14 grams of fiber/day</a:t>
            </a:r>
          </a:p>
          <a:p>
            <a:pPr marL="971550" lvl="1" indent="-514350">
              <a:lnSpc>
                <a:spcPct val="100000"/>
              </a:lnSpc>
              <a:buFont typeface="+mj-lt"/>
              <a:buAutoNum type="alphaUcPeriod"/>
            </a:pPr>
            <a:r>
              <a:rPr lang="en-US" sz="2800" dirty="0"/>
              <a:t>175 grams of carbohydrate/day, 71 grams of protein/day, 28 grams of fiber/day</a:t>
            </a:r>
          </a:p>
        </p:txBody>
      </p:sp>
      <p:sp>
        <p:nvSpPr>
          <p:cNvPr id="4" name="Oval 3">
            <a:extLst>
              <a:ext uri="{FF2B5EF4-FFF2-40B4-BE49-F238E27FC236}">
                <a16:creationId xmlns:a16="http://schemas.microsoft.com/office/drawing/2014/main" id="{CD7B791F-4261-40C7-82B6-B1DB675948F4}"/>
              </a:ext>
            </a:extLst>
          </p:cNvPr>
          <p:cNvSpPr/>
          <p:nvPr/>
        </p:nvSpPr>
        <p:spPr>
          <a:xfrm>
            <a:off x="389467" y="4775201"/>
            <a:ext cx="11413066" cy="144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85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7E2C-12F3-4EBE-A5E6-73D1CB2E5235}"/>
              </a:ext>
            </a:extLst>
          </p:cNvPr>
          <p:cNvSpPr>
            <a:spLocks noGrp="1"/>
          </p:cNvSpPr>
          <p:nvPr>
            <p:ph type="title"/>
          </p:nvPr>
        </p:nvSpPr>
        <p:spPr>
          <a:solidFill>
            <a:srgbClr val="7FB0A8"/>
          </a:solidFill>
        </p:spPr>
        <p:txBody>
          <a:bodyPr/>
          <a:lstStyle/>
          <a:p>
            <a:r>
              <a:rPr lang="en-US" dirty="0"/>
              <a:t>Benefit of MNT for Those With Diabetes</a:t>
            </a:r>
          </a:p>
        </p:txBody>
      </p:sp>
      <p:sp>
        <p:nvSpPr>
          <p:cNvPr id="3" name="Content Placeholder 2">
            <a:extLst>
              <a:ext uri="{FF2B5EF4-FFF2-40B4-BE49-F238E27FC236}">
                <a16:creationId xmlns:a16="http://schemas.microsoft.com/office/drawing/2014/main" id="{7E88E03D-5AC1-4B09-AE9C-BF9913663C59}"/>
              </a:ext>
            </a:extLst>
          </p:cNvPr>
          <p:cNvSpPr>
            <a:spLocks noGrp="1"/>
          </p:cNvSpPr>
          <p:nvPr>
            <p:ph idx="1"/>
          </p:nvPr>
        </p:nvSpPr>
        <p:spPr>
          <a:xfrm>
            <a:off x="838200" y="1687513"/>
            <a:ext cx="10515600" cy="4351338"/>
          </a:xfrm>
        </p:spPr>
        <p:txBody>
          <a:bodyPr/>
          <a:lstStyle/>
          <a:p>
            <a:endParaRPr lang="en-US" dirty="0"/>
          </a:p>
          <a:p>
            <a:endParaRPr lang="en-US" dirty="0"/>
          </a:p>
          <a:p>
            <a:pPr marL="0" indent="0">
              <a:lnSpc>
                <a:spcPct val="100000"/>
              </a:lnSpc>
              <a:buNone/>
            </a:pPr>
            <a:endParaRPr lang="en-US" dirty="0"/>
          </a:p>
          <a:p>
            <a:pPr marL="0" indent="0">
              <a:lnSpc>
                <a:spcPct val="100000"/>
              </a:lnSpc>
              <a:buNone/>
            </a:pPr>
            <a:endParaRPr lang="en-US" dirty="0"/>
          </a:p>
          <a:p>
            <a:pPr>
              <a:lnSpc>
                <a:spcPct val="100000"/>
              </a:lnSpc>
            </a:pPr>
            <a:r>
              <a:rPr lang="en-US" dirty="0"/>
              <a:t>Refer people with diabetes to RDN at dx and as needed</a:t>
            </a:r>
          </a:p>
          <a:p>
            <a:pPr lvl="1">
              <a:lnSpc>
                <a:spcPct val="100000"/>
              </a:lnSpc>
            </a:pPr>
            <a:r>
              <a:rPr lang="en-US" dirty="0"/>
              <a:t>Sustained A1C improvement with ongoing support from RD/RDN</a:t>
            </a:r>
          </a:p>
          <a:p>
            <a:pPr lvl="1">
              <a:lnSpc>
                <a:spcPct val="100000"/>
              </a:lnSpc>
            </a:pPr>
            <a:r>
              <a:rPr lang="en-US" dirty="0"/>
              <a:t>MNT is cost-effective</a:t>
            </a:r>
          </a:p>
        </p:txBody>
      </p:sp>
      <p:graphicFrame>
        <p:nvGraphicFramePr>
          <p:cNvPr id="4" name="Table 3">
            <a:extLst>
              <a:ext uri="{FF2B5EF4-FFF2-40B4-BE49-F238E27FC236}">
                <a16:creationId xmlns:a16="http://schemas.microsoft.com/office/drawing/2014/main" id="{9C81AB61-8D34-4412-995A-CA8C5237C208}"/>
              </a:ext>
            </a:extLst>
          </p:cNvPr>
          <p:cNvGraphicFramePr>
            <a:graphicFrameLocks noGrp="1"/>
          </p:cNvGraphicFramePr>
          <p:nvPr>
            <p:extLst>
              <p:ext uri="{D42A27DB-BD31-4B8C-83A1-F6EECF244321}">
                <p14:modId xmlns:p14="http://schemas.microsoft.com/office/powerpoint/2010/main" val="4192166158"/>
              </p:ext>
            </p:extLst>
          </p:nvPr>
        </p:nvGraphicFramePr>
        <p:xfrm>
          <a:off x="1918993" y="1862610"/>
          <a:ext cx="8217465" cy="1566390"/>
        </p:xfrm>
        <a:graphic>
          <a:graphicData uri="http://schemas.openxmlformats.org/drawingml/2006/table">
            <a:tbl>
              <a:tblPr firstRow="1" firstCol="1" bandRow="1">
                <a:tableStyleId>{F5AB1C69-6EDB-4FF4-983F-18BD219EF322}</a:tableStyleId>
              </a:tblPr>
              <a:tblGrid>
                <a:gridCol w="4181447">
                  <a:extLst>
                    <a:ext uri="{9D8B030D-6E8A-4147-A177-3AD203B41FA5}">
                      <a16:colId xmlns:a16="http://schemas.microsoft.com/office/drawing/2014/main" val="3831818804"/>
                    </a:ext>
                  </a:extLst>
                </a:gridCol>
                <a:gridCol w="4036018">
                  <a:extLst>
                    <a:ext uri="{9D8B030D-6E8A-4147-A177-3AD203B41FA5}">
                      <a16:colId xmlns:a16="http://schemas.microsoft.com/office/drawing/2014/main" val="4065083840"/>
                    </a:ext>
                  </a:extLst>
                </a:gridCol>
              </a:tblGrid>
              <a:tr h="604032">
                <a:tc gridSpan="2">
                  <a:txBody>
                    <a:bodyPr/>
                    <a:lstStyle/>
                    <a:p>
                      <a:pPr marL="0" marR="0" algn="ctr">
                        <a:lnSpc>
                          <a:spcPct val="107000"/>
                        </a:lnSpc>
                        <a:spcBef>
                          <a:spcPts val="0"/>
                        </a:spcBef>
                        <a:spcAft>
                          <a:spcPts val="0"/>
                        </a:spcAft>
                      </a:pPr>
                      <a:r>
                        <a:rPr lang="en-US" sz="2800" b="1" dirty="0">
                          <a:solidFill>
                            <a:schemeClr val="tx1"/>
                          </a:solidFill>
                          <a:effectLst/>
                        </a:rPr>
                        <a:t>Decrease in A1C After 3-6 Months of Receiving MNT</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517673677"/>
                  </a:ext>
                </a:extLst>
              </a:tr>
              <a:tr h="481179">
                <a:tc>
                  <a:txBody>
                    <a:bodyPr/>
                    <a:lstStyle/>
                    <a:p>
                      <a:pPr marL="0" marR="0" algn="ctr">
                        <a:lnSpc>
                          <a:spcPct val="107000"/>
                        </a:lnSpc>
                        <a:spcBef>
                          <a:spcPts val="0"/>
                        </a:spcBef>
                        <a:spcAft>
                          <a:spcPts val="0"/>
                        </a:spcAft>
                      </a:pPr>
                      <a:r>
                        <a:rPr lang="en-US" sz="2800" b="0" dirty="0">
                          <a:solidFill>
                            <a:schemeClr val="tx1"/>
                          </a:solidFill>
                          <a:effectLst/>
                        </a:rPr>
                        <a:t>Type 1 Diabetes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800" b="0" dirty="0">
                          <a:solidFill>
                            <a:schemeClr val="tx1"/>
                          </a:solidFill>
                          <a:effectLst/>
                        </a:rPr>
                        <a:t>1.0% - 1.9%</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4074488"/>
                  </a:ext>
                </a:extLst>
              </a:tr>
              <a:tr h="481179">
                <a:tc>
                  <a:txBody>
                    <a:bodyPr/>
                    <a:lstStyle/>
                    <a:p>
                      <a:pPr marL="0" marR="0" algn="ctr">
                        <a:lnSpc>
                          <a:spcPct val="107000"/>
                        </a:lnSpc>
                        <a:spcBef>
                          <a:spcPts val="0"/>
                        </a:spcBef>
                        <a:spcAft>
                          <a:spcPts val="0"/>
                        </a:spcAft>
                      </a:pPr>
                      <a:r>
                        <a:rPr lang="en-US" sz="2800" b="0" dirty="0">
                          <a:solidFill>
                            <a:schemeClr val="tx1"/>
                          </a:solidFill>
                          <a:effectLst/>
                        </a:rPr>
                        <a:t>Type 2 Diabetes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800" b="0" dirty="0">
                          <a:solidFill>
                            <a:schemeClr val="tx1"/>
                          </a:solidFill>
                          <a:effectLst/>
                        </a:rPr>
                        <a:t>0.3% - 2.0%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0133272"/>
                  </a:ext>
                </a:extLst>
              </a:tr>
            </a:tbl>
          </a:graphicData>
        </a:graphic>
      </p:graphicFrame>
      <p:pic>
        <p:nvPicPr>
          <p:cNvPr id="5" name="Picture 4">
            <a:extLst>
              <a:ext uri="{FF2B5EF4-FFF2-40B4-BE49-F238E27FC236}">
                <a16:creationId xmlns:a16="http://schemas.microsoft.com/office/drawing/2014/main" id="{52A553F7-1537-4D85-96E0-B19465116D5E}"/>
              </a:ext>
            </a:extLst>
          </p:cNvPr>
          <p:cNvPicPr>
            <a:picLocks noChangeAspect="1"/>
          </p:cNvPicPr>
          <p:nvPr/>
        </p:nvPicPr>
        <p:blipFill>
          <a:blip r:embed="rId3"/>
          <a:stretch>
            <a:fillRect/>
          </a:stretch>
        </p:blipFill>
        <p:spPr>
          <a:xfrm rot="10800000">
            <a:off x="0" y="5894683"/>
            <a:ext cx="12192000" cy="3958921"/>
          </a:xfrm>
          <a:prstGeom prst="rect">
            <a:avLst/>
          </a:prstGeom>
        </p:spPr>
      </p:pic>
      <p:sp>
        <p:nvSpPr>
          <p:cNvPr id="6" name="TextBox 5">
            <a:extLst>
              <a:ext uri="{FF2B5EF4-FFF2-40B4-BE49-F238E27FC236}">
                <a16:creationId xmlns:a16="http://schemas.microsoft.com/office/drawing/2014/main" id="{8BEDFB23-5A25-4B8F-9C4B-A1252AE285CE}"/>
              </a:ext>
            </a:extLst>
          </p:cNvPr>
          <p:cNvSpPr txBox="1"/>
          <p:nvPr/>
        </p:nvSpPr>
        <p:spPr>
          <a:xfrm>
            <a:off x="0" y="5248352"/>
            <a:ext cx="12192001" cy="646331"/>
          </a:xfrm>
          <a:prstGeom prst="rect">
            <a:avLst/>
          </a:prstGeom>
          <a:noFill/>
        </p:spPr>
        <p:txBody>
          <a:bodyPr wrap="square" rtlCol="0">
            <a:spAutoFit/>
          </a:bodyPr>
          <a:lstStyle/>
          <a:p>
            <a:r>
              <a:rPr lang="en-US" sz="1200" dirty="0">
                <a:effectLst/>
                <a:latin typeface="Times New Roman" panose="02020603050405020304" pitchFamily="18" charset="0"/>
                <a:cs typeface="Times New Roman" panose="02020603050405020304" pitchFamily="18" charset="0"/>
              </a:rPr>
              <a:t>Franz, M. J., MacLeod, J., Evert, A., Brown, C., </a:t>
            </a:r>
            <a:r>
              <a:rPr lang="en-US" sz="1200" dirty="0" err="1">
                <a:effectLst/>
                <a:latin typeface="Times New Roman" panose="02020603050405020304" pitchFamily="18" charset="0"/>
                <a:cs typeface="Times New Roman" panose="02020603050405020304" pitchFamily="18" charset="0"/>
              </a:rPr>
              <a:t>Gradwell</a:t>
            </a:r>
            <a:r>
              <a:rPr lang="en-US" sz="1200" dirty="0">
                <a:effectLst/>
                <a:latin typeface="Times New Roman" panose="02020603050405020304" pitchFamily="18" charset="0"/>
                <a:cs typeface="Times New Roman" panose="02020603050405020304" pitchFamily="18" charset="0"/>
              </a:rPr>
              <a:t>, E., </a:t>
            </a:r>
            <a:r>
              <a:rPr lang="en-US" sz="1200" dirty="0" err="1">
                <a:effectLst/>
                <a:latin typeface="Times New Roman" panose="02020603050405020304" pitchFamily="18" charset="0"/>
                <a:cs typeface="Times New Roman" panose="02020603050405020304" pitchFamily="18" charset="0"/>
              </a:rPr>
              <a:t>Handu</a:t>
            </a:r>
            <a:r>
              <a:rPr lang="en-US" sz="1200" dirty="0">
                <a:effectLst/>
                <a:latin typeface="Times New Roman" panose="02020603050405020304" pitchFamily="18" charset="0"/>
                <a:cs typeface="Times New Roman" panose="02020603050405020304" pitchFamily="18" charset="0"/>
              </a:rPr>
              <a:t>, D., </a:t>
            </a:r>
            <a:r>
              <a:rPr lang="en-US" sz="1200" dirty="0" err="1">
                <a:effectLst/>
                <a:latin typeface="Times New Roman" panose="02020603050405020304" pitchFamily="18" charset="0"/>
                <a:cs typeface="Times New Roman" panose="02020603050405020304" pitchFamily="18" charset="0"/>
              </a:rPr>
              <a:t>Reppert</a:t>
            </a:r>
            <a:r>
              <a:rPr lang="en-US" sz="1200" dirty="0">
                <a:effectLst/>
                <a:latin typeface="Times New Roman" panose="02020603050405020304" pitchFamily="18" charset="0"/>
                <a:cs typeface="Times New Roman" panose="02020603050405020304" pitchFamily="18" charset="0"/>
              </a:rPr>
              <a:t>, A., &amp; Robinson, M. (2017). Academy of Nutrition and Dietetics Nutrition practice guideline for type 1 and type 2 diabetes in adults: Systematic review of evidence for medical nutrition therapy effectiveness and recommendations for integration into the Nutrition Care Process. </a:t>
            </a:r>
            <a:r>
              <a:rPr lang="en-US" sz="1200" i="1" dirty="0">
                <a:effectLst/>
                <a:latin typeface="Times New Roman" panose="02020603050405020304" pitchFamily="18" charset="0"/>
                <a:cs typeface="Times New Roman" panose="02020603050405020304" pitchFamily="18" charset="0"/>
              </a:rPr>
              <a:t>Journal of the Academy of Nutrition and Dietetics</a:t>
            </a:r>
            <a:r>
              <a:rPr lang="en-US" sz="1200" dirty="0">
                <a:effectLst/>
                <a:latin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cs typeface="Times New Roman" panose="02020603050405020304" pitchFamily="18" charset="0"/>
              </a:rPr>
              <a:t>117</a:t>
            </a:r>
            <a:r>
              <a:rPr lang="en-US" sz="1200" dirty="0">
                <a:effectLst/>
                <a:latin typeface="Times New Roman" panose="02020603050405020304" pitchFamily="18" charset="0"/>
                <a:cs typeface="Times New Roman" panose="02020603050405020304" pitchFamily="18" charset="0"/>
              </a:rPr>
              <a:t>(10), 1659–1679. https://doi.org/10.1016/j.jand.2017.03.022 </a:t>
            </a:r>
          </a:p>
        </p:txBody>
      </p:sp>
    </p:spTree>
    <p:extLst>
      <p:ext uri="{BB962C8B-B14F-4D97-AF65-F5344CB8AC3E}">
        <p14:creationId xmlns:p14="http://schemas.microsoft.com/office/powerpoint/2010/main" val="8809757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food, vegetable, fruit, container&#10;&#10;Description automatically generated">
            <a:extLst>
              <a:ext uri="{FF2B5EF4-FFF2-40B4-BE49-F238E27FC236}">
                <a16:creationId xmlns:a16="http://schemas.microsoft.com/office/drawing/2014/main" id="{646EC530-E3AA-4A46-89F8-6FE285014EC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5348" r="9091"/>
          <a:stretch/>
        </p:blipFill>
        <p:spPr>
          <a:xfrm>
            <a:off x="20" y="10"/>
            <a:ext cx="12191981" cy="6857990"/>
          </a:xfrm>
          <a:prstGeom prst="rect">
            <a:avLst/>
          </a:prstGeom>
        </p:spPr>
      </p:pic>
      <p:sp>
        <p:nvSpPr>
          <p:cNvPr id="24" name="Rectangle 2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9419A82-2355-48BD-A72F-0132382C528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a:t>Nutrition to Support the Management of Diabetes Complications &amp; Comorbidities</a:t>
            </a:r>
          </a:p>
        </p:txBody>
      </p:sp>
      <p:sp>
        <p:nvSpPr>
          <p:cNvPr id="26" name="Rectangle: Rounded Corners 2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745180"/>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AC64-D14D-0540-A28A-A9290B4F2794}"/>
              </a:ext>
            </a:extLst>
          </p:cNvPr>
          <p:cNvSpPr>
            <a:spLocks noGrp="1"/>
          </p:cNvSpPr>
          <p:nvPr>
            <p:ph type="title"/>
          </p:nvPr>
        </p:nvSpPr>
        <p:spPr>
          <a:solidFill>
            <a:srgbClr val="7FB0A8"/>
          </a:solidFill>
        </p:spPr>
        <p:txBody>
          <a:bodyPr/>
          <a:lstStyle/>
          <a:p>
            <a:r>
              <a:rPr lang="en-US" dirty="0"/>
              <a:t>Mediterranean Eating Pattern</a:t>
            </a:r>
          </a:p>
        </p:txBody>
      </p:sp>
      <p:graphicFrame>
        <p:nvGraphicFramePr>
          <p:cNvPr id="6" name="Table 4">
            <a:extLst>
              <a:ext uri="{FF2B5EF4-FFF2-40B4-BE49-F238E27FC236}">
                <a16:creationId xmlns:a16="http://schemas.microsoft.com/office/drawing/2014/main" id="{8AB362FB-9909-A04E-BE56-356FDC14DFE4}"/>
              </a:ext>
            </a:extLst>
          </p:cNvPr>
          <p:cNvGraphicFramePr>
            <a:graphicFrameLocks noGrp="1"/>
          </p:cNvGraphicFramePr>
          <p:nvPr>
            <p:extLst>
              <p:ext uri="{D42A27DB-BD31-4B8C-83A1-F6EECF244321}">
                <p14:modId xmlns:p14="http://schemas.microsoft.com/office/powerpoint/2010/main" val="4164576288"/>
              </p:ext>
            </p:extLst>
          </p:nvPr>
        </p:nvGraphicFramePr>
        <p:xfrm>
          <a:off x="954741" y="1871329"/>
          <a:ext cx="10399059" cy="4312654"/>
        </p:xfrm>
        <a:graphic>
          <a:graphicData uri="http://schemas.openxmlformats.org/drawingml/2006/table">
            <a:tbl>
              <a:tblPr firstRow="1" bandRow="1">
                <a:tableStyleId>{5C22544A-7EE6-4342-B048-85BDC9FD1C3A}</a:tableStyleId>
              </a:tblPr>
              <a:tblGrid>
                <a:gridCol w="1990165">
                  <a:extLst>
                    <a:ext uri="{9D8B030D-6E8A-4147-A177-3AD203B41FA5}">
                      <a16:colId xmlns:a16="http://schemas.microsoft.com/office/drawing/2014/main" val="109513996"/>
                    </a:ext>
                  </a:extLst>
                </a:gridCol>
                <a:gridCol w="8408894">
                  <a:extLst>
                    <a:ext uri="{9D8B030D-6E8A-4147-A177-3AD203B41FA5}">
                      <a16:colId xmlns:a16="http://schemas.microsoft.com/office/drawing/2014/main" val="579596023"/>
                    </a:ext>
                  </a:extLst>
                </a:gridCol>
              </a:tblGrid>
              <a:tr h="2542495">
                <a:tc>
                  <a:txBody>
                    <a:bodyPr/>
                    <a:lstStyle/>
                    <a:p>
                      <a:pPr marL="0" indent="0" algn="ctr">
                        <a:buFont typeface="Arial" panose="020B0604020202020204" pitchFamily="34" charset="0"/>
                        <a:buNone/>
                      </a:pPr>
                      <a:r>
                        <a:rPr lang="en-US" sz="2800" b="0" dirty="0">
                          <a:solidFill>
                            <a:schemeClr val="tx1"/>
                          </a:solidFill>
                        </a:rPr>
                        <a:t>Description &amp; 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buFont typeface="Arial" panose="020B0604020202020204" pitchFamily="34" charset="0"/>
                        <a:buChar char="•"/>
                      </a:pPr>
                      <a:r>
                        <a:rPr lang="en-US" sz="2800" b="0" dirty="0">
                          <a:solidFill>
                            <a:schemeClr val="tx1"/>
                          </a:solidFill>
                        </a:rPr>
                        <a:t>Encourages plant-based foods, fish and shellfish, some dairy. Olive oil is primary fat source.</a:t>
                      </a:r>
                    </a:p>
                    <a:p>
                      <a:pPr marL="457200" indent="-457200">
                        <a:buFont typeface="Arial" panose="020B0604020202020204" pitchFamily="34" charset="0"/>
                        <a:buChar char="•"/>
                      </a:pPr>
                      <a:r>
                        <a:rPr lang="en-US" sz="2800" b="0" dirty="0">
                          <a:solidFill>
                            <a:schemeClr val="tx1"/>
                          </a:solidFill>
                        </a:rPr>
                        <a:t>Limitations:</a:t>
                      </a:r>
                    </a:p>
                    <a:p>
                      <a:pPr marL="914400" lvl="1" indent="-457200">
                        <a:buFont typeface="Arial" panose="020B0604020202020204" pitchFamily="34" charset="0"/>
                        <a:buChar char="•"/>
                      </a:pPr>
                      <a:r>
                        <a:rPr lang="en-US" sz="2800" b="0" dirty="0">
                          <a:solidFill>
                            <a:schemeClr val="tx1"/>
                          </a:solidFill>
                        </a:rPr>
                        <a:t>Moderate number of eggs, minimal red meat, wine in low to moderate amount, rare use of concentrated sugars or honey.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444651"/>
                  </a:ext>
                </a:extLst>
              </a:tr>
              <a:tr h="1660894">
                <a:tc>
                  <a:txBody>
                    <a:bodyPr/>
                    <a:lstStyle/>
                    <a:p>
                      <a:pPr algn="ctr"/>
                      <a:r>
                        <a:rPr lang="en-US" sz="2800" dirty="0"/>
                        <a:t>Current Literature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Improves CVD risk factors</a:t>
                      </a:r>
                    </a:p>
                    <a:p>
                      <a:pPr marL="285750" indent="-285750">
                        <a:buFont typeface="Arial" panose="020B0604020202020204" pitchFamily="34" charset="0"/>
                        <a:buChar char="•"/>
                      </a:pPr>
                      <a:r>
                        <a:rPr lang="en-US" sz="2800" b="0" dirty="0">
                          <a:solidFill>
                            <a:schemeClr val="tx1"/>
                          </a:solidFill>
                        </a:rPr>
                        <a:t>Energy restricted version of these meal plans can improve weight and glycemia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61302"/>
                  </a:ext>
                </a:extLst>
              </a:tr>
            </a:tbl>
          </a:graphicData>
        </a:graphic>
      </p:graphicFrame>
    </p:spTree>
    <p:extLst>
      <p:ext uri="{BB962C8B-B14F-4D97-AF65-F5344CB8AC3E}">
        <p14:creationId xmlns:p14="http://schemas.microsoft.com/office/powerpoint/2010/main" val="29027811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0EF0-C48A-1C40-9A6C-D8F0A72E4C53}"/>
              </a:ext>
            </a:extLst>
          </p:cNvPr>
          <p:cNvSpPr>
            <a:spLocks noGrp="1"/>
          </p:cNvSpPr>
          <p:nvPr>
            <p:ph type="title"/>
          </p:nvPr>
        </p:nvSpPr>
        <p:spPr>
          <a:solidFill>
            <a:srgbClr val="7FB0A8"/>
          </a:solidFill>
        </p:spPr>
        <p:txBody>
          <a:bodyPr/>
          <a:lstStyle/>
          <a:p>
            <a:r>
              <a:rPr lang="en-US" dirty="0"/>
              <a:t>DASH Eating Pattern</a:t>
            </a:r>
          </a:p>
        </p:txBody>
      </p:sp>
      <p:graphicFrame>
        <p:nvGraphicFramePr>
          <p:cNvPr id="4" name="Table 4">
            <a:extLst>
              <a:ext uri="{FF2B5EF4-FFF2-40B4-BE49-F238E27FC236}">
                <a16:creationId xmlns:a16="http://schemas.microsoft.com/office/drawing/2014/main" id="{F47ABB70-D46A-6743-BC52-5D7358F84655}"/>
              </a:ext>
            </a:extLst>
          </p:cNvPr>
          <p:cNvGraphicFramePr>
            <a:graphicFrameLocks noGrp="1"/>
          </p:cNvGraphicFramePr>
          <p:nvPr>
            <p:extLst>
              <p:ext uri="{D42A27DB-BD31-4B8C-83A1-F6EECF244321}">
                <p14:modId xmlns:p14="http://schemas.microsoft.com/office/powerpoint/2010/main" val="620183276"/>
              </p:ext>
            </p:extLst>
          </p:nvPr>
        </p:nvGraphicFramePr>
        <p:xfrm>
          <a:off x="672300" y="1835814"/>
          <a:ext cx="10847399" cy="4657061"/>
        </p:xfrm>
        <a:graphic>
          <a:graphicData uri="http://schemas.openxmlformats.org/drawingml/2006/table">
            <a:tbl>
              <a:tblPr firstRow="1" bandRow="1">
                <a:tableStyleId>{5C22544A-7EE6-4342-B048-85BDC9FD1C3A}</a:tableStyleId>
              </a:tblPr>
              <a:tblGrid>
                <a:gridCol w="2075968">
                  <a:extLst>
                    <a:ext uri="{9D8B030D-6E8A-4147-A177-3AD203B41FA5}">
                      <a16:colId xmlns:a16="http://schemas.microsoft.com/office/drawing/2014/main" val="109513996"/>
                    </a:ext>
                  </a:extLst>
                </a:gridCol>
                <a:gridCol w="8771431">
                  <a:extLst>
                    <a:ext uri="{9D8B030D-6E8A-4147-A177-3AD203B41FA5}">
                      <a16:colId xmlns:a16="http://schemas.microsoft.com/office/drawing/2014/main" val="579596023"/>
                    </a:ext>
                  </a:extLst>
                </a:gridCol>
              </a:tblGrid>
              <a:tr h="3112032">
                <a:tc>
                  <a:txBody>
                    <a:bodyPr/>
                    <a:lstStyle/>
                    <a:p>
                      <a:pPr marL="0" indent="0" algn="ctr">
                        <a:buFont typeface="Arial" panose="020B0604020202020204" pitchFamily="34" charset="0"/>
                        <a:buNone/>
                      </a:pPr>
                      <a:r>
                        <a:rPr lang="en-US" sz="2800" b="0" dirty="0">
                          <a:solidFill>
                            <a:schemeClr val="tx1"/>
                          </a:solidFill>
                        </a:rPr>
                        <a:t>Description &amp; 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600" b="0" i="1" dirty="0">
                          <a:solidFill>
                            <a:schemeClr val="tx1"/>
                          </a:solidFill>
                        </a:rPr>
                        <a:t>Dietary Approaches to Stop Hypertension</a:t>
                      </a:r>
                    </a:p>
                    <a:p>
                      <a:pPr marL="0" indent="0">
                        <a:buFont typeface="Arial" panose="020B0604020202020204" pitchFamily="34" charset="0"/>
                        <a:buNone/>
                      </a:pPr>
                      <a:r>
                        <a:rPr lang="en-US" sz="2600" b="0" i="0" dirty="0">
                          <a:solidFill>
                            <a:schemeClr val="tx1"/>
                          </a:solidFill>
                        </a:rPr>
                        <a:t>Encouraged foods: </a:t>
                      </a:r>
                    </a:p>
                    <a:p>
                      <a:pPr marL="457200" indent="-457200">
                        <a:buFont typeface="Arial" panose="020B0604020202020204" pitchFamily="34" charset="0"/>
                        <a:buChar char="•"/>
                      </a:pPr>
                      <a:r>
                        <a:rPr lang="en-US" sz="2600" b="0" i="0" dirty="0">
                          <a:solidFill>
                            <a:schemeClr val="tx1"/>
                          </a:solidFill>
                        </a:rPr>
                        <a:t>Fruits &amp; Veg (8-10 servings/day), whole grains (6-8 servings/day), low-fat dairy (2-3 servings/day), poultry &amp; fish (6 servings/week), nuts &amp; seeds (4-5 servings/week)</a:t>
                      </a:r>
                    </a:p>
                    <a:p>
                      <a:pPr marL="457200" indent="-457200">
                        <a:buFont typeface="Arial" panose="020B0604020202020204" pitchFamily="34" charset="0"/>
                        <a:buChar char="•"/>
                      </a:pPr>
                      <a:r>
                        <a:rPr lang="en-US" sz="2600" b="0" dirty="0">
                          <a:solidFill>
                            <a:schemeClr val="tx1"/>
                          </a:solidFill>
                        </a:rPr>
                        <a:t>Limitations:</a:t>
                      </a:r>
                    </a:p>
                    <a:p>
                      <a:pPr marL="914400" lvl="1" indent="-457200">
                        <a:buFont typeface="Arial" panose="020B0604020202020204" pitchFamily="34" charset="0"/>
                        <a:buChar char="•"/>
                      </a:pPr>
                      <a:r>
                        <a:rPr lang="en-US" sz="2600" b="0" dirty="0">
                          <a:solidFill>
                            <a:schemeClr val="tx1"/>
                          </a:solidFill>
                        </a:rPr>
                        <a:t>Red meat, sweets, sugar-containing, processed food, excessive alcohol consumption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444651"/>
                  </a:ext>
                </a:extLst>
              </a:tr>
              <a:tr h="1395701">
                <a:tc>
                  <a:txBody>
                    <a:bodyPr/>
                    <a:lstStyle/>
                    <a:p>
                      <a:pPr algn="ctr"/>
                      <a:r>
                        <a:rPr lang="en-US" sz="2800" dirty="0"/>
                        <a:t>Current Literature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600" b="0" dirty="0">
                          <a:solidFill>
                            <a:schemeClr val="tx1"/>
                          </a:solidFill>
                        </a:rPr>
                        <a:t>Improves BP and reduces risk for CVD in people w/o diabetes</a:t>
                      </a:r>
                    </a:p>
                    <a:p>
                      <a:pPr marL="285750" indent="-285750">
                        <a:buFont typeface="Arial" panose="020B0604020202020204" pitchFamily="34" charset="0"/>
                        <a:buChar char="•"/>
                      </a:pPr>
                      <a:r>
                        <a:rPr lang="en-US" sz="2600" b="0" dirty="0">
                          <a:solidFill>
                            <a:schemeClr val="tx1"/>
                          </a:solidFill>
                        </a:rPr>
                        <a:t>Limited evidence exists for people with diabetes but ”one would expect similar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61302"/>
                  </a:ext>
                </a:extLst>
              </a:tr>
            </a:tbl>
          </a:graphicData>
        </a:graphic>
      </p:graphicFrame>
    </p:spTree>
    <p:extLst>
      <p:ext uri="{BB962C8B-B14F-4D97-AF65-F5344CB8AC3E}">
        <p14:creationId xmlns:p14="http://schemas.microsoft.com/office/powerpoint/2010/main" val="41394713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274A-433B-CD4E-8D03-D8B7E2EE789D}"/>
              </a:ext>
            </a:extLst>
          </p:cNvPr>
          <p:cNvSpPr>
            <a:spLocks noGrp="1"/>
          </p:cNvSpPr>
          <p:nvPr>
            <p:ph type="title"/>
          </p:nvPr>
        </p:nvSpPr>
        <p:spPr>
          <a:solidFill>
            <a:srgbClr val="7FB0A8"/>
          </a:solidFill>
        </p:spPr>
        <p:txBody>
          <a:bodyPr/>
          <a:lstStyle/>
          <a:p>
            <a:r>
              <a:rPr lang="en-US" dirty="0"/>
              <a:t>Plant-Based Eating Pattern</a:t>
            </a:r>
          </a:p>
        </p:txBody>
      </p:sp>
      <p:graphicFrame>
        <p:nvGraphicFramePr>
          <p:cNvPr id="4" name="Table 4">
            <a:extLst>
              <a:ext uri="{FF2B5EF4-FFF2-40B4-BE49-F238E27FC236}">
                <a16:creationId xmlns:a16="http://schemas.microsoft.com/office/drawing/2014/main" id="{1E3744F2-BE95-A348-BDA3-2CC84F9FEF76}"/>
              </a:ext>
            </a:extLst>
          </p:cNvPr>
          <p:cNvGraphicFramePr>
            <a:graphicFrameLocks noGrp="1"/>
          </p:cNvGraphicFramePr>
          <p:nvPr>
            <p:extLst>
              <p:ext uri="{D42A27DB-BD31-4B8C-83A1-F6EECF244321}">
                <p14:modId xmlns:p14="http://schemas.microsoft.com/office/powerpoint/2010/main" val="3606931472"/>
              </p:ext>
            </p:extLst>
          </p:nvPr>
        </p:nvGraphicFramePr>
        <p:xfrm>
          <a:off x="954741" y="1883479"/>
          <a:ext cx="10399059" cy="4351338"/>
        </p:xfrm>
        <a:graphic>
          <a:graphicData uri="http://schemas.openxmlformats.org/drawingml/2006/table">
            <a:tbl>
              <a:tblPr firstRow="1" bandRow="1">
                <a:tableStyleId>{5C22544A-7EE6-4342-B048-85BDC9FD1C3A}</a:tableStyleId>
              </a:tblPr>
              <a:tblGrid>
                <a:gridCol w="1976718">
                  <a:extLst>
                    <a:ext uri="{9D8B030D-6E8A-4147-A177-3AD203B41FA5}">
                      <a16:colId xmlns:a16="http://schemas.microsoft.com/office/drawing/2014/main" val="109513996"/>
                    </a:ext>
                  </a:extLst>
                </a:gridCol>
                <a:gridCol w="8422341">
                  <a:extLst>
                    <a:ext uri="{9D8B030D-6E8A-4147-A177-3AD203B41FA5}">
                      <a16:colId xmlns:a16="http://schemas.microsoft.com/office/drawing/2014/main" val="579596023"/>
                    </a:ext>
                  </a:extLst>
                </a:gridCol>
              </a:tblGrid>
              <a:tr h="2559610">
                <a:tc>
                  <a:txBody>
                    <a:bodyPr/>
                    <a:lstStyle/>
                    <a:p>
                      <a:pPr algn="ctr"/>
                      <a:r>
                        <a:rPr lang="en-US" sz="2800" b="0" dirty="0">
                          <a:solidFill>
                            <a:schemeClr val="tx1"/>
                          </a:solidFill>
                        </a:rPr>
                        <a:t>Description &amp; 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Limited/no flesh foods; may allow egg and/or dairy</a:t>
                      </a:r>
                    </a:p>
                    <a:p>
                      <a:pPr marL="285750" indent="-285750">
                        <a:buFont typeface="Arial" panose="020B0604020202020204" pitchFamily="34" charset="0"/>
                        <a:buChar char="•"/>
                      </a:pPr>
                      <a:r>
                        <a:rPr lang="en-US" sz="2800" b="0" dirty="0">
                          <a:solidFill>
                            <a:schemeClr val="tx1"/>
                          </a:solidFill>
                        </a:rPr>
                        <a:t>Associated with lower intake of saturated fat and cholesterol</a:t>
                      </a:r>
                    </a:p>
                    <a:p>
                      <a:pPr marL="285750" indent="-285750">
                        <a:buFont typeface="Arial" panose="020B0604020202020204" pitchFamily="34" charset="0"/>
                        <a:buChar char="•"/>
                      </a:pPr>
                      <a:endParaRPr lang="en-US"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444651"/>
                  </a:ext>
                </a:extLst>
              </a:tr>
              <a:tr h="1791728">
                <a:tc>
                  <a:txBody>
                    <a:bodyPr/>
                    <a:lstStyle/>
                    <a:p>
                      <a:pPr algn="ctr"/>
                      <a:r>
                        <a:rPr lang="en-US" sz="2800" dirty="0"/>
                        <a:t>Current Literature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Energy restricted version of these meal plans can improve CVD risk factors, weight, and glycemia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61302"/>
                  </a:ext>
                </a:extLst>
              </a:tr>
            </a:tbl>
          </a:graphicData>
        </a:graphic>
      </p:graphicFrame>
    </p:spTree>
    <p:extLst>
      <p:ext uri="{BB962C8B-B14F-4D97-AF65-F5344CB8AC3E}">
        <p14:creationId xmlns:p14="http://schemas.microsoft.com/office/powerpoint/2010/main" val="34561526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274A-433B-CD4E-8D03-D8B7E2EE789D}"/>
              </a:ext>
            </a:extLst>
          </p:cNvPr>
          <p:cNvSpPr>
            <a:spLocks noGrp="1"/>
          </p:cNvSpPr>
          <p:nvPr>
            <p:ph type="title"/>
          </p:nvPr>
        </p:nvSpPr>
        <p:spPr>
          <a:solidFill>
            <a:srgbClr val="7FB0A8"/>
          </a:solidFill>
        </p:spPr>
        <p:txBody>
          <a:bodyPr/>
          <a:lstStyle/>
          <a:p>
            <a:r>
              <a:rPr lang="en-US" dirty="0"/>
              <a:t>Intermittent Fasting &amp; Time Restricted Eating</a:t>
            </a:r>
          </a:p>
        </p:txBody>
      </p:sp>
      <p:graphicFrame>
        <p:nvGraphicFramePr>
          <p:cNvPr id="4" name="Table 4">
            <a:extLst>
              <a:ext uri="{FF2B5EF4-FFF2-40B4-BE49-F238E27FC236}">
                <a16:creationId xmlns:a16="http://schemas.microsoft.com/office/drawing/2014/main" id="{1E3744F2-BE95-A348-BDA3-2CC84F9FEF76}"/>
              </a:ext>
            </a:extLst>
          </p:cNvPr>
          <p:cNvGraphicFramePr>
            <a:graphicFrameLocks noGrp="1"/>
          </p:cNvGraphicFramePr>
          <p:nvPr>
            <p:extLst>
              <p:ext uri="{D42A27DB-BD31-4B8C-83A1-F6EECF244321}">
                <p14:modId xmlns:p14="http://schemas.microsoft.com/office/powerpoint/2010/main" val="3338195673"/>
              </p:ext>
            </p:extLst>
          </p:nvPr>
        </p:nvGraphicFramePr>
        <p:xfrm>
          <a:off x="896470" y="1871131"/>
          <a:ext cx="10399059" cy="4621744"/>
        </p:xfrm>
        <a:graphic>
          <a:graphicData uri="http://schemas.openxmlformats.org/drawingml/2006/table">
            <a:tbl>
              <a:tblPr firstRow="1" bandRow="1">
                <a:tableStyleId>{5C22544A-7EE6-4342-B048-85BDC9FD1C3A}</a:tableStyleId>
              </a:tblPr>
              <a:tblGrid>
                <a:gridCol w="1976718">
                  <a:extLst>
                    <a:ext uri="{9D8B030D-6E8A-4147-A177-3AD203B41FA5}">
                      <a16:colId xmlns:a16="http://schemas.microsoft.com/office/drawing/2014/main" val="109513996"/>
                    </a:ext>
                  </a:extLst>
                </a:gridCol>
                <a:gridCol w="8422341">
                  <a:extLst>
                    <a:ext uri="{9D8B030D-6E8A-4147-A177-3AD203B41FA5}">
                      <a16:colId xmlns:a16="http://schemas.microsoft.com/office/drawing/2014/main" val="579596023"/>
                    </a:ext>
                  </a:extLst>
                </a:gridCol>
              </a:tblGrid>
              <a:tr h="1969984">
                <a:tc>
                  <a:txBody>
                    <a:bodyPr/>
                    <a:lstStyle/>
                    <a:p>
                      <a:pPr algn="ctr"/>
                      <a:r>
                        <a:rPr lang="en-US" sz="2800" b="0" dirty="0">
                          <a:solidFill>
                            <a:schemeClr val="tx1"/>
                          </a:solidFill>
                        </a:rPr>
                        <a:t>Description &amp; 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Alternate-day fasting</a:t>
                      </a:r>
                    </a:p>
                    <a:p>
                      <a:pPr marL="285750" indent="-285750">
                        <a:buFont typeface="Arial" panose="020B0604020202020204" pitchFamily="34" charset="0"/>
                        <a:buChar char="•"/>
                      </a:pPr>
                      <a:r>
                        <a:rPr lang="en-US" sz="2800" b="0" dirty="0">
                          <a:solidFill>
                            <a:schemeClr val="tx1"/>
                          </a:solidFill>
                        </a:rPr>
                        <a:t>5:2 diet </a:t>
                      </a:r>
                    </a:p>
                    <a:p>
                      <a:pPr marL="285750" indent="-285750">
                        <a:buFont typeface="Arial" panose="020B0604020202020204" pitchFamily="34" charset="0"/>
                        <a:buChar char="•"/>
                      </a:pPr>
                      <a:r>
                        <a:rPr lang="en-US" sz="2800" b="0" dirty="0">
                          <a:solidFill>
                            <a:schemeClr val="tx1"/>
                          </a:solidFill>
                        </a:rPr>
                        <a:t>Time-restricted 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444651"/>
                  </a:ext>
                </a:extLst>
              </a:tr>
              <a:tr h="1791728">
                <a:tc>
                  <a:txBody>
                    <a:bodyPr/>
                    <a:lstStyle/>
                    <a:p>
                      <a:pPr algn="ctr"/>
                      <a:r>
                        <a:rPr lang="en-US" sz="2800" dirty="0"/>
                        <a:t>Current Literature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Results in mild to moderate weight loss over short durations</a:t>
                      </a:r>
                    </a:p>
                    <a:p>
                      <a:pPr marL="285750" indent="-285750">
                        <a:buFont typeface="Arial" panose="020B0604020202020204" pitchFamily="34" charset="0"/>
                        <a:buChar char="•"/>
                      </a:pPr>
                      <a:r>
                        <a:rPr lang="en-US" sz="2800" b="0" dirty="0">
                          <a:solidFill>
                            <a:schemeClr val="tx1"/>
                          </a:solidFill>
                        </a:rPr>
                        <a:t>No difference vs. continuous calorie restriction</a:t>
                      </a:r>
                    </a:p>
                    <a:p>
                      <a:pPr marL="285750" indent="-285750">
                        <a:buFont typeface="Arial" panose="020B0604020202020204" pitchFamily="34" charset="0"/>
                        <a:buChar char="•"/>
                      </a:pPr>
                      <a:r>
                        <a:rPr lang="en-US" sz="2800" b="0" dirty="0">
                          <a:solidFill>
                            <a:schemeClr val="tx1"/>
                          </a:solidFill>
                        </a:rPr>
                        <a:t>Time restricted eating may be easier to follow due to ease, no need to count calories, sustainability</a:t>
                      </a:r>
                    </a:p>
                    <a:p>
                      <a:pPr marL="285750" indent="-285750">
                        <a:buFont typeface="Arial" panose="020B0604020202020204" pitchFamily="34" charset="0"/>
                        <a:buChar char="•"/>
                      </a:pPr>
                      <a:endParaRPr lang="en-US"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61302"/>
                  </a:ext>
                </a:extLst>
              </a:tr>
            </a:tbl>
          </a:graphicData>
        </a:graphic>
      </p:graphicFrame>
    </p:spTree>
    <p:extLst>
      <p:ext uri="{BB962C8B-B14F-4D97-AF65-F5344CB8AC3E}">
        <p14:creationId xmlns:p14="http://schemas.microsoft.com/office/powerpoint/2010/main" val="2401630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274A-433B-CD4E-8D03-D8B7E2EE789D}"/>
              </a:ext>
            </a:extLst>
          </p:cNvPr>
          <p:cNvSpPr>
            <a:spLocks noGrp="1"/>
          </p:cNvSpPr>
          <p:nvPr>
            <p:ph type="title"/>
          </p:nvPr>
        </p:nvSpPr>
        <p:spPr>
          <a:solidFill>
            <a:srgbClr val="7FB0A8"/>
          </a:solidFill>
        </p:spPr>
        <p:txBody>
          <a:bodyPr/>
          <a:lstStyle/>
          <a:p>
            <a:r>
              <a:rPr lang="en-US" dirty="0"/>
              <a:t>Other Eating Patterns/Plans</a:t>
            </a:r>
          </a:p>
        </p:txBody>
      </p:sp>
      <p:graphicFrame>
        <p:nvGraphicFramePr>
          <p:cNvPr id="4" name="Table 4">
            <a:extLst>
              <a:ext uri="{FF2B5EF4-FFF2-40B4-BE49-F238E27FC236}">
                <a16:creationId xmlns:a16="http://schemas.microsoft.com/office/drawing/2014/main" id="{1E3744F2-BE95-A348-BDA3-2CC84F9FEF76}"/>
              </a:ext>
            </a:extLst>
          </p:cNvPr>
          <p:cNvGraphicFramePr>
            <a:graphicFrameLocks noGrp="1"/>
          </p:cNvGraphicFramePr>
          <p:nvPr>
            <p:extLst>
              <p:ext uri="{D42A27DB-BD31-4B8C-83A1-F6EECF244321}">
                <p14:modId xmlns:p14="http://schemas.microsoft.com/office/powerpoint/2010/main" val="1887998355"/>
              </p:ext>
            </p:extLst>
          </p:nvPr>
        </p:nvGraphicFramePr>
        <p:xfrm>
          <a:off x="896470" y="1871131"/>
          <a:ext cx="10399059" cy="4195024"/>
        </p:xfrm>
        <a:graphic>
          <a:graphicData uri="http://schemas.openxmlformats.org/drawingml/2006/table">
            <a:tbl>
              <a:tblPr firstRow="1" bandRow="1">
                <a:tableStyleId>{5C22544A-7EE6-4342-B048-85BDC9FD1C3A}</a:tableStyleId>
              </a:tblPr>
              <a:tblGrid>
                <a:gridCol w="2548188">
                  <a:extLst>
                    <a:ext uri="{9D8B030D-6E8A-4147-A177-3AD203B41FA5}">
                      <a16:colId xmlns:a16="http://schemas.microsoft.com/office/drawing/2014/main" val="109513996"/>
                    </a:ext>
                  </a:extLst>
                </a:gridCol>
                <a:gridCol w="7850871">
                  <a:extLst>
                    <a:ext uri="{9D8B030D-6E8A-4147-A177-3AD203B41FA5}">
                      <a16:colId xmlns:a16="http://schemas.microsoft.com/office/drawing/2014/main" val="579596023"/>
                    </a:ext>
                  </a:extLst>
                </a:gridCol>
              </a:tblGrid>
              <a:tr h="1969984">
                <a:tc>
                  <a:txBody>
                    <a:bodyPr/>
                    <a:lstStyle/>
                    <a:p>
                      <a:pPr algn="ctr"/>
                      <a:r>
                        <a:rPr lang="en-US" sz="2800" b="0" dirty="0">
                          <a:solidFill>
                            <a:schemeClr val="tx1"/>
                          </a:solidFill>
                        </a:rPr>
                        <a:t>Partial</a:t>
                      </a:r>
                      <a:r>
                        <a:rPr lang="en-US" sz="2800" b="0" baseline="0" dirty="0">
                          <a:solidFill>
                            <a:schemeClr val="tx1"/>
                          </a:solidFill>
                        </a:rPr>
                        <a:t>/Total Meal Replacements</a:t>
                      </a:r>
                      <a:endParaRPr lang="en-US"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Bars,</a:t>
                      </a:r>
                      <a:r>
                        <a:rPr lang="en-US" sz="2800" b="0" baseline="0" dirty="0">
                          <a:solidFill>
                            <a:schemeClr val="tx1"/>
                          </a:solidFill>
                        </a:rPr>
                        <a:t> shakes, soups with set macros/micros</a:t>
                      </a:r>
                    </a:p>
                    <a:p>
                      <a:pPr marL="285750" indent="-285750">
                        <a:buFont typeface="Arial" panose="020B0604020202020204" pitchFamily="34" charset="0"/>
                        <a:buChar char="•"/>
                      </a:pPr>
                      <a:r>
                        <a:rPr lang="en-US" sz="2800" b="0" baseline="0" dirty="0">
                          <a:solidFill>
                            <a:schemeClr val="tx1"/>
                          </a:solidFill>
                        </a:rPr>
                        <a:t>Shown to improve nutrient quality and glucose control</a:t>
                      </a:r>
                    </a:p>
                    <a:p>
                      <a:pPr marL="285750" indent="-285750">
                        <a:buFont typeface="Arial" panose="020B0604020202020204" pitchFamily="34" charset="0"/>
                        <a:buChar char="•"/>
                      </a:pPr>
                      <a:r>
                        <a:rPr lang="en-US" sz="2800" b="0" baseline="0" dirty="0">
                          <a:solidFill>
                            <a:schemeClr val="tx1"/>
                          </a:solidFill>
                        </a:rPr>
                        <a:t>Effective short-term strategy for weight loss</a:t>
                      </a:r>
                      <a:endParaRPr lang="en-US"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444651"/>
                  </a:ext>
                </a:extLst>
              </a:tr>
              <a:tr h="1791728">
                <a:tc>
                  <a:txBody>
                    <a:bodyPr/>
                    <a:lstStyle/>
                    <a:p>
                      <a:pPr algn="ctr"/>
                      <a:r>
                        <a:rPr lang="en-US" sz="2800" dirty="0" err="1"/>
                        <a:t>Chrononutrition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800" b="0" dirty="0">
                          <a:solidFill>
                            <a:schemeClr val="tx1"/>
                          </a:solidFill>
                        </a:rPr>
                        <a:t>Growing</a:t>
                      </a:r>
                      <a:r>
                        <a:rPr lang="en-US" sz="2800" b="0" baseline="0" dirty="0">
                          <a:solidFill>
                            <a:schemeClr val="tx1"/>
                          </a:solidFill>
                        </a:rPr>
                        <a:t> specialty </a:t>
                      </a:r>
                    </a:p>
                    <a:p>
                      <a:pPr marL="285750" indent="-285750">
                        <a:buFont typeface="Arial" panose="020B0604020202020204" pitchFamily="34" charset="0"/>
                        <a:buChar char="•"/>
                      </a:pPr>
                      <a:r>
                        <a:rPr lang="en-US" sz="2800" b="0" baseline="0" dirty="0">
                          <a:solidFill>
                            <a:schemeClr val="tx1"/>
                          </a:solidFill>
                        </a:rPr>
                        <a:t>Aims to understand how timing of nutrition impacts metabolic health</a:t>
                      </a:r>
                    </a:p>
                    <a:p>
                      <a:pPr marL="285750" indent="-285750">
                        <a:buFont typeface="Arial" panose="020B0604020202020204" pitchFamily="34" charset="0"/>
                        <a:buChar char="•"/>
                      </a:pPr>
                      <a:r>
                        <a:rPr lang="en-US" sz="2800" b="0" baseline="0" dirty="0">
                          <a:solidFill>
                            <a:schemeClr val="tx1"/>
                          </a:solidFill>
                        </a:rPr>
                        <a:t>Early studies indicate benefit of eating earlier</a:t>
                      </a:r>
                      <a:endParaRPr lang="en-US" sz="2800" b="0" dirty="0">
                        <a:solidFill>
                          <a:schemeClr val="tx1"/>
                        </a:solidFill>
                      </a:endParaRPr>
                    </a:p>
                    <a:p>
                      <a:pPr marL="285750" indent="-285750">
                        <a:buFont typeface="Arial" panose="020B0604020202020204" pitchFamily="34" charset="0"/>
                        <a:buChar char="•"/>
                      </a:pPr>
                      <a:endParaRPr lang="en-US"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61302"/>
                  </a:ext>
                </a:extLst>
              </a:tr>
            </a:tbl>
          </a:graphicData>
        </a:graphic>
      </p:graphicFrame>
    </p:spTree>
    <p:extLst>
      <p:ext uri="{BB962C8B-B14F-4D97-AF65-F5344CB8AC3E}">
        <p14:creationId xmlns:p14="http://schemas.microsoft.com/office/powerpoint/2010/main" val="34187204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Nutrition for Lipid Management</a:t>
            </a:r>
          </a:p>
        </p:txBody>
      </p:sp>
      <p:sp>
        <p:nvSpPr>
          <p:cNvPr id="3" name="Content Placeholder 2"/>
          <p:cNvSpPr>
            <a:spLocks noGrp="1"/>
          </p:cNvSpPr>
          <p:nvPr>
            <p:ph idx="1"/>
          </p:nvPr>
        </p:nvSpPr>
        <p:spPr>
          <a:xfrm>
            <a:off x="838200" y="1690688"/>
            <a:ext cx="10307596" cy="4486275"/>
          </a:xfrm>
        </p:spPr>
        <p:txBody>
          <a:bodyPr>
            <a:normAutofit/>
          </a:bodyPr>
          <a:lstStyle/>
          <a:p>
            <a:r>
              <a:rPr lang="en-US" sz="3600" dirty="0"/>
              <a:t>Consider a calorie-restriction for weight loss</a:t>
            </a:r>
          </a:p>
          <a:p>
            <a:r>
              <a:rPr lang="en-US" sz="3600" dirty="0"/>
              <a:t>Mediterranean-style or DASH eating pattern</a:t>
            </a:r>
          </a:p>
          <a:p>
            <a:r>
              <a:rPr lang="en-US" sz="3600" dirty="0"/>
              <a:t>Reduce saturated and trans fat, increase omega-3 fatty acids</a:t>
            </a:r>
          </a:p>
          <a:p>
            <a:r>
              <a:rPr lang="en-US" sz="3600" dirty="0"/>
              <a:t>Increase fiber</a:t>
            </a:r>
          </a:p>
          <a:p>
            <a:r>
              <a:rPr lang="en-US" sz="3600" dirty="0"/>
              <a:t>Increase plant </a:t>
            </a:r>
            <a:r>
              <a:rPr lang="en-US" sz="3600" dirty="0" err="1"/>
              <a:t>stanols</a:t>
            </a:r>
            <a:r>
              <a:rPr lang="en-US" sz="3600" dirty="0"/>
              <a:t>/sterols</a:t>
            </a:r>
          </a:p>
          <a:p>
            <a:r>
              <a:rPr lang="en-US" sz="3600" dirty="0"/>
              <a:t>Add physical activity </a:t>
            </a:r>
          </a:p>
        </p:txBody>
      </p:sp>
      <p:pic>
        <p:nvPicPr>
          <p:cNvPr id="5" name="Picture 4" descr="A picture containing text&#10;&#10;Description automatically generated">
            <a:extLst>
              <a:ext uri="{FF2B5EF4-FFF2-40B4-BE49-F238E27FC236}">
                <a16:creationId xmlns:a16="http://schemas.microsoft.com/office/drawing/2014/main" id="{F1C9ABE6-DA30-4AC5-869F-960382A65AB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06688" y="3612092"/>
            <a:ext cx="4189110" cy="2433108"/>
          </a:xfrm>
          <a:prstGeom prst="rect">
            <a:avLst/>
          </a:prstGeom>
        </p:spPr>
      </p:pic>
    </p:spTree>
    <p:extLst>
      <p:ext uri="{BB962C8B-B14F-4D97-AF65-F5344CB8AC3E}">
        <p14:creationId xmlns:p14="http://schemas.microsoft.com/office/powerpoint/2010/main" val="27228592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plate, fruit, indoor&#10;&#10;Description automatically generated">
            <a:extLst>
              <a:ext uri="{FF2B5EF4-FFF2-40B4-BE49-F238E27FC236}">
                <a16:creationId xmlns:a16="http://schemas.microsoft.com/office/drawing/2014/main" id="{E8F3E7B6-0890-4649-8EEF-6015419DB7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691467"/>
            <a:ext cx="13285852" cy="8583556"/>
          </a:xfrm>
          <a:prstGeom prst="rect">
            <a:avLst/>
          </a:prstGeom>
        </p:spPr>
      </p:pic>
      <p:sp>
        <p:nvSpPr>
          <p:cNvPr id="2" name="Title 1"/>
          <p:cNvSpPr>
            <a:spLocks noGrp="1"/>
          </p:cNvSpPr>
          <p:nvPr>
            <p:ph type="title"/>
          </p:nvPr>
        </p:nvSpPr>
        <p:spPr>
          <a:solidFill>
            <a:srgbClr val="7FB0A8"/>
          </a:solidFill>
        </p:spPr>
        <p:txBody>
          <a:bodyPr/>
          <a:lstStyle/>
          <a:p>
            <a:r>
              <a:rPr lang="en-US" dirty="0"/>
              <a:t>Nutrition for Hypertension</a:t>
            </a:r>
          </a:p>
        </p:txBody>
      </p:sp>
      <p:sp>
        <p:nvSpPr>
          <p:cNvPr id="3" name="Content Placeholder 2"/>
          <p:cNvSpPr>
            <a:spLocks noGrp="1"/>
          </p:cNvSpPr>
          <p:nvPr>
            <p:ph idx="1"/>
          </p:nvPr>
        </p:nvSpPr>
        <p:spPr/>
        <p:txBody>
          <a:bodyPr>
            <a:normAutofit/>
          </a:bodyPr>
          <a:lstStyle/>
          <a:p>
            <a:r>
              <a:rPr lang="en-US" sz="3200" dirty="0"/>
              <a:t>Managing HTN reduces rate of micro/macrovascular complications</a:t>
            </a:r>
          </a:p>
          <a:p>
            <a:r>
              <a:rPr lang="en-US" sz="3200" dirty="0"/>
              <a:t>For individuals with BP &gt;120/80 mmHg, focus on:</a:t>
            </a:r>
          </a:p>
          <a:p>
            <a:pPr lvl="1"/>
            <a:r>
              <a:rPr lang="en-US" sz="2800" dirty="0"/>
              <a:t>Weight loss</a:t>
            </a:r>
          </a:p>
          <a:p>
            <a:pPr lvl="1"/>
            <a:r>
              <a:rPr lang="en-US" sz="2800" dirty="0"/>
              <a:t>Increase physical activity</a:t>
            </a:r>
          </a:p>
          <a:p>
            <a:pPr lvl="1"/>
            <a:r>
              <a:rPr lang="en-US" sz="2800" dirty="0"/>
              <a:t>Try DASH diet for healthy eating</a:t>
            </a:r>
          </a:p>
          <a:p>
            <a:pPr lvl="1"/>
            <a:r>
              <a:rPr lang="en-US" sz="2800" dirty="0"/>
              <a:t>Sodium restriction (~2300 mg/day)</a:t>
            </a:r>
          </a:p>
          <a:p>
            <a:pPr lvl="1"/>
            <a:r>
              <a:rPr lang="en-US" sz="2800" dirty="0"/>
              <a:t>Avoid excessive alcohol consumption</a:t>
            </a:r>
          </a:p>
        </p:txBody>
      </p:sp>
    </p:spTree>
    <p:extLst>
      <p:ext uri="{BB962C8B-B14F-4D97-AF65-F5344CB8AC3E}">
        <p14:creationId xmlns:p14="http://schemas.microsoft.com/office/powerpoint/2010/main" val="29715399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6F029-3D7E-40E5-A4D1-79737FCC93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18032" y="1690688"/>
            <a:ext cx="5300133" cy="5795962"/>
          </a:xfrm>
          <a:prstGeom prst="rect">
            <a:avLst/>
          </a:prstGeom>
        </p:spPr>
      </p:pic>
      <p:sp>
        <p:nvSpPr>
          <p:cNvPr id="8" name="TextBox 7">
            <a:extLst>
              <a:ext uri="{FF2B5EF4-FFF2-40B4-BE49-F238E27FC236}">
                <a16:creationId xmlns:a16="http://schemas.microsoft.com/office/drawing/2014/main" id="{CEFA17DF-3FE6-48A2-9429-937740D5DD97}"/>
              </a:ext>
            </a:extLst>
          </p:cNvPr>
          <p:cNvSpPr txBox="1"/>
          <p:nvPr/>
        </p:nvSpPr>
        <p:spPr>
          <a:xfrm>
            <a:off x="10882312" y="7486650"/>
            <a:ext cx="2619375" cy="369332"/>
          </a:xfrm>
          <a:prstGeom prst="rect">
            <a:avLst/>
          </a:prstGeom>
          <a:noFill/>
        </p:spPr>
        <p:txBody>
          <a:bodyPr wrap="square" rtlCol="0">
            <a:spAutoFit/>
          </a:bodyPr>
          <a:lstStyle/>
          <a:p>
            <a:r>
              <a:rPr lang="en-US" sz="900">
                <a:hlinkClick r:id="rId4" tooltip="https://learn.e-limu.org/topic/view/?&amp;t=4"/>
              </a:rPr>
              <a:t>This Photo</a:t>
            </a:r>
            <a:r>
              <a:rPr lang="en-US" sz="900"/>
              <a:t> by Unknown Author is licensed under </a:t>
            </a:r>
            <a:r>
              <a:rPr lang="en-US" sz="900">
                <a:hlinkClick r:id="rId5" tooltip="https://creativecommons.org/licenses/by-nc-nd/3.0/"/>
              </a:rPr>
              <a:t>CC BY-NC-ND</a:t>
            </a:r>
            <a:endParaRPr lang="en-US" sz="900"/>
          </a:p>
        </p:txBody>
      </p:sp>
      <p:sp>
        <p:nvSpPr>
          <p:cNvPr id="2" name="Title 1">
            <a:extLst>
              <a:ext uri="{FF2B5EF4-FFF2-40B4-BE49-F238E27FC236}">
                <a16:creationId xmlns:a16="http://schemas.microsoft.com/office/drawing/2014/main" id="{19A5B3AB-4EBC-41D2-8737-7FFD6A09CE35}"/>
              </a:ext>
            </a:extLst>
          </p:cNvPr>
          <p:cNvSpPr>
            <a:spLocks noGrp="1"/>
          </p:cNvSpPr>
          <p:nvPr>
            <p:ph type="title"/>
          </p:nvPr>
        </p:nvSpPr>
        <p:spPr>
          <a:solidFill>
            <a:srgbClr val="7FB0A8"/>
          </a:solidFill>
        </p:spPr>
        <p:txBody>
          <a:bodyPr/>
          <a:lstStyle/>
          <a:p>
            <a:r>
              <a:rPr lang="en-US" dirty="0"/>
              <a:t>Nutrition for Gastroparesis	</a:t>
            </a:r>
          </a:p>
        </p:txBody>
      </p:sp>
      <p:sp>
        <p:nvSpPr>
          <p:cNvPr id="3" name="Content Placeholder 2">
            <a:extLst>
              <a:ext uri="{FF2B5EF4-FFF2-40B4-BE49-F238E27FC236}">
                <a16:creationId xmlns:a16="http://schemas.microsoft.com/office/drawing/2014/main" id="{D157CCB1-E1C2-4EDA-B57A-FBAD7E1F3561}"/>
              </a:ext>
            </a:extLst>
          </p:cNvPr>
          <p:cNvSpPr>
            <a:spLocks noGrp="1"/>
          </p:cNvSpPr>
          <p:nvPr>
            <p:ph idx="1"/>
          </p:nvPr>
        </p:nvSpPr>
        <p:spPr>
          <a:xfrm>
            <a:off x="838199" y="1825625"/>
            <a:ext cx="8373533" cy="4351338"/>
          </a:xfrm>
        </p:spPr>
        <p:txBody>
          <a:bodyPr>
            <a:normAutofit/>
          </a:bodyPr>
          <a:lstStyle/>
          <a:p>
            <a:pPr>
              <a:lnSpc>
                <a:spcPct val="100000"/>
              </a:lnSpc>
            </a:pPr>
            <a:r>
              <a:rPr lang="en-US" sz="3200" dirty="0"/>
              <a:t>Gastroparesis: a form of autonomic neuropathy that delays emptying of the stomach</a:t>
            </a:r>
          </a:p>
          <a:p>
            <a:pPr lvl="1">
              <a:lnSpc>
                <a:spcPct val="100000"/>
              </a:lnSpc>
            </a:pPr>
            <a:r>
              <a:rPr lang="en-US" sz="2800" dirty="0"/>
              <a:t>Symptoms: nausea, vomiting, fullness with little food, bloating, and low appetite.</a:t>
            </a:r>
          </a:p>
          <a:p>
            <a:pPr lvl="1">
              <a:lnSpc>
                <a:spcPct val="100000"/>
              </a:lnSpc>
            </a:pPr>
            <a:r>
              <a:rPr lang="en-US" sz="2800" dirty="0"/>
              <a:t>Unpredictable movement of food thru GI can cause erratic BGs</a:t>
            </a:r>
          </a:p>
          <a:p>
            <a:pPr lvl="1">
              <a:lnSpc>
                <a:spcPct val="100000"/>
              </a:lnSpc>
            </a:pPr>
            <a:r>
              <a:rPr lang="en-US" sz="2800" dirty="0"/>
              <a:t>Timing of insulin delivery is important; hypo can result if insulin is given and gastric emptying is delayed</a:t>
            </a:r>
          </a:p>
        </p:txBody>
      </p:sp>
    </p:spTree>
    <p:extLst>
      <p:ext uri="{BB962C8B-B14F-4D97-AF65-F5344CB8AC3E}">
        <p14:creationId xmlns:p14="http://schemas.microsoft.com/office/powerpoint/2010/main" val="14369017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A112F-EA56-BE4C-9EDF-8067EE7E25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18032" y="1690688"/>
            <a:ext cx="5300133" cy="5795962"/>
          </a:xfrm>
          <a:prstGeom prst="rect">
            <a:avLst/>
          </a:prstGeom>
        </p:spPr>
      </p:pic>
      <p:sp>
        <p:nvSpPr>
          <p:cNvPr id="7" name="TextBox 6">
            <a:extLst>
              <a:ext uri="{FF2B5EF4-FFF2-40B4-BE49-F238E27FC236}">
                <a16:creationId xmlns:a16="http://schemas.microsoft.com/office/drawing/2014/main" id="{452627B0-4F56-7F4C-9EDA-7003FF3F83E3}"/>
              </a:ext>
            </a:extLst>
          </p:cNvPr>
          <p:cNvSpPr txBox="1"/>
          <p:nvPr/>
        </p:nvSpPr>
        <p:spPr>
          <a:xfrm>
            <a:off x="10882312" y="7486650"/>
            <a:ext cx="2619375" cy="369332"/>
          </a:xfrm>
          <a:prstGeom prst="rect">
            <a:avLst/>
          </a:prstGeom>
          <a:noFill/>
        </p:spPr>
        <p:txBody>
          <a:bodyPr wrap="square" rtlCol="0">
            <a:spAutoFit/>
          </a:bodyPr>
          <a:lstStyle/>
          <a:p>
            <a:r>
              <a:rPr lang="en-US" sz="900">
                <a:hlinkClick r:id="rId4" tooltip="https://learn.e-limu.org/topic/view/?&amp;t=4"/>
              </a:rPr>
              <a:t>This Photo</a:t>
            </a:r>
            <a:r>
              <a:rPr lang="en-US" sz="900"/>
              <a:t> by Unknown Author is licensed under </a:t>
            </a:r>
            <a:r>
              <a:rPr lang="en-US" sz="900">
                <a:hlinkClick r:id="rId5" tooltip="https://creativecommons.org/licenses/by-nc-nd/3.0/"/>
              </a:rPr>
              <a:t>CC BY-NC-ND</a:t>
            </a:r>
            <a:endParaRPr lang="en-US" sz="900"/>
          </a:p>
        </p:txBody>
      </p:sp>
      <p:sp>
        <p:nvSpPr>
          <p:cNvPr id="2" name="Title 1">
            <a:extLst>
              <a:ext uri="{FF2B5EF4-FFF2-40B4-BE49-F238E27FC236}">
                <a16:creationId xmlns:a16="http://schemas.microsoft.com/office/drawing/2014/main" id="{4E3D0218-05C6-449E-AFD2-91E9001F8CD9}"/>
              </a:ext>
            </a:extLst>
          </p:cNvPr>
          <p:cNvSpPr>
            <a:spLocks noGrp="1"/>
          </p:cNvSpPr>
          <p:nvPr>
            <p:ph type="title"/>
          </p:nvPr>
        </p:nvSpPr>
        <p:spPr>
          <a:solidFill>
            <a:srgbClr val="7FB0A8"/>
          </a:solidFill>
        </p:spPr>
        <p:txBody>
          <a:bodyPr/>
          <a:lstStyle/>
          <a:p>
            <a:r>
              <a:rPr lang="en-US" dirty="0"/>
              <a:t>Nutrition for Gastroparesis	</a:t>
            </a:r>
          </a:p>
        </p:txBody>
      </p:sp>
      <p:sp>
        <p:nvSpPr>
          <p:cNvPr id="3" name="Content Placeholder 2">
            <a:extLst>
              <a:ext uri="{FF2B5EF4-FFF2-40B4-BE49-F238E27FC236}">
                <a16:creationId xmlns:a16="http://schemas.microsoft.com/office/drawing/2014/main" id="{DF0322BA-E0D7-44A8-AC0A-D8DB0670449A}"/>
              </a:ext>
            </a:extLst>
          </p:cNvPr>
          <p:cNvSpPr>
            <a:spLocks noGrp="1"/>
          </p:cNvSpPr>
          <p:nvPr>
            <p:ph idx="1"/>
          </p:nvPr>
        </p:nvSpPr>
        <p:spPr>
          <a:xfrm>
            <a:off x="838201" y="1690688"/>
            <a:ext cx="8508999" cy="4802187"/>
          </a:xfrm>
        </p:spPr>
        <p:txBody>
          <a:bodyPr>
            <a:normAutofit fontScale="92500"/>
          </a:bodyPr>
          <a:lstStyle/>
          <a:p>
            <a:pPr>
              <a:lnSpc>
                <a:spcPct val="100000"/>
              </a:lnSpc>
            </a:pPr>
            <a:r>
              <a:rPr lang="en-US" sz="3600" dirty="0"/>
              <a:t>Dietary changes are a high priority in treatment</a:t>
            </a:r>
          </a:p>
          <a:p>
            <a:pPr>
              <a:lnSpc>
                <a:spcPct val="100000"/>
              </a:lnSpc>
            </a:pPr>
            <a:r>
              <a:rPr lang="en-US" sz="3600" dirty="0"/>
              <a:t>Consider the following dietary modifications:</a:t>
            </a:r>
          </a:p>
          <a:p>
            <a:pPr lvl="1">
              <a:lnSpc>
                <a:spcPct val="100000"/>
              </a:lnSpc>
            </a:pPr>
            <a:r>
              <a:rPr lang="en-US" sz="3600" dirty="0"/>
              <a:t>Decrease fiber (may lead to bezoar formation)</a:t>
            </a:r>
          </a:p>
          <a:p>
            <a:pPr lvl="1">
              <a:lnSpc>
                <a:spcPct val="100000"/>
              </a:lnSpc>
            </a:pPr>
            <a:r>
              <a:rPr lang="en-US" sz="3600" dirty="0"/>
              <a:t>Evaluate fat intake</a:t>
            </a:r>
          </a:p>
          <a:p>
            <a:pPr lvl="2">
              <a:lnSpc>
                <a:spcPct val="100000"/>
              </a:lnSpc>
            </a:pPr>
            <a:r>
              <a:rPr lang="en-US" sz="3200" dirty="0"/>
              <a:t>Fat is a good/high source of calories so limit only after other measures are exhausted</a:t>
            </a:r>
          </a:p>
          <a:p>
            <a:pPr lvl="2">
              <a:lnSpc>
                <a:spcPct val="100000"/>
              </a:lnSpc>
            </a:pPr>
            <a:r>
              <a:rPr lang="en-US" sz="3200" dirty="0"/>
              <a:t>Liquid fats may be tolerated better</a:t>
            </a: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78385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ood, fruit, vegetable, different&#10;&#10;Description automatically generated">
            <a:extLst>
              <a:ext uri="{FF2B5EF4-FFF2-40B4-BE49-F238E27FC236}">
                <a16:creationId xmlns:a16="http://schemas.microsoft.com/office/drawing/2014/main" id="{4D875380-E9B8-4B64-B788-67CB77941F6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84" t="23391" r="5807"/>
          <a:stretch/>
        </p:blipFill>
        <p:spPr>
          <a:xfrm>
            <a:off x="20" y="10"/>
            <a:ext cx="12191980" cy="6857990"/>
          </a:xfrm>
          <a:prstGeom prst="rect">
            <a:avLst/>
          </a:prstGeom>
        </p:spPr>
      </p:pic>
      <p:sp>
        <p:nvSpPr>
          <p:cNvPr id="29" name="Rectangle 2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8195862-A843-4DC3-96C3-C6B0FA5CB0E9}"/>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Nutrition Therapy for Weight Management</a:t>
            </a:r>
          </a:p>
        </p:txBody>
      </p:sp>
      <p:sp>
        <p:nvSpPr>
          <p:cNvPr id="31" name="Rectangle: Rounded Corners 3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CBBA716-33B0-49AE-9741-1C9BAFBC8B2F}"/>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tx1"/>
                </a:solidFill>
              </a:rPr>
              <a:t>In Those at Risk for Diabetes and Those Living with Diabetes</a:t>
            </a:r>
          </a:p>
        </p:txBody>
      </p:sp>
    </p:spTree>
    <p:extLst>
      <p:ext uri="{BB962C8B-B14F-4D97-AF65-F5344CB8AC3E}">
        <p14:creationId xmlns:p14="http://schemas.microsoft.com/office/powerpoint/2010/main" val="3821513914"/>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E85FD-0AD3-934D-8C27-26565EC2F45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18032" y="1690688"/>
            <a:ext cx="5300133" cy="5795962"/>
          </a:xfrm>
          <a:prstGeom prst="rect">
            <a:avLst/>
          </a:prstGeom>
        </p:spPr>
      </p:pic>
      <p:sp>
        <p:nvSpPr>
          <p:cNvPr id="8" name="TextBox 7">
            <a:extLst>
              <a:ext uri="{FF2B5EF4-FFF2-40B4-BE49-F238E27FC236}">
                <a16:creationId xmlns:a16="http://schemas.microsoft.com/office/drawing/2014/main" id="{3BFD6D61-A057-AC4B-9CBB-316B4B699C7E}"/>
              </a:ext>
            </a:extLst>
          </p:cNvPr>
          <p:cNvSpPr txBox="1"/>
          <p:nvPr/>
        </p:nvSpPr>
        <p:spPr>
          <a:xfrm>
            <a:off x="10882312" y="7486650"/>
            <a:ext cx="2619375" cy="369332"/>
          </a:xfrm>
          <a:prstGeom prst="rect">
            <a:avLst/>
          </a:prstGeom>
          <a:noFill/>
        </p:spPr>
        <p:txBody>
          <a:bodyPr wrap="square" rtlCol="0">
            <a:spAutoFit/>
          </a:bodyPr>
          <a:lstStyle/>
          <a:p>
            <a:r>
              <a:rPr lang="en-US" sz="900">
                <a:hlinkClick r:id="rId4" tooltip="https://learn.e-limu.org/topic/view/?&amp;t=4"/>
              </a:rPr>
              <a:t>This Photo</a:t>
            </a:r>
            <a:r>
              <a:rPr lang="en-US" sz="900"/>
              <a:t> by Unknown Author is licensed under </a:t>
            </a:r>
            <a:r>
              <a:rPr lang="en-US" sz="900">
                <a:hlinkClick r:id="rId5" tooltip="https://creativecommons.org/licenses/by-nc-nd/3.0/"/>
              </a:rPr>
              <a:t>CC BY-NC-ND</a:t>
            </a:r>
            <a:endParaRPr lang="en-US" sz="900"/>
          </a:p>
        </p:txBody>
      </p:sp>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solidFill>
            <a:srgbClr val="7FB0A8"/>
          </a:solidFill>
        </p:spPr>
        <p:txBody>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idx="1"/>
          </p:nvPr>
        </p:nvSpPr>
        <p:spPr>
          <a:xfrm>
            <a:off x="838200" y="1825625"/>
            <a:ext cx="10044112" cy="4351338"/>
          </a:xfrm>
        </p:spPr>
        <p:txBody>
          <a:bodyPr>
            <a:normAutofit/>
          </a:bodyPr>
          <a:lstStyle/>
          <a:p>
            <a:pPr>
              <a:lnSpc>
                <a:spcPct val="100000"/>
              </a:lnSpc>
            </a:pPr>
            <a:r>
              <a:rPr lang="en-US" sz="3600" dirty="0"/>
              <a:t>Consider dietary modifications:</a:t>
            </a:r>
          </a:p>
          <a:p>
            <a:pPr lvl="1">
              <a:lnSpc>
                <a:spcPct val="100000"/>
              </a:lnSpc>
            </a:pPr>
            <a:r>
              <a:rPr lang="en-US" sz="3200" dirty="0"/>
              <a:t>Multi supplement if intake is insufficient</a:t>
            </a:r>
          </a:p>
          <a:p>
            <a:pPr lvl="1">
              <a:lnSpc>
                <a:spcPct val="100000"/>
              </a:lnSpc>
            </a:pPr>
            <a:r>
              <a:rPr lang="en-US" sz="3200" dirty="0"/>
              <a:t>Small and frequent meals</a:t>
            </a:r>
          </a:p>
          <a:p>
            <a:pPr lvl="1">
              <a:lnSpc>
                <a:spcPct val="100000"/>
              </a:lnSpc>
            </a:pPr>
            <a:r>
              <a:rPr lang="en-US" sz="3200" dirty="0"/>
              <a:t>Liquid/pureed calories </a:t>
            </a:r>
          </a:p>
          <a:p>
            <a:pPr lvl="2">
              <a:lnSpc>
                <a:spcPct val="100000"/>
              </a:lnSpc>
            </a:pPr>
            <a:r>
              <a:rPr lang="en-US" sz="2800" dirty="0"/>
              <a:t>May need to try liquid calories later in the day</a:t>
            </a:r>
          </a:p>
          <a:p>
            <a:pPr lvl="1">
              <a:lnSpc>
                <a:spcPct val="100000"/>
              </a:lnSpc>
            </a:pPr>
            <a:r>
              <a:rPr lang="en-US" sz="3200" dirty="0"/>
              <a:t>Chew foods well</a:t>
            </a:r>
          </a:p>
          <a:p>
            <a:pPr lvl="1">
              <a:lnSpc>
                <a:spcPct val="100000"/>
              </a:lnSpc>
            </a:pPr>
            <a:r>
              <a:rPr lang="en-US" sz="3200" dirty="0"/>
              <a:t>Sit up for 1-2 hours after eating</a:t>
            </a:r>
          </a:p>
          <a:p>
            <a:pPr marL="0" indent="0">
              <a:buNone/>
            </a:pPr>
            <a:endParaRPr lang="en-US" dirty="0"/>
          </a:p>
        </p:txBody>
      </p:sp>
    </p:spTree>
    <p:extLst>
      <p:ext uri="{BB962C8B-B14F-4D97-AF65-F5344CB8AC3E}">
        <p14:creationId xmlns:p14="http://schemas.microsoft.com/office/powerpoint/2010/main" val="6583737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FD6D61-A057-AC4B-9CBB-316B4B699C7E}"/>
              </a:ext>
            </a:extLst>
          </p:cNvPr>
          <p:cNvSpPr txBox="1"/>
          <p:nvPr/>
        </p:nvSpPr>
        <p:spPr>
          <a:xfrm>
            <a:off x="10882312" y="7486650"/>
            <a:ext cx="2619375" cy="369332"/>
          </a:xfrm>
          <a:prstGeom prst="rect">
            <a:avLst/>
          </a:prstGeom>
          <a:noFill/>
        </p:spPr>
        <p:txBody>
          <a:bodyPr wrap="square" rtlCol="0">
            <a:spAutoFit/>
          </a:bodyPr>
          <a:lstStyle/>
          <a:p>
            <a:r>
              <a:rPr lang="en-US" sz="900">
                <a:hlinkClick r:id="rId3" tooltip="https://learn.e-limu.org/topic/view/?&amp;t=4"/>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solidFill>
            <a:srgbClr val="7FB0A8"/>
          </a:solidFill>
        </p:spPr>
        <p:txBody>
          <a:bodyPr/>
          <a:lstStyle/>
          <a:p>
            <a:r>
              <a:rPr lang="en-US" dirty="0"/>
              <a:t>Nutrition for NAFLD</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idx="1"/>
          </p:nvPr>
        </p:nvSpPr>
        <p:spPr>
          <a:xfrm>
            <a:off x="838200" y="1825625"/>
            <a:ext cx="10044112" cy="4351338"/>
          </a:xfrm>
        </p:spPr>
        <p:txBody>
          <a:bodyPr>
            <a:normAutofit/>
          </a:bodyPr>
          <a:lstStyle/>
          <a:p>
            <a:r>
              <a:rPr lang="en-US" dirty="0"/>
              <a:t>Nonalcoholic fatty liver disease includes a range of liver conditions</a:t>
            </a:r>
          </a:p>
          <a:p>
            <a:r>
              <a:rPr lang="en-US" dirty="0"/>
              <a:t>Studies estimate it is prevalent in &gt;70% of people with T2DM</a:t>
            </a:r>
          </a:p>
          <a:p>
            <a:r>
              <a:rPr lang="en-US" dirty="0"/>
              <a:t>Nutrition-Related Management</a:t>
            </a:r>
          </a:p>
          <a:p>
            <a:pPr lvl="1"/>
            <a:r>
              <a:rPr lang="en-US" dirty="0"/>
              <a:t>Reduce calories and add exercise for weight loss of ≥5%, preferably ≥10% to improve liver histology</a:t>
            </a:r>
          </a:p>
          <a:p>
            <a:pPr lvl="1"/>
            <a:r>
              <a:rPr lang="en-US" dirty="0"/>
              <a:t>Limit saturated fat, sugar, starch, and sugar</a:t>
            </a:r>
          </a:p>
          <a:p>
            <a:pPr lvl="1"/>
            <a:r>
              <a:rPr lang="en-US" dirty="0"/>
              <a:t>Mediterranean diet has best evidence </a:t>
            </a:r>
          </a:p>
        </p:txBody>
      </p:sp>
    </p:spTree>
    <p:extLst>
      <p:ext uri="{BB962C8B-B14F-4D97-AF65-F5344CB8AC3E}">
        <p14:creationId xmlns:p14="http://schemas.microsoft.com/office/powerpoint/2010/main" val="28964694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9B3E-863B-4B02-AA95-D95283D9AA19}"/>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61F195BC-C333-4E08-AB23-4AEB573BB483}"/>
              </a:ext>
            </a:extLst>
          </p:cNvPr>
          <p:cNvSpPr>
            <a:spLocks noGrp="1"/>
          </p:cNvSpPr>
          <p:nvPr>
            <p:ph idx="1"/>
          </p:nvPr>
        </p:nvSpPr>
        <p:spPr/>
        <p:txBody>
          <a:bodyPr>
            <a:normAutofit/>
          </a:bodyPr>
          <a:lstStyle/>
          <a:p>
            <a:pPr marL="0" indent="0">
              <a:lnSpc>
                <a:spcPct val="100000"/>
              </a:lnSpc>
              <a:buNone/>
            </a:pPr>
            <a:r>
              <a:rPr lang="en-US" dirty="0"/>
              <a:t>Jane has type 1 diabetes and was recently diagnosed with gastroparesis.  She is a runner and has not been able to exercise recently due to nausea, vomiting, bloating, and intestinal pain.  She experiences lows about 3 times a week. What hypoglycemia treatment should she use?</a:t>
            </a:r>
          </a:p>
          <a:p>
            <a:pPr marL="788670" lvl="1" indent="-514350">
              <a:lnSpc>
                <a:spcPct val="100000"/>
              </a:lnSpc>
              <a:buFont typeface="+mj-lt"/>
              <a:buAutoNum type="alphaUcPeriod"/>
            </a:pPr>
            <a:r>
              <a:rPr lang="en-US" sz="2800" dirty="0"/>
              <a:t>Juice</a:t>
            </a:r>
          </a:p>
          <a:p>
            <a:pPr marL="788670" lvl="1" indent="-514350">
              <a:lnSpc>
                <a:spcPct val="100000"/>
              </a:lnSpc>
              <a:buFont typeface="+mj-lt"/>
              <a:buAutoNum type="alphaUcPeriod"/>
            </a:pPr>
            <a:r>
              <a:rPr lang="en-US" sz="2800" dirty="0"/>
              <a:t>Fruit</a:t>
            </a:r>
          </a:p>
          <a:p>
            <a:pPr marL="788670" lvl="1" indent="-514350">
              <a:lnSpc>
                <a:spcPct val="100000"/>
              </a:lnSpc>
              <a:buFont typeface="+mj-lt"/>
              <a:buAutoNum type="alphaUcPeriod"/>
            </a:pPr>
            <a:r>
              <a:rPr lang="en-US" sz="2800" dirty="0"/>
              <a:t>Glucose tablets or gels</a:t>
            </a:r>
          </a:p>
          <a:p>
            <a:pPr marL="788670" lvl="1" indent="-514350">
              <a:lnSpc>
                <a:spcPct val="100000"/>
              </a:lnSpc>
              <a:buFont typeface="+mj-lt"/>
              <a:buAutoNum type="alphaUcPeriod"/>
            </a:pPr>
            <a:r>
              <a:rPr lang="en-US" sz="2800" dirty="0"/>
              <a:t>Peanut butter crackers</a:t>
            </a:r>
          </a:p>
          <a:p>
            <a:pPr marL="0" indent="0">
              <a:buNone/>
            </a:pPr>
            <a:endParaRPr lang="en-US" dirty="0"/>
          </a:p>
        </p:txBody>
      </p:sp>
      <p:sp>
        <p:nvSpPr>
          <p:cNvPr id="4" name="Oval 3">
            <a:extLst>
              <a:ext uri="{FF2B5EF4-FFF2-40B4-BE49-F238E27FC236}">
                <a16:creationId xmlns:a16="http://schemas.microsoft.com/office/drawing/2014/main" id="{50A952C2-F295-4F4B-BB33-93810CCE9415}"/>
              </a:ext>
            </a:extLst>
          </p:cNvPr>
          <p:cNvSpPr/>
          <p:nvPr/>
        </p:nvSpPr>
        <p:spPr>
          <a:xfrm>
            <a:off x="575733" y="4910668"/>
            <a:ext cx="5503333" cy="71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32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eating at a table&#10;&#10;Description automatically generated with low confidence">
            <a:extLst>
              <a:ext uri="{FF2B5EF4-FFF2-40B4-BE49-F238E27FC236}">
                <a16:creationId xmlns:a16="http://schemas.microsoft.com/office/drawing/2014/main" id="{17E8815E-2AEA-407F-B91A-85B06A630B5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84" t="14773" r="5807"/>
          <a:stretch/>
        </p:blipFill>
        <p:spPr>
          <a:xfrm>
            <a:off x="20" y="10"/>
            <a:ext cx="12191981" cy="685799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87C05B-8461-4F5E-B536-F2AEDA02E31A}"/>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100" dirty="0"/>
              <a:t>Dietary Approaches for Diabetes Management</a:t>
            </a: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8D1F73-D0FF-4203-B3F7-B9A6D648535C}"/>
              </a:ext>
            </a:extLst>
          </p:cNvPr>
          <p:cNvSpPr txBox="1"/>
          <p:nvPr/>
        </p:nvSpPr>
        <p:spPr>
          <a:xfrm>
            <a:off x="10005184"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gfar.net/news/brazil-s-dietary-guidelines-eat-real-food-togeth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45723790"/>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CDB1A0-CA0A-4108-B816-7E171F424FA6}"/>
              </a:ext>
            </a:extLst>
          </p:cNvPr>
          <p:cNvPicPr>
            <a:picLocks noChangeAspect="1"/>
          </p:cNvPicPr>
          <p:nvPr/>
        </p:nvPicPr>
        <p:blipFill>
          <a:blip r:embed="rId3"/>
          <a:stretch>
            <a:fillRect/>
          </a:stretch>
        </p:blipFill>
        <p:spPr>
          <a:xfrm>
            <a:off x="6351517" y="2430817"/>
            <a:ext cx="2184816" cy="1800672"/>
          </a:xfrm>
          <a:prstGeom prst="rect">
            <a:avLst/>
          </a:prstGeom>
        </p:spPr>
      </p:pic>
      <p:sp>
        <p:nvSpPr>
          <p:cNvPr id="2" name="Title 1"/>
          <p:cNvSpPr>
            <a:spLocks noGrp="1"/>
          </p:cNvSpPr>
          <p:nvPr>
            <p:ph type="title"/>
          </p:nvPr>
        </p:nvSpPr>
        <p:spPr>
          <a:solidFill>
            <a:srgbClr val="7FB0A8"/>
          </a:solidFill>
        </p:spPr>
        <p:txBody>
          <a:bodyPr/>
          <a:lstStyle/>
          <a:p>
            <a:r>
              <a:rPr lang="en-US" dirty="0"/>
              <a:t>Dietary Approaches</a:t>
            </a:r>
          </a:p>
        </p:txBody>
      </p:sp>
      <p:sp>
        <p:nvSpPr>
          <p:cNvPr id="3" name="Content Placeholder 2"/>
          <p:cNvSpPr>
            <a:spLocks noGrp="1"/>
          </p:cNvSpPr>
          <p:nvPr>
            <p:ph idx="1"/>
          </p:nvPr>
        </p:nvSpPr>
        <p:spPr>
          <a:xfrm>
            <a:off x="838200" y="1825625"/>
            <a:ext cx="5908823" cy="4351338"/>
          </a:xfrm>
        </p:spPr>
        <p:txBody>
          <a:bodyPr>
            <a:normAutofit/>
          </a:bodyPr>
          <a:lstStyle/>
          <a:p>
            <a:pPr>
              <a:lnSpc>
                <a:spcPct val="100000"/>
              </a:lnSpc>
            </a:pPr>
            <a:r>
              <a:rPr lang="en-US" sz="3600" dirty="0"/>
              <a:t>Practical tool(s) to develop healthy eating patterns</a:t>
            </a:r>
          </a:p>
          <a:p>
            <a:pPr lvl="1">
              <a:lnSpc>
                <a:spcPct val="100000"/>
              </a:lnSpc>
            </a:pPr>
            <a:r>
              <a:rPr lang="en-US" sz="3200" dirty="0"/>
              <a:t>Plate Method</a:t>
            </a:r>
          </a:p>
          <a:p>
            <a:pPr lvl="1">
              <a:lnSpc>
                <a:spcPct val="100000"/>
              </a:lnSpc>
            </a:pPr>
            <a:r>
              <a:rPr lang="en-US" sz="3200" dirty="0"/>
              <a:t>Carbohydrate exchanges</a:t>
            </a:r>
          </a:p>
          <a:p>
            <a:pPr lvl="1">
              <a:lnSpc>
                <a:spcPct val="100000"/>
              </a:lnSpc>
            </a:pPr>
            <a:r>
              <a:rPr lang="en-US" sz="3200" dirty="0"/>
              <a:t>Carbohydrate Counting</a:t>
            </a:r>
          </a:p>
        </p:txBody>
      </p:sp>
      <p:pic>
        <p:nvPicPr>
          <p:cNvPr id="5" name="Picture 4">
            <a:extLst>
              <a:ext uri="{FF2B5EF4-FFF2-40B4-BE49-F238E27FC236}">
                <a16:creationId xmlns:a16="http://schemas.microsoft.com/office/drawing/2014/main" id="{BACCA46C-FDF8-49DF-B3C5-1B9EB35F28EE}"/>
              </a:ext>
            </a:extLst>
          </p:cNvPr>
          <p:cNvPicPr>
            <a:picLocks noChangeAspect="1"/>
          </p:cNvPicPr>
          <p:nvPr/>
        </p:nvPicPr>
        <p:blipFill>
          <a:blip r:embed="rId4"/>
          <a:stretch>
            <a:fillRect/>
          </a:stretch>
        </p:blipFill>
        <p:spPr>
          <a:xfrm>
            <a:off x="7991836" y="1772967"/>
            <a:ext cx="2873256" cy="3589215"/>
          </a:xfrm>
          <a:prstGeom prst="rect">
            <a:avLst/>
          </a:prstGeom>
        </p:spPr>
      </p:pic>
      <p:pic>
        <p:nvPicPr>
          <p:cNvPr id="6" name="Picture 24">
            <a:extLst>
              <a:ext uri="{FF2B5EF4-FFF2-40B4-BE49-F238E27FC236}">
                <a16:creationId xmlns:a16="http://schemas.microsoft.com/office/drawing/2014/main" id="{9F5A2933-50A6-4562-BC69-EBBCFDCFA17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 b="99070" l="0" r="99397">
                        <a14:foregroundMark x1="11218" y1="31607" x2="11821" y2="61355"/>
                        <a14:foregroundMark x1="19300" y1="38380" x2="20627" y2="53386"/>
                        <a14:foregroundMark x1="21230" y1="54183" x2="25935" y2="60956"/>
                        <a14:foregroundMark x1="67672" y1="42364" x2="47407" y2="66268"/>
                        <a14:foregroundMark x1="75030" y1="20186" x2="89867" y2="26959"/>
                        <a14:foregroundMark x1="77805" y1="14210" x2="92883" y2="23373"/>
                        <a14:foregroundMark x1="76357" y1="46082" x2="65983" y2="65737"/>
                        <a14:foregroundMark x1="34861" y1="82603" x2="35103" y2="91102"/>
                        <a14:foregroundMark x1="77322" y1="81673" x2="77684" y2="90438"/>
                        <a14:foregroundMark x1="72497" y1="43958" x2="54403" y2="66135"/>
                        <a14:foregroundMark x1="54403" y1="66135" x2="54041" y2="67331"/>
                        <a14:foregroundMark x1="32734" y1="33051" x2="38254" y2="58051"/>
                        <a14:foregroundMark x1="31322" y1="63559" x2="36329" y2="21469"/>
                        <a14:foregroundMark x1="54942" y1="71893" x2="23235" y2="57486"/>
                        <a14:foregroundMark x1="42362" y1="64124" x2="42875" y2="38701"/>
                        <a14:foregroundMark x1="28755" y1="49153" x2="29268" y2="34181"/>
                        <a14:foregroundMark x1="23748" y1="52542" x2="25160" y2="33616"/>
                        <a14:foregroundMark x1="48395" y1="67514" x2="47882" y2="37571"/>
                        <a14:foregroundMark x1="46341" y1="69068" x2="28241" y2="62429"/>
                        <a14:foregroundMark x1="47368" y1="69068" x2="54942" y2="68079"/>
                      </a14:backgroundRemoval>
                    </a14:imgEffect>
                  </a14:imgLayer>
                </a14:imgProps>
              </a:ext>
              <a:ext uri="{28A0092B-C50C-407E-A947-70E740481C1C}">
                <a14:useLocalDpi xmlns:a14="http://schemas.microsoft.com/office/drawing/2010/main" val="0"/>
              </a:ext>
            </a:extLst>
          </a:blip>
          <a:srcRect/>
          <a:stretch>
            <a:fillRect/>
          </a:stretch>
        </p:blipFill>
        <p:spPr bwMode="auto">
          <a:xfrm>
            <a:off x="6747023" y="4231489"/>
            <a:ext cx="2489626" cy="2261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989EF26D-81F0-4E7F-ABBC-B86986BE24AD}"/>
              </a:ext>
            </a:extLst>
          </p:cNvPr>
          <p:cNvPicPr>
            <a:picLocks noChangeAspect="1"/>
          </p:cNvPicPr>
          <p:nvPr/>
        </p:nvPicPr>
        <p:blipFill>
          <a:blip r:embed="rId7"/>
          <a:stretch>
            <a:fillRect/>
          </a:stretch>
        </p:blipFill>
        <p:spPr>
          <a:xfrm>
            <a:off x="9632155" y="3273030"/>
            <a:ext cx="2367868" cy="3146271"/>
          </a:xfrm>
          <a:prstGeom prst="rect">
            <a:avLst/>
          </a:prstGeom>
        </p:spPr>
      </p:pic>
    </p:spTree>
    <p:extLst>
      <p:ext uri="{BB962C8B-B14F-4D97-AF65-F5344CB8AC3E}">
        <p14:creationId xmlns:p14="http://schemas.microsoft.com/office/powerpoint/2010/main" val="10293332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F0C5-3F16-409B-AC99-E56D223BDFE0}"/>
              </a:ext>
            </a:extLst>
          </p:cNvPr>
          <p:cNvSpPr>
            <a:spLocks noGrp="1"/>
          </p:cNvSpPr>
          <p:nvPr>
            <p:ph type="title"/>
          </p:nvPr>
        </p:nvSpPr>
        <p:spPr>
          <a:solidFill>
            <a:srgbClr val="7FB0A8"/>
          </a:solidFill>
        </p:spPr>
        <p:txBody>
          <a:bodyPr>
            <a:normAutofit/>
          </a:bodyPr>
          <a:lstStyle/>
          <a:p>
            <a:r>
              <a:rPr lang="en-US" sz="4200" dirty="0"/>
              <a:t>Dietary Approaches</a:t>
            </a:r>
          </a:p>
        </p:txBody>
      </p:sp>
      <p:graphicFrame>
        <p:nvGraphicFramePr>
          <p:cNvPr id="4" name="Content Placeholder 3">
            <a:extLst>
              <a:ext uri="{FF2B5EF4-FFF2-40B4-BE49-F238E27FC236}">
                <a16:creationId xmlns:a16="http://schemas.microsoft.com/office/drawing/2014/main" id="{1BF16386-F15D-4C9C-B1B1-16DC73D6A682}"/>
              </a:ext>
            </a:extLst>
          </p:cNvPr>
          <p:cNvGraphicFramePr>
            <a:graphicFrameLocks noGrp="1"/>
          </p:cNvGraphicFramePr>
          <p:nvPr>
            <p:ph idx="1"/>
            <p:extLst>
              <p:ext uri="{D42A27DB-BD31-4B8C-83A1-F6EECF244321}">
                <p14:modId xmlns:p14="http://schemas.microsoft.com/office/powerpoint/2010/main" val="4034193213"/>
              </p:ext>
            </p:extLst>
          </p:nvPr>
        </p:nvGraphicFramePr>
        <p:xfrm>
          <a:off x="810928" y="1690688"/>
          <a:ext cx="10515600" cy="4720776"/>
        </p:xfrm>
        <a:graphic>
          <a:graphicData uri="http://schemas.openxmlformats.org/drawingml/2006/table">
            <a:tbl>
              <a:tblPr firstRow="1" firstCol="1" bandRow="1">
                <a:tableStyleId>{F5AB1C69-6EDB-4FF4-983F-18BD219EF322}</a:tableStyleId>
              </a:tblPr>
              <a:tblGrid>
                <a:gridCol w="4378036">
                  <a:extLst>
                    <a:ext uri="{9D8B030D-6E8A-4147-A177-3AD203B41FA5}">
                      <a16:colId xmlns:a16="http://schemas.microsoft.com/office/drawing/2014/main" val="4063294871"/>
                    </a:ext>
                  </a:extLst>
                </a:gridCol>
                <a:gridCol w="6137564">
                  <a:extLst>
                    <a:ext uri="{9D8B030D-6E8A-4147-A177-3AD203B41FA5}">
                      <a16:colId xmlns:a16="http://schemas.microsoft.com/office/drawing/2014/main" val="975534240"/>
                    </a:ext>
                  </a:extLst>
                </a:gridCol>
              </a:tblGrid>
              <a:tr h="570740">
                <a:tc>
                  <a:txBody>
                    <a:bodyPr/>
                    <a:lstStyle/>
                    <a:p>
                      <a:pPr marL="0" marR="0" algn="ctr">
                        <a:lnSpc>
                          <a:spcPct val="107000"/>
                        </a:lnSpc>
                        <a:spcBef>
                          <a:spcPts val="0"/>
                        </a:spcBef>
                        <a:spcAft>
                          <a:spcPts val="0"/>
                        </a:spcAft>
                      </a:pPr>
                      <a:r>
                        <a:rPr lang="en-US" sz="2400" b="1" dirty="0">
                          <a:solidFill>
                            <a:schemeClr val="tx1"/>
                          </a:solidFill>
                          <a:effectLst/>
                          <a:latin typeface="+mn-lt"/>
                        </a:rPr>
                        <a:t>Therapy</a:t>
                      </a:r>
                      <a:endParaRPr lang="en-US"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b="1" dirty="0">
                          <a:solidFill>
                            <a:schemeClr val="tx1"/>
                          </a:solidFill>
                          <a:effectLst/>
                          <a:latin typeface="+mn-lt"/>
                          <a:ea typeface="+mn-ea"/>
                          <a:cs typeface="+mn-cs"/>
                        </a:rPr>
                        <a:t>Dietary</a:t>
                      </a:r>
                      <a:r>
                        <a:rPr lang="en-US" sz="2400" b="1" baseline="0" dirty="0">
                          <a:solidFill>
                            <a:schemeClr val="tx1"/>
                          </a:solidFill>
                          <a:effectLst/>
                          <a:latin typeface="+mn-lt"/>
                          <a:ea typeface="+mn-ea"/>
                          <a:cs typeface="+mn-cs"/>
                        </a:rPr>
                        <a:t> Approach</a:t>
                      </a:r>
                      <a:endParaRPr lang="en-US"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742184"/>
                  </a:ext>
                </a:extLst>
              </a:tr>
              <a:tr h="1348046">
                <a:tc>
                  <a:txBody>
                    <a:bodyPr/>
                    <a:lstStyle/>
                    <a:p>
                      <a:pPr marL="0" marR="0">
                        <a:lnSpc>
                          <a:spcPct val="107000"/>
                        </a:lnSpc>
                        <a:spcBef>
                          <a:spcPts val="0"/>
                        </a:spcBef>
                        <a:spcAft>
                          <a:spcPts val="0"/>
                        </a:spcAft>
                      </a:pPr>
                      <a:r>
                        <a:rPr lang="en-US" sz="2400" b="0" dirty="0">
                          <a:solidFill>
                            <a:schemeClr val="tx1"/>
                          </a:solidFill>
                          <a:effectLst/>
                          <a:latin typeface="+mn-lt"/>
                        </a:rPr>
                        <a:t>Nutrition therapy only or on meds excluding insulin or insulin secretagogues</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latin typeface="+mn-lt"/>
                        </a:rPr>
                        <a:t>Consider </a:t>
                      </a:r>
                      <a:r>
                        <a:rPr lang="en-US" sz="2400" b="0" i="0" dirty="0">
                          <a:solidFill>
                            <a:schemeClr val="tx1"/>
                          </a:solidFill>
                          <a:effectLst/>
                          <a:latin typeface="+mn-lt"/>
                        </a:rPr>
                        <a:t>reducing overall carb intake, portion sizes, plate method, or food exchange lists</a:t>
                      </a: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200444"/>
                  </a:ext>
                </a:extLst>
              </a:tr>
              <a:tr h="1504468">
                <a:tc>
                  <a:txBody>
                    <a:bodyPr/>
                    <a:lstStyle/>
                    <a:p>
                      <a:pPr marL="0" marR="0">
                        <a:lnSpc>
                          <a:spcPct val="107000"/>
                        </a:lnSpc>
                        <a:spcBef>
                          <a:spcPts val="0"/>
                        </a:spcBef>
                        <a:spcAft>
                          <a:spcPts val="0"/>
                        </a:spcAft>
                      </a:pPr>
                      <a:r>
                        <a:rPr lang="en-US" sz="2400" b="0" dirty="0">
                          <a:solidFill>
                            <a:schemeClr val="tx1"/>
                          </a:solidFill>
                          <a:effectLst/>
                          <a:latin typeface="+mn-lt"/>
                        </a:rPr>
                        <a:t>Fixed insulin doses or insulin secretagogues</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latin typeface="+mn-lt"/>
                        </a:rPr>
                        <a:t>Educate on carbohydrate consistency with respect to time and amount. Consider tools like c</a:t>
                      </a:r>
                      <a:r>
                        <a:rPr lang="en-US" sz="2400" b="0" i="0" dirty="0">
                          <a:solidFill>
                            <a:schemeClr val="tx1"/>
                          </a:solidFill>
                          <a:effectLst/>
                          <a:latin typeface="+mn-lt"/>
                        </a:rPr>
                        <a:t>arbohydrate counting or choices, plate method, simplified meal plan, or food exchange lists</a:t>
                      </a: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1867858"/>
                  </a:ext>
                </a:extLst>
              </a:tr>
              <a:tr h="862573">
                <a:tc>
                  <a:txBody>
                    <a:bodyPr/>
                    <a:lstStyle/>
                    <a:p>
                      <a:pPr marL="0" marR="0">
                        <a:lnSpc>
                          <a:spcPct val="107000"/>
                        </a:lnSpc>
                        <a:spcBef>
                          <a:spcPts val="0"/>
                        </a:spcBef>
                        <a:spcAft>
                          <a:spcPts val="0"/>
                        </a:spcAft>
                      </a:pPr>
                      <a:r>
                        <a:rPr lang="en-US" sz="2400" b="0" dirty="0">
                          <a:solidFill>
                            <a:schemeClr val="tx1"/>
                          </a:solidFill>
                          <a:effectLst/>
                          <a:latin typeface="+mn-lt"/>
                        </a:rPr>
                        <a:t>Flexible insulin therapy</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latin typeface="+mn-lt"/>
                        </a:rPr>
                        <a:t>Educate on carbohydrate counting and using an insulin-to-carb ratio</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5347200"/>
                  </a:ext>
                </a:extLst>
              </a:tr>
            </a:tbl>
          </a:graphicData>
        </a:graphic>
      </p:graphicFrame>
      <p:sp>
        <p:nvSpPr>
          <p:cNvPr id="5" name="Rectangle: Rounded Corners 4">
            <a:extLst>
              <a:ext uri="{FF2B5EF4-FFF2-40B4-BE49-F238E27FC236}">
                <a16:creationId xmlns:a16="http://schemas.microsoft.com/office/drawing/2014/main" id="{51BD788F-73FC-479C-9AA6-4467C3F4BFCE}"/>
              </a:ext>
            </a:extLst>
          </p:cNvPr>
          <p:cNvSpPr/>
          <p:nvPr/>
        </p:nvSpPr>
        <p:spPr>
          <a:xfrm>
            <a:off x="512956" y="2263699"/>
            <a:ext cx="11008485" cy="33676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42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F99B-B816-4194-9434-BE6B92C6EA8D}"/>
              </a:ext>
            </a:extLst>
          </p:cNvPr>
          <p:cNvSpPr>
            <a:spLocks noGrp="1"/>
          </p:cNvSpPr>
          <p:nvPr>
            <p:ph type="title"/>
          </p:nvPr>
        </p:nvSpPr>
        <p:spPr>
          <a:solidFill>
            <a:srgbClr val="7FB0A8"/>
          </a:solidFill>
        </p:spPr>
        <p:txBody>
          <a:bodyPr/>
          <a:lstStyle/>
          <a:p>
            <a:r>
              <a:rPr lang="en-US" dirty="0"/>
              <a:t>Plate Method</a:t>
            </a:r>
          </a:p>
        </p:txBody>
      </p:sp>
      <p:sp>
        <p:nvSpPr>
          <p:cNvPr id="3" name="Content Placeholder 2">
            <a:extLst>
              <a:ext uri="{FF2B5EF4-FFF2-40B4-BE49-F238E27FC236}">
                <a16:creationId xmlns:a16="http://schemas.microsoft.com/office/drawing/2014/main" id="{37A07E22-B66D-4441-B383-0E4E91E5F87B}"/>
              </a:ext>
            </a:extLst>
          </p:cNvPr>
          <p:cNvSpPr>
            <a:spLocks noGrp="1"/>
          </p:cNvSpPr>
          <p:nvPr>
            <p:ph idx="1"/>
          </p:nvPr>
        </p:nvSpPr>
        <p:spPr>
          <a:xfrm>
            <a:off x="838200" y="1825625"/>
            <a:ext cx="10179206" cy="4351338"/>
          </a:xfrm>
        </p:spPr>
        <p:txBody>
          <a:bodyPr/>
          <a:lstStyle/>
          <a:p>
            <a:pPr>
              <a:lnSpc>
                <a:spcPct val="100000"/>
              </a:lnSpc>
            </a:pPr>
            <a:r>
              <a:rPr lang="en-US" sz="3200" dirty="0"/>
              <a:t>MyPlate introduces simple nutrition</a:t>
            </a:r>
          </a:p>
          <a:p>
            <a:pPr lvl="1">
              <a:lnSpc>
                <a:spcPct val="100000"/>
              </a:lnSpc>
            </a:pPr>
            <a:r>
              <a:rPr lang="en-US" sz="2800" dirty="0"/>
              <a:t>Emphasizes portion control and healthy food choices</a:t>
            </a:r>
          </a:p>
          <a:p>
            <a:pPr lvl="1">
              <a:lnSpc>
                <a:spcPct val="100000"/>
              </a:lnSpc>
            </a:pPr>
            <a:r>
              <a:rPr lang="en-US" sz="2800" dirty="0"/>
              <a:t>Using a small plate and filling ½ plate with fruits and veg helps with calorie management </a:t>
            </a:r>
          </a:p>
          <a:p>
            <a:pPr lvl="1">
              <a:lnSpc>
                <a:spcPct val="100000"/>
              </a:lnSpc>
            </a:pPr>
            <a:r>
              <a:rPr lang="en-US" sz="2800" dirty="0"/>
              <a:t>Consider using with: </a:t>
            </a:r>
          </a:p>
          <a:p>
            <a:pPr lvl="2">
              <a:lnSpc>
                <a:spcPct val="100000"/>
              </a:lnSpc>
            </a:pPr>
            <a:r>
              <a:rPr lang="en-US" sz="2600" dirty="0"/>
              <a:t>Individuals with T2D not on insulin</a:t>
            </a:r>
          </a:p>
          <a:p>
            <a:pPr lvl="2">
              <a:lnSpc>
                <a:spcPct val="100000"/>
              </a:lnSpc>
            </a:pPr>
            <a:r>
              <a:rPr lang="en-US" sz="2600" dirty="0"/>
              <a:t>Those with limited health literacy or numeracy</a:t>
            </a:r>
          </a:p>
          <a:p>
            <a:pPr lvl="2">
              <a:lnSpc>
                <a:spcPct val="100000"/>
              </a:lnSpc>
            </a:pPr>
            <a:r>
              <a:rPr lang="en-US" sz="2600" dirty="0"/>
              <a:t>Older adults prone to hypoglycemia</a:t>
            </a:r>
          </a:p>
          <a:p>
            <a:pPr marL="457200" lvl="1" indent="0">
              <a:buNone/>
            </a:pPr>
            <a:endParaRPr lang="en-US" dirty="0"/>
          </a:p>
          <a:p>
            <a:endParaRPr lang="en-US" dirty="0"/>
          </a:p>
        </p:txBody>
      </p:sp>
      <p:pic>
        <p:nvPicPr>
          <p:cNvPr id="4" name="Picture 24">
            <a:extLst>
              <a:ext uri="{FF2B5EF4-FFF2-40B4-BE49-F238E27FC236}">
                <a16:creationId xmlns:a16="http://schemas.microsoft.com/office/drawing/2014/main" id="{E826FF66-B97B-4FC1-BCF3-0080D19B51C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6" b="99070" l="0" r="99397">
                        <a14:foregroundMark x1="11218" y1="31607" x2="11821" y2="61355"/>
                        <a14:foregroundMark x1="19300" y1="38380" x2="20627" y2="53386"/>
                        <a14:foregroundMark x1="21230" y1="54183" x2="25935" y2="60956"/>
                        <a14:foregroundMark x1="67672" y1="42364" x2="47407" y2="66268"/>
                        <a14:foregroundMark x1="75030" y1="20186" x2="89867" y2="26959"/>
                        <a14:foregroundMark x1="77805" y1="14210" x2="92883" y2="23373"/>
                        <a14:foregroundMark x1="76357" y1="46082" x2="65983" y2="65737"/>
                        <a14:foregroundMark x1="34861" y1="82603" x2="35103" y2="91102"/>
                        <a14:foregroundMark x1="77322" y1="81673" x2="77684" y2="90438"/>
                        <a14:foregroundMark x1="72497" y1="43958" x2="54403" y2="66135"/>
                        <a14:foregroundMark x1="54403" y1="66135" x2="54041" y2="67331"/>
                        <a14:foregroundMark x1="32734" y1="33051" x2="38254" y2="58051"/>
                        <a14:foregroundMark x1="31322" y1="63559" x2="36329" y2="21469"/>
                        <a14:foregroundMark x1="54942" y1="71893" x2="23235" y2="57486"/>
                        <a14:foregroundMark x1="42362" y1="64124" x2="42875" y2="38701"/>
                        <a14:foregroundMark x1="28755" y1="49153" x2="29268" y2="34181"/>
                        <a14:foregroundMark x1="23748" y1="52542" x2="25160" y2="33616"/>
                        <a14:foregroundMark x1="48395" y1="67514" x2="47882" y2="37571"/>
                        <a14:foregroundMark x1="46341" y1="69068" x2="28241" y2="62429"/>
                        <a14:foregroundMark x1="47368" y1="69068" x2="54942" y2="68079"/>
                      </a14:backgroundRemoval>
                    </a14:imgEffect>
                  </a14:imgLayer>
                </a14:imgProps>
              </a:ext>
              <a:ext uri="{28A0092B-C50C-407E-A947-70E740481C1C}">
                <a14:useLocalDpi xmlns:a14="http://schemas.microsoft.com/office/drawing/2010/main" val="0"/>
              </a:ext>
            </a:extLst>
          </a:blip>
          <a:srcRect/>
          <a:stretch>
            <a:fillRect/>
          </a:stretch>
        </p:blipFill>
        <p:spPr bwMode="auto">
          <a:xfrm>
            <a:off x="8498347" y="3594662"/>
            <a:ext cx="2991488" cy="2717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3735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491F6-2472-48A0-85A4-FCFF1332D288}"/>
              </a:ext>
            </a:extLst>
          </p:cNvPr>
          <p:cNvSpPr>
            <a:spLocks noGrp="1"/>
          </p:cNvSpPr>
          <p:nvPr>
            <p:ph type="title"/>
          </p:nvPr>
        </p:nvSpPr>
        <p:spPr>
          <a:xfrm>
            <a:off x="838200" y="365125"/>
            <a:ext cx="10515600" cy="1306443"/>
          </a:xfrm>
          <a:solidFill>
            <a:srgbClr val="7FB0A8"/>
          </a:solidFill>
        </p:spPr>
        <p:txBody>
          <a:bodyPr>
            <a:normAutofit/>
          </a:bodyPr>
          <a:lstStyle/>
          <a:p>
            <a:r>
              <a:rPr lang="en-US" sz="4000" dirty="0"/>
              <a:t>Plate Method Alternatives</a:t>
            </a:r>
          </a:p>
        </p:txBody>
      </p:sp>
      <p:sp>
        <p:nvSpPr>
          <p:cNvPr id="3" name="Content Placeholder 2">
            <a:extLst>
              <a:ext uri="{FF2B5EF4-FFF2-40B4-BE49-F238E27FC236}">
                <a16:creationId xmlns:a16="http://schemas.microsoft.com/office/drawing/2014/main" id="{5663BB18-3B71-4B4B-878F-B4A27A49425A}"/>
              </a:ext>
            </a:extLst>
          </p:cNvPr>
          <p:cNvSpPr>
            <a:spLocks noGrp="1"/>
          </p:cNvSpPr>
          <p:nvPr>
            <p:ph idx="1"/>
          </p:nvPr>
        </p:nvSpPr>
        <p:spPr>
          <a:xfrm>
            <a:off x="838198" y="1825624"/>
            <a:ext cx="10343150" cy="4849495"/>
          </a:xfrm>
        </p:spPr>
        <p:txBody>
          <a:bodyPr>
            <a:normAutofit/>
          </a:bodyPr>
          <a:lstStyle/>
          <a:p>
            <a:r>
              <a:rPr lang="en-US" sz="3400" dirty="0"/>
              <a:t>Harvard School of Public Health alternative =“Healthy Eating Plate”</a:t>
            </a:r>
          </a:p>
          <a:p>
            <a:pPr lvl="1"/>
            <a:r>
              <a:rPr lang="en-US" sz="2800" dirty="0"/>
              <a:t>Visit </a:t>
            </a:r>
            <a:r>
              <a:rPr lang="en-US" sz="2800" dirty="0" err="1"/>
              <a:t>www.hsph.harvard.edu</a:t>
            </a:r>
            <a:r>
              <a:rPr lang="en-US" sz="2800" dirty="0"/>
              <a:t>/nutritionsource</a:t>
            </a:r>
          </a:p>
          <a:p>
            <a:r>
              <a:rPr lang="en-US" sz="3400" dirty="0"/>
              <a:t>ADA alternative = “Diabetes Plate                             Method”</a:t>
            </a:r>
          </a:p>
          <a:p>
            <a:pPr lvl="1"/>
            <a:r>
              <a:rPr lang="en-US" sz="2800" dirty="0"/>
              <a:t>Visit </a:t>
            </a:r>
            <a:r>
              <a:rPr lang="en-US" sz="2800" dirty="0" err="1"/>
              <a:t>diabetesfoodhub.org</a:t>
            </a:r>
            <a:endParaRPr lang="en-US" sz="1600" dirty="0"/>
          </a:p>
          <a:p>
            <a:endParaRPr lang="en-US" sz="2000" dirty="0"/>
          </a:p>
          <a:p>
            <a:pPr marL="0" indent="0">
              <a:buNone/>
            </a:pPr>
            <a:endParaRPr lang="en-US" sz="2000" dirty="0"/>
          </a:p>
        </p:txBody>
      </p:sp>
      <p:pic>
        <p:nvPicPr>
          <p:cNvPr id="4" name="Content Placeholder 3">
            <a:extLst>
              <a:ext uri="{FF2B5EF4-FFF2-40B4-BE49-F238E27FC236}">
                <a16:creationId xmlns:a16="http://schemas.microsoft.com/office/drawing/2014/main" id="{713FE7EE-F0A4-4AEE-A1F3-DF784C0156DD}"/>
              </a:ext>
            </a:extLst>
          </p:cNvPr>
          <p:cNvPicPr>
            <a:picLocks noChangeAspect="1"/>
          </p:cNvPicPr>
          <p:nvPr/>
        </p:nvPicPr>
        <p:blipFill rotWithShape="1">
          <a:blip r:embed="rId3"/>
          <a:srcRect t="1348" r="2" b="12255"/>
          <a:stretch/>
        </p:blipFill>
        <p:spPr>
          <a:xfrm>
            <a:off x="7613613" y="3763238"/>
            <a:ext cx="3948734" cy="2703700"/>
          </a:xfrm>
          <a:prstGeom prst="rect">
            <a:avLst/>
          </a:prstGeom>
        </p:spPr>
      </p:pic>
      <p:pic>
        <p:nvPicPr>
          <p:cNvPr id="6" name="Picture 5">
            <a:extLst>
              <a:ext uri="{FF2B5EF4-FFF2-40B4-BE49-F238E27FC236}">
                <a16:creationId xmlns:a16="http://schemas.microsoft.com/office/drawing/2014/main" id="{179A98EA-69A2-5648-AB53-CCB94B709239}"/>
              </a:ext>
            </a:extLst>
          </p:cNvPr>
          <p:cNvPicPr>
            <a:picLocks noChangeAspect="1"/>
          </p:cNvPicPr>
          <p:nvPr/>
        </p:nvPicPr>
        <p:blipFill>
          <a:blip r:embed="rId4"/>
          <a:stretch>
            <a:fillRect/>
          </a:stretch>
        </p:blipFill>
        <p:spPr>
          <a:xfrm rot="16200000">
            <a:off x="3086736" y="3017852"/>
            <a:ext cx="1451616" cy="5862918"/>
          </a:xfrm>
          <a:prstGeom prst="rect">
            <a:avLst/>
          </a:prstGeom>
        </p:spPr>
      </p:pic>
    </p:spTree>
    <p:extLst>
      <p:ext uri="{BB962C8B-B14F-4D97-AF65-F5344CB8AC3E}">
        <p14:creationId xmlns:p14="http://schemas.microsoft.com/office/powerpoint/2010/main" val="38839809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Exchanges</a:t>
            </a:r>
          </a:p>
        </p:txBody>
      </p:sp>
      <p:sp>
        <p:nvSpPr>
          <p:cNvPr id="3" name="Content Placeholder 2"/>
          <p:cNvSpPr>
            <a:spLocks noGrp="1"/>
          </p:cNvSpPr>
          <p:nvPr>
            <p:ph idx="1"/>
          </p:nvPr>
        </p:nvSpPr>
        <p:spPr/>
        <p:txBody>
          <a:bodyPr>
            <a:normAutofit/>
          </a:bodyPr>
          <a:lstStyle/>
          <a:p>
            <a:pPr>
              <a:lnSpc>
                <a:spcPct val="100000"/>
              </a:lnSpc>
            </a:pPr>
            <a:r>
              <a:rPr lang="en-US" sz="3200" dirty="0"/>
              <a:t>The exchange system groups like foods that have similar nutritional value (specifically macronutrient and caloric value) into exchanges that can be swapped for another</a:t>
            </a:r>
          </a:p>
          <a:p>
            <a:pPr lvl="1">
              <a:lnSpc>
                <a:spcPct val="100000"/>
              </a:lnSpc>
            </a:pPr>
            <a:r>
              <a:rPr lang="en-US" sz="2800" dirty="0"/>
              <a:t>Example: the “starch” category has food items in predetermined servings that are ~80 kcals, ~15g of carb, and ~3g protein</a:t>
            </a:r>
          </a:p>
          <a:p>
            <a:pPr>
              <a:lnSpc>
                <a:spcPct val="100000"/>
              </a:lnSpc>
            </a:pPr>
            <a:r>
              <a:rPr lang="en-US" sz="3200" dirty="0"/>
              <a:t>An individual may count the number of food exchanges in each category at each meal/thru the day</a:t>
            </a:r>
          </a:p>
        </p:txBody>
      </p:sp>
      <p:pic>
        <p:nvPicPr>
          <p:cNvPr id="4" name="Picture 3" descr="A group of green apples&#10;&#10;Description automatically generated">
            <a:extLst>
              <a:ext uri="{FF2B5EF4-FFF2-40B4-BE49-F238E27FC236}">
                <a16:creationId xmlns:a16="http://schemas.microsoft.com/office/drawing/2014/main" id="{BA5BCFB9-4ECA-8242-8B70-E05F9BE84A9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282418" y="5444715"/>
            <a:ext cx="1117658" cy="1682495"/>
          </a:xfrm>
          <a:prstGeom prst="rect">
            <a:avLst/>
          </a:prstGeom>
        </p:spPr>
      </p:pic>
      <p:pic>
        <p:nvPicPr>
          <p:cNvPr id="5" name="Picture 4" descr="A group of donuts with sprinkles&#10;&#10;Description automatically generated with low confidence">
            <a:extLst>
              <a:ext uri="{FF2B5EF4-FFF2-40B4-BE49-F238E27FC236}">
                <a16:creationId xmlns:a16="http://schemas.microsoft.com/office/drawing/2014/main" id="{856275AD-6223-5A44-A1BE-7E347D6DF6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82495" y="5727133"/>
            <a:ext cx="2032000" cy="1016000"/>
          </a:xfrm>
          <a:prstGeom prst="rect">
            <a:avLst/>
          </a:prstGeom>
        </p:spPr>
      </p:pic>
      <p:pic>
        <p:nvPicPr>
          <p:cNvPr id="6" name="Picture 5" descr="A group of green apples&#10;&#10;Description automatically generated">
            <a:extLst>
              <a:ext uri="{FF2B5EF4-FFF2-40B4-BE49-F238E27FC236}">
                <a16:creationId xmlns:a16="http://schemas.microsoft.com/office/drawing/2014/main" id="{51A72D54-5ECA-C14D-832F-0E2CB8E21D9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3993867" y="5444714"/>
            <a:ext cx="1117658" cy="1682495"/>
          </a:xfrm>
          <a:prstGeom prst="rect">
            <a:avLst/>
          </a:prstGeom>
        </p:spPr>
      </p:pic>
      <p:pic>
        <p:nvPicPr>
          <p:cNvPr id="7" name="Picture 6" descr="A group of donuts with sprinkles&#10;&#10;Description automatically generated with low confidence">
            <a:extLst>
              <a:ext uri="{FF2B5EF4-FFF2-40B4-BE49-F238E27FC236}">
                <a16:creationId xmlns:a16="http://schemas.microsoft.com/office/drawing/2014/main" id="{8B2F81A0-FEB6-FA47-9B9F-E3B0A0EAF34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393944" y="5777961"/>
            <a:ext cx="2032000" cy="1016000"/>
          </a:xfrm>
          <a:prstGeom prst="rect">
            <a:avLst/>
          </a:prstGeom>
        </p:spPr>
      </p:pic>
      <p:pic>
        <p:nvPicPr>
          <p:cNvPr id="8" name="Picture 7" descr="A group of green apples&#10;&#10;Description automatically generated">
            <a:extLst>
              <a:ext uri="{FF2B5EF4-FFF2-40B4-BE49-F238E27FC236}">
                <a16:creationId xmlns:a16="http://schemas.microsoft.com/office/drawing/2014/main" id="{A8399083-A283-844F-9150-A7B6DE76257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7655532" y="5444714"/>
            <a:ext cx="1117658" cy="1682495"/>
          </a:xfrm>
          <a:prstGeom prst="rect">
            <a:avLst/>
          </a:prstGeom>
        </p:spPr>
      </p:pic>
      <p:pic>
        <p:nvPicPr>
          <p:cNvPr id="9" name="Picture 8" descr="A group of donuts with sprinkles&#10;&#10;Description automatically generated with low confidence">
            <a:extLst>
              <a:ext uri="{FF2B5EF4-FFF2-40B4-BE49-F238E27FC236}">
                <a16:creationId xmlns:a16="http://schemas.microsoft.com/office/drawing/2014/main" id="{45D2AB5A-FA31-524C-8DDD-515DF9EBCFA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55609" y="5777961"/>
            <a:ext cx="2032000" cy="1016000"/>
          </a:xfrm>
          <a:prstGeom prst="rect">
            <a:avLst/>
          </a:prstGeom>
        </p:spPr>
      </p:pic>
      <p:pic>
        <p:nvPicPr>
          <p:cNvPr id="10" name="Picture 9" descr="A group of green apples&#10;&#10;Description automatically generated">
            <a:extLst>
              <a:ext uri="{FF2B5EF4-FFF2-40B4-BE49-F238E27FC236}">
                <a16:creationId xmlns:a16="http://schemas.microsoft.com/office/drawing/2014/main" id="{1456E768-9739-344D-AA5B-DB33CD954AB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11370028" y="5495543"/>
            <a:ext cx="1117658" cy="1682495"/>
          </a:xfrm>
          <a:prstGeom prst="rect">
            <a:avLst/>
          </a:prstGeom>
        </p:spPr>
      </p:pic>
    </p:spTree>
    <p:extLst>
      <p:ext uri="{BB962C8B-B14F-4D97-AF65-F5344CB8AC3E}">
        <p14:creationId xmlns:p14="http://schemas.microsoft.com/office/powerpoint/2010/main" val="1075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8243-D02E-4916-90F2-59B420F622DD}"/>
              </a:ext>
            </a:extLst>
          </p:cNvPr>
          <p:cNvSpPr>
            <a:spLocks noGrp="1"/>
          </p:cNvSpPr>
          <p:nvPr>
            <p:ph type="title"/>
          </p:nvPr>
        </p:nvSpPr>
        <p:spPr>
          <a:solidFill>
            <a:srgbClr val="7FB0A8"/>
          </a:solidFill>
        </p:spPr>
        <p:txBody>
          <a:bodyPr/>
          <a:lstStyle/>
          <a:p>
            <a:r>
              <a:rPr lang="en-US" dirty="0"/>
              <a:t>BMI and Diabetes Risk</a:t>
            </a:r>
          </a:p>
        </p:txBody>
      </p:sp>
      <p:sp>
        <p:nvSpPr>
          <p:cNvPr id="3" name="Content Placeholder 2">
            <a:extLst>
              <a:ext uri="{FF2B5EF4-FFF2-40B4-BE49-F238E27FC236}">
                <a16:creationId xmlns:a16="http://schemas.microsoft.com/office/drawing/2014/main" id="{518067D4-550A-4618-9BCB-DA8250CA5E57}"/>
              </a:ext>
            </a:extLst>
          </p:cNvPr>
          <p:cNvSpPr>
            <a:spLocks noGrp="1"/>
          </p:cNvSpPr>
          <p:nvPr>
            <p:ph idx="1"/>
          </p:nvPr>
        </p:nvSpPr>
        <p:spPr>
          <a:xfrm>
            <a:off x="838200" y="1825624"/>
            <a:ext cx="10515600" cy="4612753"/>
          </a:xfrm>
        </p:spPr>
        <p:txBody>
          <a:bodyPr>
            <a:normAutofit fontScale="85000" lnSpcReduction="10000"/>
          </a:bodyPr>
          <a:lstStyle/>
          <a:p>
            <a:r>
              <a:rPr lang="en-US" sz="3200" dirty="0"/>
              <a:t>Increasing BMI is associated with an increasing prevalence of insulin resistance/DM, hypertension, and dyslipidemia</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r>
              <a:rPr lang="en-US" sz="3200" dirty="0"/>
              <a:t>Additional measures: waist circumference, waist/hip and waist/</a:t>
            </a:r>
            <a:r>
              <a:rPr lang="en-US" sz="3200" dirty="0" err="1"/>
              <a:t>ht</a:t>
            </a:r>
            <a:r>
              <a:rPr lang="en-US" sz="3200" dirty="0"/>
              <a:t> ratio </a:t>
            </a:r>
          </a:p>
          <a:p>
            <a:pPr marL="0" indent="0">
              <a:buNone/>
            </a:pPr>
            <a:endParaRPr lang="en-US" dirty="0"/>
          </a:p>
        </p:txBody>
      </p:sp>
      <p:graphicFrame>
        <p:nvGraphicFramePr>
          <p:cNvPr id="4" name="Table 4">
            <a:extLst>
              <a:ext uri="{FF2B5EF4-FFF2-40B4-BE49-F238E27FC236}">
                <a16:creationId xmlns:a16="http://schemas.microsoft.com/office/drawing/2014/main" id="{A8DAE461-80E7-404C-9998-B8CE2D5D2781}"/>
              </a:ext>
            </a:extLst>
          </p:cNvPr>
          <p:cNvGraphicFramePr>
            <a:graphicFrameLocks noGrp="1"/>
          </p:cNvGraphicFramePr>
          <p:nvPr>
            <p:extLst>
              <p:ext uri="{D42A27DB-BD31-4B8C-83A1-F6EECF244321}">
                <p14:modId xmlns:p14="http://schemas.microsoft.com/office/powerpoint/2010/main" val="3384894289"/>
              </p:ext>
            </p:extLst>
          </p:nvPr>
        </p:nvGraphicFramePr>
        <p:xfrm>
          <a:off x="1302096" y="2844035"/>
          <a:ext cx="9199756" cy="2575930"/>
        </p:xfrm>
        <a:graphic>
          <a:graphicData uri="http://schemas.openxmlformats.org/drawingml/2006/table">
            <a:tbl>
              <a:tblPr firstRow="1" bandRow="1">
                <a:tableStyleId>{5C22544A-7EE6-4342-B048-85BDC9FD1C3A}</a:tableStyleId>
              </a:tblPr>
              <a:tblGrid>
                <a:gridCol w="4599878">
                  <a:extLst>
                    <a:ext uri="{9D8B030D-6E8A-4147-A177-3AD203B41FA5}">
                      <a16:colId xmlns:a16="http://schemas.microsoft.com/office/drawing/2014/main" val="1116559605"/>
                    </a:ext>
                  </a:extLst>
                </a:gridCol>
                <a:gridCol w="4599878">
                  <a:extLst>
                    <a:ext uri="{9D8B030D-6E8A-4147-A177-3AD203B41FA5}">
                      <a16:colId xmlns:a16="http://schemas.microsoft.com/office/drawing/2014/main" val="4183985715"/>
                    </a:ext>
                  </a:extLst>
                </a:gridCol>
              </a:tblGrid>
              <a:tr h="515186">
                <a:tc>
                  <a:txBody>
                    <a:bodyPr/>
                    <a:lstStyle/>
                    <a:p>
                      <a:pPr algn="ctr"/>
                      <a:r>
                        <a:rPr lang="en-US" sz="2600" dirty="0">
                          <a:solidFill>
                            <a:schemeClr val="tx1"/>
                          </a:solidFill>
                        </a:rPr>
                        <a:t>Classification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dirty="0">
                          <a:solidFill>
                            <a:schemeClr val="tx1"/>
                          </a:solidFill>
                        </a:rPr>
                        <a:t>Body Mass Index (BMI), kg/m</a:t>
                      </a:r>
                      <a:r>
                        <a:rPr lang="en-US" sz="2600" baseline="30000" dirty="0">
                          <a:solidFill>
                            <a:schemeClr val="tx1"/>
                          </a:solidFill>
                        </a:rPr>
                        <a:t>2</a:t>
                      </a:r>
                      <a:endParaRPr lang="en-US" sz="2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3342805"/>
                  </a:ext>
                </a:extLst>
              </a:tr>
              <a:tr h="515186">
                <a:tc>
                  <a:txBody>
                    <a:bodyPr/>
                    <a:lstStyle/>
                    <a:p>
                      <a:pPr algn="ctr"/>
                      <a:r>
                        <a:rPr lang="en-US" sz="2600" dirty="0"/>
                        <a:t>With Underweight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dirty="0"/>
                        <a:t>&lt;18.5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3992638"/>
                  </a:ext>
                </a:extLst>
              </a:tr>
              <a:tr h="515186">
                <a:tc>
                  <a:txBody>
                    <a:bodyPr/>
                    <a:lstStyle/>
                    <a:p>
                      <a:pPr algn="ctr"/>
                      <a:r>
                        <a:rPr lang="en-US" sz="2600" dirty="0"/>
                        <a:t>Healthy Weight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dirty="0"/>
                        <a:t>18.5 – 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1459502"/>
                  </a:ext>
                </a:extLst>
              </a:tr>
              <a:tr h="515186">
                <a:tc>
                  <a:txBody>
                    <a:bodyPr/>
                    <a:lstStyle/>
                    <a:p>
                      <a:pPr algn="ctr"/>
                      <a:r>
                        <a:rPr lang="en-US" sz="2600" dirty="0"/>
                        <a:t>With Overweight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dirty="0"/>
                        <a:t>25 – 29.9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2218496"/>
                  </a:ext>
                </a:extLst>
              </a:tr>
              <a:tr h="515186">
                <a:tc>
                  <a:txBody>
                    <a:bodyPr/>
                    <a:lstStyle/>
                    <a:p>
                      <a:pPr algn="ctr"/>
                      <a:r>
                        <a:rPr lang="en-US" sz="2600" dirty="0"/>
                        <a:t>With Obesity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dirty="0"/>
                        <a:t>&gt; 30</a:t>
                      </a:r>
                      <a:endParaRPr lang="en-US" sz="26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5208203"/>
                  </a:ext>
                </a:extLst>
              </a:tr>
            </a:tbl>
          </a:graphicData>
        </a:graphic>
      </p:graphicFrame>
    </p:spTree>
    <p:extLst>
      <p:ext uri="{BB962C8B-B14F-4D97-AF65-F5344CB8AC3E}">
        <p14:creationId xmlns:p14="http://schemas.microsoft.com/office/powerpoint/2010/main" val="2697521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B778-927A-664C-A0FE-409D0C35365A}"/>
              </a:ext>
            </a:extLst>
          </p:cNvPr>
          <p:cNvSpPr>
            <a:spLocks noGrp="1"/>
          </p:cNvSpPr>
          <p:nvPr>
            <p:ph type="title"/>
          </p:nvPr>
        </p:nvSpPr>
        <p:spPr>
          <a:solidFill>
            <a:srgbClr val="7FB0A8"/>
          </a:solidFill>
        </p:spPr>
        <p:txBody>
          <a:bodyPr/>
          <a:lstStyle/>
          <a:p>
            <a:r>
              <a:rPr lang="en-US" dirty="0"/>
              <a:t>Exchanges</a:t>
            </a:r>
          </a:p>
        </p:txBody>
      </p:sp>
      <p:sp>
        <p:nvSpPr>
          <p:cNvPr id="3" name="Text Placeholder 2">
            <a:extLst>
              <a:ext uri="{FF2B5EF4-FFF2-40B4-BE49-F238E27FC236}">
                <a16:creationId xmlns:a16="http://schemas.microsoft.com/office/drawing/2014/main" id="{51A551A3-A7D5-8147-B20E-F868BFDB2E0E}"/>
              </a:ext>
            </a:extLst>
          </p:cNvPr>
          <p:cNvSpPr>
            <a:spLocks noGrp="1"/>
          </p:cNvSpPr>
          <p:nvPr>
            <p:ph type="body" idx="1"/>
          </p:nvPr>
        </p:nvSpPr>
        <p:spPr/>
        <p:txBody>
          <a:bodyPr>
            <a:normAutofit/>
          </a:bodyPr>
          <a:lstStyle/>
          <a:p>
            <a:r>
              <a:rPr lang="en-US" sz="3200" b="0" dirty="0"/>
              <a:t>Advantages</a:t>
            </a:r>
          </a:p>
        </p:txBody>
      </p:sp>
      <p:sp>
        <p:nvSpPr>
          <p:cNvPr id="4" name="Content Placeholder 3">
            <a:extLst>
              <a:ext uri="{FF2B5EF4-FFF2-40B4-BE49-F238E27FC236}">
                <a16:creationId xmlns:a16="http://schemas.microsoft.com/office/drawing/2014/main" id="{40D66D21-FEAA-2E4B-B35C-744E3D783AF2}"/>
              </a:ext>
            </a:extLst>
          </p:cNvPr>
          <p:cNvSpPr>
            <a:spLocks noGrp="1"/>
          </p:cNvSpPr>
          <p:nvPr>
            <p:ph sz="half" idx="2"/>
          </p:nvPr>
        </p:nvSpPr>
        <p:spPr>
          <a:xfrm>
            <a:off x="712694" y="2505075"/>
            <a:ext cx="5284881" cy="3684588"/>
          </a:xfrm>
        </p:spPr>
        <p:txBody>
          <a:bodyPr/>
          <a:lstStyle/>
          <a:p>
            <a:pPr lvl="1">
              <a:lnSpc>
                <a:spcPct val="100000"/>
              </a:lnSpc>
            </a:pPr>
            <a:r>
              <a:rPr lang="en-US" sz="2800" dirty="0"/>
              <a:t>Allows for flexibility and personalization</a:t>
            </a:r>
          </a:p>
          <a:p>
            <a:pPr lvl="1">
              <a:lnSpc>
                <a:spcPct val="100000"/>
              </a:lnSpc>
            </a:pPr>
            <a:r>
              <a:rPr lang="en-US" sz="2800" dirty="0"/>
              <a:t>Encourages consistency in the timing and amounts at meals and snacks</a:t>
            </a:r>
          </a:p>
          <a:p>
            <a:endParaRPr lang="en-US" dirty="0"/>
          </a:p>
        </p:txBody>
      </p:sp>
      <p:sp>
        <p:nvSpPr>
          <p:cNvPr id="5" name="Text Placeholder 4">
            <a:extLst>
              <a:ext uri="{FF2B5EF4-FFF2-40B4-BE49-F238E27FC236}">
                <a16:creationId xmlns:a16="http://schemas.microsoft.com/office/drawing/2014/main" id="{9909F29C-9843-384B-A1BF-5516A2DD012F}"/>
              </a:ext>
            </a:extLst>
          </p:cNvPr>
          <p:cNvSpPr>
            <a:spLocks noGrp="1"/>
          </p:cNvSpPr>
          <p:nvPr>
            <p:ph type="body" sz="quarter" idx="3"/>
          </p:nvPr>
        </p:nvSpPr>
        <p:spPr/>
        <p:txBody>
          <a:bodyPr>
            <a:normAutofit/>
          </a:bodyPr>
          <a:lstStyle/>
          <a:p>
            <a:r>
              <a:rPr lang="en-US" sz="3200" b="0" dirty="0"/>
              <a:t>Disadvantages</a:t>
            </a:r>
          </a:p>
        </p:txBody>
      </p:sp>
      <p:sp>
        <p:nvSpPr>
          <p:cNvPr id="6" name="Content Placeholder 5">
            <a:extLst>
              <a:ext uri="{FF2B5EF4-FFF2-40B4-BE49-F238E27FC236}">
                <a16:creationId xmlns:a16="http://schemas.microsoft.com/office/drawing/2014/main" id="{42936E71-1E35-2745-A164-811CB99BB71E}"/>
              </a:ext>
            </a:extLst>
          </p:cNvPr>
          <p:cNvSpPr>
            <a:spLocks noGrp="1"/>
          </p:cNvSpPr>
          <p:nvPr>
            <p:ph sz="quarter" idx="4"/>
          </p:nvPr>
        </p:nvSpPr>
        <p:spPr>
          <a:xfrm>
            <a:off x="6019801" y="2505075"/>
            <a:ext cx="5867399" cy="3684588"/>
          </a:xfrm>
        </p:spPr>
        <p:txBody>
          <a:bodyPr/>
          <a:lstStyle/>
          <a:p>
            <a:pPr lvl="1">
              <a:lnSpc>
                <a:spcPct val="100000"/>
              </a:lnSpc>
            </a:pPr>
            <a:r>
              <a:rPr lang="en-US" sz="2900" dirty="0"/>
              <a:t>Requires learning how to fit unlisted foods into the plan (especially today with so many food choices)</a:t>
            </a:r>
          </a:p>
          <a:p>
            <a:pPr lvl="1">
              <a:lnSpc>
                <a:spcPct val="100000"/>
              </a:lnSpc>
            </a:pPr>
            <a:r>
              <a:rPr lang="en-US" sz="2900" dirty="0"/>
              <a:t>Less attention given to micronutrient content</a:t>
            </a:r>
          </a:p>
          <a:p>
            <a:endParaRPr lang="en-US" dirty="0"/>
          </a:p>
        </p:txBody>
      </p:sp>
      <p:pic>
        <p:nvPicPr>
          <p:cNvPr id="7" name="Picture 6" descr="A group of green apples&#10;&#10;Description automatically generated">
            <a:extLst>
              <a:ext uri="{FF2B5EF4-FFF2-40B4-BE49-F238E27FC236}">
                <a16:creationId xmlns:a16="http://schemas.microsoft.com/office/drawing/2014/main" id="{A2C8106F-23C1-224F-9674-1BD3161BD93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282418" y="5444715"/>
            <a:ext cx="1117658" cy="1682495"/>
          </a:xfrm>
          <a:prstGeom prst="rect">
            <a:avLst/>
          </a:prstGeom>
        </p:spPr>
      </p:pic>
      <p:pic>
        <p:nvPicPr>
          <p:cNvPr id="8" name="Picture 7" descr="A group of donuts with sprinkles&#10;&#10;Description automatically generated with low confidence">
            <a:extLst>
              <a:ext uri="{FF2B5EF4-FFF2-40B4-BE49-F238E27FC236}">
                <a16:creationId xmlns:a16="http://schemas.microsoft.com/office/drawing/2014/main" id="{3CEAE3A6-7388-FE4A-9C9C-BD4CD31CCA3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82495" y="5727133"/>
            <a:ext cx="2032000" cy="1016000"/>
          </a:xfrm>
          <a:prstGeom prst="rect">
            <a:avLst/>
          </a:prstGeom>
        </p:spPr>
      </p:pic>
      <p:pic>
        <p:nvPicPr>
          <p:cNvPr id="9" name="Picture 8" descr="A group of green apples&#10;&#10;Description automatically generated">
            <a:extLst>
              <a:ext uri="{FF2B5EF4-FFF2-40B4-BE49-F238E27FC236}">
                <a16:creationId xmlns:a16="http://schemas.microsoft.com/office/drawing/2014/main" id="{D0C8AC0E-72FB-2F40-A1E1-E1641258F0D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3993867" y="5444714"/>
            <a:ext cx="1117658" cy="1682495"/>
          </a:xfrm>
          <a:prstGeom prst="rect">
            <a:avLst/>
          </a:prstGeom>
        </p:spPr>
      </p:pic>
      <p:pic>
        <p:nvPicPr>
          <p:cNvPr id="10" name="Picture 9" descr="A group of donuts with sprinkles&#10;&#10;Description automatically generated with low confidence">
            <a:extLst>
              <a:ext uri="{FF2B5EF4-FFF2-40B4-BE49-F238E27FC236}">
                <a16:creationId xmlns:a16="http://schemas.microsoft.com/office/drawing/2014/main" id="{E8FD68C2-38CE-524E-9DF4-2D9D67A2D11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393944" y="5777961"/>
            <a:ext cx="2032000" cy="1016000"/>
          </a:xfrm>
          <a:prstGeom prst="rect">
            <a:avLst/>
          </a:prstGeom>
        </p:spPr>
      </p:pic>
      <p:pic>
        <p:nvPicPr>
          <p:cNvPr id="11" name="Picture 10" descr="A group of green apples&#10;&#10;Description automatically generated">
            <a:extLst>
              <a:ext uri="{FF2B5EF4-FFF2-40B4-BE49-F238E27FC236}">
                <a16:creationId xmlns:a16="http://schemas.microsoft.com/office/drawing/2014/main" id="{40622FAD-0E14-F942-A854-F2524E4AA0F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7655532" y="5444714"/>
            <a:ext cx="1117658" cy="1682495"/>
          </a:xfrm>
          <a:prstGeom prst="rect">
            <a:avLst/>
          </a:prstGeom>
        </p:spPr>
      </p:pic>
      <p:pic>
        <p:nvPicPr>
          <p:cNvPr id="12" name="Picture 11" descr="A group of donuts with sprinkles&#10;&#10;Description automatically generated with low confidence">
            <a:extLst>
              <a:ext uri="{FF2B5EF4-FFF2-40B4-BE49-F238E27FC236}">
                <a16:creationId xmlns:a16="http://schemas.microsoft.com/office/drawing/2014/main" id="{5D710159-7FFF-4E48-B85C-087268D7351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55609" y="5777961"/>
            <a:ext cx="2032000" cy="1016000"/>
          </a:xfrm>
          <a:prstGeom prst="rect">
            <a:avLst/>
          </a:prstGeom>
        </p:spPr>
      </p:pic>
      <p:pic>
        <p:nvPicPr>
          <p:cNvPr id="13" name="Picture 12" descr="A group of green apples&#10;&#10;Description automatically generated">
            <a:extLst>
              <a:ext uri="{FF2B5EF4-FFF2-40B4-BE49-F238E27FC236}">
                <a16:creationId xmlns:a16="http://schemas.microsoft.com/office/drawing/2014/main" id="{76F088C7-3D7D-3845-80F3-4956350C0D68}"/>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11370028" y="5495543"/>
            <a:ext cx="1117658" cy="1682495"/>
          </a:xfrm>
          <a:prstGeom prst="rect">
            <a:avLst/>
          </a:prstGeom>
        </p:spPr>
      </p:pic>
    </p:spTree>
    <p:extLst>
      <p:ext uri="{BB962C8B-B14F-4D97-AF65-F5344CB8AC3E}">
        <p14:creationId xmlns:p14="http://schemas.microsoft.com/office/powerpoint/2010/main" val="32468343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Exchanges</a:t>
            </a:r>
          </a:p>
        </p:txBody>
      </p:sp>
      <p:sp>
        <p:nvSpPr>
          <p:cNvPr id="3" name="Content Placeholder 2"/>
          <p:cNvSpPr>
            <a:spLocks noGrp="1"/>
          </p:cNvSpPr>
          <p:nvPr>
            <p:ph sz="half" idx="1"/>
          </p:nvPr>
        </p:nvSpPr>
        <p:spPr>
          <a:xfrm>
            <a:off x="838199" y="1825625"/>
            <a:ext cx="8205439" cy="4351338"/>
          </a:xfrm>
        </p:spPr>
        <p:txBody>
          <a:bodyPr>
            <a:normAutofit/>
          </a:bodyPr>
          <a:lstStyle/>
          <a:p>
            <a:pPr>
              <a:lnSpc>
                <a:spcPct val="100000"/>
              </a:lnSpc>
            </a:pPr>
            <a:r>
              <a:rPr lang="en-US" sz="3600" dirty="0"/>
              <a:t>Categories within the exchange system</a:t>
            </a:r>
          </a:p>
          <a:p>
            <a:pPr lvl="1">
              <a:lnSpc>
                <a:spcPct val="100000"/>
              </a:lnSpc>
            </a:pPr>
            <a:endParaRPr lang="en-US" sz="500" dirty="0"/>
          </a:p>
          <a:p>
            <a:pPr lvl="1">
              <a:lnSpc>
                <a:spcPct val="100000"/>
              </a:lnSpc>
            </a:pPr>
            <a:r>
              <a:rPr lang="en-US" sz="3200" dirty="0"/>
              <a:t>Starch</a:t>
            </a:r>
          </a:p>
          <a:p>
            <a:pPr lvl="1">
              <a:lnSpc>
                <a:spcPct val="100000"/>
              </a:lnSpc>
            </a:pPr>
            <a:endParaRPr lang="en-US" sz="1000" dirty="0"/>
          </a:p>
          <a:p>
            <a:pPr lvl="1">
              <a:lnSpc>
                <a:spcPct val="100000"/>
              </a:lnSpc>
            </a:pPr>
            <a:r>
              <a:rPr lang="en-US" sz="3200" dirty="0"/>
              <a:t>Fruit </a:t>
            </a:r>
          </a:p>
          <a:p>
            <a:pPr lvl="1">
              <a:lnSpc>
                <a:spcPct val="100000"/>
              </a:lnSpc>
            </a:pPr>
            <a:endParaRPr lang="en-US" sz="1000" dirty="0"/>
          </a:p>
          <a:p>
            <a:pPr lvl="1">
              <a:lnSpc>
                <a:spcPct val="100000"/>
              </a:lnSpc>
            </a:pPr>
            <a:r>
              <a:rPr lang="en-US" sz="3200" dirty="0"/>
              <a:t>Dairy / Milk </a:t>
            </a:r>
          </a:p>
          <a:p>
            <a:pPr lvl="1">
              <a:lnSpc>
                <a:spcPct val="100000"/>
              </a:lnSpc>
            </a:pPr>
            <a:endParaRPr lang="en-US" sz="1000" dirty="0"/>
          </a:p>
          <a:p>
            <a:pPr lvl="1">
              <a:lnSpc>
                <a:spcPct val="100000"/>
              </a:lnSpc>
            </a:pPr>
            <a:r>
              <a:rPr lang="en-US" sz="3200" dirty="0"/>
              <a:t>Sweets/ Dessert </a:t>
            </a:r>
          </a:p>
          <a:p>
            <a:pPr lvl="1"/>
            <a:endParaRPr lang="en-US" dirty="0"/>
          </a:p>
          <a:p>
            <a:endParaRPr lang="en-US" dirty="0"/>
          </a:p>
        </p:txBody>
      </p:sp>
      <p:sp>
        <p:nvSpPr>
          <p:cNvPr id="4" name="Content Placeholder 3">
            <a:extLst>
              <a:ext uri="{FF2B5EF4-FFF2-40B4-BE49-F238E27FC236}">
                <a16:creationId xmlns:a16="http://schemas.microsoft.com/office/drawing/2014/main" id="{6F225453-2D9C-4AE1-94AB-DBE500129708}"/>
              </a:ext>
            </a:extLst>
          </p:cNvPr>
          <p:cNvSpPr>
            <a:spLocks noGrp="1"/>
          </p:cNvSpPr>
          <p:nvPr>
            <p:ph sz="half" idx="2"/>
          </p:nvPr>
        </p:nvSpPr>
        <p:spPr>
          <a:xfrm>
            <a:off x="6172200" y="1929161"/>
            <a:ext cx="5181600" cy="4247802"/>
          </a:xfrm>
        </p:spPr>
        <p:txBody>
          <a:bodyPr>
            <a:normAutofit/>
          </a:bodyPr>
          <a:lstStyle/>
          <a:p>
            <a:pPr lvl="1">
              <a:lnSpc>
                <a:spcPct val="100000"/>
              </a:lnSpc>
            </a:pPr>
            <a:endParaRPr lang="en-US" sz="2800" dirty="0"/>
          </a:p>
          <a:p>
            <a:pPr lvl="1">
              <a:lnSpc>
                <a:spcPct val="100000"/>
              </a:lnSpc>
            </a:pPr>
            <a:endParaRPr lang="en-US" sz="500" dirty="0"/>
          </a:p>
          <a:p>
            <a:pPr lvl="1">
              <a:lnSpc>
                <a:spcPct val="100000"/>
              </a:lnSpc>
            </a:pPr>
            <a:r>
              <a:rPr lang="en-US" sz="3200" dirty="0"/>
              <a:t>Vegetable</a:t>
            </a:r>
          </a:p>
          <a:p>
            <a:pPr lvl="1">
              <a:lnSpc>
                <a:spcPct val="100000"/>
              </a:lnSpc>
            </a:pPr>
            <a:endParaRPr lang="en-US" sz="1000" dirty="0"/>
          </a:p>
          <a:p>
            <a:pPr lvl="1">
              <a:lnSpc>
                <a:spcPct val="100000"/>
              </a:lnSpc>
            </a:pPr>
            <a:r>
              <a:rPr lang="en-US" sz="3200" dirty="0"/>
              <a:t>Meat / Protein </a:t>
            </a:r>
          </a:p>
          <a:p>
            <a:pPr lvl="1">
              <a:lnSpc>
                <a:spcPct val="100000"/>
              </a:lnSpc>
            </a:pPr>
            <a:endParaRPr lang="en-US" sz="1000" dirty="0"/>
          </a:p>
          <a:p>
            <a:pPr lvl="1">
              <a:lnSpc>
                <a:spcPct val="100000"/>
              </a:lnSpc>
            </a:pPr>
            <a:r>
              <a:rPr lang="en-US" sz="3200" dirty="0"/>
              <a:t>Fats</a:t>
            </a:r>
          </a:p>
          <a:p>
            <a:pPr lvl="1">
              <a:lnSpc>
                <a:spcPct val="100000"/>
              </a:lnSpc>
            </a:pPr>
            <a:endParaRPr lang="en-US" sz="1000" dirty="0"/>
          </a:p>
          <a:p>
            <a:pPr lvl="1">
              <a:lnSpc>
                <a:spcPct val="100000"/>
              </a:lnSpc>
            </a:pPr>
            <a:r>
              <a:rPr lang="en-US" sz="3200" dirty="0"/>
              <a:t>“Free”</a:t>
            </a:r>
          </a:p>
          <a:p>
            <a:endParaRPr lang="en-US" dirty="0"/>
          </a:p>
        </p:txBody>
      </p:sp>
      <p:pic>
        <p:nvPicPr>
          <p:cNvPr id="5" name="Picture 127" descr="j0215783"/>
          <p:cNvPicPr>
            <a:picLocks noChangeAspect="1" noChangeArrowheads="1"/>
          </p:cNvPicPr>
          <p:nvPr/>
        </p:nvPicPr>
        <p:blipFill>
          <a:blip r:embed="rId3" cstate="print"/>
          <a:srcRect/>
          <a:stretch>
            <a:fillRect/>
          </a:stretch>
        </p:blipFill>
        <p:spPr bwMode="auto">
          <a:xfrm>
            <a:off x="2811338" y="2416629"/>
            <a:ext cx="849296" cy="781317"/>
          </a:xfrm>
          <a:prstGeom prst="rect">
            <a:avLst/>
          </a:prstGeom>
          <a:noFill/>
          <a:ln w="9525">
            <a:noFill/>
            <a:miter lim="800000"/>
            <a:headEnd/>
            <a:tailEnd/>
          </a:ln>
        </p:spPr>
      </p:pic>
      <p:pic>
        <p:nvPicPr>
          <p:cNvPr id="6" name="Picture 126" descr="j0352066"/>
          <p:cNvPicPr>
            <a:picLocks noChangeAspect="1" noChangeArrowheads="1"/>
          </p:cNvPicPr>
          <p:nvPr/>
        </p:nvPicPr>
        <p:blipFill>
          <a:blip r:embed="rId4" cstate="print"/>
          <a:srcRect/>
          <a:stretch>
            <a:fillRect/>
          </a:stretch>
        </p:blipFill>
        <p:spPr bwMode="auto">
          <a:xfrm>
            <a:off x="2645244" y="3270606"/>
            <a:ext cx="693093" cy="636801"/>
          </a:xfrm>
          <a:prstGeom prst="rect">
            <a:avLst/>
          </a:prstGeom>
          <a:noFill/>
          <a:ln w="9525">
            <a:noFill/>
            <a:miter lim="800000"/>
            <a:headEnd/>
            <a:tailEnd/>
          </a:ln>
        </p:spPr>
      </p:pic>
      <p:pic>
        <p:nvPicPr>
          <p:cNvPr id="7" name="Picture 129" descr="MCj03000750000[1]"/>
          <p:cNvPicPr>
            <a:picLocks noChangeAspect="1" noChangeArrowheads="1"/>
          </p:cNvPicPr>
          <p:nvPr/>
        </p:nvPicPr>
        <p:blipFill>
          <a:blip r:embed="rId5" cstate="print"/>
          <a:srcRect/>
          <a:stretch>
            <a:fillRect/>
          </a:stretch>
        </p:blipFill>
        <p:spPr bwMode="auto">
          <a:xfrm>
            <a:off x="3765137" y="4001294"/>
            <a:ext cx="545606" cy="796746"/>
          </a:xfrm>
          <a:prstGeom prst="rect">
            <a:avLst/>
          </a:prstGeom>
          <a:noFill/>
          <a:ln w="9525">
            <a:noFill/>
            <a:miter lim="800000"/>
            <a:headEnd/>
            <a:tailEnd/>
          </a:ln>
        </p:spPr>
      </p:pic>
      <p:pic>
        <p:nvPicPr>
          <p:cNvPr id="8" name="Picture 131" descr="j0290270"/>
          <p:cNvPicPr>
            <a:picLocks noChangeAspect="1" noChangeArrowheads="1"/>
          </p:cNvPicPr>
          <p:nvPr/>
        </p:nvPicPr>
        <p:blipFill>
          <a:blip r:embed="rId6" cstate="print"/>
          <a:srcRect/>
          <a:stretch>
            <a:fillRect/>
          </a:stretch>
        </p:blipFill>
        <p:spPr bwMode="auto">
          <a:xfrm flipH="1">
            <a:off x="4536155" y="4798040"/>
            <a:ext cx="760524" cy="941769"/>
          </a:xfrm>
          <a:prstGeom prst="rect">
            <a:avLst/>
          </a:prstGeom>
          <a:noFill/>
          <a:ln w="9525">
            <a:noFill/>
            <a:miter lim="800000"/>
            <a:headEnd/>
            <a:tailEnd/>
          </a:ln>
        </p:spPr>
      </p:pic>
      <p:pic>
        <p:nvPicPr>
          <p:cNvPr id="9" name="Picture 59" descr="fd00888_"/>
          <p:cNvPicPr>
            <a:picLocks noChangeAspect="1" noChangeArrowheads="1"/>
          </p:cNvPicPr>
          <p:nvPr/>
        </p:nvPicPr>
        <p:blipFill>
          <a:blip r:embed="rId7" cstate="print"/>
          <a:srcRect/>
          <a:stretch>
            <a:fillRect/>
          </a:stretch>
        </p:blipFill>
        <p:spPr bwMode="auto">
          <a:xfrm>
            <a:off x="8764842" y="2416629"/>
            <a:ext cx="781914" cy="853977"/>
          </a:xfrm>
          <a:prstGeom prst="rect">
            <a:avLst/>
          </a:prstGeom>
          <a:noFill/>
          <a:ln w="9525">
            <a:noFill/>
            <a:miter lim="800000"/>
            <a:headEnd/>
            <a:tailEnd/>
          </a:ln>
        </p:spPr>
      </p:pic>
      <p:pic>
        <p:nvPicPr>
          <p:cNvPr id="10" name="Picture 60" descr="j0174014"/>
          <p:cNvPicPr>
            <a:picLocks noChangeAspect="1" noChangeArrowheads="1" noCrop="1"/>
          </p:cNvPicPr>
          <p:nvPr/>
        </p:nvPicPr>
        <p:blipFill>
          <a:blip r:embed="rId8" cstate="print"/>
          <a:srcRect/>
          <a:stretch>
            <a:fillRect/>
          </a:stretch>
        </p:blipFill>
        <p:spPr bwMode="auto">
          <a:xfrm>
            <a:off x="9583880" y="3021350"/>
            <a:ext cx="1070680" cy="979944"/>
          </a:xfrm>
          <a:prstGeom prst="rect">
            <a:avLst/>
          </a:prstGeom>
          <a:noFill/>
          <a:ln w="9525">
            <a:noFill/>
            <a:miter lim="800000"/>
            <a:headEnd/>
            <a:tailEnd/>
          </a:ln>
        </p:spPr>
      </p:pic>
      <p:pic>
        <p:nvPicPr>
          <p:cNvPr id="11" name="Picture 54" descr="j0290264"/>
          <p:cNvPicPr>
            <a:picLocks noChangeAspect="1" noChangeArrowheads="1"/>
          </p:cNvPicPr>
          <p:nvPr/>
        </p:nvPicPr>
        <p:blipFill>
          <a:blip r:embed="rId9" cstate="print"/>
          <a:srcRect/>
          <a:stretch>
            <a:fillRect/>
          </a:stretch>
        </p:blipFill>
        <p:spPr bwMode="auto">
          <a:xfrm>
            <a:off x="7720404" y="3834747"/>
            <a:ext cx="777111" cy="963293"/>
          </a:xfrm>
          <a:prstGeom prst="rect">
            <a:avLst/>
          </a:prstGeom>
          <a:noFill/>
          <a:ln w="9525">
            <a:noFill/>
            <a:miter lim="800000"/>
            <a:headEnd/>
            <a:tailEnd/>
          </a:ln>
        </p:spPr>
      </p:pic>
      <p:pic>
        <p:nvPicPr>
          <p:cNvPr id="12" name="Picture 3"/>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94118" l="0" r="99295">
                        <a14:foregroundMark x1="39330" y1="8913" x2="39330" y2="8913"/>
                        <a14:foregroundMark x1="48854" y1="11230" x2="48854" y2="11230"/>
                        <a14:foregroundMark x1="56966" y1="11408" x2="56966" y2="11408"/>
                      </a14:backgroundRemoval>
                    </a14:imgEffect>
                  </a14:imgLayer>
                </a14:imgProps>
              </a:ext>
              <a:ext uri="{28A0092B-C50C-407E-A947-70E740481C1C}">
                <a14:useLocalDpi xmlns:a14="http://schemas.microsoft.com/office/drawing/2010/main" val="0"/>
              </a:ext>
            </a:extLst>
          </a:blip>
          <a:srcRect/>
          <a:stretch>
            <a:fillRect/>
          </a:stretch>
        </p:blipFill>
        <p:spPr bwMode="auto">
          <a:xfrm>
            <a:off x="8196953" y="4781571"/>
            <a:ext cx="797682" cy="78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3911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39867855"/>
              </p:ext>
            </p:extLst>
          </p:nvPr>
        </p:nvGraphicFramePr>
        <p:xfrm>
          <a:off x="298947" y="234730"/>
          <a:ext cx="11713619" cy="6399205"/>
        </p:xfrm>
        <a:graphic>
          <a:graphicData uri="http://schemas.openxmlformats.org/drawingml/2006/table">
            <a:tbl>
              <a:tblPr firstRow="1" bandRow="1">
                <a:tableStyleId>{22838BEF-8BB2-4498-84A7-C5851F593DF1}</a:tableStyleId>
              </a:tblPr>
              <a:tblGrid>
                <a:gridCol w="780660">
                  <a:extLst>
                    <a:ext uri="{9D8B030D-6E8A-4147-A177-3AD203B41FA5}">
                      <a16:colId xmlns:a16="http://schemas.microsoft.com/office/drawing/2014/main" val="20000"/>
                    </a:ext>
                  </a:extLst>
                </a:gridCol>
                <a:gridCol w="1592479">
                  <a:extLst>
                    <a:ext uri="{9D8B030D-6E8A-4147-A177-3AD203B41FA5}">
                      <a16:colId xmlns:a16="http://schemas.microsoft.com/office/drawing/2014/main" val="20001"/>
                    </a:ext>
                  </a:extLst>
                </a:gridCol>
                <a:gridCol w="903432">
                  <a:extLst>
                    <a:ext uri="{9D8B030D-6E8A-4147-A177-3AD203B41FA5}">
                      <a16:colId xmlns:a16="http://schemas.microsoft.com/office/drawing/2014/main" val="20002"/>
                    </a:ext>
                  </a:extLst>
                </a:gridCol>
                <a:gridCol w="1091380">
                  <a:extLst>
                    <a:ext uri="{9D8B030D-6E8A-4147-A177-3AD203B41FA5}">
                      <a16:colId xmlns:a16="http://schemas.microsoft.com/office/drawing/2014/main" val="20003"/>
                    </a:ext>
                  </a:extLst>
                </a:gridCol>
                <a:gridCol w="1070225">
                  <a:extLst>
                    <a:ext uri="{9D8B030D-6E8A-4147-A177-3AD203B41FA5}">
                      <a16:colId xmlns:a16="http://schemas.microsoft.com/office/drawing/2014/main" val="20004"/>
                    </a:ext>
                  </a:extLst>
                </a:gridCol>
                <a:gridCol w="1194619">
                  <a:extLst>
                    <a:ext uri="{9D8B030D-6E8A-4147-A177-3AD203B41FA5}">
                      <a16:colId xmlns:a16="http://schemas.microsoft.com/office/drawing/2014/main" val="20005"/>
                    </a:ext>
                  </a:extLst>
                </a:gridCol>
                <a:gridCol w="5080824">
                  <a:extLst>
                    <a:ext uri="{9D8B030D-6E8A-4147-A177-3AD203B41FA5}">
                      <a16:colId xmlns:a16="http://schemas.microsoft.com/office/drawing/2014/main" val="20006"/>
                    </a:ext>
                  </a:extLst>
                </a:gridCol>
              </a:tblGrid>
              <a:tr h="498165">
                <a:tc>
                  <a:txBody>
                    <a:bodyPr/>
                    <a:lstStyle/>
                    <a:p>
                      <a:endParaRPr lang="en-US" sz="2400" dirty="0">
                        <a:latin typeface="Arial" pitchFamily="34" charset="0"/>
                        <a:cs typeface="Arial" pitchFamily="34" charset="0"/>
                      </a:endParaRPr>
                    </a:p>
                  </a:txBody>
                  <a:tcPr marL="127572" marR="1275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dirty="0"/>
                        <a:t>Exchange</a:t>
                      </a:r>
                      <a:endParaRPr lang="en-US" sz="2600" b="1" dirty="0">
                        <a:latin typeface="Arial" pitchFamily="34" charset="0"/>
                        <a:cs typeface="Arial" pitchFamily="34" charset="0"/>
                      </a:endParaRPr>
                    </a:p>
                  </a:txBody>
                  <a:tcPr marL="127572" marR="127572" anchor="ctr" anchorCtr="1"/>
                </a:tc>
                <a:tc>
                  <a:txBody>
                    <a:bodyPr/>
                    <a:lstStyle/>
                    <a:p>
                      <a:pPr algn="ctr"/>
                      <a:r>
                        <a:rPr lang="en-US" sz="2600" b="1" dirty="0"/>
                        <a:t>Carb</a:t>
                      </a:r>
                      <a:endParaRPr lang="en-US" sz="2600" b="1" dirty="0">
                        <a:latin typeface="Arial" pitchFamily="34" charset="0"/>
                        <a:cs typeface="Arial" pitchFamily="34" charset="0"/>
                      </a:endParaRPr>
                    </a:p>
                  </a:txBody>
                  <a:tcPr marL="127572" marR="127572" anchor="ctr" anchorCtr="1"/>
                </a:tc>
                <a:tc>
                  <a:txBody>
                    <a:bodyPr/>
                    <a:lstStyle/>
                    <a:p>
                      <a:pPr algn="ctr"/>
                      <a:r>
                        <a:rPr lang="en-US" sz="2600" b="1" dirty="0" err="1"/>
                        <a:t>Prot</a:t>
                      </a:r>
                      <a:endParaRPr lang="en-US" sz="2600" b="1" dirty="0">
                        <a:latin typeface="Arial" pitchFamily="34" charset="0"/>
                        <a:cs typeface="Arial" pitchFamily="34" charset="0"/>
                      </a:endParaRPr>
                    </a:p>
                  </a:txBody>
                  <a:tcPr marL="127572" marR="127572" anchor="ctr" anchorCtr="1"/>
                </a:tc>
                <a:tc>
                  <a:txBody>
                    <a:bodyPr/>
                    <a:lstStyle/>
                    <a:p>
                      <a:pPr algn="ctr"/>
                      <a:r>
                        <a:rPr lang="en-US" sz="2600" b="1" dirty="0"/>
                        <a:t>Fat</a:t>
                      </a:r>
                      <a:endParaRPr lang="en-US" sz="2600" b="1" dirty="0">
                        <a:latin typeface="Arial" pitchFamily="34" charset="0"/>
                        <a:cs typeface="Arial" pitchFamily="34" charset="0"/>
                      </a:endParaRPr>
                    </a:p>
                  </a:txBody>
                  <a:tcPr marL="127572" marR="127572" anchor="ctr" anchorCtr="1"/>
                </a:tc>
                <a:tc>
                  <a:txBody>
                    <a:bodyPr/>
                    <a:lstStyle/>
                    <a:p>
                      <a:pPr algn="ctr"/>
                      <a:r>
                        <a:rPr lang="en-US" sz="2600" b="1" dirty="0" err="1"/>
                        <a:t>Cals</a:t>
                      </a:r>
                      <a:endParaRPr lang="en-US" sz="2600" b="1" dirty="0">
                        <a:latin typeface="Arial" pitchFamily="34" charset="0"/>
                        <a:cs typeface="Arial" pitchFamily="34" charset="0"/>
                      </a:endParaRPr>
                    </a:p>
                  </a:txBody>
                  <a:tcPr marL="127572" marR="127572" anchor="ctr" anchorCtr="1"/>
                </a:tc>
                <a:tc>
                  <a:txBody>
                    <a:bodyPr/>
                    <a:lstStyle/>
                    <a:p>
                      <a:pPr algn="ctr"/>
                      <a:r>
                        <a:rPr lang="en-US" sz="2600" b="1" dirty="0"/>
                        <a:t>Examples</a:t>
                      </a:r>
                      <a:endParaRPr lang="en-US" sz="2600" b="1" dirty="0">
                        <a:latin typeface="Arial" pitchFamily="34" charset="0"/>
                        <a:cs typeface="Arial" pitchFamily="34" charset="0"/>
                      </a:endParaRPr>
                    </a:p>
                  </a:txBody>
                  <a:tcPr marL="127572" marR="127572" anchor="ctr" anchorCtr="1"/>
                </a:tc>
                <a:extLst>
                  <a:ext uri="{0D108BD9-81ED-4DB2-BD59-A6C34878D82A}">
                    <a16:rowId xmlns:a16="http://schemas.microsoft.com/office/drawing/2014/main" val="10000"/>
                  </a:ext>
                </a:extLst>
              </a:tr>
              <a:tr h="1295228">
                <a:tc>
                  <a:txBody>
                    <a:bodyPr/>
                    <a:lstStyle/>
                    <a:p>
                      <a:endParaRPr lang="en-US" sz="2400" dirty="0">
                        <a:latin typeface="Arial" pitchFamily="34" charset="0"/>
                        <a:cs typeface="Arial" pitchFamily="34" charset="0"/>
                      </a:endParaRPr>
                    </a:p>
                  </a:txBody>
                  <a:tcPr marL="127572" marR="127572"/>
                </a:tc>
                <a:tc>
                  <a:txBody>
                    <a:bodyPr/>
                    <a:lstStyle/>
                    <a:p>
                      <a:pPr algn="ctr"/>
                      <a:r>
                        <a:rPr lang="en-US" sz="2500" b="0" dirty="0"/>
                        <a:t>Starch</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15</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3</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0-1</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80</a:t>
                      </a:r>
                      <a:endParaRPr lang="en-US" sz="2500" b="0" dirty="0">
                        <a:latin typeface="Arial" pitchFamily="34" charset="0"/>
                        <a:cs typeface="Arial" pitchFamily="34" charset="0"/>
                      </a:endParaRPr>
                    </a:p>
                  </a:txBody>
                  <a:tcPr marL="127572" marR="127572"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t>⅓ cup beans, lentils, peas, rice, </a:t>
                      </a:r>
                      <a:r>
                        <a:rPr lang="en-US" sz="2400" b="0" baseline="0" dirty="0"/>
                        <a:t>                     </a:t>
                      </a:r>
                      <a:r>
                        <a:rPr lang="en-US" sz="2320" b="0" dirty="0"/>
                        <a:t>½ cup cooked</a:t>
                      </a:r>
                      <a:r>
                        <a:rPr lang="en-US" sz="2320" b="0" baseline="0" dirty="0"/>
                        <a:t> cereal, </a:t>
                      </a:r>
                      <a:r>
                        <a:rPr lang="en-US" sz="2320" b="0" dirty="0"/>
                        <a:t>corn, potato, pasta</a:t>
                      </a:r>
                      <a:r>
                        <a:rPr lang="en-US" sz="2250" b="0" baseline="0" dirty="0"/>
                        <a:t>                    </a:t>
                      </a:r>
                      <a:r>
                        <a:rPr lang="en-US" sz="2400" b="0" dirty="0"/>
                        <a:t>1 oz. bread (1 slice) or bagel (½),          ½ </a:t>
                      </a:r>
                      <a:r>
                        <a:rPr lang="en-US" sz="2400" b="0" dirty="0" err="1"/>
                        <a:t>english</a:t>
                      </a:r>
                      <a:r>
                        <a:rPr lang="en-US" sz="2400" b="0" dirty="0"/>
                        <a:t> muffin</a:t>
                      </a:r>
                      <a:endParaRPr lang="en-US" sz="2400" b="0" dirty="0">
                        <a:latin typeface="Arial" pitchFamily="34" charset="0"/>
                        <a:cs typeface="Arial" pitchFamily="34" charset="0"/>
                      </a:endParaRPr>
                    </a:p>
                  </a:txBody>
                  <a:tcPr marL="127572" marR="127572" anchor="ctr" anchorCtr="1"/>
                </a:tc>
                <a:extLst>
                  <a:ext uri="{0D108BD9-81ED-4DB2-BD59-A6C34878D82A}">
                    <a16:rowId xmlns:a16="http://schemas.microsoft.com/office/drawing/2014/main" val="10001"/>
                  </a:ext>
                </a:extLst>
              </a:tr>
              <a:tr h="1693760">
                <a:tc>
                  <a:txBody>
                    <a:bodyPr/>
                    <a:lstStyle/>
                    <a:p>
                      <a:endParaRPr lang="en-US" sz="2400">
                        <a:latin typeface="Arial" pitchFamily="34" charset="0"/>
                        <a:cs typeface="Arial" pitchFamily="34" charset="0"/>
                      </a:endParaRPr>
                    </a:p>
                  </a:txBody>
                  <a:tcPr marL="127572" marR="127572"/>
                </a:tc>
                <a:tc>
                  <a:txBody>
                    <a:bodyPr/>
                    <a:lstStyle/>
                    <a:p>
                      <a:pPr algn="ctr"/>
                      <a:r>
                        <a:rPr lang="en-US" sz="2500" b="0" dirty="0"/>
                        <a:t>Fruit</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15</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0</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0</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60</a:t>
                      </a:r>
                      <a:endParaRPr lang="en-US" sz="2500" b="0" dirty="0">
                        <a:latin typeface="Arial" pitchFamily="34" charset="0"/>
                        <a:cs typeface="Arial" pitchFamily="34" charset="0"/>
                      </a:endParaRPr>
                    </a:p>
                  </a:txBody>
                  <a:tcPr marL="127572" marR="127572" anchor="ctr" anchorCtr="1"/>
                </a:tc>
                <a:tc>
                  <a:txBody>
                    <a:bodyPr/>
                    <a:lstStyle/>
                    <a:p>
                      <a:pPr algn="ctr"/>
                      <a:r>
                        <a:rPr lang="en-US" sz="2400" b="0" dirty="0"/>
                        <a:t>1</a:t>
                      </a:r>
                      <a:r>
                        <a:rPr lang="en-US" sz="2400" b="0" baseline="0" dirty="0"/>
                        <a:t> s</a:t>
                      </a:r>
                      <a:r>
                        <a:rPr lang="en-US" sz="2400" b="0" dirty="0"/>
                        <a:t>mall apple or</a:t>
                      </a:r>
                      <a:r>
                        <a:rPr lang="en-US" sz="2400" b="0" baseline="0" dirty="0"/>
                        <a:t> kiwi</a:t>
                      </a:r>
                      <a:r>
                        <a:rPr lang="en-US" sz="2400" b="0" dirty="0"/>
                        <a:t>, ½ large banana, </a:t>
                      </a:r>
                      <a:r>
                        <a:rPr lang="en-US" sz="2400" b="0" baseline="0" dirty="0"/>
                        <a:t>       </a:t>
                      </a:r>
                      <a:r>
                        <a:rPr lang="en-US" sz="2400" b="0" dirty="0"/>
                        <a:t>1¼ cup whole strawberries,</a:t>
                      </a:r>
                      <a:r>
                        <a:rPr lang="en-US" sz="2400" b="0" baseline="0" dirty="0"/>
                        <a:t> 1 cup raspberries, ¾ cup blackberries,                       ½ (most) to </a:t>
                      </a:r>
                      <a:r>
                        <a:rPr lang="en-US" sz="2400" b="0" dirty="0"/>
                        <a:t>⅓ (grape, </a:t>
                      </a:r>
                      <a:r>
                        <a:rPr lang="en-US" sz="2400" b="0" dirty="0" err="1"/>
                        <a:t>cran</a:t>
                      </a:r>
                      <a:r>
                        <a:rPr lang="en-US" sz="2400" b="0" dirty="0"/>
                        <a:t>) cup juice</a:t>
                      </a:r>
                      <a:r>
                        <a:rPr lang="en-US" sz="2400" b="0" baseline="0" dirty="0"/>
                        <a:t> </a:t>
                      </a:r>
                      <a:r>
                        <a:rPr lang="en-US" sz="2400" b="0" dirty="0"/>
                        <a:t> </a:t>
                      </a:r>
                      <a:endParaRPr lang="en-US" sz="2400" b="0" dirty="0">
                        <a:latin typeface="Arial" pitchFamily="34" charset="0"/>
                        <a:cs typeface="Arial" pitchFamily="34" charset="0"/>
                      </a:endParaRPr>
                    </a:p>
                  </a:txBody>
                  <a:tcPr marL="127572" marR="127572" anchor="ctr" anchorCtr="1"/>
                </a:tc>
                <a:extLst>
                  <a:ext uri="{0D108BD9-81ED-4DB2-BD59-A6C34878D82A}">
                    <a16:rowId xmlns:a16="http://schemas.microsoft.com/office/drawing/2014/main" val="10002"/>
                  </a:ext>
                </a:extLst>
              </a:tr>
              <a:tr h="971232">
                <a:tc>
                  <a:txBody>
                    <a:bodyPr/>
                    <a:lstStyle/>
                    <a:p>
                      <a:endParaRPr lang="en-US" sz="2400" dirty="0"/>
                    </a:p>
                    <a:p>
                      <a:endParaRPr lang="en-US" sz="2400" dirty="0">
                        <a:latin typeface="Arial" pitchFamily="34" charset="0"/>
                        <a:cs typeface="Arial" pitchFamily="34" charset="0"/>
                      </a:endParaRPr>
                    </a:p>
                  </a:txBody>
                  <a:tcPr marL="127572" marR="127572"/>
                </a:tc>
                <a:tc>
                  <a:txBody>
                    <a:bodyPr/>
                    <a:lstStyle/>
                    <a:p>
                      <a:pPr algn="ctr"/>
                      <a:r>
                        <a:rPr lang="en-US" sz="2500" b="0" dirty="0"/>
                        <a:t>Dairy / Milk</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12</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8</a:t>
                      </a:r>
                      <a:endParaRPr lang="en-US" sz="2500" b="0" dirty="0">
                        <a:latin typeface="Arial" pitchFamily="34" charset="0"/>
                        <a:cs typeface="Arial" pitchFamily="34" charset="0"/>
                      </a:endParaRPr>
                    </a:p>
                  </a:txBody>
                  <a:tcPr marL="127572" marR="127572"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0" dirty="0"/>
                        <a:t>0-8</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90-120</a:t>
                      </a:r>
                      <a:endParaRPr lang="en-US" sz="2500" b="0" dirty="0">
                        <a:latin typeface="Arial" pitchFamily="34" charset="0"/>
                        <a:cs typeface="Arial" pitchFamily="34" charset="0"/>
                      </a:endParaRPr>
                    </a:p>
                  </a:txBody>
                  <a:tcPr marL="127572" marR="127572" anchor="ctr" anchorCtr="1"/>
                </a:tc>
                <a:tc>
                  <a:txBody>
                    <a:bodyPr/>
                    <a:lstStyle/>
                    <a:p>
                      <a:pPr algn="ctr"/>
                      <a:r>
                        <a:rPr lang="en-US" sz="2400" b="0" dirty="0"/>
                        <a:t>1 cup milk, 8 oz.</a:t>
                      </a:r>
                      <a:r>
                        <a:rPr lang="en-US" sz="2400" b="0" baseline="0" dirty="0"/>
                        <a:t> plain yogurt             (any fat content)</a:t>
                      </a:r>
                    </a:p>
                  </a:txBody>
                  <a:tcPr marL="127572" marR="127572" anchor="ctr" anchorCtr="1"/>
                </a:tc>
                <a:extLst>
                  <a:ext uri="{0D108BD9-81ED-4DB2-BD59-A6C34878D82A}">
                    <a16:rowId xmlns:a16="http://schemas.microsoft.com/office/drawing/2014/main" val="10003"/>
                  </a:ext>
                </a:extLst>
              </a:tr>
              <a:tr h="1693760">
                <a:tc>
                  <a:txBody>
                    <a:bodyPr/>
                    <a:lstStyle/>
                    <a:p>
                      <a:endParaRPr lang="en-US" sz="2400" dirty="0">
                        <a:latin typeface="Arial" pitchFamily="34" charset="0"/>
                        <a:cs typeface="Arial" pitchFamily="34" charset="0"/>
                      </a:endParaRPr>
                    </a:p>
                  </a:txBody>
                  <a:tcPr marL="127572" marR="127572"/>
                </a:tc>
                <a:tc>
                  <a:txBody>
                    <a:bodyPr/>
                    <a:lstStyle/>
                    <a:p>
                      <a:pPr algn="ctr"/>
                      <a:r>
                        <a:rPr lang="en-US" sz="2500" b="0" dirty="0"/>
                        <a:t>Sweets/ Desserts</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15</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Varies</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Varies</a:t>
                      </a:r>
                      <a:endParaRPr lang="en-US" sz="2500" b="0" dirty="0">
                        <a:latin typeface="Arial" pitchFamily="34" charset="0"/>
                        <a:cs typeface="Arial" pitchFamily="34" charset="0"/>
                      </a:endParaRPr>
                    </a:p>
                  </a:txBody>
                  <a:tcPr marL="127572" marR="127572" anchor="ctr" anchorCtr="1"/>
                </a:tc>
                <a:tc>
                  <a:txBody>
                    <a:bodyPr/>
                    <a:lstStyle/>
                    <a:p>
                      <a:pPr algn="ctr"/>
                      <a:r>
                        <a:rPr lang="en-US" sz="2500" b="0" dirty="0"/>
                        <a:t>Varies</a:t>
                      </a:r>
                      <a:endParaRPr lang="en-US" sz="2500" b="0" dirty="0">
                        <a:latin typeface="Arial" pitchFamily="34" charset="0"/>
                        <a:cs typeface="Arial" pitchFamily="34" charset="0"/>
                      </a:endParaRPr>
                    </a:p>
                  </a:txBody>
                  <a:tcPr marL="127572" marR="127572" anchor="ctr" anchorCtr="1"/>
                </a:tc>
                <a:tc>
                  <a:txBody>
                    <a:bodyPr/>
                    <a:lstStyle/>
                    <a:p>
                      <a:pPr algn="ctr"/>
                      <a:r>
                        <a:rPr lang="en-US" sz="2400" b="0" dirty="0">
                          <a:latin typeface="+mn-lt"/>
                          <a:cs typeface="Arial" pitchFamily="34" charset="0"/>
                        </a:rPr>
                        <a:t>¼ cup granola, 1 small granola bar,      ½ cup frozen fruit yogurt,                      ½ cup ice cream (any flavor)</a:t>
                      </a:r>
                    </a:p>
                  </a:txBody>
                  <a:tcPr marL="127572" marR="127572" anchor="ctr" anchorCtr="1"/>
                </a:tc>
                <a:extLst>
                  <a:ext uri="{0D108BD9-81ED-4DB2-BD59-A6C34878D82A}">
                    <a16:rowId xmlns:a16="http://schemas.microsoft.com/office/drawing/2014/main" val="10004"/>
                  </a:ext>
                </a:extLst>
              </a:tr>
            </a:tbl>
          </a:graphicData>
        </a:graphic>
      </p:graphicFrame>
      <p:pic>
        <p:nvPicPr>
          <p:cNvPr id="5" name="Picture 126" descr="j0352066"/>
          <p:cNvPicPr>
            <a:picLocks noChangeAspect="1" noChangeArrowheads="1"/>
          </p:cNvPicPr>
          <p:nvPr/>
        </p:nvPicPr>
        <p:blipFill>
          <a:blip r:embed="rId3" cstate="print"/>
          <a:srcRect/>
          <a:stretch>
            <a:fillRect/>
          </a:stretch>
        </p:blipFill>
        <p:spPr bwMode="auto">
          <a:xfrm>
            <a:off x="204246" y="2668102"/>
            <a:ext cx="976881" cy="897540"/>
          </a:xfrm>
          <a:prstGeom prst="rect">
            <a:avLst/>
          </a:prstGeom>
          <a:noFill/>
          <a:ln w="9525">
            <a:noFill/>
            <a:miter lim="800000"/>
            <a:headEnd/>
            <a:tailEnd/>
          </a:ln>
        </p:spPr>
      </p:pic>
      <p:pic>
        <p:nvPicPr>
          <p:cNvPr id="6" name="Picture 127" descr="j0215783"/>
          <p:cNvPicPr>
            <a:picLocks noChangeAspect="1" noChangeArrowheads="1"/>
          </p:cNvPicPr>
          <p:nvPr/>
        </p:nvPicPr>
        <p:blipFill>
          <a:blip r:embed="rId4" cstate="print"/>
          <a:srcRect/>
          <a:stretch>
            <a:fillRect/>
          </a:stretch>
        </p:blipFill>
        <p:spPr bwMode="auto">
          <a:xfrm>
            <a:off x="204246" y="822440"/>
            <a:ext cx="1204847" cy="1108409"/>
          </a:xfrm>
          <a:prstGeom prst="rect">
            <a:avLst/>
          </a:prstGeom>
          <a:noFill/>
          <a:ln w="9525">
            <a:noFill/>
            <a:miter lim="800000"/>
            <a:headEnd/>
            <a:tailEnd/>
          </a:ln>
        </p:spPr>
      </p:pic>
      <p:pic>
        <p:nvPicPr>
          <p:cNvPr id="7" name="Picture 129" descr="MCj03000750000[1]"/>
          <p:cNvPicPr>
            <a:picLocks noChangeAspect="1" noChangeArrowheads="1"/>
          </p:cNvPicPr>
          <p:nvPr/>
        </p:nvPicPr>
        <p:blipFill>
          <a:blip r:embed="rId5" cstate="print"/>
          <a:srcRect/>
          <a:stretch>
            <a:fillRect/>
          </a:stretch>
        </p:blipFill>
        <p:spPr bwMode="auto">
          <a:xfrm>
            <a:off x="377031" y="3981389"/>
            <a:ext cx="614630" cy="897541"/>
          </a:xfrm>
          <a:prstGeom prst="rect">
            <a:avLst/>
          </a:prstGeom>
          <a:noFill/>
          <a:ln w="9525">
            <a:noFill/>
            <a:miter lim="800000"/>
            <a:headEnd/>
            <a:tailEnd/>
          </a:ln>
        </p:spPr>
      </p:pic>
      <p:pic>
        <p:nvPicPr>
          <p:cNvPr id="8" name="Picture 131" descr="j0290270"/>
          <p:cNvPicPr>
            <a:picLocks noChangeAspect="1" noChangeArrowheads="1"/>
          </p:cNvPicPr>
          <p:nvPr/>
        </p:nvPicPr>
        <p:blipFill>
          <a:blip r:embed="rId6" cstate="print"/>
          <a:srcRect/>
          <a:stretch>
            <a:fillRect/>
          </a:stretch>
        </p:blipFill>
        <p:spPr bwMode="auto">
          <a:xfrm flipH="1">
            <a:off x="359123" y="5235194"/>
            <a:ext cx="895094" cy="1108409"/>
          </a:xfrm>
          <a:prstGeom prst="rect">
            <a:avLst/>
          </a:prstGeom>
          <a:noFill/>
          <a:ln w="9525">
            <a:noFill/>
            <a:miter lim="800000"/>
            <a:headEnd/>
            <a:tailEnd/>
          </a:ln>
        </p:spPr>
      </p:pic>
      <p:sp>
        <p:nvSpPr>
          <p:cNvPr id="9" name="Oval 132"/>
          <p:cNvSpPr>
            <a:spLocks noChangeArrowheads="1"/>
          </p:cNvSpPr>
          <p:nvPr/>
        </p:nvSpPr>
        <p:spPr bwMode="auto">
          <a:xfrm>
            <a:off x="2435208" y="101455"/>
            <a:ext cx="1394459" cy="6655085"/>
          </a:xfrm>
          <a:prstGeom prst="ellipse">
            <a:avLst/>
          </a:prstGeom>
          <a:noFill/>
          <a:ln w="38100">
            <a:solidFill>
              <a:srgbClr val="FF0000"/>
            </a:solidFill>
            <a:round/>
            <a:headEnd/>
            <a:tailEnd/>
          </a:ln>
        </p:spPr>
        <p:txBody>
          <a:bodyPr wrap="none" anchor="ctr"/>
          <a:lstStyle/>
          <a:p>
            <a:endParaRPr lang="en-US">
              <a:ln>
                <a:solidFill>
                  <a:srgbClr val="3B6DC7"/>
                </a:solidFill>
              </a:ln>
            </a:endParaRPr>
          </a:p>
        </p:txBody>
      </p:sp>
    </p:spTree>
    <p:extLst>
      <p:ext uri="{BB962C8B-B14F-4D97-AF65-F5344CB8AC3E}">
        <p14:creationId xmlns:p14="http://schemas.microsoft.com/office/powerpoint/2010/main" val="93978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85392677"/>
              </p:ext>
            </p:extLst>
          </p:nvPr>
        </p:nvGraphicFramePr>
        <p:xfrm>
          <a:off x="380722" y="171399"/>
          <a:ext cx="11430555" cy="6586337"/>
        </p:xfrm>
        <a:graphic>
          <a:graphicData uri="http://schemas.openxmlformats.org/drawingml/2006/table">
            <a:tbl>
              <a:tblPr firstRow="1" bandRow="1">
                <a:tableStyleId>{22838BEF-8BB2-4498-84A7-C5851F593DF1}</a:tableStyleId>
              </a:tblPr>
              <a:tblGrid>
                <a:gridCol w="113499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001919">
                  <a:extLst>
                    <a:ext uri="{9D8B030D-6E8A-4147-A177-3AD203B41FA5}">
                      <a16:colId xmlns:a16="http://schemas.microsoft.com/office/drawing/2014/main" val="20002"/>
                    </a:ext>
                  </a:extLst>
                </a:gridCol>
                <a:gridCol w="93726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257300">
                  <a:extLst>
                    <a:ext uri="{9D8B030D-6E8A-4147-A177-3AD203B41FA5}">
                      <a16:colId xmlns:a16="http://schemas.microsoft.com/office/drawing/2014/main" val="20005"/>
                    </a:ext>
                  </a:extLst>
                </a:gridCol>
                <a:gridCol w="4584486">
                  <a:extLst>
                    <a:ext uri="{9D8B030D-6E8A-4147-A177-3AD203B41FA5}">
                      <a16:colId xmlns:a16="http://schemas.microsoft.com/office/drawing/2014/main" val="20006"/>
                    </a:ext>
                  </a:extLst>
                </a:gridCol>
              </a:tblGrid>
              <a:tr h="568092">
                <a:tc>
                  <a:txBody>
                    <a:bodyPr/>
                    <a:lstStyle/>
                    <a:p>
                      <a:endParaRPr lang="en-US" sz="2400" dirty="0">
                        <a:latin typeface="Arial" pitchFamily="34" charset="0"/>
                        <a:cs typeface="Arial" pitchFamily="34" charset="0"/>
                      </a:endParaRPr>
                    </a:p>
                  </a:txBody>
                  <a:tcPr marL="127572" marR="1275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a:t>Exchange</a:t>
                      </a:r>
                      <a:endParaRPr lang="en-US" sz="2600" dirty="0">
                        <a:latin typeface="Arial" pitchFamily="34" charset="0"/>
                        <a:cs typeface="Arial" pitchFamily="34" charset="0"/>
                      </a:endParaRPr>
                    </a:p>
                  </a:txBody>
                  <a:tcPr marL="127572" marR="127572" anchor="ctr" anchorCtr="1"/>
                </a:tc>
                <a:tc>
                  <a:txBody>
                    <a:bodyPr/>
                    <a:lstStyle/>
                    <a:p>
                      <a:pPr algn="ctr"/>
                      <a:r>
                        <a:rPr lang="en-US" sz="2600" dirty="0"/>
                        <a:t>Carb</a:t>
                      </a:r>
                      <a:endParaRPr lang="en-US" sz="2600" dirty="0">
                        <a:latin typeface="Arial" pitchFamily="34" charset="0"/>
                        <a:cs typeface="Arial" pitchFamily="34" charset="0"/>
                      </a:endParaRPr>
                    </a:p>
                  </a:txBody>
                  <a:tcPr marL="127572" marR="127572" anchor="ctr" anchorCtr="1"/>
                </a:tc>
                <a:tc>
                  <a:txBody>
                    <a:bodyPr/>
                    <a:lstStyle/>
                    <a:p>
                      <a:pPr algn="ctr"/>
                      <a:r>
                        <a:rPr lang="en-US" sz="2600" dirty="0" err="1"/>
                        <a:t>Prot</a:t>
                      </a:r>
                      <a:endParaRPr lang="en-US" sz="2600" dirty="0">
                        <a:latin typeface="Arial" pitchFamily="34" charset="0"/>
                        <a:cs typeface="Arial" pitchFamily="34" charset="0"/>
                      </a:endParaRPr>
                    </a:p>
                  </a:txBody>
                  <a:tcPr marL="127572" marR="127572" anchor="ctr" anchorCtr="1"/>
                </a:tc>
                <a:tc>
                  <a:txBody>
                    <a:bodyPr/>
                    <a:lstStyle/>
                    <a:p>
                      <a:pPr algn="ctr"/>
                      <a:r>
                        <a:rPr lang="en-US" sz="2600" dirty="0"/>
                        <a:t>Fat</a:t>
                      </a:r>
                      <a:endParaRPr lang="en-US" sz="2600" dirty="0">
                        <a:latin typeface="Arial" pitchFamily="34" charset="0"/>
                        <a:cs typeface="Arial" pitchFamily="34" charset="0"/>
                      </a:endParaRPr>
                    </a:p>
                  </a:txBody>
                  <a:tcPr marL="127572" marR="127572" anchor="ctr" anchorCtr="1"/>
                </a:tc>
                <a:tc>
                  <a:txBody>
                    <a:bodyPr/>
                    <a:lstStyle/>
                    <a:p>
                      <a:pPr algn="ctr"/>
                      <a:r>
                        <a:rPr lang="en-US" sz="2600" dirty="0" err="1"/>
                        <a:t>Cals</a:t>
                      </a:r>
                      <a:endParaRPr lang="en-US" sz="2600" dirty="0">
                        <a:latin typeface="Arial" pitchFamily="34" charset="0"/>
                        <a:cs typeface="Arial" pitchFamily="34" charset="0"/>
                      </a:endParaRPr>
                    </a:p>
                  </a:txBody>
                  <a:tcPr marL="127572" marR="127572" anchor="ctr" anchorCtr="1"/>
                </a:tc>
                <a:tc>
                  <a:txBody>
                    <a:bodyPr/>
                    <a:lstStyle/>
                    <a:p>
                      <a:pPr algn="ctr"/>
                      <a:r>
                        <a:rPr lang="en-US" sz="2600" dirty="0"/>
                        <a:t>Examples</a:t>
                      </a:r>
                      <a:endParaRPr lang="en-US" sz="2600" dirty="0">
                        <a:latin typeface="Arial" pitchFamily="34" charset="0"/>
                        <a:cs typeface="Arial" pitchFamily="34" charset="0"/>
                      </a:endParaRPr>
                    </a:p>
                  </a:txBody>
                  <a:tcPr marL="127572" marR="127572" anchor="ctr" anchorCtr="1"/>
                </a:tc>
                <a:extLst>
                  <a:ext uri="{0D108BD9-81ED-4DB2-BD59-A6C34878D82A}">
                    <a16:rowId xmlns:a16="http://schemas.microsoft.com/office/drawing/2014/main" val="10000"/>
                  </a:ext>
                </a:extLst>
              </a:tr>
              <a:tr h="1420042">
                <a:tc>
                  <a:txBody>
                    <a:bodyPr/>
                    <a:lstStyle/>
                    <a:p>
                      <a:endParaRPr lang="en-US" sz="2400" dirty="0">
                        <a:latin typeface="Arial" pitchFamily="34" charset="0"/>
                        <a:cs typeface="Arial" pitchFamily="34" charset="0"/>
                      </a:endParaRPr>
                    </a:p>
                  </a:txBody>
                  <a:tcPr marL="127572" marR="127572"/>
                </a:tc>
                <a:tc>
                  <a:txBody>
                    <a:bodyPr/>
                    <a:lstStyle/>
                    <a:p>
                      <a:pPr algn="ctr"/>
                      <a:r>
                        <a:rPr lang="en-US" sz="2600" dirty="0">
                          <a:latin typeface="+mn-lt"/>
                          <a:cs typeface="Arial" pitchFamily="34" charset="0"/>
                        </a:rPr>
                        <a:t>Veggies</a:t>
                      </a:r>
                    </a:p>
                  </a:txBody>
                  <a:tcPr marL="121920" marR="121920" anchor="ctr" anchorCtr="1"/>
                </a:tc>
                <a:tc>
                  <a:txBody>
                    <a:bodyPr/>
                    <a:lstStyle/>
                    <a:p>
                      <a:pPr algn="ctr"/>
                      <a:r>
                        <a:rPr lang="en-US" sz="2600" dirty="0">
                          <a:latin typeface="+mn-lt"/>
                          <a:cs typeface="Arial" pitchFamily="34" charset="0"/>
                        </a:rPr>
                        <a:t>5</a:t>
                      </a:r>
                    </a:p>
                  </a:txBody>
                  <a:tcPr marL="121920" marR="121920" anchor="ctr" anchorCtr="1"/>
                </a:tc>
                <a:tc>
                  <a:txBody>
                    <a:bodyPr/>
                    <a:lstStyle/>
                    <a:p>
                      <a:pPr algn="ctr"/>
                      <a:r>
                        <a:rPr lang="en-US" sz="2600" dirty="0">
                          <a:latin typeface="+mn-lt"/>
                          <a:cs typeface="Arial" pitchFamily="34" charset="0"/>
                        </a:rPr>
                        <a:t>2</a:t>
                      </a:r>
                    </a:p>
                  </a:txBody>
                  <a:tcPr marL="121920" marR="121920" anchor="ctr" anchorCtr="1"/>
                </a:tc>
                <a:tc>
                  <a:txBody>
                    <a:bodyPr/>
                    <a:lstStyle/>
                    <a:p>
                      <a:pPr algn="ctr"/>
                      <a:r>
                        <a:rPr lang="en-US" sz="2600" dirty="0">
                          <a:latin typeface="+mn-lt"/>
                          <a:cs typeface="Arial" pitchFamily="34" charset="0"/>
                        </a:rPr>
                        <a:t>0</a:t>
                      </a:r>
                    </a:p>
                  </a:txBody>
                  <a:tcPr marL="121920" marR="121920" anchor="ctr" anchorCtr="1"/>
                </a:tc>
                <a:tc>
                  <a:txBody>
                    <a:bodyPr/>
                    <a:lstStyle/>
                    <a:p>
                      <a:pPr algn="ctr"/>
                      <a:r>
                        <a:rPr lang="en-US" sz="2600" dirty="0">
                          <a:latin typeface="+mn-lt"/>
                          <a:cs typeface="Arial" pitchFamily="34" charset="0"/>
                        </a:rPr>
                        <a:t>25</a:t>
                      </a:r>
                    </a:p>
                  </a:txBody>
                  <a:tcPr marL="121920" marR="121920" anchor="ctr" anchorCtr="1"/>
                </a:tc>
                <a:tc>
                  <a:txBody>
                    <a:bodyPr/>
                    <a:lstStyle/>
                    <a:p>
                      <a:pPr algn="ctr"/>
                      <a:r>
                        <a:rPr lang="en-US" sz="2600" dirty="0">
                          <a:latin typeface="+mn-lt"/>
                          <a:cs typeface="Arial" pitchFamily="34" charset="0"/>
                        </a:rPr>
                        <a:t>1 cup raw vegetables,                       ½ cup cooked vegetables of vegetable juice</a:t>
                      </a:r>
                    </a:p>
                  </a:txBody>
                  <a:tcPr marL="121920" marR="121920" anchor="ctr" anchorCtr="1"/>
                </a:tc>
                <a:extLst>
                  <a:ext uri="{0D108BD9-81ED-4DB2-BD59-A6C34878D82A}">
                    <a16:rowId xmlns:a16="http://schemas.microsoft.com/office/drawing/2014/main" val="10001"/>
                  </a:ext>
                </a:extLst>
              </a:tr>
              <a:tr h="1856979">
                <a:tc>
                  <a:txBody>
                    <a:bodyPr/>
                    <a:lstStyle/>
                    <a:p>
                      <a:endParaRPr lang="en-US" sz="2400">
                        <a:latin typeface="Arial" pitchFamily="34" charset="0"/>
                        <a:cs typeface="Arial" pitchFamily="34" charset="0"/>
                      </a:endParaRPr>
                    </a:p>
                  </a:txBody>
                  <a:tcPr marL="127572" marR="127572"/>
                </a:tc>
                <a:tc>
                  <a:txBody>
                    <a:bodyPr/>
                    <a:lstStyle/>
                    <a:p>
                      <a:pPr algn="ctr"/>
                      <a:r>
                        <a:rPr lang="en-US" sz="2600" dirty="0">
                          <a:latin typeface="+mn-lt"/>
                          <a:cs typeface="Arial" pitchFamily="34" charset="0"/>
                        </a:rPr>
                        <a:t>Meat / Protein</a:t>
                      </a:r>
                    </a:p>
                  </a:txBody>
                  <a:tcPr marL="121920" marR="121920" anchor="ctr" anchorCtr="1"/>
                </a:tc>
                <a:tc>
                  <a:txBody>
                    <a:bodyPr/>
                    <a:lstStyle/>
                    <a:p>
                      <a:pPr algn="ctr"/>
                      <a:r>
                        <a:rPr lang="en-US" sz="2600" dirty="0">
                          <a:latin typeface="+mn-lt"/>
                          <a:cs typeface="Arial" pitchFamily="34" charset="0"/>
                        </a:rPr>
                        <a:t>0</a:t>
                      </a:r>
                    </a:p>
                  </a:txBody>
                  <a:tcPr marL="121920" marR="121920" anchor="ctr" anchorCtr="1"/>
                </a:tc>
                <a:tc>
                  <a:txBody>
                    <a:bodyPr/>
                    <a:lstStyle/>
                    <a:p>
                      <a:pPr algn="ctr"/>
                      <a:r>
                        <a:rPr lang="en-US" sz="2600" dirty="0">
                          <a:latin typeface="+mn-lt"/>
                          <a:cs typeface="Arial" pitchFamily="34" charset="0"/>
                        </a:rPr>
                        <a:t>7</a:t>
                      </a:r>
                    </a:p>
                  </a:txBody>
                  <a:tcPr marL="121920" marR="121920" anchor="ctr" anchorCtr="1"/>
                </a:tc>
                <a:tc>
                  <a:txBody>
                    <a:bodyPr/>
                    <a:lstStyle/>
                    <a:p>
                      <a:pPr algn="ctr"/>
                      <a:r>
                        <a:rPr lang="en-US" sz="2600" dirty="0">
                          <a:latin typeface="+mn-lt"/>
                          <a:cs typeface="Arial" pitchFamily="34" charset="0"/>
                        </a:rPr>
                        <a:t>1-8</a:t>
                      </a:r>
                    </a:p>
                  </a:txBody>
                  <a:tcPr marL="121920" marR="121920" anchor="ctr" anchorCtr="1"/>
                </a:tc>
                <a:tc>
                  <a:txBody>
                    <a:bodyPr/>
                    <a:lstStyle/>
                    <a:p>
                      <a:pPr algn="ctr"/>
                      <a:r>
                        <a:rPr lang="en-US" sz="2600" dirty="0">
                          <a:latin typeface="+mn-lt"/>
                          <a:cs typeface="Arial" pitchFamily="34" charset="0"/>
                        </a:rPr>
                        <a:t>35-100</a:t>
                      </a:r>
                    </a:p>
                  </a:txBody>
                  <a:tcPr marL="121920" marR="121920" anchor="ctr" anchorCtr="1"/>
                </a:tc>
                <a:tc>
                  <a:txBody>
                    <a:bodyPr/>
                    <a:lstStyle/>
                    <a:p>
                      <a:pPr algn="ctr"/>
                      <a:r>
                        <a:rPr lang="en-US" sz="2600" dirty="0">
                          <a:latin typeface="+mn-lt"/>
                          <a:cs typeface="Arial" pitchFamily="34" charset="0"/>
                        </a:rPr>
                        <a:t>1 oz. fish, chicken, beef, pork or cheese, ½ cup tofu, 1 egg </a:t>
                      </a:r>
                    </a:p>
                  </a:txBody>
                  <a:tcPr marL="121920" marR="121920" anchor="ctr" anchorCtr="1"/>
                </a:tc>
                <a:extLst>
                  <a:ext uri="{0D108BD9-81ED-4DB2-BD59-A6C34878D82A}">
                    <a16:rowId xmlns:a16="http://schemas.microsoft.com/office/drawing/2014/main" val="10002"/>
                  </a:ext>
                </a:extLst>
              </a:tr>
              <a:tr h="1064824">
                <a:tc>
                  <a:txBody>
                    <a:bodyPr/>
                    <a:lstStyle/>
                    <a:p>
                      <a:endParaRPr lang="en-US" sz="2400" dirty="0"/>
                    </a:p>
                    <a:p>
                      <a:endParaRPr lang="en-US" sz="2400" dirty="0">
                        <a:latin typeface="Arial" pitchFamily="34" charset="0"/>
                        <a:cs typeface="Arial" pitchFamily="34" charset="0"/>
                      </a:endParaRPr>
                    </a:p>
                  </a:txBody>
                  <a:tcPr marL="127572" marR="127572"/>
                </a:tc>
                <a:tc>
                  <a:txBody>
                    <a:bodyPr/>
                    <a:lstStyle/>
                    <a:p>
                      <a:pPr algn="ctr"/>
                      <a:r>
                        <a:rPr lang="en-US" sz="2600" dirty="0">
                          <a:latin typeface="+mn-lt"/>
                          <a:cs typeface="Arial" pitchFamily="34" charset="0"/>
                        </a:rPr>
                        <a:t>Fat</a:t>
                      </a:r>
                    </a:p>
                  </a:txBody>
                  <a:tcPr marL="121920" marR="121920" anchor="ctr" anchorCtr="1"/>
                </a:tc>
                <a:tc>
                  <a:txBody>
                    <a:bodyPr/>
                    <a:lstStyle/>
                    <a:p>
                      <a:pPr algn="ctr"/>
                      <a:r>
                        <a:rPr lang="en-US" sz="2600" dirty="0">
                          <a:latin typeface="+mn-lt"/>
                          <a:cs typeface="Arial" pitchFamily="34" charset="0"/>
                        </a:rPr>
                        <a:t>0</a:t>
                      </a:r>
                    </a:p>
                  </a:txBody>
                  <a:tcPr marL="121920" marR="121920" anchor="ctr" anchorCtr="1"/>
                </a:tc>
                <a:tc>
                  <a:txBody>
                    <a:bodyPr/>
                    <a:lstStyle/>
                    <a:p>
                      <a:pPr algn="ctr"/>
                      <a:r>
                        <a:rPr lang="en-US" sz="2600" dirty="0">
                          <a:latin typeface="+mn-lt"/>
                          <a:cs typeface="Arial" pitchFamily="34" charset="0"/>
                        </a:rPr>
                        <a:t>0</a:t>
                      </a:r>
                    </a:p>
                  </a:txBody>
                  <a:tcPr marL="121920" marR="121920" anchor="ctr" anchorCtr="1"/>
                </a:tc>
                <a:tc>
                  <a:txBody>
                    <a:bodyPr/>
                    <a:lstStyle/>
                    <a:p>
                      <a:pPr algn="ctr"/>
                      <a:r>
                        <a:rPr lang="en-US" sz="2600" dirty="0">
                          <a:latin typeface="+mn-lt"/>
                          <a:cs typeface="Arial" pitchFamily="34" charset="0"/>
                        </a:rPr>
                        <a:t>5</a:t>
                      </a:r>
                    </a:p>
                  </a:txBody>
                  <a:tcPr marL="121920" marR="121920" anchor="ctr" anchorCtr="1"/>
                </a:tc>
                <a:tc>
                  <a:txBody>
                    <a:bodyPr/>
                    <a:lstStyle/>
                    <a:p>
                      <a:pPr algn="ctr"/>
                      <a:r>
                        <a:rPr lang="en-US" sz="2600" dirty="0">
                          <a:latin typeface="+mn-lt"/>
                          <a:cs typeface="Arial" pitchFamily="34" charset="0"/>
                        </a:rPr>
                        <a:t>45</a:t>
                      </a:r>
                    </a:p>
                  </a:txBody>
                  <a:tcPr marL="121920" marR="121920" anchor="ctr" anchorCtr="1"/>
                </a:tc>
                <a:tc>
                  <a:txBody>
                    <a:bodyPr/>
                    <a:lstStyle/>
                    <a:p>
                      <a:pPr algn="ctr"/>
                      <a:r>
                        <a:rPr lang="en-US" sz="2600" dirty="0">
                          <a:latin typeface="+mn-lt"/>
                          <a:cs typeface="Arial" pitchFamily="34" charset="0"/>
                        </a:rPr>
                        <a:t>1 tsp. oil, butter, or mayo,             6 almonds, 2 whole walnuts</a:t>
                      </a:r>
                    </a:p>
                  </a:txBody>
                  <a:tcPr marL="121920" marR="121920" anchor="ctr" anchorCtr="1"/>
                </a:tc>
                <a:extLst>
                  <a:ext uri="{0D108BD9-81ED-4DB2-BD59-A6C34878D82A}">
                    <a16:rowId xmlns:a16="http://schemas.microsoft.com/office/drawing/2014/main" val="10003"/>
                  </a:ext>
                </a:extLst>
              </a:tr>
              <a:tr h="1447260">
                <a:tc>
                  <a:txBody>
                    <a:bodyPr/>
                    <a:lstStyle/>
                    <a:p>
                      <a:endParaRPr lang="en-US" sz="2400" dirty="0">
                        <a:latin typeface="Arial" pitchFamily="34" charset="0"/>
                        <a:cs typeface="Arial" pitchFamily="34" charset="0"/>
                      </a:endParaRPr>
                    </a:p>
                  </a:txBody>
                  <a:tcPr marL="127572" marR="127572"/>
                </a:tc>
                <a:tc>
                  <a:txBody>
                    <a:bodyPr/>
                    <a:lstStyle/>
                    <a:p>
                      <a:pPr algn="ctr"/>
                      <a:r>
                        <a:rPr lang="en-US" sz="2600" dirty="0">
                          <a:latin typeface="+mn-lt"/>
                          <a:cs typeface="Arial" pitchFamily="34" charset="0"/>
                        </a:rPr>
                        <a:t>Free</a:t>
                      </a:r>
                    </a:p>
                  </a:txBody>
                  <a:tcPr marL="121920" marR="121920" anchor="ctr" anchorCtr="1"/>
                </a:tc>
                <a:tc>
                  <a:txBody>
                    <a:bodyPr/>
                    <a:lstStyle/>
                    <a:p>
                      <a:pPr algn="ctr"/>
                      <a:r>
                        <a:rPr lang="en-US" sz="2600" dirty="0">
                          <a:latin typeface="+mn-lt"/>
                          <a:cs typeface="Arial" pitchFamily="34" charset="0"/>
                        </a:rPr>
                        <a:t>0-5</a:t>
                      </a:r>
                    </a:p>
                  </a:txBody>
                  <a:tcPr marL="121920" marR="121920" anchor="ctr" anchorCtr="1"/>
                </a:tc>
                <a:tc>
                  <a:txBody>
                    <a:bodyPr/>
                    <a:lstStyle/>
                    <a:p>
                      <a:pPr algn="ctr"/>
                      <a:r>
                        <a:rPr lang="en-US" sz="2600" dirty="0">
                          <a:latin typeface="+mn-lt"/>
                          <a:cs typeface="Arial" pitchFamily="34" charset="0"/>
                        </a:rPr>
                        <a:t>0</a:t>
                      </a:r>
                    </a:p>
                  </a:txBody>
                  <a:tcPr marL="121920" marR="121920" anchor="ctr" anchorCtr="1"/>
                </a:tc>
                <a:tc>
                  <a:txBody>
                    <a:bodyPr/>
                    <a:lstStyle/>
                    <a:p>
                      <a:pPr algn="ctr"/>
                      <a:r>
                        <a:rPr lang="en-US" sz="2600" dirty="0">
                          <a:latin typeface="+mn-lt"/>
                          <a:cs typeface="Arial" pitchFamily="34" charset="0"/>
                        </a:rPr>
                        <a:t>0</a:t>
                      </a:r>
                    </a:p>
                  </a:txBody>
                  <a:tcPr marL="121920" marR="121920" anchor="ctr" anchorCtr="1"/>
                </a:tc>
                <a:tc>
                  <a:txBody>
                    <a:bodyPr/>
                    <a:lstStyle/>
                    <a:p>
                      <a:pPr algn="ctr"/>
                      <a:r>
                        <a:rPr lang="en-US" sz="2600" dirty="0">
                          <a:latin typeface="+mn-lt"/>
                          <a:cs typeface="Arial" pitchFamily="34" charset="0"/>
                        </a:rPr>
                        <a:t>0-25</a:t>
                      </a:r>
                    </a:p>
                  </a:txBody>
                  <a:tcPr marL="121920" marR="121920" anchor="ctr" anchorCtr="1"/>
                </a:tc>
                <a:tc>
                  <a:txBody>
                    <a:bodyPr/>
                    <a:lstStyle/>
                    <a:p>
                      <a:pPr algn="ctr"/>
                      <a:r>
                        <a:rPr lang="en-US" sz="2600" dirty="0">
                          <a:latin typeface="+mn-lt"/>
                          <a:cs typeface="Arial" pitchFamily="34" charset="0"/>
                        </a:rPr>
                        <a:t>Sugar</a:t>
                      </a:r>
                      <a:r>
                        <a:rPr lang="en-US" sz="2600" baseline="0" dirty="0">
                          <a:latin typeface="+mn-lt"/>
                          <a:cs typeface="Arial" pitchFamily="34" charset="0"/>
                        </a:rPr>
                        <a:t> free</a:t>
                      </a:r>
                      <a:r>
                        <a:rPr lang="en-US" sz="2600" dirty="0">
                          <a:latin typeface="+mn-lt"/>
                          <a:cs typeface="Arial" pitchFamily="34" charset="0"/>
                        </a:rPr>
                        <a:t> gelatin, 1 tbsp catsup                        2 tsp sugar</a:t>
                      </a:r>
                      <a:r>
                        <a:rPr lang="en-US" sz="2600" baseline="0" dirty="0">
                          <a:latin typeface="+mn-lt"/>
                          <a:cs typeface="Arial" pitchFamily="34" charset="0"/>
                        </a:rPr>
                        <a:t> free</a:t>
                      </a:r>
                      <a:r>
                        <a:rPr lang="en-US" sz="2600" dirty="0">
                          <a:latin typeface="+mn-lt"/>
                          <a:cs typeface="Arial" pitchFamily="34" charset="0"/>
                        </a:rPr>
                        <a:t> jam,  1-2 tbsp sugar free syrup,                  coffee, tea, spices</a:t>
                      </a:r>
                    </a:p>
                  </a:txBody>
                  <a:tcPr marL="121920" marR="121920" anchor="ctr" anchorCtr="1"/>
                </a:tc>
                <a:extLst>
                  <a:ext uri="{0D108BD9-81ED-4DB2-BD59-A6C34878D82A}">
                    <a16:rowId xmlns:a16="http://schemas.microsoft.com/office/drawing/2014/main" val="10004"/>
                  </a:ext>
                </a:extLst>
              </a:tr>
            </a:tbl>
          </a:graphicData>
        </a:graphic>
      </p:graphicFrame>
      <p:pic>
        <p:nvPicPr>
          <p:cNvPr id="10" name="Picture 54" descr="j0290264"/>
          <p:cNvPicPr>
            <a:picLocks noChangeAspect="1" noChangeArrowheads="1"/>
          </p:cNvPicPr>
          <p:nvPr/>
        </p:nvPicPr>
        <p:blipFill>
          <a:blip r:embed="rId3" cstate="print"/>
          <a:srcRect/>
          <a:stretch>
            <a:fillRect/>
          </a:stretch>
        </p:blipFill>
        <p:spPr bwMode="auto">
          <a:xfrm>
            <a:off x="380722" y="3863248"/>
            <a:ext cx="1303699" cy="1616044"/>
          </a:xfrm>
          <a:prstGeom prst="rect">
            <a:avLst/>
          </a:prstGeom>
          <a:noFill/>
          <a:ln w="9525">
            <a:noFill/>
            <a:miter lim="800000"/>
            <a:headEnd/>
            <a:tailEnd/>
          </a:ln>
        </p:spPr>
      </p:pic>
      <p:pic>
        <p:nvPicPr>
          <p:cNvPr id="12" name="Picture 59" descr="fd00888_"/>
          <p:cNvPicPr>
            <a:picLocks noChangeAspect="1" noChangeArrowheads="1"/>
          </p:cNvPicPr>
          <p:nvPr/>
        </p:nvPicPr>
        <p:blipFill>
          <a:blip r:embed="rId4" cstate="print"/>
          <a:srcRect/>
          <a:stretch>
            <a:fillRect/>
          </a:stretch>
        </p:blipFill>
        <p:spPr bwMode="auto">
          <a:xfrm>
            <a:off x="320541" y="862423"/>
            <a:ext cx="1170844" cy="1278752"/>
          </a:xfrm>
          <a:prstGeom prst="rect">
            <a:avLst/>
          </a:prstGeom>
          <a:noFill/>
          <a:ln w="9525">
            <a:noFill/>
            <a:miter lim="800000"/>
            <a:headEnd/>
            <a:tailEnd/>
          </a:ln>
        </p:spPr>
      </p:pic>
      <p:pic>
        <p:nvPicPr>
          <p:cNvPr id="13" name="Picture 60" descr="j0174014"/>
          <p:cNvPicPr>
            <a:picLocks noChangeAspect="1" noChangeArrowheads="1" noCrop="1"/>
          </p:cNvPicPr>
          <p:nvPr/>
        </p:nvPicPr>
        <p:blipFill>
          <a:blip r:embed="rId5" cstate="print"/>
          <a:srcRect/>
          <a:stretch>
            <a:fillRect/>
          </a:stretch>
        </p:blipFill>
        <p:spPr bwMode="auto">
          <a:xfrm>
            <a:off x="279601" y="2394695"/>
            <a:ext cx="1505940" cy="1378317"/>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118" l="0" r="99295">
                        <a14:foregroundMark x1="39330" y1="8913" x2="39330" y2="8913"/>
                        <a14:foregroundMark x1="48854" y1="11230" x2="48854" y2="11230"/>
                        <a14:foregroundMark x1="56966" y1="11408" x2="56966" y2="11408"/>
                      </a14:backgroundRemoval>
                    </a14:imgEffect>
                  </a14:imgLayer>
                </a14:imgProps>
              </a:ext>
              <a:ext uri="{28A0092B-C50C-407E-A947-70E740481C1C}">
                <a14:useLocalDpi xmlns:a14="http://schemas.microsoft.com/office/drawing/2010/main" val="0"/>
              </a:ext>
            </a:extLst>
          </a:blip>
          <a:srcRect/>
          <a:stretch>
            <a:fillRect/>
          </a:stretch>
        </p:blipFill>
        <p:spPr bwMode="auto">
          <a:xfrm>
            <a:off x="321692" y="5376175"/>
            <a:ext cx="1252051" cy="123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132"/>
          <p:cNvSpPr>
            <a:spLocks noChangeArrowheads="1"/>
          </p:cNvSpPr>
          <p:nvPr/>
        </p:nvSpPr>
        <p:spPr bwMode="auto">
          <a:xfrm>
            <a:off x="2911089" y="100264"/>
            <a:ext cx="1394459" cy="6655085"/>
          </a:xfrm>
          <a:prstGeom prst="ellipse">
            <a:avLst/>
          </a:prstGeom>
          <a:noFill/>
          <a:ln w="38100">
            <a:solidFill>
              <a:srgbClr val="FF0000"/>
            </a:solidFill>
            <a:round/>
            <a:headEnd/>
            <a:tailEnd/>
          </a:ln>
        </p:spPr>
        <p:txBody>
          <a:bodyPr wrap="none" anchor="ctr"/>
          <a:lstStyle/>
          <a:p>
            <a:endParaRPr lang="en-US">
              <a:ln>
                <a:solidFill>
                  <a:srgbClr val="3B6DC7"/>
                </a:solidFill>
              </a:ln>
            </a:endParaRPr>
          </a:p>
        </p:txBody>
      </p:sp>
    </p:spTree>
    <p:extLst>
      <p:ext uri="{BB962C8B-B14F-4D97-AF65-F5344CB8AC3E}">
        <p14:creationId xmlns:p14="http://schemas.microsoft.com/office/powerpoint/2010/main" val="391660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256075924"/>
              </p:ext>
            </p:extLst>
          </p:nvPr>
        </p:nvGraphicFramePr>
        <p:xfrm>
          <a:off x="392430" y="877420"/>
          <a:ext cx="11445029" cy="5401086"/>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2043512">
                  <a:extLst>
                    <a:ext uri="{9D8B030D-6E8A-4147-A177-3AD203B41FA5}">
                      <a16:colId xmlns:a16="http://schemas.microsoft.com/office/drawing/2014/main" val="20001"/>
                    </a:ext>
                  </a:extLst>
                </a:gridCol>
                <a:gridCol w="4501271">
                  <a:extLst>
                    <a:ext uri="{9D8B030D-6E8A-4147-A177-3AD203B41FA5}">
                      <a16:colId xmlns:a16="http://schemas.microsoft.com/office/drawing/2014/main" val="697191270"/>
                    </a:ext>
                  </a:extLst>
                </a:gridCol>
                <a:gridCol w="2233246">
                  <a:extLst>
                    <a:ext uri="{9D8B030D-6E8A-4147-A177-3AD203B41FA5}">
                      <a16:colId xmlns:a16="http://schemas.microsoft.com/office/drawing/2014/main" val="20003"/>
                    </a:ext>
                  </a:extLst>
                </a:gridCol>
              </a:tblGrid>
              <a:tr h="884966">
                <a:tc gridSpan="4">
                  <a:txBody>
                    <a:bodyPr/>
                    <a:lstStyle/>
                    <a:p>
                      <a:pPr algn="ctr"/>
                      <a:r>
                        <a:rPr lang="en-US" sz="4400" u="sng" baseline="0" dirty="0">
                          <a:solidFill>
                            <a:schemeClr val="bg1"/>
                          </a:solidFill>
                        </a:rPr>
                        <a:t>General Rules</a:t>
                      </a:r>
                      <a:r>
                        <a:rPr lang="en-US" sz="4400" u="none" baseline="0" dirty="0">
                          <a:solidFill>
                            <a:schemeClr val="bg1"/>
                          </a:solidFill>
                        </a:rPr>
                        <a:t> for</a:t>
                      </a:r>
                      <a:r>
                        <a:rPr lang="en-US" sz="4400" baseline="0" dirty="0">
                          <a:solidFill>
                            <a:schemeClr val="bg1"/>
                          </a:solidFill>
                        </a:rPr>
                        <a:t> Serving Sizes</a:t>
                      </a:r>
                      <a:endParaRPr lang="en-US" sz="4400"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t>Exchange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t>Category</a:t>
                      </a:r>
                      <a:endParaRPr lang="en-US" sz="28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t>Measure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rowSpan="3">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sz="2800" dirty="0"/>
                        <a:t>Starch</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a:t>Beans/Lentils/Peas/Rice</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⅓ cup </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Cooked Cereals/Pasta/Potato</a:t>
                      </a:r>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½ cup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Bread Products</a:t>
                      </a:r>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1 ounce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gridSpan="4">
                  <a:txBody>
                    <a:bodyPr/>
                    <a:lstStyle/>
                    <a:p>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rowSpan="4">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en-US" sz="2800" dirty="0"/>
                        <a:t>Fruit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Fresh</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1 small piece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a:t>Dried</a:t>
                      </a:r>
                      <a:endParaRPr lang="en-US"/>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¼</a:t>
                      </a:r>
                      <a:r>
                        <a:rPr lang="en-US" sz="2800" baseline="0" dirty="0"/>
                        <a:t> cup</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Juice/Canned/Applesauce</a:t>
                      </a:r>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½ cup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Cubed Melon</a:t>
                      </a:r>
                      <a:endParaRPr lang="en-US"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1 cup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8" name="Picture 127" descr="j0215783"/>
          <p:cNvPicPr>
            <a:picLocks noChangeAspect="1" noChangeArrowheads="1"/>
          </p:cNvPicPr>
          <p:nvPr/>
        </p:nvPicPr>
        <p:blipFill>
          <a:blip r:embed="rId3" cstate="print"/>
          <a:srcRect/>
          <a:stretch>
            <a:fillRect/>
          </a:stretch>
        </p:blipFill>
        <p:spPr bwMode="auto">
          <a:xfrm>
            <a:off x="654361" y="1765158"/>
            <a:ext cx="2496274" cy="2029975"/>
          </a:xfrm>
          <a:prstGeom prst="rect">
            <a:avLst/>
          </a:prstGeom>
          <a:noFill/>
          <a:ln w="9525">
            <a:noFill/>
            <a:miter lim="800000"/>
            <a:headEnd/>
            <a:tailEnd/>
          </a:ln>
        </p:spPr>
      </p:pic>
      <p:pic>
        <p:nvPicPr>
          <p:cNvPr id="10" name="Picture 126" descr="j0352066"/>
          <p:cNvPicPr>
            <a:picLocks noChangeAspect="1" noChangeArrowheads="1"/>
          </p:cNvPicPr>
          <p:nvPr/>
        </p:nvPicPr>
        <p:blipFill>
          <a:blip r:embed="rId4" cstate="print"/>
          <a:srcRect/>
          <a:stretch>
            <a:fillRect/>
          </a:stretch>
        </p:blipFill>
        <p:spPr bwMode="auto">
          <a:xfrm>
            <a:off x="757231" y="4277751"/>
            <a:ext cx="1946989" cy="1788857"/>
          </a:xfrm>
          <a:prstGeom prst="rect">
            <a:avLst/>
          </a:prstGeom>
          <a:noFill/>
          <a:ln w="9525">
            <a:noFill/>
            <a:miter lim="800000"/>
            <a:headEnd/>
            <a:tailEnd/>
          </a:ln>
        </p:spPr>
      </p:pic>
    </p:spTree>
    <p:extLst>
      <p:ext uri="{BB962C8B-B14F-4D97-AF65-F5344CB8AC3E}">
        <p14:creationId xmlns:p14="http://schemas.microsoft.com/office/powerpoint/2010/main" val="11566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456634061"/>
              </p:ext>
            </p:extLst>
          </p:nvPr>
        </p:nvGraphicFramePr>
        <p:xfrm>
          <a:off x="381000" y="913877"/>
          <a:ext cx="11430000" cy="5030246"/>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2379785">
                  <a:extLst>
                    <a:ext uri="{9D8B030D-6E8A-4147-A177-3AD203B41FA5}">
                      <a16:colId xmlns:a16="http://schemas.microsoft.com/office/drawing/2014/main" val="20001"/>
                    </a:ext>
                  </a:extLst>
                </a:gridCol>
                <a:gridCol w="3956245">
                  <a:extLst>
                    <a:ext uri="{9D8B030D-6E8A-4147-A177-3AD203B41FA5}">
                      <a16:colId xmlns:a16="http://schemas.microsoft.com/office/drawing/2014/main" val="20002"/>
                    </a:ext>
                  </a:extLst>
                </a:gridCol>
                <a:gridCol w="2426970">
                  <a:extLst>
                    <a:ext uri="{9D8B030D-6E8A-4147-A177-3AD203B41FA5}">
                      <a16:colId xmlns:a16="http://schemas.microsoft.com/office/drawing/2014/main" val="20003"/>
                    </a:ext>
                  </a:extLst>
                </a:gridCol>
              </a:tblGrid>
              <a:tr h="884966">
                <a:tc gridSpan="4">
                  <a:txBody>
                    <a:bodyPr/>
                    <a:lstStyle/>
                    <a:p>
                      <a:pPr algn="ctr"/>
                      <a:r>
                        <a:rPr lang="en-US" sz="4400" u="sng" baseline="0" dirty="0">
                          <a:solidFill>
                            <a:schemeClr val="bg1"/>
                          </a:solidFill>
                        </a:rPr>
                        <a:t>General Rules</a:t>
                      </a:r>
                      <a:r>
                        <a:rPr lang="en-US" sz="4400" u="none" baseline="0" dirty="0">
                          <a:solidFill>
                            <a:schemeClr val="bg1"/>
                          </a:solidFill>
                        </a:rPr>
                        <a:t> for</a:t>
                      </a:r>
                      <a:r>
                        <a:rPr lang="en-US" sz="4400" baseline="0" dirty="0">
                          <a:solidFill>
                            <a:schemeClr val="bg1"/>
                          </a:solidFill>
                        </a:rPr>
                        <a:t> Serving Sizes</a:t>
                      </a:r>
                      <a:endParaRPr lang="en-US" sz="4400"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Exchange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Category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Measure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rowSpan="3">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r>
                        <a:rPr lang="en-US" sz="2800" dirty="0"/>
                        <a:t>Dairy / Milk</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Skim, 1%, 2%, Whole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1</a:t>
                      </a:r>
                      <a:r>
                        <a:rPr lang="en-US" sz="2800" baseline="0" dirty="0"/>
                        <a:t> cup</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vMerge="1">
                  <a:txBody>
                    <a:bodyPr/>
                    <a:lstStyle/>
                    <a:p>
                      <a:endParaRPr lang="en-US" sz="2800" dirty="0"/>
                    </a:p>
                  </a:txBody>
                  <a:tcPr>
                    <a:lnT w="12700" cap="flat" cmpd="sng" algn="ctr">
                      <a:solidFill>
                        <a:schemeClr val="tx1"/>
                      </a:solidFill>
                      <a:prstDash val="solid"/>
                      <a:round/>
                      <a:headEnd type="none" w="med" len="med"/>
                      <a:tailEnd type="none" w="med" len="med"/>
                    </a:lnT>
                  </a:tcPr>
                </a:tc>
                <a:tc vMerge="1">
                  <a:txBody>
                    <a:bodyPr/>
                    <a:lstStyle/>
                    <a:p>
                      <a:endParaRPr lang="en-US" sz="2800" dirty="0"/>
                    </a:p>
                  </a:txBody>
                  <a:tcPr anchor="ctr" anchorCtr="1">
                    <a:lnT w="12700" cap="flat" cmpd="sng" algn="ctr">
                      <a:solidFill>
                        <a:schemeClr val="tx1"/>
                      </a:solidFill>
                      <a:prstDash val="solid"/>
                      <a:round/>
                      <a:headEnd type="none" w="med" len="med"/>
                      <a:tailEnd type="none" w="med" len="med"/>
                    </a:lnT>
                  </a:tcPr>
                </a:tc>
                <a:tc>
                  <a:txBody>
                    <a:bodyPr/>
                    <a:lstStyle/>
                    <a:p>
                      <a:r>
                        <a:rPr lang="en-US" sz="2800" dirty="0"/>
                        <a:t>Ice Cream</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½</a:t>
                      </a:r>
                      <a:r>
                        <a:rPr lang="en-US" sz="2800" baseline="0" dirty="0"/>
                        <a:t> cup</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Yogurt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1</a:t>
                      </a:r>
                      <a:r>
                        <a:rPr lang="en-US" sz="2800" baseline="0" dirty="0"/>
                        <a:t> cup</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gridSpan="4">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800" dirty="0"/>
                    </a:p>
                  </a:txBody>
                  <a:tcPr anchor="ctr" anchorCtr="1"/>
                </a:tc>
                <a:tc hMerge="1">
                  <a:txBody>
                    <a:bodyPr/>
                    <a:lstStyle/>
                    <a:p>
                      <a:endParaRPr lang="en-US" sz="2800" dirty="0"/>
                    </a:p>
                  </a:txBody>
                  <a:tcPr anchor="ctr" anchorCtr="1"/>
                </a:tc>
                <a:tc hMerge="1">
                  <a:txBody>
                    <a:bodyPr/>
                    <a:lstStyle/>
                    <a:p>
                      <a:endParaRPr lang="en-US" sz="2800" dirty="0"/>
                    </a:p>
                  </a:txBody>
                  <a:tcPr anchor="ctr" anchorCtr="1"/>
                </a:tc>
                <a:extLst>
                  <a:ext uri="{0D108BD9-81ED-4DB2-BD59-A6C34878D82A}">
                    <a16:rowId xmlns:a16="http://schemas.microsoft.com/office/drawing/2014/main" val="10006"/>
                  </a:ext>
                </a:extLst>
              </a:tr>
              <a:tr h="370840">
                <a:tc rowSpan="3">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r>
                        <a:rPr lang="en-US" sz="2800" dirty="0"/>
                        <a:t>Sweets / Desserts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Cookies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aseline="0" dirty="0"/>
                        <a:t>1 small (1¾”) </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Granola</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¼</a:t>
                      </a:r>
                      <a:r>
                        <a:rPr lang="en-US" sz="2800" baseline="0" dirty="0"/>
                        <a:t> cup</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vMerge="1">
                  <a:txBody>
                    <a:bodyPr/>
                    <a:lstStyle/>
                    <a:p>
                      <a:endParaRPr lang="en-US" sz="2800" dirty="0"/>
                    </a:p>
                  </a:txBody>
                  <a:tcPr/>
                </a:tc>
                <a:tc vMerge="1">
                  <a:txBody>
                    <a:bodyPr/>
                    <a:lstStyle/>
                    <a:p>
                      <a:endParaRPr lang="en-US" sz="2800" dirty="0"/>
                    </a:p>
                  </a:txBody>
                  <a:tcPr anchor="ctr" anchorCtr="1"/>
                </a:tc>
                <a:tc>
                  <a:txBody>
                    <a:bodyPr/>
                    <a:lstStyle/>
                    <a:p>
                      <a:r>
                        <a:rPr lang="en-US" sz="2800" dirty="0"/>
                        <a:t>Cake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1½” square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pic>
        <p:nvPicPr>
          <p:cNvPr id="8" name="Picture 129" descr="MCj03000750000[1]"/>
          <p:cNvPicPr>
            <a:picLocks noChangeAspect="1" noChangeArrowheads="1"/>
          </p:cNvPicPr>
          <p:nvPr/>
        </p:nvPicPr>
        <p:blipFill>
          <a:blip r:embed="rId3" cstate="print"/>
          <a:srcRect/>
          <a:stretch>
            <a:fillRect/>
          </a:stretch>
        </p:blipFill>
        <p:spPr bwMode="auto">
          <a:xfrm>
            <a:off x="1014295" y="2016871"/>
            <a:ext cx="1399114" cy="2043118"/>
          </a:xfrm>
          <a:prstGeom prst="rect">
            <a:avLst/>
          </a:prstGeom>
          <a:noFill/>
          <a:ln w="9525">
            <a:noFill/>
            <a:miter lim="800000"/>
            <a:headEnd/>
            <a:tailEnd/>
          </a:ln>
        </p:spPr>
      </p:pic>
      <p:pic>
        <p:nvPicPr>
          <p:cNvPr id="9" name="Picture 131" descr="j0290270"/>
          <p:cNvPicPr>
            <a:picLocks noChangeAspect="1" noChangeArrowheads="1"/>
          </p:cNvPicPr>
          <p:nvPr/>
        </p:nvPicPr>
        <p:blipFill>
          <a:blip r:embed="rId4" cstate="print"/>
          <a:srcRect/>
          <a:stretch>
            <a:fillRect/>
          </a:stretch>
        </p:blipFill>
        <p:spPr bwMode="auto">
          <a:xfrm flipH="1">
            <a:off x="1014295" y="4149527"/>
            <a:ext cx="1798832" cy="2227521"/>
          </a:xfrm>
          <a:prstGeom prst="rect">
            <a:avLst/>
          </a:prstGeom>
          <a:noFill/>
          <a:ln w="9525">
            <a:noFill/>
            <a:miter lim="800000"/>
            <a:headEnd/>
            <a:tailEnd/>
          </a:ln>
        </p:spPr>
      </p:pic>
    </p:spTree>
    <p:extLst>
      <p:ext uri="{BB962C8B-B14F-4D97-AF65-F5344CB8AC3E}">
        <p14:creationId xmlns:p14="http://schemas.microsoft.com/office/powerpoint/2010/main" val="7537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71163119"/>
              </p:ext>
            </p:extLst>
          </p:nvPr>
        </p:nvGraphicFramePr>
        <p:xfrm>
          <a:off x="387531" y="1007201"/>
          <a:ext cx="11430000" cy="5030246"/>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2379785">
                  <a:extLst>
                    <a:ext uri="{9D8B030D-6E8A-4147-A177-3AD203B41FA5}">
                      <a16:colId xmlns:a16="http://schemas.microsoft.com/office/drawing/2014/main" val="20001"/>
                    </a:ext>
                  </a:extLst>
                </a:gridCol>
                <a:gridCol w="4149969">
                  <a:extLst>
                    <a:ext uri="{9D8B030D-6E8A-4147-A177-3AD203B41FA5}">
                      <a16:colId xmlns:a16="http://schemas.microsoft.com/office/drawing/2014/main" val="20002"/>
                    </a:ext>
                  </a:extLst>
                </a:gridCol>
                <a:gridCol w="2233246">
                  <a:extLst>
                    <a:ext uri="{9D8B030D-6E8A-4147-A177-3AD203B41FA5}">
                      <a16:colId xmlns:a16="http://schemas.microsoft.com/office/drawing/2014/main" val="20003"/>
                    </a:ext>
                  </a:extLst>
                </a:gridCol>
              </a:tblGrid>
              <a:tr h="884966">
                <a:tc gridSpan="4">
                  <a:txBody>
                    <a:bodyPr/>
                    <a:lstStyle/>
                    <a:p>
                      <a:pPr algn="ctr"/>
                      <a:r>
                        <a:rPr lang="en-US" sz="4400" u="sng" baseline="0" dirty="0">
                          <a:solidFill>
                            <a:schemeClr val="bg1"/>
                          </a:solidFill>
                        </a:rPr>
                        <a:t>General Rules</a:t>
                      </a:r>
                      <a:r>
                        <a:rPr lang="en-US" sz="4400" u="none" baseline="0" dirty="0">
                          <a:solidFill>
                            <a:schemeClr val="bg1"/>
                          </a:solidFill>
                        </a:rPr>
                        <a:t> for</a:t>
                      </a:r>
                      <a:r>
                        <a:rPr lang="en-US" sz="4400" baseline="0" dirty="0">
                          <a:solidFill>
                            <a:schemeClr val="bg1"/>
                          </a:solidFill>
                        </a:rPr>
                        <a:t> Serving Sizes</a:t>
                      </a:r>
                      <a:endParaRPr lang="en-US" sz="4400"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Exchange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Category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Measure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rowSpan="3">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2800" dirty="0"/>
                        <a:t>Vegetables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Raw</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 cup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Cooked</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½ cup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Juice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½ cup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gridSpan="4">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rowSpan="3">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2800" dirty="0"/>
                        <a:t>Protein</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Meats/Chicken/Fish</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 ounce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Cheese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 ounce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Egg</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8" name="Picture 60" descr="j0174014"/>
          <p:cNvPicPr>
            <a:picLocks noChangeAspect="1" noChangeArrowheads="1" noCrop="1"/>
          </p:cNvPicPr>
          <p:nvPr/>
        </p:nvPicPr>
        <p:blipFill>
          <a:blip r:embed="rId3" cstate="print"/>
          <a:srcRect/>
          <a:stretch>
            <a:fillRect/>
          </a:stretch>
        </p:blipFill>
        <p:spPr bwMode="auto">
          <a:xfrm>
            <a:off x="791702" y="4197025"/>
            <a:ext cx="2059244" cy="1884730"/>
          </a:xfrm>
          <a:prstGeom prst="rect">
            <a:avLst/>
          </a:prstGeom>
          <a:noFill/>
          <a:ln w="9525">
            <a:noFill/>
            <a:miter lim="800000"/>
            <a:headEnd/>
            <a:tailEnd/>
          </a:ln>
        </p:spPr>
      </p:pic>
      <p:pic>
        <p:nvPicPr>
          <p:cNvPr id="9" name="Picture 59" descr="fd00888_"/>
          <p:cNvPicPr>
            <a:picLocks noChangeAspect="1" noChangeArrowheads="1"/>
          </p:cNvPicPr>
          <p:nvPr/>
        </p:nvPicPr>
        <p:blipFill>
          <a:blip r:embed="rId4" cstate="print"/>
          <a:srcRect/>
          <a:stretch>
            <a:fillRect/>
          </a:stretch>
        </p:blipFill>
        <p:spPr bwMode="auto">
          <a:xfrm>
            <a:off x="791702" y="2024336"/>
            <a:ext cx="1706778" cy="1864079"/>
          </a:xfrm>
          <a:prstGeom prst="rect">
            <a:avLst/>
          </a:prstGeom>
          <a:noFill/>
          <a:ln w="9525">
            <a:noFill/>
            <a:miter lim="800000"/>
            <a:headEnd/>
            <a:tailEnd/>
          </a:ln>
        </p:spPr>
      </p:pic>
    </p:spTree>
    <p:extLst>
      <p:ext uri="{BB962C8B-B14F-4D97-AF65-F5344CB8AC3E}">
        <p14:creationId xmlns:p14="http://schemas.microsoft.com/office/powerpoint/2010/main" val="357728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46891748"/>
              </p:ext>
            </p:extLst>
          </p:nvPr>
        </p:nvGraphicFramePr>
        <p:xfrm>
          <a:off x="381000" y="783687"/>
          <a:ext cx="11430000" cy="5030246"/>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2379785">
                  <a:extLst>
                    <a:ext uri="{9D8B030D-6E8A-4147-A177-3AD203B41FA5}">
                      <a16:colId xmlns:a16="http://schemas.microsoft.com/office/drawing/2014/main" val="20001"/>
                    </a:ext>
                  </a:extLst>
                </a:gridCol>
                <a:gridCol w="4255477">
                  <a:extLst>
                    <a:ext uri="{9D8B030D-6E8A-4147-A177-3AD203B41FA5}">
                      <a16:colId xmlns:a16="http://schemas.microsoft.com/office/drawing/2014/main" val="20002"/>
                    </a:ext>
                  </a:extLst>
                </a:gridCol>
                <a:gridCol w="2127738">
                  <a:extLst>
                    <a:ext uri="{9D8B030D-6E8A-4147-A177-3AD203B41FA5}">
                      <a16:colId xmlns:a16="http://schemas.microsoft.com/office/drawing/2014/main" val="20003"/>
                    </a:ext>
                  </a:extLst>
                </a:gridCol>
              </a:tblGrid>
              <a:tr h="884966">
                <a:tc gridSpan="4">
                  <a:txBody>
                    <a:bodyPr/>
                    <a:lstStyle/>
                    <a:p>
                      <a:pPr algn="ctr"/>
                      <a:r>
                        <a:rPr lang="en-US" sz="4400" u="sng" baseline="0" dirty="0">
                          <a:solidFill>
                            <a:schemeClr val="bg1"/>
                          </a:solidFill>
                        </a:rPr>
                        <a:t>General Rules</a:t>
                      </a:r>
                      <a:r>
                        <a:rPr lang="en-US" sz="4400" u="none" baseline="0" dirty="0">
                          <a:solidFill>
                            <a:schemeClr val="bg1"/>
                          </a:solidFill>
                        </a:rPr>
                        <a:t> for</a:t>
                      </a:r>
                      <a:r>
                        <a:rPr lang="en-US" sz="4400" baseline="0" dirty="0">
                          <a:solidFill>
                            <a:schemeClr val="bg1"/>
                          </a:solidFill>
                        </a:rPr>
                        <a:t> Serving Sizes</a:t>
                      </a:r>
                      <a:endParaRPr lang="en-US" sz="4400"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Exchange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Category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Measure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rowSpan="3">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2800" dirty="0"/>
                        <a:t>Fat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Avocado</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1/8 whole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Butter/Margarine/Oil/Mayo</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 tsp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Nuts/Seeds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 tbsp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rowSpan="3">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2800" dirty="0"/>
                        <a:t>Free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Coffee, tea</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Unlimited</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SF Syrup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1-2 tbsp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vMerge="1">
                  <a:txBody>
                    <a:bodyPr/>
                    <a:lstStyle/>
                    <a:p>
                      <a:endParaRPr lang="en-US" sz="2800" dirty="0"/>
                    </a:p>
                  </a:txBody>
                  <a:tcPr/>
                </a:tc>
                <a:tc vMerge="1">
                  <a:txBody>
                    <a:bodyPr/>
                    <a:lstStyle/>
                    <a:p>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SF Jam/Jelly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 tsp</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5" name="Picture 54" descr="j0290264"/>
          <p:cNvPicPr>
            <a:picLocks noChangeAspect="1" noChangeArrowheads="1"/>
          </p:cNvPicPr>
          <p:nvPr/>
        </p:nvPicPr>
        <p:blipFill>
          <a:blip r:embed="rId3" cstate="print"/>
          <a:srcRect/>
          <a:stretch>
            <a:fillRect/>
          </a:stretch>
        </p:blipFill>
        <p:spPr bwMode="auto">
          <a:xfrm>
            <a:off x="743372" y="1814379"/>
            <a:ext cx="1835998" cy="2275873"/>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4118" l="0" r="99295">
                        <a14:foregroundMark x1="39330" y1="8913" x2="39330" y2="8913"/>
                        <a14:foregroundMark x1="48854" y1="11230" x2="48854" y2="11230"/>
                        <a14:foregroundMark x1="56966" y1="11408" x2="56966" y2="11408"/>
                      </a14:backgroundRemoval>
                    </a14:imgEffect>
                  </a14:imgLayer>
                </a14:imgProps>
              </a:ext>
              <a:ext uri="{28A0092B-C50C-407E-A947-70E740481C1C}">
                <a14:useLocalDpi xmlns:a14="http://schemas.microsoft.com/office/drawing/2010/main" val="0"/>
              </a:ext>
            </a:extLst>
          </a:blip>
          <a:srcRect/>
          <a:stretch>
            <a:fillRect/>
          </a:stretch>
        </p:blipFill>
        <p:spPr bwMode="auto">
          <a:xfrm>
            <a:off x="834812" y="4188436"/>
            <a:ext cx="1954275" cy="193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1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530C-EA83-4961-8CD4-4E6B3CBCC551}"/>
              </a:ext>
            </a:extLst>
          </p:cNvPr>
          <p:cNvSpPr>
            <a:spLocks noGrp="1"/>
          </p:cNvSpPr>
          <p:nvPr>
            <p:ph type="title"/>
          </p:nvPr>
        </p:nvSpPr>
        <p:spPr>
          <a:solidFill>
            <a:srgbClr val="7FB0A8"/>
          </a:solidFill>
        </p:spPr>
        <p:txBody>
          <a:bodyPr/>
          <a:lstStyle/>
          <a:p>
            <a:r>
              <a:rPr lang="en-US" dirty="0"/>
              <a:t>Carbohydrate Counting</a:t>
            </a:r>
          </a:p>
        </p:txBody>
      </p:sp>
      <p:sp>
        <p:nvSpPr>
          <p:cNvPr id="3" name="Content Placeholder 2">
            <a:extLst>
              <a:ext uri="{FF2B5EF4-FFF2-40B4-BE49-F238E27FC236}">
                <a16:creationId xmlns:a16="http://schemas.microsoft.com/office/drawing/2014/main" id="{8E10D1F2-FFA5-4C46-B50D-8D7986EC0124}"/>
              </a:ext>
            </a:extLst>
          </p:cNvPr>
          <p:cNvSpPr>
            <a:spLocks noGrp="1"/>
          </p:cNvSpPr>
          <p:nvPr>
            <p:ph idx="1"/>
          </p:nvPr>
        </p:nvSpPr>
        <p:spPr>
          <a:xfrm>
            <a:off x="421990" y="1690688"/>
            <a:ext cx="7629190" cy="5002858"/>
          </a:xfrm>
        </p:spPr>
        <p:txBody>
          <a:bodyPr>
            <a:normAutofit/>
          </a:bodyPr>
          <a:lstStyle/>
          <a:p>
            <a:pPr>
              <a:lnSpc>
                <a:spcPct val="110000"/>
              </a:lnSpc>
            </a:pPr>
            <a:r>
              <a:rPr lang="en-US" dirty="0"/>
              <a:t>Reading nutrition facts to carb count</a:t>
            </a:r>
          </a:p>
          <a:p>
            <a:pPr marL="914400" lvl="1" indent="-457200">
              <a:lnSpc>
                <a:spcPct val="110000"/>
              </a:lnSpc>
              <a:buFont typeface="+mj-lt"/>
              <a:buAutoNum type="arabicPeriod"/>
            </a:pPr>
            <a:r>
              <a:rPr lang="en-US" sz="2800" dirty="0"/>
              <a:t>Look at the serving size</a:t>
            </a:r>
          </a:p>
          <a:p>
            <a:pPr marL="914400" lvl="1" indent="-457200">
              <a:lnSpc>
                <a:spcPct val="110000"/>
              </a:lnSpc>
              <a:buFont typeface="+mj-lt"/>
              <a:buAutoNum type="arabicPeriod"/>
            </a:pPr>
            <a:r>
              <a:rPr lang="en-US" sz="2800" dirty="0"/>
              <a:t>Look at “Total Carbohydrates” </a:t>
            </a:r>
          </a:p>
          <a:p>
            <a:pPr lvl="2">
              <a:lnSpc>
                <a:spcPct val="110000"/>
              </a:lnSpc>
            </a:pPr>
            <a:r>
              <a:rPr lang="en-US" sz="2400" dirty="0"/>
              <a:t>Consider subtracting ½ of sugar alcohols and fiber content</a:t>
            </a:r>
          </a:p>
          <a:p>
            <a:pPr marL="914400" lvl="1" indent="-457200">
              <a:lnSpc>
                <a:spcPct val="110000"/>
              </a:lnSpc>
              <a:buFont typeface="+mj-lt"/>
              <a:buAutoNum type="arabicPeriod"/>
            </a:pPr>
            <a:r>
              <a:rPr lang="en-US" sz="2800" dirty="0"/>
              <a:t>Adjust the count depending on the number of servings that will be eaten</a:t>
            </a:r>
          </a:p>
          <a:p>
            <a:pPr marL="914400" lvl="1" indent="-457200">
              <a:lnSpc>
                <a:spcPct val="110000"/>
              </a:lnSpc>
              <a:buFont typeface="+mj-lt"/>
              <a:buAutoNum type="arabicPeriod"/>
            </a:pPr>
            <a:r>
              <a:rPr lang="en-US" sz="2800" dirty="0"/>
              <a:t>Total the carbs for all items in the snack/meal</a:t>
            </a:r>
          </a:p>
          <a:p>
            <a:pPr marL="914400" lvl="1" indent="-457200">
              <a:lnSpc>
                <a:spcPct val="110000"/>
              </a:lnSpc>
              <a:buFont typeface="+mj-lt"/>
              <a:buAutoNum type="arabicPeriod"/>
            </a:pPr>
            <a:endParaRPr lang="en-US" sz="2800" dirty="0"/>
          </a:p>
        </p:txBody>
      </p:sp>
      <p:pic>
        <p:nvPicPr>
          <p:cNvPr id="4" name="Picture 3">
            <a:extLst>
              <a:ext uri="{FF2B5EF4-FFF2-40B4-BE49-F238E27FC236}">
                <a16:creationId xmlns:a16="http://schemas.microsoft.com/office/drawing/2014/main" id="{436DB376-2D46-46F9-98DF-CE7481133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684" y="1690688"/>
            <a:ext cx="3929399" cy="750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09F01856-0DAD-4DE9-A309-275560269D50}"/>
              </a:ext>
            </a:extLst>
          </p:cNvPr>
          <p:cNvSpPr/>
          <p:nvPr/>
        </p:nvSpPr>
        <p:spPr>
          <a:xfrm>
            <a:off x="7881136" y="2410616"/>
            <a:ext cx="4336026" cy="53094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a:extLst>
              <a:ext uri="{FF2B5EF4-FFF2-40B4-BE49-F238E27FC236}">
                <a16:creationId xmlns:a16="http://schemas.microsoft.com/office/drawing/2014/main" id="{3F475D66-E0F5-4065-9FD4-06FD8D6A634C}"/>
              </a:ext>
            </a:extLst>
          </p:cNvPr>
          <p:cNvSpPr/>
          <p:nvPr/>
        </p:nvSpPr>
        <p:spPr>
          <a:xfrm>
            <a:off x="7739467" y="5237939"/>
            <a:ext cx="3651857" cy="145560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3681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6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C303-367C-42E5-B6A5-D13CD1F0326C}"/>
              </a:ext>
            </a:extLst>
          </p:cNvPr>
          <p:cNvSpPr>
            <a:spLocks noGrp="1"/>
          </p:cNvSpPr>
          <p:nvPr>
            <p:ph type="title"/>
          </p:nvPr>
        </p:nvSpPr>
        <p:spPr>
          <a:solidFill>
            <a:srgbClr val="7FB0A8"/>
          </a:solidFill>
        </p:spPr>
        <p:txBody>
          <a:bodyPr/>
          <a:lstStyle/>
          <a:p>
            <a:r>
              <a:rPr lang="en-US" dirty="0"/>
              <a:t>Carbohydrate Counting</a:t>
            </a:r>
          </a:p>
        </p:txBody>
      </p:sp>
      <p:sp>
        <p:nvSpPr>
          <p:cNvPr id="3" name="Content Placeholder 2">
            <a:extLst>
              <a:ext uri="{FF2B5EF4-FFF2-40B4-BE49-F238E27FC236}">
                <a16:creationId xmlns:a16="http://schemas.microsoft.com/office/drawing/2014/main" id="{AC62D653-2B38-44E3-A092-54C1C9BAC40F}"/>
              </a:ext>
            </a:extLst>
          </p:cNvPr>
          <p:cNvSpPr>
            <a:spLocks noGrp="1"/>
          </p:cNvSpPr>
          <p:nvPr>
            <p:ph idx="1"/>
          </p:nvPr>
        </p:nvSpPr>
        <p:spPr>
          <a:xfrm>
            <a:off x="758283" y="1825624"/>
            <a:ext cx="7393258" cy="4575175"/>
          </a:xfrm>
        </p:spPr>
        <p:txBody>
          <a:bodyPr>
            <a:normAutofit/>
          </a:bodyPr>
          <a:lstStyle/>
          <a:p>
            <a:pPr>
              <a:lnSpc>
                <a:spcPct val="100000"/>
              </a:lnSpc>
            </a:pPr>
            <a:r>
              <a:rPr lang="en-US" sz="3200" dirty="0"/>
              <a:t>Things to consider:</a:t>
            </a:r>
          </a:p>
          <a:p>
            <a:pPr lvl="1">
              <a:lnSpc>
                <a:spcPct val="100000"/>
              </a:lnSpc>
            </a:pPr>
            <a:r>
              <a:rPr lang="en-US" sz="3200" dirty="0"/>
              <a:t>Will simpler portion guidelines suffice?</a:t>
            </a:r>
          </a:p>
          <a:p>
            <a:pPr lvl="1">
              <a:lnSpc>
                <a:spcPct val="100000"/>
              </a:lnSpc>
            </a:pPr>
            <a:r>
              <a:rPr lang="en-US" sz="3200" dirty="0"/>
              <a:t>Does the PWD have measuring tools?</a:t>
            </a:r>
          </a:p>
          <a:p>
            <a:pPr lvl="1">
              <a:lnSpc>
                <a:spcPct val="100000"/>
              </a:lnSpc>
            </a:pPr>
            <a:r>
              <a:rPr lang="en-US" sz="3200" dirty="0"/>
              <a:t>Does the PWD feel comfortable doing the math?</a:t>
            </a:r>
          </a:p>
          <a:p>
            <a:pPr lvl="1">
              <a:lnSpc>
                <a:spcPct val="100000"/>
              </a:lnSpc>
            </a:pPr>
            <a:r>
              <a:rPr lang="en-US" sz="3200" dirty="0"/>
              <a:t>Is the PWD motivated to learn carb counting?</a:t>
            </a:r>
          </a:p>
          <a:p>
            <a:pPr lvl="1"/>
            <a:endParaRPr lang="en-US" dirty="0"/>
          </a:p>
        </p:txBody>
      </p:sp>
      <p:pic>
        <p:nvPicPr>
          <p:cNvPr id="4" name="Picture 3">
            <a:extLst>
              <a:ext uri="{FF2B5EF4-FFF2-40B4-BE49-F238E27FC236}">
                <a16:creationId xmlns:a16="http://schemas.microsoft.com/office/drawing/2014/main" id="{9E69D47F-A450-4561-BE5A-233082B12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727" y="190587"/>
            <a:ext cx="3391258" cy="64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0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Effectiveness of Weight Loss in T2D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4515405"/>
              </p:ext>
            </p:extLst>
          </p:nvPr>
        </p:nvGraphicFramePr>
        <p:xfrm>
          <a:off x="838199" y="1825625"/>
          <a:ext cx="10515602" cy="3568344"/>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3063751957"/>
                    </a:ext>
                  </a:extLst>
                </a:gridCol>
                <a:gridCol w="7753352">
                  <a:extLst>
                    <a:ext uri="{9D8B030D-6E8A-4147-A177-3AD203B41FA5}">
                      <a16:colId xmlns:a16="http://schemas.microsoft.com/office/drawing/2014/main" val="2627423861"/>
                    </a:ext>
                  </a:extLst>
                </a:gridCol>
              </a:tblGrid>
              <a:tr h="370840">
                <a:tc>
                  <a:txBody>
                    <a:bodyPr/>
                    <a:lstStyle/>
                    <a:p>
                      <a:pPr algn="ctr"/>
                      <a:r>
                        <a:rPr lang="en-US" sz="2400" b="1" dirty="0">
                          <a:solidFill>
                            <a:schemeClr val="tx1"/>
                          </a:solidFill>
                          <a:latin typeface="+mn-lt"/>
                        </a:rPr>
                        <a:t>Percent Weight</a:t>
                      </a:r>
                      <a:r>
                        <a:rPr lang="en-US" sz="2400" b="1" baseline="0" dirty="0">
                          <a:solidFill>
                            <a:schemeClr val="tx1"/>
                          </a:solidFill>
                          <a:latin typeface="+mn-lt"/>
                        </a:rPr>
                        <a:t> Loss from Initial Weight</a:t>
                      </a:r>
                      <a:endParaRPr lang="en-US" sz="2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mn-lt"/>
                        </a:rPr>
                        <a:t>Results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3705183"/>
                  </a:ext>
                </a:extLst>
              </a:tr>
              <a:tr h="596420">
                <a:tc>
                  <a:txBody>
                    <a:bodyPr/>
                    <a:lstStyle/>
                    <a:p>
                      <a:pPr algn="ctr"/>
                      <a:r>
                        <a:rPr lang="en-US" sz="2400" b="0" dirty="0">
                          <a:solidFill>
                            <a:schemeClr val="tx1"/>
                          </a:solidFill>
                          <a:latin typeface="+mn-lt"/>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chemeClr val="tx1"/>
                          </a:solidFill>
                          <a:latin typeface="+mn-lt"/>
                        </a:rPr>
                        <a:t>Benefit on </a:t>
                      </a:r>
                      <a:r>
                        <a:rPr lang="en-US" sz="2400" b="0" baseline="0" dirty="0">
                          <a:solidFill>
                            <a:schemeClr val="tx1"/>
                          </a:solidFill>
                          <a:latin typeface="+mn-lt"/>
                        </a:rPr>
                        <a:t>glycemic control, lipids, and blood pressure</a:t>
                      </a:r>
                    </a:p>
                    <a:p>
                      <a:r>
                        <a:rPr lang="en-US" sz="2400" b="0" baseline="0" dirty="0">
                          <a:solidFill>
                            <a:schemeClr val="tx1"/>
                          </a:solidFill>
                          <a:latin typeface="+mn-lt"/>
                        </a:rPr>
                        <a:t>Recommended for most people w/ T2D and BMI </a:t>
                      </a:r>
                      <a:r>
                        <a:rPr lang="en-US" sz="2400" b="0" dirty="0">
                          <a:solidFill>
                            <a:schemeClr val="tx1"/>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976597"/>
                  </a:ext>
                </a:extLst>
              </a:tr>
              <a:tr h="580808">
                <a:tc>
                  <a:txBody>
                    <a:bodyPr/>
                    <a:lstStyle/>
                    <a:p>
                      <a:pPr algn="ctr"/>
                      <a:r>
                        <a:rPr lang="en-US" sz="2400" b="0" dirty="0">
                          <a:solidFill>
                            <a:schemeClr val="tx1"/>
                          </a:solidFill>
                          <a:latin typeface="+mn-lt"/>
                        </a:rPr>
                        <a:t>≥10% </a:t>
                      </a:r>
                    </a:p>
                    <a:p>
                      <a:pPr algn="ctr"/>
                      <a:r>
                        <a:rPr lang="en-US" sz="2400" b="0" dirty="0">
                          <a:solidFill>
                            <a:schemeClr val="tx1"/>
                          </a:solidFill>
                          <a:latin typeface="+mn-lt"/>
                        </a:rPr>
                        <a:t>*When feasible      and safe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mn-lt"/>
                        </a:rPr>
                        <a:t>Optimal,</a:t>
                      </a:r>
                      <a:r>
                        <a:rPr lang="en-US" sz="2400" b="0" baseline="0" dirty="0">
                          <a:solidFill>
                            <a:schemeClr val="tx1"/>
                          </a:solidFill>
                          <a:latin typeface="+mn-lt"/>
                        </a:rPr>
                        <a:t> especially in those who are newly diagnosed. </a:t>
                      </a:r>
                    </a:p>
                    <a:p>
                      <a:endParaRPr lang="en-US" sz="24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0751145"/>
                  </a:ext>
                </a:extLst>
              </a:tr>
              <a:tr h="73370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mn-lt"/>
                        </a:rPr>
                        <a:t>Clinical benefit of weight loss is progressive; more intensive loss maximizes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vl="0"/>
                      <a:endParaRPr lang="en-US" sz="2400" b="0" baseline="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176288"/>
                  </a:ext>
                </a:extLst>
              </a:tr>
            </a:tbl>
          </a:graphicData>
        </a:graphic>
      </p:graphicFrame>
      <p:sp>
        <p:nvSpPr>
          <p:cNvPr id="6" name="TextBox 5">
            <a:extLst>
              <a:ext uri="{FF2B5EF4-FFF2-40B4-BE49-F238E27FC236}">
                <a16:creationId xmlns:a16="http://schemas.microsoft.com/office/drawing/2014/main" id="{90CB997A-5822-4489-AF54-83B88A3FDE13}"/>
              </a:ext>
            </a:extLst>
          </p:cNvPr>
          <p:cNvSpPr txBox="1"/>
          <p:nvPr/>
        </p:nvSpPr>
        <p:spPr>
          <a:xfrm>
            <a:off x="0" y="5780782"/>
            <a:ext cx="12192000" cy="1077218"/>
          </a:xfrm>
          <a:prstGeom prst="rect">
            <a:avLst/>
          </a:prstGeom>
          <a:noFill/>
        </p:spPr>
        <p:txBody>
          <a:bodyPr wrap="square">
            <a:spAutoFit/>
          </a:bodyPr>
          <a:lstStyle/>
          <a:p>
            <a:r>
              <a:rPr lang="en-US" sz="1200" dirty="0">
                <a:effectLst/>
                <a:latin typeface="Times New Roman" panose="02020603050405020304" pitchFamily="18" charset="0"/>
                <a:cs typeface="Times New Roman" panose="02020603050405020304" pitchFamily="18" charset="0"/>
              </a:rPr>
              <a:t>Franz, M. J., MacLeod, J., Evert, A., Brown, C., </a:t>
            </a:r>
            <a:r>
              <a:rPr lang="en-US" sz="1200" dirty="0" err="1">
                <a:effectLst/>
                <a:latin typeface="Times New Roman" panose="02020603050405020304" pitchFamily="18" charset="0"/>
                <a:cs typeface="Times New Roman" panose="02020603050405020304" pitchFamily="18" charset="0"/>
              </a:rPr>
              <a:t>Gradwell</a:t>
            </a:r>
            <a:r>
              <a:rPr lang="en-US" sz="1200" dirty="0">
                <a:effectLst/>
                <a:latin typeface="Times New Roman" panose="02020603050405020304" pitchFamily="18" charset="0"/>
                <a:cs typeface="Times New Roman" panose="02020603050405020304" pitchFamily="18" charset="0"/>
              </a:rPr>
              <a:t>, E., </a:t>
            </a:r>
            <a:r>
              <a:rPr lang="en-US" sz="1200" dirty="0" err="1">
                <a:effectLst/>
                <a:latin typeface="Times New Roman" panose="02020603050405020304" pitchFamily="18" charset="0"/>
                <a:cs typeface="Times New Roman" panose="02020603050405020304" pitchFamily="18" charset="0"/>
              </a:rPr>
              <a:t>Handu</a:t>
            </a:r>
            <a:r>
              <a:rPr lang="en-US" sz="1200" dirty="0">
                <a:effectLst/>
                <a:latin typeface="Times New Roman" panose="02020603050405020304" pitchFamily="18" charset="0"/>
                <a:cs typeface="Times New Roman" panose="02020603050405020304" pitchFamily="18" charset="0"/>
              </a:rPr>
              <a:t>, D., </a:t>
            </a:r>
            <a:r>
              <a:rPr lang="en-US" sz="1200" dirty="0" err="1">
                <a:effectLst/>
                <a:latin typeface="Times New Roman" panose="02020603050405020304" pitchFamily="18" charset="0"/>
                <a:cs typeface="Times New Roman" panose="02020603050405020304" pitchFamily="18" charset="0"/>
              </a:rPr>
              <a:t>Reppert</a:t>
            </a:r>
            <a:r>
              <a:rPr lang="en-US" sz="1200" dirty="0">
                <a:effectLst/>
                <a:latin typeface="Times New Roman" panose="02020603050405020304" pitchFamily="18" charset="0"/>
                <a:cs typeface="Times New Roman" panose="02020603050405020304" pitchFamily="18" charset="0"/>
              </a:rPr>
              <a:t>, A., &amp; Robinson, M. (2017). Academy of Nutrition and Dietetics Nutrition practice guideline for type 1 and type 2 diabetes in adults: Systematic review of evidence for medical nutrition therapy effectiveness and recommendations for integration into the Nutrition Care Process. </a:t>
            </a:r>
            <a:r>
              <a:rPr lang="en-US" sz="1200" i="1" dirty="0">
                <a:effectLst/>
                <a:latin typeface="Times New Roman" panose="02020603050405020304" pitchFamily="18" charset="0"/>
                <a:cs typeface="Times New Roman" panose="02020603050405020304" pitchFamily="18" charset="0"/>
              </a:rPr>
              <a:t>Journal of the Academy of Nutrition and Dietetics</a:t>
            </a:r>
            <a:r>
              <a:rPr lang="en-US" sz="1200" dirty="0">
                <a:effectLst/>
                <a:latin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cs typeface="Times New Roman" panose="02020603050405020304" pitchFamily="18" charset="0"/>
              </a:rPr>
              <a:t>117</a:t>
            </a:r>
            <a:r>
              <a:rPr lang="en-US" sz="1200" dirty="0">
                <a:effectLst/>
                <a:latin typeface="Times New Roman" panose="02020603050405020304" pitchFamily="18" charset="0"/>
                <a:cs typeface="Times New Roman" panose="02020603050405020304" pitchFamily="18" charset="0"/>
              </a:rPr>
              <a:t>(10), 1659–1679. https://doi.org/10.1016/j.jand.2017.03.022 </a:t>
            </a:r>
          </a:p>
          <a:p>
            <a:endParaRPr lang="en-US" sz="400" dirty="0">
              <a:effectLst/>
              <a:latin typeface="Times New Roman" panose="02020603050405020304" pitchFamily="18" charset="0"/>
              <a:cs typeface="Times New Roman" panose="02020603050405020304" pitchFamily="18" charset="0"/>
            </a:endParaRPr>
          </a:p>
          <a:p>
            <a:r>
              <a:rPr lang="en-US" sz="1200" dirty="0">
                <a:effectLst/>
                <a:latin typeface="Times New Roman" panose="02020603050405020304" pitchFamily="18" charset="0"/>
                <a:cs typeface="Times New Roman" panose="02020603050405020304" pitchFamily="18" charset="0"/>
              </a:rPr>
              <a:t>Lean, Michael E, et al. “Durability of a Primary Care-Led Weight-Management Intervention for Remission of Type 2 Diabetes: 2-Year Results of the Direct Open-Label, Cluster-</a:t>
            </a:r>
            <a:r>
              <a:rPr lang="en-US" sz="1200" dirty="0" err="1">
                <a:effectLst/>
                <a:latin typeface="Times New Roman" panose="02020603050405020304" pitchFamily="18" charset="0"/>
                <a:cs typeface="Times New Roman" panose="02020603050405020304" pitchFamily="18" charset="0"/>
              </a:rPr>
              <a:t>Randomised</a:t>
            </a:r>
            <a:r>
              <a:rPr lang="en-US" sz="1200" dirty="0">
                <a:effectLst/>
                <a:latin typeface="Times New Roman" panose="02020603050405020304" pitchFamily="18" charset="0"/>
                <a:cs typeface="Times New Roman" panose="02020603050405020304" pitchFamily="18" charset="0"/>
              </a:rPr>
              <a:t> Trial.” </a:t>
            </a:r>
            <a:r>
              <a:rPr lang="en-US" sz="1200" i="1" dirty="0">
                <a:effectLst/>
                <a:latin typeface="Times New Roman" panose="02020603050405020304" pitchFamily="18" charset="0"/>
                <a:cs typeface="Times New Roman" panose="02020603050405020304" pitchFamily="18" charset="0"/>
              </a:rPr>
              <a:t>The Lancet Diabetes &amp; Endocrinology</a:t>
            </a:r>
            <a:r>
              <a:rPr lang="en-US" sz="1200" dirty="0">
                <a:effectLst/>
                <a:latin typeface="Times New Roman" panose="02020603050405020304" pitchFamily="18" charset="0"/>
                <a:cs typeface="Times New Roman" panose="02020603050405020304" pitchFamily="18" charset="0"/>
              </a:rPr>
              <a:t>, vol. 7, no. 5, 1 May 2019, pp. 344–355., https://doi.org/10.1016/s2213-8587(19)30068-3. </a:t>
            </a:r>
          </a:p>
        </p:txBody>
      </p:sp>
    </p:spTree>
    <p:extLst>
      <p:ext uri="{BB962C8B-B14F-4D97-AF65-F5344CB8AC3E}">
        <p14:creationId xmlns:p14="http://schemas.microsoft.com/office/powerpoint/2010/main" val="22980320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791F-66B0-45A4-B285-A5C3CE023C12}"/>
              </a:ext>
            </a:extLst>
          </p:cNvPr>
          <p:cNvSpPr>
            <a:spLocks noGrp="1"/>
          </p:cNvSpPr>
          <p:nvPr>
            <p:ph type="title"/>
          </p:nvPr>
        </p:nvSpPr>
        <p:spPr>
          <a:solidFill>
            <a:srgbClr val="7FB0A8"/>
          </a:solidFill>
        </p:spPr>
        <p:txBody>
          <a:bodyPr/>
          <a:lstStyle/>
          <a:p>
            <a:r>
              <a:rPr lang="en-US" dirty="0"/>
              <a:t>Tips for Carb Counting</a:t>
            </a:r>
          </a:p>
        </p:txBody>
      </p:sp>
      <p:sp>
        <p:nvSpPr>
          <p:cNvPr id="3" name="Content Placeholder 2">
            <a:extLst>
              <a:ext uri="{FF2B5EF4-FFF2-40B4-BE49-F238E27FC236}">
                <a16:creationId xmlns:a16="http://schemas.microsoft.com/office/drawing/2014/main" id="{AD6EA59C-6540-4F29-B731-6859CC7A23BA}"/>
              </a:ext>
            </a:extLst>
          </p:cNvPr>
          <p:cNvSpPr>
            <a:spLocks noGrp="1"/>
          </p:cNvSpPr>
          <p:nvPr>
            <p:ph idx="1"/>
          </p:nvPr>
        </p:nvSpPr>
        <p:spPr>
          <a:xfrm>
            <a:off x="838200" y="1690688"/>
            <a:ext cx="7786593" cy="4531692"/>
          </a:xfrm>
        </p:spPr>
        <p:txBody>
          <a:bodyPr>
            <a:normAutofit/>
          </a:bodyPr>
          <a:lstStyle/>
          <a:p>
            <a:pPr>
              <a:lnSpc>
                <a:spcPct val="110000"/>
              </a:lnSpc>
            </a:pPr>
            <a:r>
              <a:rPr lang="en-US" sz="3200" dirty="0"/>
              <a:t>Understanding and teaching carb counting:</a:t>
            </a:r>
          </a:p>
          <a:p>
            <a:pPr lvl="1">
              <a:lnSpc>
                <a:spcPct val="110000"/>
              </a:lnSpc>
            </a:pPr>
            <a:r>
              <a:rPr lang="en-US" sz="2800" dirty="0"/>
              <a:t>Practice carb counting your own meals!</a:t>
            </a:r>
          </a:p>
          <a:p>
            <a:pPr lvl="1">
              <a:lnSpc>
                <a:spcPct val="110000"/>
              </a:lnSpc>
            </a:pPr>
            <a:r>
              <a:rPr lang="en-US" sz="2800" dirty="0"/>
              <a:t>Keep foods in your office for practice</a:t>
            </a:r>
          </a:p>
          <a:p>
            <a:pPr lvl="1">
              <a:lnSpc>
                <a:spcPct val="110000"/>
              </a:lnSpc>
            </a:pPr>
            <a:r>
              <a:rPr lang="en-US" sz="2800" dirty="0"/>
              <a:t>Encourage the PWD to bring in familiar foods into the office to practice with you</a:t>
            </a:r>
          </a:p>
          <a:p>
            <a:pPr lvl="1">
              <a:lnSpc>
                <a:spcPct val="110000"/>
              </a:lnSpc>
            </a:pPr>
            <a:r>
              <a:rPr lang="en-US" sz="2800" dirty="0"/>
              <a:t>Encourage a “cheat sheet” with counts for regularly consumed foods</a:t>
            </a:r>
          </a:p>
          <a:p>
            <a:pPr marL="457200" lvl="1" indent="0">
              <a:buNone/>
            </a:pPr>
            <a:endParaRPr lang="en-US" dirty="0"/>
          </a:p>
          <a:p>
            <a:pPr marL="457200" lvl="1" indent="0">
              <a:buNone/>
            </a:pPr>
            <a:endParaRPr lang="en-US" dirty="0"/>
          </a:p>
        </p:txBody>
      </p:sp>
      <p:pic>
        <p:nvPicPr>
          <p:cNvPr id="4" name="Picture 27" descr="Practical Carbohydrate Counting - A How-to-Teach Guide for Health Professionals ebook by Hope S. Warshaw, R.D.,Karen M. Bolderman, 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922" y="1459407"/>
            <a:ext cx="3362325" cy="5133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050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owl, pan, tableware&#10;&#10;Description automatically generated">
            <a:extLst>
              <a:ext uri="{FF2B5EF4-FFF2-40B4-BE49-F238E27FC236}">
                <a16:creationId xmlns:a16="http://schemas.microsoft.com/office/drawing/2014/main" id="{C47B2F5A-0EE4-4AA0-8588-B599BF1AC2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09102" y="3635262"/>
            <a:ext cx="3138479" cy="2048271"/>
          </a:xfrm>
          <a:prstGeom prst="rect">
            <a:avLst/>
          </a:prstGeom>
        </p:spPr>
      </p:pic>
      <p:sp>
        <p:nvSpPr>
          <p:cNvPr id="2" name="Title 1">
            <a:extLst>
              <a:ext uri="{FF2B5EF4-FFF2-40B4-BE49-F238E27FC236}">
                <a16:creationId xmlns:a16="http://schemas.microsoft.com/office/drawing/2014/main" id="{3DFD791F-66B0-45A4-B285-A5C3CE023C12}"/>
              </a:ext>
            </a:extLst>
          </p:cNvPr>
          <p:cNvSpPr>
            <a:spLocks noGrp="1"/>
          </p:cNvSpPr>
          <p:nvPr>
            <p:ph type="title"/>
          </p:nvPr>
        </p:nvSpPr>
        <p:spPr>
          <a:solidFill>
            <a:srgbClr val="7FB0A8"/>
          </a:solidFill>
        </p:spPr>
        <p:txBody>
          <a:bodyPr/>
          <a:lstStyle/>
          <a:p>
            <a:r>
              <a:rPr lang="en-US" dirty="0"/>
              <a:t>Tips for Carb Counting</a:t>
            </a:r>
          </a:p>
        </p:txBody>
      </p:sp>
      <p:sp>
        <p:nvSpPr>
          <p:cNvPr id="3" name="Content Placeholder 2">
            <a:extLst>
              <a:ext uri="{FF2B5EF4-FFF2-40B4-BE49-F238E27FC236}">
                <a16:creationId xmlns:a16="http://schemas.microsoft.com/office/drawing/2014/main" id="{AD6EA59C-6540-4F29-B731-6859CC7A23BA}"/>
              </a:ext>
            </a:extLst>
          </p:cNvPr>
          <p:cNvSpPr>
            <a:spLocks noGrp="1"/>
          </p:cNvSpPr>
          <p:nvPr>
            <p:ph idx="1"/>
          </p:nvPr>
        </p:nvSpPr>
        <p:spPr>
          <a:xfrm>
            <a:off x="838200" y="1690688"/>
            <a:ext cx="7870902" cy="4802187"/>
          </a:xfrm>
        </p:spPr>
        <p:txBody>
          <a:bodyPr>
            <a:normAutofit/>
          </a:bodyPr>
          <a:lstStyle/>
          <a:p>
            <a:pPr>
              <a:lnSpc>
                <a:spcPct val="110000"/>
              </a:lnSpc>
            </a:pPr>
            <a:r>
              <a:rPr lang="en-US" sz="3200" dirty="0"/>
              <a:t>Understanding and teaching carb counting:</a:t>
            </a:r>
          </a:p>
          <a:p>
            <a:pPr lvl="1">
              <a:lnSpc>
                <a:spcPct val="110000"/>
              </a:lnSpc>
            </a:pPr>
            <a:r>
              <a:rPr lang="en-US" sz="2800" dirty="0"/>
              <a:t>Buy measuring cups/spoons at the dollar store</a:t>
            </a:r>
          </a:p>
          <a:p>
            <a:pPr lvl="1">
              <a:lnSpc>
                <a:spcPct val="110000"/>
              </a:lnSpc>
            </a:pPr>
            <a:r>
              <a:rPr lang="en-US" sz="2800" dirty="0"/>
              <a:t>Watch/share online tutorials on fractions </a:t>
            </a:r>
          </a:p>
          <a:p>
            <a:pPr lvl="1">
              <a:lnSpc>
                <a:spcPct val="110000"/>
              </a:lnSpc>
            </a:pPr>
            <a:r>
              <a:rPr lang="en-US" sz="2800" dirty="0"/>
              <a:t>Encourage a calculator for math </a:t>
            </a:r>
          </a:p>
          <a:p>
            <a:pPr lvl="1">
              <a:lnSpc>
                <a:spcPct val="110000"/>
              </a:lnSpc>
            </a:pPr>
            <a:r>
              <a:rPr lang="en-US" sz="2800" dirty="0"/>
              <a:t>Encourage the PWD practice/record using food logs; review logs prior to moving on to more complicated topics like using an ICR</a:t>
            </a:r>
          </a:p>
          <a:p>
            <a:pPr lvl="1">
              <a:lnSpc>
                <a:spcPct val="110000"/>
              </a:lnSpc>
            </a:pPr>
            <a:r>
              <a:rPr lang="en-US" sz="2800" dirty="0"/>
              <a:t>Encourage books, phone apps, and carb counting sheets for assistance</a:t>
            </a:r>
          </a:p>
          <a:p>
            <a:pPr marL="457200" lvl="1" indent="0">
              <a:lnSpc>
                <a:spcPct val="110000"/>
              </a:lnSpc>
              <a:buNone/>
            </a:pPr>
            <a:endParaRPr lang="en-US" dirty="0"/>
          </a:p>
          <a:p>
            <a:pPr lvl="1"/>
            <a:endParaRPr lang="en-US" dirty="0"/>
          </a:p>
          <a:p>
            <a:pPr lvl="1"/>
            <a:endParaRPr lang="en-US" dirty="0"/>
          </a:p>
        </p:txBody>
      </p:sp>
      <p:pic>
        <p:nvPicPr>
          <p:cNvPr id="8" name="Picture 7" descr="Graphical user interface&#10;&#10;Description automatically generated">
            <a:extLst>
              <a:ext uri="{FF2B5EF4-FFF2-40B4-BE49-F238E27FC236}">
                <a16:creationId xmlns:a16="http://schemas.microsoft.com/office/drawing/2014/main" id="{79B4B0E2-56D3-47A5-885F-528BEB8A4988}"/>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76889" y="2307748"/>
            <a:ext cx="2644698" cy="1327514"/>
          </a:xfrm>
          <a:prstGeom prst="rect">
            <a:avLst/>
          </a:prstGeom>
        </p:spPr>
      </p:pic>
    </p:spTree>
    <p:extLst>
      <p:ext uri="{BB962C8B-B14F-4D97-AF65-F5344CB8AC3E}">
        <p14:creationId xmlns:p14="http://schemas.microsoft.com/office/powerpoint/2010/main" val="11822117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7433-B71C-4539-9EDE-613156A32D2E}"/>
              </a:ext>
            </a:extLst>
          </p:cNvPr>
          <p:cNvSpPr>
            <a:spLocks noGrp="1"/>
          </p:cNvSpPr>
          <p:nvPr>
            <p:ph type="title"/>
          </p:nvPr>
        </p:nvSpPr>
        <p:spPr>
          <a:solidFill>
            <a:srgbClr val="7FB0A8"/>
          </a:solidFill>
        </p:spPr>
        <p:txBody>
          <a:bodyPr/>
          <a:lstStyle/>
          <a:p>
            <a:r>
              <a:rPr lang="en-US" dirty="0"/>
              <a:t>Tools for Carbohydrate Counting</a:t>
            </a:r>
          </a:p>
        </p:txBody>
      </p:sp>
      <p:sp>
        <p:nvSpPr>
          <p:cNvPr id="3" name="Content Placeholder 2">
            <a:extLst>
              <a:ext uri="{FF2B5EF4-FFF2-40B4-BE49-F238E27FC236}">
                <a16:creationId xmlns:a16="http://schemas.microsoft.com/office/drawing/2014/main" id="{A42676AC-3B78-4383-B5B2-BB8B28C05F9C}"/>
              </a:ext>
            </a:extLst>
          </p:cNvPr>
          <p:cNvSpPr>
            <a:spLocks noGrp="1"/>
          </p:cNvSpPr>
          <p:nvPr>
            <p:ph idx="1"/>
          </p:nvPr>
        </p:nvSpPr>
        <p:spPr/>
        <p:txBody>
          <a:bodyPr/>
          <a:lstStyle/>
          <a:p>
            <a:r>
              <a:rPr lang="en-US" sz="3400" dirty="0"/>
              <a:t>Resources for carbohydrate counting:</a:t>
            </a:r>
            <a:r>
              <a:rPr lang="en-US" dirty="0"/>
              <a:t>	</a:t>
            </a:r>
          </a:p>
          <a:p>
            <a:pPr lvl="1">
              <a:lnSpc>
                <a:spcPct val="100000"/>
              </a:lnSpc>
            </a:pPr>
            <a:r>
              <a:rPr lang="en-US" sz="3200" dirty="0"/>
              <a:t>Calorie King (book, website, smartphone app for iOS and Android – available in English &amp; Spanish)</a:t>
            </a:r>
          </a:p>
          <a:p>
            <a:pPr lvl="1">
              <a:lnSpc>
                <a:spcPct val="100000"/>
              </a:lnSpc>
            </a:pPr>
            <a:r>
              <a:rPr lang="en-US" sz="3200" dirty="0"/>
              <a:t>Diabetes Tracker (app $)</a:t>
            </a:r>
          </a:p>
          <a:p>
            <a:pPr lvl="1">
              <a:lnSpc>
                <a:spcPct val="100000"/>
              </a:lnSpc>
            </a:pPr>
            <a:r>
              <a:rPr lang="en-US" sz="3200" dirty="0"/>
              <a:t>MyFitnessPal (smartphone application for iOS and Android)</a:t>
            </a:r>
          </a:p>
          <a:p>
            <a:pPr lvl="1">
              <a:lnSpc>
                <a:spcPct val="100000"/>
              </a:lnSpc>
            </a:pPr>
            <a:r>
              <a:rPr lang="en-US" sz="3200" dirty="0"/>
              <a:t>Nutrition.gov (website)</a:t>
            </a:r>
          </a:p>
          <a:p>
            <a:pPr lvl="1">
              <a:lnSpc>
                <a:spcPct val="100000"/>
              </a:lnSpc>
            </a:pPr>
            <a:r>
              <a:rPr lang="en-US" sz="3200" dirty="0"/>
              <a:t>Smart food scales</a:t>
            </a:r>
          </a:p>
          <a:p>
            <a:endParaRPr lang="en-US" dirty="0"/>
          </a:p>
        </p:txBody>
      </p:sp>
    </p:spTree>
    <p:extLst>
      <p:ext uri="{BB962C8B-B14F-4D97-AF65-F5344CB8AC3E}">
        <p14:creationId xmlns:p14="http://schemas.microsoft.com/office/powerpoint/2010/main" val="37457780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6667"/>
          <a:stretch/>
        </p:blipFill>
        <p:spPr>
          <a:xfrm>
            <a:off x="5748747" y="283137"/>
            <a:ext cx="3857145" cy="4721678"/>
          </a:xfrm>
          <a:prstGeom prst="rect">
            <a:avLst/>
          </a:prstGeom>
        </p:spPr>
      </p:pic>
      <p:pic>
        <p:nvPicPr>
          <p:cNvPr id="22560" name="Picture 3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0" t="3231" r="51500" b="1777"/>
          <a:stretch/>
        </p:blipFill>
        <p:spPr bwMode="auto">
          <a:xfrm>
            <a:off x="3078527" y="1120956"/>
            <a:ext cx="2439252" cy="3835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8"/>
          <p:cNvSpPr txBox="1">
            <a:spLocks noChangeArrowheads="1"/>
          </p:cNvSpPr>
          <p:nvPr/>
        </p:nvSpPr>
        <p:spPr bwMode="auto">
          <a:xfrm>
            <a:off x="594731" y="5004493"/>
            <a:ext cx="11002538" cy="1384995"/>
          </a:xfrm>
          <a:prstGeom prst="rect">
            <a:avLst/>
          </a:prstGeom>
          <a:solidFill>
            <a:schemeClr val="bg2"/>
          </a:solidFill>
          <a:ln w="9525">
            <a:solidFill>
              <a:schemeClr val="tx1"/>
            </a:solidFill>
            <a:miter lim="800000"/>
            <a:headEnd/>
            <a:tailEnd/>
          </a:ln>
        </p:spPr>
        <p:txBody>
          <a:bodyPr wrap="square">
            <a:spAutoFit/>
          </a:bodyPr>
          <a:lstStyle/>
          <a:p>
            <a:pPr algn="ctr">
              <a:spcBef>
                <a:spcPct val="50000"/>
              </a:spcBef>
            </a:pPr>
            <a:r>
              <a:rPr lang="en-US" sz="2800" dirty="0"/>
              <a:t>NOTE: The 1 cup measure as the serving size is for convenience only! All information provided by the Nutrition Facts label is based on the weight (the information in parentheses) of the food serving</a:t>
            </a:r>
            <a:r>
              <a:rPr lang="en-US" sz="2600" b="1" dirty="0">
                <a:latin typeface="Arial" charset="0"/>
              </a:rPr>
              <a:t>.</a:t>
            </a:r>
          </a:p>
        </p:txBody>
      </p:sp>
      <p:sp>
        <p:nvSpPr>
          <p:cNvPr id="5" name="Oval 3"/>
          <p:cNvSpPr>
            <a:spLocks noChangeArrowheads="1"/>
          </p:cNvSpPr>
          <p:nvPr/>
        </p:nvSpPr>
        <p:spPr bwMode="auto">
          <a:xfrm>
            <a:off x="7677320" y="1000212"/>
            <a:ext cx="2159540" cy="609600"/>
          </a:xfrm>
          <a:prstGeom prst="ellipse">
            <a:avLst/>
          </a:prstGeom>
          <a:noFill/>
          <a:ln w="57150">
            <a:solidFill>
              <a:srgbClr val="FF0000"/>
            </a:solidFill>
            <a:miter lim="800000"/>
            <a:headEnd/>
            <a:tailEnd/>
          </a:ln>
        </p:spPr>
        <p:txBody>
          <a:bodyPr wrap="none" anchor="ctr"/>
          <a:lstStyle/>
          <a:p>
            <a:endParaRPr lang="en-US"/>
          </a:p>
        </p:txBody>
      </p:sp>
      <p:sp>
        <p:nvSpPr>
          <p:cNvPr id="6" name="Oval 4"/>
          <p:cNvSpPr>
            <a:spLocks noChangeArrowheads="1"/>
          </p:cNvSpPr>
          <p:nvPr/>
        </p:nvSpPr>
        <p:spPr bwMode="auto">
          <a:xfrm>
            <a:off x="5218920" y="3546086"/>
            <a:ext cx="2910606" cy="734432"/>
          </a:xfrm>
          <a:prstGeom prst="ellipse">
            <a:avLst/>
          </a:prstGeom>
          <a:noFill/>
          <a:ln w="5715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162384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034B-B6C9-4294-B0DE-6CB4F542BB36}"/>
              </a:ext>
            </a:extLst>
          </p:cNvPr>
          <p:cNvSpPr>
            <a:spLocks noGrp="1"/>
          </p:cNvSpPr>
          <p:nvPr>
            <p:ph type="title"/>
          </p:nvPr>
        </p:nvSpPr>
        <p:spPr>
          <a:solidFill>
            <a:srgbClr val="7FB0A8"/>
          </a:solidFill>
        </p:spPr>
        <p:txBody>
          <a:bodyPr/>
          <a:lstStyle/>
          <a:p>
            <a:r>
              <a:rPr lang="en-US" dirty="0"/>
              <a:t>Tools for Carbohydrate Counting</a:t>
            </a:r>
          </a:p>
        </p:txBody>
      </p:sp>
      <p:sp>
        <p:nvSpPr>
          <p:cNvPr id="3" name="Content Placeholder 2">
            <a:extLst>
              <a:ext uri="{FF2B5EF4-FFF2-40B4-BE49-F238E27FC236}">
                <a16:creationId xmlns:a16="http://schemas.microsoft.com/office/drawing/2014/main" id="{756D1173-F047-40F4-9F47-C41E0571EDFD}"/>
              </a:ext>
            </a:extLst>
          </p:cNvPr>
          <p:cNvSpPr>
            <a:spLocks noGrp="1"/>
          </p:cNvSpPr>
          <p:nvPr>
            <p:ph idx="1"/>
          </p:nvPr>
        </p:nvSpPr>
        <p:spPr/>
        <p:txBody>
          <a:bodyPr/>
          <a:lstStyle/>
          <a:p>
            <a:r>
              <a:rPr lang="en-US" dirty="0"/>
              <a:t>Smart food scales can be purchased to do the math</a:t>
            </a:r>
          </a:p>
        </p:txBody>
      </p:sp>
      <p:grpSp>
        <p:nvGrpSpPr>
          <p:cNvPr id="4" name="Group 3">
            <a:extLst>
              <a:ext uri="{FF2B5EF4-FFF2-40B4-BE49-F238E27FC236}">
                <a16:creationId xmlns:a16="http://schemas.microsoft.com/office/drawing/2014/main" id="{9AFB5E09-F9FE-4D31-AF1A-C58F7929063A}"/>
              </a:ext>
            </a:extLst>
          </p:cNvPr>
          <p:cNvGrpSpPr/>
          <p:nvPr/>
        </p:nvGrpSpPr>
        <p:grpSpPr>
          <a:xfrm>
            <a:off x="838200" y="2406316"/>
            <a:ext cx="4850331" cy="3904880"/>
            <a:chOff x="421125" y="1479176"/>
            <a:chExt cx="6003123" cy="4875524"/>
          </a:xfrm>
        </p:grpSpPr>
        <p:pic>
          <p:nvPicPr>
            <p:cNvPr id="5" name="Picture 5" descr="http://ecx.images-amazon.com/images/I/411Q2VE6PWL.jpg">
              <a:extLst>
                <a:ext uri="{FF2B5EF4-FFF2-40B4-BE49-F238E27FC236}">
                  <a16:creationId xmlns:a16="http://schemas.microsoft.com/office/drawing/2014/main" id="{05A22C4E-4560-4A89-A5D4-A35EB173D8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682">
                          <a14:foregroundMark x1="31529" y1="5000" x2="14331" y2="7200"/>
                          <a14:foregroundMark x1="71338" y1="3600" x2="88217" y2="11400"/>
                          <a14:foregroundMark x1="43949" y1="3000" x2="55414" y2="2200"/>
                          <a14:foregroundMark x1="93631" y1="18000" x2="94268" y2="38400"/>
                          <a14:foregroundMark x1="6369" y1="25600" x2="9554" y2="92200"/>
                          <a14:foregroundMark x1="5414" y1="30400" x2="4459"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677925" y="1479176"/>
              <a:ext cx="2512665" cy="4001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B6F318-0162-4BC7-BCDC-F61C0EE13ADA}"/>
                </a:ext>
              </a:extLst>
            </p:cNvPr>
            <p:cNvSpPr txBox="1"/>
            <p:nvPr/>
          </p:nvSpPr>
          <p:spPr>
            <a:xfrm>
              <a:off x="421125" y="5701422"/>
              <a:ext cx="6003123" cy="653278"/>
            </a:xfrm>
            <a:prstGeom prst="rect">
              <a:avLst/>
            </a:prstGeom>
            <a:noFill/>
          </p:spPr>
          <p:txBody>
            <a:bodyPr wrap="square" rtlCol="0">
              <a:spAutoFit/>
            </a:bodyPr>
            <a:lstStyle/>
            <a:p>
              <a:pPr algn="ctr"/>
              <a:r>
                <a:rPr lang="en-US" sz="2800" dirty="0" err="1"/>
                <a:t>Kitrics</a:t>
              </a:r>
              <a:r>
                <a:rPr lang="en-US" sz="2800" dirty="0"/>
                <a:t> Nutritional Scale</a:t>
              </a:r>
            </a:p>
          </p:txBody>
        </p:sp>
      </p:grpSp>
      <p:pic>
        <p:nvPicPr>
          <p:cNvPr id="7" name="Content Placeholder 7">
            <a:extLst>
              <a:ext uri="{FF2B5EF4-FFF2-40B4-BE49-F238E27FC236}">
                <a16:creationId xmlns:a16="http://schemas.microsoft.com/office/drawing/2014/main" id="{1F08AA22-09F7-492B-AF37-7B8F4489CAF4}"/>
              </a:ext>
            </a:extLst>
          </p:cNvPr>
          <p:cNvPicPr>
            <a:picLocks noChangeAspect="1"/>
          </p:cNvPicPr>
          <p:nvPr/>
        </p:nvPicPr>
        <p:blipFill>
          <a:blip r:embed="rId5"/>
          <a:stretch>
            <a:fillRect/>
          </a:stretch>
        </p:blipFill>
        <p:spPr>
          <a:xfrm>
            <a:off x="6711666" y="2698897"/>
            <a:ext cx="3976735" cy="2604793"/>
          </a:xfrm>
          <a:prstGeom prst="rect">
            <a:avLst/>
          </a:prstGeom>
        </p:spPr>
      </p:pic>
      <p:sp>
        <p:nvSpPr>
          <p:cNvPr id="8" name="TextBox 7">
            <a:extLst>
              <a:ext uri="{FF2B5EF4-FFF2-40B4-BE49-F238E27FC236}">
                <a16:creationId xmlns:a16="http://schemas.microsoft.com/office/drawing/2014/main" id="{F173DD84-134A-4193-BBD0-5B64C7E8D372}"/>
              </a:ext>
            </a:extLst>
          </p:cNvPr>
          <p:cNvSpPr txBox="1"/>
          <p:nvPr/>
        </p:nvSpPr>
        <p:spPr>
          <a:xfrm>
            <a:off x="5956834" y="5787976"/>
            <a:ext cx="5486400" cy="523220"/>
          </a:xfrm>
          <a:prstGeom prst="rect">
            <a:avLst/>
          </a:prstGeom>
          <a:noFill/>
        </p:spPr>
        <p:txBody>
          <a:bodyPr wrap="square" rtlCol="0">
            <a:spAutoFit/>
          </a:bodyPr>
          <a:lstStyle/>
          <a:p>
            <a:pPr algn="ctr"/>
            <a:r>
              <a:rPr lang="en-US" sz="2800" dirty="0"/>
              <a:t>Perfect Portions Scale</a:t>
            </a:r>
          </a:p>
        </p:txBody>
      </p:sp>
    </p:spTree>
    <p:extLst>
      <p:ext uri="{BB962C8B-B14F-4D97-AF65-F5344CB8AC3E}">
        <p14:creationId xmlns:p14="http://schemas.microsoft.com/office/powerpoint/2010/main" val="11423616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454C-0499-EA40-BD4E-DD8CA4E9AB6B}"/>
              </a:ext>
            </a:extLst>
          </p:cNvPr>
          <p:cNvSpPr>
            <a:spLocks noGrp="1"/>
          </p:cNvSpPr>
          <p:nvPr>
            <p:ph type="title"/>
          </p:nvPr>
        </p:nvSpPr>
        <p:spPr>
          <a:solidFill>
            <a:srgbClr val="7FB0A8"/>
          </a:solidFill>
        </p:spPr>
        <p:txBody>
          <a:bodyPr/>
          <a:lstStyle/>
          <a:p>
            <a:r>
              <a:rPr lang="en-US" dirty="0"/>
              <a:t>Case Study: Patient L.J.</a:t>
            </a:r>
          </a:p>
        </p:txBody>
      </p:sp>
      <p:sp>
        <p:nvSpPr>
          <p:cNvPr id="3" name="Content Placeholder 2">
            <a:extLst>
              <a:ext uri="{FF2B5EF4-FFF2-40B4-BE49-F238E27FC236}">
                <a16:creationId xmlns:a16="http://schemas.microsoft.com/office/drawing/2014/main" id="{2DEF8DDB-D23D-6244-A890-AE811A014E1F}"/>
              </a:ext>
            </a:extLst>
          </p:cNvPr>
          <p:cNvSpPr>
            <a:spLocks noGrp="1"/>
          </p:cNvSpPr>
          <p:nvPr>
            <p:ph idx="1"/>
          </p:nvPr>
        </p:nvSpPr>
        <p:spPr>
          <a:xfrm>
            <a:off x="838199" y="1825625"/>
            <a:ext cx="6100483" cy="4351338"/>
          </a:xfrm>
        </p:spPr>
        <p:txBody>
          <a:bodyPr/>
          <a:lstStyle/>
          <a:p>
            <a:pPr>
              <a:lnSpc>
                <a:spcPct val="110000"/>
              </a:lnSpc>
            </a:pPr>
            <a:r>
              <a:rPr lang="en-US" dirty="0"/>
              <a:t>L.J. is a 43 year old female dx with T2DM 8 days ago</a:t>
            </a:r>
          </a:p>
          <a:p>
            <a:pPr>
              <a:lnSpc>
                <a:spcPct val="110000"/>
              </a:lnSpc>
            </a:pPr>
            <a:r>
              <a:rPr lang="en-US" dirty="0"/>
              <a:t>At dx, her PCP started her on the following medications:</a:t>
            </a:r>
          </a:p>
          <a:p>
            <a:pPr lvl="1">
              <a:lnSpc>
                <a:spcPct val="110000"/>
              </a:lnSpc>
            </a:pPr>
            <a:r>
              <a:rPr lang="en-US" dirty="0"/>
              <a:t>Metformin: 1000 mg BID</a:t>
            </a:r>
          </a:p>
          <a:p>
            <a:pPr lvl="1">
              <a:lnSpc>
                <a:spcPct val="110000"/>
              </a:lnSpc>
            </a:pPr>
            <a:r>
              <a:rPr lang="en-US" dirty="0"/>
              <a:t>Crestor: 10 mg per day</a:t>
            </a:r>
          </a:p>
          <a:p>
            <a:pPr lvl="1">
              <a:lnSpc>
                <a:spcPct val="110000"/>
              </a:lnSpc>
            </a:pPr>
            <a:r>
              <a:rPr lang="en-US" dirty="0"/>
              <a:t>Amlodipine: 5 mg per day</a:t>
            </a:r>
          </a:p>
          <a:p>
            <a:pPr marL="0" indent="0">
              <a:lnSpc>
                <a:spcPct val="110000"/>
              </a:lnSpc>
              <a:buNone/>
            </a:pPr>
            <a:endParaRPr lang="en-US" dirty="0"/>
          </a:p>
          <a:p>
            <a:endParaRPr lang="en-US" dirty="0"/>
          </a:p>
        </p:txBody>
      </p:sp>
      <p:graphicFrame>
        <p:nvGraphicFramePr>
          <p:cNvPr id="4" name="Table 3">
            <a:extLst>
              <a:ext uri="{FF2B5EF4-FFF2-40B4-BE49-F238E27FC236}">
                <a16:creationId xmlns:a16="http://schemas.microsoft.com/office/drawing/2014/main" id="{72384398-A7B3-7F48-A6E3-2791D7C9B659}"/>
              </a:ext>
            </a:extLst>
          </p:cNvPr>
          <p:cNvGraphicFramePr>
            <a:graphicFrameLocks noGrp="1"/>
          </p:cNvGraphicFramePr>
          <p:nvPr>
            <p:extLst>
              <p:ext uri="{D42A27DB-BD31-4B8C-83A1-F6EECF244321}">
                <p14:modId xmlns:p14="http://schemas.microsoft.com/office/powerpoint/2010/main" val="1552569920"/>
              </p:ext>
            </p:extLst>
          </p:nvPr>
        </p:nvGraphicFramePr>
        <p:xfrm>
          <a:off x="6248400" y="1901546"/>
          <a:ext cx="5541818" cy="4199496"/>
        </p:xfrm>
        <a:graphic>
          <a:graphicData uri="http://schemas.openxmlformats.org/drawingml/2006/table">
            <a:tbl>
              <a:tblPr firstRow="1" bandRow="1">
                <a:tableStyleId>{5C22544A-7EE6-4342-B048-85BDC9FD1C3A}</a:tableStyleId>
              </a:tblPr>
              <a:tblGrid>
                <a:gridCol w="3309547">
                  <a:extLst>
                    <a:ext uri="{9D8B030D-6E8A-4147-A177-3AD203B41FA5}">
                      <a16:colId xmlns:a16="http://schemas.microsoft.com/office/drawing/2014/main" val="1542194172"/>
                    </a:ext>
                  </a:extLst>
                </a:gridCol>
                <a:gridCol w="2232271">
                  <a:extLst>
                    <a:ext uri="{9D8B030D-6E8A-4147-A177-3AD203B41FA5}">
                      <a16:colId xmlns:a16="http://schemas.microsoft.com/office/drawing/2014/main" val="3284580913"/>
                    </a:ext>
                  </a:extLst>
                </a:gridCol>
              </a:tblGrid>
              <a:tr h="524937">
                <a:tc gridSpan="2">
                  <a:txBody>
                    <a:bodyPr/>
                    <a:lstStyle/>
                    <a:p>
                      <a:pPr algn="ctr"/>
                      <a:r>
                        <a:rPr lang="en-US" sz="2600" b="0" dirty="0">
                          <a:solidFill>
                            <a:schemeClr val="tx1"/>
                          </a:solidFill>
                        </a:rPr>
                        <a:t>Lab Work / Vitals at Dx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4109677"/>
                  </a:ext>
                </a:extLst>
              </a:tr>
              <a:tr h="524937">
                <a:tc>
                  <a:txBody>
                    <a:bodyPr/>
                    <a:lstStyle/>
                    <a:p>
                      <a:r>
                        <a:rPr lang="en-US" sz="2600" b="0" dirty="0">
                          <a:solidFill>
                            <a:schemeClr val="tx1"/>
                          </a:solidFill>
                        </a:rPr>
                        <a:t>BMI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b="0" dirty="0">
                          <a:solidFill>
                            <a:schemeClr val="tx1"/>
                          </a:solidFill>
                        </a:rPr>
                        <a:t>29.6 kg/m</a:t>
                      </a:r>
                      <a:r>
                        <a:rPr lang="en-US" sz="2600" b="0" baseline="30000" dirty="0">
                          <a:solidFill>
                            <a:schemeClr val="tx1"/>
                          </a:solidFill>
                        </a:rPr>
                        <a:t>2</a:t>
                      </a:r>
                      <a:endParaRPr lang="en-US" sz="2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7703"/>
                  </a:ext>
                </a:extLst>
              </a:tr>
              <a:tr h="524937">
                <a:tc>
                  <a:txBody>
                    <a:bodyPr/>
                    <a:lstStyle/>
                    <a:p>
                      <a:r>
                        <a:rPr lang="en-US" sz="2600" dirty="0"/>
                        <a:t>A1C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9498720"/>
                  </a:ext>
                </a:extLst>
              </a:tr>
              <a:tr h="524937">
                <a:tc>
                  <a:txBody>
                    <a:bodyPr/>
                    <a:lstStyle/>
                    <a:p>
                      <a:r>
                        <a:rPr lang="en-US" sz="2600" dirty="0"/>
                        <a:t>Total Cholesterol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198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2040777"/>
                  </a:ext>
                </a:extLst>
              </a:tr>
              <a:tr h="524937">
                <a:tc>
                  <a:txBody>
                    <a:bodyPr/>
                    <a:lstStyle/>
                    <a:p>
                      <a:r>
                        <a:rPr lang="en-US" sz="2600" dirty="0"/>
                        <a:t>LDL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127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567512"/>
                  </a:ext>
                </a:extLst>
              </a:tr>
              <a:tr h="524937">
                <a:tc>
                  <a:txBody>
                    <a:bodyPr/>
                    <a:lstStyle/>
                    <a:p>
                      <a:r>
                        <a:rPr lang="en-US" sz="2600" dirty="0"/>
                        <a:t>HDL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36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304682"/>
                  </a:ext>
                </a:extLst>
              </a:tr>
              <a:tr h="524937">
                <a:tc>
                  <a:txBody>
                    <a:bodyPr/>
                    <a:lstStyle/>
                    <a:p>
                      <a:r>
                        <a:rPr lang="en-US" sz="2600" dirty="0"/>
                        <a:t>Triglycerides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207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066056"/>
                  </a:ext>
                </a:extLst>
              </a:tr>
              <a:tr h="524937">
                <a:tc>
                  <a:txBody>
                    <a:bodyPr/>
                    <a:lstStyle/>
                    <a:p>
                      <a:r>
                        <a:rPr lang="en-US" sz="2600" dirty="0"/>
                        <a:t>BP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148/90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107286"/>
                  </a:ext>
                </a:extLst>
              </a:tr>
            </a:tbl>
          </a:graphicData>
        </a:graphic>
      </p:graphicFrame>
    </p:spTree>
    <p:extLst>
      <p:ext uri="{BB962C8B-B14F-4D97-AF65-F5344CB8AC3E}">
        <p14:creationId xmlns:p14="http://schemas.microsoft.com/office/powerpoint/2010/main" val="36087861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B8C7-1E51-F741-A8B2-1A924100E04C}"/>
              </a:ext>
            </a:extLst>
          </p:cNvPr>
          <p:cNvSpPr>
            <a:spLocks noGrp="1"/>
          </p:cNvSpPr>
          <p:nvPr>
            <p:ph type="title"/>
          </p:nvPr>
        </p:nvSpPr>
        <p:spPr>
          <a:solidFill>
            <a:srgbClr val="7FB0A8"/>
          </a:solidFill>
        </p:spPr>
        <p:txBody>
          <a:bodyPr/>
          <a:lstStyle/>
          <a:p>
            <a:r>
              <a:rPr lang="en-US" dirty="0"/>
              <a:t>Case Study: Patient L.J.</a:t>
            </a:r>
          </a:p>
        </p:txBody>
      </p:sp>
      <p:sp>
        <p:nvSpPr>
          <p:cNvPr id="3" name="Content Placeholder 2">
            <a:extLst>
              <a:ext uri="{FF2B5EF4-FFF2-40B4-BE49-F238E27FC236}">
                <a16:creationId xmlns:a16="http://schemas.microsoft.com/office/drawing/2014/main" id="{68E17986-7D06-DB42-AD4F-AF3D2C54A95C}"/>
              </a:ext>
            </a:extLst>
          </p:cNvPr>
          <p:cNvSpPr>
            <a:spLocks noGrp="1"/>
          </p:cNvSpPr>
          <p:nvPr>
            <p:ph idx="1"/>
          </p:nvPr>
        </p:nvSpPr>
        <p:spPr>
          <a:xfrm>
            <a:off x="838200" y="1825625"/>
            <a:ext cx="11049000" cy="4351338"/>
          </a:xfrm>
        </p:spPr>
        <p:txBody>
          <a:bodyPr>
            <a:normAutofit fontScale="92500" lnSpcReduction="10000"/>
          </a:bodyPr>
          <a:lstStyle/>
          <a:p>
            <a:pPr marL="0" indent="0">
              <a:lnSpc>
                <a:spcPct val="110000"/>
              </a:lnSpc>
              <a:buNone/>
            </a:pPr>
            <a:r>
              <a:rPr lang="en-US" sz="3000" dirty="0"/>
              <a:t>Other important considerations:</a:t>
            </a:r>
          </a:p>
          <a:p>
            <a:pPr>
              <a:lnSpc>
                <a:spcPct val="110000"/>
              </a:lnSpc>
            </a:pPr>
            <a:r>
              <a:rPr lang="en-US" sz="3000" dirty="0"/>
              <a:t>Eager to making dietary changes; would really like guidance on what types of foods to eat more/less of</a:t>
            </a:r>
          </a:p>
          <a:p>
            <a:pPr>
              <a:lnSpc>
                <a:spcPct val="110000"/>
              </a:lnSpc>
            </a:pPr>
            <a:r>
              <a:rPr lang="en-US" sz="3000" dirty="0"/>
              <a:t>Has a family hx of CVD</a:t>
            </a:r>
          </a:p>
          <a:p>
            <a:pPr>
              <a:lnSpc>
                <a:spcPct val="110000"/>
              </a:lnSpc>
            </a:pPr>
            <a:r>
              <a:rPr lang="en-US" sz="3000" dirty="0"/>
              <a:t>Has a strong family support system</a:t>
            </a:r>
          </a:p>
          <a:p>
            <a:pPr>
              <a:lnSpc>
                <a:spcPct val="110000"/>
              </a:lnSpc>
            </a:pPr>
            <a:r>
              <a:rPr lang="en-US" sz="3000" dirty="0"/>
              <a:t>Enjoys a variety of foods, cooking with her family, and her husband’s                                                                                                                    favorite dishes are chicken mole and pollo </a:t>
            </a:r>
            <a:r>
              <a:rPr lang="en-US" sz="3000" dirty="0" err="1"/>
              <a:t>verde</a:t>
            </a:r>
            <a:endParaRPr lang="en-US" sz="3000" dirty="0"/>
          </a:p>
          <a:p>
            <a:pPr>
              <a:lnSpc>
                <a:spcPct val="110000"/>
              </a:lnSpc>
            </a:pPr>
            <a:r>
              <a:rPr lang="en-US" sz="3000" dirty="0"/>
              <a:t>Would like to increase the nutritious foods in her children’s diet, as well.</a:t>
            </a:r>
          </a:p>
          <a:p>
            <a:pPr marL="0" indent="0">
              <a:buNone/>
            </a:pPr>
            <a:endParaRPr lang="en-US" dirty="0"/>
          </a:p>
        </p:txBody>
      </p:sp>
    </p:spTree>
    <p:extLst>
      <p:ext uri="{BB962C8B-B14F-4D97-AF65-F5344CB8AC3E}">
        <p14:creationId xmlns:p14="http://schemas.microsoft.com/office/powerpoint/2010/main" val="42797861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7882B-F75C-0349-BD5E-B0EF09F4D6BF}"/>
              </a:ext>
            </a:extLst>
          </p:cNvPr>
          <p:cNvSpPr>
            <a:spLocks noGrp="1"/>
          </p:cNvSpPr>
          <p:nvPr>
            <p:ph type="title"/>
          </p:nvPr>
        </p:nvSpPr>
        <p:spPr>
          <a:solidFill>
            <a:srgbClr val="7FB0A8"/>
          </a:solidFill>
        </p:spPr>
        <p:txBody>
          <a:bodyPr/>
          <a:lstStyle/>
          <a:p>
            <a:r>
              <a:rPr lang="en-US" dirty="0"/>
              <a:t>DASH Eating Pattern</a:t>
            </a:r>
          </a:p>
        </p:txBody>
      </p:sp>
      <p:sp>
        <p:nvSpPr>
          <p:cNvPr id="3" name="Content Placeholder 2">
            <a:extLst>
              <a:ext uri="{FF2B5EF4-FFF2-40B4-BE49-F238E27FC236}">
                <a16:creationId xmlns:a16="http://schemas.microsoft.com/office/drawing/2014/main" id="{2F6AC727-95CC-B041-BE58-0F8BF3B902AF}"/>
              </a:ext>
            </a:extLst>
          </p:cNvPr>
          <p:cNvSpPr>
            <a:spLocks noGrp="1"/>
          </p:cNvSpPr>
          <p:nvPr>
            <p:ph idx="1"/>
          </p:nvPr>
        </p:nvSpPr>
        <p:spPr/>
        <p:txBody>
          <a:bodyPr>
            <a:normAutofit/>
          </a:bodyPr>
          <a:lstStyle/>
          <a:p>
            <a:r>
              <a:rPr lang="en-US" sz="3000" dirty="0"/>
              <a:t>Addresses elevated blood pressure and other CV risk factors</a:t>
            </a:r>
          </a:p>
          <a:p>
            <a:r>
              <a:rPr lang="en-US" sz="3000" dirty="0"/>
              <a:t>Incorporates chicken, where plant-based eating would minimize fleshy foods</a:t>
            </a:r>
          </a:p>
        </p:txBody>
      </p:sp>
      <p:pic>
        <p:nvPicPr>
          <p:cNvPr id="4" name="Picture 3">
            <a:extLst>
              <a:ext uri="{FF2B5EF4-FFF2-40B4-BE49-F238E27FC236}">
                <a16:creationId xmlns:a16="http://schemas.microsoft.com/office/drawing/2014/main" id="{903BCE10-56E4-9144-B132-7559D91FB572}"/>
              </a:ext>
            </a:extLst>
          </p:cNvPr>
          <p:cNvPicPr>
            <a:picLocks noChangeAspect="1"/>
          </p:cNvPicPr>
          <p:nvPr/>
        </p:nvPicPr>
        <p:blipFill>
          <a:blip r:embed="rId2"/>
          <a:stretch>
            <a:fillRect/>
          </a:stretch>
        </p:blipFill>
        <p:spPr>
          <a:xfrm rot="10800000">
            <a:off x="0" y="4878539"/>
            <a:ext cx="12192000" cy="3958921"/>
          </a:xfrm>
          <a:prstGeom prst="rect">
            <a:avLst/>
          </a:prstGeom>
        </p:spPr>
      </p:pic>
    </p:spTree>
    <p:extLst>
      <p:ext uri="{BB962C8B-B14F-4D97-AF65-F5344CB8AC3E}">
        <p14:creationId xmlns:p14="http://schemas.microsoft.com/office/powerpoint/2010/main" val="25242445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9904"/>
          </a:xfrm>
        </p:spPr>
        <p:txBody>
          <a:bodyPr>
            <a:normAutofit fontScale="90000"/>
          </a:bodyPr>
          <a:lstStyle/>
          <a:p>
            <a:r>
              <a:rPr lang="en-US" dirty="0"/>
              <a:t>Case Study: Patient C.S.</a:t>
            </a:r>
          </a:p>
        </p:txBody>
      </p:sp>
      <p:sp>
        <p:nvSpPr>
          <p:cNvPr id="3" name="Content Placeholder 2"/>
          <p:cNvSpPr>
            <a:spLocks noGrp="1"/>
          </p:cNvSpPr>
          <p:nvPr>
            <p:ph idx="1"/>
          </p:nvPr>
        </p:nvSpPr>
        <p:spPr>
          <a:xfrm>
            <a:off x="838200" y="1246735"/>
            <a:ext cx="10515600" cy="5359399"/>
          </a:xfrm>
        </p:spPr>
        <p:txBody>
          <a:bodyPr>
            <a:normAutofit lnSpcReduction="10000"/>
          </a:bodyPr>
          <a:lstStyle/>
          <a:p>
            <a:pPr>
              <a:lnSpc>
                <a:spcPct val="110000"/>
              </a:lnSpc>
            </a:pPr>
            <a:r>
              <a:rPr lang="en-US" dirty="0"/>
              <a:t>C.S. is a 68 year old male dx with with T2DM 13 years ago</a:t>
            </a:r>
          </a:p>
          <a:p>
            <a:pPr>
              <a:lnSpc>
                <a:spcPct val="110000"/>
              </a:lnSpc>
            </a:pPr>
            <a:r>
              <a:rPr lang="en-US" dirty="0"/>
              <a:t>Current medications: </a:t>
            </a:r>
          </a:p>
          <a:p>
            <a:pPr lvl="1">
              <a:lnSpc>
                <a:spcPct val="110000"/>
              </a:lnSpc>
            </a:pPr>
            <a:r>
              <a:rPr lang="en-US" dirty="0"/>
              <a:t>30u Lantus QHS</a:t>
            </a:r>
          </a:p>
          <a:p>
            <a:pPr lvl="1">
              <a:lnSpc>
                <a:spcPct val="110000"/>
              </a:lnSpc>
            </a:pPr>
            <a:r>
              <a:rPr lang="en-US" dirty="0"/>
              <a:t>10u Novolog TID before B, L, D</a:t>
            </a:r>
          </a:p>
          <a:p>
            <a:pPr lvl="1">
              <a:lnSpc>
                <a:spcPct val="110000"/>
              </a:lnSpc>
            </a:pPr>
            <a:r>
              <a:rPr lang="en-US" dirty="0"/>
              <a:t>1000 mg Metformin XR BID</a:t>
            </a:r>
          </a:p>
          <a:p>
            <a:pPr lvl="1">
              <a:lnSpc>
                <a:spcPct val="110000"/>
              </a:lnSpc>
            </a:pPr>
            <a:r>
              <a:rPr lang="en-US" dirty="0"/>
              <a:t>Lipitor 20 mg/day</a:t>
            </a:r>
          </a:p>
          <a:p>
            <a:pPr lvl="1">
              <a:lnSpc>
                <a:spcPct val="110000"/>
              </a:lnSpc>
            </a:pPr>
            <a:r>
              <a:rPr lang="en-US" dirty="0"/>
              <a:t>Lisinopril 10 mg/day</a:t>
            </a:r>
          </a:p>
          <a:p>
            <a:pPr>
              <a:lnSpc>
                <a:spcPct val="110000"/>
              </a:lnSpc>
            </a:pPr>
            <a:r>
              <a:rPr lang="en-US" dirty="0"/>
              <a:t>Other important considerations:</a:t>
            </a:r>
          </a:p>
          <a:p>
            <a:pPr lvl="1">
              <a:lnSpc>
                <a:spcPct val="110000"/>
              </a:lnSpc>
            </a:pPr>
            <a:r>
              <a:rPr lang="en-US" dirty="0"/>
              <a:t>Low health numeracy</a:t>
            </a:r>
          </a:p>
          <a:p>
            <a:pPr lvl="1">
              <a:lnSpc>
                <a:spcPct val="110000"/>
              </a:lnSpc>
            </a:pPr>
            <a:r>
              <a:rPr lang="en-US" dirty="0"/>
              <a:t>Has hypoglycemia unawareness</a:t>
            </a:r>
          </a:p>
          <a:p>
            <a:pPr lvl="1">
              <a:lnSpc>
                <a:spcPct val="110000"/>
              </a:lnSpc>
            </a:pPr>
            <a:r>
              <a:rPr lang="en-US" dirty="0"/>
              <a:t>Lives alone</a:t>
            </a:r>
          </a:p>
        </p:txBody>
      </p:sp>
      <p:graphicFrame>
        <p:nvGraphicFramePr>
          <p:cNvPr id="5" name="Table 4">
            <a:extLst>
              <a:ext uri="{FF2B5EF4-FFF2-40B4-BE49-F238E27FC236}">
                <a16:creationId xmlns:a16="http://schemas.microsoft.com/office/drawing/2014/main" id="{D98E326E-A99E-0E4C-A083-ED21F0B9FC74}"/>
              </a:ext>
            </a:extLst>
          </p:cNvPr>
          <p:cNvGraphicFramePr>
            <a:graphicFrameLocks noGrp="1"/>
          </p:cNvGraphicFramePr>
          <p:nvPr>
            <p:extLst>
              <p:ext uri="{D42A27DB-BD31-4B8C-83A1-F6EECF244321}">
                <p14:modId xmlns:p14="http://schemas.microsoft.com/office/powerpoint/2010/main" val="2546519053"/>
              </p:ext>
            </p:extLst>
          </p:nvPr>
        </p:nvGraphicFramePr>
        <p:xfrm>
          <a:off x="6522854" y="1856040"/>
          <a:ext cx="4830946" cy="4291688"/>
        </p:xfrm>
        <a:graphic>
          <a:graphicData uri="http://schemas.openxmlformats.org/drawingml/2006/table">
            <a:tbl>
              <a:tblPr firstRow="1" bandRow="1">
                <a:tableStyleId>{5C22544A-7EE6-4342-B048-85BDC9FD1C3A}</a:tableStyleId>
              </a:tblPr>
              <a:tblGrid>
                <a:gridCol w="2510310">
                  <a:extLst>
                    <a:ext uri="{9D8B030D-6E8A-4147-A177-3AD203B41FA5}">
                      <a16:colId xmlns:a16="http://schemas.microsoft.com/office/drawing/2014/main" val="1542194172"/>
                    </a:ext>
                  </a:extLst>
                </a:gridCol>
                <a:gridCol w="2320636">
                  <a:extLst>
                    <a:ext uri="{9D8B030D-6E8A-4147-A177-3AD203B41FA5}">
                      <a16:colId xmlns:a16="http://schemas.microsoft.com/office/drawing/2014/main" val="3284580913"/>
                    </a:ext>
                  </a:extLst>
                </a:gridCol>
              </a:tblGrid>
              <a:tr h="536461">
                <a:tc gridSpan="2">
                  <a:txBody>
                    <a:bodyPr/>
                    <a:lstStyle/>
                    <a:p>
                      <a:pPr algn="ctr"/>
                      <a:r>
                        <a:rPr lang="en-US" sz="2600" b="0" dirty="0">
                          <a:solidFill>
                            <a:schemeClr val="tx1"/>
                          </a:solidFill>
                        </a:rPr>
                        <a:t>Most Recent Lab Work / Vitals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2243760"/>
                  </a:ext>
                </a:extLst>
              </a:tr>
              <a:tr h="536461">
                <a:tc>
                  <a:txBody>
                    <a:bodyPr/>
                    <a:lstStyle/>
                    <a:p>
                      <a:r>
                        <a:rPr lang="en-US" sz="2600" b="0" dirty="0">
                          <a:solidFill>
                            <a:schemeClr val="tx1"/>
                          </a:solidFill>
                        </a:rPr>
                        <a:t>BMI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b="0" dirty="0">
                          <a:solidFill>
                            <a:schemeClr val="tx1"/>
                          </a:solidFill>
                        </a:rPr>
                        <a:t>35.2 kg/m</a:t>
                      </a:r>
                      <a:r>
                        <a:rPr lang="en-US" sz="2600" b="0" baseline="30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7703"/>
                  </a:ext>
                </a:extLst>
              </a:tr>
              <a:tr h="536461">
                <a:tc>
                  <a:txBody>
                    <a:bodyPr/>
                    <a:lstStyle/>
                    <a:p>
                      <a:r>
                        <a:rPr lang="en-US" sz="2600" dirty="0"/>
                        <a:t>A1C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9498720"/>
                  </a:ext>
                </a:extLst>
              </a:tr>
              <a:tr h="536461">
                <a:tc>
                  <a:txBody>
                    <a:bodyPr/>
                    <a:lstStyle/>
                    <a:p>
                      <a:r>
                        <a:rPr lang="en-US" sz="2600" dirty="0"/>
                        <a:t>Total Cholesterol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176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2040777"/>
                  </a:ext>
                </a:extLst>
              </a:tr>
              <a:tr h="536461">
                <a:tc>
                  <a:txBody>
                    <a:bodyPr/>
                    <a:lstStyle/>
                    <a:p>
                      <a:r>
                        <a:rPr lang="en-US" sz="2600" dirty="0"/>
                        <a:t>LDL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103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567512"/>
                  </a:ext>
                </a:extLst>
              </a:tr>
              <a:tr h="536461">
                <a:tc>
                  <a:txBody>
                    <a:bodyPr/>
                    <a:lstStyle/>
                    <a:p>
                      <a:r>
                        <a:rPr lang="en-US" sz="2600" dirty="0"/>
                        <a:t>HDL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49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304682"/>
                  </a:ext>
                </a:extLst>
              </a:tr>
              <a:tr h="536461">
                <a:tc>
                  <a:txBody>
                    <a:bodyPr/>
                    <a:lstStyle/>
                    <a:p>
                      <a:r>
                        <a:rPr lang="en-US" sz="2600" dirty="0"/>
                        <a:t>Triglycerides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122 mg/dL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066056"/>
                  </a:ext>
                </a:extLst>
              </a:tr>
              <a:tr h="536461">
                <a:tc>
                  <a:txBody>
                    <a:bodyPr/>
                    <a:lstStyle/>
                    <a:p>
                      <a:r>
                        <a:rPr lang="en-US" sz="2600" dirty="0"/>
                        <a:t>BP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128/82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107286"/>
                  </a:ext>
                </a:extLst>
              </a:tr>
            </a:tbl>
          </a:graphicData>
        </a:graphic>
      </p:graphicFrame>
    </p:spTree>
    <p:extLst>
      <p:ext uri="{BB962C8B-B14F-4D97-AF65-F5344CB8AC3E}">
        <p14:creationId xmlns:p14="http://schemas.microsoft.com/office/powerpoint/2010/main" val="34565723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628" y="573768"/>
            <a:ext cx="10515600" cy="4351338"/>
          </a:xfrm>
        </p:spPr>
        <p:txBody>
          <a:bodyPr/>
          <a:lstStyle/>
          <a:p>
            <a:pPr>
              <a:buNone/>
            </a:pPr>
            <a:r>
              <a:rPr lang="en-US" sz="4000" dirty="0"/>
              <a:t>C.S.’s Dietary Recall</a:t>
            </a:r>
          </a:p>
          <a:p>
            <a:pPr>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2574364"/>
              </p:ext>
            </p:extLst>
          </p:nvPr>
        </p:nvGraphicFramePr>
        <p:xfrm>
          <a:off x="0" y="1155094"/>
          <a:ext cx="12192000" cy="5426355"/>
        </p:xfrm>
        <a:graphic>
          <a:graphicData uri="http://schemas.openxmlformats.org/drawingml/2006/table">
            <a:tbl>
              <a:tblPr firstRow="1" bandRow="1">
                <a:tableStyleId>{5940675A-B579-460E-94D1-54222C63F5DA}</a:tableStyleId>
              </a:tblPr>
              <a:tblGrid>
                <a:gridCol w="2019057">
                  <a:extLst>
                    <a:ext uri="{9D8B030D-6E8A-4147-A177-3AD203B41FA5}">
                      <a16:colId xmlns:a16="http://schemas.microsoft.com/office/drawing/2014/main" val="20000"/>
                    </a:ext>
                  </a:extLst>
                </a:gridCol>
                <a:gridCol w="8445095">
                  <a:extLst>
                    <a:ext uri="{9D8B030D-6E8A-4147-A177-3AD203B41FA5}">
                      <a16:colId xmlns:a16="http://schemas.microsoft.com/office/drawing/2014/main" val="20001"/>
                    </a:ext>
                  </a:extLst>
                </a:gridCol>
                <a:gridCol w="1727848">
                  <a:extLst>
                    <a:ext uri="{9D8B030D-6E8A-4147-A177-3AD203B41FA5}">
                      <a16:colId xmlns:a16="http://schemas.microsoft.com/office/drawing/2014/main" val="20002"/>
                    </a:ext>
                  </a:extLst>
                </a:gridCol>
              </a:tblGrid>
              <a:tr h="589623">
                <a:tc>
                  <a:txBody>
                    <a:bodyPr/>
                    <a:lstStyle/>
                    <a:p>
                      <a:pPr algn="ctr"/>
                      <a:r>
                        <a:rPr lang="en-US" sz="2600" b="0" i="0" u="none" dirty="0">
                          <a:latin typeface="Apple Casual"/>
                        </a:rPr>
                        <a:t>Fasting BG </a:t>
                      </a:r>
                    </a:p>
                  </a:txBody>
                  <a:tcPr/>
                </a:tc>
                <a:tc>
                  <a:txBody>
                    <a:bodyPr/>
                    <a:lstStyle/>
                    <a:p>
                      <a:pPr algn="ctr"/>
                      <a:r>
                        <a:rPr lang="en-US" sz="2600" b="0" i="0" u="none" dirty="0">
                          <a:latin typeface="Apple Casual"/>
                        </a:rPr>
                        <a:t>Breakfast Meal </a:t>
                      </a:r>
                    </a:p>
                  </a:txBody>
                  <a:tcPr/>
                </a:tc>
                <a:tc>
                  <a:txBody>
                    <a:bodyPr/>
                    <a:lstStyle/>
                    <a:p>
                      <a:pPr algn="ctr"/>
                      <a:r>
                        <a:rPr lang="en-US" sz="2600" b="0" i="0" u="none" dirty="0">
                          <a:latin typeface="Apple Casual"/>
                        </a:rPr>
                        <a:t>2</a:t>
                      </a:r>
                      <a:r>
                        <a:rPr lang="en-US" sz="2600" b="0" i="0" u="none" baseline="0" dirty="0">
                          <a:latin typeface="Apple Casual"/>
                        </a:rPr>
                        <a:t> </a:t>
                      </a:r>
                      <a:r>
                        <a:rPr lang="en-US" sz="2600" b="0" i="0" u="none" dirty="0" err="1">
                          <a:latin typeface="Apple Casual"/>
                        </a:rPr>
                        <a:t>Hrs</a:t>
                      </a:r>
                      <a:r>
                        <a:rPr lang="en-US" sz="2600" b="0" i="0" u="none" baseline="0" dirty="0">
                          <a:latin typeface="Apple Casual"/>
                        </a:rPr>
                        <a:t> PP</a:t>
                      </a:r>
                    </a:p>
                  </a:txBody>
                  <a:tcPr/>
                </a:tc>
                <a:extLst>
                  <a:ext uri="{0D108BD9-81ED-4DB2-BD59-A6C34878D82A}">
                    <a16:rowId xmlns:a16="http://schemas.microsoft.com/office/drawing/2014/main" val="10000"/>
                  </a:ext>
                </a:extLst>
              </a:tr>
              <a:tr h="954424">
                <a:tc>
                  <a:txBody>
                    <a:bodyPr/>
                    <a:lstStyle/>
                    <a:p>
                      <a:pPr algn="ctr"/>
                      <a:r>
                        <a:rPr lang="en-US" sz="2600" b="0" i="0" u="none" dirty="0">
                          <a:latin typeface="Apple Casual"/>
                        </a:rPr>
                        <a:t>102</a:t>
                      </a:r>
                    </a:p>
                  </a:txBody>
                  <a:tcPr/>
                </a:tc>
                <a:tc>
                  <a:txBody>
                    <a:bodyPr/>
                    <a:lstStyle/>
                    <a:p>
                      <a:pPr algn="ctr"/>
                      <a:r>
                        <a:rPr lang="en-US" sz="2600" b="0" i="0" u="none" dirty="0">
                          <a:latin typeface="Apple Casual"/>
                        </a:rPr>
                        <a:t>2 eggs</a:t>
                      </a:r>
                      <a:r>
                        <a:rPr lang="en-US" sz="2600" b="0" i="0" u="none" baseline="0" dirty="0">
                          <a:latin typeface="Apple Casual"/>
                        </a:rPr>
                        <a:t> scrambled with ½ cup beans and fajita vegetables, ½ large banana, 1 cup milk</a:t>
                      </a:r>
                      <a:endParaRPr lang="en-US" sz="2600" b="0" i="0" u="none" dirty="0">
                        <a:latin typeface="Apple Casual"/>
                      </a:endParaRPr>
                    </a:p>
                  </a:txBody>
                  <a:tcPr/>
                </a:tc>
                <a:tc>
                  <a:txBody>
                    <a:bodyPr/>
                    <a:lstStyle/>
                    <a:p>
                      <a:pPr algn="ctr"/>
                      <a:r>
                        <a:rPr lang="en-US" sz="2600" b="0" i="0" u="none" dirty="0">
                          <a:latin typeface="Apple Casual"/>
                        </a:rPr>
                        <a:t>172</a:t>
                      </a:r>
                    </a:p>
                  </a:txBody>
                  <a:tcPr/>
                </a:tc>
                <a:extLst>
                  <a:ext uri="{0D108BD9-81ED-4DB2-BD59-A6C34878D82A}">
                    <a16:rowId xmlns:a16="http://schemas.microsoft.com/office/drawing/2014/main" val="10001"/>
                  </a:ext>
                </a:extLst>
              </a:tr>
              <a:tr h="523394">
                <a:tc>
                  <a:txBody>
                    <a:bodyPr/>
                    <a:lstStyle/>
                    <a:p>
                      <a:pPr algn="ctr"/>
                      <a:r>
                        <a:rPr lang="en-US" sz="2600" b="0" i="0" u="none" dirty="0">
                          <a:latin typeface="Apple Casual"/>
                        </a:rPr>
                        <a:t>-</a:t>
                      </a:r>
                    </a:p>
                  </a:txBody>
                  <a:tcPr/>
                </a:tc>
                <a:tc>
                  <a:txBody>
                    <a:bodyPr/>
                    <a:lstStyle/>
                    <a:p>
                      <a:pPr algn="ctr"/>
                      <a:r>
                        <a:rPr lang="en-US" sz="2600" b="0" i="0" u="none" dirty="0">
                          <a:latin typeface="Apple Casual"/>
                        </a:rPr>
                        <a:t>2</a:t>
                      </a:r>
                      <a:r>
                        <a:rPr lang="en-US" sz="2600" b="0" i="0" u="none" baseline="0" dirty="0">
                          <a:latin typeface="Apple Casual"/>
                        </a:rPr>
                        <a:t> eggs, 4 pieces turkey bacon, 2 slices bacon, water </a:t>
                      </a:r>
                      <a:endParaRPr lang="en-US" sz="2600" b="0" i="0" u="none" dirty="0">
                        <a:latin typeface="Apple Casual"/>
                      </a:endParaRPr>
                    </a:p>
                  </a:txBody>
                  <a:tcPr/>
                </a:tc>
                <a:tc>
                  <a:txBody>
                    <a:bodyPr/>
                    <a:lstStyle/>
                    <a:p>
                      <a:pPr algn="ctr"/>
                      <a:r>
                        <a:rPr lang="en-US" sz="2600" b="0" i="0" u="none" dirty="0">
                          <a:latin typeface="Apple Casual"/>
                        </a:rPr>
                        <a:t>58</a:t>
                      </a:r>
                    </a:p>
                  </a:txBody>
                  <a:tcPr/>
                </a:tc>
                <a:extLst>
                  <a:ext uri="{0D108BD9-81ED-4DB2-BD59-A6C34878D82A}">
                    <a16:rowId xmlns:a16="http://schemas.microsoft.com/office/drawing/2014/main" val="10002"/>
                  </a:ext>
                </a:extLst>
              </a:tr>
              <a:tr h="663039">
                <a:tc>
                  <a:txBody>
                    <a:bodyPr/>
                    <a:lstStyle/>
                    <a:p>
                      <a:pPr algn="ctr"/>
                      <a:r>
                        <a:rPr lang="en-US" sz="2600" b="0" i="0" u="none" dirty="0">
                          <a:latin typeface="Apple Casual"/>
                        </a:rPr>
                        <a:t>117</a:t>
                      </a:r>
                    </a:p>
                  </a:txBody>
                  <a:tcPr/>
                </a:tc>
                <a:tc>
                  <a:txBody>
                    <a:bodyPr/>
                    <a:lstStyle/>
                    <a:p>
                      <a:pPr algn="ctr"/>
                      <a:r>
                        <a:rPr lang="en-US" sz="2600" b="0" i="0" u="none" dirty="0">
                          <a:latin typeface="Apple Casual"/>
                        </a:rPr>
                        <a:t>1 cup cooked</a:t>
                      </a:r>
                      <a:r>
                        <a:rPr lang="en-US" sz="2600" b="0" i="0" u="none" baseline="0" dirty="0">
                          <a:latin typeface="Apple Casual"/>
                        </a:rPr>
                        <a:t> oatmeal</a:t>
                      </a:r>
                      <a:r>
                        <a:rPr lang="en-US" sz="2600" b="0" i="0" u="none" dirty="0">
                          <a:latin typeface="Apple Casual"/>
                        </a:rPr>
                        <a:t>, 1 large banana</a:t>
                      </a:r>
                      <a:r>
                        <a:rPr lang="en-US" sz="2600" b="0" i="0" u="none" baseline="0" dirty="0">
                          <a:latin typeface="Apple Casual"/>
                        </a:rPr>
                        <a:t> 1 cup milk, 1 hardboiled egg </a:t>
                      </a:r>
                      <a:endParaRPr lang="en-US" sz="2600" b="0" i="0" u="none" dirty="0">
                        <a:latin typeface="Apple Casual"/>
                      </a:endParaRPr>
                    </a:p>
                  </a:txBody>
                  <a:tcPr/>
                </a:tc>
                <a:tc>
                  <a:txBody>
                    <a:bodyPr/>
                    <a:lstStyle/>
                    <a:p>
                      <a:pPr algn="ctr"/>
                      <a:r>
                        <a:rPr lang="en-US" sz="2600" b="0" i="0" u="none" dirty="0">
                          <a:latin typeface="Apple Casual"/>
                        </a:rPr>
                        <a:t>199</a:t>
                      </a:r>
                    </a:p>
                  </a:txBody>
                  <a:tcPr/>
                </a:tc>
                <a:extLst>
                  <a:ext uri="{0D108BD9-81ED-4DB2-BD59-A6C34878D82A}">
                    <a16:rowId xmlns:a16="http://schemas.microsoft.com/office/drawing/2014/main" val="10003"/>
                  </a:ext>
                </a:extLst>
              </a:tr>
              <a:tr h="544286">
                <a:tc>
                  <a:txBody>
                    <a:bodyPr/>
                    <a:lstStyle/>
                    <a:p>
                      <a:pPr algn="ctr"/>
                      <a:r>
                        <a:rPr lang="en-US" sz="2600" b="0" i="0" u="none" dirty="0">
                          <a:latin typeface="Apple Casual"/>
                        </a:rPr>
                        <a:t>108</a:t>
                      </a:r>
                    </a:p>
                  </a:txBody>
                  <a:tcPr/>
                </a:tc>
                <a:tc>
                  <a:txBody>
                    <a:bodyPr/>
                    <a:lstStyle/>
                    <a:p>
                      <a:pPr algn="ctr"/>
                      <a:r>
                        <a:rPr lang="en-US" sz="2600" b="0" i="0" u="none" dirty="0">
                          <a:latin typeface="Apple Casual"/>
                        </a:rPr>
                        <a:t>Large Carmel</a:t>
                      </a:r>
                      <a:r>
                        <a:rPr lang="en-US" sz="2600" b="0" i="0" u="none" baseline="0" dirty="0">
                          <a:latin typeface="Apple Casual"/>
                        </a:rPr>
                        <a:t> Macchiato and breakfast sandwich</a:t>
                      </a:r>
                      <a:endParaRPr lang="en-US" sz="2600" b="0" i="0" u="none" dirty="0">
                        <a:latin typeface="Apple Casual"/>
                      </a:endParaRPr>
                    </a:p>
                  </a:txBody>
                  <a:tcPr/>
                </a:tc>
                <a:tc>
                  <a:txBody>
                    <a:bodyPr/>
                    <a:lstStyle/>
                    <a:p>
                      <a:pPr algn="ctr"/>
                      <a:r>
                        <a:rPr lang="en-US" sz="2600" b="0" i="0" u="none" dirty="0">
                          <a:latin typeface="Apple Casual"/>
                        </a:rPr>
                        <a:t>257</a:t>
                      </a:r>
                    </a:p>
                  </a:txBody>
                  <a:tcPr/>
                </a:tc>
                <a:extLst>
                  <a:ext uri="{0D108BD9-81ED-4DB2-BD59-A6C34878D82A}">
                    <a16:rowId xmlns:a16="http://schemas.microsoft.com/office/drawing/2014/main" val="10004"/>
                  </a:ext>
                </a:extLst>
              </a:tr>
              <a:tr h="523394">
                <a:tc>
                  <a:txBody>
                    <a:bodyPr/>
                    <a:lstStyle/>
                    <a:p>
                      <a:pPr algn="ctr"/>
                      <a:r>
                        <a:rPr lang="en-US" sz="2600" b="0" i="0" u="none" dirty="0">
                          <a:latin typeface="Apple Casual"/>
                        </a:rPr>
                        <a:t>130</a:t>
                      </a:r>
                    </a:p>
                  </a:txBody>
                  <a:tcPr/>
                </a:tc>
                <a:tc>
                  <a:txBody>
                    <a:bodyPr/>
                    <a:lstStyle/>
                    <a:p>
                      <a:pPr algn="ctr"/>
                      <a:r>
                        <a:rPr lang="en-US" sz="2600" b="0" i="0" u="none" dirty="0">
                          <a:latin typeface="Apple Casual"/>
                        </a:rPr>
                        <a:t> 1 cup granola, 1.5</a:t>
                      </a:r>
                      <a:r>
                        <a:rPr lang="en-US" sz="2600" b="0" i="0" u="none" baseline="0" dirty="0">
                          <a:latin typeface="Apple Casual"/>
                        </a:rPr>
                        <a:t> cups milk </a:t>
                      </a:r>
                      <a:endParaRPr lang="en-US" sz="2600" b="0" i="0" u="none" dirty="0">
                        <a:latin typeface="Apple Casual"/>
                      </a:endParaRPr>
                    </a:p>
                  </a:txBody>
                  <a:tcPr/>
                </a:tc>
                <a:tc>
                  <a:txBody>
                    <a:bodyPr/>
                    <a:lstStyle/>
                    <a:p>
                      <a:pPr algn="ctr"/>
                      <a:r>
                        <a:rPr lang="en-US" sz="2600" b="0" i="0" u="none" dirty="0">
                          <a:latin typeface="Apple Casual"/>
                        </a:rPr>
                        <a:t>223</a:t>
                      </a:r>
                    </a:p>
                  </a:txBody>
                  <a:tcPr/>
                </a:tc>
                <a:extLst>
                  <a:ext uri="{0D108BD9-81ED-4DB2-BD59-A6C34878D82A}">
                    <a16:rowId xmlns:a16="http://schemas.microsoft.com/office/drawing/2014/main" val="10005"/>
                  </a:ext>
                </a:extLst>
              </a:tr>
              <a:tr h="637749">
                <a:tc>
                  <a:txBody>
                    <a:bodyPr/>
                    <a:lstStyle/>
                    <a:p>
                      <a:pPr algn="ctr"/>
                      <a:r>
                        <a:rPr lang="en-US" sz="2600" b="0" i="0" u="none" dirty="0">
                          <a:latin typeface="Apple Casual"/>
                        </a:rPr>
                        <a:t>-</a:t>
                      </a:r>
                    </a:p>
                  </a:txBody>
                  <a:tcPr/>
                </a:tc>
                <a:tc>
                  <a:txBody>
                    <a:bodyPr/>
                    <a:lstStyle/>
                    <a:p>
                      <a:pPr algn="ctr"/>
                      <a:r>
                        <a:rPr lang="en-US" sz="2600" b="0" i="0" u="none" dirty="0">
                          <a:latin typeface="Apple Casual"/>
                        </a:rPr>
                        <a:t>4 corn tortillas, 2 scram</a:t>
                      </a:r>
                      <a:r>
                        <a:rPr lang="en-US" sz="2600" b="0" i="0" u="none" baseline="0" dirty="0">
                          <a:latin typeface="Apple Casual"/>
                        </a:rPr>
                        <a:t>bled eggs w/ </a:t>
                      </a:r>
                      <a:r>
                        <a:rPr lang="en-US" sz="2600" b="0" i="0" u="none" baseline="0" dirty="0" err="1">
                          <a:latin typeface="Apple Casual"/>
                        </a:rPr>
                        <a:t>potatos</a:t>
                      </a:r>
                      <a:r>
                        <a:rPr lang="en-US" sz="2600" b="0" i="0" u="none" baseline="0" dirty="0">
                          <a:latin typeface="Apple Casual"/>
                        </a:rPr>
                        <a:t>, peppers, and onions </a:t>
                      </a:r>
                      <a:endParaRPr lang="en-US" sz="2600" b="0" i="0" u="none" dirty="0">
                        <a:latin typeface="Apple Casual"/>
                      </a:endParaRPr>
                    </a:p>
                  </a:txBody>
                  <a:tcPr/>
                </a:tc>
                <a:tc>
                  <a:txBody>
                    <a:bodyPr/>
                    <a:lstStyle/>
                    <a:p>
                      <a:pPr algn="ctr"/>
                      <a:r>
                        <a:rPr lang="en-US" sz="2600" b="0" i="0" u="none" dirty="0">
                          <a:latin typeface="Apple Casual"/>
                        </a:rPr>
                        <a:t>200</a:t>
                      </a:r>
                    </a:p>
                  </a:txBody>
                  <a:tcPr/>
                </a:tc>
                <a:extLst>
                  <a:ext uri="{0D108BD9-81ED-4DB2-BD59-A6C34878D82A}">
                    <a16:rowId xmlns:a16="http://schemas.microsoft.com/office/drawing/2014/main" val="10006"/>
                  </a:ext>
                </a:extLst>
              </a:tr>
              <a:tr h="523394">
                <a:tc>
                  <a:txBody>
                    <a:bodyPr/>
                    <a:lstStyle/>
                    <a:p>
                      <a:pPr algn="ctr"/>
                      <a:r>
                        <a:rPr lang="en-US" sz="2600" b="0" i="0" u="none" dirty="0">
                          <a:latin typeface="Apple Casual"/>
                        </a:rPr>
                        <a:t>140</a:t>
                      </a:r>
                    </a:p>
                  </a:txBody>
                  <a:tcPr/>
                </a:tc>
                <a:tc>
                  <a:txBody>
                    <a:bodyPr/>
                    <a:lstStyle/>
                    <a:p>
                      <a:pPr algn="ctr"/>
                      <a:r>
                        <a:rPr lang="en-US" sz="2600" b="0" i="0" u="none" baseline="0" dirty="0">
                          <a:latin typeface="Apple Casual"/>
                        </a:rPr>
                        <a:t>1 large banana with peanut butter, water </a:t>
                      </a:r>
                      <a:endParaRPr lang="en-US" sz="2600" b="0" i="0" u="none" dirty="0">
                        <a:latin typeface="Apple Casual"/>
                      </a:endParaRPr>
                    </a:p>
                  </a:txBody>
                  <a:tcPr/>
                </a:tc>
                <a:tc>
                  <a:txBody>
                    <a:bodyPr/>
                    <a:lstStyle/>
                    <a:p>
                      <a:pPr algn="ctr"/>
                      <a:r>
                        <a:rPr lang="en-US" sz="2600" b="0" i="0" u="none" dirty="0">
                          <a:latin typeface="Apple Casual"/>
                        </a:rPr>
                        <a:t>165</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2356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0DAF-D08C-4D72-AE35-4C0EB180E714}"/>
              </a:ext>
            </a:extLst>
          </p:cNvPr>
          <p:cNvSpPr>
            <a:spLocks noGrp="1"/>
          </p:cNvSpPr>
          <p:nvPr>
            <p:ph type="title"/>
          </p:nvPr>
        </p:nvSpPr>
        <p:spPr>
          <a:solidFill>
            <a:srgbClr val="7FB0A8"/>
          </a:solidFill>
        </p:spPr>
        <p:txBody>
          <a:bodyPr/>
          <a:lstStyle/>
          <a:p>
            <a:r>
              <a:rPr lang="en-US" dirty="0"/>
              <a:t>Nutrition for Weight Management</a:t>
            </a:r>
          </a:p>
        </p:txBody>
      </p:sp>
      <p:sp>
        <p:nvSpPr>
          <p:cNvPr id="3" name="Content Placeholder 2">
            <a:extLst>
              <a:ext uri="{FF2B5EF4-FFF2-40B4-BE49-F238E27FC236}">
                <a16:creationId xmlns:a16="http://schemas.microsoft.com/office/drawing/2014/main" id="{B336277C-0C1B-4E8C-82A2-B5D7FBF1E016}"/>
              </a:ext>
            </a:extLst>
          </p:cNvPr>
          <p:cNvSpPr>
            <a:spLocks noGrp="1"/>
          </p:cNvSpPr>
          <p:nvPr>
            <p:ph idx="1"/>
          </p:nvPr>
        </p:nvSpPr>
        <p:spPr/>
        <p:txBody>
          <a:bodyPr>
            <a:normAutofit/>
          </a:bodyPr>
          <a:lstStyle/>
          <a:p>
            <a:r>
              <a:rPr lang="en-US" sz="3200" dirty="0"/>
              <a:t>Weight loss is primarily associated with energy-reduction NOT macronutrient composition or type of eating pattern</a:t>
            </a:r>
          </a:p>
          <a:p>
            <a:pPr lvl="1"/>
            <a:r>
              <a:rPr lang="en-US" sz="3000" dirty="0"/>
              <a:t>For weight loss, aim for 500-750 kcals/day energy deficit</a:t>
            </a:r>
          </a:p>
          <a:p>
            <a:pPr lvl="1"/>
            <a:r>
              <a:rPr lang="en-US" sz="3000" dirty="0"/>
              <a:t>High frequency of counseling can be beneficial</a:t>
            </a:r>
          </a:p>
          <a:p>
            <a:pPr lvl="1"/>
            <a:r>
              <a:rPr lang="en-US" sz="3000" dirty="0"/>
              <a:t>Very low-calorie eating (800-1,000 kcals/day) should only be prescribed to selected individuals by trained practitioners</a:t>
            </a:r>
          </a:p>
          <a:p>
            <a:pPr lvl="1"/>
            <a:r>
              <a:rPr lang="en-US" sz="3000" dirty="0"/>
              <a:t>Nutrition supplements not shown to be effective; not recommended</a:t>
            </a:r>
          </a:p>
          <a:p>
            <a:endParaRPr lang="en-US" dirty="0"/>
          </a:p>
        </p:txBody>
      </p:sp>
    </p:spTree>
    <p:extLst>
      <p:ext uri="{BB962C8B-B14F-4D97-AF65-F5344CB8AC3E}">
        <p14:creationId xmlns:p14="http://schemas.microsoft.com/office/powerpoint/2010/main" val="15398278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27919" y="3864300"/>
            <a:ext cx="3464081" cy="2855012"/>
          </a:xfrm>
          <a:prstGeom prst="rect">
            <a:avLst/>
          </a:prstGeom>
        </p:spPr>
      </p:pic>
      <p:sp>
        <p:nvSpPr>
          <p:cNvPr id="2" name="Title 1"/>
          <p:cNvSpPr>
            <a:spLocks noGrp="1"/>
          </p:cNvSpPr>
          <p:nvPr>
            <p:ph type="title"/>
          </p:nvPr>
        </p:nvSpPr>
        <p:spPr>
          <a:solidFill>
            <a:srgbClr val="7FB0A8"/>
          </a:solidFill>
        </p:spPr>
        <p:txBody>
          <a:bodyPr/>
          <a:lstStyle/>
          <a:p>
            <a:r>
              <a:rPr lang="en-US" dirty="0"/>
              <a:t>ADA’s Plate Method</a:t>
            </a:r>
          </a:p>
        </p:txBody>
      </p:sp>
      <p:sp>
        <p:nvSpPr>
          <p:cNvPr id="3" name="Content Placeholder 2"/>
          <p:cNvSpPr>
            <a:spLocks noGrp="1"/>
          </p:cNvSpPr>
          <p:nvPr>
            <p:ph idx="1"/>
          </p:nvPr>
        </p:nvSpPr>
        <p:spPr>
          <a:xfrm>
            <a:off x="838200" y="1794802"/>
            <a:ext cx="10515600" cy="4351338"/>
          </a:xfrm>
        </p:spPr>
        <p:txBody>
          <a:bodyPr/>
          <a:lstStyle/>
          <a:p>
            <a:pPr>
              <a:lnSpc>
                <a:spcPct val="100000"/>
              </a:lnSpc>
            </a:pPr>
            <a:r>
              <a:rPr lang="en-US" sz="3200" dirty="0"/>
              <a:t>Encourages consistent carbohydrate intake to help balance fixed insulin dosages</a:t>
            </a:r>
          </a:p>
          <a:p>
            <a:pPr>
              <a:lnSpc>
                <a:spcPct val="100000"/>
              </a:lnSpc>
            </a:pPr>
            <a:r>
              <a:rPr lang="en-US" sz="3200" dirty="0"/>
              <a:t>Balance carbohydrates with protein/veg</a:t>
            </a:r>
          </a:p>
          <a:p>
            <a:pPr>
              <a:lnSpc>
                <a:spcPct val="100000"/>
              </a:lnSpc>
            </a:pPr>
            <a:r>
              <a:rPr lang="en-US" sz="3200" dirty="0"/>
              <a:t>Simple and avoids complicated math</a:t>
            </a:r>
          </a:p>
          <a:p>
            <a:pPr marL="0" indent="0">
              <a:buNone/>
            </a:pPr>
            <a:endParaRPr lang="en-US" dirty="0"/>
          </a:p>
        </p:txBody>
      </p:sp>
      <p:pic>
        <p:nvPicPr>
          <p:cNvPr id="5" name="Picture 4"/>
          <p:cNvPicPr>
            <a:picLocks noChangeAspect="1"/>
          </p:cNvPicPr>
          <p:nvPr/>
        </p:nvPicPr>
        <p:blipFill>
          <a:blip r:embed="rId4"/>
          <a:stretch>
            <a:fillRect/>
          </a:stretch>
        </p:blipFill>
        <p:spPr>
          <a:xfrm rot="16200000">
            <a:off x="4170769" y="2291174"/>
            <a:ext cx="1709075" cy="6902765"/>
          </a:xfrm>
          <a:prstGeom prst="rect">
            <a:avLst/>
          </a:prstGeom>
        </p:spPr>
      </p:pic>
    </p:spTree>
    <p:extLst>
      <p:ext uri="{BB962C8B-B14F-4D97-AF65-F5344CB8AC3E}">
        <p14:creationId xmlns:p14="http://schemas.microsoft.com/office/powerpoint/2010/main" val="21292001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 several, different, arranged&#10;&#10;Description automatically generated">
            <a:extLst>
              <a:ext uri="{FF2B5EF4-FFF2-40B4-BE49-F238E27FC236}">
                <a16:creationId xmlns:a16="http://schemas.microsoft.com/office/drawing/2014/main" id="{C654E3C4-8097-494F-A2AD-D047494F983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92" r="2701" b="6014"/>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7A70490-EB1C-4624-9455-D5A4F9ED096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Calculating Mealtime Insulin</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58F4DFA7-CC1D-4F49-B26C-4B25BCE3C9B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tx1"/>
                </a:solidFill>
              </a:rPr>
              <a:t>Carbs &amp; Carb Ratios PLUS Blood Sugar &amp; Correction Factors</a:t>
            </a:r>
          </a:p>
        </p:txBody>
      </p:sp>
    </p:spTree>
    <p:extLst>
      <p:ext uri="{BB962C8B-B14F-4D97-AF65-F5344CB8AC3E}">
        <p14:creationId xmlns:p14="http://schemas.microsoft.com/office/powerpoint/2010/main" val="74155975"/>
      </p:ext>
    </p:extLst>
  </p:cSld>
  <p:clrMapOvr>
    <a:overrideClrMapping bg1="dk1" tx1="lt1" bg2="dk2"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F0C5-3F16-409B-AC99-E56D223BDFE0}"/>
              </a:ext>
            </a:extLst>
          </p:cNvPr>
          <p:cNvSpPr>
            <a:spLocks noGrp="1"/>
          </p:cNvSpPr>
          <p:nvPr>
            <p:ph type="title"/>
          </p:nvPr>
        </p:nvSpPr>
        <p:spPr>
          <a:solidFill>
            <a:srgbClr val="7FB0A8"/>
          </a:solidFill>
        </p:spPr>
        <p:txBody>
          <a:bodyPr>
            <a:normAutofit/>
          </a:bodyPr>
          <a:lstStyle/>
          <a:p>
            <a:r>
              <a:rPr lang="en-US" sz="4200" dirty="0"/>
              <a:t>Meal Planning: Strategies for Carb Management</a:t>
            </a:r>
          </a:p>
        </p:txBody>
      </p:sp>
      <p:graphicFrame>
        <p:nvGraphicFramePr>
          <p:cNvPr id="4" name="Content Placeholder 3">
            <a:extLst>
              <a:ext uri="{FF2B5EF4-FFF2-40B4-BE49-F238E27FC236}">
                <a16:creationId xmlns:a16="http://schemas.microsoft.com/office/drawing/2014/main" id="{1BF16386-F15D-4C9C-B1B1-16DC73D6A682}"/>
              </a:ext>
            </a:extLst>
          </p:cNvPr>
          <p:cNvGraphicFramePr>
            <a:graphicFrameLocks noGrp="1"/>
          </p:cNvGraphicFramePr>
          <p:nvPr>
            <p:ph idx="1"/>
          </p:nvPr>
        </p:nvGraphicFramePr>
        <p:xfrm>
          <a:off x="810928" y="1690688"/>
          <a:ext cx="10515600" cy="4738112"/>
        </p:xfrm>
        <a:graphic>
          <a:graphicData uri="http://schemas.openxmlformats.org/drawingml/2006/table">
            <a:tbl>
              <a:tblPr firstRow="1" firstCol="1" bandRow="1">
                <a:tableStyleId>{F5AB1C69-6EDB-4FF4-983F-18BD219EF322}</a:tableStyleId>
              </a:tblPr>
              <a:tblGrid>
                <a:gridCol w="4378036">
                  <a:extLst>
                    <a:ext uri="{9D8B030D-6E8A-4147-A177-3AD203B41FA5}">
                      <a16:colId xmlns:a16="http://schemas.microsoft.com/office/drawing/2014/main" val="4063294871"/>
                    </a:ext>
                  </a:extLst>
                </a:gridCol>
                <a:gridCol w="6137564">
                  <a:extLst>
                    <a:ext uri="{9D8B030D-6E8A-4147-A177-3AD203B41FA5}">
                      <a16:colId xmlns:a16="http://schemas.microsoft.com/office/drawing/2014/main" val="975534240"/>
                    </a:ext>
                  </a:extLst>
                </a:gridCol>
              </a:tblGrid>
              <a:tr h="570740">
                <a:tc>
                  <a:txBody>
                    <a:bodyPr/>
                    <a:lstStyle/>
                    <a:p>
                      <a:pPr marL="0" marR="0" algn="ctr">
                        <a:lnSpc>
                          <a:spcPct val="107000"/>
                        </a:lnSpc>
                        <a:spcBef>
                          <a:spcPts val="0"/>
                        </a:spcBef>
                        <a:spcAft>
                          <a:spcPts val="0"/>
                        </a:spcAft>
                      </a:pPr>
                      <a:r>
                        <a:rPr lang="en-US" sz="2400" b="1" dirty="0">
                          <a:solidFill>
                            <a:schemeClr val="tx1"/>
                          </a:solidFill>
                          <a:effectLst/>
                          <a:latin typeface="+mn-lt"/>
                        </a:rPr>
                        <a:t>Therapy</a:t>
                      </a:r>
                      <a:endParaRPr lang="en-US"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b="1" dirty="0">
                          <a:solidFill>
                            <a:schemeClr val="tx1"/>
                          </a:solidFill>
                          <a:effectLst/>
                          <a:latin typeface="+mn-lt"/>
                        </a:rPr>
                        <a:t>Strategies for Carbohydrate Management</a:t>
                      </a:r>
                      <a:endParaRPr lang="en-US"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742184"/>
                  </a:ext>
                </a:extLst>
              </a:tr>
              <a:tr h="1348046">
                <a:tc>
                  <a:txBody>
                    <a:bodyPr/>
                    <a:lstStyle/>
                    <a:p>
                      <a:pPr marL="0" marR="0">
                        <a:lnSpc>
                          <a:spcPct val="107000"/>
                        </a:lnSpc>
                        <a:spcBef>
                          <a:spcPts val="0"/>
                        </a:spcBef>
                        <a:spcAft>
                          <a:spcPts val="0"/>
                        </a:spcAft>
                      </a:pPr>
                      <a:r>
                        <a:rPr lang="en-US" sz="2400" b="0" dirty="0">
                          <a:solidFill>
                            <a:schemeClr val="tx1"/>
                          </a:solidFill>
                          <a:effectLst/>
                          <a:latin typeface="+mn-lt"/>
                        </a:rPr>
                        <a:t>Nutrition therapy only or on meds excluding insulin or insulin secretagogues</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latin typeface="+mn-lt"/>
                        </a:rPr>
                        <a:t>Use carbohydrate management strategies such as </a:t>
                      </a:r>
                      <a:r>
                        <a:rPr lang="en-US" sz="2400" b="0" i="0" dirty="0">
                          <a:solidFill>
                            <a:schemeClr val="tx1"/>
                          </a:solidFill>
                          <a:effectLst/>
                          <a:latin typeface="+mn-lt"/>
                        </a:rPr>
                        <a:t>reducing overall carb intake, portion sizes, plate method, or food exchange lists</a:t>
                      </a: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200444"/>
                  </a:ext>
                </a:extLst>
              </a:tr>
              <a:tr h="1504468">
                <a:tc>
                  <a:txBody>
                    <a:bodyPr/>
                    <a:lstStyle/>
                    <a:p>
                      <a:pPr marL="0" marR="0">
                        <a:lnSpc>
                          <a:spcPct val="107000"/>
                        </a:lnSpc>
                        <a:spcBef>
                          <a:spcPts val="0"/>
                        </a:spcBef>
                        <a:spcAft>
                          <a:spcPts val="0"/>
                        </a:spcAft>
                      </a:pPr>
                      <a:r>
                        <a:rPr lang="en-US" sz="2400" b="0" dirty="0">
                          <a:solidFill>
                            <a:schemeClr val="tx1"/>
                          </a:solidFill>
                          <a:effectLst/>
                          <a:latin typeface="+mn-lt"/>
                        </a:rPr>
                        <a:t>Fixed insulin doses or insulin secretagogues</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latin typeface="+mn-lt"/>
                        </a:rPr>
                        <a:t>Educate on carbohydrate consistency with respect to time and amount. Use tools such as c</a:t>
                      </a:r>
                      <a:r>
                        <a:rPr lang="en-US" sz="2400" b="0" i="0" dirty="0">
                          <a:solidFill>
                            <a:schemeClr val="tx1"/>
                          </a:solidFill>
                          <a:effectLst/>
                          <a:latin typeface="+mn-lt"/>
                        </a:rPr>
                        <a:t>arbohydrate counting or choices, plate method, simplified meal plan, or food exchange lists</a:t>
                      </a: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1867858"/>
                  </a:ext>
                </a:extLst>
              </a:tr>
              <a:tr h="862573">
                <a:tc>
                  <a:txBody>
                    <a:bodyPr/>
                    <a:lstStyle/>
                    <a:p>
                      <a:pPr marL="0" marR="0">
                        <a:lnSpc>
                          <a:spcPct val="107000"/>
                        </a:lnSpc>
                        <a:spcBef>
                          <a:spcPts val="0"/>
                        </a:spcBef>
                        <a:spcAft>
                          <a:spcPts val="0"/>
                        </a:spcAft>
                      </a:pPr>
                      <a:r>
                        <a:rPr lang="en-US" sz="2400" b="0" dirty="0">
                          <a:solidFill>
                            <a:schemeClr val="tx1"/>
                          </a:solidFill>
                          <a:effectLst/>
                          <a:latin typeface="+mn-lt"/>
                        </a:rPr>
                        <a:t>Flexible insulin therapy</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latin typeface="+mn-lt"/>
                        </a:rPr>
                        <a:t>Educate on carbohydrate counting and using an insulin-to-carb ratio</a:t>
                      </a: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5347200"/>
                  </a:ext>
                </a:extLst>
              </a:tr>
            </a:tbl>
          </a:graphicData>
        </a:graphic>
      </p:graphicFrame>
      <p:sp>
        <p:nvSpPr>
          <p:cNvPr id="5" name="Rectangle: Rounded Corners 4">
            <a:extLst>
              <a:ext uri="{FF2B5EF4-FFF2-40B4-BE49-F238E27FC236}">
                <a16:creationId xmlns:a16="http://schemas.microsoft.com/office/drawing/2014/main" id="{51BD788F-73FC-479C-9AA6-4467C3F4BFCE}"/>
              </a:ext>
            </a:extLst>
          </p:cNvPr>
          <p:cNvSpPr/>
          <p:nvPr/>
        </p:nvSpPr>
        <p:spPr>
          <a:xfrm>
            <a:off x="616016" y="5515276"/>
            <a:ext cx="10905423" cy="9775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6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38B2-01A0-4D63-96CD-F381462F61B2}"/>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580963C6-79BC-4CC4-A475-2F94B33200F0}"/>
              </a:ext>
            </a:extLst>
          </p:cNvPr>
          <p:cNvSpPr>
            <a:spLocks noGrp="1"/>
          </p:cNvSpPr>
          <p:nvPr>
            <p:ph idx="1"/>
          </p:nvPr>
        </p:nvSpPr>
        <p:spPr/>
        <p:txBody>
          <a:bodyPr>
            <a:normAutofit/>
          </a:bodyPr>
          <a:lstStyle/>
          <a:p>
            <a:pPr>
              <a:lnSpc>
                <a:spcPct val="100000"/>
              </a:lnSpc>
            </a:pPr>
            <a:r>
              <a:rPr lang="en-US" sz="3200" dirty="0"/>
              <a:t>Carb counting and using an insulin-to-carb ratio (ICR)</a:t>
            </a:r>
          </a:p>
          <a:p>
            <a:pPr lvl="1">
              <a:lnSpc>
                <a:spcPct val="100000"/>
              </a:lnSpc>
            </a:pPr>
            <a:r>
              <a:rPr lang="en-US" sz="2800" dirty="0"/>
              <a:t>Can be used with flexible insulin therapy, including MDI and CSII, where bolus insulin is used at mealtimes</a:t>
            </a:r>
          </a:p>
        </p:txBody>
      </p:sp>
      <p:graphicFrame>
        <p:nvGraphicFramePr>
          <p:cNvPr id="4" name="Table 4">
            <a:extLst>
              <a:ext uri="{FF2B5EF4-FFF2-40B4-BE49-F238E27FC236}">
                <a16:creationId xmlns:a16="http://schemas.microsoft.com/office/drawing/2014/main" id="{23392994-375A-4947-AC3F-C5250D74B4D8}"/>
              </a:ext>
            </a:extLst>
          </p:cNvPr>
          <p:cNvGraphicFramePr>
            <a:graphicFrameLocks noGrp="1"/>
          </p:cNvGraphicFramePr>
          <p:nvPr>
            <p:extLst>
              <p:ext uri="{D42A27DB-BD31-4B8C-83A1-F6EECF244321}">
                <p14:modId xmlns:p14="http://schemas.microsoft.com/office/powerpoint/2010/main" val="3777953392"/>
              </p:ext>
            </p:extLst>
          </p:nvPr>
        </p:nvGraphicFramePr>
        <p:xfrm>
          <a:off x="1468244" y="3429000"/>
          <a:ext cx="9255512" cy="1893416"/>
        </p:xfrm>
        <a:graphic>
          <a:graphicData uri="http://schemas.openxmlformats.org/drawingml/2006/table">
            <a:tbl>
              <a:tblPr firstRow="1" bandRow="1">
                <a:tableStyleId>{5C22544A-7EE6-4342-B048-85BDC9FD1C3A}</a:tableStyleId>
              </a:tblPr>
              <a:tblGrid>
                <a:gridCol w="4627756">
                  <a:extLst>
                    <a:ext uri="{9D8B030D-6E8A-4147-A177-3AD203B41FA5}">
                      <a16:colId xmlns:a16="http://schemas.microsoft.com/office/drawing/2014/main" val="1296720197"/>
                    </a:ext>
                  </a:extLst>
                </a:gridCol>
                <a:gridCol w="4627756">
                  <a:extLst>
                    <a:ext uri="{9D8B030D-6E8A-4147-A177-3AD203B41FA5}">
                      <a16:colId xmlns:a16="http://schemas.microsoft.com/office/drawing/2014/main" val="4114482437"/>
                    </a:ext>
                  </a:extLst>
                </a:gridCol>
              </a:tblGrid>
              <a:tr h="565718">
                <a:tc>
                  <a:txBody>
                    <a:bodyPr/>
                    <a:lstStyle/>
                    <a:p>
                      <a:pPr algn="ctr"/>
                      <a:r>
                        <a:rPr lang="en-US" sz="2600" dirty="0">
                          <a:solidFill>
                            <a:schemeClr val="tx1"/>
                          </a:solidFill>
                        </a:rPr>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dirty="0">
                          <a:solidFill>
                            <a:schemeClr val="tx1"/>
                          </a:solidFill>
                        </a:rPr>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453527"/>
                  </a:ext>
                </a:extLst>
              </a:tr>
              <a:tr h="1327698">
                <a:tc>
                  <a:txBody>
                    <a:bodyPr/>
                    <a:lstStyle/>
                    <a:p>
                      <a:pPr marL="285750" indent="-285750" algn="ctr">
                        <a:buFont typeface="Arial" panose="020B0604020202020204" pitchFamily="34" charset="0"/>
                        <a:buChar char="•"/>
                      </a:pPr>
                      <a:r>
                        <a:rPr lang="en-US" sz="2600" dirty="0"/>
                        <a:t>Flexibility for the PWD</a:t>
                      </a:r>
                    </a:p>
                    <a:p>
                      <a:pPr marL="285750" indent="-285750" algn="ctr">
                        <a:buFont typeface="Arial" panose="020B0604020202020204" pitchFamily="34" charset="0"/>
                        <a:buChar char="•"/>
                      </a:pPr>
                      <a:r>
                        <a:rPr lang="en-US" sz="2600" dirty="0"/>
                        <a:t>Insulin/food matched precisely = improved BGs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ctr">
                        <a:buFont typeface="Arial" panose="020B0604020202020204" pitchFamily="34" charset="0"/>
                        <a:buChar char="•"/>
                      </a:pPr>
                      <a:r>
                        <a:rPr lang="en-US" sz="2600" dirty="0"/>
                        <a:t>It is easy to lose sight of overall nutritional 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4222446"/>
                  </a:ext>
                </a:extLst>
              </a:tr>
            </a:tbl>
          </a:graphicData>
        </a:graphic>
      </p:graphicFrame>
      <p:pic>
        <p:nvPicPr>
          <p:cNvPr id="5" name="Picture 5" descr="Image result for apples">
            <a:hlinkClick r:id="rId3"/>
            <a:extLst>
              <a:ext uri="{FF2B5EF4-FFF2-40B4-BE49-F238E27FC236}">
                <a16:creationId xmlns:a16="http://schemas.microsoft.com/office/drawing/2014/main" id="{E1671879-5B41-480B-8AB5-873DE2057FF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3322" b="97841" l="0" r="100000">
                        <a14:foregroundMark x1="7774" y1="65781" x2="12665" y2="79568"/>
                      </a14:backgroundRemoval>
                    </a14:imgEffect>
                  </a14:imgLayer>
                </a14:imgProps>
              </a:ext>
              <a:ext uri="{28A0092B-C50C-407E-A947-70E740481C1C}">
                <a14:useLocalDpi xmlns:a14="http://schemas.microsoft.com/office/drawing/2010/main" val="0"/>
              </a:ext>
            </a:extLst>
          </a:blip>
          <a:srcRect/>
          <a:stretch>
            <a:fillRect/>
          </a:stretch>
        </p:blipFill>
        <p:spPr bwMode="auto">
          <a:xfrm>
            <a:off x="3546222" y="5322416"/>
            <a:ext cx="1998988" cy="1508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Image result for equal sign">
            <a:hlinkClick r:id="rId6"/>
            <a:extLst>
              <a:ext uri="{FF2B5EF4-FFF2-40B4-BE49-F238E27FC236}">
                <a16:creationId xmlns:a16="http://schemas.microsoft.com/office/drawing/2014/main" id="{17414E00-D0D5-4632-BA78-9584BF917B45}"/>
              </a:ext>
            </a:extLst>
          </p:cNvPr>
          <p:cNvPicPr>
            <a:picLocks noChangeAspect="1" noChangeArrowheads="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43277" y="5423724"/>
            <a:ext cx="1305446" cy="1305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Image result for apple donuts">
            <a:hlinkClick r:id="rId8"/>
            <a:extLst>
              <a:ext uri="{FF2B5EF4-FFF2-40B4-BE49-F238E27FC236}">
                <a16:creationId xmlns:a16="http://schemas.microsoft.com/office/drawing/2014/main" id="{836363D0-2CA6-4340-8CEF-88A211940E0A}"/>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650" b="96350" l="10000" r="90000"/>
                    </a14:imgEffect>
                  </a14:imgLayer>
                </a14:imgProps>
              </a:ext>
              <a:ext uri="{28A0092B-C50C-407E-A947-70E740481C1C}">
                <a14:useLocalDpi xmlns:a14="http://schemas.microsoft.com/office/drawing/2010/main" val="0"/>
              </a:ext>
            </a:extLst>
          </a:blip>
          <a:srcRect l="10088"/>
          <a:stretch/>
        </p:blipFill>
        <p:spPr bwMode="auto">
          <a:xfrm>
            <a:off x="6646792" y="5308864"/>
            <a:ext cx="1453804" cy="161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0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B6F1-82E2-4BC6-8D1E-78032C418F4A}"/>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C0BF085C-D741-4E96-A344-9CB2AA1901E9}"/>
              </a:ext>
            </a:extLst>
          </p:cNvPr>
          <p:cNvSpPr>
            <a:spLocks noGrp="1"/>
          </p:cNvSpPr>
          <p:nvPr>
            <p:ph idx="1"/>
          </p:nvPr>
        </p:nvSpPr>
        <p:spPr>
          <a:xfrm>
            <a:off x="838199" y="1825625"/>
            <a:ext cx="10714463" cy="4351338"/>
          </a:xfrm>
        </p:spPr>
        <p:txBody>
          <a:bodyPr>
            <a:normAutofit/>
          </a:bodyPr>
          <a:lstStyle/>
          <a:p>
            <a:pPr>
              <a:lnSpc>
                <a:spcPct val="100000"/>
              </a:lnSpc>
            </a:pPr>
            <a:r>
              <a:rPr lang="en-US" sz="3200" dirty="0"/>
              <a:t>To calculate mealtime insulin, you will need the following pieces of information:</a:t>
            </a:r>
          </a:p>
          <a:p>
            <a:pPr lvl="1">
              <a:lnSpc>
                <a:spcPct val="100000"/>
              </a:lnSpc>
            </a:pPr>
            <a:r>
              <a:rPr lang="en-US" sz="2800" dirty="0"/>
              <a:t>Total grams of carbohydrate being eaten</a:t>
            </a:r>
          </a:p>
          <a:p>
            <a:pPr lvl="1">
              <a:lnSpc>
                <a:spcPct val="100000"/>
              </a:lnSpc>
            </a:pPr>
            <a:r>
              <a:rPr lang="en-US" sz="2800" dirty="0"/>
              <a:t>Carbohydrate ratio (ICR)</a:t>
            </a:r>
          </a:p>
          <a:p>
            <a:pPr lvl="1">
              <a:lnSpc>
                <a:spcPct val="100000"/>
              </a:lnSpc>
            </a:pPr>
            <a:r>
              <a:rPr lang="en-US" sz="2800" dirty="0"/>
              <a:t>Current BG </a:t>
            </a:r>
          </a:p>
          <a:p>
            <a:pPr lvl="1">
              <a:lnSpc>
                <a:spcPct val="100000"/>
              </a:lnSpc>
            </a:pPr>
            <a:r>
              <a:rPr lang="en-US" sz="2800" dirty="0"/>
              <a:t>Target BG</a:t>
            </a:r>
          </a:p>
          <a:p>
            <a:pPr lvl="1">
              <a:lnSpc>
                <a:spcPct val="100000"/>
              </a:lnSpc>
            </a:pPr>
            <a:r>
              <a:rPr lang="en-US" sz="2800" dirty="0"/>
              <a:t>Insulin sensitivity factor (ISF)</a:t>
            </a:r>
          </a:p>
          <a:p>
            <a:pPr>
              <a:lnSpc>
                <a:spcPct val="100000"/>
              </a:lnSpc>
            </a:pPr>
            <a:r>
              <a:rPr lang="en-US" sz="3200" dirty="0"/>
              <a:t>To get the total bolus, add the food bolus and correction bolus</a:t>
            </a:r>
          </a:p>
        </p:txBody>
      </p:sp>
      <p:sp>
        <p:nvSpPr>
          <p:cNvPr id="4" name="Right Brace 3">
            <a:extLst>
              <a:ext uri="{FF2B5EF4-FFF2-40B4-BE49-F238E27FC236}">
                <a16:creationId xmlns:a16="http://schemas.microsoft.com/office/drawing/2014/main" id="{DF9FD942-71C4-426D-8CAC-2CD39BA0023B}"/>
              </a:ext>
            </a:extLst>
          </p:cNvPr>
          <p:cNvSpPr/>
          <p:nvPr/>
        </p:nvSpPr>
        <p:spPr>
          <a:xfrm>
            <a:off x="7650078" y="2877955"/>
            <a:ext cx="259882" cy="847022"/>
          </a:xfrm>
          <a:prstGeom prst="rightBrace">
            <a:avLst/>
          </a:prstGeom>
          <a:solidFill>
            <a:schemeClr val="bg1"/>
          </a:solidFill>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15A9924D-2DF6-41C1-BCCF-07FA72AD25D7}"/>
              </a:ext>
            </a:extLst>
          </p:cNvPr>
          <p:cNvSpPr txBox="1"/>
          <p:nvPr/>
        </p:nvSpPr>
        <p:spPr>
          <a:xfrm>
            <a:off x="8237219" y="3039856"/>
            <a:ext cx="1832611" cy="523220"/>
          </a:xfrm>
          <a:prstGeom prst="rect">
            <a:avLst/>
          </a:prstGeom>
          <a:noFill/>
        </p:spPr>
        <p:txBody>
          <a:bodyPr wrap="square" rtlCol="0">
            <a:spAutoFit/>
          </a:bodyPr>
          <a:lstStyle/>
          <a:p>
            <a:r>
              <a:rPr lang="en-US" sz="2800" dirty="0"/>
              <a:t>Food Bolus</a:t>
            </a:r>
          </a:p>
        </p:txBody>
      </p:sp>
      <p:sp>
        <p:nvSpPr>
          <p:cNvPr id="6" name="Right Brace 5">
            <a:extLst>
              <a:ext uri="{FF2B5EF4-FFF2-40B4-BE49-F238E27FC236}">
                <a16:creationId xmlns:a16="http://schemas.microsoft.com/office/drawing/2014/main" id="{5547B259-A6BA-486A-B388-BE4F3561BD65}"/>
              </a:ext>
            </a:extLst>
          </p:cNvPr>
          <p:cNvSpPr/>
          <p:nvPr/>
        </p:nvSpPr>
        <p:spPr>
          <a:xfrm>
            <a:off x="5874618" y="4001294"/>
            <a:ext cx="442764" cy="1277569"/>
          </a:xfrm>
          <a:prstGeom prst="rightBrace">
            <a:avLst/>
          </a:prstGeom>
          <a:solidFill>
            <a:schemeClr val="bg1"/>
          </a:solidFill>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93D8E86D-318F-41E5-B8C6-44B91685F010}"/>
              </a:ext>
            </a:extLst>
          </p:cNvPr>
          <p:cNvSpPr txBox="1"/>
          <p:nvPr/>
        </p:nvSpPr>
        <p:spPr>
          <a:xfrm>
            <a:off x="6431170" y="4378468"/>
            <a:ext cx="4479867" cy="523220"/>
          </a:xfrm>
          <a:prstGeom prst="rect">
            <a:avLst/>
          </a:prstGeom>
          <a:noFill/>
        </p:spPr>
        <p:txBody>
          <a:bodyPr wrap="square" rtlCol="0">
            <a:spAutoFit/>
          </a:bodyPr>
          <a:lstStyle/>
          <a:p>
            <a:r>
              <a:rPr lang="en-US" sz="2800" dirty="0"/>
              <a:t>Correction Bolus</a:t>
            </a:r>
          </a:p>
        </p:txBody>
      </p:sp>
    </p:spTree>
    <p:extLst>
      <p:ext uri="{BB962C8B-B14F-4D97-AF65-F5344CB8AC3E}">
        <p14:creationId xmlns:p14="http://schemas.microsoft.com/office/powerpoint/2010/main" val="90582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fade">
                                      <p:cBhvr>
                                        <p:cTn id="45" dur="500"/>
                                        <p:tgtEl>
                                          <p:spTgt spid="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69D1-4D1F-4856-B971-8BACEE33F552}"/>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D56AFD11-466C-4E58-AE8D-D4DD380D3C54}"/>
              </a:ext>
            </a:extLst>
          </p:cNvPr>
          <p:cNvSpPr>
            <a:spLocks noGrp="1"/>
          </p:cNvSpPr>
          <p:nvPr>
            <p:ph idx="1"/>
          </p:nvPr>
        </p:nvSpPr>
        <p:spPr/>
        <p:txBody>
          <a:bodyPr/>
          <a:lstStyle/>
          <a:p>
            <a:pPr>
              <a:lnSpc>
                <a:spcPct val="100000"/>
              </a:lnSpc>
            </a:pPr>
            <a:r>
              <a:rPr lang="en-US" dirty="0"/>
              <a:t>ICR: specifies how many grams of carb are “covered” by 1 unit of insulin </a:t>
            </a:r>
          </a:p>
          <a:p>
            <a:pPr lvl="1">
              <a:lnSpc>
                <a:spcPct val="100000"/>
              </a:lnSpc>
            </a:pPr>
            <a:r>
              <a:rPr lang="en-US" dirty="0"/>
              <a:t>For example, a 1-unit-per-10-grams-of-carb (1:10) ratio means that one unit of insulin will cover 10 grams of carb </a:t>
            </a:r>
          </a:p>
          <a:p>
            <a:pPr lvl="1">
              <a:lnSpc>
                <a:spcPct val="100000"/>
              </a:lnSpc>
            </a:pPr>
            <a:r>
              <a:rPr lang="en-US" dirty="0"/>
              <a:t>ICRs are personalized</a:t>
            </a:r>
          </a:p>
          <a:p>
            <a:pPr>
              <a:lnSpc>
                <a:spcPct val="100000"/>
              </a:lnSpc>
            </a:pPr>
            <a:r>
              <a:rPr lang="en-US" dirty="0"/>
              <a:t>Use this formula to calculate the amount of insulin needed for carbs:</a:t>
            </a:r>
          </a:p>
          <a:p>
            <a:pPr marL="457200" lvl="1" indent="0">
              <a:buNone/>
            </a:pPr>
            <a:endParaRPr lang="en-US" dirty="0"/>
          </a:p>
          <a:p>
            <a:pPr marL="457200" lvl="1" indent="0">
              <a:buNone/>
            </a:pPr>
            <a:endParaRPr lang="en-US" dirty="0"/>
          </a:p>
        </p:txBody>
      </p:sp>
      <p:sp>
        <p:nvSpPr>
          <p:cNvPr id="6" name="TextBox 5">
            <a:extLst>
              <a:ext uri="{FF2B5EF4-FFF2-40B4-BE49-F238E27FC236}">
                <a16:creationId xmlns:a16="http://schemas.microsoft.com/office/drawing/2014/main" id="{9096757E-775C-48CA-BB48-A0351FCAAFC7}"/>
              </a:ext>
            </a:extLst>
          </p:cNvPr>
          <p:cNvSpPr txBox="1"/>
          <p:nvPr/>
        </p:nvSpPr>
        <p:spPr>
          <a:xfrm>
            <a:off x="3443663" y="5161423"/>
            <a:ext cx="2838200" cy="954107"/>
          </a:xfrm>
          <a:prstGeom prst="rect">
            <a:avLst/>
          </a:prstGeom>
          <a:noFill/>
        </p:spPr>
        <p:txBody>
          <a:bodyPr wrap="square" rtlCol="0">
            <a:spAutoFit/>
          </a:bodyPr>
          <a:lstStyle/>
          <a:p>
            <a:r>
              <a:rPr lang="en-US" sz="2800" b="1" u="sng" dirty="0"/>
              <a:t>Total carbs (g)</a:t>
            </a:r>
            <a:r>
              <a:rPr lang="en-US" sz="2800" b="1" dirty="0"/>
              <a:t>   =</a:t>
            </a:r>
          </a:p>
          <a:p>
            <a:r>
              <a:rPr lang="en-US" sz="2800" b="1" dirty="0"/>
              <a:t>         ICR</a:t>
            </a:r>
          </a:p>
        </p:txBody>
      </p:sp>
      <p:sp>
        <p:nvSpPr>
          <p:cNvPr id="8" name="TextBox 7">
            <a:extLst>
              <a:ext uri="{FF2B5EF4-FFF2-40B4-BE49-F238E27FC236}">
                <a16:creationId xmlns:a16="http://schemas.microsoft.com/office/drawing/2014/main" id="{948C451B-A32F-4719-9330-29AA5D38C951}"/>
              </a:ext>
            </a:extLst>
          </p:cNvPr>
          <p:cNvSpPr txBox="1"/>
          <p:nvPr/>
        </p:nvSpPr>
        <p:spPr>
          <a:xfrm>
            <a:off x="5921298" y="5092354"/>
            <a:ext cx="2827039" cy="1138773"/>
          </a:xfrm>
          <a:prstGeom prst="rect">
            <a:avLst/>
          </a:prstGeom>
          <a:noFill/>
        </p:spPr>
        <p:txBody>
          <a:bodyPr wrap="square" rtlCol="0">
            <a:spAutoFit/>
          </a:bodyPr>
          <a:lstStyle/>
          <a:p>
            <a:pPr algn="ctr"/>
            <a:r>
              <a:rPr lang="en-US" sz="2800" b="1" dirty="0"/>
              <a:t>Food Bolus</a:t>
            </a:r>
          </a:p>
          <a:p>
            <a:pPr algn="ctr"/>
            <a:r>
              <a:rPr lang="en-US" sz="2000" i="1" dirty="0"/>
              <a:t># of units of insulin required to cover carbs </a:t>
            </a:r>
          </a:p>
        </p:txBody>
      </p:sp>
      <p:sp>
        <p:nvSpPr>
          <p:cNvPr id="9" name="Rectangle 8">
            <a:extLst>
              <a:ext uri="{FF2B5EF4-FFF2-40B4-BE49-F238E27FC236}">
                <a16:creationId xmlns:a16="http://schemas.microsoft.com/office/drawing/2014/main" id="{2F5731A0-D698-4AC2-92A1-3011E40357BE}"/>
              </a:ext>
            </a:extLst>
          </p:cNvPr>
          <p:cNvSpPr/>
          <p:nvPr/>
        </p:nvSpPr>
        <p:spPr>
          <a:xfrm>
            <a:off x="3304674" y="4927436"/>
            <a:ext cx="5582652" cy="14220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88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ADA1-BE8A-4E8C-8F52-77E52A19AC38}"/>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7F6646D6-9CBC-4BF2-B15E-C9FECDAF71EF}"/>
              </a:ext>
            </a:extLst>
          </p:cNvPr>
          <p:cNvSpPr>
            <a:spLocks noGrp="1"/>
          </p:cNvSpPr>
          <p:nvPr>
            <p:ph idx="1"/>
          </p:nvPr>
        </p:nvSpPr>
        <p:spPr/>
        <p:txBody>
          <a:bodyPr/>
          <a:lstStyle/>
          <a:p>
            <a:pPr marL="0" indent="0">
              <a:lnSpc>
                <a:spcPct val="100000"/>
              </a:lnSpc>
              <a:buNone/>
            </a:pPr>
            <a:r>
              <a:rPr lang="en-US" dirty="0"/>
              <a:t>Example: Kathy needs to take her Novolog for a meal that has 86 grams of carbohydrate. Her insulin to carb ratio is 1:8. She uses an insulin pen. How many units of insulin does she need to cover her food?</a:t>
            </a:r>
          </a:p>
          <a:p>
            <a:pPr marL="0" indent="0">
              <a:buNone/>
            </a:pPr>
            <a:endParaRPr lang="en-US" dirty="0"/>
          </a:p>
          <a:p>
            <a:pPr marL="0" indent="0">
              <a:buNone/>
            </a:pPr>
            <a:r>
              <a:rPr lang="en-US" dirty="0"/>
              <a:t>               86 grams of carb ÷ 8 </a:t>
            </a:r>
          </a:p>
        </p:txBody>
      </p:sp>
      <p:pic>
        <p:nvPicPr>
          <p:cNvPr id="24" name="Picture 23">
            <a:extLst>
              <a:ext uri="{FF2B5EF4-FFF2-40B4-BE49-F238E27FC236}">
                <a16:creationId xmlns:a16="http://schemas.microsoft.com/office/drawing/2014/main" id="{1FC74811-907F-49F9-BF48-6D71D10CEB46}"/>
              </a:ext>
            </a:extLst>
          </p:cNvPr>
          <p:cNvPicPr>
            <a:picLocks noChangeAspect="1"/>
          </p:cNvPicPr>
          <p:nvPr/>
        </p:nvPicPr>
        <p:blipFill>
          <a:blip r:embed="rId3"/>
          <a:stretch>
            <a:fillRect/>
          </a:stretch>
        </p:blipFill>
        <p:spPr>
          <a:xfrm>
            <a:off x="5211823" y="4949097"/>
            <a:ext cx="6855691" cy="1827409"/>
          </a:xfrm>
          <a:prstGeom prst="rect">
            <a:avLst/>
          </a:prstGeom>
        </p:spPr>
      </p:pic>
      <p:sp>
        <p:nvSpPr>
          <p:cNvPr id="4" name="TextBox 3"/>
          <p:cNvSpPr txBox="1"/>
          <p:nvPr/>
        </p:nvSpPr>
        <p:spPr>
          <a:xfrm>
            <a:off x="5211823" y="3739684"/>
            <a:ext cx="4924954" cy="523220"/>
          </a:xfrm>
          <a:prstGeom prst="rect">
            <a:avLst/>
          </a:prstGeom>
          <a:noFill/>
        </p:spPr>
        <p:txBody>
          <a:bodyPr wrap="square" rtlCol="0">
            <a:spAutoFit/>
          </a:bodyPr>
          <a:lstStyle/>
          <a:p>
            <a:r>
              <a:rPr lang="en-US" sz="2800" dirty="0"/>
              <a:t>   =      10.75 units of insulin </a:t>
            </a:r>
          </a:p>
        </p:txBody>
      </p:sp>
    </p:spTree>
    <p:extLst>
      <p:ext uri="{BB962C8B-B14F-4D97-AF65-F5344CB8AC3E}">
        <p14:creationId xmlns:p14="http://schemas.microsoft.com/office/powerpoint/2010/main" val="243282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8F1D-F209-44CE-A49F-940AEC14BAEE}"/>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063A8388-AAA5-4772-8FD4-48564A741D9D}"/>
              </a:ext>
            </a:extLst>
          </p:cNvPr>
          <p:cNvSpPr>
            <a:spLocks noGrp="1"/>
          </p:cNvSpPr>
          <p:nvPr>
            <p:ph idx="1"/>
          </p:nvPr>
        </p:nvSpPr>
        <p:spPr/>
        <p:txBody>
          <a:bodyPr/>
          <a:lstStyle/>
          <a:p>
            <a:pPr>
              <a:lnSpc>
                <a:spcPct val="100000"/>
              </a:lnSpc>
            </a:pPr>
            <a:r>
              <a:rPr lang="en-US" dirty="0"/>
              <a:t>Insulin sensitivity factor (ISF): specifies how far a unit of bolus insulin will lower blood glucose</a:t>
            </a:r>
          </a:p>
          <a:p>
            <a:pPr lvl="1">
              <a:lnSpc>
                <a:spcPct val="100000"/>
              </a:lnSpc>
            </a:pPr>
            <a:r>
              <a:rPr lang="en-US" dirty="0"/>
              <a:t>For example, a 1-unit-per-50 mg/dl (1:50) factor indicates that 1 unit of insulin will lower the blood glucose by 50 mg/dl.</a:t>
            </a:r>
          </a:p>
          <a:p>
            <a:pPr lvl="1">
              <a:lnSpc>
                <a:spcPct val="100000"/>
              </a:lnSpc>
            </a:pPr>
            <a:r>
              <a:rPr lang="en-US" dirty="0"/>
              <a:t>Also referred to as a “correction factor”</a:t>
            </a:r>
          </a:p>
          <a:p>
            <a:pPr>
              <a:lnSpc>
                <a:spcPct val="100000"/>
              </a:lnSpc>
            </a:pPr>
            <a:r>
              <a:rPr lang="en-US" dirty="0"/>
              <a:t>Use the following formula to calculate insulin to lower BG to goal:</a:t>
            </a:r>
          </a:p>
          <a:p>
            <a:pPr lvl="1"/>
            <a:endParaRPr lang="en-US" dirty="0"/>
          </a:p>
        </p:txBody>
      </p:sp>
      <p:sp>
        <p:nvSpPr>
          <p:cNvPr id="4" name="TextBox 3">
            <a:extLst>
              <a:ext uri="{FF2B5EF4-FFF2-40B4-BE49-F238E27FC236}">
                <a16:creationId xmlns:a16="http://schemas.microsoft.com/office/drawing/2014/main" id="{7FB72AFC-0EEE-4DB8-8495-74B1E6B3B0F5}"/>
              </a:ext>
            </a:extLst>
          </p:cNvPr>
          <p:cNvSpPr txBox="1"/>
          <p:nvPr/>
        </p:nvSpPr>
        <p:spPr>
          <a:xfrm>
            <a:off x="2777691" y="5144657"/>
            <a:ext cx="3776312" cy="892552"/>
          </a:xfrm>
          <a:prstGeom prst="rect">
            <a:avLst/>
          </a:prstGeom>
          <a:noFill/>
        </p:spPr>
        <p:txBody>
          <a:bodyPr wrap="square" rtlCol="0">
            <a:spAutoFit/>
          </a:bodyPr>
          <a:lstStyle/>
          <a:p>
            <a:r>
              <a:rPr lang="en-US" sz="2600" b="1" u="sng" dirty="0"/>
              <a:t>(Current BG – Goal BG)</a:t>
            </a:r>
            <a:r>
              <a:rPr lang="en-US" sz="2600" b="1" dirty="0"/>
              <a:t>   </a:t>
            </a:r>
            <a:r>
              <a:rPr lang="en-US" sz="2600" dirty="0"/>
              <a:t>=</a:t>
            </a:r>
          </a:p>
          <a:p>
            <a:r>
              <a:rPr lang="en-US" sz="2600" dirty="0"/>
              <a:t>                  </a:t>
            </a:r>
            <a:r>
              <a:rPr lang="en-US" sz="2600" b="1" dirty="0"/>
              <a:t>ISF</a:t>
            </a:r>
          </a:p>
        </p:txBody>
      </p:sp>
      <p:sp>
        <p:nvSpPr>
          <p:cNvPr id="5" name="TextBox 4">
            <a:extLst>
              <a:ext uri="{FF2B5EF4-FFF2-40B4-BE49-F238E27FC236}">
                <a16:creationId xmlns:a16="http://schemas.microsoft.com/office/drawing/2014/main" id="{2523F253-488F-46CC-ADF3-576BE18C6090}"/>
              </a:ext>
            </a:extLst>
          </p:cNvPr>
          <p:cNvSpPr txBox="1"/>
          <p:nvPr/>
        </p:nvSpPr>
        <p:spPr>
          <a:xfrm>
            <a:off x="6391976" y="5012042"/>
            <a:ext cx="3022333" cy="1046440"/>
          </a:xfrm>
          <a:prstGeom prst="rect">
            <a:avLst/>
          </a:prstGeom>
          <a:noFill/>
        </p:spPr>
        <p:txBody>
          <a:bodyPr wrap="square" rtlCol="0">
            <a:spAutoFit/>
          </a:bodyPr>
          <a:lstStyle/>
          <a:p>
            <a:pPr algn="ctr"/>
            <a:r>
              <a:rPr lang="en-US" sz="2600" b="1" dirty="0"/>
              <a:t>Correction Bolus</a:t>
            </a:r>
          </a:p>
          <a:p>
            <a:pPr algn="ctr"/>
            <a:r>
              <a:rPr lang="en-US" sz="1800" i="1" dirty="0"/>
              <a:t># of units of insulin required to bring blood sugar to goal</a:t>
            </a:r>
          </a:p>
        </p:txBody>
      </p:sp>
      <p:sp>
        <p:nvSpPr>
          <p:cNvPr id="7" name="Rectangle 6">
            <a:extLst>
              <a:ext uri="{FF2B5EF4-FFF2-40B4-BE49-F238E27FC236}">
                <a16:creationId xmlns:a16="http://schemas.microsoft.com/office/drawing/2014/main" id="{277EC92B-9CA5-4368-A9AE-650AD7FF655E}"/>
              </a:ext>
            </a:extLst>
          </p:cNvPr>
          <p:cNvSpPr/>
          <p:nvPr/>
        </p:nvSpPr>
        <p:spPr>
          <a:xfrm>
            <a:off x="2481713" y="4818925"/>
            <a:ext cx="7228573" cy="14220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9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A959-677F-4D3E-B4F8-56C28298FED5}"/>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1733D74C-0818-433E-969F-6747FC298B84}"/>
              </a:ext>
            </a:extLst>
          </p:cNvPr>
          <p:cNvSpPr>
            <a:spLocks noGrp="1"/>
          </p:cNvSpPr>
          <p:nvPr>
            <p:ph idx="1"/>
          </p:nvPr>
        </p:nvSpPr>
        <p:spPr/>
        <p:txBody>
          <a:bodyPr/>
          <a:lstStyle/>
          <a:p>
            <a:pPr marL="0" indent="0">
              <a:lnSpc>
                <a:spcPct val="100000"/>
              </a:lnSpc>
              <a:buNone/>
            </a:pPr>
            <a:r>
              <a:rPr lang="en-US" dirty="0"/>
              <a:t>Example: Kathy checks her blood sugar and it is 280 mg/dl. Her goal blood sugar is 120 mg/dl. Her ISF is 1:40. How many units of insulin does she need to lower her glucose to target?</a:t>
            </a:r>
          </a:p>
          <a:p>
            <a:pPr marL="0" indent="0">
              <a:buNone/>
            </a:pPr>
            <a:endParaRPr lang="en-US" dirty="0"/>
          </a:p>
          <a:p>
            <a:pPr marL="0" indent="0">
              <a:buNone/>
            </a:pPr>
            <a:r>
              <a:rPr lang="en-US" dirty="0"/>
              <a:t>         (280 mg/dl – 120 mg/dl)</a:t>
            </a:r>
          </a:p>
          <a:p>
            <a:pPr marL="0" indent="0">
              <a:buNone/>
            </a:pPr>
            <a:r>
              <a:rPr lang="en-US" dirty="0"/>
              <a:t>                           40 </a:t>
            </a:r>
          </a:p>
        </p:txBody>
      </p:sp>
      <p:pic>
        <p:nvPicPr>
          <p:cNvPr id="7" name="Picture 6">
            <a:extLst>
              <a:ext uri="{FF2B5EF4-FFF2-40B4-BE49-F238E27FC236}">
                <a16:creationId xmlns:a16="http://schemas.microsoft.com/office/drawing/2014/main" id="{360A7989-E08E-4AE5-9C28-F44A86D0F899}"/>
              </a:ext>
            </a:extLst>
          </p:cNvPr>
          <p:cNvPicPr>
            <a:picLocks noChangeAspect="1"/>
          </p:cNvPicPr>
          <p:nvPr/>
        </p:nvPicPr>
        <p:blipFill>
          <a:blip r:embed="rId3"/>
          <a:stretch>
            <a:fillRect/>
          </a:stretch>
        </p:blipFill>
        <p:spPr>
          <a:xfrm>
            <a:off x="3231646" y="4950248"/>
            <a:ext cx="8862818" cy="1810216"/>
          </a:xfrm>
          <a:prstGeom prst="rect">
            <a:avLst/>
          </a:prstGeom>
        </p:spPr>
      </p:pic>
      <p:cxnSp>
        <p:nvCxnSpPr>
          <p:cNvPr id="9" name="Straight Connector 8">
            <a:extLst>
              <a:ext uri="{FF2B5EF4-FFF2-40B4-BE49-F238E27FC236}">
                <a16:creationId xmlns:a16="http://schemas.microsoft.com/office/drawing/2014/main" id="{5ADE6AF6-76C0-42D0-B90C-82D908116590}"/>
              </a:ext>
            </a:extLst>
          </p:cNvPr>
          <p:cNvCxnSpPr>
            <a:cxnSpLocks/>
          </p:cNvCxnSpPr>
          <p:nvPr/>
        </p:nvCxnSpPr>
        <p:spPr>
          <a:xfrm>
            <a:off x="1564426" y="4161964"/>
            <a:ext cx="3729790" cy="0"/>
          </a:xfrm>
          <a:prstGeom prst="line">
            <a:avLst/>
          </a:prstGeom>
          <a:ln w="28575"/>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5486400" y="3900354"/>
            <a:ext cx="3722914" cy="523220"/>
          </a:xfrm>
          <a:prstGeom prst="rect">
            <a:avLst/>
          </a:prstGeom>
          <a:noFill/>
        </p:spPr>
        <p:txBody>
          <a:bodyPr wrap="square" rtlCol="0">
            <a:spAutoFit/>
          </a:bodyPr>
          <a:lstStyle/>
          <a:p>
            <a:r>
              <a:rPr lang="en-US" sz="2800" dirty="0"/>
              <a:t>=  4.0 units of insulin</a:t>
            </a:r>
          </a:p>
        </p:txBody>
      </p:sp>
    </p:spTree>
    <p:extLst>
      <p:ext uri="{BB962C8B-B14F-4D97-AF65-F5344CB8AC3E}">
        <p14:creationId xmlns:p14="http://schemas.microsoft.com/office/powerpoint/2010/main" val="27812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BE0-51D2-41B1-90DA-299EEACCD437}"/>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8C808D5E-E8F7-41C4-AC2C-2C5D74DD7206}"/>
              </a:ext>
            </a:extLst>
          </p:cNvPr>
          <p:cNvSpPr>
            <a:spLocks noGrp="1"/>
          </p:cNvSpPr>
          <p:nvPr>
            <p:ph idx="1"/>
          </p:nvPr>
        </p:nvSpPr>
        <p:spPr>
          <a:xfrm>
            <a:off x="838199" y="1825625"/>
            <a:ext cx="11260873" cy="4351338"/>
          </a:xfrm>
        </p:spPr>
        <p:txBody>
          <a:bodyPr/>
          <a:lstStyle/>
          <a:p>
            <a:pPr marL="0" indent="0">
              <a:buNone/>
            </a:pPr>
            <a:endParaRPr lang="en-US" dirty="0"/>
          </a:p>
          <a:p>
            <a:pPr marL="0" indent="0">
              <a:buNone/>
            </a:pPr>
            <a:endParaRPr lang="en-US" dirty="0"/>
          </a:p>
          <a:p>
            <a:pPr marL="0" indent="0">
              <a:buNone/>
            </a:pPr>
            <a:r>
              <a:rPr lang="en-US" dirty="0"/>
              <a:t>				 </a:t>
            </a:r>
            <a:r>
              <a:rPr lang="en-US" b="1" dirty="0"/>
              <a:t>                                                                       </a:t>
            </a:r>
            <a:endParaRPr lang="en-US" dirty="0"/>
          </a:p>
          <a:p>
            <a:pPr marL="0" indent="0">
              <a:buNone/>
            </a:pPr>
            <a:r>
              <a:rPr lang="en-US" b="1" dirty="0"/>
              <a:t>                                           +                                                                     =Total Bolus</a:t>
            </a:r>
            <a:endParaRPr lang="en-US" dirty="0"/>
          </a:p>
          <a:p>
            <a:pPr marL="0" indent="0">
              <a:buNone/>
            </a:pPr>
            <a:endParaRPr lang="en-US" dirty="0"/>
          </a:p>
        </p:txBody>
      </p:sp>
      <p:pic>
        <p:nvPicPr>
          <p:cNvPr id="8" name="Picture 7">
            <a:extLst>
              <a:ext uri="{FF2B5EF4-FFF2-40B4-BE49-F238E27FC236}">
                <a16:creationId xmlns:a16="http://schemas.microsoft.com/office/drawing/2014/main" id="{AC3CFBF4-1776-4DF0-9BCA-806C08FC97F5}"/>
              </a:ext>
            </a:extLst>
          </p:cNvPr>
          <p:cNvPicPr>
            <a:picLocks noChangeAspect="1"/>
          </p:cNvPicPr>
          <p:nvPr/>
        </p:nvPicPr>
        <p:blipFill>
          <a:blip r:embed="rId3"/>
          <a:stretch>
            <a:fillRect/>
          </a:stretch>
        </p:blipFill>
        <p:spPr>
          <a:xfrm>
            <a:off x="236034" y="2815927"/>
            <a:ext cx="4146851" cy="1226145"/>
          </a:xfrm>
          <a:prstGeom prst="rect">
            <a:avLst/>
          </a:prstGeom>
        </p:spPr>
      </p:pic>
      <p:pic>
        <p:nvPicPr>
          <p:cNvPr id="10" name="Picture 9">
            <a:extLst>
              <a:ext uri="{FF2B5EF4-FFF2-40B4-BE49-F238E27FC236}">
                <a16:creationId xmlns:a16="http://schemas.microsoft.com/office/drawing/2014/main" id="{D2D492D2-4CBA-495B-AC9B-AA3E796F2047}"/>
              </a:ext>
            </a:extLst>
          </p:cNvPr>
          <p:cNvPicPr>
            <a:picLocks noChangeAspect="1"/>
          </p:cNvPicPr>
          <p:nvPr/>
        </p:nvPicPr>
        <p:blipFill>
          <a:blip r:embed="rId4"/>
          <a:stretch>
            <a:fillRect/>
          </a:stretch>
        </p:blipFill>
        <p:spPr>
          <a:xfrm>
            <a:off x="4696983" y="2815927"/>
            <a:ext cx="5484079" cy="1249859"/>
          </a:xfrm>
          <a:prstGeom prst="rect">
            <a:avLst/>
          </a:prstGeom>
        </p:spPr>
      </p:pic>
    </p:spTree>
    <p:extLst>
      <p:ext uri="{BB962C8B-B14F-4D97-AF65-F5344CB8AC3E}">
        <p14:creationId xmlns:p14="http://schemas.microsoft.com/office/powerpoint/2010/main" val="305704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3B1D-21D3-439B-9B0A-DACE11E419D9}"/>
              </a:ext>
            </a:extLst>
          </p:cNvPr>
          <p:cNvSpPr>
            <a:spLocks noGrp="1"/>
          </p:cNvSpPr>
          <p:nvPr>
            <p:ph type="title"/>
          </p:nvPr>
        </p:nvSpPr>
        <p:spPr>
          <a:solidFill>
            <a:srgbClr val="7FB0A8"/>
          </a:solidFill>
        </p:spPr>
        <p:txBody>
          <a:bodyPr/>
          <a:lstStyle/>
          <a:p>
            <a:r>
              <a:rPr lang="en-US" dirty="0"/>
              <a:t>Calculating Mealtime Insulin</a:t>
            </a:r>
          </a:p>
        </p:txBody>
      </p:sp>
      <p:graphicFrame>
        <p:nvGraphicFramePr>
          <p:cNvPr id="7" name="Table 7">
            <a:extLst>
              <a:ext uri="{FF2B5EF4-FFF2-40B4-BE49-F238E27FC236}">
                <a16:creationId xmlns:a16="http://schemas.microsoft.com/office/drawing/2014/main" id="{70BAB103-178F-4134-AA5A-4939B12DD17B}"/>
              </a:ext>
            </a:extLst>
          </p:cNvPr>
          <p:cNvGraphicFramePr>
            <a:graphicFrameLocks noGrp="1"/>
          </p:cNvGraphicFramePr>
          <p:nvPr>
            <p:ph idx="1"/>
            <p:extLst>
              <p:ext uri="{D42A27DB-BD31-4B8C-83A1-F6EECF244321}">
                <p14:modId xmlns:p14="http://schemas.microsoft.com/office/powerpoint/2010/main" val="65572951"/>
              </p:ext>
            </p:extLst>
          </p:nvPr>
        </p:nvGraphicFramePr>
        <p:xfrm>
          <a:off x="838200" y="1825625"/>
          <a:ext cx="10515597" cy="28346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974558387"/>
                    </a:ext>
                  </a:extLst>
                </a:gridCol>
                <a:gridCol w="3505199">
                  <a:extLst>
                    <a:ext uri="{9D8B030D-6E8A-4147-A177-3AD203B41FA5}">
                      <a16:colId xmlns:a16="http://schemas.microsoft.com/office/drawing/2014/main" val="1085007282"/>
                    </a:ext>
                  </a:extLst>
                </a:gridCol>
                <a:gridCol w="3505199">
                  <a:extLst>
                    <a:ext uri="{9D8B030D-6E8A-4147-A177-3AD203B41FA5}">
                      <a16:colId xmlns:a16="http://schemas.microsoft.com/office/drawing/2014/main" val="3923114432"/>
                    </a:ext>
                  </a:extLst>
                </a:gridCol>
              </a:tblGrid>
              <a:tr h="370840">
                <a:tc>
                  <a:txBody>
                    <a:bodyPr/>
                    <a:lstStyle/>
                    <a:p>
                      <a:pPr algn="ctr"/>
                      <a:r>
                        <a:rPr lang="en-US" sz="2400" dirty="0">
                          <a:solidFill>
                            <a:schemeClr val="tx1"/>
                          </a:solidFill>
                        </a:rPr>
                        <a:t>Food Bolus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rPr>
                        <a:t>Correction Bolus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rPr>
                        <a:t>Total Bolus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7748380"/>
                  </a:ext>
                </a:extLst>
              </a:tr>
              <a:tr h="370840">
                <a:tc>
                  <a:txBody>
                    <a:bodyPr/>
                    <a:lstStyle/>
                    <a:p>
                      <a:r>
                        <a:rPr lang="en-US" sz="2400" b="0" dirty="0">
                          <a:solidFill>
                            <a:schemeClr val="tx1"/>
                          </a:solidFill>
                        </a:rPr>
                        <a:t>Kathy needs to take her Novolog for a meal that has 86 grams of carbohydrate. Her insulin to carb ratio is 1:8</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Kathy checks her blood sugar and it is 280 mg/dl. Her goal blood sugar is 120 mg/dl. Her ISF is 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Add the food bolus and correction bolus to get the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83128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10.75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4.0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14.75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649220"/>
                  </a:ext>
                </a:extLst>
              </a:tr>
            </a:tbl>
          </a:graphicData>
        </a:graphic>
      </p:graphicFrame>
      <p:pic>
        <p:nvPicPr>
          <p:cNvPr id="8" name="Picture 7">
            <a:extLst>
              <a:ext uri="{FF2B5EF4-FFF2-40B4-BE49-F238E27FC236}">
                <a16:creationId xmlns:a16="http://schemas.microsoft.com/office/drawing/2014/main" id="{EA0B4D5A-2D32-4E11-A32E-FEFDDDBFB66D}"/>
              </a:ext>
            </a:extLst>
          </p:cNvPr>
          <p:cNvPicPr>
            <a:picLocks noChangeAspect="1"/>
          </p:cNvPicPr>
          <p:nvPr/>
        </p:nvPicPr>
        <p:blipFill>
          <a:blip r:embed="rId2"/>
          <a:stretch>
            <a:fillRect/>
          </a:stretch>
        </p:blipFill>
        <p:spPr>
          <a:xfrm>
            <a:off x="4152898" y="4224027"/>
            <a:ext cx="377855" cy="425087"/>
          </a:xfrm>
          <a:prstGeom prst="rect">
            <a:avLst/>
          </a:prstGeom>
        </p:spPr>
      </p:pic>
      <p:pic>
        <p:nvPicPr>
          <p:cNvPr id="10" name="Picture 9">
            <a:extLst>
              <a:ext uri="{FF2B5EF4-FFF2-40B4-BE49-F238E27FC236}">
                <a16:creationId xmlns:a16="http://schemas.microsoft.com/office/drawing/2014/main" id="{A18B09BB-D2DB-4263-A63A-19B5B96FB131}"/>
              </a:ext>
            </a:extLst>
          </p:cNvPr>
          <p:cNvPicPr>
            <a:picLocks noChangeAspect="1"/>
          </p:cNvPicPr>
          <p:nvPr/>
        </p:nvPicPr>
        <p:blipFill>
          <a:blip r:embed="rId3"/>
          <a:stretch>
            <a:fillRect/>
          </a:stretch>
        </p:blipFill>
        <p:spPr>
          <a:xfrm>
            <a:off x="7511277" y="4212874"/>
            <a:ext cx="747844" cy="436239"/>
          </a:xfrm>
          <a:prstGeom prst="rect">
            <a:avLst/>
          </a:prstGeom>
        </p:spPr>
      </p:pic>
      <p:sp>
        <p:nvSpPr>
          <p:cNvPr id="4" name="TextBox 3">
            <a:extLst>
              <a:ext uri="{FF2B5EF4-FFF2-40B4-BE49-F238E27FC236}">
                <a16:creationId xmlns:a16="http://schemas.microsoft.com/office/drawing/2014/main" id="{8FAFFD2B-6638-384B-9A26-ADA2F69CCBCE}"/>
              </a:ext>
            </a:extLst>
          </p:cNvPr>
          <p:cNvSpPr txBox="1"/>
          <p:nvPr/>
        </p:nvSpPr>
        <p:spPr>
          <a:xfrm>
            <a:off x="8999529" y="4865771"/>
            <a:ext cx="1201917" cy="738664"/>
          </a:xfrm>
          <a:prstGeom prst="rect">
            <a:avLst/>
          </a:prstGeom>
          <a:noFill/>
        </p:spPr>
        <p:txBody>
          <a:bodyPr wrap="square" rtlCol="0">
            <a:spAutoFit/>
          </a:bodyPr>
          <a:lstStyle/>
          <a:p>
            <a:r>
              <a:rPr lang="en-US" sz="2400" b="1" dirty="0"/>
              <a:t>15 units</a:t>
            </a:r>
          </a:p>
          <a:p>
            <a:endParaRPr lang="en-US" dirty="0"/>
          </a:p>
        </p:txBody>
      </p:sp>
      <p:pic>
        <p:nvPicPr>
          <p:cNvPr id="9" name="Picture 8">
            <a:extLst>
              <a:ext uri="{FF2B5EF4-FFF2-40B4-BE49-F238E27FC236}">
                <a16:creationId xmlns:a16="http://schemas.microsoft.com/office/drawing/2014/main" id="{D3BCF99F-5835-1B46-ADD7-B2B4ADDE8A1D}"/>
              </a:ext>
            </a:extLst>
          </p:cNvPr>
          <p:cNvPicPr>
            <a:picLocks noChangeAspect="1"/>
          </p:cNvPicPr>
          <p:nvPr/>
        </p:nvPicPr>
        <p:blipFill>
          <a:blip r:embed="rId3"/>
          <a:stretch>
            <a:fillRect/>
          </a:stretch>
        </p:blipFill>
        <p:spPr>
          <a:xfrm>
            <a:off x="7511277" y="4860952"/>
            <a:ext cx="747844" cy="436239"/>
          </a:xfrm>
          <a:prstGeom prst="rect">
            <a:avLst/>
          </a:prstGeom>
        </p:spPr>
      </p:pic>
      <p:sp>
        <p:nvSpPr>
          <p:cNvPr id="5" name="TextBox 4">
            <a:extLst>
              <a:ext uri="{FF2B5EF4-FFF2-40B4-BE49-F238E27FC236}">
                <a16:creationId xmlns:a16="http://schemas.microsoft.com/office/drawing/2014/main" id="{AFED3847-2F94-F54B-937A-3449118AE719}"/>
              </a:ext>
            </a:extLst>
          </p:cNvPr>
          <p:cNvSpPr txBox="1"/>
          <p:nvPr/>
        </p:nvSpPr>
        <p:spPr>
          <a:xfrm>
            <a:off x="1179761" y="4832851"/>
            <a:ext cx="4990149" cy="492443"/>
          </a:xfrm>
          <a:prstGeom prst="rect">
            <a:avLst/>
          </a:prstGeom>
          <a:noFill/>
        </p:spPr>
        <p:txBody>
          <a:bodyPr wrap="none" rtlCol="0">
            <a:spAutoFit/>
          </a:bodyPr>
          <a:lstStyle/>
          <a:p>
            <a:r>
              <a:rPr lang="en-US" sz="2600" dirty="0"/>
              <a:t>Since Kathy is using an insulin pen…</a:t>
            </a:r>
          </a:p>
        </p:txBody>
      </p:sp>
    </p:spTree>
    <p:extLst>
      <p:ext uri="{BB962C8B-B14F-4D97-AF65-F5344CB8AC3E}">
        <p14:creationId xmlns:p14="http://schemas.microsoft.com/office/powerpoint/2010/main" val="272436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3894-5F74-40A1-A82C-E12A99CFB168}"/>
              </a:ext>
            </a:extLst>
          </p:cNvPr>
          <p:cNvSpPr>
            <a:spLocks noGrp="1"/>
          </p:cNvSpPr>
          <p:nvPr>
            <p:ph type="title"/>
          </p:nvPr>
        </p:nvSpPr>
        <p:spPr>
          <a:solidFill>
            <a:srgbClr val="7FB0A8"/>
          </a:solidFill>
        </p:spPr>
        <p:txBody>
          <a:bodyPr/>
          <a:lstStyle/>
          <a:p>
            <a:r>
              <a:rPr lang="en-US" dirty="0"/>
              <a:t>Calculating Mealtime Insulin</a:t>
            </a:r>
          </a:p>
        </p:txBody>
      </p:sp>
      <p:sp>
        <p:nvSpPr>
          <p:cNvPr id="3" name="Content Placeholder 2">
            <a:extLst>
              <a:ext uri="{FF2B5EF4-FFF2-40B4-BE49-F238E27FC236}">
                <a16:creationId xmlns:a16="http://schemas.microsoft.com/office/drawing/2014/main" id="{5356A63B-CEA3-4EE9-AC21-F079C51C5473}"/>
              </a:ext>
            </a:extLst>
          </p:cNvPr>
          <p:cNvSpPr>
            <a:spLocks noGrp="1"/>
          </p:cNvSpPr>
          <p:nvPr>
            <p:ph idx="1"/>
          </p:nvPr>
        </p:nvSpPr>
        <p:spPr>
          <a:xfrm>
            <a:off x="838200" y="1825625"/>
            <a:ext cx="7169331" cy="4351338"/>
          </a:xfrm>
        </p:spPr>
        <p:txBody>
          <a:bodyPr>
            <a:normAutofit fontScale="92500" lnSpcReduction="10000"/>
          </a:bodyPr>
          <a:lstStyle/>
          <a:p>
            <a:pPr>
              <a:lnSpc>
                <a:spcPct val="100000"/>
              </a:lnSpc>
            </a:pPr>
            <a:r>
              <a:rPr lang="en-US" dirty="0"/>
              <a:t>On the exam, round your final answer when using an insulin pen or syringe</a:t>
            </a:r>
          </a:p>
          <a:p>
            <a:pPr lvl="1">
              <a:lnSpc>
                <a:spcPct val="100000"/>
              </a:lnSpc>
            </a:pPr>
            <a:r>
              <a:rPr lang="en-US" sz="2800" dirty="0"/>
              <a:t>Round up to nearest whole unit if ≥ 0.5 </a:t>
            </a:r>
          </a:p>
          <a:p>
            <a:pPr lvl="1">
              <a:lnSpc>
                <a:spcPct val="100000"/>
              </a:lnSpc>
            </a:pPr>
            <a:r>
              <a:rPr lang="en-US" sz="2800" dirty="0"/>
              <a:t>Round down to nearest whole unit if ≤ 0.4</a:t>
            </a:r>
          </a:p>
          <a:p>
            <a:pPr>
              <a:lnSpc>
                <a:spcPct val="100000"/>
              </a:lnSpc>
            </a:pPr>
            <a:r>
              <a:rPr lang="en-US" dirty="0"/>
              <a:t>On the exam, is ok to use decimal places if PWD uses CSII</a:t>
            </a:r>
          </a:p>
          <a:p>
            <a:pPr>
              <a:lnSpc>
                <a:spcPct val="100000"/>
              </a:lnSpc>
            </a:pPr>
            <a:r>
              <a:rPr lang="en-US" dirty="0"/>
              <a:t>In real life, consider:</a:t>
            </a:r>
          </a:p>
          <a:p>
            <a:pPr lvl="1">
              <a:lnSpc>
                <a:spcPct val="100000"/>
              </a:lnSpc>
            </a:pPr>
            <a:r>
              <a:rPr lang="en-US" sz="2800" dirty="0"/>
              <a:t>Insulin sensitivity</a:t>
            </a:r>
          </a:p>
          <a:p>
            <a:pPr lvl="1">
              <a:lnSpc>
                <a:spcPct val="100000"/>
              </a:lnSpc>
            </a:pPr>
            <a:r>
              <a:rPr lang="en-US" sz="2800" dirty="0"/>
              <a:t>Starting blood sugar </a:t>
            </a:r>
          </a:p>
          <a:p>
            <a:pPr lvl="1">
              <a:lnSpc>
                <a:spcPct val="100000"/>
              </a:lnSpc>
            </a:pPr>
            <a:r>
              <a:rPr lang="en-US" sz="2800" dirty="0"/>
              <a:t>What’s happening next</a:t>
            </a:r>
          </a:p>
        </p:txBody>
      </p:sp>
      <p:pic>
        <p:nvPicPr>
          <p:cNvPr id="4" name="Picture 3" descr="Continuous subcutaneous insulin infusion versus multiple daily injection regimens in childr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452" y="3879536"/>
            <a:ext cx="3329348" cy="2157911"/>
          </a:xfrm>
          <a:prstGeom prst="rect">
            <a:avLst/>
          </a:prstGeom>
        </p:spPr>
      </p:pic>
      <p:pic>
        <p:nvPicPr>
          <p:cNvPr id="5" name="Picture 4" descr="injections [616] | My insulin pump just recently died a terr… | Flick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851" y="1678096"/>
            <a:ext cx="3300549" cy="2201440"/>
          </a:xfrm>
          <a:prstGeom prst="rect">
            <a:avLst/>
          </a:prstGeom>
        </p:spPr>
      </p:pic>
    </p:spTree>
    <p:extLst>
      <p:ext uri="{BB962C8B-B14F-4D97-AF65-F5344CB8AC3E}">
        <p14:creationId xmlns:p14="http://schemas.microsoft.com/office/powerpoint/2010/main" val="3791941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0196-1604-4522-9D3F-A41971311E79}"/>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99051955-8862-43BC-9C8A-EEE5DA5FC15E}"/>
              </a:ext>
            </a:extLst>
          </p:cNvPr>
          <p:cNvSpPr>
            <a:spLocks noGrp="1"/>
          </p:cNvSpPr>
          <p:nvPr>
            <p:ph idx="1"/>
          </p:nvPr>
        </p:nvSpPr>
        <p:spPr/>
        <p:txBody>
          <a:bodyPr>
            <a:normAutofit lnSpcReduction="10000"/>
          </a:bodyPr>
          <a:lstStyle/>
          <a:p>
            <a:pPr marL="0" indent="0">
              <a:lnSpc>
                <a:spcPct val="100000"/>
              </a:lnSpc>
              <a:buNone/>
            </a:pPr>
            <a:r>
              <a:rPr lang="en-US" sz="3600" dirty="0" err="1"/>
              <a:t>Erandy</a:t>
            </a:r>
            <a:r>
              <a:rPr lang="en-US" sz="3600" dirty="0"/>
              <a:t> is going to eat the following breakfast: A whole </a:t>
            </a:r>
            <a:r>
              <a:rPr lang="en-US" sz="3600" dirty="0" err="1"/>
              <a:t>english</a:t>
            </a:r>
            <a:r>
              <a:rPr lang="en-US" sz="3600" dirty="0"/>
              <a:t> muffin, 2 scrambled eggs with 1 oz cheese, ½ a large banana, and an 8 oz. glass of 1% milk. How many grams of carbohydrate is she having?</a:t>
            </a:r>
          </a:p>
          <a:p>
            <a:pPr marL="971550" lvl="1" indent="-514350">
              <a:lnSpc>
                <a:spcPct val="100000"/>
              </a:lnSpc>
              <a:buFont typeface="+mj-lt"/>
              <a:buAutoNum type="alphaUcPeriod"/>
            </a:pPr>
            <a:r>
              <a:rPr lang="en-US" sz="3200" dirty="0"/>
              <a:t>42g</a:t>
            </a:r>
          </a:p>
          <a:p>
            <a:pPr marL="971550" lvl="1" indent="-514350">
              <a:lnSpc>
                <a:spcPct val="100000"/>
              </a:lnSpc>
              <a:buFont typeface="+mj-lt"/>
              <a:buAutoNum type="alphaUcPeriod"/>
            </a:pPr>
            <a:r>
              <a:rPr lang="en-US" sz="3200" dirty="0"/>
              <a:t>57g</a:t>
            </a:r>
          </a:p>
          <a:p>
            <a:pPr marL="971550" lvl="1" indent="-514350">
              <a:lnSpc>
                <a:spcPct val="100000"/>
              </a:lnSpc>
              <a:buFont typeface="+mj-lt"/>
              <a:buAutoNum type="alphaUcPeriod"/>
            </a:pPr>
            <a:r>
              <a:rPr lang="en-US" sz="3200" dirty="0"/>
              <a:t>60g</a:t>
            </a:r>
          </a:p>
          <a:p>
            <a:pPr marL="971550" lvl="1" indent="-514350">
              <a:lnSpc>
                <a:spcPct val="100000"/>
              </a:lnSpc>
              <a:buFont typeface="+mj-lt"/>
              <a:buAutoNum type="alphaUcPeriod"/>
            </a:pPr>
            <a:r>
              <a:rPr lang="en-US" sz="3200" dirty="0"/>
              <a:t>72g</a:t>
            </a:r>
          </a:p>
          <a:p>
            <a:pPr marL="0" indent="0">
              <a:buNone/>
            </a:pPr>
            <a:endParaRPr lang="en-US" sz="2800" dirty="0"/>
          </a:p>
          <a:p>
            <a:pPr marL="971550" lvl="1" indent="-514350">
              <a:buFont typeface="+mj-lt"/>
              <a:buAutoNum type="alphaUcPeriod"/>
            </a:pPr>
            <a:endParaRPr lang="en-US" dirty="0"/>
          </a:p>
          <a:p>
            <a:endParaRPr lang="en-US" dirty="0"/>
          </a:p>
        </p:txBody>
      </p:sp>
      <p:sp>
        <p:nvSpPr>
          <p:cNvPr id="4" name="Oval 3">
            <a:extLst>
              <a:ext uri="{FF2B5EF4-FFF2-40B4-BE49-F238E27FC236}">
                <a16:creationId xmlns:a16="http://schemas.microsoft.com/office/drawing/2014/main" id="{77EE1D85-DD07-4E4E-9EC1-65C131AE3D97}"/>
              </a:ext>
            </a:extLst>
          </p:cNvPr>
          <p:cNvSpPr/>
          <p:nvPr/>
        </p:nvSpPr>
        <p:spPr>
          <a:xfrm>
            <a:off x="1058090" y="4323805"/>
            <a:ext cx="1894115" cy="6071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409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46FC-9F71-43AF-89A1-EFA634A7C506}"/>
              </a:ext>
            </a:extLst>
          </p:cNvPr>
          <p:cNvSpPr>
            <a:spLocks noGrp="1"/>
          </p:cNvSpPr>
          <p:nvPr>
            <p:ph type="title"/>
          </p:nvPr>
        </p:nvSpPr>
        <p:spPr>
          <a:solidFill>
            <a:srgbClr val="7FB0A8"/>
          </a:solidFill>
        </p:spPr>
        <p:txBody>
          <a:bodyPr/>
          <a:lstStyle/>
          <a:p>
            <a:r>
              <a:rPr lang="en-US" dirty="0"/>
              <a:t>Knowledge Check: Answered</a:t>
            </a:r>
          </a:p>
        </p:txBody>
      </p:sp>
      <p:graphicFrame>
        <p:nvGraphicFramePr>
          <p:cNvPr id="5" name="Table 5">
            <a:extLst>
              <a:ext uri="{FF2B5EF4-FFF2-40B4-BE49-F238E27FC236}">
                <a16:creationId xmlns:a16="http://schemas.microsoft.com/office/drawing/2014/main" id="{45B5DAC9-15EE-461B-BBF4-10B2211813A8}"/>
              </a:ext>
            </a:extLst>
          </p:cNvPr>
          <p:cNvGraphicFramePr>
            <a:graphicFrameLocks noGrp="1"/>
          </p:cNvGraphicFramePr>
          <p:nvPr>
            <p:extLst>
              <p:ext uri="{D42A27DB-BD31-4B8C-83A1-F6EECF244321}">
                <p14:modId xmlns:p14="http://schemas.microsoft.com/office/powerpoint/2010/main" val="2853874988"/>
              </p:ext>
            </p:extLst>
          </p:nvPr>
        </p:nvGraphicFramePr>
        <p:xfrm>
          <a:off x="1222918" y="1690688"/>
          <a:ext cx="9746163" cy="4198192"/>
        </p:xfrm>
        <a:graphic>
          <a:graphicData uri="http://schemas.openxmlformats.org/drawingml/2006/table">
            <a:tbl>
              <a:tblPr firstRow="1" bandRow="1">
                <a:tableStyleId>{5C22544A-7EE6-4342-B048-85BDC9FD1C3A}</a:tableStyleId>
              </a:tblPr>
              <a:tblGrid>
                <a:gridCol w="3248721">
                  <a:extLst>
                    <a:ext uri="{9D8B030D-6E8A-4147-A177-3AD203B41FA5}">
                      <a16:colId xmlns:a16="http://schemas.microsoft.com/office/drawing/2014/main" val="334721364"/>
                    </a:ext>
                  </a:extLst>
                </a:gridCol>
                <a:gridCol w="3248721">
                  <a:extLst>
                    <a:ext uri="{9D8B030D-6E8A-4147-A177-3AD203B41FA5}">
                      <a16:colId xmlns:a16="http://schemas.microsoft.com/office/drawing/2014/main" val="3193076385"/>
                    </a:ext>
                  </a:extLst>
                </a:gridCol>
                <a:gridCol w="3248721">
                  <a:extLst>
                    <a:ext uri="{9D8B030D-6E8A-4147-A177-3AD203B41FA5}">
                      <a16:colId xmlns:a16="http://schemas.microsoft.com/office/drawing/2014/main" val="1608484081"/>
                    </a:ext>
                  </a:extLst>
                </a:gridCol>
              </a:tblGrid>
              <a:tr h="524636">
                <a:tc>
                  <a:txBody>
                    <a:bodyPr/>
                    <a:lstStyle/>
                    <a:p>
                      <a:pPr algn="ctr"/>
                      <a:r>
                        <a:rPr lang="en-US" sz="3200" b="1" dirty="0">
                          <a:solidFill>
                            <a:schemeClr val="tx1"/>
                          </a:solidFill>
                          <a:latin typeface="+mn-lt"/>
                        </a:rPr>
                        <a:t>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1" dirty="0">
                          <a:solidFill>
                            <a:schemeClr val="tx1"/>
                          </a:solidFill>
                          <a:latin typeface="+mn-lt"/>
                        </a:rPr>
                        <a:t>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1" dirty="0">
                          <a:solidFill>
                            <a:schemeClr val="tx1"/>
                          </a:solidFill>
                          <a:latin typeface="+mn-lt"/>
                        </a:rPr>
                        <a:t>Carbs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447246"/>
                  </a:ext>
                </a:extLst>
              </a:tr>
              <a:tr h="524636">
                <a:tc>
                  <a:txBody>
                    <a:bodyPr/>
                    <a:lstStyle/>
                    <a:p>
                      <a:pPr algn="l"/>
                      <a:r>
                        <a:rPr lang="en-US" sz="3200" b="0" dirty="0">
                          <a:solidFill>
                            <a:schemeClr val="tx1"/>
                          </a:solidFill>
                          <a:latin typeface="+mn-lt"/>
                        </a:rPr>
                        <a:t>English muffin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a:solidFill>
                            <a:schemeClr val="tx1"/>
                          </a:solidFill>
                          <a:latin typeface="+mn-lt"/>
                        </a:rPr>
                        <a:t>1 whole</a:t>
                      </a:r>
                      <a:endParaRPr lang="en-US" sz="32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15 x 2 =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534848"/>
                  </a:ext>
                </a:extLst>
              </a:tr>
              <a:tr h="662512">
                <a:tc>
                  <a:txBody>
                    <a:bodyPr/>
                    <a:lstStyle/>
                    <a:p>
                      <a:pPr algn="l"/>
                      <a:r>
                        <a:rPr lang="en-US" sz="3200" b="0" dirty="0">
                          <a:solidFill>
                            <a:schemeClr val="tx1"/>
                          </a:solidFill>
                          <a:latin typeface="+mn-lt"/>
                        </a:rPr>
                        <a:t>Eggs, scrambled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0 x 2 =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0728844"/>
                  </a:ext>
                </a:extLst>
              </a:tr>
              <a:tr h="524636">
                <a:tc>
                  <a:txBody>
                    <a:bodyPr/>
                    <a:lstStyle/>
                    <a:p>
                      <a:pPr algn="l"/>
                      <a:r>
                        <a:rPr lang="en-US" sz="3200" b="0" dirty="0">
                          <a:solidFill>
                            <a:schemeClr val="tx1"/>
                          </a:solidFill>
                          <a:latin typeface="+mn-lt"/>
                        </a:rPr>
                        <a:t>Cheese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1 oz.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0 x 1 =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7876308"/>
                  </a:ext>
                </a:extLst>
              </a:tr>
              <a:tr h="524636">
                <a:tc>
                  <a:txBody>
                    <a:bodyPr/>
                    <a:lstStyle/>
                    <a:p>
                      <a:pPr algn="l"/>
                      <a:r>
                        <a:rPr lang="en-US" sz="3200" b="0" dirty="0">
                          <a:solidFill>
                            <a:schemeClr val="tx1"/>
                          </a:solidFill>
                          <a:latin typeface="+mn-lt"/>
                        </a:rPr>
                        <a:t>Banana, 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½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15 x 1 =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700172"/>
                  </a:ext>
                </a:extLst>
              </a:tr>
              <a:tr h="524636">
                <a:tc>
                  <a:txBody>
                    <a:bodyPr/>
                    <a:lstStyle/>
                    <a:p>
                      <a:pPr algn="l"/>
                      <a:r>
                        <a:rPr lang="en-US" sz="3200" b="0" dirty="0">
                          <a:solidFill>
                            <a:schemeClr val="tx1"/>
                          </a:solidFill>
                          <a:latin typeface="+mn-lt"/>
                        </a:rPr>
                        <a:t>Milk,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8 oz.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0" dirty="0">
                          <a:solidFill>
                            <a:schemeClr val="tx1"/>
                          </a:solidFill>
                          <a:latin typeface="+mn-lt"/>
                        </a:rPr>
                        <a:t>12 x 1 =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016790"/>
                  </a:ext>
                </a:extLst>
              </a:tr>
              <a:tr h="579861">
                <a:tc gridSpan="3">
                  <a:txBody>
                    <a:bodyPr/>
                    <a:lstStyle/>
                    <a:p>
                      <a:r>
                        <a:rPr lang="en-US" sz="3600" b="1" dirty="0">
                          <a:latin typeface="+mn-lt"/>
                        </a:rPr>
                        <a:t>Total                                                             57g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050558"/>
                  </a:ext>
                </a:extLst>
              </a:tr>
            </a:tbl>
          </a:graphicData>
        </a:graphic>
      </p:graphicFrame>
    </p:spTree>
    <p:extLst>
      <p:ext uri="{BB962C8B-B14F-4D97-AF65-F5344CB8AC3E}">
        <p14:creationId xmlns:p14="http://schemas.microsoft.com/office/powerpoint/2010/main" val="37282420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BCC8-7686-4049-9928-07F57304E145}"/>
              </a:ext>
            </a:extLst>
          </p:cNvPr>
          <p:cNvSpPr>
            <a:spLocks noGrp="1"/>
          </p:cNvSpPr>
          <p:nvPr>
            <p:ph type="title"/>
          </p:nvPr>
        </p:nvSpPr>
        <p:spPr>
          <a:solidFill>
            <a:srgbClr val="7FB0A8"/>
          </a:solidFill>
        </p:spPr>
        <p:txBody>
          <a:bodyPr/>
          <a:lstStyle/>
          <a:p>
            <a:r>
              <a:rPr lang="en-US" dirty="0"/>
              <a:t>Knowledge Check - Continued</a:t>
            </a:r>
          </a:p>
        </p:txBody>
      </p:sp>
      <p:sp>
        <p:nvSpPr>
          <p:cNvPr id="3" name="Content Placeholder 2">
            <a:extLst>
              <a:ext uri="{FF2B5EF4-FFF2-40B4-BE49-F238E27FC236}">
                <a16:creationId xmlns:a16="http://schemas.microsoft.com/office/drawing/2014/main" id="{CA1D6DC3-EBF4-4F3F-8E36-763A3902F2B2}"/>
              </a:ext>
            </a:extLst>
          </p:cNvPr>
          <p:cNvSpPr>
            <a:spLocks noGrp="1"/>
          </p:cNvSpPr>
          <p:nvPr>
            <p:ph idx="1"/>
          </p:nvPr>
        </p:nvSpPr>
        <p:spPr/>
        <p:txBody>
          <a:bodyPr/>
          <a:lstStyle/>
          <a:p>
            <a:pPr marL="0" indent="0">
              <a:lnSpc>
                <a:spcPct val="100000"/>
              </a:lnSpc>
              <a:buNone/>
            </a:pPr>
            <a:r>
              <a:rPr lang="en-US" dirty="0"/>
              <a:t>Now </a:t>
            </a:r>
            <a:r>
              <a:rPr lang="en-US" dirty="0" err="1"/>
              <a:t>Erandy</a:t>
            </a:r>
            <a:r>
              <a:rPr lang="en-US" dirty="0"/>
              <a:t> checks her BG and it is 298 mg/dl. Her goal BG is 150 mg/dl. How much Humalog insulin will she need to take by syringe if her carb ratio is 1:12 and her correction factor is 1:60? </a:t>
            </a:r>
          </a:p>
          <a:p>
            <a:pPr marL="514350" indent="-514350">
              <a:lnSpc>
                <a:spcPct val="100000"/>
              </a:lnSpc>
              <a:buFont typeface="+mj-lt"/>
              <a:buAutoNum type="alphaUcPeriod"/>
            </a:pPr>
            <a:r>
              <a:rPr lang="en-US" dirty="0"/>
              <a:t>7 units</a:t>
            </a:r>
          </a:p>
          <a:p>
            <a:pPr marL="514350" indent="-514350">
              <a:lnSpc>
                <a:spcPct val="100000"/>
              </a:lnSpc>
              <a:buFont typeface="+mj-lt"/>
              <a:buAutoNum type="alphaUcPeriod"/>
            </a:pPr>
            <a:r>
              <a:rPr lang="en-US" dirty="0"/>
              <a:t>7.2 units</a:t>
            </a:r>
          </a:p>
          <a:p>
            <a:pPr marL="514350" indent="-514350">
              <a:lnSpc>
                <a:spcPct val="100000"/>
              </a:lnSpc>
              <a:buFont typeface="+mj-lt"/>
              <a:buAutoNum type="alphaUcPeriod"/>
            </a:pPr>
            <a:r>
              <a:rPr lang="en-US" dirty="0"/>
              <a:t>8 units</a:t>
            </a:r>
          </a:p>
          <a:p>
            <a:pPr marL="514350" indent="-514350">
              <a:lnSpc>
                <a:spcPct val="100000"/>
              </a:lnSpc>
              <a:buFont typeface="+mj-lt"/>
              <a:buAutoNum type="alphaUcPeriod"/>
            </a:pPr>
            <a:r>
              <a:rPr lang="en-US" dirty="0"/>
              <a:t>9.7 units</a:t>
            </a:r>
          </a:p>
          <a:p>
            <a:pPr marL="514350" indent="-514350">
              <a:lnSpc>
                <a:spcPct val="100000"/>
              </a:lnSpc>
              <a:buFont typeface="+mj-lt"/>
              <a:buAutoNum type="alphaUcPeriod"/>
            </a:pPr>
            <a:r>
              <a:rPr lang="en-US" dirty="0"/>
              <a:t>10 units</a:t>
            </a:r>
          </a:p>
        </p:txBody>
      </p:sp>
      <p:sp>
        <p:nvSpPr>
          <p:cNvPr id="4" name="Oval 3">
            <a:extLst>
              <a:ext uri="{FF2B5EF4-FFF2-40B4-BE49-F238E27FC236}">
                <a16:creationId xmlns:a16="http://schemas.microsoft.com/office/drawing/2014/main" id="{77EE1D85-DD07-4E4E-9EC1-65C131AE3D97}"/>
              </a:ext>
            </a:extLst>
          </p:cNvPr>
          <p:cNvSpPr/>
          <p:nvPr/>
        </p:nvSpPr>
        <p:spPr>
          <a:xfrm>
            <a:off x="692331" y="3172044"/>
            <a:ext cx="2050868" cy="629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054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C69D-E5F7-478A-86C2-CDCA17189C14}"/>
              </a:ext>
            </a:extLst>
          </p:cNvPr>
          <p:cNvSpPr>
            <a:spLocks noGrp="1"/>
          </p:cNvSpPr>
          <p:nvPr>
            <p:ph type="title"/>
          </p:nvPr>
        </p:nvSpPr>
        <p:spPr>
          <a:solidFill>
            <a:srgbClr val="7FB0A8"/>
          </a:solidFill>
        </p:spPr>
        <p:txBody>
          <a:bodyPr/>
          <a:lstStyle/>
          <a:p>
            <a:r>
              <a:rPr lang="en-US" dirty="0"/>
              <a:t>Knowledge Check - Answered</a:t>
            </a:r>
          </a:p>
        </p:txBody>
      </p:sp>
      <p:sp>
        <p:nvSpPr>
          <p:cNvPr id="3" name="Content Placeholder 2">
            <a:extLst>
              <a:ext uri="{FF2B5EF4-FFF2-40B4-BE49-F238E27FC236}">
                <a16:creationId xmlns:a16="http://schemas.microsoft.com/office/drawing/2014/main" id="{8318238F-01F3-4E79-8EC5-6A045C11AB1B}"/>
              </a:ext>
            </a:extLst>
          </p:cNvPr>
          <p:cNvSpPr>
            <a:spLocks noGrp="1"/>
          </p:cNvSpPr>
          <p:nvPr>
            <p:ph idx="1"/>
          </p:nvPr>
        </p:nvSpPr>
        <p:spPr>
          <a:xfrm>
            <a:off x="838200" y="1690688"/>
            <a:ext cx="10515600" cy="4802187"/>
          </a:xfrm>
        </p:spPr>
        <p:txBody>
          <a:bodyPr>
            <a:normAutofit lnSpcReduction="10000"/>
          </a:bodyPr>
          <a:lstStyle/>
          <a:p>
            <a:pPr marL="514350" indent="-514350">
              <a:buAutoNum type="arabicParenR"/>
            </a:pPr>
            <a:r>
              <a:rPr lang="en-US" dirty="0"/>
              <a:t>Calculate the food dose</a:t>
            </a:r>
          </a:p>
          <a:p>
            <a:pPr marL="971550" lvl="1" indent="-514350">
              <a:buAutoNum type="arabicParenR"/>
            </a:pPr>
            <a:r>
              <a:rPr lang="en-US" dirty="0"/>
              <a:t>Total Carbs: 57g</a:t>
            </a:r>
          </a:p>
          <a:p>
            <a:pPr marL="971550" lvl="1" indent="-514350">
              <a:buAutoNum type="arabicParenR"/>
            </a:pPr>
            <a:r>
              <a:rPr lang="en-US" dirty="0"/>
              <a:t>ICR: 1:12</a:t>
            </a:r>
          </a:p>
          <a:p>
            <a:pPr marL="457200" lvl="1" indent="0">
              <a:buNone/>
            </a:pPr>
            <a:endParaRPr lang="en-US" dirty="0"/>
          </a:p>
          <a:p>
            <a:pPr marL="514350" indent="-514350">
              <a:buAutoNum type="arabicParenR"/>
            </a:pPr>
            <a:r>
              <a:rPr lang="en-US" dirty="0"/>
              <a:t>Calculate the correction dose</a:t>
            </a:r>
          </a:p>
          <a:p>
            <a:pPr marL="971550" lvl="1" indent="-514350">
              <a:buAutoNum type="arabicParenR"/>
            </a:pPr>
            <a:r>
              <a:rPr lang="en-US" dirty="0"/>
              <a:t>Current blood sugar: 298 mg/dl</a:t>
            </a:r>
          </a:p>
          <a:p>
            <a:pPr marL="971550" lvl="1" indent="-514350">
              <a:buAutoNum type="arabicParenR"/>
            </a:pPr>
            <a:r>
              <a:rPr lang="en-US" dirty="0"/>
              <a:t>Goal blood sugar: 150 mg/dl</a:t>
            </a:r>
          </a:p>
          <a:p>
            <a:pPr marL="971550" lvl="1" indent="-514350">
              <a:buAutoNum type="arabicParenR"/>
            </a:pPr>
            <a:r>
              <a:rPr lang="en-US" dirty="0"/>
              <a:t>ISF: 1:60</a:t>
            </a:r>
          </a:p>
          <a:p>
            <a:pPr marL="971550" lvl="1" indent="-514350">
              <a:buAutoNum type="arabicParenR"/>
            </a:pPr>
            <a:endParaRPr lang="en-US" dirty="0"/>
          </a:p>
          <a:p>
            <a:pPr marL="971550" lvl="1" indent="-514350">
              <a:buAutoNum type="arabicParenR"/>
            </a:pPr>
            <a:endParaRPr lang="en-US" dirty="0"/>
          </a:p>
          <a:p>
            <a:pPr marL="971550" lvl="1" indent="-514350">
              <a:buAutoNum type="arabicParenR"/>
            </a:pPr>
            <a:endParaRPr lang="en-US" dirty="0"/>
          </a:p>
          <a:p>
            <a:pPr marL="971550" lvl="1" indent="-514350">
              <a:buAutoNum type="arabicParenR"/>
            </a:pPr>
            <a:r>
              <a:rPr lang="en-US" dirty="0"/>
              <a:t>                                                 +</a:t>
            </a:r>
          </a:p>
          <a:p>
            <a:pPr marL="971550" lvl="1" indent="-514350">
              <a:buAutoNum type="arabicParenR"/>
            </a:pPr>
            <a:endParaRPr lang="en-US" dirty="0"/>
          </a:p>
          <a:p>
            <a:pPr marL="0" indent="0">
              <a:buNone/>
            </a:pPr>
            <a:endParaRPr lang="en-US" dirty="0"/>
          </a:p>
        </p:txBody>
      </p:sp>
      <p:pic>
        <p:nvPicPr>
          <p:cNvPr id="6" name="Picture 5">
            <a:extLst>
              <a:ext uri="{FF2B5EF4-FFF2-40B4-BE49-F238E27FC236}">
                <a16:creationId xmlns:a16="http://schemas.microsoft.com/office/drawing/2014/main" id="{07EF15C6-13B3-434D-8E7D-DD3920ADFDA5}"/>
              </a:ext>
            </a:extLst>
          </p:cNvPr>
          <p:cNvPicPr>
            <a:picLocks noChangeAspect="1"/>
          </p:cNvPicPr>
          <p:nvPr/>
        </p:nvPicPr>
        <p:blipFill>
          <a:blip r:embed="rId3"/>
          <a:stretch>
            <a:fillRect/>
          </a:stretch>
        </p:blipFill>
        <p:spPr>
          <a:xfrm>
            <a:off x="5522175" y="5413248"/>
            <a:ext cx="6148733" cy="1249859"/>
          </a:xfrm>
          <a:prstGeom prst="rect">
            <a:avLst/>
          </a:prstGeom>
        </p:spPr>
      </p:pic>
      <p:pic>
        <p:nvPicPr>
          <p:cNvPr id="7" name="Picture 6">
            <a:extLst>
              <a:ext uri="{FF2B5EF4-FFF2-40B4-BE49-F238E27FC236}">
                <a16:creationId xmlns:a16="http://schemas.microsoft.com/office/drawing/2014/main" id="{11A09A5C-2E39-4CED-8852-02C411305E78}"/>
              </a:ext>
            </a:extLst>
          </p:cNvPr>
          <p:cNvPicPr>
            <a:picLocks noChangeAspect="1"/>
          </p:cNvPicPr>
          <p:nvPr/>
        </p:nvPicPr>
        <p:blipFill>
          <a:blip r:embed="rId4"/>
          <a:stretch>
            <a:fillRect/>
          </a:stretch>
        </p:blipFill>
        <p:spPr>
          <a:xfrm>
            <a:off x="1042410" y="5436962"/>
            <a:ext cx="4146851" cy="1226145"/>
          </a:xfrm>
          <a:prstGeom prst="rect">
            <a:avLst/>
          </a:prstGeom>
        </p:spPr>
      </p:pic>
      <p:sp>
        <p:nvSpPr>
          <p:cNvPr id="8" name="Right Brace 7">
            <a:extLst>
              <a:ext uri="{FF2B5EF4-FFF2-40B4-BE49-F238E27FC236}">
                <a16:creationId xmlns:a16="http://schemas.microsoft.com/office/drawing/2014/main" id="{00F175C5-EAA9-400A-BCA3-88D3FF6D9A94}"/>
              </a:ext>
            </a:extLst>
          </p:cNvPr>
          <p:cNvSpPr/>
          <p:nvPr/>
        </p:nvSpPr>
        <p:spPr>
          <a:xfrm>
            <a:off x="5030765" y="1804688"/>
            <a:ext cx="316992" cy="1226145"/>
          </a:xfrm>
          <a:prstGeom prst="rightBrace">
            <a:avLst>
              <a:gd name="adj1" fmla="val 8333"/>
              <a:gd name="adj2" fmla="val 4899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10EC7AD5-4766-418B-B790-1D88055D0D7D}"/>
              </a:ext>
            </a:extLst>
          </p:cNvPr>
          <p:cNvSpPr txBox="1"/>
          <p:nvPr/>
        </p:nvSpPr>
        <p:spPr>
          <a:xfrm>
            <a:off x="5522175" y="2078046"/>
            <a:ext cx="1610145" cy="584775"/>
          </a:xfrm>
          <a:prstGeom prst="rect">
            <a:avLst/>
          </a:prstGeom>
          <a:noFill/>
        </p:spPr>
        <p:txBody>
          <a:bodyPr wrap="square" rtlCol="0">
            <a:spAutoFit/>
          </a:bodyPr>
          <a:lstStyle/>
          <a:p>
            <a:r>
              <a:rPr lang="en-US" sz="3200" dirty="0"/>
              <a:t>57g ÷ 12</a:t>
            </a:r>
          </a:p>
        </p:txBody>
      </p:sp>
      <p:sp>
        <p:nvSpPr>
          <p:cNvPr id="10" name="Right Brace 9">
            <a:extLst>
              <a:ext uri="{FF2B5EF4-FFF2-40B4-BE49-F238E27FC236}">
                <a16:creationId xmlns:a16="http://schemas.microsoft.com/office/drawing/2014/main" id="{D3584765-3F77-4425-B45F-2ADCF8D9B3DF}"/>
              </a:ext>
            </a:extLst>
          </p:cNvPr>
          <p:cNvSpPr/>
          <p:nvPr/>
        </p:nvSpPr>
        <p:spPr>
          <a:xfrm>
            <a:off x="5925312" y="3560640"/>
            <a:ext cx="341376" cy="1561657"/>
          </a:xfrm>
          <a:prstGeom prst="rightBrace">
            <a:avLst>
              <a:gd name="adj1" fmla="val 8333"/>
              <a:gd name="adj2" fmla="val 4899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2" name="Rectangle: Rounded Corners 24">
            <a:extLst>
              <a:ext uri="{FF2B5EF4-FFF2-40B4-BE49-F238E27FC236}">
                <a16:creationId xmlns:a16="http://schemas.microsoft.com/office/drawing/2014/main" id="{79A203CE-3ADF-4946-A71F-2EC0C2301A57}"/>
              </a:ext>
            </a:extLst>
          </p:cNvPr>
          <p:cNvSpPr/>
          <p:nvPr/>
        </p:nvSpPr>
        <p:spPr>
          <a:xfrm>
            <a:off x="997114" y="5330283"/>
            <a:ext cx="4207953" cy="141620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25">
            <a:extLst>
              <a:ext uri="{FF2B5EF4-FFF2-40B4-BE49-F238E27FC236}">
                <a16:creationId xmlns:a16="http://schemas.microsoft.com/office/drawing/2014/main" id="{536D3385-D763-4115-A206-D29C75EB7BEB}"/>
              </a:ext>
            </a:extLst>
          </p:cNvPr>
          <p:cNvSpPr/>
          <p:nvPr/>
        </p:nvSpPr>
        <p:spPr>
          <a:xfrm>
            <a:off x="5464571" y="5317303"/>
            <a:ext cx="6206337" cy="141620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C45303-7D8D-4266-BD2C-9640DB902790}"/>
              </a:ext>
            </a:extLst>
          </p:cNvPr>
          <p:cNvSpPr/>
          <p:nvPr/>
        </p:nvSpPr>
        <p:spPr>
          <a:xfrm>
            <a:off x="5168362" y="5718587"/>
            <a:ext cx="332914" cy="524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7E1F0D-34C3-4636-9B0B-19D20584A329}"/>
              </a:ext>
            </a:extLst>
          </p:cNvPr>
          <p:cNvSpPr/>
          <p:nvPr/>
        </p:nvSpPr>
        <p:spPr>
          <a:xfrm>
            <a:off x="3304647" y="2101751"/>
            <a:ext cx="687490" cy="349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07234C-F102-4312-BC38-AE80360AD486}"/>
              </a:ext>
            </a:extLst>
          </p:cNvPr>
          <p:cNvSpPr/>
          <p:nvPr/>
        </p:nvSpPr>
        <p:spPr>
          <a:xfrm>
            <a:off x="2329932" y="2451581"/>
            <a:ext cx="800297" cy="349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B241F7-7884-41D4-B295-CD39FEDCABAF}"/>
              </a:ext>
            </a:extLst>
          </p:cNvPr>
          <p:cNvSpPr/>
          <p:nvPr/>
        </p:nvSpPr>
        <p:spPr>
          <a:xfrm>
            <a:off x="4343274" y="3560640"/>
            <a:ext cx="1582037" cy="441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9776B24-8AFE-487F-AFBB-C1636DE425C5}"/>
              </a:ext>
            </a:extLst>
          </p:cNvPr>
          <p:cNvSpPr/>
          <p:nvPr/>
        </p:nvSpPr>
        <p:spPr>
          <a:xfrm>
            <a:off x="3974737" y="3958126"/>
            <a:ext cx="1582037" cy="441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D6A35A-0D2E-4C23-A308-DC5E96262143}"/>
              </a:ext>
            </a:extLst>
          </p:cNvPr>
          <p:cNvSpPr/>
          <p:nvPr/>
        </p:nvSpPr>
        <p:spPr>
          <a:xfrm>
            <a:off x="2265234" y="4311566"/>
            <a:ext cx="903628" cy="441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36567" y="2079895"/>
            <a:ext cx="482824" cy="584775"/>
          </a:xfrm>
          <a:prstGeom prst="rect">
            <a:avLst/>
          </a:prstGeom>
        </p:spPr>
        <p:txBody>
          <a:bodyPr wrap="none">
            <a:spAutoFit/>
          </a:bodyPr>
          <a:lstStyle/>
          <a:p>
            <a:r>
              <a:rPr lang="en-US" sz="3200" dirty="0"/>
              <a:t> =</a:t>
            </a:r>
          </a:p>
        </p:txBody>
      </p:sp>
      <p:sp>
        <p:nvSpPr>
          <p:cNvPr id="5" name="Rectangle 4"/>
          <p:cNvSpPr/>
          <p:nvPr/>
        </p:nvSpPr>
        <p:spPr>
          <a:xfrm>
            <a:off x="7453877" y="2082461"/>
            <a:ext cx="2534506" cy="584775"/>
          </a:xfrm>
          <a:prstGeom prst="rect">
            <a:avLst/>
          </a:prstGeom>
        </p:spPr>
        <p:txBody>
          <a:bodyPr wrap="square">
            <a:spAutoFit/>
          </a:bodyPr>
          <a:lstStyle/>
          <a:p>
            <a:r>
              <a:rPr lang="en-US" sz="3200" dirty="0"/>
              <a:t>4.75 units</a:t>
            </a:r>
          </a:p>
        </p:txBody>
      </p:sp>
      <p:pic>
        <p:nvPicPr>
          <p:cNvPr id="21" name="Picture 20"/>
          <p:cNvPicPr>
            <a:picLocks noChangeAspect="1"/>
          </p:cNvPicPr>
          <p:nvPr/>
        </p:nvPicPr>
        <p:blipFill>
          <a:blip r:embed="rId5"/>
          <a:stretch>
            <a:fillRect/>
          </a:stretch>
        </p:blipFill>
        <p:spPr>
          <a:xfrm>
            <a:off x="6481414" y="3885105"/>
            <a:ext cx="1944925" cy="514464"/>
          </a:xfrm>
          <a:prstGeom prst="rect">
            <a:avLst/>
          </a:prstGeom>
        </p:spPr>
      </p:pic>
      <p:sp>
        <p:nvSpPr>
          <p:cNvPr id="22" name="TextBox 21"/>
          <p:cNvSpPr txBox="1"/>
          <p:nvPr/>
        </p:nvSpPr>
        <p:spPr>
          <a:xfrm>
            <a:off x="7188906" y="4274312"/>
            <a:ext cx="888084" cy="584775"/>
          </a:xfrm>
          <a:prstGeom prst="rect">
            <a:avLst/>
          </a:prstGeom>
          <a:noFill/>
        </p:spPr>
        <p:txBody>
          <a:bodyPr wrap="square" rtlCol="0">
            <a:spAutoFit/>
          </a:bodyPr>
          <a:lstStyle/>
          <a:p>
            <a:r>
              <a:rPr lang="en-US" sz="3200" dirty="0"/>
              <a:t>60</a:t>
            </a:r>
          </a:p>
        </p:txBody>
      </p:sp>
      <p:sp>
        <p:nvSpPr>
          <p:cNvPr id="23" name="TextBox 22"/>
          <p:cNvSpPr txBox="1"/>
          <p:nvPr/>
        </p:nvSpPr>
        <p:spPr>
          <a:xfrm>
            <a:off x="8459372" y="3992799"/>
            <a:ext cx="325110" cy="584775"/>
          </a:xfrm>
          <a:prstGeom prst="rect">
            <a:avLst/>
          </a:prstGeom>
          <a:noFill/>
        </p:spPr>
        <p:txBody>
          <a:bodyPr wrap="square" rtlCol="0">
            <a:spAutoFit/>
          </a:bodyPr>
          <a:lstStyle/>
          <a:p>
            <a:r>
              <a:rPr lang="en-US" sz="3200" dirty="0"/>
              <a:t>=</a:t>
            </a:r>
          </a:p>
        </p:txBody>
      </p:sp>
      <p:sp>
        <p:nvSpPr>
          <p:cNvPr id="24" name="TextBox 23"/>
          <p:cNvSpPr txBox="1"/>
          <p:nvPr/>
        </p:nvSpPr>
        <p:spPr>
          <a:xfrm>
            <a:off x="8894395" y="3989902"/>
            <a:ext cx="2731873" cy="584775"/>
          </a:xfrm>
          <a:prstGeom prst="rect">
            <a:avLst/>
          </a:prstGeom>
          <a:noFill/>
        </p:spPr>
        <p:txBody>
          <a:bodyPr wrap="square" rtlCol="0">
            <a:spAutoFit/>
          </a:bodyPr>
          <a:lstStyle/>
          <a:p>
            <a:r>
              <a:rPr lang="en-US" sz="3200" dirty="0"/>
              <a:t>2.46 units</a:t>
            </a:r>
          </a:p>
        </p:txBody>
      </p:sp>
    </p:spTree>
    <p:extLst>
      <p:ext uri="{BB962C8B-B14F-4D97-AF65-F5344CB8AC3E}">
        <p14:creationId xmlns:p14="http://schemas.microsoft.com/office/powerpoint/2010/main" val="21832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4" grpId="0" animBg="1"/>
      <p:bldP spid="15" grpId="0" animBg="1"/>
      <p:bldP spid="16" grpId="0" animBg="1"/>
      <p:bldP spid="18" grpId="0" animBg="1"/>
      <p:bldP spid="19" grpId="0" animBg="1"/>
      <p:bldP spid="20" grpId="0" animBg="1"/>
      <p:bldP spid="4" grpId="0"/>
      <p:bldP spid="5" grpId="0"/>
      <p:bldP spid="22" grpId="0"/>
      <p:bldP spid="23" grpId="0"/>
      <p:bldP spid="2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37E9-0BA4-4BEF-8694-05C3EC691E25}"/>
              </a:ext>
            </a:extLst>
          </p:cNvPr>
          <p:cNvSpPr>
            <a:spLocks noGrp="1"/>
          </p:cNvSpPr>
          <p:nvPr>
            <p:ph type="title"/>
          </p:nvPr>
        </p:nvSpPr>
        <p:spPr>
          <a:solidFill>
            <a:srgbClr val="7FB0A8"/>
          </a:solidFill>
        </p:spPr>
        <p:txBody>
          <a:bodyPr/>
          <a:lstStyle/>
          <a:p>
            <a:r>
              <a:rPr lang="en-US" dirty="0"/>
              <a:t>Knowledge Check - Answered</a:t>
            </a:r>
          </a:p>
        </p:txBody>
      </p:sp>
      <p:sp>
        <p:nvSpPr>
          <p:cNvPr id="3" name="Content Placeholder 2">
            <a:extLst>
              <a:ext uri="{FF2B5EF4-FFF2-40B4-BE49-F238E27FC236}">
                <a16:creationId xmlns:a16="http://schemas.microsoft.com/office/drawing/2014/main" id="{CBA746AF-1098-484E-8BD0-3A7F8B5742E1}"/>
              </a:ext>
            </a:extLst>
          </p:cNvPr>
          <p:cNvSpPr>
            <a:spLocks noGrp="1"/>
          </p:cNvSpPr>
          <p:nvPr>
            <p:ph idx="1"/>
          </p:nvPr>
        </p:nvSpPr>
        <p:spPr>
          <a:xfrm>
            <a:off x="838200" y="1825625"/>
            <a:ext cx="10515600" cy="4351338"/>
          </a:xfrm>
        </p:spPr>
        <p:txBody>
          <a:bodyPr>
            <a:normAutofit/>
          </a:bodyPr>
          <a:lstStyle/>
          <a:p>
            <a:pPr>
              <a:lnSpc>
                <a:spcPct val="100000"/>
              </a:lnSpc>
            </a:pPr>
            <a:r>
              <a:rPr lang="en-US" sz="3200" dirty="0"/>
              <a:t>Erandy will need: 4.75 units + 2.46 units = 7.21 units</a:t>
            </a:r>
          </a:p>
          <a:p>
            <a:pPr marL="457200" lvl="1" indent="0">
              <a:lnSpc>
                <a:spcPct val="100000"/>
              </a:lnSpc>
              <a:buNone/>
            </a:pPr>
            <a:r>
              <a:rPr lang="en-US" sz="3200" dirty="0"/>
              <a:t>			                                             = 7 units </a:t>
            </a:r>
          </a:p>
          <a:p>
            <a:pPr marL="0" indent="0">
              <a:lnSpc>
                <a:spcPct val="100000"/>
              </a:lnSpc>
              <a:buNone/>
            </a:pPr>
            <a:r>
              <a:rPr lang="en-US" sz="3200" dirty="0"/>
              <a:t>*Remember: Since Erandy is injecting her insulin with a syringe, she is limited to giving herself whole units of insulin </a:t>
            </a:r>
          </a:p>
        </p:txBody>
      </p:sp>
      <p:pic>
        <p:nvPicPr>
          <p:cNvPr id="4" name="Picture 3" descr="October 14 2007 day 2 - Insulin syringes | If a person is di…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503" y="4178736"/>
            <a:ext cx="3204754" cy="2133164"/>
          </a:xfrm>
          <a:prstGeom prst="rect">
            <a:avLst/>
          </a:prstGeom>
        </p:spPr>
      </p:pic>
    </p:spTree>
    <p:extLst>
      <p:ext uri="{BB962C8B-B14F-4D97-AF65-F5344CB8AC3E}">
        <p14:creationId xmlns:p14="http://schemas.microsoft.com/office/powerpoint/2010/main" val="4911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5886-4A07-456C-AE21-4C60F4840C2E}"/>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DD503372-18CA-4BC4-B505-CCB3CC9B63EF}"/>
              </a:ext>
            </a:extLst>
          </p:cNvPr>
          <p:cNvSpPr>
            <a:spLocks noGrp="1"/>
          </p:cNvSpPr>
          <p:nvPr>
            <p:ph idx="1"/>
          </p:nvPr>
        </p:nvSpPr>
        <p:spPr/>
        <p:txBody>
          <a:bodyPr/>
          <a:lstStyle/>
          <a:p>
            <a:pPr marL="0" indent="0">
              <a:lnSpc>
                <a:spcPct val="100000"/>
              </a:lnSpc>
              <a:buNone/>
            </a:pPr>
            <a:r>
              <a:rPr lang="en-US" dirty="0"/>
              <a:t>The Nutrition Facts panel on a package of cookies reveals that there are 28 g of carbohydrate and 5 grams of fat in 2 cookies.  If Ryan eats 4 cookies, how many carbohydrate and fat servings will he consume?</a:t>
            </a:r>
          </a:p>
          <a:p>
            <a:pPr marL="807720" lvl="1" indent="-533400">
              <a:lnSpc>
                <a:spcPct val="100000"/>
              </a:lnSpc>
              <a:buClr>
                <a:schemeClr val="tx1"/>
              </a:buClr>
              <a:buFont typeface="Wingdings" pitchFamily="2" charset="2"/>
              <a:buAutoNum type="alphaUcPeriod"/>
            </a:pPr>
            <a:r>
              <a:rPr lang="en-US" dirty="0"/>
              <a:t>2 carb serving and 1/2 fat serving</a:t>
            </a:r>
          </a:p>
          <a:p>
            <a:pPr marL="807720" lvl="1" indent="-533400">
              <a:lnSpc>
                <a:spcPct val="100000"/>
              </a:lnSpc>
              <a:buClr>
                <a:schemeClr val="tx1"/>
              </a:buClr>
              <a:buFont typeface="Wingdings" pitchFamily="2" charset="2"/>
              <a:buAutoNum type="alphaUcPeriod"/>
            </a:pPr>
            <a:r>
              <a:rPr lang="en-US" dirty="0"/>
              <a:t>2 carb servings and 1 fat serving</a:t>
            </a:r>
          </a:p>
          <a:p>
            <a:pPr marL="807720" lvl="1" indent="-533400">
              <a:lnSpc>
                <a:spcPct val="100000"/>
              </a:lnSpc>
              <a:buClr>
                <a:schemeClr val="tx1"/>
              </a:buClr>
              <a:buFont typeface="Wingdings" pitchFamily="2" charset="2"/>
              <a:buAutoNum type="alphaUcPeriod"/>
            </a:pPr>
            <a:r>
              <a:rPr lang="en-US" dirty="0"/>
              <a:t>4 carb servings and 1 fat servings</a:t>
            </a:r>
          </a:p>
          <a:p>
            <a:pPr marL="807720" lvl="1" indent="-533400">
              <a:lnSpc>
                <a:spcPct val="100000"/>
              </a:lnSpc>
              <a:buClr>
                <a:schemeClr val="tx1"/>
              </a:buClr>
              <a:buFont typeface="Wingdings" pitchFamily="2" charset="2"/>
              <a:buAutoNum type="alphaUcPeriod"/>
            </a:pPr>
            <a:r>
              <a:rPr lang="en-US" dirty="0"/>
              <a:t>4 carb servings and 2 fat servings </a:t>
            </a:r>
          </a:p>
          <a:p>
            <a:endParaRPr lang="en-US" dirty="0"/>
          </a:p>
        </p:txBody>
      </p:sp>
      <p:sp>
        <p:nvSpPr>
          <p:cNvPr id="4" name="Oval 3">
            <a:extLst>
              <a:ext uri="{FF2B5EF4-FFF2-40B4-BE49-F238E27FC236}">
                <a16:creationId xmlns:a16="http://schemas.microsoft.com/office/drawing/2014/main" id="{77EE1D85-DD07-4E4E-9EC1-65C131AE3D97}"/>
              </a:ext>
            </a:extLst>
          </p:cNvPr>
          <p:cNvSpPr/>
          <p:nvPr/>
        </p:nvSpPr>
        <p:spPr>
          <a:xfrm>
            <a:off x="692331" y="4389120"/>
            <a:ext cx="5577839" cy="718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519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AC53-4B13-48DA-83BD-FD6DD76603EB}"/>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A050777B-72DA-4039-AEBB-78B134A16848}"/>
              </a:ext>
            </a:extLst>
          </p:cNvPr>
          <p:cNvSpPr>
            <a:spLocks noGrp="1"/>
          </p:cNvSpPr>
          <p:nvPr>
            <p:ph idx="1"/>
          </p:nvPr>
        </p:nvSpPr>
        <p:spPr>
          <a:xfrm>
            <a:off x="838200" y="1719072"/>
            <a:ext cx="10515600" cy="4669535"/>
          </a:xfrm>
        </p:spPr>
        <p:txBody>
          <a:bodyPr>
            <a:normAutofit fontScale="92500" lnSpcReduction="10000"/>
          </a:bodyPr>
          <a:lstStyle/>
          <a:p>
            <a:pPr marL="0" indent="0">
              <a:lnSpc>
                <a:spcPct val="110000"/>
              </a:lnSpc>
              <a:buNone/>
            </a:pPr>
            <a:r>
              <a:rPr lang="en-US" dirty="0">
                <a:solidFill>
                  <a:srgbClr val="000000"/>
                </a:solidFill>
                <a:latin typeface="+mn-lt"/>
              </a:rPr>
              <a:t>Grace has T2DM controlled with lifestyle.  Her typical weekday breakfast is 2 eggs, 2 slices turkey bacon, 1 slice </a:t>
            </a:r>
            <a:r>
              <a:rPr lang="en-US" dirty="0">
                <a:solidFill>
                  <a:srgbClr val="000000"/>
                </a:solidFill>
              </a:rPr>
              <a:t>WW </a:t>
            </a:r>
            <a:r>
              <a:rPr lang="en-US" dirty="0">
                <a:solidFill>
                  <a:srgbClr val="000000"/>
                </a:solidFill>
                <a:latin typeface="+mn-lt"/>
              </a:rPr>
              <a:t>toast with margarine, and ½ cup apple juice.  Her 2-hour post-prandial BG generally runs &lt;140.  She has noticed that on weekends, when she eats her breakfast consisting of 1 </a:t>
            </a:r>
            <a:r>
              <a:rPr lang="en-US" dirty="0">
                <a:solidFill>
                  <a:srgbClr val="000000"/>
                </a:solidFill>
              </a:rPr>
              <a:t>English muffin with margarine</a:t>
            </a:r>
            <a:r>
              <a:rPr lang="en-US" dirty="0">
                <a:solidFill>
                  <a:srgbClr val="000000"/>
                </a:solidFill>
                <a:latin typeface="+mn-lt"/>
              </a:rPr>
              <a:t>, ½ banana, and 1 cup skim milk her 2-hour post-prandial BG generally runs higher.  Why?</a:t>
            </a:r>
          </a:p>
          <a:p>
            <a:pPr marL="609600" indent="-609600" eaLnBrk="1" hangingPunct="1">
              <a:lnSpc>
                <a:spcPct val="110000"/>
              </a:lnSpc>
              <a:buClr>
                <a:schemeClr val="tx1"/>
              </a:buClr>
              <a:buFont typeface="Wingdings" pitchFamily="2" charset="2"/>
              <a:buAutoNum type="alphaUcPeriod"/>
            </a:pPr>
            <a:r>
              <a:rPr lang="en-US" dirty="0"/>
              <a:t>Breakfast carbohydrate intake is higher on the weekend</a:t>
            </a:r>
          </a:p>
          <a:p>
            <a:pPr marL="609600" indent="-609600" eaLnBrk="1" hangingPunct="1">
              <a:lnSpc>
                <a:spcPct val="110000"/>
              </a:lnSpc>
              <a:buClr>
                <a:schemeClr val="tx1"/>
              </a:buClr>
              <a:buFont typeface="Wingdings" pitchFamily="2" charset="2"/>
              <a:buAutoNum type="alphaUcPeriod"/>
            </a:pPr>
            <a:r>
              <a:rPr lang="en-US" dirty="0"/>
              <a:t>Breakfast carbohydrate intake is lower on the weekend</a:t>
            </a:r>
          </a:p>
          <a:p>
            <a:pPr marL="609600" indent="-609600" eaLnBrk="1" hangingPunct="1">
              <a:lnSpc>
                <a:spcPct val="110000"/>
              </a:lnSpc>
              <a:buClr>
                <a:schemeClr val="tx1"/>
              </a:buClr>
              <a:buFont typeface="Wingdings" pitchFamily="2" charset="2"/>
              <a:buAutoNum type="alphaUcPeriod"/>
            </a:pPr>
            <a:r>
              <a:rPr lang="en-US" dirty="0"/>
              <a:t>Physical activity is likely lower on the weekend</a:t>
            </a:r>
          </a:p>
          <a:p>
            <a:pPr marL="609600" indent="-609600" eaLnBrk="1" hangingPunct="1">
              <a:lnSpc>
                <a:spcPct val="110000"/>
              </a:lnSpc>
              <a:buClr>
                <a:schemeClr val="tx1"/>
              </a:buClr>
              <a:buFont typeface="Wingdings" pitchFamily="2" charset="2"/>
              <a:buAutoNum type="alphaUcPeriod"/>
            </a:pPr>
            <a:r>
              <a:rPr lang="en-US" dirty="0"/>
              <a:t>Variation in meal timing is contributing to glucose variation</a:t>
            </a:r>
          </a:p>
          <a:p>
            <a:pPr marL="0" indent="0">
              <a:buNone/>
            </a:pPr>
            <a:endParaRPr lang="en-US" dirty="0">
              <a:solidFill>
                <a:srgbClr val="000000"/>
              </a:solidFill>
              <a:latin typeface="+mn-lt"/>
            </a:endParaRPr>
          </a:p>
          <a:p>
            <a:pPr marL="0" indent="0">
              <a:buNone/>
            </a:pPr>
            <a:endParaRPr lang="en-US" dirty="0"/>
          </a:p>
        </p:txBody>
      </p:sp>
      <p:sp>
        <p:nvSpPr>
          <p:cNvPr id="4" name="Oval 3">
            <a:extLst>
              <a:ext uri="{FF2B5EF4-FFF2-40B4-BE49-F238E27FC236}">
                <a16:creationId xmlns:a16="http://schemas.microsoft.com/office/drawing/2014/main" id="{77EE1D85-DD07-4E4E-9EC1-65C131AE3D97}"/>
              </a:ext>
            </a:extLst>
          </p:cNvPr>
          <p:cNvSpPr/>
          <p:nvPr/>
        </p:nvSpPr>
        <p:spPr>
          <a:xfrm>
            <a:off x="488648" y="4167050"/>
            <a:ext cx="9099490" cy="6008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27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EC72-AB25-4721-944F-1D3C4203088B}"/>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C193FA49-86FB-4D8D-A5CE-5F551987A69E}"/>
              </a:ext>
            </a:extLst>
          </p:cNvPr>
          <p:cNvSpPr>
            <a:spLocks noGrp="1"/>
          </p:cNvSpPr>
          <p:nvPr>
            <p:ph idx="1"/>
          </p:nvPr>
        </p:nvSpPr>
        <p:spPr/>
        <p:txBody>
          <a:bodyPr>
            <a:normAutofit lnSpcReduction="10000"/>
          </a:bodyPr>
          <a:lstStyle/>
          <a:p>
            <a:pPr marL="0" indent="0">
              <a:lnSpc>
                <a:spcPct val="100000"/>
              </a:lnSpc>
              <a:buNone/>
            </a:pPr>
            <a:r>
              <a:rPr lang="en-US" sz="3600" dirty="0"/>
              <a:t>Joe is 5’9” and weighs 202 lbs. (BMI 29.8). He was just diagnosed with prediabetes with an A1C at 6.3%. He does not want to start medication. What is his best option?</a:t>
            </a:r>
          </a:p>
          <a:p>
            <a:pPr marL="1428750" lvl="2" indent="-514350">
              <a:lnSpc>
                <a:spcPct val="100000"/>
              </a:lnSpc>
              <a:buFont typeface="+mj-lt"/>
              <a:buAutoNum type="alphaUcPeriod"/>
            </a:pPr>
            <a:r>
              <a:rPr lang="en-US" sz="3200" dirty="0"/>
              <a:t>Lose 10-15 lbs. </a:t>
            </a:r>
          </a:p>
          <a:p>
            <a:pPr marL="1428750" lvl="2" indent="-514350">
              <a:lnSpc>
                <a:spcPct val="100000"/>
              </a:lnSpc>
              <a:buFont typeface="+mj-lt"/>
              <a:buAutoNum type="alphaUcPeriod"/>
            </a:pPr>
            <a:r>
              <a:rPr lang="en-US" sz="3200" dirty="0"/>
              <a:t>Lose 14-20 lbs.</a:t>
            </a:r>
          </a:p>
          <a:p>
            <a:pPr marL="1428750" lvl="2" indent="-514350">
              <a:lnSpc>
                <a:spcPct val="100000"/>
              </a:lnSpc>
              <a:buFont typeface="+mj-lt"/>
              <a:buAutoNum type="alphaUcPeriod"/>
            </a:pPr>
            <a:r>
              <a:rPr lang="en-US" sz="3200" dirty="0"/>
              <a:t>Decrease his fat intake by 5-10%</a:t>
            </a:r>
          </a:p>
          <a:p>
            <a:pPr marL="1428750" lvl="2" indent="-514350">
              <a:lnSpc>
                <a:spcPct val="100000"/>
              </a:lnSpc>
              <a:buFont typeface="+mj-lt"/>
              <a:buAutoNum type="alphaUcPeriod"/>
            </a:pPr>
            <a:r>
              <a:rPr lang="en-US" sz="3200" dirty="0"/>
              <a:t>Reconsider medications and try Metformin</a:t>
            </a:r>
          </a:p>
        </p:txBody>
      </p:sp>
      <p:sp>
        <p:nvSpPr>
          <p:cNvPr id="6" name="Oval 5">
            <a:extLst>
              <a:ext uri="{FF2B5EF4-FFF2-40B4-BE49-F238E27FC236}">
                <a16:creationId xmlns:a16="http://schemas.microsoft.com/office/drawing/2014/main" id="{E58AE010-B2CE-4CB5-B044-D9980B46B58E}"/>
              </a:ext>
            </a:extLst>
          </p:cNvPr>
          <p:cNvSpPr/>
          <p:nvPr/>
        </p:nvSpPr>
        <p:spPr>
          <a:xfrm>
            <a:off x="1557868" y="4284134"/>
            <a:ext cx="3420532" cy="6942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95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te with a piece of food on it&#10;&#10;Description automatically generated with low confidence">
            <a:extLst>
              <a:ext uri="{FF2B5EF4-FFF2-40B4-BE49-F238E27FC236}">
                <a16:creationId xmlns:a16="http://schemas.microsoft.com/office/drawing/2014/main" id="{B2598F55-BEA3-F34B-9497-50C8FDC1BE1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413"/>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CED8B2-00E0-7F4E-81D1-5A354E566C0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Food Insecurity</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92F6664-4B5F-D049-A2C0-D896E629058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a:solidFill>
                <a:schemeClr val="tx1"/>
              </a:solidFill>
            </a:endParaRPr>
          </a:p>
        </p:txBody>
      </p:sp>
    </p:spTree>
    <p:extLst>
      <p:ext uri="{BB962C8B-B14F-4D97-AF65-F5344CB8AC3E}">
        <p14:creationId xmlns:p14="http://schemas.microsoft.com/office/powerpoint/2010/main" val="3700851182"/>
      </p:ext>
    </p:extLst>
  </p:cSld>
  <p:clrMapOvr>
    <a:overrideClrMapping bg1="dk1" tx1="lt1" bg2="dk2" tx2="lt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F347BDF6-9DD0-E344-8D77-A7AA2CA40BE2}"/>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89359" y="1825625"/>
            <a:ext cx="3950973" cy="3950973"/>
          </a:xfrm>
          <a:prstGeom prst="rect">
            <a:avLst/>
          </a:prstGeom>
        </p:spPr>
      </p:pic>
      <p:sp>
        <p:nvSpPr>
          <p:cNvPr id="2" name="Title 1">
            <a:extLst>
              <a:ext uri="{FF2B5EF4-FFF2-40B4-BE49-F238E27FC236}">
                <a16:creationId xmlns:a16="http://schemas.microsoft.com/office/drawing/2014/main" id="{31918439-1417-5A49-9039-371AAFCE3854}"/>
              </a:ext>
            </a:extLst>
          </p:cNvPr>
          <p:cNvSpPr>
            <a:spLocks noGrp="1"/>
          </p:cNvSpPr>
          <p:nvPr>
            <p:ph type="title"/>
          </p:nvPr>
        </p:nvSpPr>
        <p:spPr>
          <a:solidFill>
            <a:srgbClr val="7FB0A8"/>
          </a:solidFill>
        </p:spPr>
        <p:txBody>
          <a:bodyPr/>
          <a:lstStyle/>
          <a:p>
            <a:r>
              <a:rPr lang="en-US" dirty="0"/>
              <a:t>Food Insecurity: Defined</a:t>
            </a:r>
          </a:p>
        </p:txBody>
      </p:sp>
      <p:sp>
        <p:nvSpPr>
          <p:cNvPr id="3" name="Content Placeholder 2">
            <a:extLst>
              <a:ext uri="{FF2B5EF4-FFF2-40B4-BE49-F238E27FC236}">
                <a16:creationId xmlns:a16="http://schemas.microsoft.com/office/drawing/2014/main" id="{C7D6994D-FC4D-D347-A1F3-46D96DEC5FD8}"/>
              </a:ext>
            </a:extLst>
          </p:cNvPr>
          <p:cNvSpPr>
            <a:spLocks noGrp="1"/>
          </p:cNvSpPr>
          <p:nvPr>
            <p:ph idx="1"/>
          </p:nvPr>
        </p:nvSpPr>
        <p:spPr>
          <a:xfrm>
            <a:off x="838200" y="1825625"/>
            <a:ext cx="8070112" cy="4351338"/>
          </a:xfrm>
        </p:spPr>
        <p:txBody>
          <a:bodyPr/>
          <a:lstStyle/>
          <a:p>
            <a:r>
              <a:rPr lang="en-US" dirty="0"/>
              <a:t>Unreliable availability of nutritious food and inability to consistently obtain nutritious food</a:t>
            </a:r>
          </a:p>
          <a:p>
            <a:r>
              <a:rPr lang="en-US" dirty="0"/>
              <a:t>Lack of consistent access to enough food for an active, healthy life</a:t>
            </a:r>
          </a:p>
          <a:p>
            <a:endParaRPr lang="en-US" dirty="0"/>
          </a:p>
        </p:txBody>
      </p:sp>
    </p:spTree>
    <p:extLst>
      <p:ext uri="{BB962C8B-B14F-4D97-AF65-F5344CB8AC3E}">
        <p14:creationId xmlns:p14="http://schemas.microsoft.com/office/powerpoint/2010/main" val="14735805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F347BDF6-9DD0-E344-8D77-A7AA2CA40BE2}"/>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89359" y="1825625"/>
            <a:ext cx="3950973" cy="3950973"/>
          </a:xfrm>
          <a:prstGeom prst="rect">
            <a:avLst/>
          </a:prstGeom>
        </p:spPr>
      </p:pic>
      <p:sp>
        <p:nvSpPr>
          <p:cNvPr id="2" name="Title 1">
            <a:extLst>
              <a:ext uri="{FF2B5EF4-FFF2-40B4-BE49-F238E27FC236}">
                <a16:creationId xmlns:a16="http://schemas.microsoft.com/office/drawing/2014/main" id="{31918439-1417-5A49-9039-371AAFCE3854}"/>
              </a:ext>
            </a:extLst>
          </p:cNvPr>
          <p:cNvSpPr>
            <a:spLocks noGrp="1"/>
          </p:cNvSpPr>
          <p:nvPr>
            <p:ph type="title"/>
          </p:nvPr>
        </p:nvSpPr>
        <p:spPr>
          <a:solidFill>
            <a:srgbClr val="7FB0A8"/>
          </a:solidFill>
        </p:spPr>
        <p:txBody>
          <a:bodyPr/>
          <a:lstStyle/>
          <a:p>
            <a:r>
              <a:rPr lang="en-US" dirty="0"/>
              <a:t>Food Insecurity: Screening</a:t>
            </a:r>
          </a:p>
        </p:txBody>
      </p:sp>
      <p:sp>
        <p:nvSpPr>
          <p:cNvPr id="3" name="Content Placeholder 2">
            <a:extLst>
              <a:ext uri="{FF2B5EF4-FFF2-40B4-BE49-F238E27FC236}">
                <a16:creationId xmlns:a16="http://schemas.microsoft.com/office/drawing/2014/main" id="{C7D6994D-FC4D-D347-A1F3-46D96DEC5FD8}"/>
              </a:ext>
            </a:extLst>
          </p:cNvPr>
          <p:cNvSpPr>
            <a:spLocks noGrp="1"/>
          </p:cNvSpPr>
          <p:nvPr>
            <p:ph idx="1"/>
          </p:nvPr>
        </p:nvSpPr>
        <p:spPr>
          <a:xfrm>
            <a:off x="838200" y="1825625"/>
            <a:ext cx="8070112" cy="4351338"/>
          </a:xfrm>
        </p:spPr>
        <p:txBody>
          <a:bodyPr/>
          <a:lstStyle/>
          <a:p>
            <a:r>
              <a:rPr lang="en-US" dirty="0"/>
              <a:t>Assess food insecurity with two questions:</a:t>
            </a:r>
          </a:p>
          <a:p>
            <a:pPr marL="914400" lvl="1" indent="-457200">
              <a:buFont typeface="+mj-lt"/>
              <a:buAutoNum type="arabicPeriod"/>
            </a:pPr>
            <a:r>
              <a:rPr lang="en-US" dirty="0"/>
              <a:t>”Within the past 12 months, we worried whether our food would run out before we got money to buy more.”</a:t>
            </a:r>
          </a:p>
          <a:p>
            <a:pPr marL="914400" lvl="1" indent="-457200">
              <a:buFont typeface="+mj-lt"/>
              <a:buAutoNum type="arabicPeriod"/>
            </a:pPr>
            <a:r>
              <a:rPr lang="en-US" dirty="0"/>
              <a:t>Within the past 12 months the food we bought just didn’t last, and we didn’t have the money to get more.”</a:t>
            </a:r>
          </a:p>
          <a:p>
            <a:r>
              <a:rPr lang="en-US" dirty="0"/>
              <a:t>Answers and their corresponding risk:</a:t>
            </a:r>
          </a:p>
          <a:p>
            <a:pPr lvl="1"/>
            <a:r>
              <a:rPr lang="en-US" dirty="0"/>
              <a:t>Never true: not at risk</a:t>
            </a:r>
          </a:p>
          <a:p>
            <a:pPr lvl="1"/>
            <a:r>
              <a:rPr lang="en-US" dirty="0"/>
              <a:t>Sometimes true: at risk</a:t>
            </a:r>
          </a:p>
          <a:p>
            <a:pPr lvl="1"/>
            <a:r>
              <a:rPr lang="en-US" dirty="0"/>
              <a:t>Often true: at risk</a:t>
            </a:r>
          </a:p>
          <a:p>
            <a:endParaRPr lang="en-US" dirty="0"/>
          </a:p>
        </p:txBody>
      </p:sp>
    </p:spTree>
    <p:extLst>
      <p:ext uri="{BB962C8B-B14F-4D97-AF65-F5344CB8AC3E}">
        <p14:creationId xmlns:p14="http://schemas.microsoft.com/office/powerpoint/2010/main" val="36242837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8160-AE66-FD45-BF8B-BB85B3D33896}"/>
              </a:ext>
            </a:extLst>
          </p:cNvPr>
          <p:cNvSpPr>
            <a:spLocks noGrp="1"/>
          </p:cNvSpPr>
          <p:nvPr>
            <p:ph type="title"/>
          </p:nvPr>
        </p:nvSpPr>
        <p:spPr>
          <a:solidFill>
            <a:srgbClr val="7FB0A8"/>
          </a:solidFill>
        </p:spPr>
        <p:txBody>
          <a:bodyPr/>
          <a:lstStyle/>
          <a:p>
            <a:r>
              <a:rPr lang="en-US" dirty="0"/>
              <a:t>Food Insecurity: Providing Support </a:t>
            </a:r>
          </a:p>
        </p:txBody>
      </p:sp>
      <p:sp>
        <p:nvSpPr>
          <p:cNvPr id="3" name="Content Placeholder 2">
            <a:extLst>
              <a:ext uri="{FF2B5EF4-FFF2-40B4-BE49-F238E27FC236}">
                <a16:creationId xmlns:a16="http://schemas.microsoft.com/office/drawing/2014/main" id="{C3772500-BEED-8246-9061-4E8E37DBB6A9}"/>
              </a:ext>
            </a:extLst>
          </p:cNvPr>
          <p:cNvSpPr>
            <a:spLocks noGrp="1"/>
          </p:cNvSpPr>
          <p:nvPr>
            <p:ph idx="1"/>
          </p:nvPr>
        </p:nvSpPr>
        <p:spPr/>
        <p:txBody>
          <a:bodyPr>
            <a:normAutofit/>
          </a:bodyPr>
          <a:lstStyle/>
          <a:p>
            <a:r>
              <a:rPr lang="en-US" sz="3200" dirty="0"/>
              <a:t>Refer to food programs when possible</a:t>
            </a:r>
          </a:p>
          <a:p>
            <a:r>
              <a:rPr lang="en-US" sz="3200" dirty="0"/>
              <a:t>Educate on:</a:t>
            </a:r>
          </a:p>
          <a:p>
            <a:pPr lvl="1"/>
            <a:r>
              <a:rPr lang="en-US" sz="2800" dirty="0"/>
              <a:t>Planning meals</a:t>
            </a:r>
          </a:p>
          <a:p>
            <a:pPr lvl="1"/>
            <a:r>
              <a:rPr lang="en-US" sz="2800" dirty="0"/>
              <a:t>Shopping smart with in season produce, frozen or canned fruits and vegetables, low-cost proteins (beans, peas, lentils, canned tuna, eggs), grains like brown rice and oatmeal are often more affordable</a:t>
            </a:r>
          </a:p>
          <a:p>
            <a:r>
              <a:rPr lang="en-US" sz="3200" dirty="0"/>
              <a:t>Remember: eating out is often more expensive than nutrient dense home prepped options!</a:t>
            </a:r>
          </a:p>
        </p:txBody>
      </p:sp>
      <p:pic>
        <p:nvPicPr>
          <p:cNvPr id="5" name="Picture 4">
            <a:extLst>
              <a:ext uri="{FF2B5EF4-FFF2-40B4-BE49-F238E27FC236}">
                <a16:creationId xmlns:a16="http://schemas.microsoft.com/office/drawing/2014/main" id="{2261850A-A55C-554F-AED2-1407C7C177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3750" y="8630269"/>
            <a:ext cx="4572000" cy="4572000"/>
          </a:xfrm>
          <a:prstGeom prst="rect">
            <a:avLst/>
          </a:prstGeom>
        </p:spPr>
      </p:pic>
      <p:sp>
        <p:nvSpPr>
          <p:cNvPr id="6" name="TextBox 5">
            <a:extLst>
              <a:ext uri="{FF2B5EF4-FFF2-40B4-BE49-F238E27FC236}">
                <a16:creationId xmlns:a16="http://schemas.microsoft.com/office/drawing/2014/main" id="{D2F07650-AB77-2A47-A419-285BB5BA2C30}"/>
              </a:ext>
            </a:extLst>
          </p:cNvPr>
          <p:cNvSpPr txBox="1"/>
          <p:nvPr/>
        </p:nvSpPr>
        <p:spPr>
          <a:xfrm>
            <a:off x="620000" y="11898113"/>
            <a:ext cx="4800000" cy="230832"/>
          </a:xfrm>
          <a:prstGeom prst="rect">
            <a:avLst/>
          </a:prstGeom>
          <a:noFill/>
        </p:spPr>
        <p:txBody>
          <a:bodyPr wrap="square" rtlCol="0">
            <a:spAutoFit/>
          </a:bodyPr>
          <a:lstStyle/>
          <a:p>
            <a:r>
              <a:rPr lang="en-US" sz="900">
                <a:hlinkClick r:id="rId4" tooltip="https://www.ag.ndsu.edu/foodpreservation/freezing"/>
              </a:rPr>
              <a:t>This Photo</a:t>
            </a:r>
            <a:r>
              <a:rPr lang="en-US" sz="900"/>
              <a:t> by Unknown Author is licensed under </a:t>
            </a:r>
            <a:r>
              <a:rPr lang="en-US" sz="900">
                <a:hlinkClick r:id="rId5" tooltip="https://creativecommons.org/licenses/by-nc-sa/3.0/"/>
              </a:rPr>
              <a:t>CC BY-SA-NC</a:t>
            </a:r>
            <a:endParaRPr lang="en-US" sz="900"/>
          </a:p>
        </p:txBody>
      </p:sp>
      <p:pic>
        <p:nvPicPr>
          <p:cNvPr id="8" name="Picture 7" descr="A picture containing food, vegetable, fruit, dish&#10;&#10;Description automatically generated">
            <a:extLst>
              <a:ext uri="{FF2B5EF4-FFF2-40B4-BE49-F238E27FC236}">
                <a16:creationId xmlns:a16="http://schemas.microsoft.com/office/drawing/2014/main" id="{710B2985-6AD7-5E40-BF17-9771218A2D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5995159"/>
            <a:ext cx="12192000" cy="8290560"/>
          </a:xfrm>
          <a:prstGeom prst="rect">
            <a:avLst/>
          </a:prstGeom>
        </p:spPr>
      </p:pic>
      <p:sp>
        <p:nvSpPr>
          <p:cNvPr id="9" name="TextBox 8">
            <a:extLst>
              <a:ext uri="{FF2B5EF4-FFF2-40B4-BE49-F238E27FC236}">
                <a16:creationId xmlns:a16="http://schemas.microsoft.com/office/drawing/2014/main" id="{60E4420E-C2A2-9F4F-97E6-BC4DC764A264}"/>
              </a:ext>
            </a:extLst>
          </p:cNvPr>
          <p:cNvSpPr txBox="1"/>
          <p:nvPr/>
        </p:nvSpPr>
        <p:spPr>
          <a:xfrm>
            <a:off x="0" y="12994387"/>
            <a:ext cx="12192000" cy="230832"/>
          </a:xfrm>
          <a:prstGeom prst="rect">
            <a:avLst/>
          </a:prstGeom>
          <a:noFill/>
        </p:spPr>
        <p:txBody>
          <a:bodyPr wrap="square" rtlCol="0">
            <a:spAutoFit/>
          </a:bodyPr>
          <a:lstStyle/>
          <a:p>
            <a:r>
              <a:rPr lang="en-US" sz="900">
                <a:hlinkClick r:id="rId7" tooltip="https://gasztroeden.blog.hu/2015/05/06/a_10_legjobb_fozesi_praktika"/>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41148090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4120B-7BB4-F94D-B408-B8C1E37E5CEE}"/>
              </a:ext>
            </a:extLst>
          </p:cNvPr>
          <p:cNvSpPr>
            <a:spLocks noGrp="1"/>
          </p:cNvSpPr>
          <p:nvPr>
            <p:ph sz="half" idx="1"/>
          </p:nvPr>
        </p:nvSpPr>
        <p:spPr/>
        <p:txBody>
          <a:bodyPr/>
          <a:lstStyle/>
          <a:p>
            <a:pPr marL="0" indent="0">
              <a:buNone/>
            </a:pPr>
            <a:r>
              <a:rPr lang="en-US" b="1" dirty="0"/>
              <a:t>Breakfast at Home</a:t>
            </a:r>
          </a:p>
          <a:p>
            <a:pPr marL="0" indent="0">
              <a:buNone/>
            </a:pPr>
            <a:r>
              <a:rPr lang="en-US" dirty="0"/>
              <a:t>Bottle of water (16 oz)	$0.21</a:t>
            </a:r>
          </a:p>
          <a:p>
            <a:pPr marL="0" indent="0">
              <a:buNone/>
            </a:pPr>
            <a:r>
              <a:rPr lang="en-US" dirty="0"/>
              <a:t>2 eggs 			$0.45</a:t>
            </a:r>
          </a:p>
          <a:p>
            <a:pPr marL="0" indent="0">
              <a:buNone/>
            </a:pPr>
            <a:r>
              <a:rPr lang="en-US" dirty="0"/>
              <a:t>½ banana 			$0.13</a:t>
            </a:r>
          </a:p>
          <a:p>
            <a:pPr marL="0" indent="0">
              <a:buNone/>
            </a:pPr>
            <a:r>
              <a:rPr lang="en-US" dirty="0"/>
              <a:t>½ cup dry oatmeal		</a:t>
            </a:r>
            <a:r>
              <a:rPr lang="en-US" u="sng" dirty="0"/>
              <a:t>$0.18</a:t>
            </a:r>
          </a:p>
          <a:p>
            <a:pPr marL="0" indent="0">
              <a:buNone/>
            </a:pPr>
            <a:r>
              <a:rPr lang="en-US" b="1" dirty="0"/>
              <a:t>Total				$0.97</a:t>
            </a:r>
          </a:p>
        </p:txBody>
      </p:sp>
      <p:sp>
        <p:nvSpPr>
          <p:cNvPr id="4" name="Content Placeholder 3">
            <a:extLst>
              <a:ext uri="{FF2B5EF4-FFF2-40B4-BE49-F238E27FC236}">
                <a16:creationId xmlns:a16="http://schemas.microsoft.com/office/drawing/2014/main" id="{A5A32CC3-1FB0-2F4C-A70A-DD9186228B81}"/>
              </a:ext>
            </a:extLst>
          </p:cNvPr>
          <p:cNvSpPr>
            <a:spLocks noGrp="1"/>
          </p:cNvSpPr>
          <p:nvPr>
            <p:ph sz="half" idx="2"/>
          </p:nvPr>
        </p:nvSpPr>
        <p:spPr/>
        <p:txBody>
          <a:bodyPr/>
          <a:lstStyle/>
          <a:p>
            <a:pPr marL="0" indent="0">
              <a:buNone/>
            </a:pPr>
            <a:r>
              <a:rPr lang="en-US" b="1" dirty="0"/>
              <a:t>Fast Food Breakfast</a:t>
            </a:r>
          </a:p>
          <a:p>
            <a:pPr marL="0" indent="0">
              <a:buNone/>
            </a:pPr>
            <a:r>
              <a:rPr lang="en-US" dirty="0"/>
              <a:t>Sausage Egg Sandwich	$5.15</a:t>
            </a:r>
          </a:p>
          <a:p>
            <a:pPr marL="0" indent="0">
              <a:buNone/>
            </a:pPr>
            <a:r>
              <a:rPr lang="en-US" dirty="0"/>
              <a:t>Hash brown			$3.01</a:t>
            </a:r>
          </a:p>
          <a:p>
            <a:pPr marL="0" indent="0">
              <a:buNone/>
            </a:pPr>
            <a:r>
              <a:rPr lang="en-US" dirty="0"/>
              <a:t>Orange Juice		</a:t>
            </a:r>
            <a:r>
              <a:rPr lang="en-US" u="sng" dirty="0"/>
              <a:t>$2.75</a:t>
            </a:r>
          </a:p>
          <a:p>
            <a:pPr marL="0" indent="0">
              <a:buNone/>
            </a:pPr>
            <a:r>
              <a:rPr lang="en-US" b="1" dirty="0"/>
              <a:t>Total				$10.91</a:t>
            </a:r>
          </a:p>
        </p:txBody>
      </p:sp>
      <p:sp>
        <p:nvSpPr>
          <p:cNvPr id="5" name="Title 1">
            <a:extLst>
              <a:ext uri="{FF2B5EF4-FFF2-40B4-BE49-F238E27FC236}">
                <a16:creationId xmlns:a16="http://schemas.microsoft.com/office/drawing/2014/main" id="{18DCF648-74EE-6243-A31B-A3FBC2618E9C}"/>
              </a:ext>
            </a:extLst>
          </p:cNvPr>
          <p:cNvSpPr>
            <a:spLocks noGrp="1"/>
          </p:cNvSpPr>
          <p:nvPr>
            <p:ph type="title"/>
          </p:nvPr>
        </p:nvSpPr>
        <p:spPr>
          <a:solidFill>
            <a:srgbClr val="7FB0A8"/>
          </a:solidFill>
        </p:spPr>
        <p:txBody>
          <a:bodyPr/>
          <a:lstStyle/>
          <a:p>
            <a:r>
              <a:rPr lang="en-US" dirty="0"/>
              <a:t>Healthy Eating on a Budget</a:t>
            </a:r>
          </a:p>
        </p:txBody>
      </p:sp>
    </p:spTree>
    <p:extLst>
      <p:ext uri="{BB962C8B-B14F-4D97-AF65-F5344CB8AC3E}">
        <p14:creationId xmlns:p14="http://schemas.microsoft.com/office/powerpoint/2010/main" val="15168789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ky, outdoor, ground, person&#10;&#10;Description automatically generated">
            <a:extLst>
              <a:ext uri="{FF2B5EF4-FFF2-40B4-BE49-F238E27FC236}">
                <a16:creationId xmlns:a16="http://schemas.microsoft.com/office/drawing/2014/main" id="{F769901D-045C-44A2-82D4-F279858BC37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21189" b="1915"/>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31C7D7B-93F4-4DB4-BBAC-1BDF3C5A9D1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t>Stand up &amp; Stretch!</a:t>
            </a:r>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658627"/>
      </p:ext>
    </p:extLst>
  </p:cSld>
  <p:clrMapOvr>
    <a:overrideClrMapping bg1="dk1" tx1="lt1" bg2="dk2"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cture containing person, young&#10;&#10;Description automatically generated">
            <a:extLst>
              <a:ext uri="{FF2B5EF4-FFF2-40B4-BE49-F238E27FC236}">
                <a16:creationId xmlns:a16="http://schemas.microsoft.com/office/drawing/2014/main" id="{B7ED8AF4-C22C-4491-B8EA-9929D4212962}"/>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a:stretch/>
        </p:blipFill>
        <p:spPr>
          <a:xfrm>
            <a:off x="20" y="1"/>
            <a:ext cx="12191980" cy="6857999"/>
          </a:xfrm>
          <a:prstGeom prst="rect">
            <a:avLst/>
          </a:prstGeom>
        </p:spPr>
      </p:pic>
      <p:sp>
        <p:nvSpPr>
          <p:cNvPr id="4" name="Title 3">
            <a:extLst>
              <a:ext uri="{FF2B5EF4-FFF2-40B4-BE49-F238E27FC236}">
                <a16:creationId xmlns:a16="http://schemas.microsoft.com/office/drawing/2014/main" id="{FEE83932-26C3-4FC9-BD3F-F2FED3C4D743}"/>
              </a:ext>
            </a:extLst>
          </p:cNvPr>
          <p:cNvSpPr>
            <a:spLocks noGrp="1"/>
          </p:cNvSpPr>
          <p:nvPr>
            <p:ph type="ctrTitle"/>
          </p:nvPr>
        </p:nvSpPr>
        <p:spPr>
          <a:xfrm>
            <a:off x="4399381" y="1200152"/>
            <a:ext cx="6897171" cy="4457696"/>
          </a:xfrm>
        </p:spPr>
        <p:txBody>
          <a:bodyPr anchor="ctr">
            <a:normAutofit/>
          </a:bodyPr>
          <a:lstStyle/>
          <a:p>
            <a:pPr algn="l"/>
            <a:r>
              <a:rPr lang="en-US" sz="8000" b="1" dirty="0">
                <a:solidFill>
                  <a:srgbClr val="FFFFFF"/>
                </a:solidFill>
              </a:rPr>
              <a:t>Activity, Movement, &amp; Exercise</a:t>
            </a:r>
          </a:p>
        </p:txBody>
      </p:sp>
      <p:sp>
        <p:nvSpPr>
          <p:cNvPr id="16"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1408705"/>
      </p:ext>
    </p:extLst>
  </p:cSld>
  <p:clrMapOvr>
    <a:overrideClrMapping bg1="dk1" tx1="lt1" bg2="dk2"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oman Walking on Pathway Under The Sun · Free Stock Photo"/>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t="5311" b="1042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969264" y="5154168"/>
            <a:ext cx="6973204" cy="1261872"/>
          </a:xfrm>
        </p:spPr>
        <p:txBody>
          <a:bodyPr vert="horz" lIns="91440" tIns="45720" rIns="91440" bIns="45720" rtlCol="0" anchor="ctr">
            <a:normAutofit/>
          </a:bodyPr>
          <a:lstStyle/>
          <a:p>
            <a:r>
              <a:rPr lang="en-US" sz="4100" dirty="0">
                <a:solidFill>
                  <a:schemeClr val="tx1">
                    <a:lumMod val="85000"/>
                    <a:lumOff val="15000"/>
                  </a:schemeClr>
                </a:solidFill>
              </a:rPr>
              <a:t>Types &amp; Benefits of Exercise</a:t>
            </a:r>
          </a:p>
        </p:txBody>
      </p:sp>
      <p:sp>
        <p:nvSpPr>
          <p:cNvPr id="2" name="Text Placeholder 1">
            <a:extLst>
              <a:ext uri="{FF2B5EF4-FFF2-40B4-BE49-F238E27FC236}">
                <a16:creationId xmlns:a16="http://schemas.microsoft.com/office/drawing/2014/main" id="{77D91E25-DCD4-48F7-A04E-7030A93E3330}"/>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b="1" dirty="0">
                <a:solidFill>
                  <a:schemeClr val="tx2"/>
                </a:solidFill>
              </a:rPr>
              <a:t>Aerobic, Resistance Training, and Flexibility</a:t>
            </a:r>
          </a:p>
        </p:txBody>
      </p:sp>
      <p:cxnSp>
        <p:nvCxnSpPr>
          <p:cNvPr id="11"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520077"/>
      </p:ext>
    </p:extLst>
  </p:cSld>
  <p:clrMapOvr>
    <a:overrideClrMapping bg1="dk1" tx1="lt1" bg2="dk2"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EE36E8-CC19-4750-84F3-DA42EE9D6DD9}"/>
              </a:ext>
            </a:extLst>
          </p:cNvPr>
          <p:cNvSpPr>
            <a:spLocks noGrp="1"/>
          </p:cNvSpPr>
          <p:nvPr>
            <p:ph type="title"/>
          </p:nvPr>
        </p:nvSpPr>
        <p:spPr>
          <a:solidFill>
            <a:srgbClr val="7FB0A8"/>
          </a:solidFill>
        </p:spPr>
        <p:txBody>
          <a:bodyPr/>
          <a:lstStyle/>
          <a:p>
            <a:r>
              <a:rPr lang="en-US" dirty="0"/>
              <a:t>Types of Exercise: Aerobic Activity</a:t>
            </a:r>
          </a:p>
        </p:txBody>
      </p:sp>
      <p:sp>
        <p:nvSpPr>
          <p:cNvPr id="5" name="Content Placeholder 4">
            <a:extLst>
              <a:ext uri="{FF2B5EF4-FFF2-40B4-BE49-F238E27FC236}">
                <a16:creationId xmlns:a16="http://schemas.microsoft.com/office/drawing/2014/main" id="{E6525B91-27A2-4956-8D62-172CF6BA28C1}"/>
              </a:ext>
            </a:extLst>
          </p:cNvPr>
          <p:cNvSpPr>
            <a:spLocks noGrp="1"/>
          </p:cNvSpPr>
          <p:nvPr>
            <p:ph idx="1"/>
          </p:nvPr>
        </p:nvSpPr>
        <p:spPr/>
        <p:txBody>
          <a:bodyPr/>
          <a:lstStyle/>
          <a:p>
            <a:r>
              <a:rPr lang="en-US" sz="3600" dirty="0"/>
              <a:t>Aerobic, also called “Cardio”</a:t>
            </a:r>
          </a:p>
          <a:p>
            <a:pPr lvl="1"/>
            <a:r>
              <a:rPr lang="en-US" sz="3200" dirty="0"/>
              <a:t>Repeated/continuous movement of the same large muscle groups </a:t>
            </a:r>
          </a:p>
          <a:p>
            <a:pPr lvl="1"/>
            <a:r>
              <a:rPr lang="en-US" sz="3200" dirty="0"/>
              <a:t>Typically have the greatest acute impact on BG</a:t>
            </a:r>
          </a:p>
          <a:p>
            <a:pPr lvl="1"/>
            <a:r>
              <a:rPr lang="en-US" sz="3200" dirty="0"/>
              <a:t>Examples: walking, biking, dancing, swimming</a:t>
            </a:r>
          </a:p>
          <a:p>
            <a:r>
              <a:rPr lang="en-US" sz="3600" dirty="0"/>
              <a:t>Studies show benefit of walking 10,000 steps a day</a:t>
            </a:r>
          </a:p>
          <a:p>
            <a:pPr lvl="1"/>
            <a:r>
              <a:rPr lang="en-US" sz="3200" dirty="0"/>
              <a:t>2,000 steps = 1 mile</a:t>
            </a:r>
          </a:p>
          <a:p>
            <a:endParaRPr lang="en-US" dirty="0"/>
          </a:p>
        </p:txBody>
      </p:sp>
    </p:spTree>
    <p:extLst>
      <p:ext uri="{BB962C8B-B14F-4D97-AF65-F5344CB8AC3E}">
        <p14:creationId xmlns:p14="http://schemas.microsoft.com/office/powerpoint/2010/main" val="38312219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283F-AA56-4C6C-89BD-B1D79F2A1B6B}"/>
              </a:ext>
            </a:extLst>
          </p:cNvPr>
          <p:cNvSpPr>
            <a:spLocks noGrp="1"/>
          </p:cNvSpPr>
          <p:nvPr>
            <p:ph type="title"/>
          </p:nvPr>
        </p:nvSpPr>
        <p:spPr>
          <a:solidFill>
            <a:srgbClr val="7FB0A8"/>
          </a:solidFill>
        </p:spPr>
        <p:txBody>
          <a:bodyPr/>
          <a:lstStyle/>
          <a:p>
            <a:r>
              <a:rPr lang="en-US" dirty="0"/>
              <a:t>Impact of Aerobic Activity on DM </a:t>
            </a:r>
          </a:p>
        </p:txBody>
      </p:sp>
      <p:sp>
        <p:nvSpPr>
          <p:cNvPr id="3" name="Content Placeholder 2">
            <a:extLst>
              <a:ext uri="{FF2B5EF4-FFF2-40B4-BE49-F238E27FC236}">
                <a16:creationId xmlns:a16="http://schemas.microsoft.com/office/drawing/2014/main" id="{9FBBAD03-69D4-4E4C-9C4D-7AB491B00196}"/>
              </a:ext>
            </a:extLst>
          </p:cNvPr>
          <p:cNvSpPr>
            <a:spLocks noGrp="1"/>
          </p:cNvSpPr>
          <p:nvPr>
            <p:ph idx="1"/>
          </p:nvPr>
        </p:nvSpPr>
        <p:spPr>
          <a:xfrm>
            <a:off x="838200" y="1825625"/>
            <a:ext cx="5410200" cy="4351338"/>
          </a:xfrm>
        </p:spPr>
        <p:txBody>
          <a:bodyPr>
            <a:normAutofit lnSpcReduction="10000"/>
          </a:bodyPr>
          <a:lstStyle/>
          <a:p>
            <a:r>
              <a:rPr lang="en-US" sz="3600" dirty="0"/>
              <a:t>BG improves for 2-72 hours after aerobic activity; thus need to do it regularly to maintain improved BGs</a:t>
            </a:r>
          </a:p>
          <a:p>
            <a:r>
              <a:rPr lang="en-US" sz="3600" dirty="0"/>
              <a:t>Postprandial exercise can prevent/reduce the rise in BG levels that occurs after eating </a:t>
            </a:r>
          </a:p>
          <a:p>
            <a:pPr marL="0" indent="0">
              <a:buNone/>
            </a:pPr>
            <a:endParaRPr lang="en-US" dirty="0"/>
          </a:p>
        </p:txBody>
      </p:sp>
      <p:pic>
        <p:nvPicPr>
          <p:cNvPr id="6" name="Picture 5" descr="Free picture: older woman, walk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39139" y="2369217"/>
            <a:ext cx="4914661" cy="3264154"/>
          </a:xfrm>
          <a:prstGeom prst="rect">
            <a:avLst/>
          </a:prstGeom>
        </p:spPr>
      </p:pic>
    </p:spTree>
    <p:extLst>
      <p:ext uri="{BB962C8B-B14F-4D97-AF65-F5344CB8AC3E}">
        <p14:creationId xmlns:p14="http://schemas.microsoft.com/office/powerpoint/2010/main" val="30762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solidFill>
            <a:srgbClr val="7FB0A8"/>
          </a:solidFill>
        </p:spPr>
        <p:txBody>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rcRect l="-68677" r="-68677"/>
          <a:stretch>
            <a:fillRect/>
          </a:stretch>
        </p:blipFill>
        <p:spPr/>
      </p:pic>
    </p:spTree>
    <p:extLst>
      <p:ext uri="{BB962C8B-B14F-4D97-AF65-F5344CB8AC3E}">
        <p14:creationId xmlns:p14="http://schemas.microsoft.com/office/powerpoint/2010/main" val="373458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6C9C-D237-47B3-874A-7CAD4660F979}"/>
              </a:ext>
            </a:extLst>
          </p:cNvPr>
          <p:cNvSpPr>
            <a:spLocks noGrp="1"/>
          </p:cNvSpPr>
          <p:nvPr>
            <p:ph type="title"/>
          </p:nvPr>
        </p:nvSpPr>
        <p:spPr>
          <a:solidFill>
            <a:srgbClr val="7FB0A8"/>
          </a:solidFill>
        </p:spPr>
        <p:txBody>
          <a:bodyPr/>
          <a:lstStyle/>
          <a:p>
            <a:r>
              <a:rPr lang="en-US" dirty="0"/>
              <a:t>Types of Exercise: Resistance Training</a:t>
            </a:r>
          </a:p>
        </p:txBody>
      </p:sp>
      <p:sp>
        <p:nvSpPr>
          <p:cNvPr id="3" name="Content Placeholder 2">
            <a:extLst>
              <a:ext uri="{FF2B5EF4-FFF2-40B4-BE49-F238E27FC236}">
                <a16:creationId xmlns:a16="http://schemas.microsoft.com/office/drawing/2014/main" id="{E55BAF61-CEF5-4912-99CC-9851F6BD9A19}"/>
              </a:ext>
            </a:extLst>
          </p:cNvPr>
          <p:cNvSpPr>
            <a:spLocks noGrp="1"/>
          </p:cNvSpPr>
          <p:nvPr>
            <p:ph idx="1"/>
          </p:nvPr>
        </p:nvSpPr>
        <p:spPr>
          <a:xfrm>
            <a:off x="838199" y="1825625"/>
            <a:ext cx="6794501" cy="4351338"/>
          </a:xfrm>
        </p:spPr>
        <p:txBody>
          <a:bodyPr/>
          <a:lstStyle/>
          <a:p>
            <a:r>
              <a:rPr lang="en-US" sz="3600" dirty="0"/>
              <a:t>Use of muscular strength to move a weight or work against a resistive load</a:t>
            </a:r>
          </a:p>
          <a:p>
            <a:r>
              <a:rPr lang="en-US" sz="3600" dirty="0"/>
              <a:t>Increases strength, endurance, and overall calories burned in a day</a:t>
            </a:r>
          </a:p>
          <a:p>
            <a:r>
              <a:rPr lang="en-US" sz="3600" dirty="0"/>
              <a:t>Example: weightlifting, sprinting</a:t>
            </a:r>
          </a:p>
          <a:p>
            <a:endParaRPr lang="en-US" dirty="0"/>
          </a:p>
        </p:txBody>
      </p:sp>
      <p:pic>
        <p:nvPicPr>
          <p:cNvPr id="4" name="Picture 3" descr="Young Woman Exercising Free Stock Photo - Public Domain Pictures"/>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34300" y="1899206"/>
            <a:ext cx="4075509" cy="4958794"/>
          </a:xfrm>
          <a:prstGeom prst="rect">
            <a:avLst/>
          </a:prstGeom>
        </p:spPr>
      </p:pic>
    </p:spTree>
    <p:extLst>
      <p:ext uri="{BB962C8B-B14F-4D97-AF65-F5344CB8AC3E}">
        <p14:creationId xmlns:p14="http://schemas.microsoft.com/office/powerpoint/2010/main" val="22390011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ong Muscular Man Doing Push Ups on Isolated White Background - High Quality Free Stock Im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625" y="2175931"/>
            <a:ext cx="8794750" cy="5863167"/>
          </a:xfrm>
          <a:prstGeom prst="rect">
            <a:avLst/>
          </a:prstGeom>
        </p:spPr>
      </p:pic>
      <p:sp>
        <p:nvSpPr>
          <p:cNvPr id="2" name="Title 1">
            <a:extLst>
              <a:ext uri="{FF2B5EF4-FFF2-40B4-BE49-F238E27FC236}">
                <a16:creationId xmlns:a16="http://schemas.microsoft.com/office/drawing/2014/main" id="{DF139A2A-48CF-4376-84D8-2753A0A6F45C}"/>
              </a:ext>
            </a:extLst>
          </p:cNvPr>
          <p:cNvSpPr>
            <a:spLocks noGrp="1"/>
          </p:cNvSpPr>
          <p:nvPr>
            <p:ph type="title"/>
          </p:nvPr>
        </p:nvSpPr>
        <p:spPr>
          <a:solidFill>
            <a:srgbClr val="7FB0A8"/>
          </a:solidFill>
        </p:spPr>
        <p:txBody>
          <a:bodyPr/>
          <a:lstStyle/>
          <a:p>
            <a:r>
              <a:rPr lang="en-US" dirty="0"/>
              <a:t>Impact of Resistance Training on DM </a:t>
            </a:r>
          </a:p>
        </p:txBody>
      </p:sp>
      <p:sp>
        <p:nvSpPr>
          <p:cNvPr id="3" name="Content Placeholder 2">
            <a:extLst>
              <a:ext uri="{FF2B5EF4-FFF2-40B4-BE49-F238E27FC236}">
                <a16:creationId xmlns:a16="http://schemas.microsoft.com/office/drawing/2014/main" id="{85C28237-15CC-48C7-A372-F1ABFB396E12}"/>
              </a:ext>
            </a:extLst>
          </p:cNvPr>
          <p:cNvSpPr>
            <a:spLocks noGrp="1"/>
          </p:cNvSpPr>
          <p:nvPr>
            <p:ph idx="1"/>
          </p:nvPr>
        </p:nvSpPr>
        <p:spPr/>
        <p:txBody>
          <a:bodyPr/>
          <a:lstStyle/>
          <a:p>
            <a:r>
              <a:rPr lang="en-US" sz="3600" dirty="0"/>
              <a:t>Resistance training may improve glycemic levels more than aerobic activity in T2D</a:t>
            </a:r>
          </a:p>
          <a:p>
            <a:pPr lvl="1"/>
            <a:r>
              <a:rPr lang="en-US" sz="3200" dirty="0"/>
              <a:t>Best results come from mix of resistance and aerobic </a:t>
            </a:r>
          </a:p>
          <a:p>
            <a:pPr lvl="1"/>
            <a:r>
              <a:rPr lang="en-US" sz="3200" dirty="0"/>
              <a:t>Results are less clear for individuals with T1D</a:t>
            </a:r>
          </a:p>
          <a:p>
            <a:pPr marL="0" indent="0">
              <a:buNone/>
            </a:pPr>
            <a:endParaRPr lang="en-US" dirty="0"/>
          </a:p>
        </p:txBody>
      </p:sp>
    </p:spTree>
    <p:extLst>
      <p:ext uri="{BB962C8B-B14F-4D97-AF65-F5344CB8AC3E}">
        <p14:creationId xmlns:p14="http://schemas.microsoft.com/office/powerpoint/2010/main" val="15507303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Impact of Resistance Training on DM </a:t>
            </a:r>
          </a:p>
        </p:txBody>
      </p:sp>
      <p:sp>
        <p:nvSpPr>
          <p:cNvPr id="3" name="Content Placeholder 2"/>
          <p:cNvSpPr>
            <a:spLocks noGrp="1"/>
          </p:cNvSpPr>
          <p:nvPr>
            <p:ph idx="1"/>
          </p:nvPr>
        </p:nvSpPr>
        <p:spPr/>
        <p:txBody>
          <a:bodyPr/>
          <a:lstStyle/>
          <a:p>
            <a:r>
              <a:rPr lang="en-US" sz="3600" dirty="0"/>
              <a:t>Resistance exercise may weaken the exercise related decrease in BGs during and after exercise</a:t>
            </a:r>
          </a:p>
          <a:p>
            <a:pPr lvl="1"/>
            <a:r>
              <a:rPr lang="en-US" sz="3200" dirty="0"/>
              <a:t>In T1D: complete resistance training 1</a:t>
            </a:r>
            <a:r>
              <a:rPr lang="en-US" sz="3200" baseline="30000" dirty="0"/>
              <a:t>st</a:t>
            </a:r>
            <a:r>
              <a:rPr lang="en-US" sz="3200" dirty="0"/>
              <a:t>, aerobic training 2</a:t>
            </a:r>
            <a:r>
              <a:rPr lang="en-US" sz="3200" baseline="30000" dirty="0"/>
              <a:t>nd  </a:t>
            </a:r>
            <a:r>
              <a:rPr lang="en-US" sz="3200" dirty="0"/>
              <a:t>to ↑ glycemic stability ↓ post exercise hypo</a:t>
            </a:r>
          </a:p>
          <a:p>
            <a:r>
              <a:rPr lang="en-US" sz="3600" dirty="0"/>
              <a:t>Key for older adults for maintaining independence</a:t>
            </a:r>
          </a:p>
          <a:p>
            <a:pPr lvl="1"/>
            <a:r>
              <a:rPr lang="en-US" sz="3200" dirty="0"/>
              <a:t>Improved strength/balance reduces fall risk</a:t>
            </a:r>
          </a:p>
          <a:p>
            <a:pPr lvl="1"/>
            <a:r>
              <a:rPr lang="en-US" sz="3200" dirty="0"/>
              <a:t>Increases mobility</a:t>
            </a:r>
          </a:p>
          <a:p>
            <a:pPr lvl="1"/>
            <a:endParaRPr lang="en-US" dirty="0"/>
          </a:p>
        </p:txBody>
      </p:sp>
    </p:spTree>
    <p:extLst>
      <p:ext uri="{BB962C8B-B14F-4D97-AF65-F5344CB8AC3E}">
        <p14:creationId xmlns:p14="http://schemas.microsoft.com/office/powerpoint/2010/main" val="393632404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69F84A-6E16-4C84-A93D-57823FF8B5CA}"/>
              </a:ext>
            </a:extLst>
          </p:cNvPr>
          <p:cNvSpPr>
            <a:spLocks noGrp="1"/>
          </p:cNvSpPr>
          <p:nvPr>
            <p:ph type="title"/>
          </p:nvPr>
        </p:nvSpPr>
        <p:spPr>
          <a:solidFill>
            <a:srgbClr val="7FB0A8"/>
          </a:solidFill>
        </p:spPr>
        <p:txBody>
          <a:bodyPr/>
          <a:lstStyle/>
          <a:p>
            <a:r>
              <a:rPr lang="en-US" dirty="0"/>
              <a:t>Types of Exercise: Flexibility	</a:t>
            </a:r>
          </a:p>
        </p:txBody>
      </p:sp>
      <p:sp>
        <p:nvSpPr>
          <p:cNvPr id="6" name="Content Placeholder 5">
            <a:extLst>
              <a:ext uri="{FF2B5EF4-FFF2-40B4-BE49-F238E27FC236}">
                <a16:creationId xmlns:a16="http://schemas.microsoft.com/office/drawing/2014/main" id="{E5805EFA-BDDD-48B7-B9E6-1963960C3715}"/>
              </a:ext>
            </a:extLst>
          </p:cNvPr>
          <p:cNvSpPr>
            <a:spLocks noGrp="1"/>
          </p:cNvSpPr>
          <p:nvPr>
            <p:ph idx="1"/>
          </p:nvPr>
        </p:nvSpPr>
        <p:spPr>
          <a:xfrm>
            <a:off x="838199" y="1825625"/>
            <a:ext cx="5664201" cy="4351338"/>
          </a:xfrm>
        </p:spPr>
        <p:txBody>
          <a:bodyPr/>
          <a:lstStyle/>
          <a:p>
            <a:r>
              <a:rPr lang="en-US" sz="3600" dirty="0"/>
              <a:t>Flexibility (stretching / postural):</a:t>
            </a:r>
          </a:p>
          <a:p>
            <a:pPr lvl="1"/>
            <a:r>
              <a:rPr lang="en-US" sz="3200" dirty="0"/>
              <a:t>The ability to move a joint through complete range of motion</a:t>
            </a:r>
          </a:p>
          <a:p>
            <a:pPr lvl="1"/>
            <a:r>
              <a:rPr lang="en-US" sz="3200" dirty="0"/>
              <a:t>Examples: Yoga, tai chi, or other with balance, agility, coordination</a:t>
            </a:r>
          </a:p>
          <a:p>
            <a:pPr marL="457200" lvl="1" indent="0">
              <a:buNone/>
            </a:pPr>
            <a:endParaRPr lang="en-US" sz="3200" dirty="0"/>
          </a:p>
          <a:p>
            <a:endParaRPr lang="en-US" dirty="0"/>
          </a:p>
        </p:txBody>
      </p:sp>
      <p:pic>
        <p:nvPicPr>
          <p:cNvPr id="3" name="Picture 2" descr="El secreto para hacer bien una postura de yoga - MAD4YOG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323" y="1950797"/>
            <a:ext cx="4450477" cy="3921365"/>
          </a:xfrm>
          <a:prstGeom prst="rect">
            <a:avLst/>
          </a:prstGeom>
        </p:spPr>
      </p:pic>
    </p:spTree>
    <p:extLst>
      <p:ext uri="{BB962C8B-B14F-4D97-AF65-F5344CB8AC3E}">
        <p14:creationId xmlns:p14="http://schemas.microsoft.com/office/powerpoint/2010/main" val="31981560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 High Quality Free Stock Images">
            <a:extLst>
              <a:ext uri="{FF2B5EF4-FFF2-40B4-BE49-F238E27FC236}">
                <a16:creationId xmlns:a16="http://schemas.microsoft.com/office/drawing/2014/main" id="{116F1BE0-134B-43EE-9C9A-A23ED46A9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098" y="2148718"/>
            <a:ext cx="4052792" cy="2758561"/>
          </a:xfrm>
          <a:prstGeom prst="rect">
            <a:avLst/>
          </a:prstGeom>
        </p:spPr>
      </p:pic>
      <p:sp>
        <p:nvSpPr>
          <p:cNvPr id="2" name="Title 1"/>
          <p:cNvSpPr>
            <a:spLocks noGrp="1"/>
          </p:cNvSpPr>
          <p:nvPr>
            <p:ph type="title"/>
          </p:nvPr>
        </p:nvSpPr>
        <p:spPr>
          <a:solidFill>
            <a:srgbClr val="7FB0A8"/>
          </a:solidFill>
        </p:spPr>
        <p:txBody>
          <a:bodyPr/>
          <a:lstStyle/>
          <a:p>
            <a:r>
              <a:rPr lang="en-US" dirty="0"/>
              <a:t>Impact of Flexibility Training on DM </a:t>
            </a:r>
          </a:p>
        </p:txBody>
      </p:sp>
      <p:sp>
        <p:nvSpPr>
          <p:cNvPr id="3" name="Content Placeholder 2"/>
          <p:cNvSpPr>
            <a:spLocks noGrp="1"/>
          </p:cNvSpPr>
          <p:nvPr>
            <p:ph idx="1"/>
          </p:nvPr>
        </p:nvSpPr>
        <p:spPr>
          <a:xfrm>
            <a:off x="838200" y="1825625"/>
            <a:ext cx="7503160" cy="4388908"/>
          </a:xfrm>
        </p:spPr>
        <p:txBody>
          <a:bodyPr>
            <a:normAutofit lnSpcReduction="10000"/>
          </a:bodyPr>
          <a:lstStyle/>
          <a:p>
            <a:r>
              <a:rPr lang="en-US" sz="3600" dirty="0"/>
              <a:t>Benefits less established than other exercise types</a:t>
            </a:r>
          </a:p>
          <a:p>
            <a:pPr lvl="1"/>
            <a:r>
              <a:rPr lang="en-US" sz="3200" dirty="0"/>
              <a:t>Yoga and tai chi </a:t>
            </a:r>
            <a:r>
              <a:rPr lang="en-US" sz="3200" u="sng" dirty="0"/>
              <a:t>may</a:t>
            </a:r>
            <a:r>
              <a:rPr lang="en-US" sz="3200" dirty="0"/>
              <a:t> improve glucose and lipid levels, body comp, neuropathic symptoms, and quality of life</a:t>
            </a:r>
          </a:p>
          <a:p>
            <a:pPr lvl="1"/>
            <a:r>
              <a:rPr lang="en-US" sz="3200" dirty="0"/>
              <a:t>May help prevent falls</a:t>
            </a:r>
          </a:p>
          <a:p>
            <a:r>
              <a:rPr lang="en-US" sz="3600" dirty="0"/>
              <a:t>Minimal precautions needed with this type of activity</a:t>
            </a:r>
          </a:p>
        </p:txBody>
      </p:sp>
    </p:spTree>
    <p:extLst>
      <p:ext uri="{BB962C8B-B14F-4D97-AF65-F5344CB8AC3E}">
        <p14:creationId xmlns:p14="http://schemas.microsoft.com/office/powerpoint/2010/main" val="39012171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RGO is a Smart Standing Desk | Gadgets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300" y="1825625"/>
            <a:ext cx="6235700" cy="4157133"/>
          </a:xfrm>
          <a:prstGeom prst="rect">
            <a:avLst/>
          </a:prstGeom>
        </p:spPr>
      </p:pic>
      <p:sp>
        <p:nvSpPr>
          <p:cNvPr id="2" name="Title 1"/>
          <p:cNvSpPr>
            <a:spLocks noGrp="1"/>
          </p:cNvSpPr>
          <p:nvPr>
            <p:ph type="title"/>
          </p:nvPr>
        </p:nvSpPr>
        <p:spPr>
          <a:solidFill>
            <a:srgbClr val="7FB0A8"/>
          </a:solidFill>
        </p:spPr>
        <p:txBody>
          <a:bodyPr/>
          <a:lstStyle/>
          <a:p>
            <a:r>
              <a:rPr lang="en-US" dirty="0"/>
              <a:t>Sedentary Time: The benefit of Reducing It</a:t>
            </a:r>
          </a:p>
        </p:txBody>
      </p:sp>
      <p:sp>
        <p:nvSpPr>
          <p:cNvPr id="3" name="Content Placeholder 2"/>
          <p:cNvSpPr>
            <a:spLocks noGrp="1"/>
          </p:cNvSpPr>
          <p:nvPr>
            <p:ph idx="1"/>
          </p:nvPr>
        </p:nvSpPr>
        <p:spPr>
          <a:xfrm>
            <a:off x="838200" y="1825625"/>
            <a:ext cx="8318500" cy="4508268"/>
          </a:xfrm>
          <a:solidFill>
            <a:schemeClr val="bg1"/>
          </a:solidFill>
        </p:spPr>
        <p:txBody>
          <a:bodyPr>
            <a:normAutofit/>
          </a:bodyPr>
          <a:lstStyle/>
          <a:p>
            <a:r>
              <a:rPr lang="en-US" sz="3400" dirty="0"/>
              <a:t>Long-periods of sedentary activity (regardless of physical activity) may be associated with the onset of T2D.</a:t>
            </a:r>
          </a:p>
          <a:p>
            <a:pPr lvl="1"/>
            <a:r>
              <a:rPr lang="en-US" sz="3200" dirty="0"/>
              <a:t>Encourage breaks in sedentary activity every 30 minutes </a:t>
            </a:r>
          </a:p>
          <a:p>
            <a:pPr lvl="1"/>
            <a:r>
              <a:rPr lang="en-US" sz="3200" dirty="0"/>
              <a:t>Small increases in activity may reduce mortality from all causes and improve insulin resistance/BG, BP, and BMI</a:t>
            </a:r>
          </a:p>
          <a:p>
            <a:pPr marL="0" indent="0">
              <a:buNone/>
            </a:pPr>
            <a:endParaRPr lang="en-US" dirty="0"/>
          </a:p>
        </p:txBody>
      </p:sp>
    </p:spTree>
    <p:extLst>
      <p:ext uri="{BB962C8B-B14F-4D97-AF65-F5344CB8AC3E}">
        <p14:creationId xmlns:p14="http://schemas.microsoft.com/office/powerpoint/2010/main" val="21660160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regon Age-Friendly Summit offers new ideas for livable communities | KBOO"/>
          <p:cNvPicPr>
            <a:picLocks noChangeAspect="1"/>
          </p:cNvPicPr>
          <p:nvPr/>
        </p:nvPicPr>
        <p:blipFill rotWithShape="1">
          <a:blip r:embed="rId3">
            <a:alphaModFix/>
            <a:extLst>
              <a:ext uri="{28A0092B-C50C-407E-A947-70E740481C1C}">
                <a14:useLocalDpi xmlns:a14="http://schemas.microsoft.com/office/drawing/2010/main" val="0"/>
              </a:ext>
            </a:extLst>
          </a:blip>
          <a:srcRect t="8517" b="7214"/>
          <a:stretch/>
        </p:blipFill>
        <p:spPr>
          <a:xfrm>
            <a:off x="20" y="1"/>
            <a:ext cx="12191980" cy="6857999"/>
          </a:xfrm>
          <a:prstGeom prst="rect">
            <a:avLst/>
          </a:prstGeom>
        </p:spPr>
      </p:pic>
      <p:sp>
        <p:nvSpPr>
          <p:cNvPr id="21" name="Rectangle 2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969264" y="5154168"/>
            <a:ext cx="6973204" cy="1261872"/>
          </a:xfrm>
        </p:spPr>
        <p:txBody>
          <a:bodyPr vert="horz" lIns="91440" tIns="45720" rIns="91440" bIns="45720" rtlCol="0" anchor="ctr">
            <a:normAutofit/>
          </a:bodyPr>
          <a:lstStyle/>
          <a:p>
            <a:r>
              <a:rPr lang="en-US" sz="4100" b="1" dirty="0">
                <a:solidFill>
                  <a:schemeClr val="tx1">
                    <a:lumMod val="85000"/>
                    <a:lumOff val="15000"/>
                  </a:schemeClr>
                </a:solidFill>
              </a:rPr>
              <a:t>Exercise Goals for Various Populations</a:t>
            </a:r>
          </a:p>
        </p:txBody>
      </p:sp>
      <p:cxnSp>
        <p:nvCxnSpPr>
          <p:cNvPr id="23" name="Straight Connector 2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0A93E06-201D-45CB-9E40-5FD59CB7D9F1}"/>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b="1" dirty="0">
                <a:solidFill>
                  <a:schemeClr val="tx2"/>
                </a:solidFill>
              </a:rPr>
              <a:t>Children, Adults, and Older Adults</a:t>
            </a:r>
          </a:p>
        </p:txBody>
      </p:sp>
    </p:spTree>
    <p:extLst>
      <p:ext uri="{BB962C8B-B14F-4D97-AF65-F5344CB8AC3E}">
        <p14:creationId xmlns:p14="http://schemas.microsoft.com/office/powerpoint/2010/main" val="786000859"/>
      </p:ext>
    </p:extLst>
  </p:cSld>
  <p:clrMapOvr>
    <a:overrideClrMapping bg1="dk1" tx1="lt1" bg2="dk2"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DDDFE-9DD7-4AC8-B4FF-FC475C1953C4}"/>
              </a:ext>
            </a:extLst>
          </p:cNvPr>
          <p:cNvSpPr>
            <a:spLocks noGrp="1"/>
          </p:cNvSpPr>
          <p:nvPr>
            <p:ph type="title"/>
          </p:nvPr>
        </p:nvSpPr>
        <p:spPr>
          <a:solidFill>
            <a:srgbClr val="7FB0A8"/>
          </a:solidFill>
        </p:spPr>
        <p:txBody>
          <a:bodyPr/>
          <a:lstStyle/>
          <a:p>
            <a:r>
              <a:rPr lang="en-US" dirty="0"/>
              <a:t>Exercise: All Children</a:t>
            </a:r>
          </a:p>
        </p:txBody>
      </p:sp>
      <p:sp>
        <p:nvSpPr>
          <p:cNvPr id="8" name="Content Placeholder 7">
            <a:extLst>
              <a:ext uri="{FF2B5EF4-FFF2-40B4-BE49-F238E27FC236}">
                <a16:creationId xmlns:a16="http://schemas.microsoft.com/office/drawing/2014/main" id="{231C4CE8-884E-464F-A5FA-428BEC0FF42B}"/>
              </a:ext>
            </a:extLst>
          </p:cNvPr>
          <p:cNvSpPr>
            <a:spLocks noGrp="1"/>
          </p:cNvSpPr>
          <p:nvPr>
            <p:ph idx="1"/>
          </p:nvPr>
        </p:nvSpPr>
        <p:spPr>
          <a:xfrm>
            <a:off x="838200" y="1825625"/>
            <a:ext cx="10226040" cy="4351338"/>
          </a:xfrm>
        </p:spPr>
        <p:txBody>
          <a:bodyPr>
            <a:normAutofit/>
          </a:bodyPr>
          <a:lstStyle/>
          <a:p>
            <a:r>
              <a:rPr lang="en-US" sz="3200" dirty="0"/>
              <a:t>Exercise Goals:</a:t>
            </a:r>
          </a:p>
          <a:p>
            <a:pPr lvl="1"/>
            <a:r>
              <a:rPr lang="en-US" sz="2800" dirty="0"/>
              <a:t>Aerobic: 60 minutes of moderate to                                        vigorous-intensity activity daily</a:t>
            </a:r>
          </a:p>
          <a:p>
            <a:pPr lvl="1"/>
            <a:r>
              <a:rPr lang="en-US" sz="2800" dirty="0"/>
              <a:t>Resistance training: at least 3                                                          days/week</a:t>
            </a:r>
          </a:p>
          <a:p>
            <a:r>
              <a:rPr lang="en-US" sz="3200" dirty="0"/>
              <a:t>Other considerations if using insulin</a:t>
            </a:r>
          </a:p>
          <a:p>
            <a:pPr lvl="1"/>
            <a:r>
              <a:rPr lang="en-US" sz="2800" dirty="0"/>
              <a:t>Due to risk of hypo, advise frequent glucose monitoring before, during, and after. Use CGM when possible</a:t>
            </a:r>
          </a:p>
          <a:p>
            <a:pPr lvl="1"/>
            <a:r>
              <a:rPr lang="en-US" sz="2800" dirty="0"/>
              <a:t>Educate on targets, management of blood sugars including hypo</a:t>
            </a:r>
          </a:p>
          <a:p>
            <a:pPr marL="0" indent="0">
              <a:buNone/>
            </a:pPr>
            <a:endParaRPr lang="en-US" dirty="0"/>
          </a:p>
        </p:txBody>
      </p:sp>
      <p:pic>
        <p:nvPicPr>
          <p:cNvPr id="9" name="Picture 8">
            <a:extLst>
              <a:ext uri="{FF2B5EF4-FFF2-40B4-BE49-F238E27FC236}">
                <a16:creationId xmlns:a16="http://schemas.microsoft.com/office/drawing/2014/main" id="{4C39B5ED-6BE7-48C0-9092-4EB632A60AAE}"/>
              </a:ext>
            </a:extLst>
          </p:cNvPr>
          <p:cNvPicPr>
            <a:picLocks noChangeAspect="1"/>
          </p:cNvPicPr>
          <p:nvPr/>
        </p:nvPicPr>
        <p:blipFill>
          <a:blip r:embed="rId3"/>
          <a:stretch>
            <a:fillRect/>
          </a:stretch>
        </p:blipFill>
        <p:spPr>
          <a:xfrm>
            <a:off x="7443219" y="1825625"/>
            <a:ext cx="3621021" cy="2406653"/>
          </a:xfrm>
          <a:prstGeom prst="rect">
            <a:avLst/>
          </a:prstGeom>
        </p:spPr>
      </p:pic>
    </p:spTree>
    <p:extLst>
      <p:ext uri="{BB962C8B-B14F-4D97-AF65-F5344CB8AC3E}">
        <p14:creationId xmlns:p14="http://schemas.microsoft.com/office/powerpoint/2010/main" val="30812534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DFE6-93A7-4D0B-B6C1-5A575128D671}"/>
              </a:ext>
            </a:extLst>
          </p:cNvPr>
          <p:cNvSpPr>
            <a:spLocks noGrp="1"/>
          </p:cNvSpPr>
          <p:nvPr>
            <p:ph type="title"/>
          </p:nvPr>
        </p:nvSpPr>
        <p:spPr>
          <a:solidFill>
            <a:srgbClr val="7FB0A8"/>
          </a:solidFill>
        </p:spPr>
        <p:txBody>
          <a:bodyPr/>
          <a:lstStyle/>
          <a:p>
            <a:r>
              <a:rPr lang="en-US" dirty="0"/>
              <a:t>Exercise: Children with T1DM</a:t>
            </a:r>
          </a:p>
        </p:txBody>
      </p:sp>
      <p:sp>
        <p:nvSpPr>
          <p:cNvPr id="3" name="Content Placeholder 2">
            <a:extLst>
              <a:ext uri="{FF2B5EF4-FFF2-40B4-BE49-F238E27FC236}">
                <a16:creationId xmlns:a16="http://schemas.microsoft.com/office/drawing/2014/main" id="{896F3701-051F-4782-8547-F6E6778109CA}"/>
              </a:ext>
            </a:extLst>
          </p:cNvPr>
          <p:cNvSpPr>
            <a:spLocks noGrp="1"/>
          </p:cNvSpPr>
          <p:nvPr>
            <p:ph idx="1"/>
          </p:nvPr>
        </p:nvSpPr>
        <p:spPr/>
        <p:txBody>
          <a:bodyPr>
            <a:normAutofit/>
          </a:bodyPr>
          <a:lstStyle/>
          <a:p>
            <a:r>
              <a:rPr lang="en-US" dirty="0"/>
              <a:t>If using insulin, educate on strategies to prevent hypo before, during, and after exercise. Consider:</a:t>
            </a:r>
          </a:p>
          <a:p>
            <a:pPr lvl="1"/>
            <a:r>
              <a:rPr lang="en-US" dirty="0"/>
              <a:t>Lowering meal or snack time insulin before exercise</a:t>
            </a:r>
          </a:p>
          <a:p>
            <a:pPr lvl="1"/>
            <a:r>
              <a:rPr lang="en-US" dirty="0"/>
              <a:t>Reducing basal insulin</a:t>
            </a:r>
          </a:p>
          <a:p>
            <a:pPr lvl="1"/>
            <a:r>
              <a:rPr lang="en-US" dirty="0"/>
              <a:t>Increasing carb intake</a:t>
            </a:r>
          </a:p>
          <a:p>
            <a:pPr lvl="1"/>
            <a:r>
              <a:rPr lang="en-US" dirty="0"/>
              <a:t>Eating a bedtime snack</a:t>
            </a:r>
          </a:p>
          <a:p>
            <a:r>
              <a:rPr lang="en-US" dirty="0"/>
              <a:t>Some of these recommendations may be helpful for kids with T2DM on insulin, as well.</a:t>
            </a:r>
          </a:p>
          <a:p>
            <a:endParaRPr lang="en-US" dirty="0"/>
          </a:p>
        </p:txBody>
      </p:sp>
    </p:spTree>
    <p:extLst>
      <p:ext uri="{BB962C8B-B14F-4D97-AF65-F5344CB8AC3E}">
        <p14:creationId xmlns:p14="http://schemas.microsoft.com/office/powerpoint/2010/main" val="22544750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C320-CF1C-49C9-AC1A-1DCFFF9DFAEA}"/>
              </a:ext>
            </a:extLst>
          </p:cNvPr>
          <p:cNvSpPr>
            <a:spLocks noGrp="1"/>
          </p:cNvSpPr>
          <p:nvPr>
            <p:ph type="title"/>
          </p:nvPr>
        </p:nvSpPr>
        <p:spPr>
          <a:solidFill>
            <a:srgbClr val="7FB0A8"/>
          </a:solidFill>
        </p:spPr>
        <p:txBody>
          <a:bodyPr/>
          <a:lstStyle/>
          <a:p>
            <a:r>
              <a:rPr lang="en-US" dirty="0"/>
              <a:t>Exercise: Adults with Prediabetes</a:t>
            </a:r>
          </a:p>
        </p:txBody>
      </p:sp>
      <p:sp>
        <p:nvSpPr>
          <p:cNvPr id="3" name="Content Placeholder 2">
            <a:extLst>
              <a:ext uri="{FF2B5EF4-FFF2-40B4-BE49-F238E27FC236}">
                <a16:creationId xmlns:a16="http://schemas.microsoft.com/office/drawing/2014/main" id="{9FDCE52B-91C3-49F8-813B-86365D9B544E}"/>
              </a:ext>
            </a:extLst>
          </p:cNvPr>
          <p:cNvSpPr>
            <a:spLocks noGrp="1"/>
          </p:cNvSpPr>
          <p:nvPr>
            <p:ph idx="1"/>
          </p:nvPr>
        </p:nvSpPr>
        <p:spPr/>
        <p:txBody>
          <a:bodyPr/>
          <a:lstStyle/>
          <a:p>
            <a:r>
              <a:rPr lang="en-US" sz="3200" dirty="0"/>
              <a:t>Exercise Goals:</a:t>
            </a:r>
          </a:p>
          <a:p>
            <a:pPr lvl="1"/>
            <a:r>
              <a:rPr lang="en-US" sz="2800" dirty="0"/>
              <a:t>Increase moderate-intensity physical activity to at least 150 minutes/week</a:t>
            </a:r>
          </a:p>
          <a:p>
            <a:pPr lvl="2"/>
            <a:r>
              <a:rPr lang="en-US" sz="2400" dirty="0"/>
              <a:t>Example: brisk walking</a:t>
            </a:r>
          </a:p>
          <a:p>
            <a:pPr lvl="2"/>
            <a:r>
              <a:rPr lang="en-US" sz="2400" dirty="0"/>
              <a:t>May include resistance training</a:t>
            </a:r>
          </a:p>
          <a:p>
            <a:pPr lvl="1"/>
            <a:r>
              <a:rPr lang="en-US" sz="2800" dirty="0"/>
              <a:t>Break-up sedentary time </a:t>
            </a:r>
          </a:p>
          <a:p>
            <a:r>
              <a:rPr lang="en-US" sz="3200" dirty="0"/>
              <a:t>Achieving the behavioral goal of 150 minutes of physical activity per week reduces the incidence of type 2 diabetes by 44% (even w/o weight loss!)</a:t>
            </a:r>
          </a:p>
          <a:p>
            <a:endParaRPr lang="en-US" dirty="0"/>
          </a:p>
        </p:txBody>
      </p:sp>
    </p:spTree>
    <p:extLst>
      <p:ext uri="{BB962C8B-B14F-4D97-AF65-F5344CB8AC3E}">
        <p14:creationId xmlns:p14="http://schemas.microsoft.com/office/powerpoint/2010/main" val="225803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9EA3-6BB7-4C15-8CAE-5D86345B565D}"/>
              </a:ext>
            </a:extLst>
          </p:cNvPr>
          <p:cNvSpPr>
            <a:spLocks noGrp="1"/>
          </p:cNvSpPr>
          <p:nvPr>
            <p:ph type="title"/>
          </p:nvPr>
        </p:nvSpPr>
        <p:spPr>
          <a:solidFill>
            <a:srgbClr val="7FB0A8"/>
          </a:solidFill>
        </p:spPr>
        <p:txBody>
          <a:bodyPr/>
          <a:lstStyle/>
          <a:p>
            <a:r>
              <a:rPr lang="en-US"/>
              <a:t>Healthy Eating</a:t>
            </a:r>
            <a:endParaRPr lang="en-US" dirty="0"/>
          </a:p>
        </p:txBody>
      </p:sp>
      <p:sp>
        <p:nvSpPr>
          <p:cNvPr id="3" name="Content Placeholder 2">
            <a:extLst>
              <a:ext uri="{FF2B5EF4-FFF2-40B4-BE49-F238E27FC236}">
                <a16:creationId xmlns:a16="http://schemas.microsoft.com/office/drawing/2014/main" id="{C377F174-9498-4806-BE2B-89082D24B399}"/>
              </a:ext>
            </a:extLst>
          </p:cNvPr>
          <p:cNvSpPr>
            <a:spLocks noGrp="1"/>
          </p:cNvSpPr>
          <p:nvPr>
            <p:ph idx="1"/>
          </p:nvPr>
        </p:nvSpPr>
        <p:spPr/>
        <p:txBody>
          <a:bodyPr>
            <a:normAutofit/>
          </a:bodyPr>
          <a:lstStyle/>
          <a:p>
            <a:pPr>
              <a:lnSpc>
                <a:spcPct val="100000"/>
              </a:lnSpc>
            </a:pPr>
            <a:r>
              <a:rPr lang="en-US" sz="3200" dirty="0"/>
              <a:t>Healthy Eating involves behaviors and decisions on what, when, and how much to eat </a:t>
            </a:r>
          </a:p>
          <a:p>
            <a:pPr>
              <a:lnSpc>
                <a:spcPct val="100000"/>
              </a:lnSpc>
            </a:pPr>
            <a:r>
              <a:rPr lang="en-US" sz="3200" dirty="0"/>
              <a:t>Influences on healthy eating are complex and numerous</a:t>
            </a:r>
          </a:p>
          <a:p>
            <a:pPr>
              <a:lnSpc>
                <a:spcPct val="100000"/>
              </a:lnSpc>
            </a:pPr>
            <a:r>
              <a:rPr lang="en-US" sz="3200" dirty="0"/>
              <a:t>Many clinicians consider healthy eating to be the most challenging of the AADE7 Self-Care Behaviors to implement successfully</a:t>
            </a:r>
          </a:p>
        </p:txBody>
      </p:sp>
      <p:pic>
        <p:nvPicPr>
          <p:cNvPr id="4" name="Picture 3">
            <a:extLst>
              <a:ext uri="{FF2B5EF4-FFF2-40B4-BE49-F238E27FC236}">
                <a16:creationId xmlns:a16="http://schemas.microsoft.com/office/drawing/2014/main" id="{248CAED3-C1E6-4384-9937-634FE2791ABA}"/>
              </a:ext>
            </a:extLst>
          </p:cNvPr>
          <p:cNvPicPr>
            <a:picLocks noChangeAspect="1"/>
          </p:cNvPicPr>
          <p:nvPr/>
        </p:nvPicPr>
        <p:blipFill>
          <a:blip r:embed="rId3"/>
          <a:stretch>
            <a:fillRect/>
          </a:stretch>
        </p:blipFill>
        <p:spPr>
          <a:xfrm>
            <a:off x="0" y="5644156"/>
            <a:ext cx="12192000" cy="3958921"/>
          </a:xfrm>
          <a:prstGeom prst="rect">
            <a:avLst/>
          </a:prstGeom>
        </p:spPr>
      </p:pic>
    </p:spTree>
    <p:extLst>
      <p:ext uri="{BB962C8B-B14F-4D97-AF65-F5344CB8AC3E}">
        <p14:creationId xmlns:p14="http://schemas.microsoft.com/office/powerpoint/2010/main" val="2534305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Weight &amp; Respect</a:t>
            </a:r>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3200" dirty="0"/>
              <a:t>Use non-judgmental and person-first language</a:t>
            </a:r>
          </a:p>
          <a:p>
            <a:pPr>
              <a:lnSpc>
                <a:spcPct val="120000"/>
              </a:lnSpc>
            </a:pPr>
            <a:r>
              <a:rPr lang="en-US" sz="3200" dirty="0"/>
              <a:t>If weighing is questioned or refused: </a:t>
            </a:r>
          </a:p>
          <a:p>
            <a:pPr lvl="1">
              <a:lnSpc>
                <a:spcPct val="120000"/>
              </a:lnSpc>
            </a:pPr>
            <a:r>
              <a:rPr lang="en-US" sz="3200" dirty="0"/>
              <a:t>Be mindful of possible prior stigmatizing experiences</a:t>
            </a:r>
          </a:p>
          <a:p>
            <a:pPr lvl="1">
              <a:lnSpc>
                <a:spcPct val="120000"/>
              </a:lnSpc>
            </a:pPr>
            <a:r>
              <a:rPr lang="en-US" sz="3200" dirty="0"/>
              <a:t>Consider the value of weight monitoring</a:t>
            </a:r>
          </a:p>
          <a:p>
            <a:pPr>
              <a:lnSpc>
                <a:spcPct val="120000"/>
              </a:lnSpc>
            </a:pPr>
            <a:r>
              <a:rPr lang="en-US" sz="3200" dirty="0"/>
              <a:t>Situate scales in a private area or room</a:t>
            </a:r>
          </a:p>
          <a:p>
            <a:pPr>
              <a:lnSpc>
                <a:spcPct val="120000"/>
              </a:lnSpc>
            </a:pPr>
            <a:r>
              <a:rPr lang="en-US" sz="3200" dirty="0"/>
              <a:t>Measure and report weight non-judgmentally</a:t>
            </a:r>
          </a:p>
          <a:p>
            <a:pPr>
              <a:lnSpc>
                <a:spcPct val="120000"/>
              </a:lnSpc>
            </a:pPr>
            <a:r>
              <a:rPr lang="en-US" sz="3200" dirty="0"/>
              <a:t>Take care to regard weight and BMI as sensitive health information </a:t>
            </a:r>
          </a:p>
          <a:p>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D21B-3839-4C31-B95F-EBAE8370ADF8}"/>
              </a:ext>
            </a:extLst>
          </p:cNvPr>
          <p:cNvSpPr>
            <a:spLocks noGrp="1"/>
          </p:cNvSpPr>
          <p:nvPr>
            <p:ph type="title"/>
          </p:nvPr>
        </p:nvSpPr>
        <p:spPr>
          <a:solidFill>
            <a:srgbClr val="7FB0A8"/>
          </a:solidFill>
        </p:spPr>
        <p:txBody>
          <a:bodyPr/>
          <a:lstStyle/>
          <a:p>
            <a:r>
              <a:rPr lang="en-US" dirty="0"/>
              <a:t>Exercise: Adults with T1 or T2 Diabetes</a:t>
            </a:r>
          </a:p>
        </p:txBody>
      </p:sp>
      <p:sp>
        <p:nvSpPr>
          <p:cNvPr id="3" name="Content Placeholder 2">
            <a:extLst>
              <a:ext uri="{FF2B5EF4-FFF2-40B4-BE49-F238E27FC236}">
                <a16:creationId xmlns:a16="http://schemas.microsoft.com/office/drawing/2014/main" id="{2EA8761E-516E-47E4-84F9-821F8B976182}"/>
              </a:ext>
            </a:extLst>
          </p:cNvPr>
          <p:cNvSpPr>
            <a:spLocks noGrp="1"/>
          </p:cNvSpPr>
          <p:nvPr>
            <p:ph idx="1"/>
          </p:nvPr>
        </p:nvSpPr>
        <p:spPr/>
        <p:txBody>
          <a:bodyPr>
            <a:normAutofit/>
          </a:bodyPr>
          <a:lstStyle/>
          <a:p>
            <a:r>
              <a:rPr lang="en-US" sz="3200" dirty="0"/>
              <a:t>Exercise Goals:</a:t>
            </a:r>
          </a:p>
          <a:p>
            <a:pPr lvl="1"/>
            <a:r>
              <a:rPr lang="en-US" sz="3200" dirty="0"/>
              <a:t>Aerobic: ≥150 minutes/week of moderate to vigorous-intensity activity</a:t>
            </a:r>
          </a:p>
          <a:p>
            <a:pPr lvl="2"/>
            <a:r>
              <a:rPr lang="en-US" sz="2800" dirty="0"/>
              <a:t>Tips: spread over 3 or more days/week with no more than 2 consecutive days w/o activity</a:t>
            </a:r>
          </a:p>
          <a:p>
            <a:pPr lvl="2"/>
            <a:r>
              <a:rPr lang="en-US" sz="2800" dirty="0"/>
              <a:t>For those who achieve weight loss goals, long-term maintenance is supported by 200-300 minutes/week </a:t>
            </a:r>
          </a:p>
          <a:p>
            <a:pPr lvl="1"/>
            <a:r>
              <a:rPr lang="en-US" sz="3200" dirty="0"/>
              <a:t>Resistance exercise: 2-3 sessions/week on nonconsecutive days</a:t>
            </a:r>
          </a:p>
        </p:txBody>
      </p:sp>
    </p:spTree>
    <p:extLst>
      <p:ext uri="{BB962C8B-B14F-4D97-AF65-F5344CB8AC3E}">
        <p14:creationId xmlns:p14="http://schemas.microsoft.com/office/powerpoint/2010/main" val="23208286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6FCD-96E5-4D52-98BB-8F0ABA02D196}"/>
              </a:ext>
            </a:extLst>
          </p:cNvPr>
          <p:cNvSpPr>
            <a:spLocks noGrp="1"/>
          </p:cNvSpPr>
          <p:nvPr>
            <p:ph type="title"/>
          </p:nvPr>
        </p:nvSpPr>
        <p:spPr>
          <a:solidFill>
            <a:srgbClr val="7FB0A8"/>
          </a:solidFill>
        </p:spPr>
        <p:txBody>
          <a:bodyPr/>
          <a:lstStyle/>
          <a:p>
            <a:r>
              <a:rPr lang="en-US" dirty="0"/>
              <a:t>Exercise: Adults with T1 or T2 Diabetes</a:t>
            </a:r>
          </a:p>
        </p:txBody>
      </p:sp>
      <p:sp>
        <p:nvSpPr>
          <p:cNvPr id="3" name="Content Placeholder 2">
            <a:extLst>
              <a:ext uri="{FF2B5EF4-FFF2-40B4-BE49-F238E27FC236}">
                <a16:creationId xmlns:a16="http://schemas.microsoft.com/office/drawing/2014/main" id="{F93CA789-B782-4E4D-A14E-6EB8F540A3DC}"/>
              </a:ext>
            </a:extLst>
          </p:cNvPr>
          <p:cNvSpPr>
            <a:spLocks noGrp="1"/>
          </p:cNvSpPr>
          <p:nvPr>
            <p:ph idx="1"/>
          </p:nvPr>
        </p:nvSpPr>
        <p:spPr/>
        <p:txBody>
          <a:bodyPr/>
          <a:lstStyle/>
          <a:p>
            <a:r>
              <a:rPr lang="en-US" sz="3200" dirty="0"/>
              <a:t>Exercise Goals:</a:t>
            </a:r>
          </a:p>
          <a:p>
            <a:pPr lvl="1"/>
            <a:r>
              <a:rPr lang="en-US" sz="3200" dirty="0"/>
              <a:t>Sedentary Time: All adults, particularly those with T2DM, should reduce sedentary time</a:t>
            </a:r>
          </a:p>
          <a:p>
            <a:pPr lvl="2"/>
            <a:r>
              <a:rPr lang="en-US" sz="2800" dirty="0"/>
              <a:t>Interrupt sitting every 30 minutes</a:t>
            </a:r>
          </a:p>
          <a:p>
            <a:pPr lvl="1"/>
            <a:r>
              <a:rPr lang="en-US" sz="3200" dirty="0"/>
              <a:t>Flexibility and balance training: recommended 2-3x per week for older adults</a:t>
            </a:r>
          </a:p>
          <a:p>
            <a:pPr marL="0" indent="0">
              <a:buNone/>
            </a:pPr>
            <a:endParaRPr lang="en-US" sz="3600" dirty="0"/>
          </a:p>
          <a:p>
            <a:endParaRPr lang="en-US" dirty="0"/>
          </a:p>
        </p:txBody>
      </p:sp>
    </p:spTree>
    <p:extLst>
      <p:ext uri="{BB962C8B-B14F-4D97-AF65-F5344CB8AC3E}">
        <p14:creationId xmlns:p14="http://schemas.microsoft.com/office/powerpoint/2010/main" val="24424972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F321: Figure 8.28 | Physical movement is largely learned th… | Flickr"/>
          <p:cNvPicPr>
            <a:picLocks noChangeAspect="1"/>
          </p:cNvPicPr>
          <p:nvPr/>
        </p:nvPicPr>
        <p:blipFill rotWithShape="1">
          <a:blip r:embed="rId3">
            <a:alphaModFix/>
            <a:extLst>
              <a:ext uri="{28A0092B-C50C-407E-A947-70E740481C1C}">
                <a14:useLocalDpi xmlns:a14="http://schemas.microsoft.com/office/drawing/2010/main" val="0"/>
              </a:ext>
            </a:extLst>
          </a:blip>
          <a:srcRect t="7638" b="8092"/>
          <a:stretch/>
        </p:blipFill>
        <p:spPr>
          <a:xfrm>
            <a:off x="20" y="1"/>
            <a:ext cx="12191980" cy="6857999"/>
          </a:xfrm>
          <a:prstGeom prst="rect">
            <a:avLst/>
          </a:prstGeom>
        </p:spPr>
      </p:pic>
      <p:sp>
        <p:nvSpPr>
          <p:cNvPr id="15" name="Rectangle 1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68494B-B86B-45E2-ACBA-4971638EB1C9}"/>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100" b="1" dirty="0">
                <a:solidFill>
                  <a:schemeClr val="tx1">
                    <a:lumMod val="85000"/>
                    <a:lumOff val="15000"/>
                  </a:schemeClr>
                </a:solidFill>
              </a:rPr>
              <a:t>Hormone Response with Diabetes &amp; Exercise</a:t>
            </a:r>
          </a:p>
        </p:txBody>
      </p:sp>
      <p:cxnSp>
        <p:nvCxnSpPr>
          <p:cNvPr id="17" name="Straight Connector 1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5DD3FA2E-73C8-40F8-80DD-9D2500C30F21}"/>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b="1" dirty="0">
                <a:solidFill>
                  <a:schemeClr val="tx2"/>
                </a:solidFill>
              </a:rPr>
              <a:t>Physiology of Exercise </a:t>
            </a:r>
          </a:p>
        </p:txBody>
      </p:sp>
    </p:spTree>
    <p:extLst>
      <p:ext uri="{BB962C8B-B14F-4D97-AF65-F5344CB8AC3E}">
        <p14:creationId xmlns:p14="http://schemas.microsoft.com/office/powerpoint/2010/main" val="2870046287"/>
      </p:ext>
    </p:extLst>
  </p:cSld>
  <p:clrMapOvr>
    <a:overrideClrMapping bg1="dk1" tx1="lt1" bg2="dk2" tx2="lt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65A2-C92E-4209-A6A9-1AFCE717F2D8}"/>
              </a:ext>
            </a:extLst>
          </p:cNvPr>
          <p:cNvSpPr>
            <a:spLocks noGrp="1"/>
          </p:cNvSpPr>
          <p:nvPr>
            <p:ph type="title"/>
          </p:nvPr>
        </p:nvSpPr>
        <p:spPr>
          <a:solidFill>
            <a:srgbClr val="7FB0A8"/>
          </a:solidFill>
        </p:spPr>
        <p:txBody>
          <a:bodyPr/>
          <a:lstStyle/>
          <a:p>
            <a:r>
              <a:rPr lang="en-US" dirty="0"/>
              <a:t>Physiology of Exercise: Without Diabetes</a:t>
            </a:r>
          </a:p>
        </p:txBody>
      </p:sp>
      <p:sp>
        <p:nvSpPr>
          <p:cNvPr id="3" name="Content Placeholder 2">
            <a:extLst>
              <a:ext uri="{FF2B5EF4-FFF2-40B4-BE49-F238E27FC236}">
                <a16:creationId xmlns:a16="http://schemas.microsoft.com/office/drawing/2014/main" id="{9E3156A3-F7BC-49E1-8041-0DD89363E258}"/>
              </a:ext>
            </a:extLst>
          </p:cNvPr>
          <p:cNvSpPr>
            <a:spLocks noGrp="1"/>
          </p:cNvSpPr>
          <p:nvPr>
            <p:ph idx="1"/>
          </p:nvPr>
        </p:nvSpPr>
        <p:spPr/>
        <p:txBody>
          <a:bodyPr>
            <a:normAutofit lnSpcReduction="10000"/>
          </a:bodyPr>
          <a:lstStyle/>
          <a:p>
            <a:r>
              <a:rPr lang="en-US" sz="3600" dirty="0"/>
              <a:t>Blood glucose levels remain stable</a:t>
            </a:r>
          </a:p>
          <a:p>
            <a:r>
              <a:rPr lang="en-US" sz="3600" dirty="0"/>
              <a:t>Normoglycemia is largely driven by hormones</a:t>
            </a:r>
          </a:p>
          <a:p>
            <a:pPr lvl="1"/>
            <a:r>
              <a:rPr lang="en-US" sz="3200" dirty="0"/>
              <a:t>Insulin, glucagon, epinephrine, growth hormone, and cortisol</a:t>
            </a:r>
          </a:p>
          <a:p>
            <a:r>
              <a:rPr lang="en-US" sz="3600" dirty="0"/>
              <a:t>Initial energy: supplied from glucose in the muscle and liver glycogen</a:t>
            </a:r>
          </a:p>
          <a:p>
            <a:r>
              <a:rPr lang="en-US" sz="3600" dirty="0"/>
              <a:t>Later energy: TG’s in adipose break into FFA’s </a:t>
            </a:r>
          </a:p>
          <a:p>
            <a:pPr lvl="1"/>
            <a:r>
              <a:rPr lang="en-US" sz="3200" dirty="0"/>
              <a:t>Occurs 20-40 minutes into activity</a:t>
            </a:r>
          </a:p>
        </p:txBody>
      </p:sp>
    </p:spTree>
    <p:extLst>
      <p:ext uri="{BB962C8B-B14F-4D97-AF65-F5344CB8AC3E}">
        <p14:creationId xmlns:p14="http://schemas.microsoft.com/office/powerpoint/2010/main" val="280193636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9769-1438-4F5C-93A0-9DA8FE725795}"/>
              </a:ext>
            </a:extLst>
          </p:cNvPr>
          <p:cNvSpPr>
            <a:spLocks noGrp="1"/>
          </p:cNvSpPr>
          <p:nvPr>
            <p:ph type="title"/>
          </p:nvPr>
        </p:nvSpPr>
        <p:spPr>
          <a:solidFill>
            <a:srgbClr val="7FB0A8"/>
          </a:solidFill>
        </p:spPr>
        <p:txBody>
          <a:bodyPr/>
          <a:lstStyle/>
          <a:p>
            <a:r>
              <a:rPr lang="en-US" dirty="0"/>
              <a:t>Hormone Response Without Diabetes</a:t>
            </a:r>
          </a:p>
        </p:txBody>
      </p:sp>
      <p:sp>
        <p:nvSpPr>
          <p:cNvPr id="3" name="Content Placeholder 2">
            <a:extLst>
              <a:ext uri="{FF2B5EF4-FFF2-40B4-BE49-F238E27FC236}">
                <a16:creationId xmlns:a16="http://schemas.microsoft.com/office/drawing/2014/main" id="{5E6A18A5-ED1A-4B0D-916B-298A0946E211}"/>
              </a:ext>
            </a:extLst>
          </p:cNvPr>
          <p:cNvSpPr>
            <a:spLocks noGrp="1"/>
          </p:cNvSpPr>
          <p:nvPr>
            <p:ph idx="1"/>
          </p:nvPr>
        </p:nvSpPr>
        <p:spPr>
          <a:xfrm>
            <a:off x="838200" y="1825625"/>
            <a:ext cx="10223810" cy="4351338"/>
          </a:xfrm>
        </p:spPr>
        <p:txBody>
          <a:bodyPr>
            <a:normAutofit/>
          </a:bodyPr>
          <a:lstStyle/>
          <a:p>
            <a:r>
              <a:rPr lang="en-US" sz="3600" dirty="0"/>
              <a:t>Insulin production is decreased</a:t>
            </a:r>
          </a:p>
          <a:p>
            <a:r>
              <a:rPr lang="en-US" sz="3600" dirty="0"/>
              <a:t>Counter-regulatory hormones increase</a:t>
            </a:r>
          </a:p>
          <a:p>
            <a:pPr lvl="1"/>
            <a:r>
              <a:rPr lang="en-US" sz="3200" dirty="0"/>
              <a:t>Release stored glucose and breakdown glycogen</a:t>
            </a:r>
          </a:p>
          <a:p>
            <a:r>
              <a:rPr lang="en-US" sz="3600" dirty="0"/>
              <a:t>Glycogen stores are replenished up to 48 hours after completion of exercise</a:t>
            </a:r>
          </a:p>
        </p:txBody>
      </p:sp>
    </p:spTree>
    <p:extLst>
      <p:ext uri="{BB962C8B-B14F-4D97-AF65-F5344CB8AC3E}">
        <p14:creationId xmlns:p14="http://schemas.microsoft.com/office/powerpoint/2010/main" val="33089524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EBCE-C633-45B4-9F33-380C26DDBDEA}"/>
              </a:ext>
            </a:extLst>
          </p:cNvPr>
          <p:cNvSpPr>
            <a:spLocks noGrp="1"/>
          </p:cNvSpPr>
          <p:nvPr>
            <p:ph type="title"/>
          </p:nvPr>
        </p:nvSpPr>
        <p:spPr>
          <a:solidFill>
            <a:srgbClr val="7FB0A8"/>
          </a:solidFill>
        </p:spPr>
        <p:txBody>
          <a:bodyPr/>
          <a:lstStyle/>
          <a:p>
            <a:r>
              <a:rPr lang="en-US" dirty="0"/>
              <a:t>Hormone Response with T1D / Insulin Use or Secretagogues</a:t>
            </a:r>
          </a:p>
        </p:txBody>
      </p:sp>
      <p:sp>
        <p:nvSpPr>
          <p:cNvPr id="3" name="Content Placeholder 2">
            <a:extLst>
              <a:ext uri="{FF2B5EF4-FFF2-40B4-BE49-F238E27FC236}">
                <a16:creationId xmlns:a16="http://schemas.microsoft.com/office/drawing/2014/main" id="{00BB6195-B473-4FF9-A8CD-6B31F639A466}"/>
              </a:ext>
            </a:extLst>
          </p:cNvPr>
          <p:cNvSpPr>
            <a:spLocks noGrp="1"/>
          </p:cNvSpPr>
          <p:nvPr>
            <p:ph idx="1"/>
          </p:nvPr>
        </p:nvSpPr>
        <p:spPr/>
        <p:txBody>
          <a:bodyPr>
            <a:normAutofit fontScale="92500"/>
          </a:bodyPr>
          <a:lstStyle/>
          <a:p>
            <a:r>
              <a:rPr lang="en-US" sz="4400" dirty="0"/>
              <a:t>Insulin levels can remain high and can block counter-regulatory hormones</a:t>
            </a:r>
          </a:p>
          <a:p>
            <a:pPr lvl="1"/>
            <a:r>
              <a:rPr lang="en-US" sz="4000" dirty="0"/>
              <a:t>Injected/pumped insulin continues to be released from </a:t>
            </a:r>
            <a:r>
              <a:rPr lang="en-US" sz="4000" dirty="0" err="1"/>
              <a:t>subq</a:t>
            </a:r>
            <a:r>
              <a:rPr lang="en-US" sz="4000" dirty="0"/>
              <a:t> depots (and at a faster rate) </a:t>
            </a:r>
          </a:p>
          <a:p>
            <a:pPr lvl="1"/>
            <a:r>
              <a:rPr lang="en-US" sz="4000" dirty="0"/>
              <a:t>Cannot be regulated without pre-exercise planning</a:t>
            </a:r>
          </a:p>
          <a:p>
            <a:r>
              <a:rPr lang="en-US" sz="4400" dirty="0"/>
              <a:t>Increased insulin absorption/sensitivity </a:t>
            </a:r>
          </a:p>
        </p:txBody>
      </p:sp>
    </p:spTree>
    <p:extLst>
      <p:ext uri="{BB962C8B-B14F-4D97-AF65-F5344CB8AC3E}">
        <p14:creationId xmlns:p14="http://schemas.microsoft.com/office/powerpoint/2010/main" val="14654066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2430-AA5C-4085-ADCD-F230C592C9F6}"/>
              </a:ext>
            </a:extLst>
          </p:cNvPr>
          <p:cNvSpPr>
            <a:spLocks noGrp="1"/>
          </p:cNvSpPr>
          <p:nvPr>
            <p:ph type="title"/>
          </p:nvPr>
        </p:nvSpPr>
        <p:spPr>
          <a:solidFill>
            <a:srgbClr val="7FB0A8"/>
          </a:solidFill>
        </p:spPr>
        <p:txBody>
          <a:bodyPr/>
          <a:lstStyle/>
          <a:p>
            <a:r>
              <a:rPr lang="en-US" dirty="0"/>
              <a:t>Hormone Response w/o Insulin or Secretagogues  </a:t>
            </a:r>
          </a:p>
        </p:txBody>
      </p:sp>
      <p:sp>
        <p:nvSpPr>
          <p:cNvPr id="3" name="Content Placeholder 2">
            <a:extLst>
              <a:ext uri="{FF2B5EF4-FFF2-40B4-BE49-F238E27FC236}">
                <a16:creationId xmlns:a16="http://schemas.microsoft.com/office/drawing/2014/main" id="{DC71498D-F3B5-4DD8-9773-74A5ADB1D599}"/>
              </a:ext>
            </a:extLst>
          </p:cNvPr>
          <p:cNvSpPr>
            <a:spLocks noGrp="1"/>
          </p:cNvSpPr>
          <p:nvPr>
            <p:ph idx="1"/>
          </p:nvPr>
        </p:nvSpPr>
        <p:spPr/>
        <p:txBody>
          <a:bodyPr>
            <a:normAutofit/>
          </a:bodyPr>
          <a:lstStyle/>
          <a:p>
            <a:r>
              <a:rPr lang="en-US" sz="3600" dirty="0"/>
              <a:t>Decreased secretion of endogenous insulin</a:t>
            </a:r>
          </a:p>
          <a:p>
            <a:pPr lvl="1"/>
            <a:r>
              <a:rPr lang="en-US" sz="3200" dirty="0"/>
              <a:t>Counter-regulatory hormones kick in as needed</a:t>
            </a:r>
          </a:p>
          <a:p>
            <a:r>
              <a:rPr lang="en-US" sz="3600" dirty="0"/>
              <a:t>Increased sensitivity to insulin</a:t>
            </a:r>
          </a:p>
          <a:p>
            <a:r>
              <a:rPr lang="en-US" sz="3600" dirty="0"/>
              <a:t>Results in improved blood glucose levels</a:t>
            </a:r>
          </a:p>
        </p:txBody>
      </p:sp>
    </p:spTree>
    <p:extLst>
      <p:ext uri="{BB962C8B-B14F-4D97-AF65-F5344CB8AC3E}">
        <p14:creationId xmlns:p14="http://schemas.microsoft.com/office/powerpoint/2010/main" val="14532748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person, outdoor, grass, posing&#10;&#10;Description automatically generated">
            <a:extLst>
              <a:ext uri="{FF2B5EF4-FFF2-40B4-BE49-F238E27FC236}">
                <a16:creationId xmlns:a16="http://schemas.microsoft.com/office/drawing/2014/main" id="{873BBDF5-CE71-4183-B22C-849A6D8A46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0"/>
            <a:ext cx="13552666" cy="7122160"/>
          </a:xfrm>
          <a:prstGeom prst="rect">
            <a:avLst/>
          </a:prstGeom>
        </p:spPr>
      </p:pic>
      <p:sp>
        <p:nvSpPr>
          <p:cNvPr id="15" name="Rectangle 1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68494B-B86B-45E2-ACBA-4971638EB1C9}"/>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100" b="1" dirty="0" err="1">
                <a:solidFill>
                  <a:schemeClr val="tx1">
                    <a:lumMod val="85000"/>
                    <a:lumOff val="15000"/>
                  </a:schemeClr>
                </a:solidFill>
              </a:rPr>
              <a:t>Hypoglycmia</a:t>
            </a:r>
            <a:r>
              <a:rPr lang="en-US" sz="4100" b="1" dirty="0">
                <a:solidFill>
                  <a:schemeClr val="tx1">
                    <a:lumMod val="85000"/>
                    <a:lumOff val="15000"/>
                  </a:schemeClr>
                </a:solidFill>
              </a:rPr>
              <a:t> &amp; Hyperglycemia with Activity</a:t>
            </a:r>
          </a:p>
        </p:txBody>
      </p:sp>
      <p:cxnSp>
        <p:nvCxnSpPr>
          <p:cNvPr id="17" name="Straight Connector 1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5DD3FA2E-73C8-40F8-80DD-9D2500C30F21}"/>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b="1" dirty="0">
                <a:solidFill>
                  <a:schemeClr val="tx2"/>
                </a:solidFill>
              </a:rPr>
              <a:t>Hypoglycemia Risk and Prevention plus Hyperglycemia</a:t>
            </a:r>
          </a:p>
        </p:txBody>
      </p:sp>
    </p:spTree>
    <p:extLst>
      <p:ext uri="{BB962C8B-B14F-4D97-AF65-F5344CB8AC3E}">
        <p14:creationId xmlns:p14="http://schemas.microsoft.com/office/powerpoint/2010/main" val="65521131"/>
      </p:ext>
    </p:extLst>
  </p:cSld>
  <p:clrMapOvr>
    <a:overrideClrMapping bg1="dk1" tx1="lt1" bg2="dk2" tx2="lt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Exercise, Medications, and Hypoglycemia 	</a:t>
            </a:r>
          </a:p>
        </p:txBody>
      </p:sp>
      <p:sp>
        <p:nvSpPr>
          <p:cNvPr id="3" name="Content Placeholder 2"/>
          <p:cNvSpPr>
            <a:spLocks noGrp="1"/>
          </p:cNvSpPr>
          <p:nvPr>
            <p:ph idx="1"/>
          </p:nvPr>
        </p:nvSpPr>
        <p:spPr>
          <a:xfrm>
            <a:off x="838200" y="1825625"/>
            <a:ext cx="5626100" cy="4351338"/>
          </a:xfrm>
        </p:spPr>
        <p:txBody>
          <a:bodyPr>
            <a:normAutofit/>
          </a:bodyPr>
          <a:lstStyle/>
          <a:p>
            <a:r>
              <a:rPr lang="en-US" sz="3200" dirty="0"/>
              <a:t>Fear of hypo is most reported barrier to exercise in individuals on insulin and insulin secretagogues</a:t>
            </a:r>
          </a:p>
          <a:p>
            <a:r>
              <a:rPr lang="en-US" sz="3200" dirty="0"/>
              <a:t>If PWD has a low risk of hypo, communicate this to reduce the potential perceived risk</a:t>
            </a:r>
            <a:endParaRPr lang="en-US" dirty="0"/>
          </a:p>
        </p:txBody>
      </p:sp>
      <p:pic>
        <p:nvPicPr>
          <p:cNvPr id="4" name="Picture 3" descr="Weighty Matters: Saturday Stories: Bulletproof Diets, Weightism, and Fatig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01" y="1825625"/>
            <a:ext cx="4660899" cy="3495675"/>
          </a:xfrm>
          <a:prstGeom prst="rect">
            <a:avLst/>
          </a:prstGeom>
        </p:spPr>
      </p:pic>
    </p:spTree>
    <p:extLst>
      <p:ext uri="{BB962C8B-B14F-4D97-AF65-F5344CB8AC3E}">
        <p14:creationId xmlns:p14="http://schemas.microsoft.com/office/powerpoint/2010/main" val="81771223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B71B-2930-4DAF-A79E-AA8DC03900D1}"/>
              </a:ext>
            </a:extLst>
          </p:cNvPr>
          <p:cNvSpPr>
            <a:spLocks noGrp="1"/>
          </p:cNvSpPr>
          <p:nvPr>
            <p:ph type="title"/>
          </p:nvPr>
        </p:nvSpPr>
        <p:spPr>
          <a:solidFill>
            <a:srgbClr val="7FB0A8"/>
          </a:solidFill>
        </p:spPr>
        <p:txBody>
          <a:bodyPr/>
          <a:lstStyle/>
          <a:p>
            <a:r>
              <a:rPr lang="en-US" dirty="0"/>
              <a:t>Exercise, Medications, and Hypoglycemia</a:t>
            </a:r>
          </a:p>
        </p:txBody>
      </p:sp>
      <p:sp>
        <p:nvSpPr>
          <p:cNvPr id="3" name="Content Placeholder 2">
            <a:extLst>
              <a:ext uri="{FF2B5EF4-FFF2-40B4-BE49-F238E27FC236}">
                <a16:creationId xmlns:a16="http://schemas.microsoft.com/office/drawing/2014/main" id="{83AD814E-C93C-4C8B-BC28-D21BB82001AA}"/>
              </a:ext>
            </a:extLst>
          </p:cNvPr>
          <p:cNvSpPr>
            <a:spLocks noGrp="1"/>
          </p:cNvSpPr>
          <p:nvPr>
            <p:ph idx="1"/>
          </p:nvPr>
        </p:nvSpPr>
        <p:spPr/>
        <p:txBody>
          <a:bodyPr>
            <a:normAutofit fontScale="85000" lnSpcReduction="20000"/>
          </a:bodyPr>
          <a:lstStyle/>
          <a:p>
            <a:pPr>
              <a:lnSpc>
                <a:spcPct val="100000"/>
              </a:lnSpc>
            </a:pPr>
            <a:r>
              <a:rPr lang="en-US" sz="3800" dirty="0"/>
              <a:t>T1DM</a:t>
            </a:r>
          </a:p>
          <a:p>
            <a:pPr lvl="1">
              <a:lnSpc>
                <a:spcPct val="100000"/>
              </a:lnSpc>
            </a:pPr>
            <a:r>
              <a:rPr lang="en-US" sz="3800" dirty="0"/>
              <a:t>Exogenous insulin can prevent the increased mobilization of glucose needed in exercise</a:t>
            </a:r>
          </a:p>
          <a:p>
            <a:pPr>
              <a:lnSpc>
                <a:spcPct val="100000"/>
              </a:lnSpc>
            </a:pPr>
            <a:r>
              <a:rPr lang="en-US" sz="3800" dirty="0"/>
              <a:t>T2DM</a:t>
            </a:r>
          </a:p>
          <a:p>
            <a:pPr lvl="1">
              <a:lnSpc>
                <a:spcPct val="100000"/>
              </a:lnSpc>
            </a:pPr>
            <a:r>
              <a:rPr lang="en-US" sz="3800" dirty="0"/>
              <a:t>Low risk for hypo if treated w/ lifestyle and/or medications that do not cause hypo</a:t>
            </a:r>
          </a:p>
          <a:p>
            <a:pPr lvl="1">
              <a:lnSpc>
                <a:spcPct val="100000"/>
              </a:lnSpc>
            </a:pPr>
            <a:r>
              <a:rPr lang="en-US" sz="3800" dirty="0"/>
              <a:t>Concern if on insulin, and/or insulin secretagogues </a:t>
            </a:r>
          </a:p>
          <a:p>
            <a:pPr lvl="1">
              <a:lnSpc>
                <a:spcPct val="100000"/>
              </a:lnSpc>
            </a:pPr>
            <a:r>
              <a:rPr lang="en-US" sz="3800" dirty="0"/>
              <a:t>Anecdotal reports of hard-to-treat hypo with activity and GLP-1 agonists and </a:t>
            </a:r>
            <a:r>
              <a:rPr lang="en-US" sz="3800" dirty="0" err="1"/>
              <a:t>pramlinitide</a:t>
            </a:r>
            <a:r>
              <a:rPr lang="en-US" sz="3800" dirty="0"/>
              <a:t> </a:t>
            </a:r>
          </a:p>
          <a:p>
            <a:endParaRPr lang="en-US" dirty="0"/>
          </a:p>
        </p:txBody>
      </p:sp>
    </p:spTree>
    <p:extLst>
      <p:ext uri="{BB962C8B-B14F-4D97-AF65-F5344CB8AC3E}">
        <p14:creationId xmlns:p14="http://schemas.microsoft.com/office/powerpoint/2010/main" val="4011889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7FB0A8"/>
          </a:solidFill>
        </p:spPr>
        <p:txBody>
          <a:bodyPr/>
          <a:lstStyle/>
          <a:p>
            <a:r>
              <a:rPr lang="en-US" dirty="0"/>
              <a:t>Weight &amp; Respect</a:t>
            </a:r>
          </a:p>
        </p:txBody>
      </p:sp>
      <p:sp>
        <p:nvSpPr>
          <p:cNvPr id="5" name="Content Placeholder 4"/>
          <p:cNvSpPr>
            <a:spLocks noGrp="1"/>
          </p:cNvSpPr>
          <p:nvPr>
            <p:ph idx="1"/>
          </p:nvPr>
        </p:nvSpPr>
        <p:spPr/>
        <p:txBody>
          <a:bodyPr>
            <a:normAutofit/>
          </a:bodyPr>
          <a:lstStyle/>
          <a:p>
            <a:r>
              <a:rPr lang="en-US" sz="3600" dirty="0"/>
              <a:t>ADA Standards:</a:t>
            </a:r>
          </a:p>
          <a:p>
            <a:pPr lvl="1"/>
            <a:r>
              <a:rPr lang="en-US" sz="3200" dirty="0"/>
              <a:t>Calculate BMI and document in medical record at annual visit</a:t>
            </a:r>
          </a:p>
          <a:p>
            <a:pPr lvl="1"/>
            <a:r>
              <a:rPr lang="en-US" sz="3200" dirty="0"/>
              <a:t>Be sensitive and allow for privacy when weighing </a:t>
            </a:r>
          </a:p>
          <a:p>
            <a:pPr lvl="1"/>
            <a:r>
              <a:rPr lang="en-US" sz="3200" dirty="0"/>
              <a:t>Use person-centered, nonjudgmental language</a:t>
            </a:r>
          </a:p>
          <a:p>
            <a:endParaRPr lang="en-US" dirty="0"/>
          </a:p>
        </p:txBody>
      </p:sp>
      <p:pic>
        <p:nvPicPr>
          <p:cNvPr id="6" name="Picture 5" descr="A picture containing person, watch&#10;&#10;Description automatically generated">
            <a:extLst>
              <a:ext uri="{FF2B5EF4-FFF2-40B4-BE49-F238E27FC236}">
                <a16:creationId xmlns:a16="http://schemas.microsoft.com/office/drawing/2014/main" id="{531A88A7-3351-444C-BDB8-8D89B6295FD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89057" y="4103647"/>
            <a:ext cx="4813886" cy="3211551"/>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DFCB-DDA4-4EC4-AA5E-B0B430D9FE06}"/>
              </a:ext>
            </a:extLst>
          </p:cNvPr>
          <p:cNvSpPr>
            <a:spLocks noGrp="1"/>
          </p:cNvSpPr>
          <p:nvPr>
            <p:ph type="title"/>
          </p:nvPr>
        </p:nvSpPr>
        <p:spPr>
          <a:solidFill>
            <a:srgbClr val="7FB0A8"/>
          </a:solidFill>
        </p:spPr>
        <p:txBody>
          <a:bodyPr/>
          <a:lstStyle/>
          <a:p>
            <a:r>
              <a:rPr lang="en-US" dirty="0"/>
              <a:t>Hypoglycemia Risk</a:t>
            </a:r>
          </a:p>
        </p:txBody>
      </p:sp>
      <p:sp>
        <p:nvSpPr>
          <p:cNvPr id="3" name="Content Placeholder 2">
            <a:extLst>
              <a:ext uri="{FF2B5EF4-FFF2-40B4-BE49-F238E27FC236}">
                <a16:creationId xmlns:a16="http://schemas.microsoft.com/office/drawing/2014/main" id="{7D47BEB2-1E52-428F-9563-679FECC0B24F}"/>
              </a:ext>
            </a:extLst>
          </p:cNvPr>
          <p:cNvSpPr>
            <a:spLocks noGrp="1"/>
          </p:cNvSpPr>
          <p:nvPr>
            <p:ph idx="1"/>
          </p:nvPr>
        </p:nvSpPr>
        <p:spPr/>
        <p:txBody>
          <a:bodyPr/>
          <a:lstStyle/>
          <a:p>
            <a:r>
              <a:rPr lang="en-US" sz="3600" dirty="0"/>
              <a:t>Risk is high during and immediately after exercise</a:t>
            </a:r>
          </a:p>
          <a:p>
            <a:r>
              <a:rPr lang="en-US" sz="3600" dirty="0"/>
              <a:t>Post exercise late onset hypoglycemia</a:t>
            </a:r>
          </a:p>
          <a:p>
            <a:pPr lvl="1"/>
            <a:r>
              <a:rPr lang="en-US" sz="3200" dirty="0"/>
              <a:t>More often seen in T1D</a:t>
            </a:r>
          </a:p>
          <a:p>
            <a:pPr lvl="1"/>
            <a:r>
              <a:rPr lang="en-US" sz="3200" dirty="0"/>
              <a:t>Associated with high intensity exercise &gt;30 minutes</a:t>
            </a:r>
          </a:p>
          <a:p>
            <a:pPr lvl="1"/>
            <a:r>
              <a:rPr lang="en-US" sz="3200" dirty="0"/>
              <a:t>May occur at night and up to ~24 hours after exercise</a:t>
            </a:r>
          </a:p>
          <a:p>
            <a:r>
              <a:rPr lang="en-US" sz="3600" dirty="0"/>
              <a:t>Best indicator of hypo risk is experience in the past</a:t>
            </a:r>
          </a:p>
          <a:p>
            <a:endParaRPr lang="en-US" dirty="0"/>
          </a:p>
        </p:txBody>
      </p:sp>
    </p:spTree>
    <p:extLst>
      <p:ext uri="{BB962C8B-B14F-4D97-AF65-F5344CB8AC3E}">
        <p14:creationId xmlns:p14="http://schemas.microsoft.com/office/powerpoint/2010/main" val="12112782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F4D09C-C999-4167-AFFD-EC56159044B3}"/>
              </a:ext>
            </a:extLst>
          </p:cNvPr>
          <p:cNvPicPr>
            <a:picLocks noChangeAspect="1"/>
          </p:cNvPicPr>
          <p:nvPr/>
        </p:nvPicPr>
        <p:blipFill>
          <a:blip r:embed="rId3"/>
          <a:stretch>
            <a:fillRect/>
          </a:stretch>
        </p:blipFill>
        <p:spPr>
          <a:xfrm>
            <a:off x="8351520" y="3478818"/>
            <a:ext cx="1842597" cy="2913404"/>
          </a:xfrm>
          <a:prstGeom prst="rect">
            <a:avLst/>
          </a:prstGeom>
        </p:spPr>
      </p:pic>
      <p:sp>
        <p:nvSpPr>
          <p:cNvPr id="2" name="Title 1">
            <a:extLst>
              <a:ext uri="{FF2B5EF4-FFF2-40B4-BE49-F238E27FC236}">
                <a16:creationId xmlns:a16="http://schemas.microsoft.com/office/drawing/2014/main" id="{F89320EA-5675-4A07-91EC-11F3B7DAF15A}"/>
              </a:ext>
            </a:extLst>
          </p:cNvPr>
          <p:cNvSpPr>
            <a:spLocks noGrp="1"/>
          </p:cNvSpPr>
          <p:nvPr>
            <p:ph type="title"/>
          </p:nvPr>
        </p:nvSpPr>
        <p:spPr>
          <a:solidFill>
            <a:srgbClr val="7FB0A8"/>
          </a:solidFill>
        </p:spPr>
        <p:txBody>
          <a:bodyPr/>
          <a:lstStyle/>
          <a:p>
            <a:r>
              <a:rPr lang="en-US" dirty="0"/>
              <a:t>Hypoglycemia Prevention</a:t>
            </a:r>
          </a:p>
        </p:txBody>
      </p:sp>
      <p:sp>
        <p:nvSpPr>
          <p:cNvPr id="3" name="Content Placeholder 2">
            <a:extLst>
              <a:ext uri="{FF2B5EF4-FFF2-40B4-BE49-F238E27FC236}">
                <a16:creationId xmlns:a16="http://schemas.microsoft.com/office/drawing/2014/main" id="{A55C1B12-E339-48DD-B1E2-A0F4F8E0E73F}"/>
              </a:ext>
            </a:extLst>
          </p:cNvPr>
          <p:cNvSpPr>
            <a:spLocks noGrp="1"/>
          </p:cNvSpPr>
          <p:nvPr>
            <p:ph idx="1"/>
          </p:nvPr>
        </p:nvSpPr>
        <p:spPr>
          <a:xfrm>
            <a:off x="838200" y="1825625"/>
            <a:ext cx="10419080" cy="4260215"/>
          </a:xfrm>
        </p:spPr>
        <p:txBody>
          <a:bodyPr>
            <a:normAutofit lnSpcReduction="10000"/>
          </a:bodyPr>
          <a:lstStyle/>
          <a:p>
            <a:r>
              <a:rPr lang="en-US" sz="3000" dirty="0"/>
              <a:t>Planned exercise: reduce insulin or medications</a:t>
            </a:r>
          </a:p>
          <a:p>
            <a:r>
              <a:rPr lang="en-US" sz="3000" dirty="0"/>
              <a:t>Unplanned exercise: eat a snack with carbohydrate</a:t>
            </a:r>
          </a:p>
          <a:p>
            <a:pPr lvl="1"/>
            <a:r>
              <a:rPr lang="en-US" sz="2800" dirty="0"/>
              <a:t>Consider a snack according to starting BG level and anticipated activity</a:t>
            </a:r>
          </a:p>
          <a:p>
            <a:pPr lvl="1"/>
            <a:r>
              <a:rPr lang="en-US" sz="2800" dirty="0"/>
              <a:t>Not recommended unless on insulin or                                       insulin secretagogues</a:t>
            </a:r>
          </a:p>
          <a:p>
            <a:r>
              <a:rPr lang="en-US" sz="3000" dirty="0"/>
              <a:t>Carry fast-acting carbohydrates </a:t>
            </a:r>
          </a:p>
          <a:p>
            <a:r>
              <a:rPr lang="en-US" sz="3000" dirty="0"/>
              <a:t>Consume extra carb in the post-exercise period</a:t>
            </a:r>
          </a:p>
          <a:p>
            <a:r>
              <a:rPr lang="en-US" sz="3000" dirty="0"/>
              <a:t>Caution use of alcohol after exercise</a:t>
            </a:r>
          </a:p>
          <a:p>
            <a:endParaRPr lang="en-US" sz="3600" dirty="0"/>
          </a:p>
        </p:txBody>
      </p:sp>
      <p:pic>
        <p:nvPicPr>
          <p:cNvPr id="4" name="Picture 3">
            <a:extLst>
              <a:ext uri="{FF2B5EF4-FFF2-40B4-BE49-F238E27FC236}">
                <a16:creationId xmlns:a16="http://schemas.microsoft.com/office/drawing/2014/main" id="{2A12E059-34E8-4125-A497-F3830508A6D1}"/>
              </a:ext>
            </a:extLst>
          </p:cNvPr>
          <p:cNvPicPr>
            <a:picLocks noChangeAspect="1"/>
          </p:cNvPicPr>
          <p:nvPr/>
        </p:nvPicPr>
        <p:blipFill>
          <a:blip r:embed="rId4"/>
          <a:stretch>
            <a:fillRect/>
          </a:stretch>
        </p:blipFill>
        <p:spPr>
          <a:xfrm>
            <a:off x="9999900" y="3505200"/>
            <a:ext cx="1451597" cy="2806700"/>
          </a:xfrm>
          <a:prstGeom prst="rect">
            <a:avLst/>
          </a:prstGeom>
        </p:spPr>
      </p:pic>
    </p:spTree>
    <p:extLst>
      <p:ext uri="{BB962C8B-B14F-4D97-AF65-F5344CB8AC3E}">
        <p14:creationId xmlns:p14="http://schemas.microsoft.com/office/powerpoint/2010/main" val="231347241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20EA-5675-4A07-91EC-11F3B7DAF15A}"/>
              </a:ext>
            </a:extLst>
          </p:cNvPr>
          <p:cNvSpPr>
            <a:spLocks noGrp="1"/>
          </p:cNvSpPr>
          <p:nvPr>
            <p:ph type="title"/>
          </p:nvPr>
        </p:nvSpPr>
        <p:spPr>
          <a:solidFill>
            <a:srgbClr val="7FB0A8"/>
          </a:solidFill>
        </p:spPr>
        <p:txBody>
          <a:bodyPr/>
          <a:lstStyle/>
          <a:p>
            <a:r>
              <a:rPr lang="en-US" dirty="0"/>
              <a:t>Hypoglycemia Prevention</a:t>
            </a:r>
          </a:p>
        </p:txBody>
      </p:sp>
      <p:graphicFrame>
        <p:nvGraphicFramePr>
          <p:cNvPr id="4" name="Table 4">
            <a:extLst>
              <a:ext uri="{FF2B5EF4-FFF2-40B4-BE49-F238E27FC236}">
                <a16:creationId xmlns:a16="http://schemas.microsoft.com/office/drawing/2014/main" id="{5D4C774E-5BDC-4BF5-B9EE-F3F97FD15E21}"/>
              </a:ext>
            </a:extLst>
          </p:cNvPr>
          <p:cNvGraphicFramePr>
            <a:graphicFrameLocks noGrp="1"/>
          </p:cNvGraphicFramePr>
          <p:nvPr>
            <p:ph idx="1"/>
          </p:nvPr>
        </p:nvGraphicFramePr>
        <p:xfrm>
          <a:off x="838200" y="1690687"/>
          <a:ext cx="10515600" cy="4055427"/>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596688030"/>
                    </a:ext>
                  </a:extLst>
                </a:gridCol>
                <a:gridCol w="2628900">
                  <a:extLst>
                    <a:ext uri="{9D8B030D-6E8A-4147-A177-3AD203B41FA5}">
                      <a16:colId xmlns:a16="http://schemas.microsoft.com/office/drawing/2014/main" val="2093324756"/>
                    </a:ext>
                  </a:extLst>
                </a:gridCol>
                <a:gridCol w="2628900">
                  <a:extLst>
                    <a:ext uri="{9D8B030D-6E8A-4147-A177-3AD203B41FA5}">
                      <a16:colId xmlns:a16="http://schemas.microsoft.com/office/drawing/2014/main" val="952374252"/>
                    </a:ext>
                  </a:extLst>
                </a:gridCol>
                <a:gridCol w="2628900">
                  <a:extLst>
                    <a:ext uri="{9D8B030D-6E8A-4147-A177-3AD203B41FA5}">
                      <a16:colId xmlns:a16="http://schemas.microsoft.com/office/drawing/2014/main" val="671943253"/>
                    </a:ext>
                  </a:extLst>
                </a:gridCol>
              </a:tblGrid>
              <a:tr h="721889">
                <a:tc gridSpan="4">
                  <a:txBody>
                    <a:bodyPr/>
                    <a:lstStyle/>
                    <a:p>
                      <a:pPr algn="ctr"/>
                      <a:r>
                        <a:rPr lang="en-US" sz="3200" dirty="0"/>
                        <a:t>Carbohydrate Replacement During Physical Activity</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03151848"/>
                  </a:ext>
                </a:extLst>
              </a:tr>
              <a:tr h="721889">
                <a:tc>
                  <a:txBody>
                    <a:bodyPr/>
                    <a:lstStyle/>
                    <a:p>
                      <a:pPr algn="ctr"/>
                      <a:r>
                        <a:rPr lang="en-US" sz="2800" b="1" dirty="0"/>
                        <a:t>Intensity</a:t>
                      </a:r>
                    </a:p>
                  </a:txBody>
                  <a:tcPr anchor="ctr"/>
                </a:tc>
                <a:tc>
                  <a:txBody>
                    <a:bodyPr/>
                    <a:lstStyle/>
                    <a:p>
                      <a:pPr algn="ctr"/>
                      <a:r>
                        <a:rPr lang="en-US" sz="2800" b="1" dirty="0"/>
                        <a:t>Duration</a:t>
                      </a:r>
                    </a:p>
                  </a:txBody>
                  <a:tcPr anchor="ctr"/>
                </a:tc>
                <a:tc>
                  <a:txBody>
                    <a:bodyPr/>
                    <a:lstStyle/>
                    <a:p>
                      <a:pPr algn="ctr"/>
                      <a:r>
                        <a:rPr lang="en-US" sz="2800" b="1" dirty="0"/>
                        <a:t>Carb Replacement</a:t>
                      </a:r>
                    </a:p>
                  </a:txBody>
                  <a:tcPr anchor="ctr"/>
                </a:tc>
                <a:tc>
                  <a:txBody>
                    <a:bodyPr/>
                    <a:lstStyle/>
                    <a:p>
                      <a:pPr algn="ctr"/>
                      <a:r>
                        <a:rPr lang="en-US" sz="2800" b="1" dirty="0"/>
                        <a:t>Frequency</a:t>
                      </a:r>
                    </a:p>
                  </a:txBody>
                  <a:tcPr anchor="ctr"/>
                </a:tc>
                <a:extLst>
                  <a:ext uri="{0D108BD9-81ED-4DB2-BD59-A6C34878D82A}">
                    <a16:rowId xmlns:a16="http://schemas.microsoft.com/office/drawing/2014/main" val="3015913043"/>
                  </a:ext>
                </a:extLst>
              </a:tr>
              <a:tr h="721889">
                <a:tc>
                  <a:txBody>
                    <a:bodyPr/>
                    <a:lstStyle/>
                    <a:p>
                      <a:pPr algn="ctr"/>
                      <a:r>
                        <a:rPr lang="en-US" sz="2800" dirty="0"/>
                        <a:t>Mild to Moderate</a:t>
                      </a:r>
                    </a:p>
                  </a:txBody>
                  <a:tcPr anchor="ctr"/>
                </a:tc>
                <a:tc>
                  <a:txBody>
                    <a:bodyPr/>
                    <a:lstStyle/>
                    <a:p>
                      <a:pPr algn="ctr"/>
                      <a:r>
                        <a:rPr lang="en-US" sz="2800" dirty="0"/>
                        <a:t>&lt;30 minutes</a:t>
                      </a:r>
                    </a:p>
                  </a:txBody>
                  <a:tcPr anchor="ctr"/>
                </a:tc>
                <a:tc>
                  <a:txBody>
                    <a:bodyPr/>
                    <a:lstStyle/>
                    <a:p>
                      <a:pPr algn="ctr"/>
                      <a:r>
                        <a:rPr lang="en-US" sz="2800" dirty="0"/>
                        <a:t>May not be needed</a:t>
                      </a:r>
                    </a:p>
                  </a:txBody>
                  <a:tcPr anchor="ctr"/>
                </a:tc>
                <a:tc>
                  <a:txBody>
                    <a:bodyPr/>
                    <a:lstStyle/>
                    <a:p>
                      <a:pPr algn="ctr"/>
                      <a:r>
                        <a:rPr lang="en-US" sz="2800" dirty="0"/>
                        <a:t>N/A</a:t>
                      </a:r>
                    </a:p>
                  </a:txBody>
                  <a:tcPr anchor="ctr"/>
                </a:tc>
                <a:extLst>
                  <a:ext uri="{0D108BD9-81ED-4DB2-BD59-A6C34878D82A}">
                    <a16:rowId xmlns:a16="http://schemas.microsoft.com/office/drawing/2014/main" val="3862592367"/>
                  </a:ext>
                </a:extLst>
              </a:tr>
              <a:tr h="721889">
                <a:tc>
                  <a:txBody>
                    <a:bodyPr/>
                    <a:lstStyle/>
                    <a:p>
                      <a:pPr algn="ctr"/>
                      <a:r>
                        <a:rPr lang="en-US" sz="2800" dirty="0"/>
                        <a:t>Moderate</a:t>
                      </a:r>
                    </a:p>
                  </a:txBody>
                  <a:tcPr anchor="ctr"/>
                </a:tc>
                <a:tc>
                  <a:txBody>
                    <a:bodyPr/>
                    <a:lstStyle/>
                    <a:p>
                      <a:pPr algn="ctr"/>
                      <a:r>
                        <a:rPr lang="en-US" sz="2800" dirty="0"/>
                        <a:t>30-60 minutes</a:t>
                      </a:r>
                    </a:p>
                  </a:txBody>
                  <a:tcPr anchor="ctr"/>
                </a:tc>
                <a:tc>
                  <a:txBody>
                    <a:bodyPr/>
                    <a:lstStyle/>
                    <a:p>
                      <a:pPr algn="ctr"/>
                      <a:r>
                        <a:rPr lang="en-US" sz="2800" dirty="0"/>
                        <a:t>15 grams</a:t>
                      </a:r>
                    </a:p>
                  </a:txBody>
                  <a:tcPr anchor="ctr"/>
                </a:tc>
                <a:tc>
                  <a:txBody>
                    <a:bodyPr/>
                    <a:lstStyle/>
                    <a:p>
                      <a:pPr algn="ctr"/>
                      <a:r>
                        <a:rPr lang="en-US" sz="2800" dirty="0"/>
                        <a:t>Each hour</a:t>
                      </a:r>
                    </a:p>
                  </a:txBody>
                  <a:tcPr anchor="ctr"/>
                </a:tc>
                <a:extLst>
                  <a:ext uri="{0D108BD9-81ED-4DB2-BD59-A6C34878D82A}">
                    <a16:rowId xmlns:a16="http://schemas.microsoft.com/office/drawing/2014/main" val="1192241357"/>
                  </a:ext>
                </a:extLst>
              </a:tr>
              <a:tr h="721889">
                <a:tc>
                  <a:txBody>
                    <a:bodyPr/>
                    <a:lstStyle/>
                    <a:p>
                      <a:pPr algn="ctr"/>
                      <a:r>
                        <a:rPr lang="en-US" sz="2800" dirty="0"/>
                        <a:t>High</a:t>
                      </a:r>
                    </a:p>
                  </a:txBody>
                  <a:tcPr anchor="ctr"/>
                </a:tc>
                <a:tc>
                  <a:txBody>
                    <a:bodyPr/>
                    <a:lstStyle/>
                    <a:p>
                      <a:pPr algn="ctr"/>
                      <a:r>
                        <a:rPr lang="en-US" sz="2800" dirty="0"/>
                        <a:t>&gt;60 minutes</a:t>
                      </a:r>
                    </a:p>
                  </a:txBody>
                  <a:tcPr anchor="ctr"/>
                </a:tc>
                <a:tc>
                  <a:txBody>
                    <a:bodyPr/>
                    <a:lstStyle/>
                    <a:p>
                      <a:pPr algn="ctr"/>
                      <a:r>
                        <a:rPr lang="en-US" sz="2800" dirty="0"/>
                        <a:t>30-50 grams</a:t>
                      </a:r>
                    </a:p>
                  </a:txBody>
                  <a:tcPr anchor="ctr"/>
                </a:tc>
                <a:tc>
                  <a:txBody>
                    <a:bodyPr/>
                    <a:lstStyle/>
                    <a:p>
                      <a:pPr algn="ctr"/>
                      <a:r>
                        <a:rPr lang="en-US" sz="2800" dirty="0"/>
                        <a:t>Each hour</a:t>
                      </a:r>
                    </a:p>
                  </a:txBody>
                  <a:tcPr anchor="ctr"/>
                </a:tc>
                <a:extLst>
                  <a:ext uri="{0D108BD9-81ED-4DB2-BD59-A6C34878D82A}">
                    <a16:rowId xmlns:a16="http://schemas.microsoft.com/office/drawing/2014/main" val="3537658812"/>
                  </a:ext>
                </a:extLst>
              </a:tr>
            </a:tbl>
          </a:graphicData>
        </a:graphic>
      </p:graphicFrame>
    </p:spTree>
    <p:extLst>
      <p:ext uri="{BB962C8B-B14F-4D97-AF65-F5344CB8AC3E}">
        <p14:creationId xmlns:p14="http://schemas.microsoft.com/office/powerpoint/2010/main" val="276923856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3498-32D4-4A07-B1BE-9A41335167BF}"/>
              </a:ext>
            </a:extLst>
          </p:cNvPr>
          <p:cNvSpPr>
            <a:spLocks noGrp="1"/>
          </p:cNvSpPr>
          <p:nvPr>
            <p:ph type="title"/>
          </p:nvPr>
        </p:nvSpPr>
        <p:spPr>
          <a:solidFill>
            <a:srgbClr val="7FB0A8"/>
          </a:solidFill>
        </p:spPr>
        <p:txBody>
          <a:bodyPr/>
          <a:lstStyle/>
          <a:p>
            <a:r>
              <a:rPr lang="en-US" dirty="0"/>
              <a:t>Hyperglycemia Risk	</a:t>
            </a:r>
          </a:p>
        </p:txBody>
      </p:sp>
      <p:sp>
        <p:nvSpPr>
          <p:cNvPr id="3" name="Content Placeholder 2">
            <a:extLst>
              <a:ext uri="{FF2B5EF4-FFF2-40B4-BE49-F238E27FC236}">
                <a16:creationId xmlns:a16="http://schemas.microsoft.com/office/drawing/2014/main" id="{EAEA9952-C7BE-4B2C-A7EF-C88F7A2A95A9}"/>
              </a:ext>
            </a:extLst>
          </p:cNvPr>
          <p:cNvSpPr>
            <a:spLocks noGrp="1"/>
          </p:cNvSpPr>
          <p:nvPr>
            <p:ph idx="1"/>
          </p:nvPr>
        </p:nvSpPr>
        <p:spPr/>
        <p:txBody>
          <a:bodyPr>
            <a:normAutofit/>
          </a:bodyPr>
          <a:lstStyle/>
          <a:p>
            <a:r>
              <a:rPr lang="en-US" sz="3400" dirty="0"/>
              <a:t>Hyperglycemia during exercise occurs when there is too little insulin in circulation</a:t>
            </a:r>
          </a:p>
          <a:p>
            <a:r>
              <a:rPr lang="en-US" sz="3400" dirty="0"/>
              <a:t>T2D: Low risk of exercise worsening hyperglycemia</a:t>
            </a:r>
          </a:p>
          <a:p>
            <a:r>
              <a:rPr lang="en-US" sz="3400" dirty="0"/>
              <a:t>T1D: Risk of hyperglycemia with exercise</a:t>
            </a:r>
          </a:p>
          <a:p>
            <a:pPr lvl="1"/>
            <a:r>
              <a:rPr lang="en-US" sz="3200" dirty="0"/>
              <a:t>Possible lack of insulin can impair glucose utilization</a:t>
            </a:r>
          </a:p>
          <a:p>
            <a:pPr lvl="1"/>
            <a:r>
              <a:rPr lang="en-US" sz="3200" dirty="0"/>
              <a:t>Excessive counter-regulatory hormones </a:t>
            </a:r>
          </a:p>
          <a:p>
            <a:pPr lvl="1"/>
            <a:r>
              <a:rPr lang="en-US" sz="3200" dirty="0"/>
              <a:t>Enhanced hepatic glucose production</a:t>
            </a:r>
          </a:p>
          <a:p>
            <a:pPr lvl="1"/>
            <a:r>
              <a:rPr lang="en-US" sz="3200" dirty="0"/>
              <a:t>Lipolysis and ketogenesis </a:t>
            </a:r>
          </a:p>
          <a:p>
            <a:pPr marL="0" indent="0">
              <a:buNone/>
            </a:pPr>
            <a:endParaRPr lang="en-US" dirty="0"/>
          </a:p>
        </p:txBody>
      </p:sp>
    </p:spTree>
    <p:extLst>
      <p:ext uri="{BB962C8B-B14F-4D97-AF65-F5344CB8AC3E}">
        <p14:creationId xmlns:p14="http://schemas.microsoft.com/office/powerpoint/2010/main" val="317708817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2546-E42B-4AD7-A27F-095FFDEFA231}"/>
              </a:ext>
            </a:extLst>
          </p:cNvPr>
          <p:cNvSpPr>
            <a:spLocks noGrp="1"/>
          </p:cNvSpPr>
          <p:nvPr>
            <p:ph type="title"/>
          </p:nvPr>
        </p:nvSpPr>
        <p:spPr>
          <a:solidFill>
            <a:srgbClr val="7FB0A8"/>
          </a:solidFill>
        </p:spPr>
        <p:txBody>
          <a:bodyPr/>
          <a:lstStyle/>
          <a:p>
            <a:r>
              <a:rPr lang="en-US" dirty="0"/>
              <a:t>Ketone Testing</a:t>
            </a:r>
          </a:p>
        </p:txBody>
      </p:sp>
      <p:sp>
        <p:nvSpPr>
          <p:cNvPr id="3" name="Content Placeholder 2">
            <a:extLst>
              <a:ext uri="{FF2B5EF4-FFF2-40B4-BE49-F238E27FC236}">
                <a16:creationId xmlns:a16="http://schemas.microsoft.com/office/drawing/2014/main" id="{1C5A5719-BDF1-467A-AE15-9114956BB33A}"/>
              </a:ext>
            </a:extLst>
          </p:cNvPr>
          <p:cNvSpPr>
            <a:spLocks noGrp="1"/>
          </p:cNvSpPr>
          <p:nvPr>
            <p:ph idx="1"/>
          </p:nvPr>
        </p:nvSpPr>
        <p:spPr/>
        <p:txBody>
          <a:bodyPr>
            <a:normAutofit/>
          </a:bodyPr>
          <a:lstStyle/>
          <a:p>
            <a:r>
              <a:rPr lang="en-US" sz="3600" dirty="0"/>
              <a:t>Type 1: recommendations vary but consider checking ketones in BG is &gt;250 mg/dl</a:t>
            </a:r>
          </a:p>
          <a:p>
            <a:r>
              <a:rPr lang="en-US" sz="3600" dirty="0"/>
              <a:t>Do NOT exercise if ketones are positive; can worsen hyperglycemia</a:t>
            </a:r>
          </a:p>
          <a:p>
            <a:r>
              <a:rPr lang="en-US" sz="3600" dirty="0"/>
              <a:t>Not necessary to postpone exercise if BG is elevated, ketones are negative, and PWD feels well</a:t>
            </a:r>
          </a:p>
        </p:txBody>
      </p:sp>
    </p:spTree>
    <p:extLst>
      <p:ext uri="{BB962C8B-B14F-4D97-AF65-F5344CB8AC3E}">
        <p14:creationId xmlns:p14="http://schemas.microsoft.com/office/powerpoint/2010/main" val="131682901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Knowledge Check</a:t>
            </a:r>
          </a:p>
        </p:txBody>
      </p:sp>
      <p:sp>
        <p:nvSpPr>
          <p:cNvPr id="3" name="Content Placeholder 2"/>
          <p:cNvSpPr>
            <a:spLocks noGrp="1"/>
          </p:cNvSpPr>
          <p:nvPr>
            <p:ph idx="1"/>
          </p:nvPr>
        </p:nvSpPr>
        <p:spPr/>
        <p:txBody>
          <a:bodyPr>
            <a:normAutofit/>
          </a:bodyPr>
          <a:lstStyle/>
          <a:p>
            <a:pPr indent="0">
              <a:buNone/>
            </a:pPr>
            <a:r>
              <a:rPr lang="en-US" sz="3200" dirty="0"/>
              <a:t>Matt has T2D and runs 3-4 miles several times per week. Before his afternoon run on Tuesday his blood sugar is 156 mg/dl. After the run his BG was 43 mg/dl. Which of the following was not a possible contributor to the low?</a:t>
            </a:r>
          </a:p>
          <a:p>
            <a:pPr marL="971550" lvl="1" indent="-514350">
              <a:buFont typeface="+mj-lt"/>
              <a:buAutoNum type="alphaUcPeriod"/>
            </a:pPr>
            <a:r>
              <a:rPr lang="en-US" sz="2800" dirty="0"/>
              <a:t>Elevated exogenous insulin</a:t>
            </a:r>
          </a:p>
          <a:p>
            <a:pPr marL="971550" lvl="1" indent="-514350">
              <a:buFont typeface="+mj-lt"/>
              <a:buAutoNum type="alphaUcPeriod"/>
            </a:pPr>
            <a:r>
              <a:rPr lang="en-US" sz="2800" dirty="0"/>
              <a:t>Increased sensitivity to insulin</a:t>
            </a:r>
          </a:p>
          <a:p>
            <a:pPr marL="971550" lvl="1" indent="-514350">
              <a:buFont typeface="+mj-lt"/>
              <a:buAutoNum type="alphaUcPeriod"/>
            </a:pPr>
            <a:r>
              <a:rPr lang="en-US" sz="2800" dirty="0"/>
              <a:t>Increased insulin absorption</a:t>
            </a:r>
          </a:p>
          <a:p>
            <a:pPr marL="971550" lvl="1" indent="-514350">
              <a:buFont typeface="+mj-lt"/>
              <a:buAutoNum type="alphaUcPeriod"/>
            </a:pPr>
            <a:r>
              <a:rPr lang="en-US" sz="2800" dirty="0"/>
              <a:t>Elevated endogenous insulin</a:t>
            </a:r>
          </a:p>
        </p:txBody>
      </p:sp>
      <p:sp>
        <p:nvSpPr>
          <p:cNvPr id="4" name="Oval 3">
            <a:extLst>
              <a:ext uri="{FF2B5EF4-FFF2-40B4-BE49-F238E27FC236}">
                <a16:creationId xmlns:a16="http://schemas.microsoft.com/office/drawing/2014/main" id="{77EE1D85-DD07-4E4E-9EC1-65C131AE3D97}"/>
              </a:ext>
            </a:extLst>
          </p:cNvPr>
          <p:cNvSpPr/>
          <p:nvPr/>
        </p:nvSpPr>
        <p:spPr>
          <a:xfrm>
            <a:off x="1037288" y="4898570"/>
            <a:ext cx="5520266" cy="6662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Knowledge Check</a:t>
            </a:r>
          </a:p>
        </p:txBody>
      </p:sp>
      <p:sp>
        <p:nvSpPr>
          <p:cNvPr id="3" name="Content Placeholder 2"/>
          <p:cNvSpPr>
            <a:spLocks noGrp="1"/>
          </p:cNvSpPr>
          <p:nvPr>
            <p:ph idx="1"/>
          </p:nvPr>
        </p:nvSpPr>
        <p:spPr/>
        <p:txBody>
          <a:bodyPr>
            <a:normAutofit/>
          </a:bodyPr>
          <a:lstStyle/>
          <a:p>
            <a:pPr indent="0">
              <a:buNone/>
            </a:pPr>
            <a:r>
              <a:rPr lang="en-US" sz="3200" dirty="0"/>
              <a:t>Which of the following describes the normal hormonal response and acute metabolic impact of physical activity?</a:t>
            </a:r>
          </a:p>
          <a:p>
            <a:pPr marL="971550" lvl="1" indent="-514350">
              <a:buFont typeface="+mj-lt"/>
              <a:buAutoNum type="alphaUcPeriod"/>
            </a:pPr>
            <a:r>
              <a:rPr lang="en-US" sz="2800" dirty="0"/>
              <a:t>Insulin levels increase to reduce FFA production</a:t>
            </a:r>
          </a:p>
          <a:p>
            <a:pPr marL="971550" lvl="1" indent="-514350">
              <a:buFont typeface="+mj-lt"/>
              <a:buAutoNum type="alphaUcPeriod"/>
            </a:pPr>
            <a:r>
              <a:rPr lang="en-US" sz="2800" dirty="0"/>
              <a:t>Glucagon rises and hepatic glucose production is increased</a:t>
            </a:r>
          </a:p>
          <a:p>
            <a:pPr marL="971550" lvl="1" indent="-514350">
              <a:buFont typeface="+mj-lt"/>
              <a:buAutoNum type="alphaUcPeriod"/>
            </a:pPr>
            <a:r>
              <a:rPr lang="en-US" sz="2800" dirty="0"/>
              <a:t>Both epinephrine and </a:t>
            </a:r>
            <a:r>
              <a:rPr lang="en-US" sz="2800" dirty="0" err="1"/>
              <a:t>norepinephrine</a:t>
            </a:r>
            <a:r>
              <a:rPr lang="en-US" sz="2800" dirty="0"/>
              <a:t> are reduced, and FFA production is inhibited</a:t>
            </a:r>
          </a:p>
          <a:p>
            <a:pPr marL="971550" lvl="1" indent="-514350">
              <a:buFont typeface="+mj-lt"/>
              <a:buAutoNum type="alphaUcPeriod"/>
            </a:pPr>
            <a:r>
              <a:rPr lang="en-US" sz="2800" dirty="0"/>
              <a:t>Growth hormone and cortisol are decreased, and insulin-stimulated glucose uptake is enhanced</a:t>
            </a:r>
          </a:p>
        </p:txBody>
      </p:sp>
      <p:sp>
        <p:nvSpPr>
          <p:cNvPr id="4" name="Oval 3">
            <a:extLst>
              <a:ext uri="{FF2B5EF4-FFF2-40B4-BE49-F238E27FC236}">
                <a16:creationId xmlns:a16="http://schemas.microsoft.com/office/drawing/2014/main" id="{77EE1D85-DD07-4E4E-9EC1-65C131AE3D97}"/>
              </a:ext>
            </a:extLst>
          </p:cNvPr>
          <p:cNvSpPr/>
          <p:nvPr/>
        </p:nvSpPr>
        <p:spPr>
          <a:xfrm>
            <a:off x="640080" y="3095897"/>
            <a:ext cx="10620103" cy="672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yellow, posing&#10;&#10;Description automatically generated">
            <a:extLst>
              <a:ext uri="{FF2B5EF4-FFF2-40B4-BE49-F238E27FC236}">
                <a16:creationId xmlns:a16="http://schemas.microsoft.com/office/drawing/2014/main" id="{24A361F8-C3CE-40AA-8938-BF3DE9BC8D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2936798"/>
            <a:ext cx="5062653" cy="3375102"/>
          </a:xfrm>
          <a:prstGeom prst="rect">
            <a:avLst/>
          </a:prstGeom>
        </p:spPr>
      </p:pic>
      <p:sp>
        <p:nvSpPr>
          <p:cNvPr id="2" name="Title 1"/>
          <p:cNvSpPr>
            <a:spLocks noGrp="1"/>
          </p:cNvSpPr>
          <p:nvPr>
            <p:ph type="title"/>
          </p:nvPr>
        </p:nvSpPr>
        <p:spPr>
          <a:solidFill>
            <a:srgbClr val="7FB0A8"/>
          </a:solidFill>
        </p:spPr>
        <p:txBody>
          <a:bodyPr/>
          <a:lstStyle/>
          <a:p>
            <a:r>
              <a:rPr lang="en-US" dirty="0"/>
              <a:t>Using a Weight Neutral Approach</a:t>
            </a:r>
          </a:p>
        </p:txBody>
      </p:sp>
      <p:sp>
        <p:nvSpPr>
          <p:cNvPr id="3" name="Content Placeholder 2"/>
          <p:cNvSpPr>
            <a:spLocks noGrp="1"/>
          </p:cNvSpPr>
          <p:nvPr>
            <p:ph idx="1"/>
          </p:nvPr>
        </p:nvSpPr>
        <p:spPr/>
        <p:txBody>
          <a:bodyPr>
            <a:normAutofit/>
          </a:bodyPr>
          <a:lstStyle/>
          <a:p>
            <a:r>
              <a:rPr lang="en-US" sz="3200" dirty="0"/>
              <a:t>Ask whether weight loss is a goal before assuming</a:t>
            </a:r>
          </a:p>
          <a:p>
            <a:r>
              <a:rPr lang="en-US" sz="3200" dirty="0"/>
              <a:t>Remember: there are many indicators of success!</a:t>
            </a:r>
          </a:p>
          <a:p>
            <a:endParaRPr lang="en-US" sz="3200" dirty="0"/>
          </a:p>
          <a:p>
            <a:endParaRPr lang="en-US" sz="3200" dirty="0"/>
          </a:p>
          <a:p>
            <a:pPr marL="3657600" lvl="8" indent="0">
              <a:buNone/>
            </a:pPr>
            <a:r>
              <a:rPr lang="en-US" sz="3200" dirty="0"/>
              <a:t>          </a:t>
            </a:r>
          </a:p>
          <a:p>
            <a:pPr marL="3657600" lvl="8" indent="0">
              <a:buNone/>
            </a:pPr>
            <a:r>
              <a:rPr lang="en-US" sz="3200" dirty="0"/>
              <a:t>               or</a:t>
            </a:r>
            <a:r>
              <a:rPr lang="en-US" sz="2200" dirty="0"/>
              <a:t> </a:t>
            </a:r>
          </a:p>
        </p:txBody>
      </p:sp>
      <p:pic>
        <p:nvPicPr>
          <p:cNvPr id="8" name="Picture 7" descr="A picture containing text, person&#10;&#10;Description automatically generated">
            <a:extLst>
              <a:ext uri="{FF2B5EF4-FFF2-40B4-BE49-F238E27FC236}">
                <a16:creationId xmlns:a16="http://schemas.microsoft.com/office/drawing/2014/main" id="{F2C7C873-0F66-4A05-B00B-1339B381A97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67504" y="3500123"/>
            <a:ext cx="4199193" cy="28117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Setting Goals with a Weight Neutral Approach</a:t>
            </a:r>
          </a:p>
        </p:txBody>
      </p:sp>
      <p:sp>
        <p:nvSpPr>
          <p:cNvPr id="3" name="Content Placeholder 2"/>
          <p:cNvSpPr>
            <a:spLocks noGrp="1"/>
          </p:cNvSpPr>
          <p:nvPr>
            <p:ph idx="1"/>
          </p:nvPr>
        </p:nvSpPr>
        <p:spPr/>
        <p:txBody>
          <a:bodyPr/>
          <a:lstStyle/>
          <a:p>
            <a:r>
              <a:rPr lang="en-US" sz="3200" dirty="0"/>
              <a:t>I will continue to care for my body by doing [x].</a:t>
            </a:r>
          </a:p>
          <a:p>
            <a:pPr lvl="1"/>
            <a:r>
              <a:rPr lang="en-US" sz="2800" dirty="0"/>
              <a:t>x = walking 10 minutes after lunch each day</a:t>
            </a:r>
          </a:p>
          <a:p>
            <a:pPr lvl="1"/>
            <a:r>
              <a:rPr lang="en-US" sz="2800" dirty="0"/>
              <a:t>x = having a vegetable with dinner every night</a:t>
            </a:r>
          </a:p>
          <a:p>
            <a:pPr lvl="1"/>
            <a:r>
              <a:rPr lang="en-US" sz="2800" dirty="0"/>
              <a:t>x = keeping all my appointments with my therapist</a:t>
            </a:r>
          </a:p>
          <a:p>
            <a:pPr lvl="1"/>
            <a:r>
              <a:rPr lang="en-US" sz="2800" dirty="0"/>
              <a:t>x = getting 7-8 hours of sleep each night</a:t>
            </a:r>
          </a:p>
          <a:p>
            <a:pPr lvl="1"/>
            <a:r>
              <a:rPr lang="en-US" sz="2800" dirty="0"/>
              <a:t>x = checking my blood sugar every morning</a:t>
            </a:r>
          </a:p>
          <a:p>
            <a:pPr marL="0" indent="0">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 fruit, vegetable, different&#10;&#10;Description automatically generated">
            <a:extLst>
              <a:ext uri="{FF2B5EF4-FFF2-40B4-BE49-F238E27FC236}">
                <a16:creationId xmlns:a16="http://schemas.microsoft.com/office/drawing/2014/main" id="{51D6005D-4AF0-46E6-AB80-9390C2974F8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045"/>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CE804FB-ED7E-4C3B-80DD-D4483386C852}"/>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Healthy Eating Patterns &amp; Macronutrients</a:t>
            </a: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94B9FF9F-ACE6-4658-91E8-3990349DD0E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tx1"/>
                </a:solidFill>
              </a:rPr>
              <a:t>Carbohydrates, Protein, &amp; Fat </a:t>
            </a:r>
          </a:p>
        </p:txBody>
      </p:sp>
    </p:spTree>
    <p:extLst>
      <p:ext uri="{BB962C8B-B14F-4D97-AF65-F5344CB8AC3E}">
        <p14:creationId xmlns:p14="http://schemas.microsoft.com/office/powerpoint/2010/main" val="290908988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717E-7725-4372-AC70-8826B38514DD}"/>
              </a:ext>
            </a:extLst>
          </p:cNvPr>
          <p:cNvSpPr>
            <a:spLocks noGrp="1"/>
          </p:cNvSpPr>
          <p:nvPr>
            <p:ph type="title"/>
          </p:nvPr>
        </p:nvSpPr>
        <p:spPr>
          <a:xfrm>
            <a:off x="838200" y="500062"/>
            <a:ext cx="10515600" cy="1325563"/>
          </a:xfrm>
          <a:solidFill>
            <a:srgbClr val="7FB0A8"/>
          </a:solidFill>
        </p:spPr>
        <p:txBody>
          <a:bodyPr/>
          <a:lstStyle/>
          <a:p>
            <a:r>
              <a:rPr lang="en-US" dirty="0"/>
              <a:t>Healthy Eating Patterns</a:t>
            </a:r>
          </a:p>
        </p:txBody>
      </p:sp>
      <p:sp>
        <p:nvSpPr>
          <p:cNvPr id="3" name="Content Placeholder 2">
            <a:extLst>
              <a:ext uri="{FF2B5EF4-FFF2-40B4-BE49-F238E27FC236}">
                <a16:creationId xmlns:a16="http://schemas.microsoft.com/office/drawing/2014/main" id="{902646CC-AAFD-42AF-AF2E-CF715A08E259}"/>
              </a:ext>
            </a:extLst>
          </p:cNvPr>
          <p:cNvSpPr>
            <a:spLocks noGrp="1"/>
          </p:cNvSpPr>
          <p:nvPr>
            <p:ph idx="1"/>
          </p:nvPr>
        </p:nvSpPr>
        <p:spPr/>
        <p:txBody>
          <a:bodyPr>
            <a:normAutofit/>
          </a:bodyPr>
          <a:lstStyle/>
          <a:p>
            <a:pPr>
              <a:lnSpc>
                <a:spcPct val="100000"/>
              </a:lnSpc>
            </a:pPr>
            <a:r>
              <a:rPr lang="en-US" sz="3200" dirty="0"/>
              <a:t>Consensus Recommendation: There is no ideal percentage of calories from carb, protein, and fat for people with diabetes.</a:t>
            </a:r>
          </a:p>
          <a:p>
            <a:pPr>
              <a:lnSpc>
                <a:spcPct val="100000"/>
              </a:lnSpc>
            </a:pPr>
            <a:r>
              <a:rPr lang="en-US" sz="3200" dirty="0"/>
              <a:t>A healthy eating pattern should:</a:t>
            </a:r>
          </a:p>
          <a:p>
            <a:pPr marL="914400" lvl="1" indent="-457200">
              <a:lnSpc>
                <a:spcPct val="100000"/>
              </a:lnSpc>
              <a:buFont typeface="+mj-lt"/>
              <a:buAutoNum type="arabicPeriod"/>
            </a:pPr>
            <a:r>
              <a:rPr lang="en-US" sz="2800" dirty="0"/>
              <a:t>↑ non-starchy vegetables, whole fruit and grains, legumes, nuts, seeds, low-fat diary</a:t>
            </a:r>
          </a:p>
          <a:p>
            <a:pPr marL="914400" lvl="1" indent="-457200">
              <a:lnSpc>
                <a:spcPct val="100000"/>
              </a:lnSpc>
              <a:buFont typeface="+mj-lt"/>
              <a:buAutoNum type="arabicPeriod"/>
            </a:pPr>
            <a:r>
              <a:rPr lang="en-US" sz="2800" dirty="0"/>
              <a:t>↓meat, SSBs, sweets, refined grains, </a:t>
            </a:r>
            <a:r>
              <a:rPr lang="en-US" sz="2800" dirty="0" err="1"/>
              <a:t>ultraprocessed</a:t>
            </a:r>
            <a:r>
              <a:rPr lang="en-US" sz="2800" dirty="0"/>
              <a:t> foods</a:t>
            </a:r>
          </a:p>
          <a:p>
            <a:pPr>
              <a:lnSpc>
                <a:spcPct val="100000"/>
              </a:lnSpc>
            </a:pPr>
            <a:r>
              <a:rPr lang="en-US" sz="3200" dirty="0"/>
              <a:t>This limits saturated and trans fats, added sugar, and sodium. </a:t>
            </a:r>
          </a:p>
        </p:txBody>
      </p:sp>
    </p:spTree>
    <p:extLst>
      <p:ext uri="{BB962C8B-B14F-4D97-AF65-F5344CB8AC3E}">
        <p14:creationId xmlns:p14="http://schemas.microsoft.com/office/powerpoint/2010/main" val="1016774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10;&#10;Description automatically generated">
            <a:extLst>
              <a:ext uri="{FF2B5EF4-FFF2-40B4-BE49-F238E27FC236}">
                <a16:creationId xmlns:a16="http://schemas.microsoft.com/office/drawing/2014/main" id="{1143422C-EBCA-FD46-94F1-A53EE5E838A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CE804FB-ED7E-4C3B-80DD-D4483386C852}"/>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Carbohydrates &amp; Sweeteners</a:t>
            </a: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94B9FF9F-ACE6-4658-91E8-3990349DD0E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tx1"/>
                </a:solidFill>
              </a:rPr>
              <a:t>Sugars, High Intensity Sweeteners, Sugar Alcohols, Starch, &amp; Fiber</a:t>
            </a:r>
          </a:p>
        </p:txBody>
      </p:sp>
    </p:spTree>
    <p:extLst>
      <p:ext uri="{BB962C8B-B14F-4D97-AF65-F5344CB8AC3E}">
        <p14:creationId xmlns:p14="http://schemas.microsoft.com/office/powerpoint/2010/main" val="310794810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7DB499-900C-4C96-B9FB-917606130B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87149" y="2414706"/>
            <a:ext cx="4404851" cy="2854996"/>
          </a:xfrm>
          <a:prstGeom prst="rect">
            <a:avLst/>
          </a:prstGeom>
        </p:spPr>
      </p:pic>
      <p:sp>
        <p:nvSpPr>
          <p:cNvPr id="2" name="Title 1">
            <a:extLst>
              <a:ext uri="{FF2B5EF4-FFF2-40B4-BE49-F238E27FC236}">
                <a16:creationId xmlns:a16="http://schemas.microsoft.com/office/drawing/2014/main" id="{88902D62-FF58-47BD-8974-B31E69C52E79}"/>
              </a:ext>
            </a:extLst>
          </p:cNvPr>
          <p:cNvSpPr>
            <a:spLocks noGrp="1"/>
          </p:cNvSpPr>
          <p:nvPr>
            <p:ph type="title"/>
          </p:nvPr>
        </p:nvSpPr>
        <p:spPr>
          <a:solidFill>
            <a:srgbClr val="7FB0A8"/>
          </a:solidFill>
        </p:spPr>
        <p:txBody>
          <a:bodyPr/>
          <a:lstStyle/>
          <a:p>
            <a:r>
              <a:rPr lang="en-US" dirty="0"/>
              <a:t>Carbohydrates</a:t>
            </a:r>
          </a:p>
        </p:txBody>
      </p:sp>
      <p:sp>
        <p:nvSpPr>
          <p:cNvPr id="3" name="Content Placeholder 2">
            <a:extLst>
              <a:ext uri="{FF2B5EF4-FFF2-40B4-BE49-F238E27FC236}">
                <a16:creationId xmlns:a16="http://schemas.microsoft.com/office/drawing/2014/main" id="{FD1A68E7-36B0-4191-A8CB-9BFF5DA68F28}"/>
              </a:ext>
            </a:extLst>
          </p:cNvPr>
          <p:cNvSpPr>
            <a:spLocks noGrp="1"/>
          </p:cNvSpPr>
          <p:nvPr>
            <p:ph idx="1"/>
          </p:nvPr>
        </p:nvSpPr>
        <p:spPr>
          <a:xfrm>
            <a:off x="838199" y="1825625"/>
            <a:ext cx="7907595" cy="4351338"/>
          </a:xfrm>
        </p:spPr>
        <p:txBody>
          <a:bodyPr>
            <a:normAutofit fontScale="92500" lnSpcReduction="10000"/>
          </a:bodyPr>
          <a:lstStyle/>
          <a:p>
            <a:pPr>
              <a:lnSpc>
                <a:spcPct val="110000"/>
              </a:lnSpc>
            </a:pPr>
            <a:r>
              <a:rPr lang="en-US" sz="3600" b="0" i="0" dirty="0">
                <a:solidFill>
                  <a:srgbClr val="000000"/>
                </a:solidFill>
                <a:effectLst/>
              </a:rPr>
              <a:t>Inconclusive evidence for ideal amount of carbohydrate per day</a:t>
            </a:r>
          </a:p>
          <a:p>
            <a:pPr lvl="1">
              <a:lnSpc>
                <a:spcPct val="110000"/>
              </a:lnSpc>
            </a:pPr>
            <a:r>
              <a:rPr lang="en-US" sz="3200" dirty="0">
                <a:solidFill>
                  <a:srgbClr val="000000"/>
                </a:solidFill>
              </a:rPr>
              <a:t>RDA is 130 g/day in people w/o diabetes. This can be fulfilled via intake or by body’s metabolic processes</a:t>
            </a:r>
          </a:p>
          <a:p>
            <a:pPr>
              <a:lnSpc>
                <a:spcPct val="110000"/>
              </a:lnSpc>
            </a:pPr>
            <a:r>
              <a:rPr lang="en-US" sz="3600" dirty="0">
                <a:solidFill>
                  <a:srgbClr val="000000"/>
                </a:solidFill>
              </a:rPr>
              <a:t>Amount of carb eaten is main dietary influence on postprandial BG </a:t>
            </a:r>
          </a:p>
          <a:p>
            <a:pPr lvl="1">
              <a:lnSpc>
                <a:spcPct val="110000"/>
              </a:lnSpc>
            </a:pPr>
            <a:r>
              <a:rPr lang="en-US" sz="3200" dirty="0">
                <a:solidFill>
                  <a:srgbClr val="000000"/>
                </a:solidFill>
              </a:rPr>
              <a:t>Type/quality of carb makes a difference</a:t>
            </a:r>
            <a:endParaRPr lang="en-US" sz="2800" dirty="0"/>
          </a:p>
        </p:txBody>
      </p:sp>
    </p:spTree>
    <p:extLst>
      <p:ext uri="{BB962C8B-B14F-4D97-AF65-F5344CB8AC3E}">
        <p14:creationId xmlns:p14="http://schemas.microsoft.com/office/powerpoint/2010/main" val="391662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CAAD-D056-41E7-8DA6-03EED7B8EF60}"/>
              </a:ext>
            </a:extLst>
          </p:cNvPr>
          <p:cNvSpPr>
            <a:spLocks noGrp="1"/>
          </p:cNvSpPr>
          <p:nvPr>
            <p:ph type="title"/>
          </p:nvPr>
        </p:nvSpPr>
        <p:spPr>
          <a:solidFill>
            <a:srgbClr val="7FB0A8"/>
          </a:solidFill>
        </p:spPr>
        <p:txBody>
          <a:bodyPr/>
          <a:lstStyle/>
          <a:p>
            <a:r>
              <a:rPr lang="en-US" dirty="0"/>
              <a:t>Carbohydrates</a:t>
            </a:r>
          </a:p>
        </p:txBody>
      </p:sp>
      <p:sp>
        <p:nvSpPr>
          <p:cNvPr id="3" name="Content Placeholder 2">
            <a:extLst>
              <a:ext uri="{FF2B5EF4-FFF2-40B4-BE49-F238E27FC236}">
                <a16:creationId xmlns:a16="http://schemas.microsoft.com/office/drawing/2014/main" id="{450C6849-9E22-4406-B75D-0CDBF1C8C98B}"/>
              </a:ext>
            </a:extLst>
          </p:cNvPr>
          <p:cNvSpPr>
            <a:spLocks noGrp="1"/>
          </p:cNvSpPr>
          <p:nvPr>
            <p:ph idx="1"/>
          </p:nvPr>
        </p:nvSpPr>
        <p:spPr/>
        <p:txBody>
          <a:bodyPr>
            <a:normAutofit/>
          </a:bodyPr>
          <a:lstStyle/>
          <a:p>
            <a:pPr>
              <a:lnSpc>
                <a:spcPct val="120000"/>
              </a:lnSpc>
            </a:pPr>
            <a:r>
              <a:rPr lang="en-US" sz="3200" dirty="0">
                <a:solidFill>
                  <a:srgbClr val="000000"/>
                </a:solidFill>
              </a:rPr>
              <a:t>Reducing overall carbohydrate intake for individuals with diabetes shows evidence for improving glycemia</a:t>
            </a:r>
          </a:p>
          <a:p>
            <a:pPr lvl="1">
              <a:lnSpc>
                <a:spcPct val="120000"/>
              </a:lnSpc>
            </a:pPr>
            <a:r>
              <a:rPr lang="en-US" sz="2800" dirty="0">
                <a:solidFill>
                  <a:srgbClr val="000000"/>
                </a:solidFill>
              </a:rPr>
              <a:t>Low and very low carb diets lower A1C in short-term only; difficult to sustain macronutrient distribution changes long-term</a:t>
            </a:r>
          </a:p>
          <a:p>
            <a:pPr lvl="1">
              <a:lnSpc>
                <a:spcPct val="120000"/>
              </a:lnSpc>
            </a:pPr>
            <a:r>
              <a:rPr lang="en-US" sz="2800" dirty="0">
                <a:solidFill>
                  <a:srgbClr val="000000"/>
                </a:solidFill>
              </a:rPr>
              <a:t>Most PWD report moderate carb intake (44-46% of total calories)</a:t>
            </a:r>
          </a:p>
          <a:p>
            <a:pPr lvl="1">
              <a:lnSpc>
                <a:spcPct val="120000"/>
              </a:lnSpc>
            </a:pPr>
            <a:endParaRPr lang="en-US" sz="2800" dirty="0">
              <a:solidFill>
                <a:srgbClr val="000000"/>
              </a:solidFill>
            </a:endParaRPr>
          </a:p>
          <a:p>
            <a:pPr lvl="1">
              <a:buNone/>
            </a:pPr>
            <a:endParaRPr lang="en-US" dirty="0">
              <a:solidFill>
                <a:srgbClr val="000000"/>
              </a:solidFill>
              <a:latin typeface="Open Sans"/>
            </a:endParaRPr>
          </a:p>
          <a:p>
            <a:pPr marL="0" indent="0">
              <a:buNone/>
            </a:pPr>
            <a:endParaRPr lang="en-US" dirty="0"/>
          </a:p>
        </p:txBody>
      </p:sp>
      <p:pic>
        <p:nvPicPr>
          <p:cNvPr id="5" name="Picture 4" descr="A picture containing food, bread&#10;&#10;Description automatically generated">
            <a:extLst>
              <a:ext uri="{FF2B5EF4-FFF2-40B4-BE49-F238E27FC236}">
                <a16:creationId xmlns:a16="http://schemas.microsoft.com/office/drawing/2014/main" id="{9D30A7CD-AE5B-4D7D-9B67-84771501C4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034596"/>
            <a:ext cx="12192000" cy="5623847"/>
          </a:xfrm>
          <a:prstGeom prst="rect">
            <a:avLst/>
          </a:prstGeom>
        </p:spPr>
      </p:pic>
    </p:spTree>
    <p:extLst>
      <p:ext uri="{BB962C8B-B14F-4D97-AF65-F5344CB8AC3E}">
        <p14:creationId xmlns:p14="http://schemas.microsoft.com/office/powerpoint/2010/main" val="898413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Carbohydrates</a:t>
            </a:r>
          </a:p>
        </p:txBody>
      </p:sp>
      <p:sp>
        <p:nvSpPr>
          <p:cNvPr id="3" name="Content Placeholder 2"/>
          <p:cNvSpPr>
            <a:spLocks noGrp="1"/>
          </p:cNvSpPr>
          <p:nvPr>
            <p:ph idx="1"/>
          </p:nvPr>
        </p:nvSpPr>
        <p:spPr>
          <a:xfrm>
            <a:off x="838200" y="1825625"/>
            <a:ext cx="10592517" cy="4351338"/>
          </a:xfrm>
        </p:spPr>
        <p:txBody>
          <a:bodyPr/>
          <a:lstStyle/>
          <a:p>
            <a:pPr>
              <a:lnSpc>
                <a:spcPct val="120000"/>
              </a:lnSpc>
            </a:pPr>
            <a:r>
              <a:rPr lang="en-US" sz="3600" dirty="0">
                <a:solidFill>
                  <a:srgbClr val="000000"/>
                </a:solidFill>
              </a:rPr>
              <a:t>Focus on the “quality of carbohydrate foods selected” </a:t>
            </a:r>
          </a:p>
          <a:p>
            <a:pPr lvl="1">
              <a:lnSpc>
                <a:spcPct val="120000"/>
              </a:lnSpc>
            </a:pPr>
            <a:r>
              <a:rPr lang="en-US" sz="3200" dirty="0">
                <a:solidFill>
                  <a:srgbClr val="000000"/>
                </a:solidFill>
              </a:rPr>
              <a:t>Nutrient dense carbs with dietary fiber, vitamins, and minerals</a:t>
            </a:r>
          </a:p>
          <a:p>
            <a:pPr lvl="1">
              <a:lnSpc>
                <a:spcPct val="120000"/>
              </a:lnSpc>
            </a:pPr>
            <a:r>
              <a:rPr lang="en-US" sz="3200" dirty="0">
                <a:solidFill>
                  <a:srgbClr val="000000"/>
                </a:solidFill>
              </a:rPr>
              <a:t>Low in added sugars, fats, and sodium</a:t>
            </a:r>
          </a:p>
          <a:p>
            <a:pPr lvl="1">
              <a:lnSpc>
                <a:spcPct val="120000"/>
              </a:lnSpc>
            </a:pPr>
            <a:r>
              <a:rPr lang="en-US" sz="3200" dirty="0">
                <a:solidFill>
                  <a:srgbClr val="000000"/>
                </a:solidFill>
              </a:rPr>
              <a:t>Minimally processed</a:t>
            </a:r>
          </a:p>
          <a:p>
            <a:pPr>
              <a:buNone/>
            </a:pPr>
            <a:endParaRPr lang="en-US" dirty="0"/>
          </a:p>
        </p:txBody>
      </p:sp>
      <p:pic>
        <p:nvPicPr>
          <p:cNvPr id="4" name="Picture 10"/>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57005" r="100000"/>
                    </a14:imgEffect>
                  </a14:imgLayer>
                </a14:imgProps>
              </a:ext>
              <a:ext uri="{28A0092B-C50C-407E-A947-70E740481C1C}">
                <a14:useLocalDpi xmlns:a14="http://schemas.microsoft.com/office/drawing/2010/main" val="0"/>
              </a:ext>
            </a:extLst>
          </a:blip>
          <a:srcRect l="50000"/>
          <a:stretch/>
        </p:blipFill>
        <p:spPr bwMode="auto">
          <a:xfrm>
            <a:off x="6912864" y="4339941"/>
            <a:ext cx="2812436" cy="251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0" b="100000" l="805" r="43478"/>
                    </a14:imgEffect>
                  </a14:imgLayer>
                </a14:imgProps>
              </a:ext>
              <a:ext uri="{28A0092B-C50C-407E-A947-70E740481C1C}">
                <a14:useLocalDpi xmlns:a14="http://schemas.microsoft.com/office/drawing/2010/main" val="0"/>
              </a:ext>
            </a:extLst>
          </a:blip>
          <a:srcRect r="51315"/>
          <a:stretch/>
        </p:blipFill>
        <p:spPr bwMode="auto">
          <a:xfrm flipH="1">
            <a:off x="8483600" y="3315059"/>
            <a:ext cx="3674938" cy="354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7A8A-CF0F-4C57-99F9-CFB2A1DE84C7}"/>
              </a:ext>
            </a:extLst>
          </p:cNvPr>
          <p:cNvSpPr>
            <a:spLocks noGrp="1"/>
          </p:cNvSpPr>
          <p:nvPr>
            <p:ph type="title"/>
          </p:nvPr>
        </p:nvSpPr>
        <p:spPr>
          <a:solidFill>
            <a:srgbClr val="7FB0A8"/>
          </a:solidFill>
        </p:spPr>
        <p:txBody>
          <a:bodyPr/>
          <a:lstStyle/>
          <a:p>
            <a:r>
              <a:rPr lang="en-US" dirty="0"/>
              <a:t>Healthy Eating</a:t>
            </a:r>
          </a:p>
        </p:txBody>
      </p:sp>
      <p:sp>
        <p:nvSpPr>
          <p:cNvPr id="3" name="Content Placeholder 2">
            <a:extLst>
              <a:ext uri="{FF2B5EF4-FFF2-40B4-BE49-F238E27FC236}">
                <a16:creationId xmlns:a16="http://schemas.microsoft.com/office/drawing/2014/main" id="{CB1232A8-44B8-4E2C-A84A-4A85ED8E326B}"/>
              </a:ext>
            </a:extLst>
          </p:cNvPr>
          <p:cNvSpPr>
            <a:spLocks noGrp="1"/>
          </p:cNvSpPr>
          <p:nvPr>
            <p:ph idx="1"/>
          </p:nvPr>
        </p:nvSpPr>
        <p:spPr/>
        <p:txBody>
          <a:bodyPr/>
          <a:lstStyle/>
          <a:p>
            <a:pPr>
              <a:lnSpc>
                <a:spcPct val="100000"/>
              </a:lnSpc>
            </a:pPr>
            <a:r>
              <a:rPr lang="en-US" sz="3200" dirty="0"/>
              <a:t>Medical Nutrition Therapy (MNT)</a:t>
            </a:r>
          </a:p>
          <a:p>
            <a:pPr lvl="1">
              <a:lnSpc>
                <a:spcPct val="100000"/>
              </a:lnSpc>
            </a:pPr>
            <a:r>
              <a:rPr lang="en-US" sz="3000" dirty="0"/>
              <a:t>Evidence-based treatment of a condition through the modification of nutrient or whole-food intake</a:t>
            </a:r>
          </a:p>
          <a:p>
            <a:pPr lvl="1">
              <a:lnSpc>
                <a:spcPct val="100000"/>
              </a:lnSpc>
            </a:pPr>
            <a:r>
              <a:rPr lang="en-US" sz="3000" dirty="0"/>
              <a:t>Often provided by a RD/RDN or similarly qualified professional</a:t>
            </a:r>
          </a:p>
          <a:p>
            <a:pPr lvl="1">
              <a:lnSpc>
                <a:spcPct val="100000"/>
              </a:lnSpc>
            </a:pPr>
            <a:r>
              <a:rPr lang="en-US" sz="3000" dirty="0"/>
              <a:t>All diabetes care and education specialists must be ready and able to apply the principles of MNT!</a:t>
            </a:r>
          </a:p>
          <a:p>
            <a:endParaRPr lang="en-US" dirty="0"/>
          </a:p>
        </p:txBody>
      </p:sp>
      <p:pic>
        <p:nvPicPr>
          <p:cNvPr id="4" name="Picture 3">
            <a:extLst>
              <a:ext uri="{FF2B5EF4-FFF2-40B4-BE49-F238E27FC236}">
                <a16:creationId xmlns:a16="http://schemas.microsoft.com/office/drawing/2014/main" id="{715BCF8F-81BE-4014-9658-F70D0B1750B6}"/>
              </a:ext>
            </a:extLst>
          </p:cNvPr>
          <p:cNvPicPr>
            <a:picLocks noChangeAspect="1"/>
          </p:cNvPicPr>
          <p:nvPr/>
        </p:nvPicPr>
        <p:blipFill>
          <a:blip r:embed="rId3"/>
          <a:stretch>
            <a:fillRect/>
          </a:stretch>
        </p:blipFill>
        <p:spPr>
          <a:xfrm>
            <a:off x="0" y="5644156"/>
            <a:ext cx="12192000" cy="3958921"/>
          </a:xfrm>
          <a:prstGeom prst="rect">
            <a:avLst/>
          </a:prstGeom>
        </p:spPr>
      </p:pic>
    </p:spTree>
    <p:extLst>
      <p:ext uri="{BB962C8B-B14F-4D97-AF65-F5344CB8AC3E}">
        <p14:creationId xmlns:p14="http://schemas.microsoft.com/office/powerpoint/2010/main" val="3013695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45B3-A857-4EE7-B482-CC7E0E17044B}"/>
              </a:ext>
            </a:extLst>
          </p:cNvPr>
          <p:cNvSpPr>
            <a:spLocks noGrp="1"/>
          </p:cNvSpPr>
          <p:nvPr>
            <p:ph type="title"/>
          </p:nvPr>
        </p:nvSpPr>
        <p:spPr>
          <a:solidFill>
            <a:srgbClr val="7FB0A8"/>
          </a:solidFill>
        </p:spPr>
        <p:txBody>
          <a:bodyPr/>
          <a:lstStyle/>
          <a:p>
            <a:r>
              <a:rPr lang="en-US" dirty="0"/>
              <a:t>Sugars</a:t>
            </a:r>
          </a:p>
        </p:txBody>
      </p:sp>
      <p:sp>
        <p:nvSpPr>
          <p:cNvPr id="3" name="Content Placeholder 2">
            <a:extLst>
              <a:ext uri="{FF2B5EF4-FFF2-40B4-BE49-F238E27FC236}">
                <a16:creationId xmlns:a16="http://schemas.microsoft.com/office/drawing/2014/main" id="{766E1915-D3A8-4B60-9662-234CBCA57FA3}"/>
              </a:ext>
            </a:extLst>
          </p:cNvPr>
          <p:cNvSpPr>
            <a:spLocks noGrp="1"/>
          </p:cNvSpPr>
          <p:nvPr>
            <p:ph idx="1"/>
          </p:nvPr>
        </p:nvSpPr>
        <p:spPr>
          <a:xfrm>
            <a:off x="838200" y="1690688"/>
            <a:ext cx="10858500" cy="4288081"/>
          </a:xfrm>
        </p:spPr>
        <p:txBody>
          <a:bodyPr>
            <a:normAutofit/>
          </a:bodyPr>
          <a:lstStyle/>
          <a:p>
            <a:pPr>
              <a:lnSpc>
                <a:spcPct val="110000"/>
              </a:lnSpc>
            </a:pPr>
            <a:r>
              <a:rPr lang="en-US" sz="3200" dirty="0"/>
              <a:t>Types:  glucose, fructose, sucrose (glucose + fructose), and others</a:t>
            </a:r>
          </a:p>
          <a:p>
            <a:pPr lvl="1">
              <a:lnSpc>
                <a:spcPct val="110000"/>
              </a:lnSpc>
            </a:pPr>
            <a:r>
              <a:rPr lang="en-US" sz="2800" dirty="0"/>
              <a:t>Glucose: If eaten alone, has highest glycemic peak relative to other sugars</a:t>
            </a:r>
          </a:p>
          <a:p>
            <a:pPr lvl="1">
              <a:lnSpc>
                <a:spcPct val="110000"/>
              </a:lnSpc>
            </a:pPr>
            <a:r>
              <a:rPr lang="en-US" sz="2800" dirty="0"/>
              <a:t>Fructose: metabolized mostly in the liver;  goes to replenish liver glycogen &amp; triglyceride synthesis so it has less acute impact on BG</a:t>
            </a:r>
          </a:p>
          <a:p>
            <a:pPr lvl="1">
              <a:lnSpc>
                <a:spcPct val="110000"/>
              </a:lnSpc>
            </a:pPr>
            <a:r>
              <a:rPr lang="en-US" sz="2800" dirty="0"/>
              <a:t>Sucrose: Broken into 50% glucose and 50% fructose</a:t>
            </a:r>
          </a:p>
        </p:txBody>
      </p:sp>
      <p:pic>
        <p:nvPicPr>
          <p:cNvPr id="5" name="Picture 4" descr="A picture containing food, plate, bowl, table&#10;&#10;Description automatically generated">
            <a:extLst>
              <a:ext uri="{FF2B5EF4-FFF2-40B4-BE49-F238E27FC236}">
                <a16:creationId xmlns:a16="http://schemas.microsoft.com/office/drawing/2014/main" id="{27106CDB-2F00-4F63-AF24-0B6CF359EA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897222"/>
            <a:ext cx="12192000" cy="7571217"/>
          </a:xfrm>
          <a:prstGeom prst="rect">
            <a:avLst/>
          </a:prstGeom>
        </p:spPr>
      </p:pic>
    </p:spTree>
    <p:extLst>
      <p:ext uri="{BB962C8B-B14F-4D97-AF65-F5344CB8AC3E}">
        <p14:creationId xmlns:p14="http://schemas.microsoft.com/office/powerpoint/2010/main" val="2489144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CB1F-3BA1-465A-978F-B137057C8FE5}"/>
              </a:ext>
            </a:extLst>
          </p:cNvPr>
          <p:cNvSpPr>
            <a:spLocks noGrp="1"/>
          </p:cNvSpPr>
          <p:nvPr>
            <p:ph type="title"/>
          </p:nvPr>
        </p:nvSpPr>
        <p:spPr>
          <a:solidFill>
            <a:srgbClr val="7FB0A8"/>
          </a:solidFill>
        </p:spPr>
        <p:txBody>
          <a:bodyPr/>
          <a:lstStyle/>
          <a:p>
            <a:r>
              <a:rPr lang="en-US" dirty="0"/>
              <a:t>Fructose as a Sweetener</a:t>
            </a:r>
          </a:p>
        </p:txBody>
      </p:sp>
      <p:sp>
        <p:nvSpPr>
          <p:cNvPr id="3" name="Content Placeholder 2">
            <a:extLst>
              <a:ext uri="{FF2B5EF4-FFF2-40B4-BE49-F238E27FC236}">
                <a16:creationId xmlns:a16="http://schemas.microsoft.com/office/drawing/2014/main" id="{B1A13450-186B-4649-8142-3DC089B1AD56}"/>
              </a:ext>
            </a:extLst>
          </p:cNvPr>
          <p:cNvSpPr>
            <a:spLocks noGrp="1"/>
          </p:cNvSpPr>
          <p:nvPr>
            <p:ph idx="1"/>
          </p:nvPr>
        </p:nvSpPr>
        <p:spPr>
          <a:xfrm>
            <a:off x="838201" y="1973635"/>
            <a:ext cx="6996508" cy="4203328"/>
          </a:xfrm>
        </p:spPr>
        <p:txBody>
          <a:bodyPr>
            <a:normAutofit/>
          </a:bodyPr>
          <a:lstStyle/>
          <a:p>
            <a:pPr>
              <a:lnSpc>
                <a:spcPct val="100000"/>
              </a:lnSpc>
            </a:pPr>
            <a:r>
              <a:rPr lang="en-US" sz="3600" dirty="0"/>
              <a:t>Lower postprandial response compared to other sweeteners </a:t>
            </a:r>
          </a:p>
          <a:p>
            <a:pPr>
              <a:lnSpc>
                <a:spcPct val="100000"/>
              </a:lnSpc>
            </a:pPr>
            <a:r>
              <a:rPr lang="en-US" sz="3600" dirty="0"/>
              <a:t>Not recommended as a sweetening agent because it may adversely effect lipids</a:t>
            </a:r>
          </a:p>
        </p:txBody>
      </p:sp>
      <p:pic>
        <p:nvPicPr>
          <p:cNvPr id="5" name="Picture 4">
            <a:extLst>
              <a:ext uri="{FF2B5EF4-FFF2-40B4-BE49-F238E27FC236}">
                <a16:creationId xmlns:a16="http://schemas.microsoft.com/office/drawing/2014/main" id="{ED9C69AC-2699-4661-BEDE-87ABF67ED3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89839" l="0" r="99711"/>
                    </a14:imgEffect>
                  </a14:imgLayer>
                </a14:imgProps>
              </a:ext>
              <a:ext uri="{28A0092B-C50C-407E-A947-70E740481C1C}">
                <a14:useLocalDpi xmlns:a14="http://schemas.microsoft.com/office/drawing/2010/main" val="0"/>
              </a:ext>
            </a:extLst>
          </a:blip>
          <a:stretch>
            <a:fillRect/>
          </a:stretch>
        </p:blipFill>
        <p:spPr>
          <a:xfrm rot="5400000">
            <a:off x="4635909" y="1001289"/>
            <a:ext cx="10058400" cy="5053781"/>
          </a:xfrm>
          <a:prstGeom prst="rect">
            <a:avLst/>
          </a:prstGeom>
        </p:spPr>
      </p:pic>
      <p:sp>
        <p:nvSpPr>
          <p:cNvPr id="6" name="TextBox 5">
            <a:extLst>
              <a:ext uri="{FF2B5EF4-FFF2-40B4-BE49-F238E27FC236}">
                <a16:creationId xmlns:a16="http://schemas.microsoft.com/office/drawing/2014/main" id="{036B7CA7-B94B-4181-93A9-413465D3F1CD}"/>
              </a:ext>
            </a:extLst>
          </p:cNvPr>
          <p:cNvSpPr txBox="1"/>
          <p:nvPr/>
        </p:nvSpPr>
        <p:spPr>
          <a:xfrm>
            <a:off x="0" y="6211669"/>
            <a:ext cx="12192000" cy="646331"/>
          </a:xfrm>
          <a:prstGeom prst="rect">
            <a:avLst/>
          </a:prstGeom>
          <a:noFill/>
        </p:spPr>
        <p:txBody>
          <a:bodyPr wrap="square">
            <a:spAutoFit/>
          </a:bodyPr>
          <a:lstStyle/>
          <a:p>
            <a:r>
              <a:rPr lang="en-US" sz="1200" dirty="0">
                <a:effectLst/>
                <a:latin typeface="Times New Roman" panose="02020603050405020304" pitchFamily="18" charset="0"/>
                <a:cs typeface="Times New Roman" panose="02020603050405020304" pitchFamily="18" charset="0"/>
              </a:rPr>
              <a:t>Franz, M. J., MacLeod, J., Evert, A., Brown, C., </a:t>
            </a:r>
            <a:r>
              <a:rPr lang="en-US" sz="1200" dirty="0" err="1">
                <a:effectLst/>
                <a:latin typeface="Times New Roman" panose="02020603050405020304" pitchFamily="18" charset="0"/>
                <a:cs typeface="Times New Roman" panose="02020603050405020304" pitchFamily="18" charset="0"/>
              </a:rPr>
              <a:t>Gradwell</a:t>
            </a:r>
            <a:r>
              <a:rPr lang="en-US" sz="1200" dirty="0">
                <a:effectLst/>
                <a:latin typeface="Times New Roman" panose="02020603050405020304" pitchFamily="18" charset="0"/>
                <a:cs typeface="Times New Roman" panose="02020603050405020304" pitchFamily="18" charset="0"/>
              </a:rPr>
              <a:t>, E., </a:t>
            </a:r>
            <a:r>
              <a:rPr lang="en-US" sz="1200" dirty="0" err="1">
                <a:effectLst/>
                <a:latin typeface="Times New Roman" panose="02020603050405020304" pitchFamily="18" charset="0"/>
                <a:cs typeface="Times New Roman" panose="02020603050405020304" pitchFamily="18" charset="0"/>
              </a:rPr>
              <a:t>Handu</a:t>
            </a:r>
            <a:r>
              <a:rPr lang="en-US" sz="1200" dirty="0">
                <a:effectLst/>
                <a:latin typeface="Times New Roman" panose="02020603050405020304" pitchFamily="18" charset="0"/>
                <a:cs typeface="Times New Roman" panose="02020603050405020304" pitchFamily="18" charset="0"/>
              </a:rPr>
              <a:t>, D., </a:t>
            </a:r>
            <a:r>
              <a:rPr lang="en-US" sz="1200" dirty="0" err="1">
                <a:effectLst/>
                <a:latin typeface="Times New Roman" panose="02020603050405020304" pitchFamily="18" charset="0"/>
                <a:cs typeface="Times New Roman" panose="02020603050405020304" pitchFamily="18" charset="0"/>
              </a:rPr>
              <a:t>Reppert</a:t>
            </a:r>
            <a:r>
              <a:rPr lang="en-US" sz="1200" dirty="0">
                <a:effectLst/>
                <a:latin typeface="Times New Roman" panose="02020603050405020304" pitchFamily="18" charset="0"/>
                <a:cs typeface="Times New Roman" panose="02020603050405020304" pitchFamily="18" charset="0"/>
              </a:rPr>
              <a:t>, A., &amp; Robinson, M. (2017). Academy of Nutrition and Dietetics Nutrition practice guideline for type 1 and type 2 diabetes in adults: Systematic review of evidence for medical nutrition therapy effectiveness and recommendations for integration into the Nutrition Care Process. </a:t>
            </a:r>
            <a:r>
              <a:rPr lang="en-US" sz="1200" i="1" dirty="0">
                <a:effectLst/>
                <a:latin typeface="Times New Roman" panose="02020603050405020304" pitchFamily="18" charset="0"/>
                <a:cs typeface="Times New Roman" panose="02020603050405020304" pitchFamily="18" charset="0"/>
              </a:rPr>
              <a:t>Journal of the Academy of Nutrition and Dietetics</a:t>
            </a:r>
            <a:r>
              <a:rPr lang="en-US" sz="1200" dirty="0">
                <a:effectLst/>
                <a:latin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cs typeface="Times New Roman" panose="02020603050405020304" pitchFamily="18" charset="0"/>
              </a:rPr>
              <a:t>117</a:t>
            </a:r>
            <a:r>
              <a:rPr lang="en-US" sz="1200" dirty="0">
                <a:effectLst/>
                <a:latin typeface="Times New Roman" panose="02020603050405020304" pitchFamily="18" charset="0"/>
                <a:cs typeface="Times New Roman" panose="02020603050405020304" pitchFamily="18" charset="0"/>
              </a:rPr>
              <a:t>(10), 1659–1679. https://doi.org/10.1016/j.jand.2017.03.022 </a:t>
            </a:r>
          </a:p>
        </p:txBody>
      </p:sp>
    </p:spTree>
    <p:extLst>
      <p:ext uri="{BB962C8B-B14F-4D97-AF65-F5344CB8AC3E}">
        <p14:creationId xmlns:p14="http://schemas.microsoft.com/office/powerpoint/2010/main" val="1307360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CB1F-3BA1-465A-978F-B137057C8FE5}"/>
              </a:ext>
            </a:extLst>
          </p:cNvPr>
          <p:cNvSpPr>
            <a:spLocks noGrp="1"/>
          </p:cNvSpPr>
          <p:nvPr>
            <p:ph type="title"/>
          </p:nvPr>
        </p:nvSpPr>
        <p:spPr>
          <a:solidFill>
            <a:srgbClr val="7FB0A8"/>
          </a:solidFill>
        </p:spPr>
        <p:txBody>
          <a:bodyPr/>
          <a:lstStyle/>
          <a:p>
            <a:r>
              <a:rPr lang="en-US" dirty="0"/>
              <a:t>Fructose in Fruit </a:t>
            </a:r>
          </a:p>
        </p:txBody>
      </p:sp>
      <p:sp>
        <p:nvSpPr>
          <p:cNvPr id="3" name="Content Placeholder 2">
            <a:extLst>
              <a:ext uri="{FF2B5EF4-FFF2-40B4-BE49-F238E27FC236}">
                <a16:creationId xmlns:a16="http://schemas.microsoft.com/office/drawing/2014/main" id="{B1A13450-186B-4649-8142-3DC089B1AD56}"/>
              </a:ext>
            </a:extLst>
          </p:cNvPr>
          <p:cNvSpPr>
            <a:spLocks noGrp="1"/>
          </p:cNvSpPr>
          <p:nvPr>
            <p:ph idx="1"/>
          </p:nvPr>
        </p:nvSpPr>
        <p:spPr>
          <a:xfrm>
            <a:off x="838200" y="1790700"/>
            <a:ext cx="10515600" cy="4386263"/>
          </a:xfrm>
        </p:spPr>
        <p:txBody>
          <a:bodyPr>
            <a:normAutofit/>
          </a:bodyPr>
          <a:lstStyle/>
          <a:p>
            <a:pPr>
              <a:lnSpc>
                <a:spcPct val="100000"/>
              </a:lnSpc>
            </a:pPr>
            <a:r>
              <a:rPr lang="en-US" sz="3600" dirty="0"/>
              <a:t>No reason to avoid naturally occurring fructose in fruits and vegetables</a:t>
            </a:r>
          </a:p>
          <a:p>
            <a:pPr lvl="1">
              <a:lnSpc>
                <a:spcPct val="100000"/>
              </a:lnSpc>
            </a:pPr>
            <a:r>
              <a:rPr lang="en-US" sz="3200" dirty="0"/>
              <a:t>“Free fructose” in fruit may result in better glycemic control compared with isocaloric intake of sucrose or starch and is not likely to have detrimental effects on triglycerides</a:t>
            </a:r>
            <a:endParaRPr lang="en-US" dirty="0"/>
          </a:p>
        </p:txBody>
      </p:sp>
      <p:pic>
        <p:nvPicPr>
          <p:cNvPr id="8" name="Picture 7" descr="A picture containing food, many, oranges, orange&#10;&#10;Description automatically generated">
            <a:extLst>
              <a:ext uri="{FF2B5EF4-FFF2-40B4-BE49-F238E27FC236}">
                <a16:creationId xmlns:a16="http://schemas.microsoft.com/office/drawing/2014/main" id="{F799FE30-756A-4730-877B-52223223E9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394166"/>
            <a:ext cx="12192000" cy="8075220"/>
          </a:xfrm>
          <a:prstGeom prst="rect">
            <a:avLst/>
          </a:prstGeom>
        </p:spPr>
      </p:pic>
    </p:spTree>
    <p:extLst>
      <p:ext uri="{BB962C8B-B14F-4D97-AF65-F5344CB8AC3E}">
        <p14:creationId xmlns:p14="http://schemas.microsoft.com/office/powerpoint/2010/main" val="1307360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id="{167A0CDF-2DEB-BE42-A28D-76C1B0922E08}"/>
              </a:ext>
            </a:extLst>
          </p:cNvPr>
          <p:cNvSpPr>
            <a:spLocks noGrp="1"/>
          </p:cNvSpPr>
          <p:nvPr>
            <p:ph idx="1"/>
          </p:nvPr>
        </p:nvSpPr>
        <p:spPr>
          <a:xfrm>
            <a:off x="838200" y="1825625"/>
            <a:ext cx="10815084" cy="4351338"/>
          </a:xfrm>
        </p:spPr>
        <p:txBody>
          <a:bodyPr>
            <a:normAutofit fontScale="92500"/>
          </a:bodyPr>
          <a:lstStyle/>
          <a:p>
            <a:r>
              <a:rPr lang="en-US" sz="3200" dirty="0"/>
              <a:t>A type of sugar that is GRAS by the FDA</a:t>
            </a:r>
          </a:p>
          <a:p>
            <a:pPr lvl="1"/>
            <a:r>
              <a:rPr lang="en-US" sz="2800" dirty="0"/>
              <a:t>Small amounts naturally in</a:t>
            </a:r>
            <a:r>
              <a:rPr lang="en-US" sz="2800" i="0" dirty="0">
                <a:effectLst/>
              </a:rPr>
              <a:t> wheat and some fruits; can be manufactured</a:t>
            </a:r>
          </a:p>
          <a:p>
            <a:pPr lvl="1"/>
            <a:r>
              <a:rPr lang="en-US" sz="2800" dirty="0"/>
              <a:t>~70% as sweet as table sugar </a:t>
            </a:r>
          </a:p>
          <a:p>
            <a:pPr lvl="1"/>
            <a:r>
              <a:rPr lang="en-US" sz="2800" i="0" dirty="0">
                <a:effectLst/>
              </a:rPr>
              <a:t>Contributes few calories, produces negligible increases in blood glucose and insulin levels, does not promote dental decay</a:t>
            </a:r>
            <a:endParaRPr lang="en-US" sz="2800" dirty="0"/>
          </a:p>
          <a:p>
            <a:r>
              <a:rPr lang="en-US" sz="3200" dirty="0"/>
              <a:t>Labeling for allulose:</a:t>
            </a:r>
          </a:p>
          <a:p>
            <a:pPr lvl="1"/>
            <a:r>
              <a:rPr lang="en-US" sz="2800" u="sng" dirty="0"/>
              <a:t>Not</a:t>
            </a:r>
            <a:r>
              <a:rPr lang="en-US" sz="2800" dirty="0"/>
              <a:t> included in “Total Sugars” or ”Added Sugars”</a:t>
            </a:r>
          </a:p>
          <a:p>
            <a:pPr lvl="1"/>
            <a:r>
              <a:rPr lang="en-US" sz="2800" u="sng" dirty="0"/>
              <a:t>Included</a:t>
            </a:r>
            <a:r>
              <a:rPr lang="en-US" sz="2800" dirty="0"/>
              <a:t> in Total Carbohydrates</a:t>
            </a:r>
          </a:p>
          <a:p>
            <a:pPr lvl="1"/>
            <a:r>
              <a:rPr lang="en-US" sz="2800" dirty="0"/>
              <a:t>Calories calculated with 0.4 kcals/gram</a:t>
            </a:r>
          </a:p>
          <a:p>
            <a:pPr lvl="1"/>
            <a:r>
              <a:rPr lang="en-US" sz="2800" dirty="0"/>
              <a:t>Must be in ingredient list</a:t>
            </a:r>
          </a:p>
          <a:p>
            <a:pPr lvl="1"/>
            <a:endParaRPr lang="en-US" dirty="0"/>
          </a:p>
        </p:txBody>
      </p:sp>
      <p:sp>
        <p:nvSpPr>
          <p:cNvPr id="5" name="Title 1">
            <a:extLst>
              <a:ext uri="{FF2B5EF4-FFF2-40B4-BE49-F238E27FC236}">
                <a16:creationId xmlns:a16="http://schemas.microsoft.com/office/drawing/2014/main" id="{404A99D9-7322-7E4F-9112-4BA246BFAB81}"/>
              </a:ext>
            </a:extLst>
          </p:cNvPr>
          <p:cNvSpPr>
            <a:spLocks noGrp="1"/>
          </p:cNvSpPr>
          <p:nvPr>
            <p:ph type="title"/>
          </p:nvPr>
        </p:nvSpPr>
        <p:spPr>
          <a:solidFill>
            <a:srgbClr val="7FB0A8"/>
          </a:solidFill>
        </p:spPr>
        <p:txBody>
          <a:bodyPr/>
          <a:lstStyle/>
          <a:p>
            <a:r>
              <a:rPr lang="en-US" dirty="0"/>
              <a:t>A Unique Sugar: Allulose</a:t>
            </a:r>
          </a:p>
        </p:txBody>
      </p:sp>
      <p:pic>
        <p:nvPicPr>
          <p:cNvPr id="7" name="Picture 6" descr="A bag of sugar on a wood surface&#10;&#10;Description automatically generated">
            <a:extLst>
              <a:ext uri="{FF2B5EF4-FFF2-40B4-BE49-F238E27FC236}">
                <a16:creationId xmlns:a16="http://schemas.microsoft.com/office/drawing/2014/main" id="{B9C18C62-87DB-784B-997D-88D45E287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003" y="3692747"/>
            <a:ext cx="2223217" cy="2800128"/>
          </a:xfrm>
          <a:prstGeom prst="rect">
            <a:avLst/>
          </a:prstGeom>
        </p:spPr>
      </p:pic>
    </p:spTree>
    <p:extLst>
      <p:ext uri="{BB962C8B-B14F-4D97-AF65-F5344CB8AC3E}">
        <p14:creationId xmlns:p14="http://schemas.microsoft.com/office/powerpoint/2010/main" val="2702346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ottle of syrup and a stack of pancakes&#10;&#10;Description automatically generated">
            <a:extLst>
              <a:ext uri="{FF2B5EF4-FFF2-40B4-BE49-F238E27FC236}">
                <a16:creationId xmlns:a16="http://schemas.microsoft.com/office/drawing/2014/main" id="{9BF3B0F7-F5A7-5549-97DC-71069D4082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4462" y="517525"/>
            <a:ext cx="3328988" cy="5830888"/>
          </a:xfrm>
        </p:spPr>
      </p:pic>
      <p:pic>
        <p:nvPicPr>
          <p:cNvPr id="8" name="Picture 7" descr="A close-up of a nutrition label&#10;&#10;Description automatically generated">
            <a:extLst>
              <a:ext uri="{FF2B5EF4-FFF2-40B4-BE49-F238E27FC236}">
                <a16:creationId xmlns:a16="http://schemas.microsoft.com/office/drawing/2014/main" id="{6D19E5EA-F8FC-F343-88AB-5F3E617AE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928" y="242161"/>
            <a:ext cx="3490188" cy="6454916"/>
          </a:xfrm>
          <a:prstGeom prst="rect">
            <a:avLst/>
          </a:prstGeom>
        </p:spPr>
      </p:pic>
      <p:sp>
        <p:nvSpPr>
          <p:cNvPr id="5" name="Title 1">
            <a:extLst>
              <a:ext uri="{FF2B5EF4-FFF2-40B4-BE49-F238E27FC236}">
                <a16:creationId xmlns:a16="http://schemas.microsoft.com/office/drawing/2014/main" id="{404A99D9-7322-7E4F-9112-4BA246BFAB8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A Unique Sugar: Allulose</a:t>
            </a:r>
          </a:p>
        </p:txBody>
      </p:sp>
    </p:spTree>
    <p:extLst>
      <p:ext uri="{BB962C8B-B14F-4D97-AF65-F5344CB8AC3E}">
        <p14:creationId xmlns:p14="http://schemas.microsoft.com/office/powerpoint/2010/main" val="231088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D889-3E24-4466-B0AA-9253E9485859}"/>
              </a:ext>
            </a:extLst>
          </p:cNvPr>
          <p:cNvSpPr>
            <a:spLocks noGrp="1"/>
          </p:cNvSpPr>
          <p:nvPr>
            <p:ph type="title"/>
          </p:nvPr>
        </p:nvSpPr>
        <p:spPr>
          <a:solidFill>
            <a:srgbClr val="7FB0A8"/>
          </a:solidFill>
        </p:spPr>
        <p:txBody>
          <a:bodyPr/>
          <a:lstStyle/>
          <a:p>
            <a:r>
              <a:rPr lang="en-US" dirty="0"/>
              <a:t>Sugar Sweetened Beverages (SSBs)</a:t>
            </a:r>
          </a:p>
        </p:txBody>
      </p:sp>
      <p:sp>
        <p:nvSpPr>
          <p:cNvPr id="3" name="Content Placeholder 2">
            <a:extLst>
              <a:ext uri="{FF2B5EF4-FFF2-40B4-BE49-F238E27FC236}">
                <a16:creationId xmlns:a16="http://schemas.microsoft.com/office/drawing/2014/main" id="{B8C4DB91-BCFE-445C-8DC3-114036E8DD11}"/>
              </a:ext>
            </a:extLst>
          </p:cNvPr>
          <p:cNvSpPr>
            <a:spLocks noGrp="1"/>
          </p:cNvSpPr>
          <p:nvPr>
            <p:ph idx="1"/>
          </p:nvPr>
        </p:nvSpPr>
        <p:spPr>
          <a:xfrm>
            <a:off x="838199" y="1825625"/>
            <a:ext cx="10515599" cy="4351338"/>
          </a:xfrm>
        </p:spPr>
        <p:txBody>
          <a:bodyPr/>
          <a:lstStyle/>
          <a:p>
            <a:pPr>
              <a:lnSpc>
                <a:spcPct val="100000"/>
              </a:lnSpc>
            </a:pPr>
            <a:r>
              <a:rPr lang="en-US" sz="3200" dirty="0"/>
              <a:t>General population: SSBs should be avoided to ↓risk of type 2 diabetes, heart disease, weight gain, non-alcoholic liver disease, and tooth decay.</a:t>
            </a:r>
          </a:p>
          <a:p>
            <a:pPr>
              <a:lnSpc>
                <a:spcPct val="100000"/>
              </a:lnSpc>
            </a:pPr>
            <a:r>
              <a:rPr lang="en-US" sz="3200" dirty="0"/>
              <a:t>In people with and without diabetes: replace SSBs with water as often as possible.</a:t>
            </a:r>
          </a:p>
          <a:p>
            <a:pPr lvl="1">
              <a:lnSpc>
                <a:spcPct val="100000"/>
              </a:lnSpc>
            </a:pPr>
            <a:r>
              <a:rPr lang="en-US" sz="2800" dirty="0"/>
              <a:t>Helps ↓ calorie intake. </a:t>
            </a:r>
          </a:p>
          <a:p>
            <a:pPr lvl="1"/>
            <a:endParaRPr lang="en-US" dirty="0"/>
          </a:p>
          <a:p>
            <a:pPr lvl="1"/>
            <a:endParaRPr lang="en-US" dirty="0"/>
          </a:p>
        </p:txBody>
      </p:sp>
      <p:pic>
        <p:nvPicPr>
          <p:cNvPr id="8" name="Picture 7" descr="A picture containing cup, beverage, glass&#10;&#10;Description automatically generated">
            <a:extLst>
              <a:ext uri="{FF2B5EF4-FFF2-40B4-BE49-F238E27FC236}">
                <a16:creationId xmlns:a16="http://schemas.microsoft.com/office/drawing/2014/main" id="{19DEEE1A-4752-4EF6-9242-968C6FE2A80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 y="5163478"/>
            <a:ext cx="12192000" cy="5401994"/>
          </a:xfrm>
          <a:prstGeom prst="rect">
            <a:avLst/>
          </a:prstGeom>
        </p:spPr>
      </p:pic>
    </p:spTree>
    <p:extLst>
      <p:ext uri="{BB962C8B-B14F-4D97-AF65-F5344CB8AC3E}">
        <p14:creationId xmlns:p14="http://schemas.microsoft.com/office/powerpoint/2010/main" val="329746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7CED-1ACE-4462-A345-6F90B0B947B2}"/>
              </a:ext>
            </a:extLst>
          </p:cNvPr>
          <p:cNvSpPr>
            <a:spLocks noGrp="1"/>
          </p:cNvSpPr>
          <p:nvPr>
            <p:ph type="title"/>
          </p:nvPr>
        </p:nvSpPr>
        <p:spPr>
          <a:solidFill>
            <a:srgbClr val="7FB0A8"/>
          </a:solidFill>
        </p:spPr>
        <p:txBody>
          <a:bodyPr/>
          <a:lstStyle/>
          <a:p>
            <a:r>
              <a:rPr lang="en-US" dirty="0"/>
              <a:t>Hypoglycemia Treatment</a:t>
            </a:r>
          </a:p>
        </p:txBody>
      </p:sp>
      <p:sp>
        <p:nvSpPr>
          <p:cNvPr id="3" name="Content Placeholder 2">
            <a:extLst>
              <a:ext uri="{FF2B5EF4-FFF2-40B4-BE49-F238E27FC236}">
                <a16:creationId xmlns:a16="http://schemas.microsoft.com/office/drawing/2014/main" id="{77FE6E0E-D68D-436E-B96F-EC980399F280}"/>
              </a:ext>
            </a:extLst>
          </p:cNvPr>
          <p:cNvSpPr>
            <a:spLocks noGrp="1"/>
          </p:cNvSpPr>
          <p:nvPr>
            <p:ph idx="1"/>
          </p:nvPr>
        </p:nvSpPr>
        <p:spPr/>
        <p:txBody>
          <a:bodyPr>
            <a:normAutofit/>
          </a:bodyPr>
          <a:lstStyle/>
          <a:p>
            <a:r>
              <a:rPr lang="en-US" sz="3200" dirty="0"/>
              <a:t>Treat hypoglycemia with 15g fast-acting carbs if glucose level reaches &lt;70 mg/dl</a:t>
            </a:r>
          </a:p>
          <a:p>
            <a:pPr lvl="1"/>
            <a:r>
              <a:rPr lang="en-US" sz="2800" dirty="0"/>
              <a:t>Best option: pure glucose</a:t>
            </a:r>
          </a:p>
          <a:p>
            <a:pPr lvl="1"/>
            <a:r>
              <a:rPr lang="en-US" sz="2800" dirty="0"/>
              <a:t>Other options: glucose-containing carbs</a:t>
            </a:r>
          </a:p>
          <a:p>
            <a:pPr lvl="1"/>
            <a:r>
              <a:rPr lang="en-US" sz="2800" dirty="0"/>
              <a:t>Do NOT select foods with fat or protein</a:t>
            </a:r>
          </a:p>
          <a:p>
            <a:r>
              <a:rPr lang="en-US" sz="3200" dirty="0"/>
              <a:t>Recheck 15 minutes later; retreat if still low</a:t>
            </a:r>
          </a:p>
          <a:p>
            <a:r>
              <a:rPr lang="en-US" sz="3200" dirty="0"/>
              <a:t>If on AID system, consider less treatment (5-10g)</a:t>
            </a:r>
            <a:endParaRPr lang="en-US" sz="1200" dirty="0"/>
          </a:p>
        </p:txBody>
      </p:sp>
      <p:pic>
        <p:nvPicPr>
          <p:cNvPr id="7" name="Picture 6" descr="A picture containing vessel, bottle&#10;&#10;Description automatically generated">
            <a:extLst>
              <a:ext uri="{FF2B5EF4-FFF2-40B4-BE49-F238E27FC236}">
                <a16:creationId xmlns:a16="http://schemas.microsoft.com/office/drawing/2014/main" id="{3A2040C8-A992-4467-B233-D3261E42B8D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69351" y="2975252"/>
            <a:ext cx="1784449" cy="1849470"/>
          </a:xfrm>
          <a:prstGeom prst="rect">
            <a:avLst/>
          </a:prstGeom>
        </p:spPr>
      </p:pic>
    </p:spTree>
    <p:extLst>
      <p:ext uri="{BB962C8B-B14F-4D97-AF65-F5344CB8AC3E}">
        <p14:creationId xmlns:p14="http://schemas.microsoft.com/office/powerpoint/2010/main" val="4123256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46F6-3C75-4498-89B9-C22412E80A21}"/>
              </a:ext>
            </a:extLst>
          </p:cNvPr>
          <p:cNvSpPr>
            <a:spLocks noGrp="1"/>
          </p:cNvSpPr>
          <p:nvPr>
            <p:ph type="title"/>
          </p:nvPr>
        </p:nvSpPr>
        <p:spPr>
          <a:solidFill>
            <a:srgbClr val="7FB0A8"/>
          </a:solidFill>
        </p:spPr>
        <p:txBody>
          <a:bodyPr/>
          <a:lstStyle/>
          <a:p>
            <a:r>
              <a:rPr lang="en-US" dirty="0"/>
              <a:t>High Intensity Sweeteners</a:t>
            </a:r>
          </a:p>
        </p:txBody>
      </p:sp>
      <p:sp>
        <p:nvSpPr>
          <p:cNvPr id="3" name="Content Placeholder 2">
            <a:extLst>
              <a:ext uri="{FF2B5EF4-FFF2-40B4-BE49-F238E27FC236}">
                <a16:creationId xmlns:a16="http://schemas.microsoft.com/office/drawing/2014/main" id="{CB14FB20-80B1-4E6B-A54C-4366A5672FE1}"/>
              </a:ext>
            </a:extLst>
          </p:cNvPr>
          <p:cNvSpPr>
            <a:spLocks noGrp="1"/>
          </p:cNvSpPr>
          <p:nvPr>
            <p:ph idx="1"/>
          </p:nvPr>
        </p:nvSpPr>
        <p:spPr>
          <a:xfrm>
            <a:off x="838200" y="1702383"/>
            <a:ext cx="10515600" cy="4587314"/>
          </a:xfrm>
        </p:spPr>
        <p:txBody>
          <a:bodyPr>
            <a:normAutofit/>
          </a:bodyPr>
          <a:lstStyle/>
          <a:p>
            <a:pPr>
              <a:lnSpc>
                <a:spcPct val="100000"/>
              </a:lnSpc>
            </a:pPr>
            <a:r>
              <a:rPr lang="en-US" sz="3200" dirty="0"/>
              <a:t>Ingredients used to sweeten and enhance the flavor of foods</a:t>
            </a:r>
          </a:p>
          <a:p>
            <a:pPr>
              <a:lnSpc>
                <a:spcPct val="100000"/>
              </a:lnSpc>
            </a:pPr>
            <a:r>
              <a:rPr lang="en-US" sz="3200" dirty="0"/>
              <a:t>FDA approved for consumption by the general public and PWD</a:t>
            </a:r>
          </a:p>
          <a:p>
            <a:pPr>
              <a:lnSpc>
                <a:spcPct val="100000"/>
              </a:lnSpc>
            </a:pPr>
            <a:r>
              <a:rPr lang="en-US" sz="3200" dirty="0"/>
              <a:t>Safety is a source of concern and confusion for the public</a:t>
            </a:r>
          </a:p>
          <a:p>
            <a:pPr>
              <a:lnSpc>
                <a:spcPct val="100000"/>
              </a:lnSpc>
            </a:pPr>
            <a:r>
              <a:rPr lang="en-US" sz="3200" dirty="0"/>
              <a:t>Very sweet, so smaller amounts are needed to achieve the same sweetness as sugar in food</a:t>
            </a:r>
          </a:p>
          <a:p>
            <a:pPr marL="0" indent="0">
              <a:lnSpc>
                <a:spcPct val="100000"/>
              </a:lnSpc>
              <a:buNone/>
            </a:pPr>
            <a:endParaRPr lang="en-US" sz="3200"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3327985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618C-818D-8743-A6C6-C346FF6B8961}"/>
              </a:ext>
            </a:extLst>
          </p:cNvPr>
          <p:cNvSpPr>
            <a:spLocks noGrp="1"/>
          </p:cNvSpPr>
          <p:nvPr>
            <p:ph type="title"/>
          </p:nvPr>
        </p:nvSpPr>
        <p:spPr/>
        <p:txBody>
          <a:bodyPr/>
          <a:lstStyle/>
          <a:p>
            <a:endParaRPr lang="en-US"/>
          </a:p>
        </p:txBody>
      </p:sp>
      <p:pic>
        <p:nvPicPr>
          <p:cNvPr id="5" name="Content Placeholder 4" descr="A blue and white text on a page&#10;&#10;Description automatically generated with medium confidence">
            <a:extLst>
              <a:ext uri="{FF2B5EF4-FFF2-40B4-BE49-F238E27FC236}">
                <a16:creationId xmlns:a16="http://schemas.microsoft.com/office/drawing/2014/main" id="{D049D84E-3579-6341-9F30-66D310A3CE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5249" y="-111453"/>
            <a:ext cx="10218551" cy="7080905"/>
          </a:xfrm>
        </p:spPr>
      </p:pic>
    </p:spTree>
    <p:extLst>
      <p:ext uri="{BB962C8B-B14F-4D97-AF65-F5344CB8AC3E}">
        <p14:creationId xmlns:p14="http://schemas.microsoft.com/office/powerpoint/2010/main" val="3141668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E76C-C11B-401E-A620-C73A534A2CFA}"/>
              </a:ext>
            </a:extLst>
          </p:cNvPr>
          <p:cNvSpPr>
            <a:spLocks noGrp="1"/>
          </p:cNvSpPr>
          <p:nvPr>
            <p:ph type="title"/>
          </p:nvPr>
        </p:nvSpPr>
        <p:spPr>
          <a:solidFill>
            <a:srgbClr val="7FB0A8"/>
          </a:solidFill>
        </p:spPr>
        <p:txBody>
          <a:bodyPr/>
          <a:lstStyle/>
          <a:p>
            <a:r>
              <a:rPr lang="en-US" dirty="0"/>
              <a:t>High Intensity Sweeteners</a:t>
            </a:r>
          </a:p>
        </p:txBody>
      </p:sp>
      <p:sp>
        <p:nvSpPr>
          <p:cNvPr id="3" name="Content Placeholder 2">
            <a:extLst>
              <a:ext uri="{FF2B5EF4-FFF2-40B4-BE49-F238E27FC236}">
                <a16:creationId xmlns:a16="http://schemas.microsoft.com/office/drawing/2014/main" id="{762E0466-36FB-4C31-B3B5-1104827060E7}"/>
              </a:ext>
            </a:extLst>
          </p:cNvPr>
          <p:cNvSpPr>
            <a:spLocks noGrp="1"/>
          </p:cNvSpPr>
          <p:nvPr>
            <p:ph sz="half" idx="1"/>
          </p:nvPr>
        </p:nvSpPr>
        <p:spPr/>
        <p:txBody>
          <a:bodyPr>
            <a:normAutofit/>
          </a:bodyPr>
          <a:lstStyle/>
          <a:p>
            <a:pPr>
              <a:lnSpc>
                <a:spcPct val="100000"/>
              </a:lnSpc>
            </a:pPr>
            <a:r>
              <a:rPr lang="en-US" sz="3200" dirty="0"/>
              <a:t>Six are approved by the FDA as food additives</a:t>
            </a:r>
          </a:p>
          <a:p>
            <a:pPr marL="914400" lvl="1" indent="-457200">
              <a:lnSpc>
                <a:spcPct val="100000"/>
              </a:lnSpc>
              <a:buFont typeface="+mj-lt"/>
              <a:buAutoNum type="arabicPeriod"/>
            </a:pPr>
            <a:r>
              <a:rPr lang="en-US" sz="2800" dirty="0" err="1"/>
              <a:t>Advantame</a:t>
            </a:r>
            <a:endParaRPr lang="en-US" sz="2800" dirty="0"/>
          </a:p>
          <a:p>
            <a:pPr marL="914400" lvl="1" indent="-457200">
              <a:lnSpc>
                <a:spcPct val="100000"/>
              </a:lnSpc>
              <a:buFont typeface="+mj-lt"/>
              <a:buAutoNum type="arabicPeriod"/>
            </a:pPr>
            <a:r>
              <a:rPr lang="en-US" sz="2800" dirty="0"/>
              <a:t>Neotame</a:t>
            </a:r>
          </a:p>
          <a:p>
            <a:pPr marL="914400" lvl="1" indent="-457200">
              <a:lnSpc>
                <a:spcPct val="100000"/>
              </a:lnSpc>
              <a:buFont typeface="+mj-lt"/>
              <a:buAutoNum type="arabicPeriod"/>
            </a:pPr>
            <a:r>
              <a:rPr lang="en-US" sz="2800" dirty="0"/>
              <a:t>Saccharin</a:t>
            </a:r>
          </a:p>
          <a:p>
            <a:pPr marL="914400" lvl="1" indent="-457200">
              <a:lnSpc>
                <a:spcPct val="100000"/>
              </a:lnSpc>
              <a:buFont typeface="+mj-lt"/>
              <a:buAutoNum type="arabicPeriod"/>
            </a:pPr>
            <a:r>
              <a:rPr lang="en-US" sz="2800" dirty="0"/>
              <a:t>Sucralose</a:t>
            </a:r>
          </a:p>
          <a:p>
            <a:pPr marL="914400" lvl="1" indent="-457200">
              <a:lnSpc>
                <a:spcPct val="100000"/>
              </a:lnSpc>
              <a:buFont typeface="+mj-lt"/>
              <a:buAutoNum type="arabicPeriod"/>
            </a:pPr>
            <a:r>
              <a:rPr lang="en-US" sz="2800" dirty="0"/>
              <a:t>Aspartame</a:t>
            </a:r>
          </a:p>
          <a:p>
            <a:pPr marL="914400" lvl="1" indent="-457200">
              <a:lnSpc>
                <a:spcPct val="100000"/>
              </a:lnSpc>
              <a:buFont typeface="+mj-lt"/>
              <a:buAutoNum type="arabicPeriod"/>
            </a:pPr>
            <a:r>
              <a:rPr lang="en-US" sz="2800" dirty="0"/>
              <a:t>Acesulfame potassium</a:t>
            </a:r>
          </a:p>
          <a:p>
            <a:endParaRPr lang="en-US" dirty="0"/>
          </a:p>
        </p:txBody>
      </p:sp>
      <p:sp>
        <p:nvSpPr>
          <p:cNvPr id="4" name="Content Placeholder 3">
            <a:extLst>
              <a:ext uri="{FF2B5EF4-FFF2-40B4-BE49-F238E27FC236}">
                <a16:creationId xmlns:a16="http://schemas.microsoft.com/office/drawing/2014/main" id="{88EDDBD0-071A-4117-BE35-972886E08C75}"/>
              </a:ext>
            </a:extLst>
          </p:cNvPr>
          <p:cNvSpPr>
            <a:spLocks noGrp="1"/>
          </p:cNvSpPr>
          <p:nvPr>
            <p:ph sz="half" idx="2"/>
          </p:nvPr>
        </p:nvSpPr>
        <p:spPr/>
        <p:txBody>
          <a:bodyPr>
            <a:normAutofit/>
          </a:bodyPr>
          <a:lstStyle/>
          <a:p>
            <a:pPr>
              <a:lnSpc>
                <a:spcPct val="100000"/>
              </a:lnSpc>
            </a:pPr>
            <a:r>
              <a:rPr lang="en-US" sz="3200" dirty="0"/>
              <a:t>Plant and fruit-based GRAS Sweeteners</a:t>
            </a:r>
          </a:p>
          <a:p>
            <a:pPr marL="914400" lvl="1" indent="-457200">
              <a:lnSpc>
                <a:spcPct val="100000"/>
              </a:lnSpc>
              <a:buFont typeface="+mj-lt"/>
              <a:buAutoNum type="arabicPeriod"/>
            </a:pPr>
            <a:r>
              <a:rPr lang="en-US" sz="2800" dirty="0"/>
              <a:t>Thaumatin</a:t>
            </a:r>
          </a:p>
          <a:p>
            <a:pPr marL="914400" lvl="1" indent="-457200">
              <a:lnSpc>
                <a:spcPct val="100000"/>
              </a:lnSpc>
              <a:buFont typeface="+mj-lt"/>
              <a:buAutoNum type="arabicPeriod"/>
            </a:pPr>
            <a:r>
              <a:rPr lang="en-US" sz="2800" dirty="0"/>
              <a:t>Stevia</a:t>
            </a:r>
          </a:p>
          <a:p>
            <a:pPr marL="914400" lvl="1" indent="-457200">
              <a:lnSpc>
                <a:spcPct val="100000"/>
              </a:lnSpc>
              <a:buFont typeface="+mj-lt"/>
              <a:buAutoNum type="arabicPeriod"/>
            </a:pPr>
            <a:r>
              <a:rPr lang="en-US" sz="2800" dirty="0"/>
              <a:t>Luo Han Guo (Monk Fruit)</a:t>
            </a:r>
          </a:p>
          <a:p>
            <a:endParaRPr lang="en-US" dirty="0"/>
          </a:p>
        </p:txBody>
      </p:sp>
      <p:pic>
        <p:nvPicPr>
          <p:cNvPr id="6" name="Picture 5" descr="A picture containing text, businesscard&#10;&#10;Description automatically generated">
            <a:extLst>
              <a:ext uri="{FF2B5EF4-FFF2-40B4-BE49-F238E27FC236}">
                <a16:creationId xmlns:a16="http://schemas.microsoft.com/office/drawing/2014/main" id="{4972F833-BE3C-44DB-94C9-845D32BD295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16345" y="4426794"/>
            <a:ext cx="6693310" cy="2643857"/>
          </a:xfrm>
          <a:prstGeom prst="rect">
            <a:avLst/>
          </a:prstGeom>
        </p:spPr>
      </p:pic>
    </p:spTree>
    <p:extLst>
      <p:ext uri="{BB962C8B-B14F-4D97-AF65-F5344CB8AC3E}">
        <p14:creationId xmlns:p14="http://schemas.microsoft.com/office/powerpoint/2010/main" val="377176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FB9C-B885-4286-8DE9-89049812A6EB}"/>
              </a:ext>
            </a:extLst>
          </p:cNvPr>
          <p:cNvSpPr>
            <a:spLocks noGrp="1"/>
          </p:cNvSpPr>
          <p:nvPr>
            <p:ph type="title"/>
          </p:nvPr>
        </p:nvSpPr>
        <p:spPr>
          <a:solidFill>
            <a:srgbClr val="7FB0A8"/>
          </a:solidFill>
        </p:spPr>
        <p:txBody>
          <a:bodyPr/>
          <a:lstStyle/>
          <a:p>
            <a:r>
              <a:rPr lang="en-US" dirty="0"/>
              <a:t>Goals of MNT for All Persons with Prediabetes</a:t>
            </a:r>
          </a:p>
        </p:txBody>
      </p:sp>
      <p:sp>
        <p:nvSpPr>
          <p:cNvPr id="3" name="Content Placeholder 2">
            <a:extLst>
              <a:ext uri="{FF2B5EF4-FFF2-40B4-BE49-F238E27FC236}">
                <a16:creationId xmlns:a16="http://schemas.microsoft.com/office/drawing/2014/main" id="{E42F2199-5B32-4A1B-9EE1-53853F7028A6}"/>
              </a:ext>
            </a:extLst>
          </p:cNvPr>
          <p:cNvSpPr>
            <a:spLocks noGrp="1"/>
          </p:cNvSpPr>
          <p:nvPr>
            <p:ph idx="1"/>
          </p:nvPr>
        </p:nvSpPr>
        <p:spPr>
          <a:xfrm>
            <a:off x="621792" y="1825625"/>
            <a:ext cx="11082528" cy="4351338"/>
          </a:xfrm>
        </p:spPr>
        <p:txBody>
          <a:bodyPr>
            <a:normAutofit/>
          </a:bodyPr>
          <a:lstStyle/>
          <a:p>
            <a:pPr marL="514350" indent="-514350">
              <a:lnSpc>
                <a:spcPct val="100000"/>
              </a:lnSpc>
              <a:buFont typeface="+mj-lt"/>
              <a:buAutoNum type="arabicPeriod"/>
            </a:pPr>
            <a:r>
              <a:rPr lang="en-US" sz="3200" dirty="0"/>
              <a:t>Decrease the risk of diabetes and cardiovascular disease with intensive lifestyle modification </a:t>
            </a:r>
          </a:p>
          <a:p>
            <a:pPr lvl="1">
              <a:lnSpc>
                <a:spcPct val="100000"/>
              </a:lnSpc>
            </a:pPr>
            <a:r>
              <a:rPr lang="en-US" sz="3000" dirty="0"/>
              <a:t>Refer those at risk for diabetes to an intensive lifestyle program</a:t>
            </a:r>
          </a:p>
          <a:p>
            <a:pPr lvl="2">
              <a:lnSpc>
                <a:spcPct val="100000"/>
              </a:lnSpc>
            </a:pPr>
            <a:r>
              <a:rPr lang="en-US" sz="3000" dirty="0"/>
              <a:t>Ex: Diabetes Prevention Program and/or individualized MNT</a:t>
            </a:r>
          </a:p>
          <a:p>
            <a:pPr lvl="1">
              <a:lnSpc>
                <a:spcPct val="100000"/>
              </a:lnSpc>
            </a:pPr>
            <a:endParaRPr lang="en-US" sz="3400" dirty="0"/>
          </a:p>
        </p:txBody>
      </p:sp>
      <p:pic>
        <p:nvPicPr>
          <p:cNvPr id="6" name="Picture 5">
            <a:extLst>
              <a:ext uri="{FF2B5EF4-FFF2-40B4-BE49-F238E27FC236}">
                <a16:creationId xmlns:a16="http://schemas.microsoft.com/office/drawing/2014/main" id="{2A777329-F7BA-4F24-A2E5-FF422D8198A6}"/>
              </a:ext>
            </a:extLst>
          </p:cNvPr>
          <p:cNvPicPr>
            <a:picLocks noChangeAspect="1"/>
          </p:cNvPicPr>
          <p:nvPr/>
        </p:nvPicPr>
        <p:blipFill>
          <a:blip r:embed="rId3"/>
          <a:stretch>
            <a:fillRect/>
          </a:stretch>
        </p:blipFill>
        <p:spPr>
          <a:xfrm rot="10800000">
            <a:off x="0" y="5808253"/>
            <a:ext cx="12192000" cy="3958921"/>
          </a:xfrm>
          <a:prstGeom prst="rect">
            <a:avLst/>
          </a:prstGeom>
        </p:spPr>
      </p:pic>
    </p:spTree>
    <p:extLst>
      <p:ext uri="{BB962C8B-B14F-4D97-AF65-F5344CB8AC3E}">
        <p14:creationId xmlns:p14="http://schemas.microsoft.com/office/powerpoint/2010/main" val="3972180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A636-233F-3A42-A88A-DDC85D236A8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6D21C49-DA4E-A842-A5F1-FB5249F86F9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Content Placeholder 3">
            <a:extLst>
              <a:ext uri="{FF2B5EF4-FFF2-40B4-BE49-F238E27FC236}">
                <a16:creationId xmlns:a16="http://schemas.microsoft.com/office/drawing/2014/main" id="{F086F7FB-996C-DF42-93A4-CCA343CC30B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761172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74C4-851E-46B8-869F-0B6B0B2DE03B}"/>
              </a:ext>
            </a:extLst>
          </p:cNvPr>
          <p:cNvSpPr>
            <a:spLocks noGrp="1"/>
          </p:cNvSpPr>
          <p:nvPr>
            <p:ph type="title"/>
          </p:nvPr>
        </p:nvSpPr>
        <p:spPr>
          <a:solidFill>
            <a:srgbClr val="7FB0A8"/>
          </a:solidFill>
        </p:spPr>
        <p:txBody>
          <a:bodyPr/>
          <a:lstStyle/>
          <a:p>
            <a:r>
              <a:rPr lang="en-US" dirty="0"/>
              <a:t>High Intensity Sweeteners</a:t>
            </a:r>
          </a:p>
        </p:txBody>
      </p:sp>
      <p:sp>
        <p:nvSpPr>
          <p:cNvPr id="3" name="Content Placeholder 2">
            <a:extLst>
              <a:ext uri="{FF2B5EF4-FFF2-40B4-BE49-F238E27FC236}">
                <a16:creationId xmlns:a16="http://schemas.microsoft.com/office/drawing/2014/main" id="{089B3CB7-73B9-453B-867D-38758B0F643C}"/>
              </a:ext>
            </a:extLst>
          </p:cNvPr>
          <p:cNvSpPr>
            <a:spLocks noGrp="1"/>
          </p:cNvSpPr>
          <p:nvPr>
            <p:ph idx="1"/>
          </p:nvPr>
        </p:nvSpPr>
        <p:spPr>
          <a:xfrm>
            <a:off x="838200" y="1690688"/>
            <a:ext cx="10515600" cy="4486275"/>
          </a:xfrm>
        </p:spPr>
        <p:txBody>
          <a:bodyPr>
            <a:noAutofit/>
          </a:bodyPr>
          <a:lstStyle/>
          <a:p>
            <a:pPr>
              <a:lnSpc>
                <a:spcPct val="100000"/>
              </a:lnSpc>
            </a:pPr>
            <a:r>
              <a:rPr lang="en-US" sz="3600" dirty="0"/>
              <a:t>High Intensity Sweeteners contribute no/few calories to the diet and do not raise blood sugar levels</a:t>
            </a:r>
          </a:p>
          <a:p>
            <a:pPr lvl="2">
              <a:lnSpc>
                <a:spcPct val="100000"/>
              </a:lnSpc>
            </a:pPr>
            <a:r>
              <a:rPr lang="en-US" sz="3200" u="sng" dirty="0">
                <a:solidFill>
                  <a:srgbClr val="000000"/>
                </a:solidFill>
              </a:rPr>
              <a:t>C</a:t>
            </a:r>
            <a:r>
              <a:rPr lang="en-US" sz="3200" b="0" i="0" u="sng" dirty="0">
                <a:solidFill>
                  <a:srgbClr val="000000"/>
                </a:solidFill>
                <a:effectLst/>
              </a:rPr>
              <a:t>ould</a:t>
            </a:r>
            <a:r>
              <a:rPr lang="en-US" sz="3200" b="0" i="0" dirty="0">
                <a:solidFill>
                  <a:srgbClr val="000000"/>
                </a:solidFill>
                <a:effectLst/>
              </a:rPr>
              <a:t> reduce overall calorie/carb intake, as long is there is no compensatory energy increase elsewhere</a:t>
            </a:r>
          </a:p>
          <a:p>
            <a:pPr lvl="2">
              <a:lnSpc>
                <a:spcPct val="100000"/>
              </a:lnSpc>
            </a:pPr>
            <a:r>
              <a:rPr lang="en-US" sz="3200" b="0" i="0" dirty="0">
                <a:solidFill>
                  <a:srgbClr val="000000"/>
                </a:solidFill>
                <a:effectLst/>
              </a:rPr>
              <a:t>No benefit to weight without energy restriction</a:t>
            </a:r>
          </a:p>
        </p:txBody>
      </p:sp>
      <p:pic>
        <p:nvPicPr>
          <p:cNvPr id="4" name="Picture 3" descr="A picture containing text, businesscard&#10;&#10;Description automatically generated">
            <a:extLst>
              <a:ext uri="{FF2B5EF4-FFF2-40B4-BE49-F238E27FC236}">
                <a16:creationId xmlns:a16="http://schemas.microsoft.com/office/drawing/2014/main" id="{9FACD11E-BCEB-411A-BF26-FE13DAB593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1103" y="5167312"/>
            <a:ext cx="4534508" cy="1791130"/>
          </a:xfrm>
          <a:prstGeom prst="rect">
            <a:avLst/>
          </a:prstGeom>
        </p:spPr>
      </p:pic>
      <p:pic>
        <p:nvPicPr>
          <p:cNvPr id="6" name="Picture 5" descr="A picture containing text, businesscard&#10;&#10;Description automatically generated">
            <a:extLst>
              <a:ext uri="{FF2B5EF4-FFF2-40B4-BE49-F238E27FC236}">
                <a16:creationId xmlns:a16="http://schemas.microsoft.com/office/drawing/2014/main" id="{409A3EC8-E12E-43B8-B8EC-570BB8A4CD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43134" y="5177651"/>
            <a:ext cx="4534508" cy="1791130"/>
          </a:xfrm>
          <a:prstGeom prst="rect">
            <a:avLst/>
          </a:prstGeom>
        </p:spPr>
      </p:pic>
      <p:pic>
        <p:nvPicPr>
          <p:cNvPr id="7" name="Picture 6" descr="A picture containing text, businesscard&#10;&#10;Description automatically generated">
            <a:extLst>
              <a:ext uri="{FF2B5EF4-FFF2-40B4-BE49-F238E27FC236}">
                <a16:creationId xmlns:a16="http://schemas.microsoft.com/office/drawing/2014/main" id="{CDFEC8D6-0BCE-43BA-A714-AEBC41B2E0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07371" y="5177651"/>
            <a:ext cx="4534508" cy="1791130"/>
          </a:xfrm>
          <a:prstGeom prst="rect">
            <a:avLst/>
          </a:prstGeom>
        </p:spPr>
      </p:pic>
    </p:spTree>
    <p:extLst>
      <p:ext uri="{BB962C8B-B14F-4D97-AF65-F5344CB8AC3E}">
        <p14:creationId xmlns:p14="http://schemas.microsoft.com/office/powerpoint/2010/main" val="2528042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49BF-B4E4-40A4-99B5-153E663A52F7}"/>
              </a:ext>
            </a:extLst>
          </p:cNvPr>
          <p:cNvSpPr>
            <a:spLocks noGrp="1"/>
          </p:cNvSpPr>
          <p:nvPr>
            <p:ph type="title"/>
          </p:nvPr>
        </p:nvSpPr>
        <p:spPr>
          <a:solidFill>
            <a:srgbClr val="7FB0A8"/>
          </a:solidFill>
        </p:spPr>
        <p:txBody>
          <a:bodyPr/>
          <a:lstStyle/>
          <a:p>
            <a:r>
              <a:rPr lang="en-US" dirty="0"/>
              <a:t>Sugar Alcohols</a:t>
            </a:r>
          </a:p>
        </p:txBody>
      </p:sp>
      <p:sp>
        <p:nvSpPr>
          <p:cNvPr id="3" name="Content Placeholder 2">
            <a:extLst>
              <a:ext uri="{FF2B5EF4-FFF2-40B4-BE49-F238E27FC236}">
                <a16:creationId xmlns:a16="http://schemas.microsoft.com/office/drawing/2014/main" id="{7013A7DF-59C1-4126-981A-9B5A8DFFB2EF}"/>
              </a:ext>
            </a:extLst>
          </p:cNvPr>
          <p:cNvSpPr>
            <a:spLocks noGrp="1"/>
          </p:cNvSpPr>
          <p:nvPr>
            <p:ph idx="1"/>
          </p:nvPr>
        </p:nvSpPr>
        <p:spPr>
          <a:xfrm>
            <a:off x="838199" y="1825624"/>
            <a:ext cx="10621297" cy="4462633"/>
          </a:xfrm>
        </p:spPr>
        <p:txBody>
          <a:bodyPr>
            <a:normAutofit/>
          </a:bodyPr>
          <a:lstStyle/>
          <a:p>
            <a:pPr>
              <a:lnSpc>
                <a:spcPct val="100000"/>
              </a:lnSpc>
            </a:pPr>
            <a:r>
              <a:rPr lang="en-US" sz="3600" dirty="0">
                <a:solidFill>
                  <a:srgbClr val="000000"/>
                </a:solidFill>
              </a:rPr>
              <a:t>Another category of sweeteners approved for consumption for general public and PWD</a:t>
            </a:r>
          </a:p>
          <a:p>
            <a:pPr lvl="1">
              <a:lnSpc>
                <a:spcPct val="100000"/>
              </a:lnSpc>
            </a:pPr>
            <a:r>
              <a:rPr lang="en-US" sz="3200" dirty="0">
                <a:solidFill>
                  <a:srgbClr val="000000"/>
                </a:solidFill>
              </a:rPr>
              <a:t>Calorie contribution is often similar to sugar</a:t>
            </a:r>
          </a:p>
          <a:p>
            <a:pPr lvl="1">
              <a:lnSpc>
                <a:spcPct val="100000"/>
              </a:lnSpc>
            </a:pPr>
            <a:r>
              <a:rPr lang="en-US" sz="3200" dirty="0">
                <a:solidFill>
                  <a:srgbClr val="000000"/>
                </a:solidFill>
              </a:rPr>
              <a:t>Associated with bloating, flatulence, and diarrhea</a:t>
            </a:r>
          </a:p>
          <a:p>
            <a:pPr>
              <a:lnSpc>
                <a:spcPct val="100000"/>
              </a:lnSpc>
            </a:pPr>
            <a:r>
              <a:rPr lang="en-US" sz="3600" dirty="0"/>
              <a:t>Examples: Sorbitol, maltitol, erythritol, </a:t>
            </a:r>
            <a:r>
              <a:rPr lang="en-US" sz="3600" dirty="0" err="1"/>
              <a:t>isomalt</a:t>
            </a:r>
            <a:r>
              <a:rPr lang="en-US" sz="3600" dirty="0"/>
              <a:t>, xylitol, lactitol</a:t>
            </a:r>
          </a:p>
          <a:p>
            <a:pPr marL="0" indent="0">
              <a:buNone/>
            </a:pPr>
            <a:endParaRPr lang="en-US" dirty="0"/>
          </a:p>
        </p:txBody>
      </p:sp>
    </p:spTree>
    <p:extLst>
      <p:ext uri="{BB962C8B-B14F-4D97-AF65-F5344CB8AC3E}">
        <p14:creationId xmlns:p14="http://schemas.microsoft.com/office/powerpoint/2010/main" val="3825271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49BF-B4E4-40A4-99B5-153E663A52F7}"/>
              </a:ext>
            </a:extLst>
          </p:cNvPr>
          <p:cNvSpPr>
            <a:spLocks noGrp="1"/>
          </p:cNvSpPr>
          <p:nvPr>
            <p:ph type="title"/>
          </p:nvPr>
        </p:nvSpPr>
        <p:spPr>
          <a:solidFill>
            <a:srgbClr val="7FB0A8"/>
          </a:solidFill>
        </p:spPr>
        <p:txBody>
          <a:bodyPr/>
          <a:lstStyle/>
          <a:p>
            <a:r>
              <a:rPr lang="en-US" dirty="0"/>
              <a:t>Sugar Alcohols</a:t>
            </a:r>
          </a:p>
        </p:txBody>
      </p:sp>
      <p:sp>
        <p:nvSpPr>
          <p:cNvPr id="3" name="Content Placeholder 2">
            <a:extLst>
              <a:ext uri="{FF2B5EF4-FFF2-40B4-BE49-F238E27FC236}">
                <a16:creationId xmlns:a16="http://schemas.microsoft.com/office/drawing/2014/main" id="{7013A7DF-59C1-4126-981A-9B5A8DFFB2EF}"/>
              </a:ext>
            </a:extLst>
          </p:cNvPr>
          <p:cNvSpPr>
            <a:spLocks noGrp="1"/>
          </p:cNvSpPr>
          <p:nvPr>
            <p:ph idx="1"/>
          </p:nvPr>
        </p:nvSpPr>
        <p:spPr>
          <a:xfrm>
            <a:off x="838200" y="1825624"/>
            <a:ext cx="10681010" cy="4462633"/>
          </a:xfrm>
        </p:spPr>
        <p:txBody>
          <a:bodyPr>
            <a:normAutofit/>
          </a:bodyPr>
          <a:lstStyle/>
          <a:p>
            <a:pPr>
              <a:lnSpc>
                <a:spcPct val="100000"/>
              </a:lnSpc>
            </a:pPr>
            <a:r>
              <a:rPr lang="en-US" sz="3600" dirty="0">
                <a:solidFill>
                  <a:srgbClr val="000000"/>
                </a:solidFill>
              </a:rPr>
              <a:t>Little evidence on benefit for people with diabetes</a:t>
            </a:r>
          </a:p>
          <a:p>
            <a:pPr>
              <a:lnSpc>
                <a:spcPct val="100000"/>
              </a:lnSpc>
            </a:pPr>
            <a:r>
              <a:rPr lang="en-US" sz="3600" dirty="0">
                <a:solidFill>
                  <a:srgbClr val="000000"/>
                </a:solidFill>
              </a:rPr>
              <a:t>Consumption produces a small rise in blood glucose</a:t>
            </a:r>
          </a:p>
          <a:p>
            <a:pPr lvl="1">
              <a:lnSpc>
                <a:spcPct val="100000"/>
              </a:lnSpc>
            </a:pPr>
            <a:r>
              <a:rPr lang="en-US" sz="3200" dirty="0">
                <a:solidFill>
                  <a:srgbClr val="000000"/>
                </a:solidFill>
              </a:rPr>
              <a:t>Postprandial response is lower than with fructose, glucose, or sucrose</a:t>
            </a:r>
          </a:p>
          <a:p>
            <a:pPr lvl="1">
              <a:lnSpc>
                <a:spcPct val="100000"/>
              </a:lnSpc>
            </a:pPr>
            <a:r>
              <a:rPr lang="en-US" sz="3200" dirty="0"/>
              <a:t>To carb count: </a:t>
            </a:r>
            <a:r>
              <a:rPr lang="en-US" sz="3200" u="sng" dirty="0"/>
              <a:t>consider</a:t>
            </a:r>
            <a:r>
              <a:rPr lang="en-US" sz="3200" dirty="0"/>
              <a:t> subtracting ½ of sugar alcohol from total carb grams</a:t>
            </a:r>
            <a:endParaRPr lang="en-US" sz="3200" dirty="0">
              <a:solidFill>
                <a:srgbClr val="000000"/>
              </a:solidFill>
            </a:endParaRPr>
          </a:p>
          <a:p>
            <a:pPr lvl="1">
              <a:lnSpc>
                <a:spcPct val="100000"/>
              </a:lnSpc>
            </a:pPr>
            <a:endParaRPr lang="en-US" sz="3200" dirty="0">
              <a:solidFill>
                <a:srgbClr val="000000"/>
              </a:solidFill>
            </a:endParaRPr>
          </a:p>
          <a:p>
            <a:pPr marL="0" indent="0">
              <a:buNone/>
            </a:pPr>
            <a:endParaRPr lang="en-US" dirty="0"/>
          </a:p>
        </p:txBody>
      </p:sp>
      <p:pic>
        <p:nvPicPr>
          <p:cNvPr id="5" name="Picture 4" descr="A group of spoons&#10;&#10;Description automatically generated with medium confidence">
            <a:extLst>
              <a:ext uri="{FF2B5EF4-FFF2-40B4-BE49-F238E27FC236}">
                <a16:creationId xmlns:a16="http://schemas.microsoft.com/office/drawing/2014/main" id="{6A6F3F81-645F-42AF-8669-77468AB519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270225"/>
            <a:ext cx="4133088" cy="2036064"/>
          </a:xfrm>
          <a:prstGeom prst="rect">
            <a:avLst/>
          </a:prstGeom>
        </p:spPr>
      </p:pic>
      <p:pic>
        <p:nvPicPr>
          <p:cNvPr id="7" name="Picture 6" descr="A group of spoons&#10;&#10;Description automatically generated with medium confidence">
            <a:extLst>
              <a:ext uri="{FF2B5EF4-FFF2-40B4-BE49-F238E27FC236}">
                <a16:creationId xmlns:a16="http://schemas.microsoft.com/office/drawing/2014/main" id="{60CA2F88-035F-49E0-A43A-0560198AA5B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33087" y="5270225"/>
            <a:ext cx="4133088" cy="2036064"/>
          </a:xfrm>
          <a:prstGeom prst="rect">
            <a:avLst/>
          </a:prstGeom>
        </p:spPr>
      </p:pic>
      <p:pic>
        <p:nvPicPr>
          <p:cNvPr id="8" name="Picture 7" descr="A group of spoons&#10;&#10;Description automatically generated with medium confidence">
            <a:extLst>
              <a:ext uri="{FF2B5EF4-FFF2-40B4-BE49-F238E27FC236}">
                <a16:creationId xmlns:a16="http://schemas.microsoft.com/office/drawing/2014/main" id="{40DFEC95-D280-43CF-829E-768D9C56E8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58914" y="5270225"/>
            <a:ext cx="4133088" cy="2036064"/>
          </a:xfrm>
          <a:prstGeom prst="rect">
            <a:avLst/>
          </a:prstGeom>
        </p:spPr>
      </p:pic>
    </p:spTree>
    <p:extLst>
      <p:ext uri="{BB962C8B-B14F-4D97-AF65-F5344CB8AC3E}">
        <p14:creationId xmlns:p14="http://schemas.microsoft.com/office/powerpoint/2010/main" val="42793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4E68-8DCC-494A-9BF4-F83F7B50FEE2}"/>
              </a:ext>
            </a:extLst>
          </p:cNvPr>
          <p:cNvSpPr>
            <a:spLocks noGrp="1"/>
          </p:cNvSpPr>
          <p:nvPr>
            <p:ph type="title"/>
          </p:nvPr>
        </p:nvSpPr>
        <p:spPr>
          <a:solidFill>
            <a:srgbClr val="7FB0A8"/>
          </a:solidFill>
        </p:spPr>
        <p:txBody>
          <a:bodyPr/>
          <a:lstStyle/>
          <a:p>
            <a:r>
              <a:rPr lang="en-US" dirty="0"/>
              <a:t>Sugar Alcohols</a:t>
            </a:r>
          </a:p>
        </p:txBody>
      </p:sp>
      <p:pic>
        <p:nvPicPr>
          <p:cNvPr id="11" name="Content Placeholder 10">
            <a:extLst>
              <a:ext uri="{FF2B5EF4-FFF2-40B4-BE49-F238E27FC236}">
                <a16:creationId xmlns:a16="http://schemas.microsoft.com/office/drawing/2014/main" id="{5009AEB4-264C-442F-91EF-6BE2789753B9}"/>
              </a:ext>
            </a:extLst>
          </p:cNvPr>
          <p:cNvPicPr>
            <a:picLocks noGrp="1" noChangeAspect="1"/>
          </p:cNvPicPr>
          <p:nvPr>
            <p:ph idx="1"/>
          </p:nvPr>
        </p:nvPicPr>
        <p:blipFill>
          <a:blip r:embed="rId3"/>
          <a:stretch>
            <a:fillRect/>
          </a:stretch>
        </p:blipFill>
        <p:spPr>
          <a:xfrm rot="1085646">
            <a:off x="9317965" y="409773"/>
            <a:ext cx="1939138" cy="2552199"/>
          </a:xfrm>
        </p:spPr>
      </p:pic>
      <p:pic>
        <p:nvPicPr>
          <p:cNvPr id="9" name="Picture 8">
            <a:extLst>
              <a:ext uri="{FF2B5EF4-FFF2-40B4-BE49-F238E27FC236}">
                <a16:creationId xmlns:a16="http://schemas.microsoft.com/office/drawing/2014/main" id="{6C7BE041-8E1A-4840-8158-83DDDC5CA208}"/>
              </a:ext>
            </a:extLst>
          </p:cNvPr>
          <p:cNvPicPr>
            <a:picLocks noChangeAspect="1"/>
          </p:cNvPicPr>
          <p:nvPr/>
        </p:nvPicPr>
        <p:blipFill>
          <a:blip r:embed="rId4"/>
          <a:stretch>
            <a:fillRect/>
          </a:stretch>
        </p:blipFill>
        <p:spPr>
          <a:xfrm>
            <a:off x="5026949" y="1720127"/>
            <a:ext cx="7165051" cy="4966122"/>
          </a:xfrm>
          <a:prstGeom prst="rect">
            <a:avLst/>
          </a:prstGeom>
        </p:spPr>
      </p:pic>
      <p:pic>
        <p:nvPicPr>
          <p:cNvPr id="15" name="Picture 14">
            <a:extLst>
              <a:ext uri="{FF2B5EF4-FFF2-40B4-BE49-F238E27FC236}">
                <a16:creationId xmlns:a16="http://schemas.microsoft.com/office/drawing/2014/main" id="{B44CA4E9-EA4A-43DF-8B03-79B1A7881867}"/>
              </a:ext>
            </a:extLst>
          </p:cNvPr>
          <p:cNvPicPr>
            <a:picLocks noChangeAspect="1"/>
          </p:cNvPicPr>
          <p:nvPr/>
        </p:nvPicPr>
        <p:blipFill>
          <a:blip r:embed="rId5"/>
          <a:stretch>
            <a:fillRect/>
          </a:stretch>
        </p:blipFill>
        <p:spPr>
          <a:xfrm rot="20416510">
            <a:off x="650688" y="2215917"/>
            <a:ext cx="1996892" cy="2636420"/>
          </a:xfrm>
          <a:prstGeom prst="rect">
            <a:avLst/>
          </a:prstGeom>
        </p:spPr>
      </p:pic>
      <p:pic>
        <p:nvPicPr>
          <p:cNvPr id="17" name="Picture 16">
            <a:extLst>
              <a:ext uri="{FF2B5EF4-FFF2-40B4-BE49-F238E27FC236}">
                <a16:creationId xmlns:a16="http://schemas.microsoft.com/office/drawing/2014/main" id="{6DCC9E86-1B87-4C24-9AA6-874F458B18B8}"/>
              </a:ext>
            </a:extLst>
          </p:cNvPr>
          <p:cNvPicPr>
            <a:picLocks noChangeAspect="1"/>
          </p:cNvPicPr>
          <p:nvPr/>
        </p:nvPicPr>
        <p:blipFill>
          <a:blip r:embed="rId6"/>
          <a:stretch>
            <a:fillRect/>
          </a:stretch>
        </p:blipFill>
        <p:spPr>
          <a:xfrm>
            <a:off x="1985066" y="1690688"/>
            <a:ext cx="3155646" cy="6579116"/>
          </a:xfrm>
          <a:prstGeom prst="rect">
            <a:avLst/>
          </a:prstGeom>
        </p:spPr>
      </p:pic>
      <p:sp>
        <p:nvSpPr>
          <p:cNvPr id="20" name="Oval 19">
            <a:extLst>
              <a:ext uri="{FF2B5EF4-FFF2-40B4-BE49-F238E27FC236}">
                <a16:creationId xmlns:a16="http://schemas.microsoft.com/office/drawing/2014/main" id="{F38B1B38-637E-4A5F-A699-FA0133937AE8}"/>
              </a:ext>
            </a:extLst>
          </p:cNvPr>
          <p:cNvSpPr/>
          <p:nvPr/>
        </p:nvSpPr>
        <p:spPr>
          <a:xfrm>
            <a:off x="4938808" y="2212788"/>
            <a:ext cx="3737518" cy="4420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C0E0CC-016D-4E86-AFDF-775C35723B2A}"/>
              </a:ext>
            </a:extLst>
          </p:cNvPr>
          <p:cNvSpPr/>
          <p:nvPr/>
        </p:nvSpPr>
        <p:spPr>
          <a:xfrm>
            <a:off x="1660636" y="2216214"/>
            <a:ext cx="3514462" cy="3557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DF5B6EC-7F9B-4B20-8FA5-61539F0FBD30}"/>
              </a:ext>
            </a:extLst>
          </p:cNvPr>
          <p:cNvSpPr/>
          <p:nvPr/>
        </p:nvSpPr>
        <p:spPr>
          <a:xfrm>
            <a:off x="4825217" y="5111969"/>
            <a:ext cx="3514461" cy="14565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48938E5-5360-4389-B823-56004EA61D71}"/>
              </a:ext>
            </a:extLst>
          </p:cNvPr>
          <p:cNvSpPr/>
          <p:nvPr/>
        </p:nvSpPr>
        <p:spPr>
          <a:xfrm>
            <a:off x="1765133" y="2935588"/>
            <a:ext cx="3463730" cy="4127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60AD9F-0581-4C1E-BAA4-AD60477A7800}"/>
              </a:ext>
            </a:extLst>
          </p:cNvPr>
          <p:cNvSpPr/>
          <p:nvPr/>
        </p:nvSpPr>
        <p:spPr>
          <a:xfrm>
            <a:off x="4919338" y="2914114"/>
            <a:ext cx="3463730" cy="5732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020990-62D8-4D30-9D42-8B48E23252EC}"/>
              </a:ext>
            </a:extLst>
          </p:cNvPr>
          <p:cNvSpPr/>
          <p:nvPr/>
        </p:nvSpPr>
        <p:spPr>
          <a:xfrm>
            <a:off x="1626251" y="4599017"/>
            <a:ext cx="3514461" cy="40696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2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0"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For both high-intensity sweeteners and sugar alcohols recommend:</a:t>
            </a:r>
          </a:p>
          <a:p>
            <a:pPr lvl="1"/>
            <a:r>
              <a:rPr lang="en-US" sz="3200" dirty="0"/>
              <a:t>Reductions in sugar intake and calories with or without use of nonnutritive sweeteners</a:t>
            </a:r>
            <a:endParaRPr lang="en-US" sz="2800" dirty="0"/>
          </a:p>
          <a:p>
            <a:pPr lvl="1"/>
            <a:r>
              <a:rPr lang="en-US" sz="3200" dirty="0"/>
              <a:t>Moderation</a:t>
            </a:r>
          </a:p>
        </p:txBody>
      </p:sp>
      <p:sp>
        <p:nvSpPr>
          <p:cNvPr id="4" name="Title 1">
            <a:extLst>
              <a:ext uri="{FF2B5EF4-FFF2-40B4-BE49-F238E27FC236}">
                <a16:creationId xmlns:a16="http://schemas.microsoft.com/office/drawing/2014/main" id="{30644E68-8DCC-494A-9BF4-F83F7B50FEE2}"/>
              </a:ext>
            </a:extLst>
          </p:cNvPr>
          <p:cNvSpPr>
            <a:spLocks noGrp="1"/>
          </p:cNvSpPr>
          <p:nvPr>
            <p:ph type="title"/>
          </p:nvPr>
        </p:nvSpPr>
        <p:spPr>
          <a:solidFill>
            <a:srgbClr val="7FB0A8"/>
          </a:solidFill>
        </p:spPr>
        <p:txBody>
          <a:bodyPr/>
          <a:lstStyle/>
          <a:p>
            <a:r>
              <a:rPr lang="en-US" dirty="0"/>
              <a:t>Nonnutritive Sweeteners</a:t>
            </a:r>
          </a:p>
        </p:txBody>
      </p:sp>
    </p:spTree>
    <p:extLst>
      <p:ext uri="{BB962C8B-B14F-4D97-AF65-F5344CB8AC3E}">
        <p14:creationId xmlns:p14="http://schemas.microsoft.com/office/powerpoint/2010/main" val="349956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9121F-8A2D-4AB8-BA75-BBD2E034FD50}"/>
              </a:ext>
            </a:extLst>
          </p:cNvPr>
          <p:cNvSpPr>
            <a:spLocks noGrp="1"/>
          </p:cNvSpPr>
          <p:nvPr>
            <p:ph type="title"/>
          </p:nvPr>
        </p:nvSpPr>
        <p:spPr>
          <a:solidFill>
            <a:srgbClr val="7FB0A8"/>
          </a:solidFill>
        </p:spPr>
        <p:txBody>
          <a:bodyPr/>
          <a:lstStyle/>
          <a:p>
            <a:r>
              <a:rPr lang="en-US" dirty="0"/>
              <a:t>Starch</a:t>
            </a:r>
          </a:p>
        </p:txBody>
      </p:sp>
      <p:sp>
        <p:nvSpPr>
          <p:cNvPr id="3" name="Content Placeholder 2">
            <a:extLst>
              <a:ext uri="{FF2B5EF4-FFF2-40B4-BE49-F238E27FC236}">
                <a16:creationId xmlns:a16="http://schemas.microsoft.com/office/drawing/2014/main" id="{BC3D097D-FA12-4A20-A384-CEEC9A2947F5}"/>
              </a:ext>
            </a:extLst>
          </p:cNvPr>
          <p:cNvSpPr>
            <a:spLocks noGrp="1"/>
          </p:cNvSpPr>
          <p:nvPr>
            <p:ph idx="1"/>
          </p:nvPr>
        </p:nvSpPr>
        <p:spPr>
          <a:xfrm>
            <a:off x="838200" y="1690688"/>
            <a:ext cx="9483090" cy="4723301"/>
          </a:xfrm>
        </p:spPr>
        <p:txBody>
          <a:bodyPr>
            <a:normAutofit/>
          </a:bodyPr>
          <a:lstStyle/>
          <a:p>
            <a:pPr>
              <a:lnSpc>
                <a:spcPct val="100000"/>
              </a:lnSpc>
            </a:pPr>
            <a:r>
              <a:rPr lang="en-US" sz="3200" dirty="0"/>
              <a:t>The digestive tract is efficient in breaking starches into glucose</a:t>
            </a:r>
          </a:p>
          <a:p>
            <a:pPr>
              <a:lnSpc>
                <a:spcPct val="100000"/>
              </a:lnSpc>
            </a:pPr>
            <a:r>
              <a:rPr lang="en-US" sz="3200" dirty="0"/>
              <a:t>Glycemic effect of a particular starch is determined by:</a:t>
            </a:r>
          </a:p>
          <a:p>
            <a:pPr lvl="1">
              <a:lnSpc>
                <a:spcPct val="100000"/>
              </a:lnSpc>
            </a:pPr>
            <a:r>
              <a:rPr lang="en-US" sz="3200" dirty="0"/>
              <a:t>Type/structure of starch</a:t>
            </a:r>
          </a:p>
          <a:p>
            <a:pPr lvl="1">
              <a:lnSpc>
                <a:spcPct val="100000"/>
              </a:lnSpc>
            </a:pPr>
            <a:r>
              <a:rPr lang="en-US" sz="3200" dirty="0"/>
              <a:t>Types of processing and cooking used</a:t>
            </a:r>
          </a:p>
          <a:p>
            <a:pPr lvl="1">
              <a:lnSpc>
                <a:spcPct val="100000"/>
              </a:lnSpc>
            </a:pPr>
            <a:r>
              <a:rPr lang="en-US" sz="3200" dirty="0"/>
              <a:t>Other macronutrients consumed with the starch</a:t>
            </a:r>
          </a:p>
          <a:p>
            <a:pPr>
              <a:lnSpc>
                <a:spcPct val="100000"/>
              </a:lnSpc>
            </a:pPr>
            <a:r>
              <a:rPr lang="en-US" sz="3200" dirty="0"/>
              <a:t>Focus on starches with fiber, rather than refined/processed grains</a:t>
            </a:r>
            <a:endParaRPr lang="en-US" dirty="0"/>
          </a:p>
        </p:txBody>
      </p:sp>
      <p:pic>
        <p:nvPicPr>
          <p:cNvPr id="4" name="Picture 2" descr="http://www.writeonnewjersey.com/wp-content/uploads/2011/03/Bean-Varieties.jpg"/>
          <p:cNvPicPr>
            <a:picLocks noChangeAspect="1" noChangeArrowheads="1"/>
          </p:cNvPicPr>
          <p:nvPr/>
        </p:nvPicPr>
        <p:blipFill>
          <a:blip r:embed="rId3" cstate="print"/>
          <a:srcRect l="7767" r="6796"/>
          <a:stretch>
            <a:fillRect/>
          </a:stretch>
        </p:blipFill>
        <p:spPr bwMode="auto">
          <a:xfrm>
            <a:off x="10480704" y="0"/>
            <a:ext cx="4158571" cy="6858000"/>
          </a:xfrm>
          <a:prstGeom prst="rect">
            <a:avLst/>
          </a:prstGeom>
          <a:noFill/>
        </p:spPr>
      </p:pic>
    </p:spTree>
    <p:extLst>
      <p:ext uri="{BB962C8B-B14F-4D97-AF65-F5344CB8AC3E}">
        <p14:creationId xmlns:p14="http://schemas.microsoft.com/office/powerpoint/2010/main" val="4037716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9121F-8A2D-4AB8-BA75-BBD2E034FD50}"/>
              </a:ext>
            </a:extLst>
          </p:cNvPr>
          <p:cNvSpPr>
            <a:spLocks noGrp="1"/>
          </p:cNvSpPr>
          <p:nvPr>
            <p:ph type="title"/>
          </p:nvPr>
        </p:nvSpPr>
        <p:spPr>
          <a:solidFill>
            <a:srgbClr val="7FB0A8"/>
          </a:solidFill>
          <a:ln>
            <a:solidFill>
              <a:schemeClr val="accent1"/>
            </a:solidFill>
          </a:ln>
        </p:spPr>
        <p:txBody>
          <a:bodyPr/>
          <a:lstStyle/>
          <a:p>
            <a:r>
              <a:rPr lang="en-US" dirty="0"/>
              <a:t>Impact of Starch on BG</a:t>
            </a:r>
          </a:p>
        </p:txBody>
      </p:sp>
      <p:sp>
        <p:nvSpPr>
          <p:cNvPr id="3" name="Content Placeholder 2">
            <a:extLst>
              <a:ext uri="{FF2B5EF4-FFF2-40B4-BE49-F238E27FC236}">
                <a16:creationId xmlns:a16="http://schemas.microsoft.com/office/drawing/2014/main" id="{BC3D097D-FA12-4A20-A384-CEEC9A2947F5}"/>
              </a:ext>
            </a:extLst>
          </p:cNvPr>
          <p:cNvSpPr>
            <a:spLocks noGrp="1"/>
          </p:cNvSpPr>
          <p:nvPr>
            <p:ph idx="1"/>
          </p:nvPr>
        </p:nvSpPr>
        <p:spPr>
          <a:xfrm>
            <a:off x="853882" y="1690688"/>
            <a:ext cx="10515600" cy="4723301"/>
          </a:xfrm>
        </p:spPr>
        <p:txBody>
          <a:bodyPr/>
          <a:lstStyle/>
          <a:p>
            <a:r>
              <a:rPr lang="en-US" sz="3200" dirty="0"/>
              <a:t>Structure/type of the starch</a:t>
            </a:r>
          </a:p>
          <a:p>
            <a:pPr lvl="1"/>
            <a:r>
              <a:rPr lang="en-US" sz="2800" dirty="0"/>
              <a:t>Amylose vs. amylopectin</a:t>
            </a:r>
          </a:p>
          <a:p>
            <a:pPr marL="457200" lvl="1" indent="0">
              <a:buNone/>
            </a:pPr>
            <a:endParaRPr lang="en-US" dirty="0"/>
          </a:p>
        </p:txBody>
      </p:sp>
      <p:pic>
        <p:nvPicPr>
          <p:cNvPr id="4" name="Picture 3" descr="http://2012books.lardbucket.org/books/an-introduction-to-nutrition/section_08/83d76e165d784a9bc705cc259e416ed9.jpg">
            <a:extLst>
              <a:ext uri="{FF2B5EF4-FFF2-40B4-BE49-F238E27FC236}">
                <a16:creationId xmlns:a16="http://schemas.microsoft.com/office/drawing/2014/main" id="{F4B098A1-A746-4586-9051-0DA2AC9011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18" b="97534" l="71752" r="97616"/>
                    </a14:imgEffect>
                  </a14:imgLayer>
                </a14:imgProps>
              </a:ext>
              <a:ext uri="{28A0092B-C50C-407E-A947-70E740481C1C}">
                <a14:useLocalDpi xmlns:a14="http://schemas.microsoft.com/office/drawing/2010/main" val="0"/>
              </a:ext>
            </a:extLst>
          </a:blip>
          <a:srcRect l="69171" t="3748" r="1758" b="3350"/>
          <a:stretch/>
        </p:blipFill>
        <p:spPr bwMode="auto">
          <a:xfrm>
            <a:off x="2494069" y="2760680"/>
            <a:ext cx="1905813" cy="1987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2012books.lardbucket.org/books/an-introduction-to-nutrition/section_08/83d76e165d784a9bc705cc259e416ed9.jpg">
            <a:extLst>
              <a:ext uri="{FF2B5EF4-FFF2-40B4-BE49-F238E27FC236}">
                <a16:creationId xmlns:a16="http://schemas.microsoft.com/office/drawing/2014/main" id="{4E958CEC-C5E6-49DC-BC85-036DC987BD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288" b="86575" l="34684" r="69845"/>
                    </a14:imgEffect>
                  </a14:imgLayer>
                </a14:imgProps>
              </a:ext>
              <a:ext uri="{28A0092B-C50C-407E-A947-70E740481C1C}">
                <a14:useLocalDpi xmlns:a14="http://schemas.microsoft.com/office/drawing/2010/main" val="0"/>
              </a:ext>
            </a:extLst>
          </a:blip>
          <a:srcRect l="34204" t="3748" r="28676" b="3350"/>
          <a:stretch/>
        </p:blipFill>
        <p:spPr bwMode="auto">
          <a:xfrm>
            <a:off x="7577081" y="3016251"/>
            <a:ext cx="2433541" cy="19871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F68192-689C-496D-A781-E7C9DDFA2F5B}"/>
              </a:ext>
            </a:extLst>
          </p:cNvPr>
          <p:cNvSpPr txBox="1"/>
          <p:nvPr/>
        </p:nvSpPr>
        <p:spPr>
          <a:xfrm>
            <a:off x="6640853" y="4747879"/>
            <a:ext cx="4305998" cy="1169551"/>
          </a:xfrm>
          <a:prstGeom prst="rect">
            <a:avLst/>
          </a:prstGeom>
          <a:noFill/>
        </p:spPr>
        <p:txBody>
          <a:bodyPr wrap="square" rtlCol="0">
            <a:spAutoFit/>
          </a:bodyPr>
          <a:lstStyle/>
          <a:p>
            <a:pPr algn="ctr"/>
            <a:r>
              <a:rPr lang="en-US" sz="2400" dirty="0"/>
              <a:t>AMYLOPECTIN</a:t>
            </a:r>
          </a:p>
          <a:p>
            <a:pPr algn="ctr"/>
            <a:r>
              <a:rPr lang="en-US" sz="2400" dirty="0"/>
              <a:t>Greater impact on glucose levels</a:t>
            </a:r>
          </a:p>
          <a:p>
            <a:pPr algn="ctr"/>
            <a:r>
              <a:rPr lang="en-US" sz="2200" dirty="0"/>
              <a:t>Example: Short grain rice, potatoes</a:t>
            </a:r>
          </a:p>
        </p:txBody>
      </p:sp>
      <p:sp>
        <p:nvSpPr>
          <p:cNvPr id="8" name="TextBox 7">
            <a:extLst>
              <a:ext uri="{FF2B5EF4-FFF2-40B4-BE49-F238E27FC236}">
                <a16:creationId xmlns:a16="http://schemas.microsoft.com/office/drawing/2014/main" id="{E62BED02-A2CD-4C38-8468-6A61A7D9B6CA}"/>
              </a:ext>
            </a:extLst>
          </p:cNvPr>
          <p:cNvSpPr txBox="1"/>
          <p:nvPr/>
        </p:nvSpPr>
        <p:spPr>
          <a:xfrm>
            <a:off x="1137888" y="4747880"/>
            <a:ext cx="4618177" cy="1538883"/>
          </a:xfrm>
          <a:prstGeom prst="rect">
            <a:avLst/>
          </a:prstGeom>
          <a:noFill/>
        </p:spPr>
        <p:txBody>
          <a:bodyPr wrap="square" rtlCol="0">
            <a:spAutoFit/>
          </a:bodyPr>
          <a:lstStyle/>
          <a:p>
            <a:pPr algn="ctr"/>
            <a:r>
              <a:rPr lang="en-US" sz="2400" dirty="0"/>
              <a:t>AMYLOSE</a:t>
            </a:r>
          </a:p>
          <a:p>
            <a:pPr algn="ctr"/>
            <a:r>
              <a:rPr lang="en-US" sz="2400" dirty="0"/>
              <a:t>More “resistant starch”</a:t>
            </a:r>
          </a:p>
          <a:p>
            <a:pPr algn="ctr"/>
            <a:r>
              <a:rPr lang="en-US" sz="2400" dirty="0"/>
              <a:t>Lesser impact on glucose levels</a:t>
            </a:r>
          </a:p>
          <a:p>
            <a:pPr algn="ctr"/>
            <a:r>
              <a:rPr lang="en-US" sz="2200" dirty="0"/>
              <a:t>Example: Long grain rice, beans, lentils</a:t>
            </a:r>
          </a:p>
        </p:txBody>
      </p:sp>
    </p:spTree>
    <p:extLst>
      <p:ext uri="{BB962C8B-B14F-4D97-AF65-F5344CB8AC3E}">
        <p14:creationId xmlns:p14="http://schemas.microsoft.com/office/powerpoint/2010/main" val="12392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unch of bananas&#10;&#10;Description automatically generated">
            <a:extLst>
              <a:ext uri="{FF2B5EF4-FFF2-40B4-BE49-F238E27FC236}">
                <a16:creationId xmlns:a16="http://schemas.microsoft.com/office/drawing/2014/main" id="{894C74E2-067E-450D-B839-F91B5739D2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52362" y="2341557"/>
            <a:ext cx="5261487" cy="3505249"/>
          </a:xfrm>
          <a:prstGeom prst="rect">
            <a:avLst/>
          </a:prstGeom>
        </p:spPr>
      </p:pic>
      <p:sp>
        <p:nvSpPr>
          <p:cNvPr id="2" name="Title 1">
            <a:extLst>
              <a:ext uri="{FF2B5EF4-FFF2-40B4-BE49-F238E27FC236}">
                <a16:creationId xmlns:a16="http://schemas.microsoft.com/office/drawing/2014/main" id="{8B79121F-8A2D-4AB8-BA75-BBD2E034FD50}"/>
              </a:ext>
            </a:extLst>
          </p:cNvPr>
          <p:cNvSpPr>
            <a:spLocks noGrp="1"/>
          </p:cNvSpPr>
          <p:nvPr>
            <p:ph type="title"/>
          </p:nvPr>
        </p:nvSpPr>
        <p:spPr>
          <a:solidFill>
            <a:srgbClr val="7FB0A8"/>
          </a:solidFill>
        </p:spPr>
        <p:txBody>
          <a:bodyPr/>
          <a:lstStyle/>
          <a:p>
            <a:r>
              <a:rPr lang="en-US" dirty="0"/>
              <a:t>Impact of Starch on BG</a:t>
            </a:r>
          </a:p>
        </p:txBody>
      </p:sp>
      <p:sp>
        <p:nvSpPr>
          <p:cNvPr id="3" name="Content Placeholder 2">
            <a:extLst>
              <a:ext uri="{FF2B5EF4-FFF2-40B4-BE49-F238E27FC236}">
                <a16:creationId xmlns:a16="http://schemas.microsoft.com/office/drawing/2014/main" id="{BC3D097D-FA12-4A20-A384-CEEC9A2947F5}"/>
              </a:ext>
            </a:extLst>
          </p:cNvPr>
          <p:cNvSpPr>
            <a:spLocks noGrp="1"/>
          </p:cNvSpPr>
          <p:nvPr>
            <p:ph idx="1"/>
          </p:nvPr>
        </p:nvSpPr>
        <p:spPr>
          <a:xfrm>
            <a:off x="838200" y="1851045"/>
            <a:ext cx="6196781" cy="4486275"/>
          </a:xfrm>
        </p:spPr>
        <p:txBody>
          <a:bodyPr>
            <a:normAutofit/>
          </a:bodyPr>
          <a:lstStyle/>
          <a:p>
            <a:pPr>
              <a:lnSpc>
                <a:spcPct val="100000"/>
              </a:lnSpc>
            </a:pPr>
            <a:r>
              <a:rPr lang="en-US" sz="4000" dirty="0"/>
              <a:t>Structure/type of the starch</a:t>
            </a:r>
          </a:p>
          <a:p>
            <a:pPr lvl="1">
              <a:lnSpc>
                <a:spcPct val="100000"/>
              </a:lnSpc>
            </a:pPr>
            <a:r>
              <a:rPr lang="en-US" sz="4000" dirty="0"/>
              <a:t>Ripeness</a:t>
            </a:r>
          </a:p>
          <a:p>
            <a:pPr lvl="2">
              <a:lnSpc>
                <a:spcPct val="100000"/>
              </a:lnSpc>
            </a:pPr>
            <a:r>
              <a:rPr lang="en-US" sz="3600" dirty="0"/>
              <a:t>Example: As a banana ripens, resistant starch converts into sugars</a:t>
            </a:r>
          </a:p>
          <a:p>
            <a:pPr marL="457200" lvl="1" indent="0">
              <a:buNone/>
            </a:pPr>
            <a:endParaRPr lang="en-US" sz="3200" dirty="0"/>
          </a:p>
        </p:txBody>
      </p:sp>
    </p:spTree>
    <p:extLst>
      <p:ext uri="{BB962C8B-B14F-4D97-AF65-F5344CB8AC3E}">
        <p14:creationId xmlns:p14="http://schemas.microsoft.com/office/powerpoint/2010/main" val="2001385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9850-39B1-4A77-A52B-95DB895D1174}"/>
              </a:ext>
            </a:extLst>
          </p:cNvPr>
          <p:cNvSpPr>
            <a:spLocks noGrp="1"/>
          </p:cNvSpPr>
          <p:nvPr>
            <p:ph type="title"/>
          </p:nvPr>
        </p:nvSpPr>
        <p:spPr>
          <a:solidFill>
            <a:srgbClr val="7FB0A8"/>
          </a:solidFill>
        </p:spPr>
        <p:txBody>
          <a:bodyPr/>
          <a:lstStyle/>
          <a:p>
            <a:r>
              <a:rPr lang="en-US" dirty="0"/>
              <a:t>Impact of Starch on BG</a:t>
            </a:r>
          </a:p>
        </p:txBody>
      </p:sp>
      <p:sp>
        <p:nvSpPr>
          <p:cNvPr id="3" name="Content Placeholder 2">
            <a:extLst>
              <a:ext uri="{FF2B5EF4-FFF2-40B4-BE49-F238E27FC236}">
                <a16:creationId xmlns:a16="http://schemas.microsoft.com/office/drawing/2014/main" id="{21621DC8-6F52-4BE9-9739-8EECA839A81A}"/>
              </a:ext>
            </a:extLst>
          </p:cNvPr>
          <p:cNvSpPr>
            <a:spLocks noGrp="1"/>
          </p:cNvSpPr>
          <p:nvPr>
            <p:ph idx="1"/>
          </p:nvPr>
        </p:nvSpPr>
        <p:spPr>
          <a:xfrm>
            <a:off x="838199" y="1825625"/>
            <a:ext cx="7524135" cy="4667250"/>
          </a:xfrm>
        </p:spPr>
        <p:txBody>
          <a:bodyPr/>
          <a:lstStyle/>
          <a:p>
            <a:pPr>
              <a:lnSpc>
                <a:spcPct val="100000"/>
              </a:lnSpc>
            </a:pPr>
            <a:r>
              <a:rPr lang="en-US" sz="3200" dirty="0"/>
              <a:t>Types of processing and cooking used</a:t>
            </a:r>
          </a:p>
          <a:p>
            <a:pPr lvl="1">
              <a:lnSpc>
                <a:spcPct val="100000"/>
              </a:lnSpc>
            </a:pPr>
            <a:r>
              <a:rPr lang="en-US" sz="3200" dirty="0"/>
              <a:t>Cooking method and time </a:t>
            </a:r>
          </a:p>
          <a:p>
            <a:pPr lvl="1">
              <a:lnSpc>
                <a:spcPct val="100000"/>
              </a:lnSpc>
            </a:pPr>
            <a:r>
              <a:rPr lang="en-US" sz="3200" dirty="0"/>
              <a:t>Amount of heat and moisture</a:t>
            </a:r>
          </a:p>
          <a:p>
            <a:pPr lvl="2">
              <a:lnSpc>
                <a:spcPct val="100000"/>
              </a:lnSpc>
            </a:pPr>
            <a:r>
              <a:rPr lang="en-US" sz="2800" dirty="0"/>
              <a:t>Example: The longer pasta cooks, the more water-logged its molecules become, making it easier for the body to break it down to glucose</a:t>
            </a:r>
          </a:p>
          <a:p>
            <a:endParaRPr lang="en-US" dirty="0"/>
          </a:p>
        </p:txBody>
      </p:sp>
      <p:pic>
        <p:nvPicPr>
          <p:cNvPr id="8" name="Picture 7" descr="A close-up of some pasta&#10;&#10;Description automatically generated with low confidence">
            <a:extLst>
              <a:ext uri="{FF2B5EF4-FFF2-40B4-BE49-F238E27FC236}">
                <a16:creationId xmlns:a16="http://schemas.microsoft.com/office/drawing/2014/main" id="{4C256DE1-DC2D-4384-AD09-A11FCC5C96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7312895" y="742062"/>
            <a:ext cx="8081809" cy="5373878"/>
          </a:xfrm>
          <a:prstGeom prst="rect">
            <a:avLst/>
          </a:prstGeom>
        </p:spPr>
      </p:pic>
    </p:spTree>
    <p:extLst>
      <p:ext uri="{BB962C8B-B14F-4D97-AF65-F5344CB8AC3E}">
        <p14:creationId xmlns:p14="http://schemas.microsoft.com/office/powerpoint/2010/main" val="261595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C31D-E872-46CC-B914-ACE2E3DED385}"/>
              </a:ext>
            </a:extLst>
          </p:cNvPr>
          <p:cNvSpPr>
            <a:spLocks noGrp="1"/>
          </p:cNvSpPr>
          <p:nvPr>
            <p:ph type="title"/>
          </p:nvPr>
        </p:nvSpPr>
        <p:spPr>
          <a:solidFill>
            <a:srgbClr val="7FB0A8"/>
          </a:solidFill>
        </p:spPr>
        <p:txBody>
          <a:bodyPr/>
          <a:lstStyle/>
          <a:p>
            <a:r>
              <a:rPr lang="en-US" dirty="0"/>
              <a:t>The Power of Prevention</a:t>
            </a:r>
          </a:p>
        </p:txBody>
      </p:sp>
      <p:sp>
        <p:nvSpPr>
          <p:cNvPr id="3" name="Content Placeholder 2">
            <a:extLst>
              <a:ext uri="{FF2B5EF4-FFF2-40B4-BE49-F238E27FC236}">
                <a16:creationId xmlns:a16="http://schemas.microsoft.com/office/drawing/2014/main" id="{A7C20648-F4F5-4324-97EF-D7EDAB4EBEF0}"/>
              </a:ext>
            </a:extLst>
          </p:cNvPr>
          <p:cNvSpPr>
            <a:spLocks noGrp="1"/>
          </p:cNvSpPr>
          <p:nvPr>
            <p:ph idx="1"/>
          </p:nvPr>
        </p:nvSpPr>
        <p:spPr>
          <a:xfrm>
            <a:off x="838199" y="1825625"/>
            <a:ext cx="10747917" cy="4351338"/>
          </a:xfrm>
        </p:spPr>
        <p:txBody>
          <a:bodyPr>
            <a:normAutofit/>
          </a:bodyPr>
          <a:lstStyle/>
          <a:p>
            <a:pPr>
              <a:lnSpc>
                <a:spcPct val="100000"/>
              </a:lnSpc>
            </a:pPr>
            <a:r>
              <a:rPr lang="en-US" sz="3200" dirty="0"/>
              <a:t>Diabetes Prevention Program (DPP) shows lifestyle changes may reduce risk of incident T2DM by 58% over 3 years</a:t>
            </a:r>
          </a:p>
          <a:p>
            <a:pPr lvl="1">
              <a:lnSpc>
                <a:spcPct val="100000"/>
              </a:lnSpc>
            </a:pPr>
            <a:r>
              <a:rPr lang="en-US" sz="2800" dirty="0"/>
              <a:t>Benefit of lifestyle change is more significant in those over the age of 60 – may decrease risk of T2DM by 71%</a:t>
            </a:r>
          </a:p>
          <a:p>
            <a:pPr lvl="1">
              <a:lnSpc>
                <a:spcPct val="100000"/>
              </a:lnSpc>
            </a:pPr>
            <a:r>
              <a:rPr lang="en-US" sz="2800" dirty="0"/>
              <a:t>Lifestyle intervention was effective in both sexes, across all racial and ethnic groups, and in people predisposed to diabetes </a:t>
            </a:r>
          </a:p>
          <a:p>
            <a:pPr marL="457200" lvl="1" indent="0">
              <a:lnSpc>
                <a:spcPct val="100000"/>
              </a:lnSpc>
              <a:buNone/>
            </a:pPr>
            <a:endParaRPr lang="en-US" sz="2800" dirty="0"/>
          </a:p>
        </p:txBody>
      </p:sp>
      <p:pic>
        <p:nvPicPr>
          <p:cNvPr id="4" name="Picture 3">
            <a:extLst>
              <a:ext uri="{FF2B5EF4-FFF2-40B4-BE49-F238E27FC236}">
                <a16:creationId xmlns:a16="http://schemas.microsoft.com/office/drawing/2014/main" id="{DD6AD828-808A-4967-ACE1-C87D49C51EC3}"/>
              </a:ext>
            </a:extLst>
          </p:cNvPr>
          <p:cNvPicPr>
            <a:picLocks noChangeAspect="1"/>
          </p:cNvPicPr>
          <p:nvPr/>
        </p:nvPicPr>
        <p:blipFill>
          <a:blip r:embed="rId3"/>
          <a:stretch>
            <a:fillRect/>
          </a:stretch>
        </p:blipFill>
        <p:spPr>
          <a:xfrm rot="10800000">
            <a:off x="0" y="5815891"/>
            <a:ext cx="12192000" cy="3958921"/>
          </a:xfrm>
          <a:prstGeom prst="rect">
            <a:avLst/>
          </a:prstGeom>
        </p:spPr>
      </p:pic>
      <p:sp>
        <p:nvSpPr>
          <p:cNvPr id="5" name="TextBox 4">
            <a:extLst>
              <a:ext uri="{FF2B5EF4-FFF2-40B4-BE49-F238E27FC236}">
                <a16:creationId xmlns:a16="http://schemas.microsoft.com/office/drawing/2014/main" id="{6FADB218-BDC8-41B0-A95C-D5EAAED5D390}"/>
              </a:ext>
            </a:extLst>
          </p:cNvPr>
          <p:cNvSpPr txBox="1"/>
          <p:nvPr/>
        </p:nvSpPr>
        <p:spPr>
          <a:xfrm>
            <a:off x="0" y="5354226"/>
            <a:ext cx="12192000" cy="461665"/>
          </a:xfrm>
          <a:prstGeom prst="rect">
            <a:avLst/>
          </a:prstGeom>
          <a:noFill/>
        </p:spPr>
        <p:txBody>
          <a:bodyPr wrap="square" rtlCol="0">
            <a:spAutoFit/>
          </a:bodyPr>
          <a:lstStyle/>
          <a:p>
            <a:r>
              <a:rPr lang="en-US" sz="1200" dirty="0">
                <a:effectLst/>
                <a:latin typeface="Times New Roman" panose="02020603050405020304" pitchFamily="18" charset="0"/>
                <a:cs typeface="Times New Roman" panose="02020603050405020304" pitchFamily="18" charset="0"/>
              </a:rPr>
              <a:t>The Diabetes Prevention Program Research Group. (2002). Reduction in the incidence of type 2 diabetes with lifestyle intervention or metformin. </a:t>
            </a:r>
            <a:r>
              <a:rPr lang="en-US" sz="1200" i="1" dirty="0">
                <a:effectLst/>
                <a:latin typeface="Times New Roman" panose="02020603050405020304" pitchFamily="18" charset="0"/>
                <a:cs typeface="Times New Roman" panose="02020603050405020304" pitchFamily="18" charset="0"/>
              </a:rPr>
              <a:t>New England Journal of Medicine</a:t>
            </a:r>
            <a:r>
              <a:rPr lang="en-US" sz="1200" dirty="0">
                <a:effectLst/>
                <a:latin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cs typeface="Times New Roman" panose="02020603050405020304" pitchFamily="18" charset="0"/>
              </a:rPr>
              <a:t>346</a:t>
            </a:r>
            <a:r>
              <a:rPr lang="en-US" sz="1200" dirty="0">
                <a:effectLst/>
                <a:latin typeface="Times New Roman" panose="02020603050405020304" pitchFamily="18" charset="0"/>
                <a:cs typeface="Times New Roman" panose="02020603050405020304" pitchFamily="18" charset="0"/>
              </a:rPr>
              <a:t>(6), 393–403. https://doi.org/10.1056/nejmoa012512 </a:t>
            </a:r>
          </a:p>
        </p:txBody>
      </p:sp>
    </p:spTree>
    <p:extLst>
      <p:ext uri="{BB962C8B-B14F-4D97-AF65-F5344CB8AC3E}">
        <p14:creationId xmlns:p14="http://schemas.microsoft.com/office/powerpoint/2010/main" val="3433220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variety, several&#10;&#10;Description automatically generated">
            <a:extLst>
              <a:ext uri="{FF2B5EF4-FFF2-40B4-BE49-F238E27FC236}">
                <a16:creationId xmlns:a16="http://schemas.microsoft.com/office/drawing/2014/main" id="{FDB20D93-8265-4F1F-B02E-A1EB26A771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156320"/>
            <a:ext cx="12192000" cy="8553157"/>
          </a:xfrm>
          <a:prstGeom prst="rect">
            <a:avLst/>
          </a:prstGeom>
        </p:spPr>
      </p:pic>
      <p:sp>
        <p:nvSpPr>
          <p:cNvPr id="2" name="Title 1">
            <a:extLst>
              <a:ext uri="{FF2B5EF4-FFF2-40B4-BE49-F238E27FC236}">
                <a16:creationId xmlns:a16="http://schemas.microsoft.com/office/drawing/2014/main" id="{A3FD5B39-4A49-44B4-A84E-FDA90B041528}"/>
              </a:ext>
            </a:extLst>
          </p:cNvPr>
          <p:cNvSpPr>
            <a:spLocks noGrp="1"/>
          </p:cNvSpPr>
          <p:nvPr>
            <p:ph type="title"/>
          </p:nvPr>
        </p:nvSpPr>
        <p:spPr>
          <a:solidFill>
            <a:srgbClr val="7FB0A8"/>
          </a:solidFill>
        </p:spPr>
        <p:txBody>
          <a:bodyPr/>
          <a:lstStyle/>
          <a:p>
            <a:r>
              <a:rPr lang="en-US" dirty="0"/>
              <a:t>Fiber</a:t>
            </a:r>
          </a:p>
        </p:txBody>
      </p:sp>
      <p:sp>
        <p:nvSpPr>
          <p:cNvPr id="3" name="Content Placeholder 2">
            <a:extLst>
              <a:ext uri="{FF2B5EF4-FFF2-40B4-BE49-F238E27FC236}">
                <a16:creationId xmlns:a16="http://schemas.microsoft.com/office/drawing/2014/main" id="{B1EE8429-1A22-48F7-9F51-0E4B68D24389}"/>
              </a:ext>
            </a:extLst>
          </p:cNvPr>
          <p:cNvSpPr>
            <a:spLocks noGrp="1"/>
          </p:cNvSpPr>
          <p:nvPr>
            <p:ph idx="1"/>
          </p:nvPr>
        </p:nvSpPr>
        <p:spPr/>
        <p:txBody>
          <a:bodyPr>
            <a:normAutofit/>
          </a:bodyPr>
          <a:lstStyle/>
          <a:p>
            <a:pPr>
              <a:lnSpc>
                <a:spcPct val="100000"/>
              </a:lnSpc>
            </a:pPr>
            <a:r>
              <a:rPr lang="en-US" sz="3200" dirty="0"/>
              <a:t>A type of carbohydrate that passes through the body largely undigested, thus contributes minimal glucose to the postprandial rise</a:t>
            </a:r>
          </a:p>
          <a:p>
            <a:pPr>
              <a:lnSpc>
                <a:spcPct val="100000"/>
              </a:lnSpc>
            </a:pPr>
            <a:r>
              <a:rPr lang="en-US" sz="3200" dirty="0"/>
              <a:t>Intake is inversely associated with risk of T2DM</a:t>
            </a:r>
          </a:p>
          <a:p>
            <a:pPr>
              <a:lnSpc>
                <a:spcPct val="100000"/>
              </a:lnSpc>
            </a:pPr>
            <a:r>
              <a:rPr lang="en-US" sz="3200" b="0" i="0" dirty="0">
                <a:solidFill>
                  <a:srgbClr val="000000"/>
                </a:solidFill>
                <a:effectLst/>
              </a:rPr>
              <a:t>Sufficient intake is associated with lower all-cause mortality in people with diabetes</a:t>
            </a:r>
          </a:p>
        </p:txBody>
      </p:sp>
    </p:spTree>
    <p:extLst>
      <p:ext uri="{BB962C8B-B14F-4D97-AF65-F5344CB8AC3E}">
        <p14:creationId xmlns:p14="http://schemas.microsoft.com/office/powerpoint/2010/main" val="872607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CE3E-AFCC-43A3-BE95-C8EF1B0E500E}"/>
              </a:ext>
            </a:extLst>
          </p:cNvPr>
          <p:cNvSpPr>
            <a:spLocks noGrp="1"/>
          </p:cNvSpPr>
          <p:nvPr>
            <p:ph type="title"/>
          </p:nvPr>
        </p:nvSpPr>
        <p:spPr>
          <a:solidFill>
            <a:srgbClr val="7FB0A8"/>
          </a:solidFill>
        </p:spPr>
        <p:txBody>
          <a:bodyPr/>
          <a:lstStyle/>
          <a:p>
            <a:r>
              <a:rPr lang="en-US" dirty="0"/>
              <a:t>Fiber</a:t>
            </a:r>
          </a:p>
        </p:txBody>
      </p:sp>
      <p:sp>
        <p:nvSpPr>
          <p:cNvPr id="3" name="Content Placeholder 2">
            <a:extLst>
              <a:ext uri="{FF2B5EF4-FFF2-40B4-BE49-F238E27FC236}">
                <a16:creationId xmlns:a16="http://schemas.microsoft.com/office/drawing/2014/main" id="{51F31BD7-F01F-4B6F-8C7A-3A180B7D0FA6}"/>
              </a:ext>
            </a:extLst>
          </p:cNvPr>
          <p:cNvSpPr>
            <a:spLocks noGrp="1"/>
          </p:cNvSpPr>
          <p:nvPr>
            <p:ph idx="1"/>
          </p:nvPr>
        </p:nvSpPr>
        <p:spPr>
          <a:xfrm>
            <a:off x="838198" y="1662304"/>
            <a:ext cx="9597392" cy="4830571"/>
          </a:xfrm>
        </p:spPr>
        <p:txBody>
          <a:bodyPr>
            <a:normAutofit/>
          </a:bodyPr>
          <a:lstStyle/>
          <a:p>
            <a:pPr>
              <a:lnSpc>
                <a:spcPct val="110000"/>
              </a:lnSpc>
            </a:pPr>
            <a:r>
              <a:rPr lang="en-US" sz="3400" dirty="0"/>
              <a:t>Sources of fiber:</a:t>
            </a:r>
          </a:p>
          <a:p>
            <a:pPr lvl="1">
              <a:lnSpc>
                <a:spcPct val="110000"/>
              </a:lnSpc>
            </a:pPr>
            <a:r>
              <a:rPr lang="en-US" sz="3000" dirty="0"/>
              <a:t>Whole fruits, starchy and non-starchy vegetables, beans, peas, lentils, nuts, seeds, and whole grains</a:t>
            </a:r>
          </a:p>
          <a:p>
            <a:pPr>
              <a:lnSpc>
                <a:spcPct val="100000"/>
              </a:lnSpc>
            </a:pPr>
            <a:r>
              <a:rPr lang="en-US" sz="3400" dirty="0">
                <a:solidFill>
                  <a:srgbClr val="000000"/>
                </a:solidFill>
              </a:rPr>
              <a:t>Goal: 14 grams of fiber/1000 kcal</a:t>
            </a:r>
          </a:p>
          <a:p>
            <a:pPr lvl="1">
              <a:lnSpc>
                <a:spcPct val="100000"/>
              </a:lnSpc>
            </a:pPr>
            <a:r>
              <a:rPr lang="en-US" sz="3000" dirty="0">
                <a:solidFill>
                  <a:srgbClr val="000000"/>
                </a:solidFill>
              </a:rPr>
              <a:t>Typical American gets ~15 grams/day</a:t>
            </a:r>
          </a:p>
          <a:p>
            <a:pPr lvl="1">
              <a:lnSpc>
                <a:spcPct val="100000"/>
              </a:lnSpc>
            </a:pPr>
            <a:r>
              <a:rPr lang="en-US" sz="3000" dirty="0">
                <a:solidFill>
                  <a:srgbClr val="000000"/>
                </a:solidFill>
              </a:rPr>
              <a:t>Improved glycemia with ~44-50 grams/day; may be difficult due to palatability and GI side effects</a:t>
            </a:r>
            <a:endParaRPr lang="en-US" sz="3000" dirty="0"/>
          </a:p>
          <a:p>
            <a:pPr>
              <a:lnSpc>
                <a:spcPct val="110000"/>
              </a:lnSpc>
            </a:pPr>
            <a:r>
              <a:rPr lang="en-US" sz="3200" dirty="0">
                <a:solidFill>
                  <a:srgbClr val="000000"/>
                </a:solidFill>
              </a:rPr>
              <a:t>50% of grain consumption from whole intact grains</a:t>
            </a:r>
          </a:p>
          <a:p>
            <a:pPr>
              <a:lnSpc>
                <a:spcPct val="110000"/>
              </a:lnSpc>
            </a:pPr>
            <a:endParaRPr lang="en-US" sz="3200" dirty="0"/>
          </a:p>
        </p:txBody>
      </p:sp>
      <p:pic>
        <p:nvPicPr>
          <p:cNvPr id="8" name="Picture 7" descr="A picture containing food, vegetable, fruit, sliced&#10;&#10;Description automatically generated">
            <a:extLst>
              <a:ext uri="{FF2B5EF4-FFF2-40B4-BE49-F238E27FC236}">
                <a16:creationId xmlns:a16="http://schemas.microsoft.com/office/drawing/2014/main" id="{083BD12E-CF6F-47F7-8672-29990BFAC7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9435022" y="1153389"/>
            <a:ext cx="6858002" cy="4551220"/>
          </a:xfrm>
          <a:prstGeom prst="rect">
            <a:avLst/>
          </a:prstGeom>
        </p:spPr>
      </p:pic>
    </p:spTree>
    <p:extLst>
      <p:ext uri="{BB962C8B-B14F-4D97-AF65-F5344CB8AC3E}">
        <p14:creationId xmlns:p14="http://schemas.microsoft.com/office/powerpoint/2010/main" val="2763469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7C11-AF70-450B-9D28-E8BF794AFE7A}"/>
              </a:ext>
            </a:extLst>
          </p:cNvPr>
          <p:cNvSpPr>
            <a:spLocks noGrp="1"/>
          </p:cNvSpPr>
          <p:nvPr>
            <p:ph type="title"/>
          </p:nvPr>
        </p:nvSpPr>
        <p:spPr>
          <a:solidFill>
            <a:srgbClr val="7FB0A8"/>
          </a:solidFill>
        </p:spPr>
        <p:txBody>
          <a:bodyPr/>
          <a:lstStyle/>
          <a:p>
            <a:r>
              <a:rPr lang="en-US" dirty="0"/>
              <a:t>Tips to Increase Fiber</a:t>
            </a:r>
          </a:p>
        </p:txBody>
      </p:sp>
      <p:sp>
        <p:nvSpPr>
          <p:cNvPr id="3" name="Content Placeholder 2">
            <a:extLst>
              <a:ext uri="{FF2B5EF4-FFF2-40B4-BE49-F238E27FC236}">
                <a16:creationId xmlns:a16="http://schemas.microsoft.com/office/drawing/2014/main" id="{F0F863BA-B11D-4552-81D7-025ECCBA487A}"/>
              </a:ext>
            </a:extLst>
          </p:cNvPr>
          <p:cNvSpPr>
            <a:spLocks noGrp="1"/>
          </p:cNvSpPr>
          <p:nvPr>
            <p:ph idx="1"/>
          </p:nvPr>
        </p:nvSpPr>
        <p:spPr>
          <a:xfrm>
            <a:off x="838200" y="1825625"/>
            <a:ext cx="6950602" cy="4351338"/>
          </a:xfrm>
        </p:spPr>
        <p:txBody>
          <a:bodyPr/>
          <a:lstStyle/>
          <a:p>
            <a:pPr>
              <a:lnSpc>
                <a:spcPct val="110000"/>
              </a:lnSpc>
            </a:pPr>
            <a:r>
              <a:rPr lang="en-US" sz="3200" dirty="0"/>
              <a:t>Real-world tips to increase fiber:</a:t>
            </a:r>
          </a:p>
          <a:p>
            <a:pPr lvl="1">
              <a:lnSpc>
                <a:spcPct val="110000"/>
              </a:lnSpc>
            </a:pPr>
            <a:r>
              <a:rPr lang="en-US" sz="2800" dirty="0"/>
              <a:t>Eat whole fruit instead of drinking juice</a:t>
            </a:r>
          </a:p>
          <a:p>
            <a:pPr lvl="1">
              <a:lnSpc>
                <a:spcPct val="110000"/>
              </a:lnSpc>
            </a:pPr>
            <a:r>
              <a:rPr lang="en-US" sz="2800" dirty="0"/>
              <a:t>Replace white flour products/rice with brown rice and whole grains</a:t>
            </a:r>
          </a:p>
          <a:p>
            <a:pPr lvl="1">
              <a:lnSpc>
                <a:spcPct val="110000"/>
              </a:lnSpc>
            </a:pPr>
            <a:r>
              <a:rPr lang="en-US" sz="2800" dirty="0"/>
              <a:t>Snack on nuts, seeds, fruit, or vegetables more often</a:t>
            </a:r>
          </a:p>
          <a:p>
            <a:pPr lvl="1">
              <a:lnSpc>
                <a:spcPct val="110000"/>
              </a:lnSpc>
            </a:pPr>
            <a:r>
              <a:rPr lang="en-US" sz="2800" dirty="0"/>
              <a:t>Substitute beans/lentils for meat in a salad, chili, or soup</a:t>
            </a:r>
          </a:p>
          <a:p>
            <a:pPr marL="0" indent="0">
              <a:buNone/>
            </a:pPr>
            <a:endParaRPr lang="en-US" dirty="0"/>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54"/>
          <a:stretch/>
        </p:blipFill>
        <p:spPr>
          <a:xfrm>
            <a:off x="8199788" y="948569"/>
            <a:ext cx="3228657" cy="5422174"/>
          </a:xfrm>
          <a:prstGeom prst="rect">
            <a:avLst/>
          </a:prstGeom>
        </p:spPr>
      </p:pic>
    </p:spTree>
    <p:extLst>
      <p:ext uri="{BB962C8B-B14F-4D97-AF65-F5344CB8AC3E}">
        <p14:creationId xmlns:p14="http://schemas.microsoft.com/office/powerpoint/2010/main" val="299888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ars and a pear&#10;&#10;Description automatically generated with medium confidence">
            <a:extLst>
              <a:ext uri="{FF2B5EF4-FFF2-40B4-BE49-F238E27FC236}">
                <a16:creationId xmlns:a16="http://schemas.microsoft.com/office/drawing/2014/main" id="{E6F2448A-91C2-4ADF-B7D8-F438937AFE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962922"/>
            <a:ext cx="12192000" cy="3059906"/>
          </a:xfrm>
          <a:prstGeom prst="rect">
            <a:avLst/>
          </a:prstGeom>
        </p:spPr>
      </p:pic>
      <p:sp>
        <p:nvSpPr>
          <p:cNvPr id="3" name="Content Placeholder 2">
            <a:extLst>
              <a:ext uri="{FF2B5EF4-FFF2-40B4-BE49-F238E27FC236}">
                <a16:creationId xmlns:a16="http://schemas.microsoft.com/office/drawing/2014/main" id="{DD313D9D-E2E7-824D-A264-1A4183A34A7A}"/>
              </a:ext>
            </a:extLst>
          </p:cNvPr>
          <p:cNvSpPr>
            <a:spLocks noGrp="1"/>
          </p:cNvSpPr>
          <p:nvPr>
            <p:ph idx="1"/>
          </p:nvPr>
        </p:nvSpPr>
        <p:spPr/>
        <p:txBody>
          <a:bodyPr>
            <a:normAutofit/>
          </a:bodyPr>
          <a:lstStyle/>
          <a:p>
            <a:r>
              <a:rPr lang="en-US" sz="3200" b="0" i="0" dirty="0">
                <a:solidFill>
                  <a:srgbClr val="000000"/>
                </a:solidFill>
                <a:effectLst/>
              </a:rPr>
              <a:t>Since fiber is a type of carbohydrate that the body can’t digest, it does not affect blood sugar levels like other carbs.</a:t>
            </a:r>
          </a:p>
          <a:p>
            <a:r>
              <a:rPr lang="en-US" sz="3200" b="0" i="0" dirty="0">
                <a:solidFill>
                  <a:srgbClr val="000000"/>
                </a:solidFill>
                <a:effectLst/>
              </a:rPr>
              <a:t>On Nutrition Facts food labels, the grams of dietary fiber are already included in the total carbohydrate.</a:t>
            </a:r>
          </a:p>
          <a:p>
            <a:r>
              <a:rPr lang="en-US" sz="3200" b="0" i="0" dirty="0">
                <a:solidFill>
                  <a:srgbClr val="000000"/>
                </a:solidFill>
                <a:effectLst/>
              </a:rPr>
              <a:t>In those who are intensively managed with insulin and carb counting, </a:t>
            </a:r>
            <a:r>
              <a:rPr lang="en-US" sz="3200" b="0" i="0" u="sng" dirty="0">
                <a:solidFill>
                  <a:srgbClr val="000000"/>
                </a:solidFill>
                <a:effectLst/>
              </a:rPr>
              <a:t>consider</a:t>
            </a:r>
            <a:r>
              <a:rPr lang="en-US" sz="3200" b="0" i="0" dirty="0">
                <a:solidFill>
                  <a:srgbClr val="000000"/>
                </a:solidFill>
                <a:effectLst/>
              </a:rPr>
              <a:t> subtracting the grams of fiber from the total carbohydrate.</a:t>
            </a:r>
            <a:endParaRPr lang="en-US" sz="3200" dirty="0"/>
          </a:p>
        </p:txBody>
      </p:sp>
      <p:sp>
        <p:nvSpPr>
          <p:cNvPr id="4" name="Title 1">
            <a:extLst>
              <a:ext uri="{FF2B5EF4-FFF2-40B4-BE49-F238E27FC236}">
                <a16:creationId xmlns:a16="http://schemas.microsoft.com/office/drawing/2014/main" id="{CC4C256F-9DF1-E34D-BDE5-68BFA7F65BF1}"/>
              </a:ext>
            </a:extLst>
          </p:cNvPr>
          <p:cNvSpPr>
            <a:spLocks noGrp="1"/>
          </p:cNvSpPr>
          <p:nvPr>
            <p:ph type="title"/>
          </p:nvPr>
        </p:nvSpPr>
        <p:spPr>
          <a:solidFill>
            <a:srgbClr val="7FB0A8"/>
          </a:solidFill>
        </p:spPr>
        <p:txBody>
          <a:bodyPr/>
          <a:lstStyle/>
          <a:p>
            <a:r>
              <a:rPr lang="en-US" dirty="0"/>
              <a:t>Fiber &amp; Carbohydrate Counting</a:t>
            </a:r>
          </a:p>
        </p:txBody>
      </p:sp>
    </p:spTree>
    <p:extLst>
      <p:ext uri="{BB962C8B-B14F-4D97-AF65-F5344CB8AC3E}">
        <p14:creationId xmlns:p14="http://schemas.microsoft.com/office/powerpoint/2010/main" val="1883761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AED69-B82C-4B21-915B-42BE31568B2B}"/>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E52D20A2-E960-4A05-B6D6-C174F649CF47}"/>
              </a:ext>
            </a:extLst>
          </p:cNvPr>
          <p:cNvSpPr>
            <a:spLocks noGrp="1"/>
          </p:cNvSpPr>
          <p:nvPr>
            <p:ph idx="1"/>
          </p:nvPr>
        </p:nvSpPr>
        <p:spPr/>
        <p:txBody>
          <a:bodyPr>
            <a:normAutofit lnSpcReduction="10000"/>
          </a:bodyPr>
          <a:lstStyle/>
          <a:p>
            <a:pPr marL="0" indent="0">
              <a:lnSpc>
                <a:spcPct val="100000"/>
              </a:lnSpc>
              <a:buNone/>
            </a:pPr>
            <a:r>
              <a:rPr lang="en-US" dirty="0"/>
              <a:t>Which of the following is true about sucrose digestion?</a:t>
            </a:r>
          </a:p>
          <a:p>
            <a:pPr marL="800100" indent="-628650">
              <a:lnSpc>
                <a:spcPct val="100000"/>
              </a:lnSpc>
              <a:buFont typeface="+mj-lt"/>
              <a:buAutoNum type="alphaUcPeriod"/>
            </a:pPr>
            <a:r>
              <a:rPr lang="en-US" dirty="0"/>
              <a:t>Sucrose is broken down into glucose &amp; fructose, and the fructose is metabolized almost completely in the liver</a:t>
            </a:r>
          </a:p>
          <a:p>
            <a:pPr marL="800100" indent="-628650">
              <a:lnSpc>
                <a:spcPct val="100000"/>
              </a:lnSpc>
              <a:buFont typeface="+mj-lt"/>
              <a:buAutoNum type="alphaUcPeriod"/>
            </a:pPr>
            <a:r>
              <a:rPr lang="en-US" dirty="0"/>
              <a:t>Sucrose is broken down into glucose &amp; maltose, and the glucose is metabolized almost completely in the liver</a:t>
            </a:r>
          </a:p>
          <a:p>
            <a:pPr marL="800100" indent="-628650">
              <a:lnSpc>
                <a:spcPct val="100000"/>
              </a:lnSpc>
              <a:buFont typeface="+mj-lt"/>
              <a:buAutoNum type="alphaUcPeriod"/>
            </a:pPr>
            <a:r>
              <a:rPr lang="en-US" dirty="0"/>
              <a:t>Sucrose is broken down into glucose &amp; fructose, and the glucose is metabolized almost completely in the liver</a:t>
            </a:r>
          </a:p>
          <a:p>
            <a:pPr marL="800100" indent="-628650">
              <a:lnSpc>
                <a:spcPct val="100000"/>
              </a:lnSpc>
              <a:buFont typeface="+mj-lt"/>
              <a:buAutoNum type="alphaUcPeriod"/>
            </a:pPr>
            <a:r>
              <a:rPr lang="en-US" dirty="0"/>
              <a:t>Sucrose is broken down into glucose &amp; maltose, and the maltose is metabolized almost completely in the liver</a:t>
            </a:r>
          </a:p>
          <a:p>
            <a:endParaRPr lang="en-US" dirty="0"/>
          </a:p>
        </p:txBody>
      </p:sp>
      <p:sp>
        <p:nvSpPr>
          <p:cNvPr id="4" name="Oval 3">
            <a:extLst>
              <a:ext uri="{FF2B5EF4-FFF2-40B4-BE49-F238E27FC236}">
                <a16:creationId xmlns:a16="http://schemas.microsoft.com/office/drawing/2014/main" id="{77EE1D85-DD07-4E4E-9EC1-65C131AE3D97}"/>
              </a:ext>
            </a:extLst>
          </p:cNvPr>
          <p:cNvSpPr/>
          <p:nvPr/>
        </p:nvSpPr>
        <p:spPr>
          <a:xfrm>
            <a:off x="423333" y="2184400"/>
            <a:ext cx="11430000" cy="11006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967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404F-80D4-4CA4-ADF0-92B04DD7DC44}"/>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AFF82E7A-3552-4091-9EFF-1C15585705C1}"/>
              </a:ext>
            </a:extLst>
          </p:cNvPr>
          <p:cNvSpPr>
            <a:spLocks noGrp="1"/>
          </p:cNvSpPr>
          <p:nvPr>
            <p:ph idx="1"/>
          </p:nvPr>
        </p:nvSpPr>
        <p:spPr/>
        <p:txBody>
          <a:bodyPr>
            <a:normAutofit lnSpcReduction="10000"/>
          </a:bodyPr>
          <a:lstStyle/>
          <a:p>
            <a:pPr marL="0" indent="0">
              <a:lnSpc>
                <a:spcPct val="100000"/>
              </a:lnSpc>
              <a:buNone/>
            </a:pPr>
            <a:r>
              <a:rPr lang="en-US" sz="3200" dirty="0"/>
              <a:t>Taylor, who has type 1 diabetes, begins experiencing symptoms of hypoglycemia after a long-day of swimming. When she checks, her blood sugar is 63 mg/dl. What should she do?</a:t>
            </a:r>
          </a:p>
          <a:p>
            <a:pPr marL="971550" lvl="1" indent="-514350">
              <a:lnSpc>
                <a:spcPct val="100000"/>
              </a:lnSpc>
              <a:buFont typeface="+mj-lt"/>
              <a:buAutoNum type="alphaUcPeriod"/>
            </a:pPr>
            <a:r>
              <a:rPr lang="en-US" sz="2800" dirty="0"/>
              <a:t>Drink 8 oz of soda and recheck her glucose level in 15 minutes</a:t>
            </a:r>
          </a:p>
          <a:p>
            <a:pPr marL="971550" lvl="1" indent="-514350">
              <a:lnSpc>
                <a:spcPct val="100000"/>
              </a:lnSpc>
              <a:buFont typeface="+mj-lt"/>
              <a:buAutoNum type="alphaUcPeriod"/>
            </a:pPr>
            <a:r>
              <a:rPr lang="en-US" sz="2800" dirty="0"/>
              <a:t>Eat 4 glucose tablets and recheck her glucose level in 15 minutes</a:t>
            </a:r>
          </a:p>
          <a:p>
            <a:pPr marL="971550" lvl="1" indent="-514350">
              <a:lnSpc>
                <a:spcPct val="100000"/>
              </a:lnSpc>
              <a:buFont typeface="+mj-lt"/>
              <a:buAutoNum type="alphaUcPeriod"/>
            </a:pPr>
            <a:r>
              <a:rPr lang="en-US" sz="2800" dirty="0"/>
              <a:t>Drink 15g of liquid glucose and recheck her glucose level in 30 minutes</a:t>
            </a:r>
          </a:p>
          <a:p>
            <a:pPr marL="971550" lvl="1" indent="-514350">
              <a:lnSpc>
                <a:spcPct val="100000"/>
              </a:lnSpc>
              <a:buFont typeface="+mj-lt"/>
              <a:buAutoNum type="alphaUcPeriod"/>
            </a:pPr>
            <a:r>
              <a:rPr lang="en-US" sz="2800" dirty="0"/>
              <a:t>Eat a piece of fruit and recheck her glucose level in 30 minutes </a:t>
            </a:r>
          </a:p>
          <a:p>
            <a:pPr marL="457200" lvl="1" indent="0">
              <a:buNone/>
            </a:pPr>
            <a:endParaRPr lang="en-US" dirty="0"/>
          </a:p>
        </p:txBody>
      </p:sp>
      <p:sp>
        <p:nvSpPr>
          <p:cNvPr id="4" name="Oval 3">
            <a:extLst>
              <a:ext uri="{FF2B5EF4-FFF2-40B4-BE49-F238E27FC236}">
                <a16:creationId xmlns:a16="http://schemas.microsoft.com/office/drawing/2014/main" id="{10ACEF07-A5B2-489F-9233-48421EC12AE7}"/>
              </a:ext>
            </a:extLst>
          </p:cNvPr>
          <p:cNvSpPr/>
          <p:nvPr/>
        </p:nvSpPr>
        <p:spPr>
          <a:xfrm>
            <a:off x="676508" y="3964123"/>
            <a:ext cx="11201400" cy="660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571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ky, outdoor, ground, person&#10;&#10;Description automatically generated">
            <a:extLst>
              <a:ext uri="{FF2B5EF4-FFF2-40B4-BE49-F238E27FC236}">
                <a16:creationId xmlns:a16="http://schemas.microsoft.com/office/drawing/2014/main" id="{F769901D-045C-44A2-82D4-F279858BC37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21189" b="1915"/>
          <a:stretch/>
        </p:blipFill>
        <p:spPr>
          <a:xfrm>
            <a:off x="20" y="10"/>
            <a:ext cx="12191981" cy="6857990"/>
          </a:xfrm>
          <a:prstGeom prst="rect">
            <a:avLst/>
          </a:prstGeom>
        </p:spPr>
      </p:pic>
      <p:sp>
        <p:nvSpPr>
          <p:cNvPr id="33" name="Rectangle 2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31C7D7B-93F4-4DB4-BBAC-1BDF3C5A9D1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t>Stand up &amp; Stretch!</a:t>
            </a:r>
          </a:p>
        </p:txBody>
      </p:sp>
      <p:sp>
        <p:nvSpPr>
          <p:cNvPr id="34" name="Rectangle: Rounded Corners 2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65289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rown farm eggs on table">
            <a:extLst>
              <a:ext uri="{FF2B5EF4-FFF2-40B4-BE49-F238E27FC236}">
                <a16:creationId xmlns:a16="http://schemas.microsoft.com/office/drawing/2014/main" id="{79717493-EDA6-48AB-B17E-212ED8938E35}"/>
              </a:ext>
            </a:extLst>
          </p:cNvPr>
          <p:cNvPicPr>
            <a:picLocks noChangeAspect="1"/>
          </p:cNvPicPr>
          <p:nvPr/>
        </p:nvPicPr>
        <p:blipFill rotWithShape="1">
          <a:blip r:embed="rId3"/>
          <a:srcRect l="3284" t="23391" r="5807"/>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69A68D4-0EEA-4454-8F1C-C3D9830C27E5}"/>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Protein</a:t>
            </a: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897953"/>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6DB3B-766C-4D71-9D94-A138296B5962}"/>
              </a:ext>
            </a:extLst>
          </p:cNvPr>
          <p:cNvSpPr>
            <a:spLocks noGrp="1"/>
          </p:cNvSpPr>
          <p:nvPr>
            <p:ph type="title"/>
          </p:nvPr>
        </p:nvSpPr>
        <p:spPr>
          <a:solidFill>
            <a:srgbClr val="7FB0A8"/>
          </a:solidFill>
        </p:spPr>
        <p:txBody>
          <a:bodyPr/>
          <a:lstStyle/>
          <a:p>
            <a:r>
              <a:rPr lang="en-US" dirty="0"/>
              <a:t>Protein Sources</a:t>
            </a:r>
          </a:p>
        </p:txBody>
      </p:sp>
      <p:pic>
        <p:nvPicPr>
          <p:cNvPr id="13" name="Picture 12" descr="A picture containing food, plate, different, breakfast&#10;&#10;Description automatically generated">
            <a:extLst>
              <a:ext uri="{FF2B5EF4-FFF2-40B4-BE49-F238E27FC236}">
                <a16:creationId xmlns:a16="http://schemas.microsoft.com/office/drawing/2014/main" id="{89078C60-CEA7-4B5D-AB5A-82C16FCC0F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8931349" y="-1988820"/>
            <a:ext cx="6347495" cy="8846820"/>
          </a:xfrm>
          <a:prstGeom prst="rect">
            <a:avLst/>
          </a:prstGeom>
        </p:spPr>
      </p:pic>
      <p:sp>
        <p:nvSpPr>
          <p:cNvPr id="5" name="Content Placeholder 4">
            <a:extLst>
              <a:ext uri="{FF2B5EF4-FFF2-40B4-BE49-F238E27FC236}">
                <a16:creationId xmlns:a16="http://schemas.microsoft.com/office/drawing/2014/main" id="{48D1DC9D-925F-4676-A4C6-FB98DD0F4CE3}"/>
              </a:ext>
            </a:extLst>
          </p:cNvPr>
          <p:cNvSpPr>
            <a:spLocks noGrp="1"/>
          </p:cNvSpPr>
          <p:nvPr>
            <p:ph idx="1"/>
          </p:nvPr>
        </p:nvSpPr>
        <p:spPr>
          <a:xfrm>
            <a:off x="838200" y="1934127"/>
            <a:ext cx="10515600" cy="4558748"/>
          </a:xfrm>
        </p:spPr>
        <p:txBody>
          <a:bodyPr>
            <a:normAutofit fontScale="85000" lnSpcReduction="20000"/>
          </a:bodyPr>
          <a:lstStyle/>
          <a:p>
            <a:r>
              <a:rPr lang="en-US" dirty="0"/>
              <a:t>Meat: beef, pork, lamb, veal, etc.</a:t>
            </a:r>
          </a:p>
          <a:p>
            <a:r>
              <a:rPr lang="en-US" dirty="0"/>
              <a:t>Plant-based meats</a:t>
            </a:r>
          </a:p>
          <a:p>
            <a:r>
              <a:rPr lang="en-US" dirty="0"/>
              <a:t>Poultry: chicken, turkey, duck, emu, goose, bush birds, etc.</a:t>
            </a:r>
          </a:p>
          <a:p>
            <a:r>
              <a:rPr lang="en-US" dirty="0"/>
              <a:t>Fish and seafood: fish, prawns, crab, lobster, scallops, etc. </a:t>
            </a:r>
          </a:p>
          <a:p>
            <a:r>
              <a:rPr lang="en-US" dirty="0"/>
              <a:t>Eggs</a:t>
            </a:r>
          </a:p>
          <a:p>
            <a:r>
              <a:rPr lang="en-US" dirty="0"/>
              <a:t>Dairy products: milk, yogurt, cheese, cottage cheese</a:t>
            </a:r>
          </a:p>
          <a:p>
            <a:r>
              <a:rPr lang="en-US" dirty="0"/>
              <a:t>Soy milk  </a:t>
            </a:r>
          </a:p>
          <a:p>
            <a:r>
              <a:rPr lang="en-US" dirty="0"/>
              <a:t>Nuts, seeds, nut butters</a:t>
            </a:r>
          </a:p>
          <a:p>
            <a:r>
              <a:rPr lang="en-US" dirty="0"/>
              <a:t>Tofu, tempeh, edamame</a:t>
            </a:r>
          </a:p>
          <a:p>
            <a:r>
              <a:rPr lang="en-US" dirty="0"/>
              <a:t>Beans, lentils, peas, hummus</a:t>
            </a:r>
          </a:p>
          <a:p>
            <a:r>
              <a:rPr lang="en-US" dirty="0"/>
              <a:t>Grains: quinoa, wheat berry, millet, couscous, buckwheat, oatmeal, high protein cereal</a:t>
            </a:r>
          </a:p>
          <a:p>
            <a:endParaRPr lang="en-US" dirty="0"/>
          </a:p>
        </p:txBody>
      </p:sp>
    </p:spTree>
    <p:extLst>
      <p:ext uri="{BB962C8B-B14F-4D97-AF65-F5344CB8AC3E}">
        <p14:creationId xmlns:p14="http://schemas.microsoft.com/office/powerpoint/2010/main" val="196642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3DA1-9BDF-44B3-BA02-6F9897E7CA7C}"/>
              </a:ext>
            </a:extLst>
          </p:cNvPr>
          <p:cNvSpPr>
            <a:spLocks noGrp="1"/>
          </p:cNvSpPr>
          <p:nvPr>
            <p:ph type="title"/>
          </p:nvPr>
        </p:nvSpPr>
        <p:spPr>
          <a:solidFill>
            <a:srgbClr val="7FB0A8"/>
          </a:solidFill>
        </p:spPr>
        <p:txBody>
          <a:bodyPr/>
          <a:lstStyle/>
          <a:p>
            <a:r>
              <a:rPr lang="en-US"/>
              <a:t>The Power of Prevention</a:t>
            </a:r>
            <a:endParaRPr lang="en-US" dirty="0"/>
          </a:p>
        </p:txBody>
      </p:sp>
      <p:sp>
        <p:nvSpPr>
          <p:cNvPr id="3" name="Content Placeholder 2">
            <a:extLst>
              <a:ext uri="{FF2B5EF4-FFF2-40B4-BE49-F238E27FC236}">
                <a16:creationId xmlns:a16="http://schemas.microsoft.com/office/drawing/2014/main" id="{1D968416-285B-4A25-B5E7-BF6F0074BC5D}"/>
              </a:ext>
            </a:extLst>
          </p:cNvPr>
          <p:cNvSpPr>
            <a:spLocks noGrp="1"/>
          </p:cNvSpPr>
          <p:nvPr>
            <p:ph idx="1"/>
          </p:nvPr>
        </p:nvSpPr>
        <p:spPr>
          <a:xfrm>
            <a:off x="838200" y="1825625"/>
            <a:ext cx="10515600" cy="4351338"/>
          </a:xfrm>
        </p:spPr>
        <p:txBody>
          <a:bodyPr>
            <a:normAutofit fontScale="70000" lnSpcReduction="20000"/>
          </a:bodyPr>
          <a:lstStyle/>
          <a:p>
            <a:pPr>
              <a:lnSpc>
                <a:spcPct val="110000"/>
              </a:lnSpc>
            </a:pPr>
            <a:r>
              <a:rPr lang="en-US" sz="4600" dirty="0"/>
              <a:t>Lifestyle intervention/goals in DPP included:</a:t>
            </a:r>
          </a:p>
          <a:p>
            <a:pPr lvl="1">
              <a:lnSpc>
                <a:spcPct val="110000"/>
              </a:lnSpc>
            </a:pPr>
            <a:r>
              <a:rPr lang="en-US" sz="4300" dirty="0"/>
              <a:t>Increase physical activity: goal of 150 minutes of physical activity per week</a:t>
            </a:r>
          </a:p>
          <a:p>
            <a:pPr lvl="1">
              <a:lnSpc>
                <a:spcPct val="110000"/>
              </a:lnSpc>
            </a:pPr>
            <a:r>
              <a:rPr lang="en-US" sz="4300" dirty="0"/>
              <a:t>Decrease fat and calorie intake* </a:t>
            </a:r>
          </a:p>
          <a:p>
            <a:pPr lvl="1">
              <a:lnSpc>
                <a:spcPct val="110000"/>
              </a:lnSpc>
            </a:pPr>
            <a:r>
              <a:rPr lang="en-US" sz="4300" dirty="0"/>
              <a:t>Decrease weight: sustained loss of 7% of initial body weight</a:t>
            </a:r>
          </a:p>
          <a:p>
            <a:pPr marL="0" indent="0">
              <a:lnSpc>
                <a:spcPct val="110000"/>
              </a:lnSpc>
              <a:buNone/>
            </a:pPr>
            <a:endParaRPr lang="en-US" sz="3200" dirty="0"/>
          </a:p>
          <a:p>
            <a:pPr marL="0" indent="0">
              <a:lnSpc>
                <a:spcPct val="110000"/>
              </a:lnSpc>
              <a:buNone/>
            </a:pPr>
            <a:r>
              <a:rPr lang="en-US" sz="3200" dirty="0"/>
              <a:t>*</a:t>
            </a:r>
            <a:r>
              <a:rPr lang="en-US" sz="3100" dirty="0"/>
              <a:t>DPP initially encouraged a lower fat/calorie eating plan but current data suggests there is no ideal percentage of calories from carbs, protein, and fat to prevent diabetes. A variety of eating patterns may be appropriate. </a:t>
            </a:r>
          </a:p>
          <a:p>
            <a:pPr marL="0" indent="0">
              <a:buNone/>
            </a:pPr>
            <a:endParaRPr lang="en-US" dirty="0"/>
          </a:p>
        </p:txBody>
      </p:sp>
      <p:sp>
        <p:nvSpPr>
          <p:cNvPr id="6" name="TextBox 5">
            <a:extLst>
              <a:ext uri="{FF2B5EF4-FFF2-40B4-BE49-F238E27FC236}">
                <a16:creationId xmlns:a16="http://schemas.microsoft.com/office/drawing/2014/main" id="{7270544D-AE9F-4096-B960-C611AA0D5727}"/>
              </a:ext>
            </a:extLst>
          </p:cNvPr>
          <p:cNvSpPr txBox="1"/>
          <p:nvPr/>
        </p:nvSpPr>
        <p:spPr>
          <a:xfrm>
            <a:off x="0" y="6406674"/>
            <a:ext cx="12191999" cy="461665"/>
          </a:xfrm>
          <a:prstGeom prst="rect">
            <a:avLst/>
          </a:prstGeom>
          <a:noFill/>
        </p:spPr>
        <p:txBody>
          <a:bodyPr wrap="square" rtlCol="0">
            <a:spAutoFit/>
          </a:bodyPr>
          <a:lstStyle/>
          <a:p>
            <a:pPr marL="0" indent="0">
              <a:lnSpc>
                <a:spcPct val="100000"/>
              </a:lnSpc>
              <a:buNone/>
            </a:pPr>
            <a:r>
              <a:rPr lang="en-US" sz="1200" b="0" i="0">
                <a:solidFill>
                  <a:srgbClr val="323232"/>
                </a:solidFill>
                <a:effectLst/>
                <a:latin typeface="Times New Roman" panose="02020603050405020304" pitchFamily="18" charset="0"/>
                <a:cs typeface="Times New Roman" panose="02020603050405020304" pitchFamily="18" charset="0"/>
              </a:rPr>
              <a:t>Diabetes Prevention Program (DPP) Research Group. (2002). The Diabetes Prevention Program (DPP): Description of lifestyle intervention. </a:t>
            </a:r>
            <a:r>
              <a:rPr lang="en-US" sz="1200" b="0" i="1">
                <a:solidFill>
                  <a:srgbClr val="323232"/>
                </a:solidFill>
                <a:effectLst/>
                <a:latin typeface="Times New Roman" panose="02020603050405020304" pitchFamily="18" charset="0"/>
                <a:cs typeface="Times New Roman" panose="02020603050405020304" pitchFamily="18" charset="0"/>
              </a:rPr>
              <a:t>Diabetes Care,</a:t>
            </a:r>
            <a:r>
              <a:rPr lang="en-US" sz="1200" b="0" i="0">
                <a:solidFill>
                  <a:srgbClr val="323232"/>
                </a:solidFill>
                <a:effectLst/>
                <a:latin typeface="Times New Roman" panose="02020603050405020304" pitchFamily="18" charset="0"/>
                <a:cs typeface="Times New Roman" panose="02020603050405020304" pitchFamily="18" charset="0"/>
              </a:rPr>
              <a:t> </a:t>
            </a:r>
            <a:r>
              <a:rPr lang="en-US" sz="1200" b="0" i="1">
                <a:solidFill>
                  <a:srgbClr val="323232"/>
                </a:solidFill>
                <a:effectLst/>
                <a:latin typeface="Times New Roman" panose="02020603050405020304" pitchFamily="18" charset="0"/>
                <a:cs typeface="Times New Roman" panose="02020603050405020304" pitchFamily="18" charset="0"/>
              </a:rPr>
              <a:t>25</a:t>
            </a:r>
            <a:r>
              <a:rPr lang="en-US" sz="1200" b="0" i="0">
                <a:solidFill>
                  <a:srgbClr val="323232"/>
                </a:solidFill>
                <a:effectLst/>
                <a:latin typeface="Times New Roman" panose="02020603050405020304" pitchFamily="18" charset="0"/>
                <a:cs typeface="Times New Roman" panose="02020603050405020304" pitchFamily="18" charset="0"/>
              </a:rPr>
              <a:t>(12), 2165-2171. doi:10.2337/diacare.25.12.2165</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799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61E4-B1EC-44A4-A37B-17FF0CAF52AD}"/>
              </a:ext>
            </a:extLst>
          </p:cNvPr>
          <p:cNvSpPr>
            <a:spLocks noGrp="1"/>
          </p:cNvSpPr>
          <p:nvPr>
            <p:ph type="title"/>
          </p:nvPr>
        </p:nvSpPr>
        <p:spPr>
          <a:solidFill>
            <a:srgbClr val="7FB0A8"/>
          </a:solidFill>
        </p:spPr>
        <p:txBody>
          <a:bodyPr/>
          <a:lstStyle/>
          <a:p>
            <a:r>
              <a:rPr lang="en-US" dirty="0"/>
              <a:t>Protein</a:t>
            </a:r>
          </a:p>
        </p:txBody>
      </p:sp>
      <p:sp>
        <p:nvSpPr>
          <p:cNvPr id="3" name="Content Placeholder 2">
            <a:extLst>
              <a:ext uri="{FF2B5EF4-FFF2-40B4-BE49-F238E27FC236}">
                <a16:creationId xmlns:a16="http://schemas.microsoft.com/office/drawing/2014/main" id="{5A0B45C1-9E19-4442-86EE-3069A6E078DE}"/>
              </a:ext>
            </a:extLst>
          </p:cNvPr>
          <p:cNvSpPr>
            <a:spLocks noGrp="1"/>
          </p:cNvSpPr>
          <p:nvPr>
            <p:ph idx="1"/>
          </p:nvPr>
        </p:nvSpPr>
        <p:spPr/>
        <p:txBody>
          <a:bodyPr>
            <a:normAutofit/>
          </a:bodyPr>
          <a:lstStyle/>
          <a:p>
            <a:pPr>
              <a:lnSpc>
                <a:spcPct val="100000"/>
              </a:lnSpc>
            </a:pPr>
            <a:r>
              <a:rPr lang="en-US" sz="3600" dirty="0"/>
              <a:t>Recommended vs. Actual Intake</a:t>
            </a:r>
          </a:p>
          <a:p>
            <a:pPr lvl="1">
              <a:lnSpc>
                <a:spcPct val="100000"/>
              </a:lnSpc>
            </a:pPr>
            <a:r>
              <a:rPr lang="en-US" sz="3200" dirty="0"/>
              <a:t>RDA: 0.8 g/kg body weight/day</a:t>
            </a:r>
          </a:p>
          <a:p>
            <a:pPr lvl="1">
              <a:lnSpc>
                <a:spcPct val="100000"/>
              </a:lnSpc>
            </a:pPr>
            <a:r>
              <a:rPr lang="en-US" sz="3200" dirty="0"/>
              <a:t>Most Americans eat 1-1.5 g/kg body weight/day or 15-20% of total calories from protein</a:t>
            </a:r>
          </a:p>
          <a:p>
            <a:pPr>
              <a:lnSpc>
                <a:spcPct val="100000"/>
              </a:lnSpc>
            </a:pPr>
            <a:r>
              <a:rPr lang="en-US" sz="3600" dirty="0"/>
              <a:t>No evidence that adjusting actual intake towards the recommended intake will improve health</a:t>
            </a:r>
          </a:p>
        </p:txBody>
      </p:sp>
      <p:sp>
        <p:nvSpPr>
          <p:cNvPr id="6" name="TextBox 5">
            <a:extLst>
              <a:ext uri="{FF2B5EF4-FFF2-40B4-BE49-F238E27FC236}">
                <a16:creationId xmlns:a16="http://schemas.microsoft.com/office/drawing/2014/main" id="{B4404F76-FE82-4E51-BF96-08C63BF58BF4}"/>
              </a:ext>
            </a:extLst>
          </p:cNvPr>
          <p:cNvSpPr txBox="1"/>
          <p:nvPr/>
        </p:nvSpPr>
        <p:spPr>
          <a:xfrm>
            <a:off x="0" y="8262937"/>
            <a:ext cx="5715000" cy="230832"/>
          </a:xfrm>
          <a:prstGeom prst="rect">
            <a:avLst/>
          </a:prstGeom>
          <a:noFill/>
        </p:spPr>
        <p:txBody>
          <a:bodyPr wrap="square" rtlCol="0">
            <a:spAutoFit/>
          </a:bodyPr>
          <a:lstStyle/>
          <a:p>
            <a:r>
              <a:rPr lang="en-US" sz="900">
                <a:hlinkClick r:id="rId3" tooltip="https://clamorworld.com/heres-how-you-can-keep-check-on-protein-intake/"/>
              </a:rPr>
              <a:t>This Photo</a:t>
            </a:r>
            <a:r>
              <a:rPr lang="en-US" sz="900"/>
              <a:t> by Unknown Author is licensed under </a:t>
            </a:r>
            <a:r>
              <a:rPr lang="en-US" sz="900">
                <a:hlinkClick r:id="rId4" tooltip="https://creativecommons.org/licenses/by/3.0/"/>
              </a:rPr>
              <a:t>CC BY</a:t>
            </a:r>
            <a:endParaRPr lang="en-US" sz="900"/>
          </a:p>
        </p:txBody>
      </p:sp>
      <p:sp>
        <p:nvSpPr>
          <p:cNvPr id="8" name="TextBox 7">
            <a:extLst>
              <a:ext uri="{FF2B5EF4-FFF2-40B4-BE49-F238E27FC236}">
                <a16:creationId xmlns:a16="http://schemas.microsoft.com/office/drawing/2014/main" id="{ADC10232-AACF-4E97-A74F-DD674C384413}"/>
              </a:ext>
            </a:extLst>
          </p:cNvPr>
          <p:cNvSpPr txBox="1"/>
          <p:nvPr/>
        </p:nvSpPr>
        <p:spPr>
          <a:xfrm>
            <a:off x="5898996" y="8394275"/>
            <a:ext cx="6293004" cy="230832"/>
          </a:xfrm>
          <a:prstGeom prst="rect">
            <a:avLst/>
          </a:prstGeom>
          <a:noFill/>
        </p:spPr>
        <p:txBody>
          <a:bodyPr wrap="square" rtlCol="0">
            <a:spAutoFit/>
          </a:bodyPr>
          <a:lstStyle/>
          <a:p>
            <a:r>
              <a:rPr lang="en-US" sz="900">
                <a:hlinkClick r:id="rId3" tooltip="https://clamorworld.com/heres-how-you-can-keep-check-on-protein-intake/"/>
              </a:rPr>
              <a:t>This Photo</a:t>
            </a:r>
            <a:r>
              <a:rPr lang="en-US" sz="900"/>
              <a:t> by Unknown Author is licensed under </a:t>
            </a:r>
            <a:r>
              <a:rPr lang="en-US" sz="900">
                <a:hlinkClick r:id="rId4" tooltip="https://creativecommons.org/licenses/by/3.0/"/>
              </a:rPr>
              <a:t>CC BY</a:t>
            </a:r>
            <a:endParaRPr lang="en-US" sz="900"/>
          </a:p>
        </p:txBody>
      </p:sp>
      <p:pic>
        <p:nvPicPr>
          <p:cNvPr id="11" name="Picture 10" descr="A picture containing food, dish, meal, meat&#10;&#10;Description automatically generated">
            <a:extLst>
              <a:ext uri="{FF2B5EF4-FFF2-40B4-BE49-F238E27FC236}">
                <a16:creationId xmlns:a16="http://schemas.microsoft.com/office/drawing/2014/main" id="{2E76A9B9-5326-4773-ADE6-9A0E0565921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5364328"/>
            <a:ext cx="12192000" cy="8488680"/>
          </a:xfrm>
          <a:prstGeom prst="rect">
            <a:avLst/>
          </a:prstGeom>
        </p:spPr>
      </p:pic>
      <p:sp>
        <p:nvSpPr>
          <p:cNvPr id="12" name="TextBox 11">
            <a:extLst>
              <a:ext uri="{FF2B5EF4-FFF2-40B4-BE49-F238E27FC236}">
                <a16:creationId xmlns:a16="http://schemas.microsoft.com/office/drawing/2014/main" id="{C9B9A79D-9C8A-4517-B15D-9794F56F664E}"/>
              </a:ext>
            </a:extLst>
          </p:cNvPr>
          <p:cNvSpPr txBox="1"/>
          <p:nvPr/>
        </p:nvSpPr>
        <p:spPr>
          <a:xfrm>
            <a:off x="89210" y="13783009"/>
            <a:ext cx="12192000" cy="230832"/>
          </a:xfrm>
          <a:prstGeom prst="rect">
            <a:avLst/>
          </a:prstGeom>
          <a:noFill/>
        </p:spPr>
        <p:txBody>
          <a:bodyPr wrap="square" rtlCol="0">
            <a:spAutoFit/>
          </a:bodyPr>
          <a:lstStyle/>
          <a:p>
            <a:r>
              <a:rPr lang="en-US" sz="900">
                <a:hlinkClick r:id="rId6" tooltip="https://www.tasnimnews.com/en/news/2020/07/13/2305993/meat-eating-boosts-muscle-health-better-than-plant-based-diet-study"/>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204238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413C-8AD3-4C13-BB55-84D9EAAEEC37}"/>
              </a:ext>
            </a:extLst>
          </p:cNvPr>
          <p:cNvSpPr>
            <a:spLocks noGrp="1"/>
          </p:cNvSpPr>
          <p:nvPr>
            <p:ph type="title"/>
          </p:nvPr>
        </p:nvSpPr>
        <p:spPr>
          <a:solidFill>
            <a:srgbClr val="7FB0A8"/>
          </a:solidFill>
        </p:spPr>
        <p:txBody>
          <a:bodyPr/>
          <a:lstStyle/>
          <a:p>
            <a:r>
              <a:rPr lang="en-US" dirty="0"/>
              <a:t>Protein</a:t>
            </a:r>
          </a:p>
        </p:txBody>
      </p:sp>
      <p:sp>
        <p:nvSpPr>
          <p:cNvPr id="3" name="Content Placeholder 2">
            <a:extLst>
              <a:ext uri="{FF2B5EF4-FFF2-40B4-BE49-F238E27FC236}">
                <a16:creationId xmlns:a16="http://schemas.microsoft.com/office/drawing/2014/main" id="{067E413E-B604-491D-B378-A42008134D62}"/>
              </a:ext>
            </a:extLst>
          </p:cNvPr>
          <p:cNvSpPr>
            <a:spLocks noGrp="1"/>
          </p:cNvSpPr>
          <p:nvPr>
            <p:ph idx="1"/>
          </p:nvPr>
        </p:nvSpPr>
        <p:spPr/>
        <p:txBody>
          <a:bodyPr/>
          <a:lstStyle/>
          <a:p>
            <a:r>
              <a:rPr lang="en-US" sz="3600" dirty="0"/>
              <a:t>Dietary protein in diabetes management:</a:t>
            </a:r>
          </a:p>
          <a:p>
            <a:pPr lvl="1">
              <a:lnSpc>
                <a:spcPct val="100000"/>
              </a:lnSpc>
            </a:pPr>
            <a:r>
              <a:rPr lang="en-US" sz="3200" dirty="0"/>
              <a:t>Inconclusive research regarding the ideal amount of dietary protein to optimize glycemic management or CVD risk</a:t>
            </a:r>
          </a:p>
          <a:p>
            <a:pPr lvl="1">
              <a:lnSpc>
                <a:spcPct val="100000"/>
              </a:lnSpc>
            </a:pPr>
            <a:r>
              <a:rPr lang="en-US" sz="3200" dirty="0"/>
              <a:t>Individualize protein goals based on current eating patterns</a:t>
            </a:r>
          </a:p>
          <a:p>
            <a:pPr marL="457200" lvl="1" indent="0">
              <a:buNone/>
            </a:pPr>
            <a:endParaRPr lang="en-US" dirty="0"/>
          </a:p>
        </p:txBody>
      </p:sp>
      <p:pic>
        <p:nvPicPr>
          <p:cNvPr id="4" name="Picture 3" descr="A picture containing food, dish, meal, meat&#10;&#10;Description automatically generated">
            <a:extLst>
              <a:ext uri="{FF2B5EF4-FFF2-40B4-BE49-F238E27FC236}">
                <a16:creationId xmlns:a16="http://schemas.microsoft.com/office/drawing/2014/main" id="{9FB76271-6ECF-4B84-878F-413746B515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364328"/>
            <a:ext cx="12192000" cy="8488680"/>
          </a:xfrm>
          <a:prstGeom prst="rect">
            <a:avLst/>
          </a:prstGeom>
        </p:spPr>
      </p:pic>
      <p:sp>
        <p:nvSpPr>
          <p:cNvPr id="5" name="TextBox 4">
            <a:extLst>
              <a:ext uri="{FF2B5EF4-FFF2-40B4-BE49-F238E27FC236}">
                <a16:creationId xmlns:a16="http://schemas.microsoft.com/office/drawing/2014/main" id="{DE159544-37CD-4121-8EF8-C95017427260}"/>
              </a:ext>
            </a:extLst>
          </p:cNvPr>
          <p:cNvSpPr txBox="1"/>
          <p:nvPr/>
        </p:nvSpPr>
        <p:spPr>
          <a:xfrm>
            <a:off x="89210" y="13783009"/>
            <a:ext cx="12192000" cy="230832"/>
          </a:xfrm>
          <a:prstGeom prst="rect">
            <a:avLst/>
          </a:prstGeom>
          <a:noFill/>
        </p:spPr>
        <p:txBody>
          <a:bodyPr wrap="square" rtlCol="0">
            <a:spAutoFit/>
          </a:bodyPr>
          <a:lstStyle/>
          <a:p>
            <a:r>
              <a:rPr lang="en-US" sz="900">
                <a:hlinkClick r:id="rId4" tooltip="https://www.tasnimnews.com/en/news/2020/07/13/2305993/meat-eating-boosts-muscle-health-better-than-plant-based-diet-study"/>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198618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1F71C-8F38-4677-BDA2-FCE1A07DE8E5}"/>
              </a:ext>
            </a:extLst>
          </p:cNvPr>
          <p:cNvSpPr>
            <a:spLocks noGrp="1"/>
          </p:cNvSpPr>
          <p:nvPr>
            <p:ph idx="1"/>
          </p:nvPr>
        </p:nvSpPr>
        <p:spPr/>
        <p:txBody>
          <a:bodyPr>
            <a:normAutofit/>
          </a:bodyPr>
          <a:lstStyle/>
          <a:p>
            <a:pPr>
              <a:lnSpc>
                <a:spcPct val="100000"/>
              </a:lnSpc>
            </a:pPr>
            <a:r>
              <a:rPr lang="en-US" sz="3500" dirty="0"/>
              <a:t>Dietary protein in diabetes management for persons with </a:t>
            </a:r>
            <a:r>
              <a:rPr lang="en-US" sz="3500" dirty="0" err="1"/>
              <a:t>nondialysis</a:t>
            </a:r>
            <a:r>
              <a:rPr lang="en-US" sz="3500" dirty="0"/>
              <a:t>-dependent CKD</a:t>
            </a:r>
          </a:p>
          <a:p>
            <a:pPr lvl="1">
              <a:lnSpc>
                <a:spcPct val="100000"/>
              </a:lnSpc>
            </a:pPr>
            <a:r>
              <a:rPr lang="en-US" sz="3200" dirty="0"/>
              <a:t>Intake should be 0.8g protein/kg body weight/day</a:t>
            </a:r>
          </a:p>
          <a:p>
            <a:pPr lvl="2">
              <a:lnSpc>
                <a:spcPct val="100000"/>
              </a:lnSpc>
            </a:pPr>
            <a:r>
              <a:rPr lang="en-US" sz="2800" dirty="0"/>
              <a:t>Less doesn’t provide benefit and may increase malnutrition risk</a:t>
            </a:r>
          </a:p>
          <a:p>
            <a:pPr lvl="2">
              <a:lnSpc>
                <a:spcPct val="100000"/>
              </a:lnSpc>
            </a:pPr>
            <a:r>
              <a:rPr lang="en-US" sz="2800" dirty="0"/>
              <a:t>More is associated with accelerated decline in kidney function</a:t>
            </a:r>
          </a:p>
          <a:p>
            <a:endParaRPr lang="en-US" dirty="0"/>
          </a:p>
        </p:txBody>
      </p:sp>
      <p:sp>
        <p:nvSpPr>
          <p:cNvPr id="4" name="Title 1">
            <a:extLst>
              <a:ext uri="{FF2B5EF4-FFF2-40B4-BE49-F238E27FC236}">
                <a16:creationId xmlns:a16="http://schemas.microsoft.com/office/drawing/2014/main" id="{2F797EF5-5F6D-4B3D-A431-33B87A7E1C42}"/>
              </a:ext>
            </a:extLst>
          </p:cNvPr>
          <p:cNvSpPr>
            <a:spLocks noGrp="1"/>
          </p:cNvSpPr>
          <p:nvPr>
            <p:ph type="title"/>
          </p:nvPr>
        </p:nvSpPr>
        <p:spPr>
          <a:xfrm>
            <a:off x="838200" y="365125"/>
            <a:ext cx="10515600" cy="1325563"/>
          </a:xfrm>
          <a:solidFill>
            <a:srgbClr val="7FB0A8"/>
          </a:solidFill>
        </p:spPr>
        <p:txBody>
          <a:bodyPr/>
          <a:lstStyle/>
          <a:p>
            <a:r>
              <a:rPr lang="en-US" dirty="0"/>
              <a:t>Protein &amp; CKD</a:t>
            </a:r>
          </a:p>
        </p:txBody>
      </p:sp>
      <p:pic>
        <p:nvPicPr>
          <p:cNvPr id="5" name="Picture 4" descr="A picture containing food, dish, meal, meat&#10;&#10;Description automatically generated">
            <a:extLst>
              <a:ext uri="{FF2B5EF4-FFF2-40B4-BE49-F238E27FC236}">
                <a16:creationId xmlns:a16="http://schemas.microsoft.com/office/drawing/2014/main" id="{BD5710CA-78F2-472B-91E3-741F029250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364328"/>
            <a:ext cx="12192000" cy="8488680"/>
          </a:xfrm>
          <a:prstGeom prst="rect">
            <a:avLst/>
          </a:prstGeom>
        </p:spPr>
      </p:pic>
      <p:sp>
        <p:nvSpPr>
          <p:cNvPr id="6" name="TextBox 5">
            <a:extLst>
              <a:ext uri="{FF2B5EF4-FFF2-40B4-BE49-F238E27FC236}">
                <a16:creationId xmlns:a16="http://schemas.microsoft.com/office/drawing/2014/main" id="{6E5BB726-32B2-44DA-849A-1E4E9796B15F}"/>
              </a:ext>
            </a:extLst>
          </p:cNvPr>
          <p:cNvSpPr txBox="1"/>
          <p:nvPr/>
        </p:nvSpPr>
        <p:spPr>
          <a:xfrm>
            <a:off x="89210" y="13783009"/>
            <a:ext cx="12192000" cy="230832"/>
          </a:xfrm>
          <a:prstGeom prst="rect">
            <a:avLst/>
          </a:prstGeom>
          <a:noFill/>
        </p:spPr>
        <p:txBody>
          <a:bodyPr wrap="square" rtlCol="0">
            <a:spAutoFit/>
          </a:bodyPr>
          <a:lstStyle/>
          <a:p>
            <a:r>
              <a:rPr lang="en-US" sz="900">
                <a:hlinkClick r:id="rId4" tooltip="https://www.tasnimnews.com/en/news/2020/07/13/2305993/meat-eating-boosts-muscle-health-better-than-plant-based-diet-study"/>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7296581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ED88-7AD1-4222-95DD-6DCE9C323092}"/>
              </a:ext>
            </a:extLst>
          </p:cNvPr>
          <p:cNvSpPr>
            <a:spLocks noGrp="1"/>
          </p:cNvSpPr>
          <p:nvPr>
            <p:ph type="title"/>
          </p:nvPr>
        </p:nvSpPr>
        <p:spPr>
          <a:solidFill>
            <a:srgbClr val="7FB0A8"/>
          </a:solidFill>
        </p:spPr>
        <p:txBody>
          <a:bodyPr/>
          <a:lstStyle/>
          <a:p>
            <a:r>
              <a:rPr lang="en-US" dirty="0"/>
              <a:t>Protein &amp; CKD</a:t>
            </a:r>
          </a:p>
        </p:txBody>
      </p:sp>
      <p:sp>
        <p:nvSpPr>
          <p:cNvPr id="3" name="Content Placeholder 2">
            <a:extLst>
              <a:ext uri="{FF2B5EF4-FFF2-40B4-BE49-F238E27FC236}">
                <a16:creationId xmlns:a16="http://schemas.microsoft.com/office/drawing/2014/main" id="{E7AC1A0B-ACC1-4694-818B-FB24C3A71C51}"/>
              </a:ext>
            </a:extLst>
          </p:cNvPr>
          <p:cNvSpPr>
            <a:spLocks noGrp="1"/>
          </p:cNvSpPr>
          <p:nvPr>
            <p:ph idx="1"/>
          </p:nvPr>
        </p:nvSpPr>
        <p:spPr/>
        <p:txBody>
          <a:bodyPr>
            <a:normAutofit/>
          </a:bodyPr>
          <a:lstStyle/>
          <a:p>
            <a:r>
              <a:rPr lang="en-US" sz="3600" dirty="0"/>
              <a:t>For persons with diabetes on dialysis</a:t>
            </a:r>
          </a:p>
          <a:p>
            <a:pPr lvl="1"/>
            <a:r>
              <a:rPr lang="en-US" sz="3200" dirty="0"/>
              <a:t>Malnutrition is common</a:t>
            </a:r>
          </a:p>
          <a:p>
            <a:pPr lvl="1"/>
            <a:r>
              <a:rPr lang="en-US" sz="3200" dirty="0"/>
              <a:t>Intake higher than 0.8g protein/kg body weight/day should be considered to reduce risk</a:t>
            </a:r>
          </a:p>
        </p:txBody>
      </p:sp>
      <p:pic>
        <p:nvPicPr>
          <p:cNvPr id="4" name="Picture 3" descr="A picture containing food, dish, meal, meat&#10;&#10;Description automatically generated">
            <a:extLst>
              <a:ext uri="{FF2B5EF4-FFF2-40B4-BE49-F238E27FC236}">
                <a16:creationId xmlns:a16="http://schemas.microsoft.com/office/drawing/2014/main" id="{A3483FE6-6452-4FD0-B1ED-13F1F08FAE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364328"/>
            <a:ext cx="12192000" cy="8488680"/>
          </a:xfrm>
          <a:prstGeom prst="rect">
            <a:avLst/>
          </a:prstGeom>
        </p:spPr>
      </p:pic>
      <p:sp>
        <p:nvSpPr>
          <p:cNvPr id="5" name="TextBox 4">
            <a:extLst>
              <a:ext uri="{FF2B5EF4-FFF2-40B4-BE49-F238E27FC236}">
                <a16:creationId xmlns:a16="http://schemas.microsoft.com/office/drawing/2014/main" id="{7AF757EF-1A09-494F-B740-FD2C0F87A3ED}"/>
              </a:ext>
            </a:extLst>
          </p:cNvPr>
          <p:cNvSpPr txBox="1"/>
          <p:nvPr/>
        </p:nvSpPr>
        <p:spPr>
          <a:xfrm>
            <a:off x="89210" y="13783009"/>
            <a:ext cx="12192000" cy="230832"/>
          </a:xfrm>
          <a:prstGeom prst="rect">
            <a:avLst/>
          </a:prstGeom>
          <a:noFill/>
        </p:spPr>
        <p:txBody>
          <a:bodyPr wrap="square" rtlCol="0">
            <a:spAutoFit/>
          </a:bodyPr>
          <a:lstStyle/>
          <a:p>
            <a:r>
              <a:rPr lang="en-US" sz="900">
                <a:hlinkClick r:id="rId4" tooltip="https://www.tasnimnews.com/en/news/2020/07/13/2305993/meat-eating-boosts-muscle-health-better-than-plant-based-diet-study"/>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70518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cup, table, coffee, food&#10;&#10;Description automatically generated">
            <a:extLst>
              <a:ext uri="{FF2B5EF4-FFF2-40B4-BE49-F238E27FC236}">
                <a16:creationId xmlns:a16="http://schemas.microsoft.com/office/drawing/2014/main" id="{0D42A124-D543-43D6-8554-DC7AEEBE80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61120" y="3698133"/>
            <a:ext cx="3230880" cy="4853195"/>
          </a:xfrm>
          <a:prstGeom prst="rect">
            <a:avLst/>
          </a:prstGeom>
        </p:spPr>
      </p:pic>
      <p:pic>
        <p:nvPicPr>
          <p:cNvPr id="12" name="Picture 11" descr="A pile of peanuts&#10;&#10;Description automatically generated with medium confidence">
            <a:extLst>
              <a:ext uri="{FF2B5EF4-FFF2-40B4-BE49-F238E27FC236}">
                <a16:creationId xmlns:a16="http://schemas.microsoft.com/office/drawing/2014/main" id="{7CEFB668-11EE-4413-A162-AEC475A8822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3064297"/>
            <a:ext cx="7196667" cy="4797778"/>
          </a:xfrm>
          <a:prstGeom prst="rect">
            <a:avLst/>
          </a:prstGeom>
        </p:spPr>
      </p:pic>
      <p:sp>
        <p:nvSpPr>
          <p:cNvPr id="3" name="Content Placeholder 2">
            <a:extLst>
              <a:ext uri="{FF2B5EF4-FFF2-40B4-BE49-F238E27FC236}">
                <a16:creationId xmlns:a16="http://schemas.microsoft.com/office/drawing/2014/main" id="{15E778FC-81E3-4E7B-BBE1-234B6E1D9797}"/>
              </a:ext>
            </a:extLst>
          </p:cNvPr>
          <p:cNvSpPr>
            <a:spLocks noGrp="1"/>
          </p:cNvSpPr>
          <p:nvPr>
            <p:ph idx="1"/>
          </p:nvPr>
        </p:nvSpPr>
        <p:spPr>
          <a:xfrm>
            <a:off x="838200" y="1639680"/>
            <a:ext cx="9423400" cy="4853196"/>
          </a:xfrm>
        </p:spPr>
        <p:txBody>
          <a:bodyPr>
            <a:normAutofit/>
          </a:bodyPr>
          <a:lstStyle/>
          <a:p>
            <a:pPr>
              <a:lnSpc>
                <a:spcPct val="100000"/>
              </a:lnSpc>
            </a:pPr>
            <a:r>
              <a:rPr lang="en-US" sz="3600" dirty="0"/>
              <a:t>In someone living with T2DM, protein intake may stimulate the release of insulin</a:t>
            </a:r>
          </a:p>
          <a:p>
            <a:pPr lvl="1">
              <a:lnSpc>
                <a:spcPct val="100000"/>
              </a:lnSpc>
            </a:pPr>
            <a:r>
              <a:rPr lang="en-US" sz="3200" dirty="0"/>
              <a:t>Therefore, use of carb sources high in protein to treat/prevent hypoglycemia should be avoided</a:t>
            </a:r>
          </a:p>
          <a:p>
            <a:pPr lvl="1">
              <a:lnSpc>
                <a:spcPct val="100000"/>
              </a:lnSpc>
            </a:pPr>
            <a:r>
              <a:rPr lang="en-US" sz="3200" dirty="0"/>
              <a:t>Examples of foods to avoid are milk, nuts, peanut butter</a:t>
            </a:r>
          </a:p>
          <a:p>
            <a:pPr marL="457200" lvl="1" indent="0">
              <a:lnSpc>
                <a:spcPct val="100000"/>
              </a:lnSpc>
              <a:buNone/>
            </a:pPr>
            <a:endParaRPr lang="en-US" dirty="0"/>
          </a:p>
        </p:txBody>
      </p:sp>
      <p:sp>
        <p:nvSpPr>
          <p:cNvPr id="4" name="Title 1">
            <a:extLst>
              <a:ext uri="{FF2B5EF4-FFF2-40B4-BE49-F238E27FC236}">
                <a16:creationId xmlns:a16="http://schemas.microsoft.com/office/drawing/2014/main" id="{D6BECC17-8197-43E0-B087-F8042FB8296E}"/>
              </a:ext>
            </a:extLst>
          </p:cNvPr>
          <p:cNvSpPr>
            <a:spLocks noGrp="1"/>
          </p:cNvSpPr>
          <p:nvPr>
            <p:ph type="title"/>
          </p:nvPr>
        </p:nvSpPr>
        <p:spPr>
          <a:xfrm>
            <a:off x="838200" y="365125"/>
            <a:ext cx="10515600" cy="1325563"/>
          </a:xfrm>
          <a:solidFill>
            <a:srgbClr val="7FB0A8"/>
          </a:solidFill>
        </p:spPr>
        <p:txBody>
          <a:bodyPr/>
          <a:lstStyle/>
          <a:p>
            <a:r>
              <a:rPr lang="en-US" dirty="0"/>
              <a:t>Protein</a:t>
            </a:r>
          </a:p>
        </p:txBody>
      </p:sp>
      <p:pic>
        <p:nvPicPr>
          <p:cNvPr id="29" name="Picture 28" descr="A glass of water&#10;&#10;Description automatically generated with low confidence">
            <a:extLst>
              <a:ext uri="{FF2B5EF4-FFF2-40B4-BE49-F238E27FC236}">
                <a16:creationId xmlns:a16="http://schemas.microsoft.com/office/drawing/2014/main" id="{ECECE066-0DDC-497F-8ED0-B332EA0A1185}"/>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196667" y="5381624"/>
            <a:ext cx="1988820" cy="4184247"/>
          </a:xfrm>
          <a:prstGeom prst="rect">
            <a:avLst/>
          </a:prstGeom>
        </p:spPr>
      </p:pic>
      <p:sp>
        <p:nvSpPr>
          <p:cNvPr id="30" name="TextBox 29">
            <a:extLst>
              <a:ext uri="{FF2B5EF4-FFF2-40B4-BE49-F238E27FC236}">
                <a16:creationId xmlns:a16="http://schemas.microsoft.com/office/drawing/2014/main" id="{10B54E5E-4301-4A8E-B6ED-E6F1A63B7CF7}"/>
              </a:ext>
            </a:extLst>
          </p:cNvPr>
          <p:cNvSpPr txBox="1"/>
          <p:nvPr/>
        </p:nvSpPr>
        <p:spPr>
          <a:xfrm>
            <a:off x="8059199" y="8843934"/>
            <a:ext cx="901921" cy="784830"/>
          </a:xfrm>
          <a:prstGeom prst="rect">
            <a:avLst/>
          </a:prstGeom>
          <a:noFill/>
        </p:spPr>
        <p:txBody>
          <a:bodyPr wrap="square" rtlCol="0">
            <a:spAutoFit/>
          </a:bodyPr>
          <a:lstStyle/>
          <a:p>
            <a:r>
              <a:rPr lang="en-US" sz="900">
                <a:hlinkClick r:id="rId8" tooltip="https://pngimg.com/download/12731"/>
              </a:rPr>
              <a:t>This Photo</a:t>
            </a:r>
            <a:r>
              <a:rPr lang="en-US" sz="900"/>
              <a:t> by Unknown Author is licensed under </a:t>
            </a:r>
            <a:r>
              <a:rPr lang="en-US" sz="900">
                <a:hlinkClick r:id="rId9" tooltip="https://creativecommons.org/licenses/by-nc/3.0/"/>
              </a:rPr>
              <a:t>CC BY-NC</a:t>
            </a:r>
            <a:endParaRPr lang="en-US" sz="900"/>
          </a:p>
        </p:txBody>
      </p:sp>
    </p:spTree>
    <p:extLst>
      <p:ext uri="{BB962C8B-B14F-4D97-AF65-F5344CB8AC3E}">
        <p14:creationId xmlns:p14="http://schemas.microsoft.com/office/powerpoint/2010/main" val="1319830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sh&#10;&#10;Description automatically generated">
            <a:extLst>
              <a:ext uri="{FF2B5EF4-FFF2-40B4-BE49-F238E27FC236}">
                <a16:creationId xmlns:a16="http://schemas.microsoft.com/office/drawing/2014/main" id="{DD80D924-A331-424A-8E9D-CBFB3620D9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652962"/>
            <a:ext cx="12192000" cy="4410075"/>
          </a:xfrm>
          <a:prstGeom prst="rect">
            <a:avLst/>
          </a:prstGeom>
        </p:spPr>
      </p:pic>
      <p:sp>
        <p:nvSpPr>
          <p:cNvPr id="2" name="Title 1">
            <a:extLst>
              <a:ext uri="{FF2B5EF4-FFF2-40B4-BE49-F238E27FC236}">
                <a16:creationId xmlns:a16="http://schemas.microsoft.com/office/drawing/2014/main" id="{29976F88-F53D-4159-842E-7B425BEAEE01}"/>
              </a:ext>
            </a:extLst>
          </p:cNvPr>
          <p:cNvSpPr>
            <a:spLocks noGrp="1"/>
          </p:cNvSpPr>
          <p:nvPr>
            <p:ph type="title"/>
          </p:nvPr>
        </p:nvSpPr>
        <p:spPr>
          <a:solidFill>
            <a:srgbClr val="7FB0A8"/>
          </a:solidFill>
        </p:spPr>
        <p:txBody>
          <a:bodyPr/>
          <a:lstStyle/>
          <a:p>
            <a:r>
              <a:rPr lang="en-US" dirty="0"/>
              <a:t>Protein</a:t>
            </a:r>
          </a:p>
        </p:txBody>
      </p:sp>
      <p:sp>
        <p:nvSpPr>
          <p:cNvPr id="3" name="Content Placeholder 2">
            <a:extLst>
              <a:ext uri="{FF2B5EF4-FFF2-40B4-BE49-F238E27FC236}">
                <a16:creationId xmlns:a16="http://schemas.microsoft.com/office/drawing/2014/main" id="{7CE63B34-A33C-4F72-B48E-D81E4A27C9C8}"/>
              </a:ext>
            </a:extLst>
          </p:cNvPr>
          <p:cNvSpPr>
            <a:spLocks noGrp="1"/>
          </p:cNvSpPr>
          <p:nvPr>
            <p:ph idx="1"/>
          </p:nvPr>
        </p:nvSpPr>
        <p:spPr/>
        <p:txBody>
          <a:bodyPr/>
          <a:lstStyle/>
          <a:p>
            <a:r>
              <a:rPr lang="en-US" sz="3600" dirty="0"/>
              <a:t>In someone living with T2DM, consuming non-starchy vegetables and protein 5-15 minutes prior to eating carbohydrate foods has been shown to lower postprandial glucose and insulin excursions</a:t>
            </a:r>
          </a:p>
          <a:p>
            <a:pPr marL="0" indent="0">
              <a:buNone/>
            </a:pPr>
            <a:endParaRPr lang="en-US" dirty="0"/>
          </a:p>
        </p:txBody>
      </p:sp>
    </p:spTree>
    <p:extLst>
      <p:ext uri="{BB962C8B-B14F-4D97-AF65-F5344CB8AC3E}">
        <p14:creationId xmlns:p14="http://schemas.microsoft.com/office/powerpoint/2010/main" val="10531015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glass bottles&#10;&#10;Description automatically generated with low confidence">
            <a:extLst>
              <a:ext uri="{FF2B5EF4-FFF2-40B4-BE49-F238E27FC236}">
                <a16:creationId xmlns:a16="http://schemas.microsoft.com/office/drawing/2014/main" id="{D8CAAA78-6653-4969-8F73-E1E2B1123A3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925" t="21929" r="4166"/>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B8391D7-2A8D-4594-A20F-648A019D62C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Fats</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6D6ABAD-7574-4FC2-AA90-BA65514E3ABE}"/>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tx1"/>
                </a:solidFill>
              </a:rPr>
              <a:t>Saturated, Trans, and Unsaturated Fats</a:t>
            </a:r>
          </a:p>
        </p:txBody>
      </p:sp>
    </p:spTree>
    <p:extLst>
      <p:ext uri="{BB962C8B-B14F-4D97-AF65-F5344CB8AC3E}">
        <p14:creationId xmlns:p14="http://schemas.microsoft.com/office/powerpoint/2010/main" val="2992250249"/>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7A15-0CAD-4F4B-80D5-2969E0366826}"/>
              </a:ext>
            </a:extLst>
          </p:cNvPr>
          <p:cNvSpPr>
            <a:spLocks noGrp="1"/>
          </p:cNvSpPr>
          <p:nvPr>
            <p:ph type="title"/>
          </p:nvPr>
        </p:nvSpPr>
        <p:spPr>
          <a:solidFill>
            <a:srgbClr val="7FB0A8"/>
          </a:solidFill>
        </p:spPr>
        <p:txBody>
          <a:bodyPr/>
          <a:lstStyle/>
          <a:p>
            <a:r>
              <a:rPr lang="en-US" dirty="0"/>
              <a:t>Fats</a:t>
            </a:r>
          </a:p>
        </p:txBody>
      </p:sp>
      <p:sp>
        <p:nvSpPr>
          <p:cNvPr id="3" name="Content Placeholder 2">
            <a:extLst>
              <a:ext uri="{FF2B5EF4-FFF2-40B4-BE49-F238E27FC236}">
                <a16:creationId xmlns:a16="http://schemas.microsoft.com/office/drawing/2014/main" id="{2677AC3A-6B2A-4C46-89B0-62867F9B6CAD}"/>
              </a:ext>
            </a:extLst>
          </p:cNvPr>
          <p:cNvSpPr>
            <a:spLocks noGrp="1"/>
          </p:cNvSpPr>
          <p:nvPr>
            <p:ph idx="1"/>
          </p:nvPr>
        </p:nvSpPr>
        <p:spPr>
          <a:xfrm>
            <a:off x="838200" y="1825625"/>
            <a:ext cx="8145162" cy="4351338"/>
          </a:xfrm>
        </p:spPr>
        <p:txBody>
          <a:bodyPr>
            <a:normAutofit/>
          </a:bodyPr>
          <a:lstStyle/>
          <a:p>
            <a:pPr>
              <a:lnSpc>
                <a:spcPct val="100000"/>
              </a:lnSpc>
            </a:pPr>
            <a:r>
              <a:rPr lang="en-US" sz="3200" dirty="0"/>
              <a:t>Sources: a variety of foods including meat, poultry, fish/seafood, eggs, dairy products, nuts and seeds, avocado, butter/oil, processed and fried foods </a:t>
            </a:r>
          </a:p>
          <a:p>
            <a:pPr>
              <a:lnSpc>
                <a:spcPct val="100000"/>
              </a:lnSpc>
            </a:pPr>
            <a:r>
              <a:rPr lang="en-US" sz="3200" dirty="0"/>
              <a:t>Dietary fat is needed for absorption of fat-soluble vitamins (A, D, E, and K), function of nerves and brain, and healthy skin and body cells. </a:t>
            </a:r>
          </a:p>
          <a:p>
            <a:pPr marL="0" indent="0">
              <a:buNone/>
            </a:pPr>
            <a:endParaRPr lang="en-US" dirty="0"/>
          </a:p>
        </p:txBody>
      </p:sp>
      <p:pic>
        <p:nvPicPr>
          <p:cNvPr id="7" name="Picture 6">
            <a:extLst>
              <a:ext uri="{FF2B5EF4-FFF2-40B4-BE49-F238E27FC236}">
                <a16:creationId xmlns:a16="http://schemas.microsoft.com/office/drawing/2014/main" id="{35E354B6-B085-4BFC-8362-7601B2316567}"/>
              </a:ext>
            </a:extLst>
          </p:cNvPr>
          <p:cNvPicPr>
            <a:picLocks noChangeAspect="1"/>
          </p:cNvPicPr>
          <p:nvPr/>
        </p:nvPicPr>
        <p:blipFill>
          <a:blip r:embed="rId3"/>
          <a:stretch>
            <a:fillRect/>
          </a:stretch>
        </p:blipFill>
        <p:spPr>
          <a:xfrm rot="16200000">
            <a:off x="4659480" y="2142081"/>
            <a:ext cx="12192000" cy="2873039"/>
          </a:xfrm>
          <a:prstGeom prst="rect">
            <a:avLst/>
          </a:prstGeom>
        </p:spPr>
      </p:pic>
    </p:spTree>
    <p:extLst>
      <p:ext uri="{BB962C8B-B14F-4D97-AF65-F5344CB8AC3E}">
        <p14:creationId xmlns:p14="http://schemas.microsoft.com/office/powerpoint/2010/main" val="1354106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29D7-7173-4C60-AEBF-E9B89198ED2F}"/>
              </a:ext>
            </a:extLst>
          </p:cNvPr>
          <p:cNvSpPr>
            <a:spLocks noGrp="1"/>
          </p:cNvSpPr>
          <p:nvPr>
            <p:ph type="title"/>
          </p:nvPr>
        </p:nvSpPr>
        <p:spPr>
          <a:solidFill>
            <a:srgbClr val="7FB0A8"/>
          </a:solidFill>
        </p:spPr>
        <p:txBody>
          <a:bodyPr/>
          <a:lstStyle/>
          <a:p>
            <a:r>
              <a:rPr lang="en-US" dirty="0"/>
              <a:t>Fats</a:t>
            </a:r>
          </a:p>
        </p:txBody>
      </p:sp>
      <p:sp>
        <p:nvSpPr>
          <p:cNvPr id="3" name="Content Placeholder 2">
            <a:extLst>
              <a:ext uri="{FF2B5EF4-FFF2-40B4-BE49-F238E27FC236}">
                <a16:creationId xmlns:a16="http://schemas.microsoft.com/office/drawing/2014/main" id="{5685A4E0-A4C2-459B-BC51-69C0882C1E02}"/>
              </a:ext>
            </a:extLst>
          </p:cNvPr>
          <p:cNvSpPr>
            <a:spLocks noGrp="1"/>
          </p:cNvSpPr>
          <p:nvPr>
            <p:ph idx="1"/>
          </p:nvPr>
        </p:nvSpPr>
        <p:spPr/>
        <p:txBody>
          <a:bodyPr/>
          <a:lstStyle/>
          <a:p>
            <a:pPr>
              <a:lnSpc>
                <a:spcPct val="100000"/>
              </a:lnSpc>
            </a:pPr>
            <a:r>
              <a:rPr lang="en-US" sz="3200" dirty="0"/>
              <a:t>There is not an ideal percentage of calories from fat for people at risk for or living with diabetes</a:t>
            </a:r>
          </a:p>
          <a:p>
            <a:pPr>
              <a:lnSpc>
                <a:spcPct val="100000"/>
              </a:lnSpc>
            </a:pPr>
            <a:r>
              <a:rPr lang="en-US" sz="3200" dirty="0"/>
              <a:t>Type of fat consumed is more important than total fat</a:t>
            </a:r>
          </a:p>
          <a:p>
            <a:pPr lvl="1">
              <a:lnSpc>
                <a:spcPct val="100000"/>
              </a:lnSpc>
            </a:pPr>
            <a:r>
              <a:rPr lang="en-US" sz="2800" dirty="0"/>
              <a:t>Limit intake of saturated fat</a:t>
            </a:r>
          </a:p>
          <a:p>
            <a:pPr lvl="1">
              <a:lnSpc>
                <a:spcPct val="100000"/>
              </a:lnSpc>
            </a:pPr>
            <a:r>
              <a:rPr lang="en-US" sz="2800" dirty="0"/>
              <a:t>Avoid trans fat</a:t>
            </a:r>
          </a:p>
          <a:p>
            <a:pPr lvl="1">
              <a:lnSpc>
                <a:spcPct val="100000"/>
              </a:lnSpc>
            </a:pPr>
            <a:r>
              <a:rPr lang="en-US" sz="2800" dirty="0"/>
              <a:t>Keep cholesterol as “low as possible” w/o compromising diet</a:t>
            </a:r>
          </a:p>
          <a:p>
            <a:endParaRPr lang="en-US" dirty="0"/>
          </a:p>
        </p:txBody>
      </p:sp>
      <p:pic>
        <p:nvPicPr>
          <p:cNvPr id="5" name="Picture 4" descr="A picture containing food, table, floor, plate&#10;&#10;Description automatically generated">
            <a:extLst>
              <a:ext uri="{FF2B5EF4-FFF2-40B4-BE49-F238E27FC236}">
                <a16:creationId xmlns:a16="http://schemas.microsoft.com/office/drawing/2014/main" id="{2AEC137F-C9DC-4D16-85CB-6F01EE1652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0" y="5313002"/>
            <a:ext cx="12192000" cy="8132466"/>
          </a:xfrm>
          <a:prstGeom prst="rect">
            <a:avLst/>
          </a:prstGeom>
        </p:spPr>
      </p:pic>
    </p:spTree>
    <p:extLst>
      <p:ext uri="{BB962C8B-B14F-4D97-AF65-F5344CB8AC3E}">
        <p14:creationId xmlns:p14="http://schemas.microsoft.com/office/powerpoint/2010/main" val="1721328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0B5A-C33E-48B3-BD2D-3089A60A9AA8}"/>
              </a:ext>
            </a:extLst>
          </p:cNvPr>
          <p:cNvSpPr>
            <a:spLocks noGrp="1"/>
          </p:cNvSpPr>
          <p:nvPr>
            <p:ph type="title"/>
          </p:nvPr>
        </p:nvSpPr>
        <p:spPr>
          <a:solidFill>
            <a:srgbClr val="7FB0A8"/>
          </a:solidFill>
        </p:spPr>
        <p:txBody>
          <a:bodyPr/>
          <a:lstStyle/>
          <a:p>
            <a:r>
              <a:rPr lang="en-US" dirty="0"/>
              <a:t>Saturated Fat</a:t>
            </a:r>
          </a:p>
        </p:txBody>
      </p:sp>
      <p:sp>
        <p:nvSpPr>
          <p:cNvPr id="3" name="Content Placeholder 2">
            <a:extLst>
              <a:ext uri="{FF2B5EF4-FFF2-40B4-BE49-F238E27FC236}">
                <a16:creationId xmlns:a16="http://schemas.microsoft.com/office/drawing/2014/main" id="{4E738362-A96D-481F-BF95-1D34B5790C40}"/>
              </a:ext>
            </a:extLst>
          </p:cNvPr>
          <p:cNvSpPr>
            <a:spLocks noGrp="1"/>
          </p:cNvSpPr>
          <p:nvPr>
            <p:ph idx="1"/>
          </p:nvPr>
        </p:nvSpPr>
        <p:spPr>
          <a:xfrm>
            <a:off x="838200" y="1825625"/>
            <a:ext cx="8220682" cy="4351338"/>
          </a:xfrm>
        </p:spPr>
        <p:txBody>
          <a:bodyPr>
            <a:normAutofit fontScale="92500" lnSpcReduction="20000"/>
          </a:bodyPr>
          <a:lstStyle/>
          <a:p>
            <a:pPr>
              <a:lnSpc>
                <a:spcPct val="100000"/>
              </a:lnSpc>
            </a:pPr>
            <a:r>
              <a:rPr lang="en-US" sz="3600" dirty="0"/>
              <a:t>“Unhealthy Fat” </a:t>
            </a:r>
          </a:p>
          <a:p>
            <a:pPr>
              <a:lnSpc>
                <a:spcPct val="100000"/>
              </a:lnSpc>
            </a:pPr>
            <a:r>
              <a:rPr lang="en-US" sz="3600" dirty="0"/>
              <a:t>Primary sources of saturated fats include:</a:t>
            </a:r>
          </a:p>
          <a:p>
            <a:pPr lvl="1">
              <a:lnSpc>
                <a:spcPct val="100000"/>
              </a:lnSpc>
            </a:pPr>
            <a:r>
              <a:rPr lang="en-US" sz="3600" dirty="0"/>
              <a:t>Red meat (beef, lamb, pork)</a:t>
            </a:r>
          </a:p>
          <a:p>
            <a:pPr lvl="1">
              <a:lnSpc>
                <a:spcPct val="100000"/>
              </a:lnSpc>
            </a:pPr>
            <a:r>
              <a:rPr lang="en-US" sz="3600" dirty="0"/>
              <a:t>Chicken skin</a:t>
            </a:r>
          </a:p>
          <a:p>
            <a:pPr lvl="1">
              <a:lnSpc>
                <a:spcPct val="100000"/>
              </a:lnSpc>
            </a:pPr>
            <a:r>
              <a:rPr lang="en-US" sz="3600" dirty="0"/>
              <a:t>Whole fat dairy products (milk, cream, and cheese), butter, and ice cream</a:t>
            </a:r>
          </a:p>
          <a:p>
            <a:pPr lvl="1">
              <a:lnSpc>
                <a:spcPct val="100000"/>
              </a:lnSpc>
            </a:pPr>
            <a:r>
              <a:rPr lang="en-US" sz="3600" dirty="0"/>
              <a:t>Lard</a:t>
            </a:r>
          </a:p>
          <a:p>
            <a:pPr lvl="1">
              <a:lnSpc>
                <a:spcPct val="100000"/>
              </a:lnSpc>
            </a:pPr>
            <a:r>
              <a:rPr lang="en-US" sz="3600" dirty="0"/>
              <a:t>Tropical oils like coconut and palm oil</a:t>
            </a:r>
          </a:p>
          <a:p>
            <a:pPr lvl="1">
              <a:lnSpc>
                <a:spcPct val="100000"/>
              </a:lnSpc>
            </a:pPr>
            <a:r>
              <a:rPr lang="en-US" sz="3600" dirty="0"/>
              <a:t>Processed foods</a:t>
            </a:r>
          </a:p>
        </p:txBody>
      </p:sp>
      <p:pic>
        <p:nvPicPr>
          <p:cNvPr id="8" name="Picture 7" descr="A picture containing food&#10;&#10;Description automatically generated">
            <a:extLst>
              <a:ext uri="{FF2B5EF4-FFF2-40B4-BE49-F238E27FC236}">
                <a16:creationId xmlns:a16="http://schemas.microsoft.com/office/drawing/2014/main" id="{F20A8240-0C4D-49CC-8C1C-D50EA526C1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55445" y="0"/>
            <a:ext cx="9658350" cy="6858000"/>
          </a:xfrm>
          <a:prstGeom prst="rect">
            <a:avLst/>
          </a:prstGeom>
        </p:spPr>
      </p:pic>
    </p:spTree>
    <p:extLst>
      <p:ext uri="{BB962C8B-B14F-4D97-AF65-F5344CB8AC3E}">
        <p14:creationId xmlns:p14="http://schemas.microsoft.com/office/powerpoint/2010/main" val="399598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3DA1-9BDF-44B3-BA02-6F9897E7CA7C}"/>
              </a:ext>
            </a:extLst>
          </p:cNvPr>
          <p:cNvSpPr>
            <a:spLocks noGrp="1"/>
          </p:cNvSpPr>
          <p:nvPr>
            <p:ph type="title"/>
          </p:nvPr>
        </p:nvSpPr>
        <p:spPr>
          <a:solidFill>
            <a:srgbClr val="7FB0A8"/>
          </a:solidFill>
        </p:spPr>
        <p:txBody>
          <a:bodyPr/>
          <a:lstStyle/>
          <a:p>
            <a:r>
              <a:rPr lang="en-US"/>
              <a:t>The Power of Prevention</a:t>
            </a:r>
            <a:endParaRPr lang="en-US" dirty="0"/>
          </a:p>
        </p:txBody>
      </p:sp>
      <p:sp>
        <p:nvSpPr>
          <p:cNvPr id="3" name="Content Placeholder 2">
            <a:extLst>
              <a:ext uri="{FF2B5EF4-FFF2-40B4-BE49-F238E27FC236}">
                <a16:creationId xmlns:a16="http://schemas.microsoft.com/office/drawing/2014/main" id="{1D968416-285B-4A25-B5E7-BF6F0074BC5D}"/>
              </a:ext>
            </a:extLst>
          </p:cNvPr>
          <p:cNvSpPr>
            <a:spLocks noGrp="1"/>
          </p:cNvSpPr>
          <p:nvPr>
            <p:ph idx="1"/>
          </p:nvPr>
        </p:nvSpPr>
        <p:spPr>
          <a:xfrm>
            <a:off x="838200" y="1825625"/>
            <a:ext cx="10515600" cy="4351338"/>
          </a:xfrm>
        </p:spPr>
        <p:txBody>
          <a:bodyPr>
            <a:normAutofit/>
          </a:bodyPr>
          <a:lstStyle/>
          <a:p>
            <a:pPr>
              <a:lnSpc>
                <a:spcPct val="110000"/>
              </a:lnSpc>
            </a:pPr>
            <a:r>
              <a:rPr lang="en-US" sz="4600" dirty="0"/>
              <a:t>Other eating patterns may be appropriate, too. </a:t>
            </a:r>
          </a:p>
          <a:p>
            <a:pPr>
              <a:lnSpc>
                <a:spcPct val="110000"/>
              </a:lnSpc>
            </a:pPr>
            <a:r>
              <a:rPr lang="en-US" sz="4600" dirty="0"/>
              <a:t>Overall quality of food is associated with lower risk of type 2 diabetes</a:t>
            </a:r>
          </a:p>
        </p:txBody>
      </p:sp>
      <p:sp>
        <p:nvSpPr>
          <p:cNvPr id="6" name="TextBox 5">
            <a:extLst>
              <a:ext uri="{FF2B5EF4-FFF2-40B4-BE49-F238E27FC236}">
                <a16:creationId xmlns:a16="http://schemas.microsoft.com/office/drawing/2014/main" id="{7270544D-AE9F-4096-B960-C611AA0D5727}"/>
              </a:ext>
            </a:extLst>
          </p:cNvPr>
          <p:cNvSpPr txBox="1"/>
          <p:nvPr/>
        </p:nvSpPr>
        <p:spPr>
          <a:xfrm>
            <a:off x="0" y="6406674"/>
            <a:ext cx="12191999" cy="461665"/>
          </a:xfrm>
          <a:prstGeom prst="rect">
            <a:avLst/>
          </a:prstGeom>
          <a:noFill/>
        </p:spPr>
        <p:txBody>
          <a:bodyPr wrap="square" rtlCol="0">
            <a:spAutoFit/>
          </a:bodyPr>
          <a:lstStyle/>
          <a:p>
            <a:pPr marL="0" indent="0">
              <a:lnSpc>
                <a:spcPct val="100000"/>
              </a:lnSpc>
              <a:buNone/>
            </a:pPr>
            <a:r>
              <a:rPr lang="en-US" sz="1200" b="0" i="0">
                <a:solidFill>
                  <a:srgbClr val="323232"/>
                </a:solidFill>
                <a:effectLst/>
                <a:latin typeface="Times New Roman" panose="02020603050405020304" pitchFamily="18" charset="0"/>
                <a:cs typeface="Times New Roman" panose="02020603050405020304" pitchFamily="18" charset="0"/>
              </a:rPr>
              <a:t>Diabetes Prevention Program (DPP) Research Group. (2002). The Diabetes Prevention Program (DPP): Description of lifestyle intervention. </a:t>
            </a:r>
            <a:r>
              <a:rPr lang="en-US" sz="1200" b="0" i="1">
                <a:solidFill>
                  <a:srgbClr val="323232"/>
                </a:solidFill>
                <a:effectLst/>
                <a:latin typeface="Times New Roman" panose="02020603050405020304" pitchFamily="18" charset="0"/>
                <a:cs typeface="Times New Roman" panose="02020603050405020304" pitchFamily="18" charset="0"/>
              </a:rPr>
              <a:t>Diabetes Care,</a:t>
            </a:r>
            <a:r>
              <a:rPr lang="en-US" sz="1200" b="0" i="0">
                <a:solidFill>
                  <a:srgbClr val="323232"/>
                </a:solidFill>
                <a:effectLst/>
                <a:latin typeface="Times New Roman" panose="02020603050405020304" pitchFamily="18" charset="0"/>
                <a:cs typeface="Times New Roman" panose="02020603050405020304" pitchFamily="18" charset="0"/>
              </a:rPr>
              <a:t> </a:t>
            </a:r>
            <a:r>
              <a:rPr lang="en-US" sz="1200" b="0" i="1">
                <a:solidFill>
                  <a:srgbClr val="323232"/>
                </a:solidFill>
                <a:effectLst/>
                <a:latin typeface="Times New Roman" panose="02020603050405020304" pitchFamily="18" charset="0"/>
                <a:cs typeface="Times New Roman" panose="02020603050405020304" pitchFamily="18" charset="0"/>
              </a:rPr>
              <a:t>25</a:t>
            </a:r>
            <a:r>
              <a:rPr lang="en-US" sz="1200" b="0" i="0">
                <a:solidFill>
                  <a:srgbClr val="323232"/>
                </a:solidFill>
                <a:effectLst/>
                <a:latin typeface="Times New Roman" panose="02020603050405020304" pitchFamily="18" charset="0"/>
                <a:cs typeface="Times New Roman" panose="02020603050405020304" pitchFamily="18" charset="0"/>
              </a:rPr>
              <a:t>(12), 2165-2171. doi:10.2337/diacare.25.12.2165</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7572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0DB8A1-83F0-B24B-BCF7-EA40F124F15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1376" y="5626913"/>
            <a:ext cx="6235402" cy="2316982"/>
          </a:xfrm>
          <a:prstGeom prst="rect">
            <a:avLst/>
          </a:prstGeom>
        </p:spPr>
      </p:pic>
      <p:sp>
        <p:nvSpPr>
          <p:cNvPr id="2" name="Title 1">
            <a:extLst>
              <a:ext uri="{FF2B5EF4-FFF2-40B4-BE49-F238E27FC236}">
                <a16:creationId xmlns:a16="http://schemas.microsoft.com/office/drawing/2014/main" id="{9B998B1E-C5DF-40CC-9A40-F784D490AC17}"/>
              </a:ext>
            </a:extLst>
          </p:cNvPr>
          <p:cNvSpPr>
            <a:spLocks noGrp="1"/>
          </p:cNvSpPr>
          <p:nvPr>
            <p:ph type="title"/>
          </p:nvPr>
        </p:nvSpPr>
        <p:spPr>
          <a:solidFill>
            <a:srgbClr val="7FB0A8"/>
          </a:solidFill>
        </p:spPr>
        <p:txBody>
          <a:bodyPr/>
          <a:lstStyle/>
          <a:p>
            <a:r>
              <a:rPr lang="en-US" dirty="0"/>
              <a:t>Saturated Fat</a:t>
            </a:r>
          </a:p>
        </p:txBody>
      </p:sp>
      <p:sp>
        <p:nvSpPr>
          <p:cNvPr id="3" name="Content Placeholder 2">
            <a:extLst>
              <a:ext uri="{FF2B5EF4-FFF2-40B4-BE49-F238E27FC236}">
                <a16:creationId xmlns:a16="http://schemas.microsoft.com/office/drawing/2014/main" id="{E6017864-2DD5-4F3F-B62F-4DAA14948A12}"/>
              </a:ext>
            </a:extLst>
          </p:cNvPr>
          <p:cNvSpPr>
            <a:spLocks noGrp="1"/>
          </p:cNvSpPr>
          <p:nvPr>
            <p:ph idx="1"/>
          </p:nvPr>
        </p:nvSpPr>
        <p:spPr>
          <a:xfrm>
            <a:off x="838200" y="1859079"/>
            <a:ext cx="10515600" cy="4351338"/>
          </a:xfrm>
        </p:spPr>
        <p:txBody>
          <a:bodyPr>
            <a:normAutofit/>
          </a:bodyPr>
          <a:lstStyle/>
          <a:p>
            <a:pPr>
              <a:lnSpc>
                <a:spcPct val="100000"/>
              </a:lnSpc>
            </a:pPr>
            <a:r>
              <a:rPr lang="en-US" sz="3600" dirty="0"/>
              <a:t>Limit calories from saturated fat</a:t>
            </a:r>
          </a:p>
          <a:p>
            <a:pPr lvl="1">
              <a:lnSpc>
                <a:spcPct val="100000"/>
              </a:lnSpc>
            </a:pPr>
            <a:r>
              <a:rPr lang="en-US" sz="3200" dirty="0"/>
              <a:t>Quality of fat is more important that quantity of fat</a:t>
            </a:r>
          </a:p>
          <a:p>
            <a:pPr lvl="1">
              <a:lnSpc>
                <a:spcPct val="100000"/>
              </a:lnSpc>
            </a:pPr>
            <a:r>
              <a:rPr lang="en-US" sz="3200" dirty="0"/>
              <a:t>Replace saturated with unsaturated fat to reduce total and LDL cholesterol</a:t>
            </a:r>
          </a:p>
          <a:p>
            <a:pPr lvl="1">
              <a:lnSpc>
                <a:spcPct val="100000"/>
              </a:lnSpc>
            </a:pPr>
            <a:r>
              <a:rPr lang="en-US" sz="3200" dirty="0"/>
              <a:t>Replace saturated with unsaturated fat; not refined carb</a:t>
            </a:r>
          </a:p>
          <a:p>
            <a:pPr lvl="2">
              <a:lnSpc>
                <a:spcPct val="100000"/>
              </a:lnSpc>
            </a:pPr>
            <a:r>
              <a:rPr lang="en-US" sz="2800" dirty="0"/>
              <a:t>This would also reduce total and LDL cholesterol, but may increase triglycerides and reduce HDL</a:t>
            </a:r>
          </a:p>
        </p:txBody>
      </p:sp>
      <p:pic>
        <p:nvPicPr>
          <p:cNvPr id="8" name="Picture 7" descr="A collage of different foods&#10;&#10;Description automatically generated with low confidence">
            <a:extLst>
              <a:ext uri="{FF2B5EF4-FFF2-40B4-BE49-F238E27FC236}">
                <a16:creationId xmlns:a16="http://schemas.microsoft.com/office/drawing/2014/main" id="{F2DC8579-DB59-5848-853B-203EE4C037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5626913"/>
            <a:ext cx="6529644" cy="2426318"/>
          </a:xfrm>
          <a:prstGeom prst="rect">
            <a:avLst/>
          </a:prstGeom>
        </p:spPr>
      </p:pic>
      <p:pic>
        <p:nvPicPr>
          <p:cNvPr id="6" name="Picture 5" descr="A collage of different foods&#10;&#10;Description automatically generated with low confidence">
            <a:extLst>
              <a:ext uri="{FF2B5EF4-FFF2-40B4-BE49-F238E27FC236}">
                <a16:creationId xmlns:a16="http://schemas.microsoft.com/office/drawing/2014/main" id="{457C9CB5-D712-AB42-9376-6AC1D9FCF42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00000">
            <a:off x="-2633871" y="8080702"/>
            <a:ext cx="8120671" cy="3017520"/>
          </a:xfrm>
          <a:prstGeom prst="rect">
            <a:avLst/>
          </a:prstGeom>
        </p:spPr>
      </p:pic>
    </p:spTree>
    <p:extLst>
      <p:ext uri="{BB962C8B-B14F-4D97-AF65-F5344CB8AC3E}">
        <p14:creationId xmlns:p14="http://schemas.microsoft.com/office/powerpoint/2010/main" val="7867251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4850-57BD-4932-9151-03D6B6E9ABA3}"/>
              </a:ext>
            </a:extLst>
          </p:cNvPr>
          <p:cNvSpPr>
            <a:spLocks noGrp="1"/>
          </p:cNvSpPr>
          <p:nvPr>
            <p:ph type="title"/>
          </p:nvPr>
        </p:nvSpPr>
        <p:spPr>
          <a:solidFill>
            <a:srgbClr val="7FB0A8"/>
          </a:solidFill>
        </p:spPr>
        <p:txBody>
          <a:bodyPr/>
          <a:lstStyle/>
          <a:p>
            <a:r>
              <a:rPr lang="en-US" dirty="0"/>
              <a:t>Trans Fat</a:t>
            </a:r>
          </a:p>
        </p:txBody>
      </p:sp>
      <p:sp>
        <p:nvSpPr>
          <p:cNvPr id="3" name="Content Placeholder 2">
            <a:extLst>
              <a:ext uri="{FF2B5EF4-FFF2-40B4-BE49-F238E27FC236}">
                <a16:creationId xmlns:a16="http://schemas.microsoft.com/office/drawing/2014/main" id="{CEF4C65B-A346-482B-9398-873B9035CBCF}"/>
              </a:ext>
            </a:extLst>
          </p:cNvPr>
          <p:cNvSpPr>
            <a:spLocks noGrp="1"/>
          </p:cNvSpPr>
          <p:nvPr>
            <p:ph idx="1"/>
          </p:nvPr>
        </p:nvSpPr>
        <p:spPr>
          <a:xfrm>
            <a:off x="838200" y="1825625"/>
            <a:ext cx="8251286" cy="4351338"/>
          </a:xfrm>
        </p:spPr>
        <p:txBody>
          <a:bodyPr>
            <a:normAutofit lnSpcReduction="10000"/>
          </a:bodyPr>
          <a:lstStyle/>
          <a:p>
            <a:pPr>
              <a:lnSpc>
                <a:spcPct val="110000"/>
              </a:lnSpc>
            </a:pPr>
            <a:r>
              <a:rPr lang="en-US" sz="3200" dirty="0"/>
              <a:t>“Unhealthy Fat”</a:t>
            </a:r>
          </a:p>
          <a:p>
            <a:pPr>
              <a:lnSpc>
                <a:spcPct val="110000"/>
              </a:lnSpc>
            </a:pPr>
            <a:r>
              <a:rPr lang="en-US" sz="3200" dirty="0"/>
              <a:t>Historical sources: processed foods like baked goods, microwave popcorn, frozen pizza, refrigerated dough like biscuits and rolls, fried foods, nondairy coffee creamer</a:t>
            </a:r>
          </a:p>
          <a:p>
            <a:pPr>
              <a:lnSpc>
                <a:spcPct val="110000"/>
              </a:lnSpc>
            </a:pPr>
            <a:r>
              <a:rPr lang="en-US" sz="3200" dirty="0"/>
              <a:t>Trans fat should be avoided; associated with all-cause mortality, total CHD, and CHD mortality.</a:t>
            </a:r>
          </a:p>
          <a:p>
            <a:endParaRPr lang="en-US" dirty="0"/>
          </a:p>
        </p:txBody>
      </p:sp>
      <p:pic>
        <p:nvPicPr>
          <p:cNvPr id="6" name="Picture 5" descr="A picture containing doughnut, donut, plain, few&#10;&#10;Description automatically generated">
            <a:extLst>
              <a:ext uri="{FF2B5EF4-FFF2-40B4-BE49-F238E27FC236}">
                <a16:creationId xmlns:a16="http://schemas.microsoft.com/office/drawing/2014/main" id="{FCFEF6E9-7A5F-4174-818B-505D572942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8162396" y="1080462"/>
            <a:ext cx="6859191" cy="4698267"/>
          </a:xfrm>
          <a:prstGeom prst="rect">
            <a:avLst/>
          </a:prstGeom>
        </p:spPr>
      </p:pic>
    </p:spTree>
    <p:extLst>
      <p:ext uri="{BB962C8B-B14F-4D97-AF65-F5344CB8AC3E}">
        <p14:creationId xmlns:p14="http://schemas.microsoft.com/office/powerpoint/2010/main" val="3582572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5F3-92F9-4DBB-99E5-DBDC2130CD3F}"/>
              </a:ext>
            </a:extLst>
          </p:cNvPr>
          <p:cNvSpPr>
            <a:spLocks noGrp="1"/>
          </p:cNvSpPr>
          <p:nvPr>
            <p:ph type="title"/>
          </p:nvPr>
        </p:nvSpPr>
        <p:spPr>
          <a:solidFill>
            <a:srgbClr val="7FB0A8"/>
          </a:solidFill>
        </p:spPr>
        <p:txBody>
          <a:bodyPr/>
          <a:lstStyle/>
          <a:p>
            <a:r>
              <a:rPr lang="en-US" dirty="0"/>
              <a:t>Trans Fat</a:t>
            </a:r>
          </a:p>
        </p:txBody>
      </p:sp>
      <p:sp>
        <p:nvSpPr>
          <p:cNvPr id="3" name="Content Placeholder 2">
            <a:extLst>
              <a:ext uri="{FF2B5EF4-FFF2-40B4-BE49-F238E27FC236}">
                <a16:creationId xmlns:a16="http://schemas.microsoft.com/office/drawing/2014/main" id="{47AD61C3-76CB-4BDC-AB3F-89170F03BAF7}"/>
              </a:ext>
            </a:extLst>
          </p:cNvPr>
          <p:cNvSpPr>
            <a:spLocks noGrp="1"/>
          </p:cNvSpPr>
          <p:nvPr>
            <p:ph idx="1"/>
          </p:nvPr>
        </p:nvSpPr>
        <p:spPr>
          <a:xfrm>
            <a:off x="838199" y="1825625"/>
            <a:ext cx="7759391" cy="4667250"/>
          </a:xfrm>
        </p:spPr>
        <p:txBody>
          <a:bodyPr>
            <a:normAutofit/>
          </a:bodyPr>
          <a:lstStyle/>
          <a:p>
            <a:pPr>
              <a:lnSpc>
                <a:spcPct val="110000"/>
              </a:lnSpc>
            </a:pPr>
            <a:r>
              <a:rPr lang="en-US" sz="3200" dirty="0"/>
              <a:t>Most trans fat in food is formulated through partial hydrogenation</a:t>
            </a:r>
          </a:p>
          <a:p>
            <a:pPr lvl="1">
              <a:lnSpc>
                <a:spcPct val="110000"/>
              </a:lnSpc>
            </a:pPr>
            <a:r>
              <a:rPr lang="en-US" sz="2800" dirty="0"/>
              <a:t>Manufacturers added hydrogen to vegetable oil, turning the liquid into a solid fat (like shortening or hard margarine)</a:t>
            </a:r>
          </a:p>
          <a:p>
            <a:pPr lvl="1">
              <a:lnSpc>
                <a:spcPct val="110000"/>
              </a:lnSpc>
            </a:pPr>
            <a:r>
              <a:rPr lang="en-US" sz="2800" dirty="0"/>
              <a:t>Process increases the shelf life and flavor stability of foods</a:t>
            </a:r>
          </a:p>
        </p:txBody>
      </p:sp>
      <p:pic>
        <p:nvPicPr>
          <p:cNvPr id="4" name="Picture 4" descr="http://archinspire.com/wp-content/uploads/2009/01/transfat.jpg">
            <a:extLst>
              <a:ext uri="{FF2B5EF4-FFF2-40B4-BE49-F238E27FC236}">
                <a16:creationId xmlns:a16="http://schemas.microsoft.com/office/drawing/2014/main" id="{BCEE081B-AE30-4B3C-B8F0-E81E9AFA108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11" b="100000" l="0" r="100000">
                        <a14:foregroundMark x1="16373" y1="1124" x2="16373" y2="1124"/>
                        <a14:foregroundMark x1="16373" y1="1124" x2="95246" y2="1532"/>
                        <a14:foregroundMark x1="73592" y1="2758" x2="12500" y2="2349"/>
                        <a14:foregroundMark x1="48063" y1="18182" x2="49120" y2="68233"/>
                        <a14:foregroundMark x1="46303" y1="25638" x2="46303" y2="40041"/>
                        <a14:foregroundMark x1="51937" y1="28907" x2="51585" y2="43514"/>
                        <a14:foregroundMark x1="46303" y1="42697" x2="46655" y2="58121"/>
                        <a14:foregroundMark x1="50528" y1="54239" x2="50528" y2="61389"/>
                        <a14:foregroundMark x1="75000" y1="72727" x2="68662" y2="72932"/>
                        <a14:foregroundMark x1="68662" y1="76813" x2="55810" y2="91828"/>
                        <a14:foregroundMark x1="56162" y1="75383" x2="50880" y2="92850"/>
                        <a14:foregroundMark x1="51937" y1="75587" x2="27465" y2="77017"/>
                        <a14:foregroundMark x1="24648" y1="74974" x2="30282" y2="93361"/>
                        <a14:foregroundMark x1="77641" y1="73136" x2="78697" y2="73136"/>
                        <a14:foregroundMark x1="80458" y1="73544" x2="82218" y2="73953"/>
                        <a14:foregroundMark x1="83275" y1="74974" x2="83979" y2="76609"/>
                        <a14:foregroundMark x1="84683" y1="78447" x2="85035" y2="81614"/>
                        <a14:foregroundMark x1="85387" y1="83044" x2="85739" y2="86517"/>
                        <a14:backgroundMark x1="9683" y1="19408" x2="36972" y2="43922"/>
                        <a14:backgroundMark x1="30986" y1="37283" x2="6162" y2="63228"/>
                        <a14:backgroundMark x1="6162" y1="24719" x2="7218" y2="97651"/>
                        <a14:backgroundMark x1="38380" y1="47804" x2="29225" y2="63228"/>
                        <a14:backgroundMark x1="14965" y1="68846" x2="17430" y2="97038"/>
                        <a14:backgroundMark x1="95246" y1="12870" x2="63380" y2="28498"/>
                        <a14:backgroundMark x1="63028" y1="21655" x2="57218" y2="66803"/>
                        <a14:backgroundMark x1="97183" y1="8478" x2="90669" y2="65986"/>
                        <a14:backgroundMark x1="73944" y1="24923" x2="85739" y2="68029"/>
                        <a14:backgroundMark x1="91021" y1="63636" x2="93134" y2="94586"/>
                        <a14:backgroundMark x1="76761" y1="78652" x2="76408" y2="97651"/>
                      </a14:backgroundRemoval>
                    </a14:imgEffect>
                  </a14:imgLayer>
                </a14:imgProps>
              </a:ext>
            </a:extLst>
          </a:blip>
          <a:srcRect t="133"/>
          <a:stretch/>
        </p:blipFill>
        <p:spPr bwMode="auto">
          <a:xfrm>
            <a:off x="8699157" y="-467168"/>
            <a:ext cx="4316563" cy="7430098"/>
          </a:xfrm>
          <a:prstGeom prst="rect">
            <a:avLst/>
          </a:prstGeom>
          <a:noFill/>
        </p:spPr>
      </p:pic>
    </p:spTree>
    <p:extLst>
      <p:ext uri="{BB962C8B-B14F-4D97-AF65-F5344CB8AC3E}">
        <p14:creationId xmlns:p14="http://schemas.microsoft.com/office/powerpoint/2010/main" val="3305448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22B6-1A85-4D81-AF24-4C2743C6D7DB}"/>
              </a:ext>
            </a:extLst>
          </p:cNvPr>
          <p:cNvSpPr>
            <a:spLocks noGrp="1"/>
          </p:cNvSpPr>
          <p:nvPr>
            <p:ph type="title"/>
          </p:nvPr>
        </p:nvSpPr>
        <p:spPr>
          <a:solidFill>
            <a:srgbClr val="7FB0A8"/>
          </a:solidFill>
        </p:spPr>
        <p:txBody>
          <a:bodyPr/>
          <a:lstStyle/>
          <a:p>
            <a:r>
              <a:rPr lang="en-US" dirty="0"/>
              <a:t>Trans Fat</a:t>
            </a:r>
          </a:p>
        </p:txBody>
      </p:sp>
      <p:sp>
        <p:nvSpPr>
          <p:cNvPr id="3" name="Content Placeholder 2">
            <a:extLst>
              <a:ext uri="{FF2B5EF4-FFF2-40B4-BE49-F238E27FC236}">
                <a16:creationId xmlns:a16="http://schemas.microsoft.com/office/drawing/2014/main" id="{0126C9F0-A15A-4270-90B8-7304388E4745}"/>
              </a:ext>
            </a:extLst>
          </p:cNvPr>
          <p:cNvSpPr>
            <a:spLocks noGrp="1"/>
          </p:cNvSpPr>
          <p:nvPr>
            <p:ph idx="1"/>
          </p:nvPr>
        </p:nvSpPr>
        <p:spPr/>
        <p:txBody>
          <a:bodyPr>
            <a:normAutofit fontScale="92500"/>
          </a:bodyPr>
          <a:lstStyle/>
          <a:p>
            <a:pPr>
              <a:lnSpc>
                <a:spcPct val="100000"/>
              </a:lnSpc>
            </a:pPr>
            <a:r>
              <a:rPr lang="en-US" sz="3600" dirty="0"/>
              <a:t>The FDA’s Ban of Partially Hydrogenated Oils (PHOs)</a:t>
            </a:r>
          </a:p>
          <a:p>
            <a:pPr lvl="1">
              <a:lnSpc>
                <a:spcPct val="100000"/>
              </a:lnSpc>
            </a:pPr>
            <a:r>
              <a:rPr lang="en-US" sz="3200" dirty="0"/>
              <a:t>In 2015 the FDA determined that PHOs are not GRAS*</a:t>
            </a:r>
          </a:p>
          <a:p>
            <a:pPr lvl="1">
              <a:lnSpc>
                <a:spcPct val="100000"/>
              </a:lnSpc>
            </a:pPr>
            <a:r>
              <a:rPr lang="en-US" sz="3200" dirty="0"/>
              <a:t>Food manufacturers were allowed time to reformulate foods and move foods already produced through distribution</a:t>
            </a:r>
          </a:p>
          <a:p>
            <a:pPr lvl="1">
              <a:lnSpc>
                <a:spcPct val="100000"/>
              </a:lnSpc>
            </a:pPr>
            <a:r>
              <a:rPr lang="en-US" sz="3200" dirty="0"/>
              <a:t>Compliance date to move these food through distribution was January 1, 2021. </a:t>
            </a:r>
          </a:p>
          <a:p>
            <a:pPr marL="457200" lvl="1" indent="0">
              <a:lnSpc>
                <a:spcPct val="100000"/>
              </a:lnSpc>
              <a:buNone/>
            </a:pPr>
            <a:endParaRPr lang="en-US" sz="3200" dirty="0"/>
          </a:p>
          <a:p>
            <a:pPr marL="457200" lvl="1" indent="0">
              <a:lnSpc>
                <a:spcPct val="100000"/>
              </a:lnSpc>
              <a:buNone/>
            </a:pPr>
            <a:r>
              <a:rPr lang="en-US" sz="3200" dirty="0"/>
              <a:t>*GRAS: “generally recognized as safe”</a:t>
            </a:r>
          </a:p>
        </p:txBody>
      </p:sp>
    </p:spTree>
    <p:extLst>
      <p:ext uri="{BB962C8B-B14F-4D97-AF65-F5344CB8AC3E}">
        <p14:creationId xmlns:p14="http://schemas.microsoft.com/office/powerpoint/2010/main" val="374791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5222-F713-412E-A102-D7315434991C}"/>
              </a:ext>
            </a:extLst>
          </p:cNvPr>
          <p:cNvSpPr>
            <a:spLocks noGrp="1"/>
          </p:cNvSpPr>
          <p:nvPr>
            <p:ph type="title"/>
          </p:nvPr>
        </p:nvSpPr>
        <p:spPr>
          <a:solidFill>
            <a:srgbClr val="7FB0A8"/>
          </a:solidFill>
        </p:spPr>
        <p:txBody>
          <a:bodyPr/>
          <a:lstStyle/>
          <a:p>
            <a:pPr>
              <a:lnSpc>
                <a:spcPct val="100000"/>
              </a:lnSpc>
            </a:pPr>
            <a:r>
              <a:rPr lang="en-US" dirty="0"/>
              <a:t>Mono and Polyunsaturated Fats</a:t>
            </a:r>
          </a:p>
        </p:txBody>
      </p:sp>
      <p:sp>
        <p:nvSpPr>
          <p:cNvPr id="3" name="Content Placeholder 2">
            <a:extLst>
              <a:ext uri="{FF2B5EF4-FFF2-40B4-BE49-F238E27FC236}">
                <a16:creationId xmlns:a16="http://schemas.microsoft.com/office/drawing/2014/main" id="{ECB2562A-1B53-4128-9806-2B1465AA3C7A}"/>
              </a:ext>
            </a:extLst>
          </p:cNvPr>
          <p:cNvSpPr>
            <a:spLocks noGrp="1"/>
          </p:cNvSpPr>
          <p:nvPr>
            <p:ph idx="1"/>
          </p:nvPr>
        </p:nvSpPr>
        <p:spPr>
          <a:xfrm>
            <a:off x="838199" y="1825625"/>
            <a:ext cx="10692161" cy="4351338"/>
          </a:xfrm>
        </p:spPr>
        <p:txBody>
          <a:bodyPr/>
          <a:lstStyle/>
          <a:p>
            <a:pPr>
              <a:lnSpc>
                <a:spcPct val="100000"/>
              </a:lnSpc>
            </a:pPr>
            <a:r>
              <a:rPr lang="en-US" dirty="0"/>
              <a:t>“Healthy Fats”: eating patterns rich in these can improve glycemic control and blood lipids (Ex: Mediterranean diet)</a:t>
            </a:r>
          </a:p>
          <a:p>
            <a:pPr marL="0" indent="0">
              <a:buNone/>
            </a:pPr>
            <a:endParaRPr lang="en-US" dirty="0"/>
          </a:p>
        </p:txBody>
      </p:sp>
      <p:graphicFrame>
        <p:nvGraphicFramePr>
          <p:cNvPr id="5" name="Table 4">
            <a:extLst>
              <a:ext uri="{FF2B5EF4-FFF2-40B4-BE49-F238E27FC236}">
                <a16:creationId xmlns:a16="http://schemas.microsoft.com/office/drawing/2014/main" id="{84829F02-A5A0-4D60-9BBA-81441386165E}"/>
              </a:ext>
            </a:extLst>
          </p:cNvPr>
          <p:cNvGraphicFramePr>
            <a:graphicFrameLocks noGrp="1"/>
          </p:cNvGraphicFramePr>
          <p:nvPr>
            <p:extLst>
              <p:ext uri="{D42A27DB-BD31-4B8C-83A1-F6EECF244321}">
                <p14:modId xmlns:p14="http://schemas.microsoft.com/office/powerpoint/2010/main" val="24874088"/>
              </p:ext>
            </p:extLst>
          </p:nvPr>
        </p:nvGraphicFramePr>
        <p:xfrm>
          <a:off x="1751979" y="2765815"/>
          <a:ext cx="8864600" cy="2709155"/>
        </p:xfrm>
        <a:graphic>
          <a:graphicData uri="http://schemas.openxmlformats.org/drawingml/2006/table">
            <a:tbl>
              <a:tblPr firstRow="1" firstCol="1" bandRow="1">
                <a:tableStyleId>{F5AB1C69-6EDB-4FF4-983F-18BD219EF322}</a:tableStyleId>
              </a:tblPr>
              <a:tblGrid>
                <a:gridCol w="2475230">
                  <a:extLst>
                    <a:ext uri="{9D8B030D-6E8A-4147-A177-3AD203B41FA5}">
                      <a16:colId xmlns:a16="http://schemas.microsoft.com/office/drawing/2014/main" val="2578260436"/>
                    </a:ext>
                  </a:extLst>
                </a:gridCol>
                <a:gridCol w="6389370">
                  <a:extLst>
                    <a:ext uri="{9D8B030D-6E8A-4147-A177-3AD203B41FA5}">
                      <a16:colId xmlns:a16="http://schemas.microsoft.com/office/drawing/2014/main" val="4257153895"/>
                    </a:ext>
                  </a:extLst>
                </a:gridCol>
              </a:tblGrid>
              <a:tr h="515083">
                <a:tc>
                  <a:txBody>
                    <a:bodyPr/>
                    <a:lstStyle/>
                    <a:p>
                      <a:pPr marL="0" marR="0" algn="ctr">
                        <a:lnSpc>
                          <a:spcPct val="107000"/>
                        </a:lnSpc>
                        <a:spcBef>
                          <a:spcPts val="0"/>
                        </a:spcBef>
                        <a:spcAft>
                          <a:spcPts val="0"/>
                        </a:spcAft>
                      </a:pPr>
                      <a:r>
                        <a:rPr lang="en-US" sz="2400" b="1" dirty="0">
                          <a:solidFill>
                            <a:schemeClr val="tx1"/>
                          </a:solidFill>
                          <a:effectLst/>
                        </a:rPr>
                        <a:t>Type of Fat</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rPr>
                        <a:t>Sources</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7613098"/>
                  </a:ext>
                </a:extLst>
              </a:tr>
              <a:tr h="913912">
                <a:tc>
                  <a:txBody>
                    <a:bodyPr/>
                    <a:lstStyle/>
                    <a:p>
                      <a:pPr marL="0" marR="0">
                        <a:lnSpc>
                          <a:spcPct val="107000"/>
                        </a:lnSpc>
                        <a:spcBef>
                          <a:spcPts val="0"/>
                        </a:spcBef>
                        <a:spcAft>
                          <a:spcPts val="0"/>
                        </a:spcAft>
                      </a:pPr>
                      <a:r>
                        <a:rPr lang="en-US" sz="2400" b="0" dirty="0">
                          <a:solidFill>
                            <a:schemeClr val="tx1"/>
                          </a:solidFill>
                          <a:effectLst/>
                        </a:rPr>
                        <a:t>Monounsaturated</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b="0" dirty="0">
                          <a:solidFill>
                            <a:schemeClr val="tx1"/>
                          </a:solidFill>
                          <a:effectLst/>
                        </a:rPr>
                        <a:t>Foods: avocado, edamame, olives, nuts</a:t>
                      </a:r>
                    </a:p>
                    <a:p>
                      <a:pPr marL="0" marR="0">
                        <a:lnSpc>
                          <a:spcPct val="107000"/>
                        </a:lnSpc>
                        <a:spcBef>
                          <a:spcPts val="0"/>
                        </a:spcBef>
                        <a:spcAft>
                          <a:spcPts val="0"/>
                        </a:spcAft>
                      </a:pPr>
                      <a:r>
                        <a:rPr lang="en-US" sz="2400" b="0" dirty="0">
                          <a:solidFill>
                            <a:schemeClr val="tx1"/>
                          </a:solidFill>
                          <a:effectLst/>
                        </a:rPr>
                        <a:t>Oils: avocado, olive, peanut, canola</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237056"/>
                  </a:ext>
                </a:extLst>
              </a:tr>
              <a:tr h="1280160">
                <a:tc>
                  <a:txBody>
                    <a:bodyPr/>
                    <a:lstStyle/>
                    <a:p>
                      <a:pPr marL="0" marR="0">
                        <a:lnSpc>
                          <a:spcPct val="107000"/>
                        </a:lnSpc>
                        <a:spcBef>
                          <a:spcPts val="0"/>
                        </a:spcBef>
                        <a:spcAft>
                          <a:spcPts val="0"/>
                        </a:spcAft>
                      </a:pPr>
                      <a:r>
                        <a:rPr lang="en-US" sz="2400" b="0" dirty="0">
                          <a:solidFill>
                            <a:schemeClr val="tx1"/>
                          </a:solidFill>
                          <a:effectLst/>
                        </a:rPr>
                        <a:t>Polyunsaturated</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b="0" dirty="0">
                          <a:solidFill>
                            <a:schemeClr val="tx1"/>
                          </a:solidFill>
                          <a:effectLst/>
                        </a:rPr>
                        <a:t>Foods: Walnuts, sesame, flax, and sunflower seeds, fish (salmon, albacore tuna)</a:t>
                      </a:r>
                    </a:p>
                    <a:p>
                      <a:pPr marL="0" marR="0">
                        <a:lnSpc>
                          <a:spcPct val="107000"/>
                        </a:lnSpc>
                        <a:spcBef>
                          <a:spcPts val="0"/>
                        </a:spcBef>
                        <a:spcAft>
                          <a:spcPts val="0"/>
                        </a:spcAft>
                      </a:pPr>
                      <a:r>
                        <a:rPr lang="en-US" sz="2400" b="0" dirty="0">
                          <a:solidFill>
                            <a:schemeClr val="tx1"/>
                          </a:solidFill>
                          <a:effectLst/>
                        </a:rPr>
                        <a:t>Oils: corn, soybean, safflower, sesame</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272620"/>
                  </a:ext>
                </a:extLst>
              </a:tr>
            </a:tbl>
          </a:graphicData>
        </a:graphic>
      </p:graphicFrame>
      <p:pic>
        <p:nvPicPr>
          <p:cNvPr id="12" name="Picture 11">
            <a:extLst>
              <a:ext uri="{FF2B5EF4-FFF2-40B4-BE49-F238E27FC236}">
                <a16:creationId xmlns:a16="http://schemas.microsoft.com/office/drawing/2014/main" id="{1CA3AB5D-C4A6-49AD-8679-2120351B4A14}"/>
              </a:ext>
            </a:extLst>
          </p:cNvPr>
          <p:cNvPicPr>
            <a:picLocks noChangeAspect="1"/>
          </p:cNvPicPr>
          <p:nvPr/>
        </p:nvPicPr>
        <p:blipFill>
          <a:blip r:embed="rId3"/>
          <a:stretch>
            <a:fillRect/>
          </a:stretch>
        </p:blipFill>
        <p:spPr>
          <a:xfrm>
            <a:off x="0" y="5836750"/>
            <a:ext cx="12192000" cy="2873039"/>
          </a:xfrm>
          <a:prstGeom prst="rect">
            <a:avLst/>
          </a:prstGeom>
        </p:spPr>
      </p:pic>
    </p:spTree>
    <p:extLst>
      <p:ext uri="{BB962C8B-B14F-4D97-AF65-F5344CB8AC3E}">
        <p14:creationId xmlns:p14="http://schemas.microsoft.com/office/powerpoint/2010/main" val="4293864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C985-60D8-4CF5-A416-C761E0363170}"/>
              </a:ext>
            </a:extLst>
          </p:cNvPr>
          <p:cNvSpPr>
            <a:spLocks noGrp="1"/>
          </p:cNvSpPr>
          <p:nvPr>
            <p:ph type="title"/>
          </p:nvPr>
        </p:nvSpPr>
        <p:spPr>
          <a:solidFill>
            <a:srgbClr val="7FB0A8"/>
          </a:solidFill>
        </p:spPr>
        <p:txBody>
          <a:bodyPr/>
          <a:lstStyle/>
          <a:p>
            <a:pPr>
              <a:lnSpc>
                <a:spcPct val="100000"/>
              </a:lnSpc>
            </a:pPr>
            <a:r>
              <a:rPr lang="en-US" dirty="0"/>
              <a:t>Polyunsaturated Fats</a:t>
            </a:r>
          </a:p>
        </p:txBody>
      </p:sp>
      <p:sp>
        <p:nvSpPr>
          <p:cNvPr id="3" name="Content Placeholder 2">
            <a:extLst>
              <a:ext uri="{FF2B5EF4-FFF2-40B4-BE49-F238E27FC236}">
                <a16:creationId xmlns:a16="http://schemas.microsoft.com/office/drawing/2014/main" id="{88BB6307-271C-437D-9ABE-A2E81D12BC33}"/>
              </a:ext>
            </a:extLst>
          </p:cNvPr>
          <p:cNvSpPr>
            <a:spLocks noGrp="1"/>
          </p:cNvSpPr>
          <p:nvPr>
            <p:ph idx="1"/>
          </p:nvPr>
        </p:nvSpPr>
        <p:spPr>
          <a:xfrm>
            <a:off x="838200" y="1825625"/>
            <a:ext cx="10515600" cy="4667250"/>
          </a:xfrm>
        </p:spPr>
        <p:txBody>
          <a:bodyPr>
            <a:normAutofit fontScale="70000" lnSpcReduction="20000"/>
          </a:bodyPr>
          <a:lstStyle/>
          <a:p>
            <a:pPr>
              <a:lnSpc>
                <a:spcPct val="120000"/>
              </a:lnSpc>
            </a:pPr>
            <a:r>
              <a:rPr lang="en-US" sz="4200" dirty="0">
                <a:solidFill>
                  <a:srgbClr val="000000"/>
                </a:solidFill>
              </a:rPr>
              <a:t>Increasing </a:t>
            </a:r>
            <a:r>
              <a:rPr lang="en-US" sz="4200" b="0" i="0" dirty="0">
                <a:solidFill>
                  <a:srgbClr val="000000"/>
                </a:solidFill>
                <a:effectLst/>
              </a:rPr>
              <a:t>foods with the long-chain omega-3 fatty acids (EPA and DHA) is recommended for prevention of cardiovascular disease</a:t>
            </a:r>
          </a:p>
          <a:p>
            <a:pPr lvl="1">
              <a:lnSpc>
                <a:spcPct val="120000"/>
              </a:lnSpc>
            </a:pPr>
            <a:r>
              <a:rPr lang="en-US" sz="4200" dirty="0">
                <a:solidFill>
                  <a:srgbClr val="000000"/>
                </a:solidFill>
              </a:rPr>
              <a:t>Have two servings of fatty fish per week </a:t>
            </a:r>
          </a:p>
          <a:p>
            <a:pPr lvl="2">
              <a:lnSpc>
                <a:spcPct val="120000"/>
              </a:lnSpc>
            </a:pPr>
            <a:r>
              <a:rPr lang="en-US" sz="3800" dirty="0"/>
              <a:t>Wild salmon, mackerel, herring, anchovies </a:t>
            </a:r>
          </a:p>
          <a:p>
            <a:pPr lvl="2">
              <a:lnSpc>
                <a:spcPct val="120000"/>
              </a:lnSpc>
            </a:pPr>
            <a:r>
              <a:rPr lang="en-US" sz="3800" dirty="0"/>
              <a:t>NOT commercially fried fish filets</a:t>
            </a:r>
          </a:p>
          <a:p>
            <a:pPr lvl="1">
              <a:lnSpc>
                <a:spcPct val="120000"/>
              </a:lnSpc>
            </a:pPr>
            <a:r>
              <a:rPr lang="en-US" sz="4200" dirty="0"/>
              <a:t>Plant sources for vegetarian/vegan eating patterns (ALA)</a:t>
            </a:r>
          </a:p>
          <a:p>
            <a:pPr lvl="2">
              <a:lnSpc>
                <a:spcPct val="120000"/>
              </a:lnSpc>
            </a:pPr>
            <a:r>
              <a:rPr lang="en-US" sz="4200" dirty="0"/>
              <a:t>Ground flaxseed/flax meal, chia seeds, walnuts, soybeans, mung beans, green leafy vegetables, whole grains, and beans</a:t>
            </a:r>
            <a:endParaRPr lang="en-US" b="0" i="0" dirty="0">
              <a:solidFill>
                <a:srgbClr val="000000"/>
              </a:solidFill>
              <a:effectLst/>
              <a:latin typeface="Open Sans"/>
            </a:endParaRPr>
          </a:p>
          <a:p>
            <a:pPr lvl="1"/>
            <a:endParaRPr lang="en-US" dirty="0"/>
          </a:p>
        </p:txBody>
      </p:sp>
      <p:pic>
        <p:nvPicPr>
          <p:cNvPr id="8" name="Picture 7">
            <a:extLst>
              <a:ext uri="{FF2B5EF4-FFF2-40B4-BE49-F238E27FC236}">
                <a16:creationId xmlns:a16="http://schemas.microsoft.com/office/drawing/2014/main" id="{D6C16488-44C1-4351-8EBA-218FBEF04DCB}"/>
              </a:ext>
            </a:extLst>
          </p:cNvPr>
          <p:cNvPicPr>
            <a:picLocks noChangeAspect="1"/>
          </p:cNvPicPr>
          <p:nvPr/>
        </p:nvPicPr>
        <p:blipFill>
          <a:blip r:embed="rId3"/>
          <a:stretch>
            <a:fillRect/>
          </a:stretch>
        </p:blipFill>
        <p:spPr>
          <a:xfrm>
            <a:off x="0" y="5836750"/>
            <a:ext cx="12192000" cy="2873039"/>
          </a:xfrm>
          <a:prstGeom prst="rect">
            <a:avLst/>
          </a:prstGeom>
        </p:spPr>
      </p:pic>
    </p:spTree>
    <p:extLst>
      <p:ext uri="{BB962C8B-B14F-4D97-AF65-F5344CB8AC3E}">
        <p14:creationId xmlns:p14="http://schemas.microsoft.com/office/powerpoint/2010/main" val="1638579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D4BCE-5DC4-4690-AAF6-9FD696C13F37}"/>
              </a:ext>
            </a:extLst>
          </p:cNvPr>
          <p:cNvSpPr>
            <a:spLocks noGrp="1"/>
          </p:cNvSpPr>
          <p:nvPr>
            <p:ph type="title"/>
          </p:nvPr>
        </p:nvSpPr>
        <p:spPr>
          <a:solidFill>
            <a:srgbClr val="7FB0A8"/>
          </a:solidFill>
        </p:spPr>
        <p:txBody>
          <a:bodyPr/>
          <a:lstStyle/>
          <a:p>
            <a:pPr>
              <a:lnSpc>
                <a:spcPct val="100000"/>
              </a:lnSpc>
            </a:pPr>
            <a:r>
              <a:rPr lang="en-US" dirty="0"/>
              <a:t>Polyunsaturated Fats</a:t>
            </a:r>
          </a:p>
        </p:txBody>
      </p:sp>
      <p:sp>
        <p:nvSpPr>
          <p:cNvPr id="3" name="Content Placeholder 2">
            <a:extLst>
              <a:ext uri="{FF2B5EF4-FFF2-40B4-BE49-F238E27FC236}">
                <a16:creationId xmlns:a16="http://schemas.microsoft.com/office/drawing/2014/main" id="{421B5B9A-0CEC-431A-8982-7A2B6A5BA60D}"/>
              </a:ext>
            </a:extLst>
          </p:cNvPr>
          <p:cNvSpPr>
            <a:spLocks noGrp="1"/>
          </p:cNvSpPr>
          <p:nvPr>
            <p:ph idx="1"/>
          </p:nvPr>
        </p:nvSpPr>
        <p:spPr/>
        <p:txBody>
          <a:bodyPr>
            <a:normAutofit/>
          </a:bodyPr>
          <a:lstStyle/>
          <a:p>
            <a:pPr>
              <a:lnSpc>
                <a:spcPct val="100000"/>
              </a:lnSpc>
            </a:pPr>
            <a:r>
              <a:rPr lang="en-US" sz="3600" b="0" i="0" dirty="0">
                <a:solidFill>
                  <a:srgbClr val="000000"/>
                </a:solidFill>
                <a:effectLst/>
              </a:rPr>
              <a:t>Evidence does not conclusively support recommending omega-3 (EPA and DHA) supplements for all people with diabetes for the prevention or treatment of cardiovascular events</a:t>
            </a:r>
          </a:p>
        </p:txBody>
      </p:sp>
      <p:pic>
        <p:nvPicPr>
          <p:cNvPr id="10" name="Picture 9" descr="A picture containing plate, indoor, set, sliced&#10;&#10;Description automatically generated">
            <a:extLst>
              <a:ext uri="{FF2B5EF4-FFF2-40B4-BE49-F238E27FC236}">
                <a16:creationId xmlns:a16="http://schemas.microsoft.com/office/drawing/2014/main" id="{D995C306-6EBC-4FE3-A147-9D8DA3AAE67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52282" y="3699457"/>
            <a:ext cx="14501611" cy="6631837"/>
          </a:xfrm>
          <a:prstGeom prst="rect">
            <a:avLst/>
          </a:prstGeom>
        </p:spPr>
      </p:pic>
    </p:spTree>
    <p:extLst>
      <p:ext uri="{BB962C8B-B14F-4D97-AF65-F5344CB8AC3E}">
        <p14:creationId xmlns:p14="http://schemas.microsoft.com/office/powerpoint/2010/main" val="29211152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17EE-5F5C-4E07-93C3-1BC4CE8A5A85}"/>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B888F659-F5B6-4532-AFCE-B9AD763F11F8}"/>
              </a:ext>
            </a:extLst>
          </p:cNvPr>
          <p:cNvSpPr>
            <a:spLocks noGrp="1"/>
          </p:cNvSpPr>
          <p:nvPr>
            <p:ph idx="1"/>
          </p:nvPr>
        </p:nvSpPr>
        <p:spPr/>
        <p:txBody>
          <a:bodyPr>
            <a:normAutofit/>
          </a:bodyPr>
          <a:lstStyle/>
          <a:p>
            <a:pPr marL="0" indent="0">
              <a:lnSpc>
                <a:spcPct val="100000"/>
              </a:lnSpc>
              <a:buNone/>
            </a:pPr>
            <a:r>
              <a:rPr lang="en-US" sz="3600" dirty="0"/>
              <a:t>Which of the following food items has the highest percentage of saturated fat per ounce?</a:t>
            </a:r>
          </a:p>
          <a:p>
            <a:pPr marL="914400" lvl="1" indent="-457200">
              <a:lnSpc>
                <a:spcPct val="100000"/>
              </a:lnSpc>
              <a:buFont typeface="+mj-lt"/>
              <a:buAutoNum type="alphaUcPeriod"/>
            </a:pPr>
            <a:r>
              <a:rPr lang="en-US" sz="3200" dirty="0"/>
              <a:t>Chicken</a:t>
            </a:r>
          </a:p>
          <a:p>
            <a:pPr marL="914400" lvl="1" indent="-457200">
              <a:lnSpc>
                <a:spcPct val="100000"/>
              </a:lnSpc>
              <a:buFont typeface="+mj-lt"/>
              <a:buAutoNum type="alphaUcPeriod"/>
            </a:pPr>
            <a:r>
              <a:rPr lang="en-US" sz="3200" dirty="0"/>
              <a:t>Olives</a:t>
            </a:r>
          </a:p>
          <a:p>
            <a:pPr marL="914400" lvl="1" indent="-457200">
              <a:lnSpc>
                <a:spcPct val="100000"/>
              </a:lnSpc>
              <a:buFont typeface="+mj-lt"/>
              <a:buAutoNum type="alphaUcPeriod"/>
            </a:pPr>
            <a:r>
              <a:rPr lang="en-US" sz="3200" dirty="0"/>
              <a:t>Peanuts</a:t>
            </a:r>
          </a:p>
          <a:p>
            <a:pPr marL="914400" lvl="1" indent="-457200">
              <a:lnSpc>
                <a:spcPct val="100000"/>
              </a:lnSpc>
              <a:buFont typeface="+mj-lt"/>
              <a:buAutoNum type="alphaUcPeriod"/>
            </a:pPr>
            <a:r>
              <a:rPr lang="en-US" sz="3200" dirty="0"/>
              <a:t>Soybean oil</a:t>
            </a:r>
          </a:p>
        </p:txBody>
      </p:sp>
      <p:sp>
        <p:nvSpPr>
          <p:cNvPr id="4" name="Oval 3">
            <a:extLst>
              <a:ext uri="{FF2B5EF4-FFF2-40B4-BE49-F238E27FC236}">
                <a16:creationId xmlns:a16="http://schemas.microsoft.com/office/drawing/2014/main" id="{F8BEC031-37C6-4894-BDFE-D0D19DF1414D}"/>
              </a:ext>
            </a:extLst>
          </p:cNvPr>
          <p:cNvSpPr/>
          <p:nvPr/>
        </p:nvSpPr>
        <p:spPr>
          <a:xfrm>
            <a:off x="838200" y="2980266"/>
            <a:ext cx="3048000" cy="660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49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ED47-88FB-4581-86B5-CB4166163520}"/>
              </a:ext>
            </a:extLst>
          </p:cNvPr>
          <p:cNvSpPr>
            <a:spLocks noGrp="1"/>
          </p:cNvSpPr>
          <p:nvPr>
            <p:ph type="title"/>
          </p:nvPr>
        </p:nvSpPr>
        <p:spPr>
          <a:solidFill>
            <a:srgbClr val="7FB0A8"/>
          </a:solidFill>
        </p:spPr>
        <p:txBody>
          <a:bodyPr/>
          <a:lstStyle/>
          <a:p>
            <a:r>
              <a:rPr lang="en-US" dirty="0"/>
              <a:t>Knowledge Check: Answered</a:t>
            </a:r>
          </a:p>
        </p:txBody>
      </p:sp>
      <p:graphicFrame>
        <p:nvGraphicFramePr>
          <p:cNvPr id="4" name="Content Placeholder 3">
            <a:extLst>
              <a:ext uri="{FF2B5EF4-FFF2-40B4-BE49-F238E27FC236}">
                <a16:creationId xmlns:a16="http://schemas.microsoft.com/office/drawing/2014/main" id="{5B461E4A-6AF5-41A3-A5E8-D6B4E93AF2D7}"/>
              </a:ext>
            </a:extLst>
          </p:cNvPr>
          <p:cNvGraphicFramePr>
            <a:graphicFrameLocks noGrp="1"/>
          </p:cNvGraphicFramePr>
          <p:nvPr>
            <p:ph idx="1"/>
            <p:extLst>
              <p:ext uri="{D42A27DB-BD31-4B8C-83A1-F6EECF244321}">
                <p14:modId xmlns:p14="http://schemas.microsoft.com/office/powerpoint/2010/main" val="178505361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786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EE14-7688-4EC1-8598-10E111FF6777}"/>
              </a:ext>
            </a:extLst>
          </p:cNvPr>
          <p:cNvSpPr>
            <a:spLocks noGrp="1"/>
          </p:cNvSpPr>
          <p:nvPr>
            <p:ph type="title"/>
          </p:nvPr>
        </p:nvSpPr>
        <p:spPr>
          <a:xfrm>
            <a:off x="838199" y="365125"/>
            <a:ext cx="10636405" cy="1325563"/>
          </a:xfrm>
          <a:solidFill>
            <a:srgbClr val="7FB0A8"/>
          </a:solidFill>
        </p:spPr>
        <p:txBody>
          <a:bodyPr/>
          <a:lstStyle/>
          <a:p>
            <a:r>
              <a:rPr lang="en-US" dirty="0"/>
              <a:t>The Power of Prevention</a:t>
            </a:r>
          </a:p>
        </p:txBody>
      </p:sp>
      <p:sp>
        <p:nvSpPr>
          <p:cNvPr id="3" name="Content Placeholder 2">
            <a:extLst>
              <a:ext uri="{FF2B5EF4-FFF2-40B4-BE49-F238E27FC236}">
                <a16:creationId xmlns:a16="http://schemas.microsoft.com/office/drawing/2014/main" id="{24684304-D6C1-4371-BA46-3A5FA48D010B}"/>
              </a:ext>
            </a:extLst>
          </p:cNvPr>
          <p:cNvSpPr>
            <a:spLocks noGrp="1"/>
          </p:cNvSpPr>
          <p:nvPr>
            <p:ph idx="1"/>
          </p:nvPr>
        </p:nvSpPr>
        <p:spPr>
          <a:xfrm>
            <a:off x="838200" y="1825624"/>
            <a:ext cx="10515600" cy="4575176"/>
          </a:xfrm>
        </p:spPr>
        <p:txBody>
          <a:bodyPr>
            <a:normAutofit/>
          </a:bodyPr>
          <a:lstStyle/>
          <a:p>
            <a:r>
              <a:rPr lang="en-US" sz="3600" dirty="0"/>
              <a:t>Find a DPP in your community:</a:t>
            </a:r>
          </a:p>
          <a:p>
            <a:pPr lvl="1"/>
            <a:r>
              <a:rPr lang="en-US" sz="3200" dirty="0"/>
              <a:t>CDC-recognized DPP Lifestyle Change programs:</a:t>
            </a:r>
          </a:p>
          <a:p>
            <a:pPr lvl="2"/>
            <a:r>
              <a:rPr lang="en-US" sz="2400" dirty="0">
                <a:hlinkClick r:id="rId3"/>
              </a:rPr>
              <a:t>www.cdc.gov/diabetes/prevention/find-a-program.html</a:t>
            </a:r>
            <a:endParaRPr lang="en-US" sz="2400" dirty="0"/>
          </a:p>
          <a:p>
            <a:pPr lvl="1"/>
            <a:r>
              <a:rPr lang="en-US" sz="3200" dirty="0"/>
              <a:t>Medicare-enrolled CDC-recognized programs:</a:t>
            </a:r>
          </a:p>
          <a:p>
            <a:pPr lvl="2"/>
            <a:r>
              <a:rPr lang="en-US" sz="2400" dirty="0">
                <a:hlinkClick r:id="rId4"/>
              </a:rPr>
              <a:t>https://innovation.cms.gov/innovation-models/medicare-diabetes-prevention-program/mdpp-map</a:t>
            </a:r>
            <a:endParaRPr lang="en-US" sz="2400" dirty="0"/>
          </a:p>
          <a:p>
            <a:pPr marL="457200" lvl="1" indent="0">
              <a:buNone/>
            </a:pPr>
            <a:endParaRPr lang="en-US" dirty="0"/>
          </a:p>
        </p:txBody>
      </p:sp>
      <p:pic>
        <p:nvPicPr>
          <p:cNvPr id="5" name="Picture 4">
            <a:extLst>
              <a:ext uri="{FF2B5EF4-FFF2-40B4-BE49-F238E27FC236}">
                <a16:creationId xmlns:a16="http://schemas.microsoft.com/office/drawing/2014/main" id="{A17AF1C2-2B2E-40F2-A2EC-414E3B7AFA3F}"/>
              </a:ext>
            </a:extLst>
          </p:cNvPr>
          <p:cNvPicPr>
            <a:picLocks noChangeAspect="1"/>
          </p:cNvPicPr>
          <p:nvPr/>
        </p:nvPicPr>
        <p:blipFill>
          <a:blip r:embed="rId5"/>
          <a:stretch>
            <a:fillRect/>
          </a:stretch>
        </p:blipFill>
        <p:spPr>
          <a:xfrm rot="10800000">
            <a:off x="0" y="5815516"/>
            <a:ext cx="12192000" cy="3958921"/>
          </a:xfrm>
          <a:prstGeom prst="rect">
            <a:avLst/>
          </a:prstGeom>
        </p:spPr>
      </p:pic>
    </p:spTree>
    <p:extLst>
      <p:ext uri="{BB962C8B-B14F-4D97-AF65-F5344CB8AC3E}">
        <p14:creationId xmlns:p14="http://schemas.microsoft.com/office/powerpoint/2010/main" val="2876706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0243-FCFC-47D4-97D0-1BCDAE4D799D}"/>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5FA7843B-918C-449A-9503-3724B00A07A3}"/>
              </a:ext>
            </a:extLst>
          </p:cNvPr>
          <p:cNvSpPr>
            <a:spLocks noGrp="1"/>
          </p:cNvSpPr>
          <p:nvPr>
            <p:ph idx="1"/>
          </p:nvPr>
        </p:nvSpPr>
        <p:spPr/>
        <p:txBody>
          <a:bodyPr/>
          <a:lstStyle/>
          <a:p>
            <a:pPr marL="0" indent="0">
              <a:lnSpc>
                <a:spcPct val="100000"/>
              </a:lnSpc>
              <a:buNone/>
            </a:pPr>
            <a:r>
              <a:rPr lang="en-US" sz="3600" dirty="0"/>
              <a:t>Olive oil and canola oil are good sources of:</a:t>
            </a:r>
          </a:p>
          <a:p>
            <a:pPr marL="1371600" indent="-625475">
              <a:lnSpc>
                <a:spcPct val="100000"/>
              </a:lnSpc>
              <a:buFont typeface="+mj-lt"/>
              <a:buAutoNum type="alphaUcPeriod"/>
            </a:pPr>
            <a:r>
              <a:rPr lang="en-US" sz="3600" dirty="0"/>
              <a:t>Monounsaturated fats</a:t>
            </a:r>
          </a:p>
          <a:p>
            <a:pPr marL="1371600" indent="-625475">
              <a:lnSpc>
                <a:spcPct val="100000"/>
              </a:lnSpc>
              <a:buFont typeface="+mj-lt"/>
              <a:buAutoNum type="alphaUcPeriod"/>
            </a:pPr>
            <a:r>
              <a:rPr lang="en-US" sz="3600" dirty="0"/>
              <a:t>Polyunsaturated fats</a:t>
            </a:r>
          </a:p>
          <a:p>
            <a:pPr marL="1371600" indent="-625475">
              <a:lnSpc>
                <a:spcPct val="100000"/>
              </a:lnSpc>
              <a:buFont typeface="+mj-lt"/>
              <a:buAutoNum type="alphaUcPeriod"/>
            </a:pPr>
            <a:r>
              <a:rPr lang="en-US" sz="3600" dirty="0"/>
              <a:t>Saturated fats</a:t>
            </a:r>
          </a:p>
          <a:p>
            <a:pPr marL="1371600" indent="-625475">
              <a:lnSpc>
                <a:spcPct val="100000"/>
              </a:lnSpc>
              <a:buFont typeface="+mj-lt"/>
              <a:buAutoNum type="alphaUcPeriod"/>
            </a:pPr>
            <a:r>
              <a:rPr lang="en-US" sz="3600" dirty="0"/>
              <a:t>Trans fats</a:t>
            </a:r>
          </a:p>
          <a:p>
            <a:endParaRPr lang="en-US" dirty="0"/>
          </a:p>
        </p:txBody>
      </p:sp>
      <p:sp>
        <p:nvSpPr>
          <p:cNvPr id="4" name="Oval 3">
            <a:extLst>
              <a:ext uri="{FF2B5EF4-FFF2-40B4-BE49-F238E27FC236}">
                <a16:creationId xmlns:a16="http://schemas.microsoft.com/office/drawing/2014/main" id="{7C0EB4D2-E04A-440E-923A-DD8D775BED6A}"/>
              </a:ext>
            </a:extLst>
          </p:cNvPr>
          <p:cNvSpPr/>
          <p:nvPr/>
        </p:nvSpPr>
        <p:spPr>
          <a:xfrm>
            <a:off x="1049867" y="2438400"/>
            <a:ext cx="6180666" cy="812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7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accessory, chain&#10;&#10;Description automatically generated">
            <a:extLst>
              <a:ext uri="{FF2B5EF4-FFF2-40B4-BE49-F238E27FC236}">
                <a16:creationId xmlns:a16="http://schemas.microsoft.com/office/drawing/2014/main" id="{CCD45F88-9A13-4496-A16F-C379DF8B70D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13383" b="10009"/>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1FF1CD5-A527-4B18-9A5B-B8D2E1CBE67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Micronutrients &amp; Supplements</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808513"/>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C318-F8F9-4F35-BCB0-646B5D398578}"/>
              </a:ext>
            </a:extLst>
          </p:cNvPr>
          <p:cNvSpPr>
            <a:spLocks noGrp="1"/>
          </p:cNvSpPr>
          <p:nvPr>
            <p:ph type="title"/>
          </p:nvPr>
        </p:nvSpPr>
        <p:spPr>
          <a:solidFill>
            <a:srgbClr val="7FB0A8"/>
          </a:solidFill>
        </p:spPr>
        <p:txBody>
          <a:bodyPr/>
          <a:lstStyle/>
          <a:p>
            <a:r>
              <a:rPr lang="en-US" dirty="0"/>
              <a:t>Sodium</a:t>
            </a:r>
          </a:p>
        </p:txBody>
      </p:sp>
      <p:sp>
        <p:nvSpPr>
          <p:cNvPr id="3" name="Content Placeholder 2">
            <a:extLst>
              <a:ext uri="{FF2B5EF4-FFF2-40B4-BE49-F238E27FC236}">
                <a16:creationId xmlns:a16="http://schemas.microsoft.com/office/drawing/2014/main" id="{3E2C254F-450D-428E-8B13-76325D11E799}"/>
              </a:ext>
            </a:extLst>
          </p:cNvPr>
          <p:cNvSpPr>
            <a:spLocks noGrp="1"/>
          </p:cNvSpPr>
          <p:nvPr>
            <p:ph idx="1"/>
          </p:nvPr>
        </p:nvSpPr>
        <p:spPr/>
        <p:txBody>
          <a:bodyPr>
            <a:normAutofit/>
          </a:bodyPr>
          <a:lstStyle/>
          <a:p>
            <a:pPr>
              <a:lnSpc>
                <a:spcPct val="100000"/>
              </a:lnSpc>
            </a:pPr>
            <a:r>
              <a:rPr lang="en-US" sz="3200" dirty="0"/>
              <a:t>Limit sodium intake to less than 2300 mg/day</a:t>
            </a:r>
          </a:p>
          <a:p>
            <a:pPr lvl="1">
              <a:lnSpc>
                <a:spcPct val="100000"/>
              </a:lnSpc>
            </a:pPr>
            <a:r>
              <a:rPr lang="en-US" sz="3000" dirty="0"/>
              <a:t>Limit of &lt;1500 mg/day is not recommended</a:t>
            </a:r>
          </a:p>
          <a:p>
            <a:pPr>
              <a:lnSpc>
                <a:spcPct val="100000"/>
              </a:lnSpc>
            </a:pPr>
            <a:r>
              <a:rPr lang="en-US" sz="3200" dirty="0"/>
              <a:t>Sodium recommendations should consider palatability, availability, affordability, and the difficulty of achieving low-sodium recommendations in a nutritionally adequate diet. </a:t>
            </a:r>
          </a:p>
        </p:txBody>
      </p:sp>
      <p:pic>
        <p:nvPicPr>
          <p:cNvPr id="8" name="Picture 7" descr="A picture containing indoor, porridge, curd, porcelain&#10;&#10;Description automatically generated">
            <a:extLst>
              <a:ext uri="{FF2B5EF4-FFF2-40B4-BE49-F238E27FC236}">
                <a16:creationId xmlns:a16="http://schemas.microsoft.com/office/drawing/2014/main" id="{3D106E45-94E9-4F3A-97AB-6371C40B7A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2095" y="5640957"/>
            <a:ext cx="1703835" cy="1703835"/>
          </a:xfrm>
          <a:prstGeom prst="rect">
            <a:avLst/>
          </a:prstGeom>
        </p:spPr>
      </p:pic>
      <p:pic>
        <p:nvPicPr>
          <p:cNvPr id="10" name="Picture 9" descr="A picture containing indoor, porridge, curd, porcelain&#10;&#10;Description automatically generated">
            <a:extLst>
              <a:ext uri="{FF2B5EF4-FFF2-40B4-BE49-F238E27FC236}">
                <a16:creationId xmlns:a16="http://schemas.microsoft.com/office/drawing/2014/main" id="{F198D01E-BFB0-4C46-A31F-DFA1252681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6822" y="5640956"/>
            <a:ext cx="1703835" cy="1703835"/>
          </a:xfrm>
          <a:prstGeom prst="rect">
            <a:avLst/>
          </a:prstGeom>
        </p:spPr>
      </p:pic>
      <p:pic>
        <p:nvPicPr>
          <p:cNvPr id="11" name="Picture 10" descr="A picture containing indoor, porridge, curd, porcelain&#10;&#10;Description automatically generated">
            <a:extLst>
              <a:ext uri="{FF2B5EF4-FFF2-40B4-BE49-F238E27FC236}">
                <a16:creationId xmlns:a16="http://schemas.microsoft.com/office/drawing/2014/main" id="{9E72677B-E42B-421B-8AB0-0AFC31E42B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67271" y="5640956"/>
            <a:ext cx="1703835" cy="1703835"/>
          </a:xfrm>
          <a:prstGeom prst="rect">
            <a:avLst/>
          </a:prstGeom>
        </p:spPr>
      </p:pic>
      <p:pic>
        <p:nvPicPr>
          <p:cNvPr id="12" name="Picture 11" descr="A picture containing indoor, porridge, curd, porcelain&#10;&#10;Description automatically generated">
            <a:extLst>
              <a:ext uri="{FF2B5EF4-FFF2-40B4-BE49-F238E27FC236}">
                <a16:creationId xmlns:a16="http://schemas.microsoft.com/office/drawing/2014/main" id="{B359C472-D596-4D33-AE2F-F2F4A7CEE69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86679" y="5624386"/>
            <a:ext cx="1703835" cy="1703835"/>
          </a:xfrm>
          <a:prstGeom prst="rect">
            <a:avLst/>
          </a:prstGeom>
        </p:spPr>
      </p:pic>
      <p:pic>
        <p:nvPicPr>
          <p:cNvPr id="13" name="Picture 12" descr="A picture containing indoor, porridge, curd, porcelain&#10;&#10;Description automatically generated">
            <a:extLst>
              <a:ext uri="{FF2B5EF4-FFF2-40B4-BE49-F238E27FC236}">
                <a16:creationId xmlns:a16="http://schemas.microsoft.com/office/drawing/2014/main" id="{814FB3A2-6CB2-48C0-9501-89715CD2953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70092" y="5640956"/>
            <a:ext cx="1703835" cy="1703835"/>
          </a:xfrm>
          <a:prstGeom prst="rect">
            <a:avLst/>
          </a:prstGeom>
        </p:spPr>
      </p:pic>
      <p:pic>
        <p:nvPicPr>
          <p:cNvPr id="14" name="Picture 13" descr="A picture containing indoor, porridge, curd, porcelain&#10;&#10;Description automatically generated">
            <a:extLst>
              <a:ext uri="{FF2B5EF4-FFF2-40B4-BE49-F238E27FC236}">
                <a16:creationId xmlns:a16="http://schemas.microsoft.com/office/drawing/2014/main" id="{FAE3A0B7-04F6-483D-932F-BCED812E62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63409" y="5640956"/>
            <a:ext cx="1703835" cy="1703835"/>
          </a:xfrm>
          <a:prstGeom prst="rect">
            <a:avLst/>
          </a:prstGeom>
        </p:spPr>
      </p:pic>
      <p:pic>
        <p:nvPicPr>
          <p:cNvPr id="15" name="Picture 14" descr="A picture containing indoor, porridge, curd, porcelain&#10;&#10;Description automatically generated">
            <a:extLst>
              <a:ext uri="{FF2B5EF4-FFF2-40B4-BE49-F238E27FC236}">
                <a16:creationId xmlns:a16="http://schemas.microsoft.com/office/drawing/2014/main" id="{CAE33723-CCA4-4570-8D3D-BB8B16F4B1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66230" y="5624388"/>
            <a:ext cx="1703835" cy="1703835"/>
          </a:xfrm>
          <a:prstGeom prst="rect">
            <a:avLst/>
          </a:prstGeom>
        </p:spPr>
      </p:pic>
      <p:pic>
        <p:nvPicPr>
          <p:cNvPr id="16" name="Picture 15" descr="A picture containing indoor, porridge, curd, porcelain&#10;&#10;Description automatically generated">
            <a:extLst>
              <a:ext uri="{FF2B5EF4-FFF2-40B4-BE49-F238E27FC236}">
                <a16:creationId xmlns:a16="http://schemas.microsoft.com/office/drawing/2014/main" id="{34404EED-51AE-46FA-8B44-09E78BE31C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959547" y="5624387"/>
            <a:ext cx="1703835" cy="1703835"/>
          </a:xfrm>
          <a:prstGeom prst="rect">
            <a:avLst/>
          </a:prstGeom>
        </p:spPr>
      </p:pic>
      <p:pic>
        <p:nvPicPr>
          <p:cNvPr id="17" name="Picture 16" descr="A picture containing indoor, porridge, curd, porcelain&#10;&#10;Description automatically generated">
            <a:extLst>
              <a:ext uri="{FF2B5EF4-FFF2-40B4-BE49-F238E27FC236}">
                <a16:creationId xmlns:a16="http://schemas.microsoft.com/office/drawing/2014/main" id="{B3DC16E6-71B7-4FF3-95B3-409D22CEF7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49643" y="5624388"/>
            <a:ext cx="1703835" cy="1703835"/>
          </a:xfrm>
          <a:prstGeom prst="rect">
            <a:avLst/>
          </a:prstGeom>
        </p:spPr>
      </p:pic>
    </p:spTree>
    <p:extLst>
      <p:ext uri="{BB962C8B-B14F-4D97-AF65-F5344CB8AC3E}">
        <p14:creationId xmlns:p14="http://schemas.microsoft.com/office/powerpoint/2010/main" val="801343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C318-F8F9-4F35-BCB0-646B5D398578}"/>
              </a:ext>
            </a:extLst>
          </p:cNvPr>
          <p:cNvSpPr>
            <a:spLocks noGrp="1"/>
          </p:cNvSpPr>
          <p:nvPr>
            <p:ph type="title"/>
          </p:nvPr>
        </p:nvSpPr>
        <p:spPr>
          <a:solidFill>
            <a:srgbClr val="7FB0A8"/>
          </a:solidFill>
        </p:spPr>
        <p:txBody>
          <a:bodyPr/>
          <a:lstStyle/>
          <a:p>
            <a:r>
              <a:rPr lang="en-US" dirty="0"/>
              <a:t>Calcium &amp; Vitamin D</a:t>
            </a:r>
          </a:p>
        </p:txBody>
      </p:sp>
      <p:sp>
        <p:nvSpPr>
          <p:cNvPr id="3" name="Content Placeholder 2">
            <a:extLst>
              <a:ext uri="{FF2B5EF4-FFF2-40B4-BE49-F238E27FC236}">
                <a16:creationId xmlns:a16="http://schemas.microsoft.com/office/drawing/2014/main" id="{3E2C254F-450D-428E-8B13-76325D11E799}"/>
              </a:ext>
            </a:extLst>
          </p:cNvPr>
          <p:cNvSpPr>
            <a:spLocks noGrp="1"/>
          </p:cNvSpPr>
          <p:nvPr>
            <p:ph idx="1"/>
          </p:nvPr>
        </p:nvSpPr>
        <p:spPr/>
        <p:txBody>
          <a:bodyPr>
            <a:normAutofit/>
          </a:bodyPr>
          <a:lstStyle/>
          <a:p>
            <a:pPr>
              <a:lnSpc>
                <a:spcPct val="100000"/>
              </a:lnSpc>
            </a:pPr>
            <a:r>
              <a:rPr lang="en-US" sz="3200" dirty="0"/>
              <a:t>Fracture risk is higher in people with diabetes</a:t>
            </a:r>
          </a:p>
          <a:p>
            <a:pPr>
              <a:lnSpc>
                <a:spcPct val="100000"/>
              </a:lnSpc>
            </a:pPr>
            <a:r>
              <a:rPr lang="en-US" sz="3200" dirty="0"/>
              <a:t>Advise those with diabetes on dietary or supplemental intake of intake of Calcium and Vitamin D</a:t>
            </a:r>
            <a:endParaRPr lang="en-US" sz="2800" dirty="0"/>
          </a:p>
          <a:p>
            <a:pPr lvl="1">
              <a:lnSpc>
                <a:spcPct val="100000"/>
              </a:lnSpc>
            </a:pPr>
            <a:r>
              <a:rPr lang="en-US" sz="2800" dirty="0"/>
              <a:t>Calcium – meet age specific recommendations for intake</a:t>
            </a:r>
          </a:p>
          <a:p>
            <a:pPr lvl="1">
              <a:lnSpc>
                <a:spcPct val="100000"/>
              </a:lnSpc>
            </a:pPr>
            <a:r>
              <a:rPr lang="en-US" sz="2800" dirty="0"/>
              <a:t>Vitamin D – aim for serum levels ≥20 or &gt;30 ng/mL</a:t>
            </a:r>
          </a:p>
        </p:txBody>
      </p:sp>
    </p:spTree>
    <p:extLst>
      <p:ext uri="{BB962C8B-B14F-4D97-AF65-F5344CB8AC3E}">
        <p14:creationId xmlns:p14="http://schemas.microsoft.com/office/powerpoint/2010/main" val="40374371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4802-4862-4846-BA97-965886A8030C}"/>
              </a:ext>
            </a:extLst>
          </p:cNvPr>
          <p:cNvSpPr>
            <a:spLocks noGrp="1"/>
          </p:cNvSpPr>
          <p:nvPr>
            <p:ph type="title"/>
          </p:nvPr>
        </p:nvSpPr>
        <p:spPr>
          <a:solidFill>
            <a:srgbClr val="7FB0A8"/>
          </a:solidFill>
        </p:spPr>
        <p:txBody>
          <a:bodyPr/>
          <a:lstStyle/>
          <a:p>
            <a:r>
              <a:rPr lang="en-US" dirty="0"/>
              <a:t>Micronutrients &amp; Supplements</a:t>
            </a:r>
          </a:p>
        </p:txBody>
      </p:sp>
      <p:sp>
        <p:nvSpPr>
          <p:cNvPr id="3" name="Content Placeholder 2">
            <a:extLst>
              <a:ext uri="{FF2B5EF4-FFF2-40B4-BE49-F238E27FC236}">
                <a16:creationId xmlns:a16="http://schemas.microsoft.com/office/drawing/2014/main" id="{64DFCA5E-9036-4F45-A515-4E60320C1EBC}"/>
              </a:ext>
            </a:extLst>
          </p:cNvPr>
          <p:cNvSpPr>
            <a:spLocks noGrp="1"/>
          </p:cNvSpPr>
          <p:nvPr>
            <p:ph idx="1"/>
          </p:nvPr>
        </p:nvSpPr>
        <p:spPr>
          <a:xfrm>
            <a:off x="623970" y="1779726"/>
            <a:ext cx="10867956" cy="4351338"/>
          </a:xfrm>
        </p:spPr>
        <p:txBody>
          <a:bodyPr/>
          <a:lstStyle/>
          <a:p>
            <a:pPr>
              <a:lnSpc>
                <a:spcPct val="100000"/>
              </a:lnSpc>
            </a:pPr>
            <a:r>
              <a:rPr lang="en-US" sz="3200" dirty="0"/>
              <a:t>Nutrition therapy should include education on how to acquire adequate amounts of vitamins and minerals from food</a:t>
            </a:r>
          </a:p>
          <a:p>
            <a:pPr>
              <a:lnSpc>
                <a:spcPct val="100000"/>
              </a:lnSpc>
            </a:pPr>
            <a:r>
              <a:rPr lang="en-US" sz="3200" dirty="0"/>
              <a:t>Typically, unless deficient, use of herbal, vitamin, or mineral supplementation in those with diabetes is not supported</a:t>
            </a:r>
          </a:p>
          <a:p>
            <a:pPr marL="0" indent="0">
              <a:buNone/>
            </a:pPr>
            <a:endParaRPr lang="en-US" dirty="0"/>
          </a:p>
        </p:txBody>
      </p:sp>
      <p:pic>
        <p:nvPicPr>
          <p:cNvPr id="8" name="Picture 7" descr="A picture containing food, plate, table, fruit&#10;&#10;Description automatically generated">
            <a:extLst>
              <a:ext uri="{FF2B5EF4-FFF2-40B4-BE49-F238E27FC236}">
                <a16:creationId xmlns:a16="http://schemas.microsoft.com/office/drawing/2014/main" id="{0792486D-178B-4AB2-B212-83FC4C77BF2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97559" y="3210058"/>
            <a:ext cx="6396882" cy="4356277"/>
          </a:xfrm>
          <a:prstGeom prst="rect">
            <a:avLst/>
          </a:prstGeom>
        </p:spPr>
      </p:pic>
    </p:spTree>
    <p:extLst>
      <p:ext uri="{BB962C8B-B14F-4D97-AF65-F5344CB8AC3E}">
        <p14:creationId xmlns:p14="http://schemas.microsoft.com/office/powerpoint/2010/main" val="2316920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A1A9-5540-4301-8E9A-5D640B2D3C79}"/>
              </a:ext>
            </a:extLst>
          </p:cNvPr>
          <p:cNvSpPr>
            <a:spLocks noGrp="1"/>
          </p:cNvSpPr>
          <p:nvPr>
            <p:ph type="title"/>
          </p:nvPr>
        </p:nvSpPr>
        <p:spPr>
          <a:solidFill>
            <a:srgbClr val="7FB0A8"/>
          </a:solidFill>
        </p:spPr>
        <p:txBody>
          <a:bodyPr/>
          <a:lstStyle/>
          <a:p>
            <a:r>
              <a:rPr lang="en-US" dirty="0"/>
              <a:t>Micronutrients &amp; Supplements</a:t>
            </a:r>
          </a:p>
        </p:txBody>
      </p:sp>
      <p:sp>
        <p:nvSpPr>
          <p:cNvPr id="3" name="Content Placeholder 2">
            <a:extLst>
              <a:ext uri="{FF2B5EF4-FFF2-40B4-BE49-F238E27FC236}">
                <a16:creationId xmlns:a16="http://schemas.microsoft.com/office/drawing/2014/main" id="{2D8BB3E0-7125-4A97-ABAD-F632292477D8}"/>
              </a:ext>
            </a:extLst>
          </p:cNvPr>
          <p:cNvSpPr>
            <a:spLocks noGrp="1"/>
          </p:cNvSpPr>
          <p:nvPr>
            <p:ph idx="1"/>
          </p:nvPr>
        </p:nvSpPr>
        <p:spPr>
          <a:xfrm>
            <a:off x="838201" y="1825625"/>
            <a:ext cx="6348210" cy="4351338"/>
          </a:xfrm>
        </p:spPr>
        <p:txBody>
          <a:bodyPr>
            <a:normAutofit/>
          </a:bodyPr>
          <a:lstStyle/>
          <a:p>
            <a:pPr>
              <a:lnSpc>
                <a:spcPct val="100000"/>
              </a:lnSpc>
            </a:pPr>
            <a:r>
              <a:rPr lang="en-US" dirty="0"/>
              <a:t>Select groups with may need a multivitamin supplement</a:t>
            </a:r>
          </a:p>
          <a:p>
            <a:pPr lvl="1" eaLnBrk="1" hangingPunct="1">
              <a:lnSpc>
                <a:spcPct val="100000"/>
              </a:lnSpc>
            </a:pPr>
            <a:r>
              <a:rPr lang="en-US" sz="2800" dirty="0"/>
              <a:t>Elderly</a:t>
            </a:r>
          </a:p>
          <a:p>
            <a:pPr lvl="1" eaLnBrk="1" hangingPunct="1">
              <a:lnSpc>
                <a:spcPct val="100000"/>
              </a:lnSpc>
            </a:pPr>
            <a:r>
              <a:rPr lang="en-US" sz="2800" dirty="0"/>
              <a:t>Women planning pregnancy, currently pregnant, lactating</a:t>
            </a:r>
          </a:p>
          <a:p>
            <a:pPr lvl="1" eaLnBrk="1" hangingPunct="1">
              <a:lnSpc>
                <a:spcPct val="100000"/>
              </a:lnSpc>
            </a:pPr>
            <a:r>
              <a:rPr lang="en-US" sz="2800" dirty="0"/>
              <a:t>Strict vegetarians/vegans</a:t>
            </a:r>
          </a:p>
          <a:p>
            <a:pPr lvl="1" eaLnBrk="1" hangingPunct="1">
              <a:lnSpc>
                <a:spcPct val="100000"/>
              </a:lnSpc>
            </a:pPr>
            <a:r>
              <a:rPr lang="en-US" sz="2800" dirty="0"/>
              <a:t>People with celiac disease</a:t>
            </a:r>
          </a:p>
          <a:p>
            <a:pPr lvl="1" eaLnBrk="1" hangingPunct="1">
              <a:lnSpc>
                <a:spcPct val="100000"/>
              </a:lnSpc>
            </a:pPr>
            <a:r>
              <a:rPr lang="en-US" sz="2800" dirty="0"/>
              <a:t>Those on calorie or carb-restricted diets</a:t>
            </a:r>
          </a:p>
          <a:p>
            <a:endParaRPr lang="en-US" dirty="0"/>
          </a:p>
        </p:txBody>
      </p:sp>
      <p:pic>
        <p:nvPicPr>
          <p:cNvPr id="5" name="Picture 4">
            <a:extLst>
              <a:ext uri="{FF2B5EF4-FFF2-40B4-BE49-F238E27FC236}">
                <a16:creationId xmlns:a16="http://schemas.microsoft.com/office/drawing/2014/main" id="{08A768A9-D818-4C54-901E-A4AA0F40CBE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61340" y="1961296"/>
            <a:ext cx="5904954" cy="3100101"/>
          </a:xfrm>
          <a:prstGeom prst="rect">
            <a:avLst/>
          </a:prstGeom>
        </p:spPr>
      </p:pic>
    </p:spTree>
    <p:extLst>
      <p:ext uri="{BB962C8B-B14F-4D97-AF65-F5344CB8AC3E}">
        <p14:creationId xmlns:p14="http://schemas.microsoft.com/office/powerpoint/2010/main" val="1919751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FB0A8"/>
          </a:solidFill>
        </p:spPr>
        <p:txBody>
          <a:bodyPr/>
          <a:lstStyle/>
          <a:p>
            <a:r>
              <a:rPr lang="en-US" dirty="0"/>
              <a:t>Micronutrients &amp; Supplements</a:t>
            </a:r>
          </a:p>
        </p:txBody>
      </p:sp>
      <p:sp>
        <p:nvSpPr>
          <p:cNvPr id="3" name="Content Placeholder 2"/>
          <p:cNvSpPr>
            <a:spLocks noGrp="1"/>
          </p:cNvSpPr>
          <p:nvPr>
            <p:ph idx="1"/>
          </p:nvPr>
        </p:nvSpPr>
        <p:spPr>
          <a:xfrm>
            <a:off x="838199" y="1825625"/>
            <a:ext cx="5819079" cy="4508268"/>
          </a:xfrm>
        </p:spPr>
        <p:txBody>
          <a:bodyPr>
            <a:normAutofit/>
          </a:bodyPr>
          <a:lstStyle/>
          <a:p>
            <a:pPr>
              <a:lnSpc>
                <a:spcPct val="100000"/>
              </a:lnSpc>
            </a:pPr>
            <a:r>
              <a:rPr lang="en-US" sz="3200" dirty="0"/>
              <a:t>Long-term metformin use may be associated with vitamin B12 deficiency </a:t>
            </a:r>
          </a:p>
          <a:p>
            <a:pPr lvl="1">
              <a:lnSpc>
                <a:spcPct val="100000"/>
              </a:lnSpc>
            </a:pPr>
            <a:r>
              <a:rPr lang="en-US" sz="3000" dirty="0"/>
              <a:t>Consider periodic testing of of B12 status if taking Metformin chronically, especially for those with anemia or peripheral neuropathy</a:t>
            </a:r>
          </a:p>
          <a:p>
            <a:endParaRPr lang="en-US" dirty="0"/>
          </a:p>
        </p:txBody>
      </p:sp>
      <p:pic>
        <p:nvPicPr>
          <p:cNvPr id="20" name="Picture 19">
            <a:extLst>
              <a:ext uri="{FF2B5EF4-FFF2-40B4-BE49-F238E27FC236}">
                <a16:creationId xmlns:a16="http://schemas.microsoft.com/office/drawing/2014/main" id="{C613CE58-48FB-472F-9AF7-C1037C2483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2168" y="1961296"/>
            <a:ext cx="5428786" cy="3100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D29-3C4C-41A3-9F9F-2075A1605B21}"/>
              </a:ext>
            </a:extLst>
          </p:cNvPr>
          <p:cNvSpPr>
            <a:spLocks noGrp="1"/>
          </p:cNvSpPr>
          <p:nvPr>
            <p:ph type="title"/>
          </p:nvPr>
        </p:nvSpPr>
        <p:spPr>
          <a:solidFill>
            <a:srgbClr val="7FB0A8"/>
          </a:solidFill>
        </p:spPr>
        <p:txBody>
          <a:bodyPr/>
          <a:lstStyle/>
          <a:p>
            <a:r>
              <a:rPr lang="en-US" dirty="0"/>
              <a:t>Micronutrients &amp; Supplements</a:t>
            </a:r>
          </a:p>
        </p:txBody>
      </p:sp>
      <p:sp>
        <p:nvSpPr>
          <p:cNvPr id="3" name="Content Placeholder 2">
            <a:extLst>
              <a:ext uri="{FF2B5EF4-FFF2-40B4-BE49-F238E27FC236}">
                <a16:creationId xmlns:a16="http://schemas.microsoft.com/office/drawing/2014/main" id="{09483E23-1A8D-40B4-AADC-6A9B07D30E30}"/>
              </a:ext>
            </a:extLst>
          </p:cNvPr>
          <p:cNvSpPr>
            <a:spLocks noGrp="1"/>
          </p:cNvSpPr>
          <p:nvPr>
            <p:ph idx="1"/>
          </p:nvPr>
        </p:nvSpPr>
        <p:spPr>
          <a:xfrm>
            <a:off x="838200" y="1825625"/>
            <a:ext cx="10515600" cy="4240638"/>
          </a:xfrm>
        </p:spPr>
        <p:txBody>
          <a:bodyPr>
            <a:normAutofit/>
          </a:bodyPr>
          <a:lstStyle/>
          <a:p>
            <a:pPr>
              <a:lnSpc>
                <a:spcPct val="100000"/>
              </a:lnSpc>
            </a:pPr>
            <a:r>
              <a:rPr lang="en-US" sz="3200" dirty="0"/>
              <a:t>Ask PWD about supplement use</a:t>
            </a:r>
          </a:p>
          <a:p>
            <a:pPr>
              <a:lnSpc>
                <a:spcPct val="100000"/>
              </a:lnSpc>
            </a:pPr>
            <a:r>
              <a:rPr lang="en-US" sz="3200" dirty="0"/>
              <a:t>Routine supplementation with antioxidants such as vitamins E, C, and carotene is not advised</a:t>
            </a:r>
          </a:p>
          <a:p>
            <a:pPr>
              <a:lnSpc>
                <a:spcPct val="100000"/>
              </a:lnSpc>
            </a:pPr>
            <a:r>
              <a:rPr lang="en-US" sz="3200" dirty="0"/>
              <a:t>Insufficient evidence to support the routine use of most herbal supplements and micronutrients</a:t>
            </a:r>
          </a:p>
          <a:p>
            <a:pPr lvl="1">
              <a:lnSpc>
                <a:spcPct val="100000"/>
              </a:lnSpc>
            </a:pPr>
            <a:r>
              <a:rPr lang="en-US" sz="2800" dirty="0"/>
              <a:t>See Bev’s handout for more information</a:t>
            </a:r>
          </a:p>
        </p:txBody>
      </p:sp>
      <p:pic>
        <p:nvPicPr>
          <p:cNvPr id="6" name="Picture 5" descr="A picture containing food, indoor, cluttered, arranged&#10;&#10;Description automatically generated">
            <a:extLst>
              <a:ext uri="{FF2B5EF4-FFF2-40B4-BE49-F238E27FC236}">
                <a16:creationId xmlns:a16="http://schemas.microsoft.com/office/drawing/2014/main" id="{A9D22B39-6791-40B5-A459-BF32AE3172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0" y="5771057"/>
            <a:ext cx="12192000" cy="8092440"/>
          </a:xfrm>
          <a:prstGeom prst="rect">
            <a:avLst/>
          </a:prstGeom>
        </p:spPr>
      </p:pic>
    </p:spTree>
    <p:extLst>
      <p:ext uri="{BB962C8B-B14F-4D97-AF65-F5344CB8AC3E}">
        <p14:creationId xmlns:p14="http://schemas.microsoft.com/office/powerpoint/2010/main" val="40535907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7C8545-1844-4BFF-8D9C-5EF402B7FBE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Micronutrients &amp; Supplements</a:t>
            </a:r>
          </a:p>
        </p:txBody>
      </p:sp>
      <p:pic>
        <p:nvPicPr>
          <p:cNvPr id="5" name="Content Placeholder 4">
            <a:extLst>
              <a:ext uri="{FF2B5EF4-FFF2-40B4-BE49-F238E27FC236}">
                <a16:creationId xmlns:a16="http://schemas.microsoft.com/office/drawing/2014/main" id="{7B7BF795-EBD4-40CF-9814-898DDB76A03B}"/>
              </a:ext>
            </a:extLst>
          </p:cNvPr>
          <p:cNvPicPr>
            <a:picLocks noGrp="1" noChangeAspect="1"/>
          </p:cNvPicPr>
          <p:nvPr>
            <p:ph idx="1"/>
          </p:nvPr>
        </p:nvPicPr>
        <p:blipFill>
          <a:blip r:embed="rId3"/>
          <a:stretch>
            <a:fillRect/>
          </a:stretch>
        </p:blipFill>
        <p:spPr>
          <a:xfrm>
            <a:off x="4813003" y="643466"/>
            <a:ext cx="6709326" cy="5568739"/>
          </a:xfrm>
          <a:prstGeom prst="rect">
            <a:avLst/>
          </a:prstGeom>
        </p:spPr>
      </p:pic>
    </p:spTree>
    <p:extLst>
      <p:ext uri="{BB962C8B-B14F-4D97-AF65-F5344CB8AC3E}">
        <p14:creationId xmlns:p14="http://schemas.microsoft.com/office/powerpoint/2010/main" val="1437932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glasses with liquid in them&#10;&#10;Description automatically generated with medium confidence">
            <a:extLst>
              <a:ext uri="{FF2B5EF4-FFF2-40B4-BE49-F238E27FC236}">
                <a16:creationId xmlns:a16="http://schemas.microsoft.com/office/drawing/2014/main" id="{06F04F48-81B2-43C3-89CC-193302039C5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03C1E8A9-81E8-4DBA-BC54-DD825CDFEB7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Alcohol &amp; Glycemia</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66958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BB25-273E-4CD9-A641-824F4C2B72EF}"/>
              </a:ext>
            </a:extLst>
          </p:cNvPr>
          <p:cNvSpPr>
            <a:spLocks noGrp="1"/>
          </p:cNvSpPr>
          <p:nvPr>
            <p:ph type="title"/>
          </p:nvPr>
        </p:nvSpPr>
        <p:spPr>
          <a:solidFill>
            <a:srgbClr val="7FB0A8"/>
          </a:solidFill>
        </p:spPr>
        <p:txBody>
          <a:bodyPr/>
          <a:lstStyle/>
          <a:p>
            <a:r>
              <a:rPr lang="en-US" dirty="0"/>
              <a:t>Goals of MNT for All Persons With Diabetes</a:t>
            </a:r>
          </a:p>
        </p:txBody>
      </p:sp>
      <p:sp>
        <p:nvSpPr>
          <p:cNvPr id="3" name="Content Placeholder 2">
            <a:extLst>
              <a:ext uri="{FF2B5EF4-FFF2-40B4-BE49-F238E27FC236}">
                <a16:creationId xmlns:a16="http://schemas.microsoft.com/office/drawing/2014/main" id="{31CAA066-E0E5-4386-9ACD-650CE7B264D7}"/>
              </a:ext>
            </a:extLst>
          </p:cNvPr>
          <p:cNvSpPr>
            <a:spLocks noGrp="1"/>
          </p:cNvSpPr>
          <p:nvPr>
            <p:ph idx="1"/>
          </p:nvPr>
        </p:nvSpPr>
        <p:spPr>
          <a:xfrm>
            <a:off x="838200" y="1690688"/>
            <a:ext cx="10515600" cy="4486275"/>
          </a:xfrm>
        </p:spPr>
        <p:txBody>
          <a:bodyPr/>
          <a:lstStyle/>
          <a:p>
            <a:pPr marL="512763" indent="-512763">
              <a:lnSpc>
                <a:spcPct val="100000"/>
              </a:lnSpc>
              <a:buFont typeface="+mj-lt"/>
              <a:buAutoNum type="arabicPeriod"/>
            </a:pPr>
            <a:r>
              <a:rPr lang="en-US" sz="3600" dirty="0"/>
              <a:t>Promote/support healthful eating patterns, emphasizing a variety of nutrient dense foods in appropriate portion sizes, to improve overall health and:</a:t>
            </a:r>
          </a:p>
          <a:p>
            <a:pPr lvl="2">
              <a:lnSpc>
                <a:spcPct val="100000"/>
              </a:lnSpc>
            </a:pPr>
            <a:r>
              <a:rPr lang="en-US" sz="3200" dirty="0"/>
              <a:t>Achieve </a:t>
            </a:r>
            <a:r>
              <a:rPr lang="en-US" sz="3200" u="sng" dirty="0"/>
              <a:t>individualized</a:t>
            </a:r>
            <a:r>
              <a:rPr lang="en-US" sz="3200" dirty="0"/>
              <a:t> glycemic, blood pressure, and lipid goals, achieve/maintain body weight goals, delay/prevent complications of diabetes</a:t>
            </a:r>
          </a:p>
          <a:p>
            <a:pPr marL="0" indent="0">
              <a:buNone/>
            </a:pPr>
            <a:endParaRPr lang="en-US" dirty="0"/>
          </a:p>
        </p:txBody>
      </p:sp>
      <p:pic>
        <p:nvPicPr>
          <p:cNvPr id="4" name="Picture 3">
            <a:extLst>
              <a:ext uri="{FF2B5EF4-FFF2-40B4-BE49-F238E27FC236}">
                <a16:creationId xmlns:a16="http://schemas.microsoft.com/office/drawing/2014/main" id="{0AE4CF4C-3959-F14C-A8A2-E27290E8FC6D}"/>
              </a:ext>
            </a:extLst>
          </p:cNvPr>
          <p:cNvPicPr>
            <a:picLocks noChangeAspect="1"/>
          </p:cNvPicPr>
          <p:nvPr/>
        </p:nvPicPr>
        <p:blipFill>
          <a:blip r:embed="rId3"/>
          <a:stretch>
            <a:fillRect/>
          </a:stretch>
        </p:blipFill>
        <p:spPr>
          <a:xfrm rot="10800000">
            <a:off x="0" y="5770911"/>
            <a:ext cx="12192000" cy="3958921"/>
          </a:xfrm>
          <a:prstGeom prst="rect">
            <a:avLst/>
          </a:prstGeom>
        </p:spPr>
      </p:pic>
    </p:spTree>
    <p:extLst>
      <p:ext uri="{BB962C8B-B14F-4D97-AF65-F5344CB8AC3E}">
        <p14:creationId xmlns:p14="http://schemas.microsoft.com/office/powerpoint/2010/main" val="2129282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7396-8135-4CAD-B519-65F8699561EA}"/>
              </a:ext>
            </a:extLst>
          </p:cNvPr>
          <p:cNvSpPr>
            <a:spLocks noGrp="1"/>
          </p:cNvSpPr>
          <p:nvPr>
            <p:ph type="title"/>
          </p:nvPr>
        </p:nvSpPr>
        <p:spPr>
          <a:solidFill>
            <a:srgbClr val="7FB0A8"/>
          </a:solidFill>
        </p:spPr>
        <p:txBody>
          <a:bodyPr/>
          <a:lstStyle/>
          <a:p>
            <a:r>
              <a:rPr lang="en-US" dirty="0"/>
              <a:t>Alcohol &amp; Glycemia</a:t>
            </a:r>
          </a:p>
        </p:txBody>
      </p:sp>
      <p:sp>
        <p:nvSpPr>
          <p:cNvPr id="3" name="Content Placeholder 2">
            <a:extLst>
              <a:ext uri="{FF2B5EF4-FFF2-40B4-BE49-F238E27FC236}">
                <a16:creationId xmlns:a16="http://schemas.microsoft.com/office/drawing/2014/main" id="{413F7039-57EC-4894-BF4D-5395EAC96695}"/>
              </a:ext>
            </a:extLst>
          </p:cNvPr>
          <p:cNvSpPr>
            <a:spLocks noGrp="1"/>
          </p:cNvSpPr>
          <p:nvPr>
            <p:ph idx="1"/>
          </p:nvPr>
        </p:nvSpPr>
        <p:spPr/>
        <p:txBody>
          <a:bodyPr/>
          <a:lstStyle/>
          <a:p>
            <a:pPr>
              <a:lnSpc>
                <a:spcPct val="100000"/>
              </a:lnSpc>
            </a:pPr>
            <a:r>
              <a:rPr lang="en-US" sz="3200" dirty="0"/>
              <a:t>Moderate consumption has minimal acute or long-term effect on glucose and insulin concentrations</a:t>
            </a:r>
          </a:p>
          <a:p>
            <a:pPr>
              <a:lnSpc>
                <a:spcPct val="100000"/>
              </a:lnSpc>
            </a:pPr>
            <a:r>
              <a:rPr lang="en-US" sz="3200" dirty="0"/>
              <a:t>Limit intake to:</a:t>
            </a:r>
          </a:p>
          <a:p>
            <a:pPr lvl="1">
              <a:lnSpc>
                <a:spcPct val="100000"/>
              </a:lnSpc>
            </a:pPr>
            <a:r>
              <a:rPr lang="en-US" sz="2800" dirty="0"/>
              <a:t>1 drink or less per day for women</a:t>
            </a:r>
          </a:p>
          <a:p>
            <a:pPr lvl="1">
              <a:lnSpc>
                <a:spcPct val="100000"/>
              </a:lnSpc>
            </a:pPr>
            <a:r>
              <a:rPr lang="en-US" sz="2800" dirty="0"/>
              <a:t>2 drinks or less per day for men</a:t>
            </a:r>
          </a:p>
          <a:p>
            <a:pPr lvl="1"/>
            <a:endParaRPr lang="en-US" dirty="0"/>
          </a:p>
          <a:p>
            <a:endParaRPr lang="en-US" dirty="0"/>
          </a:p>
        </p:txBody>
      </p:sp>
      <p:pic>
        <p:nvPicPr>
          <p:cNvPr id="11" name="Picture 10" descr="A picture containing cup, table, glass, food&#10;&#10;Description automatically generated">
            <a:extLst>
              <a:ext uri="{FF2B5EF4-FFF2-40B4-BE49-F238E27FC236}">
                <a16:creationId xmlns:a16="http://schemas.microsoft.com/office/drawing/2014/main" id="{F9AAC60B-DF9B-4AC1-B268-8983653237B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24341" y="3754403"/>
            <a:ext cx="2159677" cy="2422559"/>
          </a:xfrm>
          <a:prstGeom prst="rect">
            <a:avLst/>
          </a:prstGeom>
        </p:spPr>
      </p:pic>
      <p:pic>
        <p:nvPicPr>
          <p:cNvPr id="16" name="Picture 15" descr="A couple of glasses of beer&#10;&#10;Description automatically generated with low confidence">
            <a:extLst>
              <a:ext uri="{FF2B5EF4-FFF2-40B4-BE49-F238E27FC236}">
                <a16:creationId xmlns:a16="http://schemas.microsoft.com/office/drawing/2014/main" id="{B7278780-A2DE-4DDB-B27A-B83C2478019A}"/>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42833" y="3754402"/>
            <a:ext cx="1907360" cy="2422559"/>
          </a:xfrm>
          <a:prstGeom prst="rect">
            <a:avLst/>
          </a:prstGeom>
        </p:spPr>
      </p:pic>
    </p:spTree>
    <p:extLst>
      <p:ext uri="{BB962C8B-B14F-4D97-AF65-F5344CB8AC3E}">
        <p14:creationId xmlns:p14="http://schemas.microsoft.com/office/powerpoint/2010/main" val="136758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5CC2-4D23-46B6-805C-60240938E98F}"/>
              </a:ext>
            </a:extLst>
          </p:cNvPr>
          <p:cNvSpPr>
            <a:spLocks noGrp="1"/>
          </p:cNvSpPr>
          <p:nvPr>
            <p:ph type="title"/>
          </p:nvPr>
        </p:nvSpPr>
        <p:spPr>
          <a:solidFill>
            <a:srgbClr val="7FB0A8"/>
          </a:solidFill>
        </p:spPr>
        <p:txBody>
          <a:bodyPr/>
          <a:lstStyle/>
          <a:p>
            <a:r>
              <a:rPr lang="en-US" dirty="0"/>
              <a:t>Alcohol &amp; Glycemia</a:t>
            </a:r>
          </a:p>
        </p:txBody>
      </p:sp>
      <p:sp>
        <p:nvSpPr>
          <p:cNvPr id="3" name="Content Placeholder 2">
            <a:extLst>
              <a:ext uri="{FF2B5EF4-FFF2-40B4-BE49-F238E27FC236}">
                <a16:creationId xmlns:a16="http://schemas.microsoft.com/office/drawing/2014/main" id="{41C8A987-7C1C-4971-AB0A-CB27341D1D9B}"/>
              </a:ext>
            </a:extLst>
          </p:cNvPr>
          <p:cNvSpPr>
            <a:spLocks noGrp="1"/>
          </p:cNvSpPr>
          <p:nvPr>
            <p:ph idx="1"/>
          </p:nvPr>
        </p:nvSpPr>
        <p:spPr>
          <a:xfrm>
            <a:off x="838200" y="1825625"/>
            <a:ext cx="7162800" cy="4418764"/>
          </a:xfrm>
        </p:spPr>
        <p:txBody>
          <a:bodyPr>
            <a:normAutofit/>
          </a:bodyPr>
          <a:lstStyle/>
          <a:p>
            <a:pPr eaLnBrk="1" hangingPunct="1">
              <a:lnSpc>
                <a:spcPct val="100000"/>
              </a:lnSpc>
            </a:pPr>
            <a:r>
              <a:rPr lang="en-US" sz="3200" dirty="0"/>
              <a:t>What is a drink?</a:t>
            </a:r>
          </a:p>
          <a:p>
            <a:pPr lvl="1" eaLnBrk="1" hangingPunct="1">
              <a:lnSpc>
                <a:spcPct val="100000"/>
              </a:lnSpc>
            </a:pPr>
            <a:r>
              <a:rPr lang="en-US" sz="2800" dirty="0"/>
              <a:t>5 ounces of wine</a:t>
            </a:r>
          </a:p>
          <a:p>
            <a:pPr lvl="1" eaLnBrk="1" hangingPunct="1">
              <a:lnSpc>
                <a:spcPct val="100000"/>
              </a:lnSpc>
            </a:pPr>
            <a:r>
              <a:rPr lang="en-US" sz="2800" dirty="0"/>
              <a:t>12 ounces of beer</a:t>
            </a:r>
          </a:p>
          <a:p>
            <a:pPr lvl="1" eaLnBrk="1" hangingPunct="1">
              <a:lnSpc>
                <a:spcPct val="100000"/>
              </a:lnSpc>
            </a:pPr>
            <a:r>
              <a:rPr lang="en-US" sz="2800" dirty="0"/>
              <a:t>1½ ounces of a hard alcohol</a:t>
            </a:r>
          </a:p>
          <a:p>
            <a:pPr eaLnBrk="1" hangingPunct="1">
              <a:lnSpc>
                <a:spcPct val="100000"/>
              </a:lnSpc>
            </a:pPr>
            <a:r>
              <a:rPr lang="en-US" sz="3200" dirty="0"/>
              <a:t>1 drink has approximately ~15 grams of alcohol</a:t>
            </a:r>
          </a:p>
          <a:p>
            <a:pPr eaLnBrk="1" hangingPunct="1">
              <a:lnSpc>
                <a:spcPct val="100000"/>
              </a:lnSpc>
            </a:pPr>
            <a:r>
              <a:rPr lang="en-US" sz="3200" dirty="0"/>
              <a:t>1 gram of alcohol = 7 calories</a:t>
            </a:r>
          </a:p>
          <a:p>
            <a:pPr lvl="1">
              <a:lnSpc>
                <a:spcPct val="100000"/>
              </a:lnSpc>
            </a:pPr>
            <a:r>
              <a:rPr lang="en-US" sz="2800" dirty="0"/>
              <a:t>Consider when discussing wt. management</a:t>
            </a:r>
          </a:p>
          <a:p>
            <a:endParaRPr lang="en-US" dirty="0"/>
          </a:p>
        </p:txBody>
      </p:sp>
      <p:pic>
        <p:nvPicPr>
          <p:cNvPr id="9" name="Picture 8" descr="A picture containing container, indoor, glass&#10;&#10;Description automatically generated">
            <a:extLst>
              <a:ext uri="{FF2B5EF4-FFF2-40B4-BE49-F238E27FC236}">
                <a16:creationId xmlns:a16="http://schemas.microsoft.com/office/drawing/2014/main" id="{6B8DF5DA-D56E-4400-8BF7-EEAED836D5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24553" y="1690688"/>
            <a:ext cx="5147256" cy="5167312"/>
          </a:xfrm>
          <a:prstGeom prst="rect">
            <a:avLst/>
          </a:prstGeom>
        </p:spPr>
      </p:pic>
    </p:spTree>
    <p:extLst>
      <p:ext uri="{BB962C8B-B14F-4D97-AF65-F5344CB8AC3E}">
        <p14:creationId xmlns:p14="http://schemas.microsoft.com/office/powerpoint/2010/main" val="14074701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beverage, alcohol, fruit drink&#10;&#10;Description automatically generated">
            <a:extLst>
              <a:ext uri="{FF2B5EF4-FFF2-40B4-BE49-F238E27FC236}">
                <a16:creationId xmlns:a16="http://schemas.microsoft.com/office/drawing/2014/main" id="{A8F6B9AF-9D16-43AA-8475-2C539CC01234}"/>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90278" y="4001294"/>
            <a:ext cx="2179886" cy="2755232"/>
          </a:xfrm>
          <a:prstGeom prst="rect">
            <a:avLst/>
          </a:prstGeom>
        </p:spPr>
      </p:pic>
      <p:pic>
        <p:nvPicPr>
          <p:cNvPr id="6" name="Picture 5" descr="Two glasses of red wine&#10;&#10;Description automatically generated with medium confidence">
            <a:extLst>
              <a:ext uri="{FF2B5EF4-FFF2-40B4-BE49-F238E27FC236}">
                <a16:creationId xmlns:a16="http://schemas.microsoft.com/office/drawing/2014/main" id="{7D5CAB95-BE6E-4967-B570-F8E84580E97D}"/>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39615" y="3575093"/>
            <a:ext cx="4413584" cy="2942389"/>
          </a:xfrm>
          <a:prstGeom prst="rect">
            <a:avLst/>
          </a:prstGeom>
        </p:spPr>
      </p:pic>
      <p:sp>
        <p:nvSpPr>
          <p:cNvPr id="2" name="Title 1">
            <a:extLst>
              <a:ext uri="{FF2B5EF4-FFF2-40B4-BE49-F238E27FC236}">
                <a16:creationId xmlns:a16="http://schemas.microsoft.com/office/drawing/2014/main" id="{0BD07F13-97C0-453F-84E9-5542FA3184DB}"/>
              </a:ext>
            </a:extLst>
          </p:cNvPr>
          <p:cNvSpPr>
            <a:spLocks noGrp="1"/>
          </p:cNvSpPr>
          <p:nvPr>
            <p:ph type="title"/>
          </p:nvPr>
        </p:nvSpPr>
        <p:spPr>
          <a:solidFill>
            <a:srgbClr val="7FB0A8"/>
          </a:solidFill>
        </p:spPr>
        <p:txBody>
          <a:bodyPr/>
          <a:lstStyle/>
          <a:p>
            <a:r>
              <a:rPr lang="en-US" dirty="0"/>
              <a:t>Alcohol &amp; Glycemia</a:t>
            </a:r>
          </a:p>
        </p:txBody>
      </p:sp>
      <p:sp>
        <p:nvSpPr>
          <p:cNvPr id="3" name="Content Placeholder 2">
            <a:extLst>
              <a:ext uri="{FF2B5EF4-FFF2-40B4-BE49-F238E27FC236}">
                <a16:creationId xmlns:a16="http://schemas.microsoft.com/office/drawing/2014/main" id="{84DEE0FE-BBD8-4694-87BE-52C90960E382}"/>
              </a:ext>
            </a:extLst>
          </p:cNvPr>
          <p:cNvSpPr>
            <a:spLocks noGrp="1"/>
          </p:cNvSpPr>
          <p:nvPr>
            <p:ph idx="1"/>
          </p:nvPr>
        </p:nvSpPr>
        <p:spPr/>
        <p:txBody>
          <a:bodyPr>
            <a:normAutofit/>
          </a:bodyPr>
          <a:lstStyle/>
          <a:p>
            <a:pPr>
              <a:lnSpc>
                <a:spcPct val="100000"/>
              </a:lnSpc>
            </a:pPr>
            <a:r>
              <a:rPr lang="en-US" sz="3600" dirty="0"/>
              <a:t>Risk of hyperglycemia:</a:t>
            </a:r>
          </a:p>
          <a:p>
            <a:pPr lvl="1">
              <a:lnSpc>
                <a:spcPct val="100000"/>
              </a:lnSpc>
            </a:pPr>
            <a:r>
              <a:rPr lang="en-US" sz="3200" dirty="0"/>
              <a:t>Consistently having 3+ drinks/day can contribute to hyperglycemia</a:t>
            </a:r>
          </a:p>
          <a:p>
            <a:pPr lvl="1">
              <a:lnSpc>
                <a:spcPct val="100000"/>
              </a:lnSpc>
            </a:pPr>
            <a:r>
              <a:rPr lang="en-US" sz="3200" dirty="0"/>
              <a:t>Carb consumed with alcohol (e.g. mixed drink, beer, wine) may acutely raise BG</a:t>
            </a:r>
          </a:p>
        </p:txBody>
      </p:sp>
      <p:pic>
        <p:nvPicPr>
          <p:cNvPr id="4" name="Picture 3" descr="A picture containing cup, table, glass, food&#10;&#10;Description automatically generated">
            <a:extLst>
              <a:ext uri="{FF2B5EF4-FFF2-40B4-BE49-F238E27FC236}">
                <a16:creationId xmlns:a16="http://schemas.microsoft.com/office/drawing/2014/main" id="{457B4646-EBB3-4AAC-8BA1-51DBA9864F2B}"/>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059984" y="4511032"/>
            <a:ext cx="1894566" cy="2125178"/>
          </a:xfrm>
          <a:prstGeom prst="rect">
            <a:avLst/>
          </a:prstGeom>
        </p:spPr>
      </p:pic>
    </p:spTree>
    <p:extLst>
      <p:ext uri="{BB962C8B-B14F-4D97-AF65-F5344CB8AC3E}">
        <p14:creationId xmlns:p14="http://schemas.microsoft.com/office/powerpoint/2010/main" val="2088890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365D-C2CF-4271-92FE-C3ADF58F9C91}"/>
              </a:ext>
            </a:extLst>
          </p:cNvPr>
          <p:cNvSpPr>
            <a:spLocks noGrp="1"/>
          </p:cNvSpPr>
          <p:nvPr>
            <p:ph type="title"/>
          </p:nvPr>
        </p:nvSpPr>
        <p:spPr>
          <a:solidFill>
            <a:srgbClr val="7FB0A8"/>
          </a:solidFill>
        </p:spPr>
        <p:txBody>
          <a:bodyPr/>
          <a:lstStyle/>
          <a:p>
            <a:r>
              <a:rPr lang="en-US" dirty="0"/>
              <a:t>Alcohol &amp; Glycemia</a:t>
            </a:r>
          </a:p>
        </p:txBody>
      </p:sp>
      <p:sp>
        <p:nvSpPr>
          <p:cNvPr id="3" name="Content Placeholder 2">
            <a:extLst>
              <a:ext uri="{FF2B5EF4-FFF2-40B4-BE49-F238E27FC236}">
                <a16:creationId xmlns:a16="http://schemas.microsoft.com/office/drawing/2014/main" id="{14E5040E-8086-413A-9C5B-4405C859464E}"/>
              </a:ext>
            </a:extLst>
          </p:cNvPr>
          <p:cNvSpPr>
            <a:spLocks noGrp="1"/>
          </p:cNvSpPr>
          <p:nvPr>
            <p:ph idx="1"/>
          </p:nvPr>
        </p:nvSpPr>
        <p:spPr>
          <a:xfrm>
            <a:off x="838200" y="1825625"/>
            <a:ext cx="8416823" cy="4351338"/>
          </a:xfrm>
        </p:spPr>
        <p:txBody>
          <a:bodyPr/>
          <a:lstStyle/>
          <a:p>
            <a:pPr>
              <a:lnSpc>
                <a:spcPct val="100000"/>
              </a:lnSpc>
            </a:pPr>
            <a:r>
              <a:rPr lang="en-US" sz="3600" dirty="0"/>
              <a:t>Risk of hypoglycemia:</a:t>
            </a:r>
          </a:p>
          <a:p>
            <a:pPr lvl="1">
              <a:lnSpc>
                <a:spcPct val="100000"/>
              </a:lnSpc>
            </a:pPr>
            <a:r>
              <a:rPr lang="en-US" sz="3200" dirty="0"/>
              <a:t>Individuals using insulin or insulin secretagogues are at risk for hypoglycemia following consumption </a:t>
            </a:r>
          </a:p>
          <a:p>
            <a:pPr lvl="2">
              <a:lnSpc>
                <a:spcPct val="100000"/>
              </a:lnSpc>
            </a:pPr>
            <a:r>
              <a:rPr lang="en-US" sz="2800" dirty="0"/>
              <a:t>Evening drinking may increase the risk of nocturnal/fasting hypo</a:t>
            </a:r>
          </a:p>
          <a:p>
            <a:pPr lvl="1">
              <a:lnSpc>
                <a:spcPct val="100000"/>
              </a:lnSpc>
            </a:pPr>
            <a:r>
              <a:rPr lang="en-US" sz="3200" dirty="0"/>
              <a:t>Individuals may consume food with alcohol to reduce the risk </a:t>
            </a:r>
          </a:p>
          <a:p>
            <a:endParaRPr lang="en-US" dirty="0"/>
          </a:p>
        </p:txBody>
      </p:sp>
      <p:pic>
        <p:nvPicPr>
          <p:cNvPr id="5" name="Picture 4" descr="A picture containing bottle, food, beverage, alcohol&#10;&#10;Description automatically generated">
            <a:extLst>
              <a:ext uri="{FF2B5EF4-FFF2-40B4-BE49-F238E27FC236}">
                <a16:creationId xmlns:a16="http://schemas.microsoft.com/office/drawing/2014/main" id="{044769C8-F80D-0A44-B3CD-934B1F9E8FB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41664" y="1690687"/>
            <a:ext cx="3450335" cy="5167311"/>
          </a:xfrm>
          <a:prstGeom prst="rect">
            <a:avLst/>
          </a:prstGeom>
        </p:spPr>
      </p:pic>
    </p:spTree>
    <p:extLst>
      <p:ext uri="{BB962C8B-B14F-4D97-AF65-F5344CB8AC3E}">
        <p14:creationId xmlns:p14="http://schemas.microsoft.com/office/powerpoint/2010/main" val="32192418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9896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BFCA-ABE9-4DEC-BBF9-00FD6595A1CF}"/>
              </a:ext>
            </a:extLst>
          </p:cNvPr>
          <p:cNvSpPr>
            <a:spLocks noGrp="1"/>
          </p:cNvSpPr>
          <p:nvPr>
            <p:ph type="title"/>
          </p:nvPr>
        </p:nvSpPr>
        <p:spPr>
          <a:solidFill>
            <a:srgbClr val="7FB0A8"/>
          </a:solidFill>
        </p:spPr>
        <p:txBody>
          <a:bodyPr/>
          <a:lstStyle/>
          <a:p>
            <a:r>
              <a:rPr lang="en-US" dirty="0"/>
              <a:t>Knowledge Check</a:t>
            </a:r>
          </a:p>
        </p:txBody>
      </p:sp>
      <p:sp>
        <p:nvSpPr>
          <p:cNvPr id="3" name="Content Placeholder 2">
            <a:extLst>
              <a:ext uri="{FF2B5EF4-FFF2-40B4-BE49-F238E27FC236}">
                <a16:creationId xmlns:a16="http://schemas.microsoft.com/office/drawing/2014/main" id="{7192B3C6-05F5-42AF-AB8E-7DC6F7F4C627}"/>
              </a:ext>
            </a:extLst>
          </p:cNvPr>
          <p:cNvSpPr>
            <a:spLocks noGrp="1"/>
          </p:cNvSpPr>
          <p:nvPr>
            <p:ph idx="1"/>
          </p:nvPr>
        </p:nvSpPr>
        <p:spPr/>
        <p:txBody>
          <a:bodyPr/>
          <a:lstStyle/>
          <a:p>
            <a:pPr marL="0" indent="0">
              <a:lnSpc>
                <a:spcPct val="100000"/>
              </a:lnSpc>
              <a:buNone/>
            </a:pPr>
            <a:r>
              <a:rPr lang="en-US" dirty="0"/>
              <a:t>Chris has had T1D for 30 years. He uses MDI and wears a CGM. He is out celebrating and has 4 rum and cokes and appetizers. He takes insulin for his carbs. When he gets home, his Dexcom shows his glucose at 162 mg/dl. Drinking alcohol put Chris at risk for:</a:t>
            </a:r>
          </a:p>
          <a:p>
            <a:pPr marL="914400" lvl="1" indent="-457200">
              <a:lnSpc>
                <a:spcPct val="100000"/>
              </a:lnSpc>
              <a:buFont typeface="+mj-lt"/>
              <a:buAutoNum type="alphaUcPeriod"/>
            </a:pPr>
            <a:r>
              <a:rPr lang="en-US" sz="2800" dirty="0"/>
              <a:t>Hyperglycemia through the night due to gluconeogenesis</a:t>
            </a:r>
          </a:p>
          <a:p>
            <a:pPr marL="914400" lvl="1" indent="-457200">
              <a:lnSpc>
                <a:spcPct val="100000"/>
              </a:lnSpc>
              <a:buFont typeface="+mj-lt"/>
              <a:buAutoNum type="alphaUcPeriod"/>
            </a:pPr>
            <a:r>
              <a:rPr lang="en-US" sz="2800" dirty="0"/>
              <a:t>Hyperglycemia through the next day</a:t>
            </a:r>
          </a:p>
          <a:p>
            <a:pPr marL="914400" lvl="1" indent="-457200">
              <a:lnSpc>
                <a:spcPct val="100000"/>
              </a:lnSpc>
              <a:buFont typeface="+mj-lt"/>
              <a:buAutoNum type="alphaUcPeriod"/>
            </a:pPr>
            <a:r>
              <a:rPr lang="en-US" sz="2800" dirty="0"/>
              <a:t>DKA due to ketone production associated with excessive alcohol consumption</a:t>
            </a:r>
          </a:p>
          <a:p>
            <a:pPr marL="914400" lvl="1" indent="-457200">
              <a:lnSpc>
                <a:spcPct val="100000"/>
              </a:lnSpc>
              <a:buFont typeface="+mj-lt"/>
              <a:buAutoNum type="alphaUcPeriod"/>
            </a:pPr>
            <a:r>
              <a:rPr lang="en-US" sz="2800" dirty="0"/>
              <a:t>Hypoglycemia due to inhibition of gluconeogenesis in the liver</a:t>
            </a:r>
          </a:p>
          <a:p>
            <a:pPr lvl="1"/>
            <a:endParaRPr lang="en-US" dirty="0"/>
          </a:p>
          <a:p>
            <a:pPr lvl="1"/>
            <a:endParaRPr lang="en-US" dirty="0"/>
          </a:p>
        </p:txBody>
      </p:sp>
      <p:sp>
        <p:nvSpPr>
          <p:cNvPr id="4" name="Oval 3">
            <a:extLst>
              <a:ext uri="{FF2B5EF4-FFF2-40B4-BE49-F238E27FC236}">
                <a16:creationId xmlns:a16="http://schemas.microsoft.com/office/drawing/2014/main" id="{77EE1D85-DD07-4E4E-9EC1-65C131AE3D97}"/>
              </a:ext>
            </a:extLst>
          </p:cNvPr>
          <p:cNvSpPr/>
          <p:nvPr/>
        </p:nvSpPr>
        <p:spPr>
          <a:xfrm>
            <a:off x="613954" y="5358676"/>
            <a:ext cx="10855235" cy="818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91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BFCA-ABE9-4DEC-BBF9-00FD6595A1CF}"/>
              </a:ext>
            </a:extLst>
          </p:cNvPr>
          <p:cNvSpPr>
            <a:spLocks noGrp="1"/>
          </p:cNvSpPr>
          <p:nvPr>
            <p:ph type="title"/>
          </p:nvPr>
        </p:nvSpPr>
        <p:spPr>
          <a:solidFill>
            <a:srgbClr val="7FB0A8"/>
          </a:solidFill>
        </p:spPr>
        <p:txBody>
          <a:bodyPr/>
          <a:lstStyle/>
          <a:p>
            <a:r>
              <a:rPr lang="en-US" dirty="0"/>
              <a:t>Macronutrients: Final Thoughts</a:t>
            </a:r>
          </a:p>
        </p:txBody>
      </p:sp>
      <p:sp>
        <p:nvSpPr>
          <p:cNvPr id="3" name="Content Placeholder 2">
            <a:extLst>
              <a:ext uri="{FF2B5EF4-FFF2-40B4-BE49-F238E27FC236}">
                <a16:creationId xmlns:a16="http://schemas.microsoft.com/office/drawing/2014/main" id="{7192B3C6-05F5-42AF-AB8E-7DC6F7F4C627}"/>
              </a:ext>
            </a:extLst>
          </p:cNvPr>
          <p:cNvSpPr>
            <a:spLocks noGrp="1"/>
          </p:cNvSpPr>
          <p:nvPr>
            <p:ph idx="1"/>
          </p:nvPr>
        </p:nvSpPr>
        <p:spPr/>
        <p:txBody>
          <a:bodyPr/>
          <a:lstStyle/>
          <a:p>
            <a:pPr marL="514350" indent="-514350">
              <a:lnSpc>
                <a:spcPct val="100000"/>
              </a:lnSpc>
              <a:buAutoNum type="arabicPeriod"/>
            </a:pPr>
            <a:r>
              <a:rPr lang="en-US" dirty="0"/>
              <a:t>“People eat foods, not nutrients, and nutrient recommendations need to be applied to what people eat.”</a:t>
            </a:r>
          </a:p>
          <a:p>
            <a:pPr marL="514350" indent="-514350">
              <a:lnSpc>
                <a:spcPct val="100000"/>
              </a:lnSpc>
              <a:buAutoNum type="arabicPeriod"/>
            </a:pPr>
            <a:r>
              <a:rPr lang="en-US" dirty="0"/>
              <a:t>Macros vary in quality, not all within the group are interchangeable</a:t>
            </a:r>
          </a:p>
          <a:p>
            <a:pPr marL="971550" lvl="1" indent="-514350">
              <a:lnSpc>
                <a:spcPct val="100000"/>
              </a:lnSpc>
              <a:buAutoNum type="arabicPeriod"/>
            </a:pPr>
            <a:r>
              <a:rPr lang="en-US" dirty="0"/>
              <a:t>E.g. Carbs include legumes, whole grains, and fruits – this is the same category as candy and refined grains, yet the health impact of these is not the same </a:t>
            </a:r>
          </a:p>
          <a:p>
            <a:pPr lvl="1"/>
            <a:endParaRPr lang="en-US" dirty="0"/>
          </a:p>
        </p:txBody>
      </p:sp>
    </p:spTree>
    <p:extLst>
      <p:ext uri="{BB962C8B-B14F-4D97-AF65-F5344CB8AC3E}">
        <p14:creationId xmlns:p14="http://schemas.microsoft.com/office/powerpoint/2010/main" val="1515478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able full of food&#10;&#10;Description automatically generated with low confidence">
            <a:extLst>
              <a:ext uri="{FF2B5EF4-FFF2-40B4-BE49-F238E27FC236}">
                <a16:creationId xmlns:a16="http://schemas.microsoft.com/office/drawing/2014/main" id="{6EFFBCCD-FB7E-4FD5-9337-1B9808517CE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58887E4-A0D8-4344-86F9-7ABDEFEC107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Nutrition Interventions for Special Populations</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8CDABFC6-7F55-4733-988E-4D01CF4B254F}"/>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tx1"/>
                </a:solidFill>
              </a:rPr>
              <a:t>Youth, Pregnancy, Celiac Disease, and Eating Disorders</a:t>
            </a:r>
          </a:p>
        </p:txBody>
      </p:sp>
    </p:spTree>
    <p:extLst>
      <p:ext uri="{BB962C8B-B14F-4D97-AF65-F5344CB8AC3E}">
        <p14:creationId xmlns:p14="http://schemas.microsoft.com/office/powerpoint/2010/main" val="2513501621"/>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EE66-6DF9-4EFF-B0C2-D509AC966DE2}"/>
              </a:ext>
            </a:extLst>
          </p:cNvPr>
          <p:cNvSpPr>
            <a:spLocks noGrp="1"/>
          </p:cNvSpPr>
          <p:nvPr>
            <p:ph type="title"/>
          </p:nvPr>
        </p:nvSpPr>
        <p:spPr>
          <a:solidFill>
            <a:srgbClr val="7FB0A8"/>
          </a:solidFill>
        </p:spPr>
        <p:txBody>
          <a:bodyPr/>
          <a:lstStyle/>
          <a:p>
            <a:r>
              <a:rPr lang="en-US" sz="4400" dirty="0"/>
              <a:t>Youth with Diabetes</a:t>
            </a:r>
            <a:endParaRPr lang="en-US" dirty="0"/>
          </a:p>
        </p:txBody>
      </p:sp>
      <p:sp>
        <p:nvSpPr>
          <p:cNvPr id="3" name="Content Placeholder 2">
            <a:extLst>
              <a:ext uri="{FF2B5EF4-FFF2-40B4-BE49-F238E27FC236}">
                <a16:creationId xmlns:a16="http://schemas.microsoft.com/office/drawing/2014/main" id="{83078960-C2BD-4455-80A2-AD0AC4A40691}"/>
              </a:ext>
            </a:extLst>
          </p:cNvPr>
          <p:cNvSpPr>
            <a:spLocks noGrp="1"/>
          </p:cNvSpPr>
          <p:nvPr>
            <p:ph idx="1"/>
          </p:nvPr>
        </p:nvSpPr>
        <p:spPr>
          <a:xfrm>
            <a:off x="838200" y="1825625"/>
            <a:ext cx="7597462" cy="4407750"/>
          </a:xfrm>
        </p:spPr>
        <p:txBody>
          <a:bodyPr>
            <a:normAutofit fontScale="92500" lnSpcReduction="10000"/>
          </a:bodyPr>
          <a:lstStyle/>
          <a:p>
            <a:pPr>
              <a:lnSpc>
                <a:spcPct val="100000"/>
              </a:lnSpc>
            </a:pPr>
            <a:r>
              <a:rPr lang="en-US" sz="4000" dirty="0"/>
              <a:t>Key concepts for youth with all types of diabetes</a:t>
            </a:r>
          </a:p>
          <a:p>
            <a:pPr lvl="1">
              <a:lnSpc>
                <a:spcPct val="100000"/>
              </a:lnSpc>
            </a:pPr>
            <a:r>
              <a:rPr lang="en-US" sz="3600" dirty="0"/>
              <a:t>Meet energy requirements for growth and activity</a:t>
            </a:r>
          </a:p>
          <a:p>
            <a:pPr lvl="1">
              <a:lnSpc>
                <a:spcPct val="100000"/>
              </a:lnSpc>
            </a:pPr>
            <a:r>
              <a:rPr lang="en-US" sz="3600" dirty="0"/>
              <a:t>Use </a:t>
            </a:r>
            <a:r>
              <a:rPr lang="en-US" sz="3600" i="1" dirty="0"/>
              <a:t>food plan </a:t>
            </a:r>
            <a:r>
              <a:rPr lang="en-US" sz="3600" dirty="0"/>
              <a:t>or </a:t>
            </a:r>
            <a:r>
              <a:rPr lang="en-US" sz="3600" i="1" dirty="0"/>
              <a:t>meal plan </a:t>
            </a:r>
            <a:r>
              <a:rPr lang="en-US" sz="3600" dirty="0"/>
              <a:t>not </a:t>
            </a:r>
            <a:r>
              <a:rPr lang="en-US" sz="3600" i="1" dirty="0"/>
              <a:t>diet</a:t>
            </a:r>
          </a:p>
          <a:p>
            <a:pPr lvl="1">
              <a:lnSpc>
                <a:spcPct val="100000"/>
              </a:lnSpc>
            </a:pPr>
            <a:r>
              <a:rPr lang="en-US" sz="3600" dirty="0"/>
              <a:t>Engage the child or adolescent in planning, shopping, and preparing healthy foods for the </a:t>
            </a:r>
            <a:r>
              <a:rPr lang="en-US" sz="3600" u="sng" dirty="0"/>
              <a:t>entire family</a:t>
            </a:r>
            <a:endParaRPr lang="en-US" sz="3600" dirty="0"/>
          </a:p>
          <a:p>
            <a:endParaRPr lang="en-US" dirty="0"/>
          </a:p>
        </p:txBody>
      </p:sp>
      <p:pic>
        <p:nvPicPr>
          <p:cNvPr id="5" name="Picture 4" descr="A picture containing table, person, food, plate&#10;&#10;Description automatically generated">
            <a:extLst>
              <a:ext uri="{FF2B5EF4-FFF2-40B4-BE49-F238E27FC236}">
                <a16:creationId xmlns:a16="http://schemas.microsoft.com/office/drawing/2014/main" id="{2DF04EA1-2706-4753-9CB2-E77265E3C7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7063955" y="1500497"/>
            <a:ext cx="6873241" cy="3872248"/>
          </a:xfrm>
          <a:prstGeom prst="rect">
            <a:avLst/>
          </a:prstGeom>
        </p:spPr>
      </p:pic>
    </p:spTree>
    <p:extLst>
      <p:ext uri="{BB962C8B-B14F-4D97-AF65-F5344CB8AC3E}">
        <p14:creationId xmlns:p14="http://schemas.microsoft.com/office/powerpoint/2010/main" val="11975030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holding&#10;&#10;Description automatically generated">
            <a:extLst>
              <a:ext uri="{FF2B5EF4-FFF2-40B4-BE49-F238E27FC236}">
                <a16:creationId xmlns:a16="http://schemas.microsoft.com/office/drawing/2014/main" id="{B5939E11-CA5C-1546-9720-524A358B3B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61829" y="2021958"/>
            <a:ext cx="7254063" cy="4836042"/>
          </a:xfrm>
          <a:prstGeom prst="rect">
            <a:avLst/>
          </a:prstGeom>
          <a:blipFill>
            <a:blip r:embed="rId5"/>
            <a:tile tx="0" ty="0" sx="100000" sy="100000" flip="none" algn="tl"/>
          </a:blipFill>
        </p:spPr>
      </p:pic>
      <p:sp>
        <p:nvSpPr>
          <p:cNvPr id="2" name="Title 1">
            <a:extLst>
              <a:ext uri="{FF2B5EF4-FFF2-40B4-BE49-F238E27FC236}">
                <a16:creationId xmlns:a16="http://schemas.microsoft.com/office/drawing/2014/main" id="{0E0577B9-8A0B-4486-A66B-0B62C7A15C3A}"/>
              </a:ext>
            </a:extLst>
          </p:cNvPr>
          <p:cNvSpPr>
            <a:spLocks noGrp="1"/>
          </p:cNvSpPr>
          <p:nvPr>
            <p:ph type="title"/>
          </p:nvPr>
        </p:nvSpPr>
        <p:spPr>
          <a:solidFill>
            <a:srgbClr val="7FB0A8"/>
          </a:solidFill>
        </p:spPr>
        <p:txBody>
          <a:bodyPr>
            <a:normAutofit/>
          </a:bodyPr>
          <a:lstStyle/>
          <a:p>
            <a:r>
              <a:rPr lang="en-US" sz="4400" dirty="0"/>
              <a:t>Youth with T1D</a:t>
            </a:r>
            <a:endParaRPr lang="en-US" dirty="0"/>
          </a:p>
        </p:txBody>
      </p:sp>
      <p:sp>
        <p:nvSpPr>
          <p:cNvPr id="3" name="Content Placeholder 2">
            <a:extLst>
              <a:ext uri="{FF2B5EF4-FFF2-40B4-BE49-F238E27FC236}">
                <a16:creationId xmlns:a16="http://schemas.microsoft.com/office/drawing/2014/main" id="{D5145A12-B958-4CF3-BA8D-EEF14790367D}"/>
              </a:ext>
            </a:extLst>
          </p:cNvPr>
          <p:cNvSpPr>
            <a:spLocks noGrp="1"/>
          </p:cNvSpPr>
          <p:nvPr>
            <p:ph idx="1"/>
          </p:nvPr>
        </p:nvSpPr>
        <p:spPr>
          <a:xfrm>
            <a:off x="838200" y="1825625"/>
            <a:ext cx="7623629" cy="4351338"/>
          </a:xfrm>
        </p:spPr>
        <p:txBody>
          <a:bodyPr/>
          <a:lstStyle/>
          <a:p>
            <a:pPr>
              <a:lnSpc>
                <a:spcPct val="100000"/>
              </a:lnSpc>
            </a:pPr>
            <a:r>
              <a:rPr lang="en-US" sz="3600" dirty="0"/>
              <a:t>Balance carb intake and insulin</a:t>
            </a:r>
          </a:p>
          <a:p>
            <a:pPr lvl="1">
              <a:lnSpc>
                <a:spcPct val="100000"/>
              </a:lnSpc>
            </a:pPr>
            <a:r>
              <a:rPr lang="en-US" sz="3200" dirty="0"/>
              <a:t>Educate on impact of high-fat/protein</a:t>
            </a:r>
          </a:p>
          <a:p>
            <a:pPr>
              <a:lnSpc>
                <a:spcPct val="100000"/>
              </a:lnSpc>
            </a:pPr>
            <a:r>
              <a:rPr lang="en-US" sz="3600" dirty="0"/>
              <a:t>Integrate insulin regimen into lifestyle</a:t>
            </a:r>
          </a:p>
          <a:p>
            <a:pPr>
              <a:lnSpc>
                <a:spcPct val="100000"/>
              </a:lnSpc>
            </a:pPr>
            <a:r>
              <a:rPr lang="en-US" sz="3600" dirty="0"/>
              <a:t>Avoid withholding food to prevent hyperglycemia or having a child eat without an appetite to avoid hypoglycemia</a:t>
            </a:r>
          </a:p>
          <a:p>
            <a:pPr marL="457200" lvl="1" indent="0">
              <a:buNone/>
            </a:pPr>
            <a:endParaRPr lang="en-US" dirty="0"/>
          </a:p>
          <a:p>
            <a:endParaRPr lang="en-US" dirty="0"/>
          </a:p>
          <a:p>
            <a:pPr marL="0" indent="0">
              <a:buNone/>
            </a:pPr>
            <a:endParaRPr lang="en-US" dirty="0"/>
          </a:p>
        </p:txBody>
      </p:sp>
      <p:sp>
        <p:nvSpPr>
          <p:cNvPr id="7" name="TextBox 6">
            <a:extLst>
              <a:ext uri="{FF2B5EF4-FFF2-40B4-BE49-F238E27FC236}">
                <a16:creationId xmlns:a16="http://schemas.microsoft.com/office/drawing/2014/main" id="{62C1427B-DEEE-6443-8A2D-B60E2D8C4835}"/>
              </a:ext>
            </a:extLst>
          </p:cNvPr>
          <p:cNvSpPr txBox="1"/>
          <p:nvPr/>
        </p:nvSpPr>
        <p:spPr>
          <a:xfrm>
            <a:off x="16246549" y="-1977656"/>
            <a:ext cx="184731" cy="369332"/>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317004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47309</TotalTime>
  <Words>26495</Words>
  <Application>Microsoft Office PowerPoint</Application>
  <PresentationFormat>Widescreen</PresentationFormat>
  <Paragraphs>2666</Paragraphs>
  <Slides>217</Slides>
  <Notes>212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217</vt:i4>
      </vt:variant>
    </vt:vector>
  </HeadingPairs>
  <TitlesOfParts>
    <vt:vector size="237" baseType="lpstr">
      <vt:lpstr>ＭＳ Ｐゴシック</vt:lpstr>
      <vt:lpstr>Apple Casual</vt:lpstr>
      <vt:lpstr>Arial</vt:lpstr>
      <vt:lpstr>Calibri</vt:lpstr>
      <vt:lpstr>Calibri Light</vt:lpstr>
      <vt:lpstr>Cambria</vt:lpstr>
      <vt:lpstr>Droid Sans</vt:lpstr>
      <vt:lpstr>ff4</vt:lpstr>
      <vt:lpstr>ff8</vt:lpstr>
      <vt:lpstr>Georgia</vt:lpstr>
      <vt:lpstr>Google Sans</vt:lpstr>
      <vt:lpstr>Helvetica</vt:lpstr>
      <vt:lpstr>Lato</vt:lpstr>
      <vt:lpstr>Open Sans</vt:lpstr>
      <vt:lpstr>Proxima Nova</vt:lpstr>
      <vt:lpstr>Raleway</vt:lpstr>
      <vt:lpstr>Raleway Regular</vt:lpstr>
      <vt:lpstr>Times New Roman</vt:lpstr>
      <vt:lpstr>Wingdings</vt:lpstr>
      <vt:lpstr>Office Theme</vt:lpstr>
      <vt:lpstr>MEDICAL NUTRITION THERAPY   </vt:lpstr>
      <vt:lpstr>Healthy Eating</vt:lpstr>
      <vt:lpstr>Healthy Eating</vt:lpstr>
      <vt:lpstr>Goals of MNT for All Persons with Prediabetes</vt:lpstr>
      <vt:lpstr>The Power of Prevention</vt:lpstr>
      <vt:lpstr>The Power of Prevention</vt:lpstr>
      <vt:lpstr>The Power of Prevention</vt:lpstr>
      <vt:lpstr>The Power of Prevention</vt:lpstr>
      <vt:lpstr>Goals of MNT for All Persons With Diabetes</vt:lpstr>
      <vt:lpstr>Goals of MNT for All Persons With Diabetes</vt:lpstr>
      <vt:lpstr>Goals of MNT for All Persons With Diabetes</vt:lpstr>
      <vt:lpstr>Benefit of MNT for Those With Diabetes</vt:lpstr>
      <vt:lpstr>Nutrition Therapy for Weight Management</vt:lpstr>
      <vt:lpstr>BMI and Diabetes Risk</vt:lpstr>
      <vt:lpstr>Effectiveness of Weight Loss in T2D</vt:lpstr>
      <vt:lpstr>Nutrition for Weight Management</vt:lpstr>
      <vt:lpstr>PowerPoint Presentation</vt:lpstr>
      <vt:lpstr>Knowledge Check</vt:lpstr>
      <vt:lpstr>Weight is a Heavy Issue</vt:lpstr>
      <vt:lpstr>Weight &amp; Respect</vt:lpstr>
      <vt:lpstr>Weight &amp; Respect</vt:lpstr>
      <vt:lpstr>Using a Weight Neutral Approach</vt:lpstr>
      <vt:lpstr>Setting Goals with a Weight Neutral Approach</vt:lpstr>
      <vt:lpstr>Healthy Eating Patterns &amp; Macronutrients</vt:lpstr>
      <vt:lpstr>Healthy Eating Patterns</vt:lpstr>
      <vt:lpstr>Carbohydrates &amp; Sweeteners</vt:lpstr>
      <vt:lpstr>Carbohydrates</vt:lpstr>
      <vt:lpstr>Carbohydrates</vt:lpstr>
      <vt:lpstr>Carbohydrates</vt:lpstr>
      <vt:lpstr>Sugars</vt:lpstr>
      <vt:lpstr>Fructose as a Sweetener</vt:lpstr>
      <vt:lpstr>Fructose in Fruit </vt:lpstr>
      <vt:lpstr>A Unique Sugar: Allulose</vt:lpstr>
      <vt:lpstr>A Unique Sugar: Allulose</vt:lpstr>
      <vt:lpstr>Sugar Sweetened Beverages (SSBs)</vt:lpstr>
      <vt:lpstr>Hypoglycemia Treatment</vt:lpstr>
      <vt:lpstr>High Intensity Sweeteners</vt:lpstr>
      <vt:lpstr>PowerPoint Presentation</vt:lpstr>
      <vt:lpstr>High Intensity Sweeteners</vt:lpstr>
      <vt:lpstr>PowerPoint Presentation</vt:lpstr>
      <vt:lpstr>High Intensity Sweeteners</vt:lpstr>
      <vt:lpstr>Sugar Alcohols</vt:lpstr>
      <vt:lpstr>Sugar Alcohols</vt:lpstr>
      <vt:lpstr>Sugar Alcohols</vt:lpstr>
      <vt:lpstr>Nonnutritive Sweeteners</vt:lpstr>
      <vt:lpstr>Starch</vt:lpstr>
      <vt:lpstr>Impact of Starch on BG</vt:lpstr>
      <vt:lpstr>Impact of Starch on BG</vt:lpstr>
      <vt:lpstr>Impact of Starch on BG</vt:lpstr>
      <vt:lpstr>Fiber</vt:lpstr>
      <vt:lpstr>Fiber</vt:lpstr>
      <vt:lpstr>Tips to Increase Fiber</vt:lpstr>
      <vt:lpstr>Fiber &amp; Carbohydrate Counting</vt:lpstr>
      <vt:lpstr>PowerPoint Presentation</vt:lpstr>
      <vt:lpstr>Knowledge Check</vt:lpstr>
      <vt:lpstr>Knowledge Check</vt:lpstr>
      <vt:lpstr>Stand up &amp; Stretch!</vt:lpstr>
      <vt:lpstr>Protein</vt:lpstr>
      <vt:lpstr>Protein Sources</vt:lpstr>
      <vt:lpstr>Protein</vt:lpstr>
      <vt:lpstr>Protein</vt:lpstr>
      <vt:lpstr>Protein &amp; CKD</vt:lpstr>
      <vt:lpstr>Protein &amp; CKD</vt:lpstr>
      <vt:lpstr>Protein</vt:lpstr>
      <vt:lpstr>Protein</vt:lpstr>
      <vt:lpstr>Fats</vt:lpstr>
      <vt:lpstr>Fats</vt:lpstr>
      <vt:lpstr>Fats</vt:lpstr>
      <vt:lpstr>Saturated Fat</vt:lpstr>
      <vt:lpstr>Saturated Fat</vt:lpstr>
      <vt:lpstr>Trans Fat</vt:lpstr>
      <vt:lpstr>Trans Fat</vt:lpstr>
      <vt:lpstr>Trans Fat</vt:lpstr>
      <vt:lpstr>Mono and Polyunsaturated Fats</vt:lpstr>
      <vt:lpstr>Polyunsaturated Fats</vt:lpstr>
      <vt:lpstr>Polyunsaturated Fats</vt:lpstr>
      <vt:lpstr>PowerPoint Presentation</vt:lpstr>
      <vt:lpstr>Knowledge Check</vt:lpstr>
      <vt:lpstr>Knowledge Check: Answered</vt:lpstr>
      <vt:lpstr>Knowledge Check</vt:lpstr>
      <vt:lpstr>Micronutrients &amp; Supplements</vt:lpstr>
      <vt:lpstr>Sodium</vt:lpstr>
      <vt:lpstr>Calcium &amp; Vitamin D</vt:lpstr>
      <vt:lpstr>Micronutrients &amp; Supplements</vt:lpstr>
      <vt:lpstr>Micronutrients &amp; Supplements</vt:lpstr>
      <vt:lpstr>Micronutrients &amp; Supplements</vt:lpstr>
      <vt:lpstr>Micronutrients &amp; Supplements</vt:lpstr>
      <vt:lpstr>Micronutrients &amp; Supplements</vt:lpstr>
      <vt:lpstr>Alcohol &amp; Glycemia</vt:lpstr>
      <vt:lpstr>Alcohol &amp; Glycemia</vt:lpstr>
      <vt:lpstr>Alcohol &amp; Glycemia</vt:lpstr>
      <vt:lpstr>Alcohol &amp; Glycemia</vt:lpstr>
      <vt:lpstr>Alcohol &amp; Glycemia</vt:lpstr>
      <vt:lpstr>PowerPoint Presentation</vt:lpstr>
      <vt:lpstr>Knowledge Check</vt:lpstr>
      <vt:lpstr>Macronutrients: Final Thoughts</vt:lpstr>
      <vt:lpstr>Nutrition Interventions for Special Populations</vt:lpstr>
      <vt:lpstr>Youth with Diabetes</vt:lpstr>
      <vt:lpstr>Youth with T1D</vt:lpstr>
      <vt:lpstr>Youth with T1D</vt:lpstr>
      <vt:lpstr>T1D &amp; Flexible Insulin Therapy</vt:lpstr>
      <vt:lpstr>Youth with T2D</vt:lpstr>
      <vt:lpstr>Youth with T2D</vt:lpstr>
      <vt:lpstr>Youth with T2D</vt:lpstr>
      <vt:lpstr>Pregnancy</vt:lpstr>
      <vt:lpstr>Pregnancy</vt:lpstr>
      <vt:lpstr>Pre-pregnancy BMI and Weight Gain</vt:lpstr>
      <vt:lpstr>DRIs and Pregnancy</vt:lpstr>
      <vt:lpstr>Celiac Disease</vt:lpstr>
      <vt:lpstr>Celiac Disease</vt:lpstr>
      <vt:lpstr>Celiac Disease</vt:lpstr>
      <vt:lpstr>Celiac Disease</vt:lpstr>
      <vt:lpstr>Nutrition Interventions: Celiac Disease</vt:lpstr>
      <vt:lpstr>Disordered Eating Patterns</vt:lpstr>
      <vt:lpstr>Disordered Eating Patterns</vt:lpstr>
      <vt:lpstr>Disordered Eating Patterns</vt:lpstr>
      <vt:lpstr>PowerPoint Presentation</vt:lpstr>
      <vt:lpstr>Knowledge Check</vt:lpstr>
      <vt:lpstr>Knowledge Check</vt:lpstr>
      <vt:lpstr>Nutrition to Support the Management of Diabetes Complications &amp; Comorbidities</vt:lpstr>
      <vt:lpstr>Mediterranean Eating Pattern</vt:lpstr>
      <vt:lpstr>DASH Eating Pattern</vt:lpstr>
      <vt:lpstr>Plant-Based Eating Pattern</vt:lpstr>
      <vt:lpstr>Intermittent Fasting &amp; Time Restricted Eating</vt:lpstr>
      <vt:lpstr>Other Eating Patterns/Plans</vt:lpstr>
      <vt:lpstr>Nutrition for Lipid Management</vt:lpstr>
      <vt:lpstr>Nutrition for Hypertension</vt:lpstr>
      <vt:lpstr>Nutrition for Gastroparesis </vt:lpstr>
      <vt:lpstr>Nutrition for Gastroparesis </vt:lpstr>
      <vt:lpstr>Nutrition for Gastroparesis</vt:lpstr>
      <vt:lpstr>Nutrition for NAFLD</vt:lpstr>
      <vt:lpstr>PowerPoint Presentation</vt:lpstr>
      <vt:lpstr>Knowledge Check</vt:lpstr>
      <vt:lpstr>Dietary Approaches for Diabetes Management</vt:lpstr>
      <vt:lpstr>Dietary Approaches</vt:lpstr>
      <vt:lpstr>Dietary Approaches</vt:lpstr>
      <vt:lpstr>Plate Method</vt:lpstr>
      <vt:lpstr>Plate Method Alternatives</vt:lpstr>
      <vt:lpstr>Exchanges</vt:lpstr>
      <vt:lpstr>Exchanges</vt:lpstr>
      <vt:lpstr>Exchanges</vt:lpstr>
      <vt:lpstr>PowerPoint Presentation</vt:lpstr>
      <vt:lpstr>PowerPoint Presentation</vt:lpstr>
      <vt:lpstr>PowerPoint Presentation</vt:lpstr>
      <vt:lpstr>PowerPoint Presentation</vt:lpstr>
      <vt:lpstr>PowerPoint Presentation</vt:lpstr>
      <vt:lpstr>PowerPoint Presentation</vt:lpstr>
      <vt:lpstr>Carbohydrate Counting</vt:lpstr>
      <vt:lpstr>Carbohydrate Counting</vt:lpstr>
      <vt:lpstr>Tips for Carb Counting</vt:lpstr>
      <vt:lpstr>Tips for Carb Counting</vt:lpstr>
      <vt:lpstr>Tools for Carbohydrate Counting</vt:lpstr>
      <vt:lpstr>PowerPoint Presentation</vt:lpstr>
      <vt:lpstr>Tools for Carbohydrate Counting</vt:lpstr>
      <vt:lpstr>Case Study: Patient L.J.</vt:lpstr>
      <vt:lpstr>Case Study: Patient L.J.</vt:lpstr>
      <vt:lpstr>DASH Eating Pattern</vt:lpstr>
      <vt:lpstr>Case Study: Patient C.S.</vt:lpstr>
      <vt:lpstr>PowerPoint Presentation</vt:lpstr>
      <vt:lpstr>ADA’s Plate Method</vt:lpstr>
      <vt:lpstr>Calculating Mealtime Insulin</vt:lpstr>
      <vt:lpstr>Meal Planning: Strategies for Carb Management</vt:lpstr>
      <vt:lpstr>Calculating Mealtime Insulin</vt:lpstr>
      <vt:lpstr>Calculating Mealtime Insulin</vt:lpstr>
      <vt:lpstr>Calculating Mealtime Insulin</vt:lpstr>
      <vt:lpstr>Calculating Mealtime Insulin</vt:lpstr>
      <vt:lpstr>Calculating Mealtime Insulin</vt:lpstr>
      <vt:lpstr>Calculating Mealtime Insulin</vt:lpstr>
      <vt:lpstr>Calculating Mealtime Insulin</vt:lpstr>
      <vt:lpstr>Calculating Mealtime Insulin</vt:lpstr>
      <vt:lpstr>Calculating Mealtime Insulin</vt:lpstr>
      <vt:lpstr>PowerPoint Presentation</vt:lpstr>
      <vt:lpstr>Knowledge Check</vt:lpstr>
      <vt:lpstr>Knowledge Check: Answered</vt:lpstr>
      <vt:lpstr>Knowledge Check - Continued</vt:lpstr>
      <vt:lpstr>Knowledge Check - Answered</vt:lpstr>
      <vt:lpstr>Knowledge Check - Answered</vt:lpstr>
      <vt:lpstr>Knowledge Check</vt:lpstr>
      <vt:lpstr>Knowledge Check</vt:lpstr>
      <vt:lpstr>Food Insecurity</vt:lpstr>
      <vt:lpstr>Food Insecurity: Defined</vt:lpstr>
      <vt:lpstr>Food Insecurity: Screening</vt:lpstr>
      <vt:lpstr>Food Insecurity: Providing Support </vt:lpstr>
      <vt:lpstr>Healthy Eating on a Budget</vt:lpstr>
      <vt:lpstr>Stand up &amp; Stretch!</vt:lpstr>
      <vt:lpstr>Activity, Movement, &amp; Exercise</vt:lpstr>
      <vt:lpstr>Types &amp; Benefits of Exercise</vt:lpstr>
      <vt:lpstr>Types of Exercise: Aerobic Activity</vt:lpstr>
      <vt:lpstr>Impact of Aerobic Activity on DM </vt:lpstr>
      <vt:lpstr>Types of Exercise: Resistance Training</vt:lpstr>
      <vt:lpstr>Impact of Resistance Training on DM </vt:lpstr>
      <vt:lpstr>Impact of Resistance Training on DM </vt:lpstr>
      <vt:lpstr>Types of Exercise: Flexibility </vt:lpstr>
      <vt:lpstr>Impact of Flexibility Training on DM </vt:lpstr>
      <vt:lpstr>Sedentary Time: The benefit of Reducing It</vt:lpstr>
      <vt:lpstr>Exercise Goals for Various Populations</vt:lpstr>
      <vt:lpstr>Exercise: All Children</vt:lpstr>
      <vt:lpstr>Exercise: Children with T1DM</vt:lpstr>
      <vt:lpstr>Exercise: Adults with Prediabetes</vt:lpstr>
      <vt:lpstr>Exercise: Adults with T1 or T2 Diabetes</vt:lpstr>
      <vt:lpstr>Exercise: Adults with T1 or T2 Diabetes</vt:lpstr>
      <vt:lpstr>Hormone Response with Diabetes &amp; Exercise</vt:lpstr>
      <vt:lpstr>Physiology of Exercise: Without Diabetes</vt:lpstr>
      <vt:lpstr>Hormone Response Without Diabetes</vt:lpstr>
      <vt:lpstr>Hormone Response with T1D / Insulin Use or Secretagogues</vt:lpstr>
      <vt:lpstr>Hormone Response w/o Insulin or Secretagogues  </vt:lpstr>
      <vt:lpstr>Hypoglycmia &amp; Hyperglycemia with Activity</vt:lpstr>
      <vt:lpstr>Exercise, Medications, and Hypoglycemia  </vt:lpstr>
      <vt:lpstr>Exercise, Medications, and Hypoglycemia</vt:lpstr>
      <vt:lpstr>Hypoglycemia Risk</vt:lpstr>
      <vt:lpstr>Hypoglycemia Prevention</vt:lpstr>
      <vt:lpstr>Hypoglycemia Prevention</vt:lpstr>
      <vt:lpstr>Hyperglycemia Risk </vt:lpstr>
      <vt:lpstr>Ketone Testing</vt:lpstr>
      <vt:lpstr>PowerPoint Presentation</vt:lpstr>
      <vt:lpstr>Knowledge Check</vt:lpstr>
      <vt:lpstr>Knowledge Check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NUTRITION  THERAPY</dc:title>
  <dc:creator>Zane Mortensen</dc:creator>
  <cp:lastModifiedBy>Beverly Thomassian</cp:lastModifiedBy>
  <cp:revision>693</cp:revision>
  <cp:lastPrinted>2021-10-08T14:15:36Z</cp:lastPrinted>
  <dcterms:created xsi:type="dcterms:W3CDTF">2021-04-12T19:22:26Z</dcterms:created>
  <dcterms:modified xsi:type="dcterms:W3CDTF">2025-02-12T22:30:00Z</dcterms:modified>
</cp:coreProperties>
</file>