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4.xml" ContentType="application/vnd.openxmlformats-officedocument.presentationml.tags+xml"/>
  <Override PartName="/ppt/notesSlides/notesSlide3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notesSlides/notesSlide3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35.xml" ContentType="application/vnd.openxmlformats-officedocument.presentationml.notesSlide+xml"/>
  <Override PartName="/ppt/tags/tag5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55.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ink/ink4.xml" ContentType="application/inkml+xml"/>
  <Override PartName="/ppt/ink/ink5.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0.xml" ContentType="application/vnd.openxmlformats-officedocument.presentationml.tags+xml"/>
  <Override PartName="/ppt/tags/tag61.xml" ContentType="application/vnd.openxmlformats-officedocument.presentationml.tags+xml"/>
  <Override PartName="/ppt/notesSlides/notesSlide5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57.xml" ContentType="application/vnd.openxmlformats-officedocument.presentationml.notesSlide+xml"/>
  <Override PartName="/ppt/tags/tag64.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65.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66.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67.xml" ContentType="application/vnd.openxmlformats-officedocument.presentationml.tags+xml"/>
  <Override PartName="/ppt/notesSlides/notesSlide73.xml" ContentType="application/vnd.openxmlformats-officedocument.presentationml.notesSlide+xml"/>
  <Override PartName="/ppt/tags/tag68.xml" ContentType="application/vnd.openxmlformats-officedocument.presentationml.tags+xml"/>
  <Override PartName="/ppt/notesSlides/notesSlide74.xml" ContentType="application/vnd.openxmlformats-officedocument.presentationml.notesSlide+xml"/>
  <Override PartName="/ppt/tags/tag69.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70.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1.xml" ContentType="application/vnd.openxmlformats-officedocument.presentationml.tags+xml"/>
  <Override PartName="/ppt/notesSlides/notesSlide79.xml" ContentType="application/vnd.openxmlformats-officedocument.presentationml.notesSlide+xml"/>
  <Override PartName="/ppt/tags/tag72.xml" ContentType="application/vnd.openxmlformats-officedocument.presentationml.tags+xml"/>
  <Override PartName="/ppt/notesSlides/notesSlide80.xml" ContentType="application/vnd.openxmlformats-officedocument.presentationml.notesSlide+xml"/>
  <Override PartName="/ppt/tags/tag73.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74.xml" ContentType="application/vnd.openxmlformats-officedocument.presentationml.tags+xml"/>
  <Override PartName="/ppt/notesSlides/notesSlide83.xml" ContentType="application/vnd.openxmlformats-officedocument.presentationml.notesSlide+xml"/>
  <Override PartName="/ppt/tags/tag75.xml" ContentType="application/vnd.openxmlformats-officedocument.presentationml.tags+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76.xml" ContentType="application/vnd.openxmlformats-officedocument.presentationml.tags+xml"/>
  <Override PartName="/ppt/notesSlides/notesSlide86.xml" ContentType="application/vnd.openxmlformats-officedocument.presentationml.notesSlide+xml"/>
  <Override PartName="/ppt/tags/tag77.xml" ContentType="application/vnd.openxmlformats-officedocument.presentationml.tags+xml"/>
  <Override PartName="/ppt/notesSlides/notesSlide8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88.xml" ContentType="application/vnd.openxmlformats-officedocument.presentationml.notesSlide+xml"/>
  <Override PartName="/ppt/tags/tag85.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86.xml" ContentType="application/vnd.openxmlformats-officedocument.presentationml.tags+xml"/>
  <Override PartName="/ppt/notesSlides/notesSlide9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89.xml" ContentType="application/vnd.openxmlformats-officedocument.presentationml.tags+xml"/>
  <Override PartName="/ppt/notesSlides/notesSlide95.xml" ContentType="application/vnd.openxmlformats-officedocument.presentationml.notesSlide+xml"/>
  <Override PartName="/ppt/tags/tag90.xml" ContentType="application/vnd.openxmlformats-officedocument.presentationml.tags+xml"/>
  <Override PartName="/ppt/notesSlides/notesSlide96.xml" ContentType="application/vnd.openxmlformats-officedocument.presentationml.notesSlide+xml"/>
  <Override PartName="/ppt/tags/tag91.xml" ContentType="application/vnd.openxmlformats-officedocument.presentationml.tags+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92.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93.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ags/tag96.xml" ContentType="application/vnd.openxmlformats-officedocument.presentationml.tags+xml"/>
  <Override PartName="/ppt/notesSlides/notesSlide1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ags/tag97.xml" ContentType="application/vnd.openxmlformats-officedocument.presentationml.tags+xml"/>
  <Override PartName="/ppt/notesSlides/notesSlide135.xml" ContentType="application/vnd.openxmlformats-officedocument.presentationml.notesSlide+xml"/>
  <Override PartName="/ppt/tags/tag98.xml" ContentType="application/vnd.openxmlformats-officedocument.presentationml.tags+xml"/>
  <Override PartName="/ppt/notesSlides/notesSlide136.xml" ContentType="application/vnd.openxmlformats-officedocument.presentationml.notesSlide+xml"/>
  <Override PartName="/ppt/tags/tag99.xml" ContentType="application/vnd.openxmlformats-officedocument.presentationml.tags+xml"/>
  <Override PartName="/ppt/notesSlides/notesSlide137.xml" ContentType="application/vnd.openxmlformats-officedocument.presentationml.notesSlide+xml"/>
  <Override PartName="/ppt/tags/tag100.xml" ContentType="application/vnd.openxmlformats-officedocument.presentationml.tags+xml"/>
  <Override PartName="/ppt/notesSlides/notesSlide138.xml" ContentType="application/vnd.openxmlformats-officedocument.presentationml.notesSlide+xml"/>
  <Override PartName="/ppt/tags/tag10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 id="2147483918" r:id="rId7"/>
    <p:sldMasterId id="2147483941" r:id="rId8"/>
  </p:sldMasterIdLst>
  <p:notesMasterIdLst>
    <p:notesMasterId r:id="rId316"/>
  </p:notesMasterIdLst>
  <p:handoutMasterIdLst>
    <p:handoutMasterId r:id="rId317"/>
  </p:handoutMasterIdLst>
  <p:sldIdLst>
    <p:sldId id="2145707145" r:id="rId9"/>
    <p:sldId id="268" r:id="rId10"/>
    <p:sldId id="2145707499" r:id="rId11"/>
    <p:sldId id="3600" r:id="rId12"/>
    <p:sldId id="1348" r:id="rId13"/>
    <p:sldId id="2145707498" r:id="rId14"/>
    <p:sldId id="2145707205" r:id="rId15"/>
    <p:sldId id="2145707146" r:id="rId16"/>
    <p:sldId id="2145707490" r:id="rId17"/>
    <p:sldId id="2145707491" r:id="rId18"/>
    <p:sldId id="2145707492" r:id="rId19"/>
    <p:sldId id="2145707493" r:id="rId20"/>
    <p:sldId id="2145707494" r:id="rId21"/>
    <p:sldId id="2145707495" r:id="rId22"/>
    <p:sldId id="2145707496" r:id="rId23"/>
    <p:sldId id="2145707497" r:id="rId24"/>
    <p:sldId id="2145707210" r:id="rId25"/>
    <p:sldId id="2145707156" r:id="rId26"/>
    <p:sldId id="2145707157" r:id="rId27"/>
    <p:sldId id="2145707007" r:id="rId28"/>
    <p:sldId id="2145707547" r:id="rId29"/>
    <p:sldId id="897" r:id="rId30"/>
    <p:sldId id="2145707592" r:id="rId31"/>
    <p:sldId id="3742" r:id="rId32"/>
    <p:sldId id="2145707211" r:id="rId33"/>
    <p:sldId id="3743" r:id="rId34"/>
    <p:sldId id="2145707204" r:id="rId35"/>
    <p:sldId id="2145707203" r:id="rId36"/>
    <p:sldId id="480" r:id="rId37"/>
    <p:sldId id="2141411157" r:id="rId38"/>
    <p:sldId id="962" r:id="rId39"/>
    <p:sldId id="963" r:id="rId40"/>
    <p:sldId id="964" r:id="rId41"/>
    <p:sldId id="2145707207" r:id="rId42"/>
    <p:sldId id="2145707593" r:id="rId43"/>
    <p:sldId id="2145707594" r:id="rId44"/>
    <p:sldId id="980" r:id="rId45"/>
    <p:sldId id="779" r:id="rId46"/>
    <p:sldId id="955" r:id="rId47"/>
    <p:sldId id="1224" r:id="rId48"/>
    <p:sldId id="2145707597" r:id="rId49"/>
    <p:sldId id="2145707598" r:id="rId50"/>
    <p:sldId id="2145707599" r:id="rId51"/>
    <p:sldId id="2145707600" r:id="rId52"/>
    <p:sldId id="355" r:id="rId53"/>
    <p:sldId id="2145707601" r:id="rId54"/>
    <p:sldId id="2141411068" r:id="rId55"/>
    <p:sldId id="352" r:id="rId56"/>
    <p:sldId id="760" r:id="rId57"/>
    <p:sldId id="985" r:id="rId58"/>
    <p:sldId id="986" r:id="rId59"/>
    <p:sldId id="984" r:id="rId60"/>
    <p:sldId id="2145707578" r:id="rId61"/>
    <p:sldId id="2145707602" r:id="rId62"/>
    <p:sldId id="2145707603" r:id="rId63"/>
    <p:sldId id="2145707604" r:id="rId64"/>
    <p:sldId id="2145707201" r:id="rId65"/>
    <p:sldId id="3751" r:id="rId66"/>
    <p:sldId id="2145707222" r:id="rId67"/>
    <p:sldId id="2145707223" r:id="rId68"/>
    <p:sldId id="2141411161" r:id="rId69"/>
    <p:sldId id="2145707606" r:id="rId70"/>
    <p:sldId id="2145707135" r:id="rId71"/>
    <p:sldId id="997" r:id="rId72"/>
    <p:sldId id="1004" r:id="rId73"/>
    <p:sldId id="2145707581" r:id="rId74"/>
    <p:sldId id="1005" r:id="rId75"/>
    <p:sldId id="1006" r:id="rId76"/>
    <p:sldId id="1007" r:id="rId77"/>
    <p:sldId id="2145707583" r:id="rId78"/>
    <p:sldId id="1008" r:id="rId79"/>
    <p:sldId id="1010" r:id="rId80"/>
    <p:sldId id="1011" r:id="rId81"/>
    <p:sldId id="1014" r:id="rId82"/>
    <p:sldId id="1016" r:id="rId83"/>
    <p:sldId id="1018" r:id="rId84"/>
    <p:sldId id="363" r:id="rId85"/>
    <p:sldId id="357" r:id="rId86"/>
    <p:sldId id="694" r:id="rId87"/>
    <p:sldId id="2145707618" r:id="rId88"/>
    <p:sldId id="2145707411" r:id="rId89"/>
    <p:sldId id="2141411105" r:id="rId90"/>
    <p:sldId id="577" r:id="rId91"/>
    <p:sldId id="578" r:id="rId92"/>
    <p:sldId id="475" r:id="rId93"/>
    <p:sldId id="3599" r:id="rId94"/>
    <p:sldId id="3598" r:id="rId95"/>
    <p:sldId id="1121" r:id="rId96"/>
    <p:sldId id="1021" r:id="rId97"/>
    <p:sldId id="2145707619" r:id="rId98"/>
    <p:sldId id="1022" r:id="rId99"/>
    <p:sldId id="2145707224" r:id="rId100"/>
    <p:sldId id="2145707479" r:id="rId101"/>
    <p:sldId id="2145707480" r:id="rId102"/>
    <p:sldId id="2145707481" r:id="rId103"/>
    <p:sldId id="3741" r:id="rId104"/>
    <p:sldId id="2145707482" r:id="rId105"/>
    <p:sldId id="2145707620" r:id="rId106"/>
    <p:sldId id="2145707206" r:id="rId107"/>
    <p:sldId id="1367" r:id="rId108"/>
    <p:sldId id="1034" r:id="rId109"/>
    <p:sldId id="3061" r:id="rId110"/>
    <p:sldId id="2145707029" r:id="rId111"/>
    <p:sldId id="466" r:id="rId112"/>
    <p:sldId id="263" r:id="rId113"/>
    <p:sldId id="3678" r:id="rId114"/>
    <p:sldId id="290" r:id="rId115"/>
    <p:sldId id="2145707608" r:id="rId116"/>
    <p:sldId id="2145707235" r:id="rId117"/>
    <p:sldId id="2145707236" r:id="rId118"/>
    <p:sldId id="2145707238" r:id="rId119"/>
    <p:sldId id="2145707241" r:id="rId120"/>
    <p:sldId id="969" r:id="rId121"/>
    <p:sldId id="2141411061" r:id="rId122"/>
    <p:sldId id="2141411062" r:id="rId123"/>
    <p:sldId id="1003" r:id="rId124"/>
    <p:sldId id="472" r:id="rId125"/>
    <p:sldId id="2145707213" r:id="rId126"/>
    <p:sldId id="2145707621" r:id="rId127"/>
    <p:sldId id="2145707214" r:id="rId128"/>
    <p:sldId id="1012" r:id="rId129"/>
    <p:sldId id="2145707622" r:id="rId130"/>
    <p:sldId id="977" r:id="rId131"/>
    <p:sldId id="2145707097" r:id="rId132"/>
    <p:sldId id="1317" r:id="rId133"/>
    <p:sldId id="781" r:id="rId134"/>
    <p:sldId id="2141411140" r:id="rId135"/>
    <p:sldId id="2141411144" r:id="rId136"/>
    <p:sldId id="2145707573" r:id="rId137"/>
    <p:sldId id="782" r:id="rId138"/>
    <p:sldId id="1174" r:id="rId139"/>
    <p:sldId id="748" r:id="rId140"/>
    <p:sldId id="747" r:id="rId141"/>
    <p:sldId id="2145707574" r:id="rId142"/>
    <p:sldId id="3328" r:id="rId143"/>
    <p:sldId id="3350" r:id="rId144"/>
    <p:sldId id="398" r:id="rId145"/>
    <p:sldId id="2145706778" r:id="rId146"/>
    <p:sldId id="2141411151" r:id="rId147"/>
    <p:sldId id="2145707575" r:id="rId148"/>
    <p:sldId id="2145707001" r:id="rId149"/>
    <p:sldId id="3716" r:id="rId150"/>
    <p:sldId id="3574" r:id="rId151"/>
    <p:sldId id="3576" r:id="rId152"/>
    <p:sldId id="3588" r:id="rId153"/>
    <p:sldId id="527" r:id="rId154"/>
    <p:sldId id="3597" r:id="rId155"/>
    <p:sldId id="2145707559" r:id="rId156"/>
    <p:sldId id="2145707605" r:id="rId157"/>
    <p:sldId id="2145707018" r:id="rId158"/>
    <p:sldId id="829" r:id="rId159"/>
    <p:sldId id="1084" r:id="rId160"/>
    <p:sldId id="528" r:id="rId161"/>
    <p:sldId id="1089" r:id="rId162"/>
    <p:sldId id="2145707225" r:id="rId163"/>
    <p:sldId id="2145707631" r:id="rId164"/>
    <p:sldId id="2145707630" r:id="rId165"/>
    <p:sldId id="3689" r:id="rId166"/>
    <p:sldId id="1042" r:id="rId167"/>
    <p:sldId id="1233" r:id="rId168"/>
    <p:sldId id="3651" r:id="rId169"/>
    <p:sldId id="3567" r:id="rId170"/>
    <p:sldId id="3345" r:id="rId171"/>
    <p:sldId id="2145707624" r:id="rId172"/>
    <p:sldId id="753" r:id="rId173"/>
    <p:sldId id="966" r:id="rId174"/>
    <p:sldId id="2145707625" r:id="rId175"/>
    <p:sldId id="1075" r:id="rId176"/>
    <p:sldId id="1346" r:id="rId177"/>
    <p:sldId id="3747" r:id="rId178"/>
    <p:sldId id="3587" r:id="rId179"/>
    <p:sldId id="2145707530" r:id="rId180"/>
    <p:sldId id="2145707531" r:id="rId181"/>
    <p:sldId id="1354" r:id="rId182"/>
    <p:sldId id="2145707419" r:id="rId183"/>
    <p:sldId id="1347" r:id="rId184"/>
    <p:sldId id="2145707218" r:id="rId185"/>
    <p:sldId id="2141411065" r:id="rId186"/>
    <p:sldId id="2141411064" r:id="rId187"/>
    <p:sldId id="3711" r:id="rId188"/>
    <p:sldId id="820" r:id="rId189"/>
    <p:sldId id="2145707155" r:id="rId190"/>
    <p:sldId id="2145707550" r:id="rId191"/>
    <p:sldId id="2145707551" r:id="rId192"/>
    <p:sldId id="2145707552" r:id="rId193"/>
    <p:sldId id="2145707549" r:id="rId194"/>
    <p:sldId id="697" r:id="rId195"/>
    <p:sldId id="3620" r:id="rId196"/>
    <p:sldId id="2145707629" r:id="rId197"/>
    <p:sldId id="2145707584" r:id="rId198"/>
    <p:sldId id="2145707227" r:id="rId199"/>
    <p:sldId id="2145707228" r:id="rId200"/>
    <p:sldId id="581" r:id="rId201"/>
    <p:sldId id="537" r:id="rId202"/>
    <p:sldId id="2145707553" r:id="rId203"/>
    <p:sldId id="1135" r:id="rId204"/>
    <p:sldId id="1140" r:id="rId205"/>
    <p:sldId id="1048" r:id="rId206"/>
    <p:sldId id="1325" r:id="rId207"/>
    <p:sldId id="823" r:id="rId208"/>
    <p:sldId id="791" r:id="rId209"/>
    <p:sldId id="792" r:id="rId210"/>
    <p:sldId id="793" r:id="rId211"/>
    <p:sldId id="794" r:id="rId212"/>
    <p:sldId id="2145707422" r:id="rId213"/>
    <p:sldId id="2145707423" r:id="rId214"/>
    <p:sldId id="3699" r:id="rId215"/>
    <p:sldId id="1097" r:id="rId216"/>
    <p:sldId id="510" r:id="rId217"/>
    <p:sldId id="347" r:id="rId218"/>
    <p:sldId id="884" r:id="rId219"/>
    <p:sldId id="2145707623" r:id="rId220"/>
    <p:sldId id="2145707021" r:id="rId221"/>
    <p:sldId id="735" r:id="rId222"/>
    <p:sldId id="1183" r:id="rId223"/>
    <p:sldId id="2145707307" r:id="rId224"/>
    <p:sldId id="2145707425" r:id="rId225"/>
    <p:sldId id="1185" r:id="rId226"/>
    <p:sldId id="2145707415" r:id="rId227"/>
    <p:sldId id="2145707414" r:id="rId228"/>
    <p:sldId id="562" r:id="rId229"/>
    <p:sldId id="2141411164" r:id="rId230"/>
    <p:sldId id="3572" r:id="rId231"/>
    <p:sldId id="796" r:id="rId232"/>
    <p:sldId id="2145707610" r:id="rId233"/>
    <p:sldId id="2141411120" r:id="rId234"/>
    <p:sldId id="2145707151" r:id="rId235"/>
    <p:sldId id="3683" r:id="rId236"/>
    <p:sldId id="2145707537" r:id="rId237"/>
    <p:sldId id="2145707229" r:id="rId238"/>
    <p:sldId id="2141411063" r:id="rId239"/>
    <p:sldId id="778" r:id="rId240"/>
    <p:sldId id="3715" r:id="rId241"/>
    <p:sldId id="3698" r:id="rId242"/>
    <p:sldId id="3752" r:id="rId243"/>
    <p:sldId id="2145707141" r:id="rId244"/>
    <p:sldId id="2145707488" r:id="rId245"/>
    <p:sldId id="2145707534" r:id="rId246"/>
    <p:sldId id="3303" r:id="rId247"/>
    <p:sldId id="2141411059" r:id="rId248"/>
    <p:sldId id="3682" r:id="rId249"/>
    <p:sldId id="746" r:id="rId250"/>
    <p:sldId id="696" r:id="rId251"/>
    <p:sldId id="2145707416" r:id="rId252"/>
    <p:sldId id="2141411163" r:id="rId253"/>
    <p:sldId id="319" r:id="rId254"/>
    <p:sldId id="383" r:id="rId255"/>
    <p:sldId id="384" r:id="rId256"/>
    <p:sldId id="295" r:id="rId257"/>
    <p:sldId id="432" r:id="rId258"/>
    <p:sldId id="428" r:id="rId259"/>
    <p:sldId id="2145707166" r:id="rId260"/>
    <p:sldId id="713" r:id="rId261"/>
    <p:sldId id="2145707626" r:id="rId262"/>
    <p:sldId id="2145707524" r:id="rId263"/>
    <p:sldId id="2145707590" r:id="rId264"/>
    <p:sldId id="3351" r:id="rId265"/>
    <p:sldId id="2141411162" r:id="rId266"/>
    <p:sldId id="459" r:id="rId267"/>
    <p:sldId id="461" r:id="rId268"/>
    <p:sldId id="460" r:id="rId269"/>
    <p:sldId id="454" r:id="rId270"/>
    <p:sldId id="452" r:id="rId271"/>
    <p:sldId id="3558" r:id="rId272"/>
    <p:sldId id="430" r:id="rId273"/>
    <p:sldId id="3686" r:id="rId274"/>
    <p:sldId id="422" r:id="rId275"/>
    <p:sldId id="3687" r:id="rId276"/>
    <p:sldId id="434" r:id="rId277"/>
    <p:sldId id="435" r:id="rId278"/>
    <p:sldId id="436" r:id="rId279"/>
    <p:sldId id="3693" r:id="rId280"/>
    <p:sldId id="442" r:id="rId281"/>
    <p:sldId id="443" r:id="rId282"/>
    <p:sldId id="402" r:id="rId283"/>
    <p:sldId id="2141411147" r:id="rId284"/>
    <p:sldId id="2145707237" r:id="rId285"/>
    <p:sldId id="2145707627" r:id="rId286"/>
    <p:sldId id="2141411116" r:id="rId287"/>
    <p:sldId id="394" r:id="rId288"/>
    <p:sldId id="2141411115" r:id="rId289"/>
    <p:sldId id="3611" r:id="rId290"/>
    <p:sldId id="3352" r:id="rId291"/>
    <p:sldId id="2145707417" r:id="rId292"/>
    <p:sldId id="2145707535" r:id="rId293"/>
    <p:sldId id="2145707424" r:id="rId294"/>
    <p:sldId id="2145707418" r:id="rId295"/>
    <p:sldId id="320" r:id="rId296"/>
    <p:sldId id="3335" r:id="rId297"/>
    <p:sldId id="419" r:id="rId298"/>
    <p:sldId id="405" r:id="rId299"/>
    <p:sldId id="2145707233" r:id="rId300"/>
    <p:sldId id="3688" r:id="rId301"/>
    <p:sldId id="3552" r:id="rId302"/>
    <p:sldId id="3695" r:id="rId303"/>
    <p:sldId id="462" r:id="rId304"/>
    <p:sldId id="464" r:id="rId305"/>
    <p:sldId id="457" r:id="rId306"/>
    <p:sldId id="458" r:id="rId307"/>
    <p:sldId id="456" r:id="rId308"/>
    <p:sldId id="676" r:id="rId309"/>
    <p:sldId id="1144" r:id="rId310"/>
    <p:sldId id="2435" r:id="rId311"/>
    <p:sldId id="2845" r:id="rId312"/>
    <p:sldId id="2683" r:id="rId313"/>
    <p:sldId id="2848" r:id="rId314"/>
    <p:sldId id="2145707143" r:id="rId315"/>
  </p:sldIdLst>
  <p:sldSz cx="9144000" cy="6858000" type="screen4x3"/>
  <p:notesSz cx="7010400" cy="9296400"/>
  <p:custDataLst>
    <p:tags r:id="rId3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B9B0FC"/>
    <a:srgbClr val="E3C9D8"/>
    <a:srgbClr val="CCCCFF"/>
    <a:srgbClr val="3333FF"/>
    <a:srgbClr val="CCECFF"/>
    <a:srgbClr val="5E3886"/>
    <a:srgbClr val="B317AC"/>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633" autoAdjust="0"/>
    <p:restoredTop sz="70539" autoAdjust="0"/>
  </p:normalViewPr>
  <p:slideViewPr>
    <p:cSldViewPr>
      <p:cViewPr>
        <p:scale>
          <a:sx n="65" d="100"/>
          <a:sy n="65" d="100"/>
        </p:scale>
        <p:origin x="48" y="300"/>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137778"/>
    </p:cViewPr>
  </p:sorterViewPr>
  <p:notesViewPr>
    <p:cSldViewPr>
      <p:cViewPr varScale="1">
        <p:scale>
          <a:sx n="69" d="100"/>
          <a:sy n="69" d="100"/>
        </p:scale>
        <p:origin x="2912" y="4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279" Type="http://schemas.openxmlformats.org/officeDocument/2006/relationships/slide" Target="slides/slide271.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248" Type="http://schemas.openxmlformats.org/officeDocument/2006/relationships/slide" Target="slides/slide240.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slide" Target="slides/slide307.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65" Type="http://schemas.openxmlformats.org/officeDocument/2006/relationships/slide" Target="slides/slide57.xml"/><Relationship Id="rId130" Type="http://schemas.openxmlformats.org/officeDocument/2006/relationships/slide" Target="slides/slide122.xml"/><Relationship Id="rId172" Type="http://schemas.openxmlformats.org/officeDocument/2006/relationships/slide" Target="slides/slide164.xml"/><Relationship Id="rId228" Type="http://schemas.openxmlformats.org/officeDocument/2006/relationships/slide" Target="slides/slide220.xml"/><Relationship Id="rId281" Type="http://schemas.openxmlformats.org/officeDocument/2006/relationships/slide" Target="slides/slide273.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slide" Target="slides/slide298.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317" Type="http://schemas.openxmlformats.org/officeDocument/2006/relationships/handoutMaster" Target="handoutMasters/handoutMaster1.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slide" Target="slides/slide299.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318" Type="http://schemas.openxmlformats.org/officeDocument/2006/relationships/tags" Target="tags/tag1.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slide" Target="slides/slide300.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19" Type="http://schemas.openxmlformats.org/officeDocument/2006/relationships/commentAuthors" Target="commentAuthors.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slide" Target="slides/slide301.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320" Type="http://schemas.openxmlformats.org/officeDocument/2006/relationships/presProps" Target="presProps.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slide" Target="slides/slide302.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321" Type="http://schemas.openxmlformats.org/officeDocument/2006/relationships/viewProps" Target="viewProps.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slide" Target="slides/slide303.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322"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slide" Target="slides/slide304.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323"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slide" Target="slides/slide30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289" Type="http://schemas.openxmlformats.org/officeDocument/2006/relationships/slide" Target="slides/slide281.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slide" Target="slides/slide306.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230.xml"/><Relationship Id="rId291" Type="http://schemas.openxmlformats.org/officeDocument/2006/relationships/slide" Target="slides/slide283.xml"/><Relationship Id="rId305" Type="http://schemas.openxmlformats.org/officeDocument/2006/relationships/slide" Target="slides/slide297.xml"/><Relationship Id="rId44" Type="http://schemas.openxmlformats.org/officeDocument/2006/relationships/slide" Target="slides/slide36.xml"/><Relationship Id="rId86" Type="http://schemas.openxmlformats.org/officeDocument/2006/relationships/slide" Target="slides/slide78.xml"/><Relationship Id="rId151" Type="http://schemas.openxmlformats.org/officeDocument/2006/relationships/slide" Target="slides/slide143.xml"/><Relationship Id="rId193" Type="http://schemas.openxmlformats.org/officeDocument/2006/relationships/slide" Target="slides/slide185.xml"/><Relationship Id="rId207" Type="http://schemas.openxmlformats.org/officeDocument/2006/relationships/slide" Target="slides/slide199.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316"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4.xml.rels><?xml version="1.0" encoding="UTF-8" standalone="yes"?>
<Relationships xmlns="http://schemas.openxmlformats.org/package/2006/relationships"><Relationship Id="rId1" Type="http://schemas.openxmlformats.org/officeDocument/2006/relationships/image" Target="../media/image171.jpeg"/></Relationships>
</file>

<file path=ppt/diagrams/_rels/data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svg"/><Relationship Id="rId1" Type="http://schemas.openxmlformats.org/officeDocument/2006/relationships/image" Target="../media/image239.png"/><Relationship Id="rId6" Type="http://schemas.openxmlformats.org/officeDocument/2006/relationships/image" Target="../media/image244.svg"/><Relationship Id="rId5" Type="http://schemas.openxmlformats.org/officeDocument/2006/relationships/image" Target="../media/image243.png"/><Relationship Id="rId4" Type="http://schemas.openxmlformats.org/officeDocument/2006/relationships/image" Target="../media/image242.svg"/></Relationships>
</file>

<file path=ppt/diagrams/_rels/data7.xml.rels><?xml version="1.0" encoding="UTF-8" standalone="yes"?>
<Relationships xmlns="http://schemas.openxmlformats.org/package/2006/relationships"><Relationship Id="rId1" Type="http://schemas.openxmlformats.org/officeDocument/2006/relationships/image" Target="../media/image34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7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svg"/><Relationship Id="rId1" Type="http://schemas.openxmlformats.org/officeDocument/2006/relationships/image" Target="../media/image239.png"/><Relationship Id="rId6" Type="http://schemas.openxmlformats.org/officeDocument/2006/relationships/image" Target="../media/image244.svg"/><Relationship Id="rId5" Type="http://schemas.openxmlformats.org/officeDocument/2006/relationships/image" Target="../media/image243.png"/><Relationship Id="rId4" Type="http://schemas.openxmlformats.org/officeDocument/2006/relationships/image" Target="../media/image242.svg"/></Relationships>
</file>

<file path=ppt/diagrams/_rels/drawing7.xml.rels><?xml version="1.0" encoding="UTF-8" standalone="yes"?>
<Relationships xmlns="http://schemas.openxmlformats.org/package/2006/relationships"><Relationship Id="rId1" Type="http://schemas.openxmlformats.org/officeDocument/2006/relationships/image" Target="../media/image342.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58D6AA-997B-426F-8367-18928346FF4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37E0069-3F1E-4F75-8E18-7E55AEC772D4}">
      <dgm:prSet/>
      <dgm:spPr/>
      <dgm:t>
        <a:bodyPr/>
        <a:lstStyle/>
        <a:p>
          <a:pPr>
            <a:lnSpc>
              <a:spcPct val="100000"/>
            </a:lnSpc>
          </a:pPr>
          <a:r>
            <a:rPr lang="en-US"/>
            <a:t>S</a:t>
          </a:r>
          <a:r>
            <a:rPr lang="en-US" b="0" i="0"/>
            <a:t>evere hypoglycemia a potent marker of high absolute risk of cardiovascular events and mortality.</a:t>
          </a:r>
          <a:endParaRPr lang="en-US"/>
        </a:p>
      </dgm:t>
    </dgm:pt>
    <dgm:pt modelId="{130657C4-836A-40E8-9C75-5CABCAF6A9C6}" type="parTrans" cxnId="{462E805D-1825-40CD-9755-F677276DFE0F}">
      <dgm:prSet/>
      <dgm:spPr/>
      <dgm:t>
        <a:bodyPr/>
        <a:lstStyle/>
        <a:p>
          <a:endParaRPr lang="en-US"/>
        </a:p>
      </dgm:t>
    </dgm:pt>
    <dgm:pt modelId="{34449E86-C6E2-4373-8A57-DAF30C1A61BE}" type="sibTrans" cxnId="{462E805D-1825-40CD-9755-F677276DFE0F}">
      <dgm:prSet/>
      <dgm:spPr/>
      <dgm:t>
        <a:bodyPr/>
        <a:lstStyle/>
        <a:p>
          <a:endParaRPr lang="en-US"/>
        </a:p>
      </dgm:t>
    </dgm:pt>
    <dgm:pt modelId="{F65C36BD-7389-41B3-AB69-A2B0B73535F9}">
      <dgm:prSet/>
      <dgm:spPr/>
      <dgm:t>
        <a:bodyPr/>
        <a:lstStyle/>
        <a:p>
          <a:pPr>
            <a:lnSpc>
              <a:spcPct val="100000"/>
            </a:lnSpc>
          </a:pPr>
          <a:r>
            <a:rPr lang="en-US" b="0" i="0"/>
            <a:t>HCP need to be vigilant in preventing hypoglycemia.</a:t>
          </a:r>
          <a:endParaRPr lang="en-US"/>
        </a:p>
      </dgm:t>
    </dgm:pt>
    <dgm:pt modelId="{44F0447F-86E8-457A-8129-B06F494F08D7}" type="parTrans" cxnId="{72219628-C955-4A10-AA47-6C405168721D}">
      <dgm:prSet/>
      <dgm:spPr/>
      <dgm:t>
        <a:bodyPr/>
        <a:lstStyle/>
        <a:p>
          <a:endParaRPr lang="en-US"/>
        </a:p>
      </dgm:t>
    </dgm:pt>
    <dgm:pt modelId="{E3719574-9CFA-470A-8B06-622E4D8F849F}" type="sibTrans" cxnId="{72219628-C955-4A10-AA47-6C405168721D}">
      <dgm:prSet/>
      <dgm:spPr/>
      <dgm:t>
        <a:bodyPr/>
        <a:lstStyle/>
        <a:p>
          <a:endParaRPr lang="en-US"/>
        </a:p>
      </dgm:t>
    </dgm:pt>
    <dgm:pt modelId="{F6169545-C794-4661-9B54-0A494AC0763C}">
      <dgm:prSet/>
      <dgm:spPr/>
      <dgm:t>
        <a:bodyPr/>
        <a:lstStyle/>
        <a:p>
          <a:pPr>
            <a:lnSpc>
              <a:spcPct val="100000"/>
            </a:lnSpc>
          </a:pPr>
          <a:r>
            <a:rPr lang="en-US" b="0" i="0"/>
            <a:t>Avoid aggressively attempting to achieve near-normal A1C levels if such goals cannot be safely and reasonably achieved.</a:t>
          </a:r>
          <a:endParaRPr lang="en-US"/>
        </a:p>
      </dgm:t>
    </dgm:pt>
    <dgm:pt modelId="{DE042001-D709-4767-970C-A2248F8A3BD5}" type="parTrans" cxnId="{AB1A1D6B-10CD-4759-A23B-FC78F0090C76}">
      <dgm:prSet/>
      <dgm:spPr/>
      <dgm:t>
        <a:bodyPr/>
        <a:lstStyle/>
        <a:p>
          <a:endParaRPr lang="en-US"/>
        </a:p>
      </dgm:t>
    </dgm:pt>
    <dgm:pt modelId="{0040E02F-DAB1-404F-A058-EFB8A9BA2CF7}" type="sibTrans" cxnId="{AB1A1D6B-10CD-4759-A23B-FC78F0090C76}">
      <dgm:prSet/>
      <dgm:spPr/>
      <dgm:t>
        <a:bodyPr/>
        <a:lstStyle/>
        <a:p>
          <a:endParaRPr lang="en-US"/>
        </a:p>
      </dgm:t>
    </dgm:pt>
    <dgm:pt modelId="{447C4074-0890-4549-9AE9-86AE07AC0B79}" type="pres">
      <dgm:prSet presAssocID="{2F58D6AA-997B-426F-8367-18928346FF4B}" presName="root" presStyleCnt="0">
        <dgm:presLayoutVars>
          <dgm:dir/>
          <dgm:resizeHandles val="exact"/>
        </dgm:presLayoutVars>
      </dgm:prSet>
      <dgm:spPr/>
    </dgm:pt>
    <dgm:pt modelId="{4AE2D1FC-AD3D-4F3D-9751-6F9519C04D87}" type="pres">
      <dgm:prSet presAssocID="{537E0069-3F1E-4F75-8E18-7E55AEC772D4}" presName="compNode" presStyleCnt="0"/>
      <dgm:spPr/>
    </dgm:pt>
    <dgm:pt modelId="{C7240A0B-FECB-4C38-AC6D-94F8E7D7FDF3}" type="pres">
      <dgm:prSet presAssocID="{537E0069-3F1E-4F75-8E18-7E55AEC772D4}" presName="bgRect" presStyleLbl="bgShp" presStyleIdx="0" presStyleCnt="3"/>
      <dgm:spPr/>
    </dgm:pt>
    <dgm:pt modelId="{23B860D3-CEF7-411C-AAC7-678AF836F3F3}" type="pres">
      <dgm:prSet presAssocID="{537E0069-3F1E-4F75-8E18-7E55AEC772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with Pulse"/>
        </a:ext>
      </dgm:extLst>
    </dgm:pt>
    <dgm:pt modelId="{C7537C52-4EA1-4AEE-AA7E-EEDD6AF9C590}" type="pres">
      <dgm:prSet presAssocID="{537E0069-3F1E-4F75-8E18-7E55AEC772D4}" presName="spaceRect" presStyleCnt="0"/>
      <dgm:spPr/>
    </dgm:pt>
    <dgm:pt modelId="{81D0575E-3932-414E-9894-EACA938D948F}" type="pres">
      <dgm:prSet presAssocID="{537E0069-3F1E-4F75-8E18-7E55AEC772D4}" presName="parTx" presStyleLbl="revTx" presStyleIdx="0" presStyleCnt="3">
        <dgm:presLayoutVars>
          <dgm:chMax val="0"/>
          <dgm:chPref val="0"/>
        </dgm:presLayoutVars>
      </dgm:prSet>
      <dgm:spPr/>
    </dgm:pt>
    <dgm:pt modelId="{DE382975-B0A2-4B51-9A27-FBCCDD05B90B}" type="pres">
      <dgm:prSet presAssocID="{34449E86-C6E2-4373-8A57-DAF30C1A61BE}" presName="sibTrans" presStyleCnt="0"/>
      <dgm:spPr/>
    </dgm:pt>
    <dgm:pt modelId="{D8BB94B0-2344-4143-8E9E-4C670776050B}" type="pres">
      <dgm:prSet presAssocID="{F65C36BD-7389-41B3-AB69-A2B0B73535F9}" presName="compNode" presStyleCnt="0"/>
      <dgm:spPr/>
    </dgm:pt>
    <dgm:pt modelId="{AC0B1A90-9A42-45FC-A52E-101B623E9EB0}" type="pres">
      <dgm:prSet presAssocID="{F65C36BD-7389-41B3-AB69-A2B0B73535F9}" presName="bgRect" presStyleLbl="bgShp" presStyleIdx="1" presStyleCnt="3"/>
      <dgm:spPr/>
    </dgm:pt>
    <dgm:pt modelId="{99AF52DE-E8F1-4706-9BF6-090298A61A0F}" type="pres">
      <dgm:prSet presAssocID="{F65C36BD-7389-41B3-AB69-A2B0B73535F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V"/>
        </a:ext>
      </dgm:extLst>
    </dgm:pt>
    <dgm:pt modelId="{5C9A2A7C-947A-467A-A06E-53B3F2205C27}" type="pres">
      <dgm:prSet presAssocID="{F65C36BD-7389-41B3-AB69-A2B0B73535F9}" presName="spaceRect" presStyleCnt="0"/>
      <dgm:spPr/>
    </dgm:pt>
    <dgm:pt modelId="{EB845BA1-393F-4E7E-91C8-516CC9B73DBB}" type="pres">
      <dgm:prSet presAssocID="{F65C36BD-7389-41B3-AB69-A2B0B73535F9}" presName="parTx" presStyleLbl="revTx" presStyleIdx="1" presStyleCnt="3">
        <dgm:presLayoutVars>
          <dgm:chMax val="0"/>
          <dgm:chPref val="0"/>
        </dgm:presLayoutVars>
      </dgm:prSet>
      <dgm:spPr/>
    </dgm:pt>
    <dgm:pt modelId="{2BBCC3E1-45CE-4D1A-8ECB-1ED62090FF0C}" type="pres">
      <dgm:prSet presAssocID="{E3719574-9CFA-470A-8B06-622E4D8F849F}" presName="sibTrans" presStyleCnt="0"/>
      <dgm:spPr/>
    </dgm:pt>
    <dgm:pt modelId="{7D8EC42A-867D-4735-9816-B02C87FFE78C}" type="pres">
      <dgm:prSet presAssocID="{F6169545-C794-4661-9B54-0A494AC0763C}" presName="compNode" presStyleCnt="0"/>
      <dgm:spPr/>
    </dgm:pt>
    <dgm:pt modelId="{B1C7C055-A4FF-476B-A64C-755F923DF594}" type="pres">
      <dgm:prSet presAssocID="{F6169545-C794-4661-9B54-0A494AC0763C}" presName="bgRect" presStyleLbl="bgShp" presStyleIdx="2" presStyleCnt="3"/>
      <dgm:spPr/>
    </dgm:pt>
    <dgm:pt modelId="{BE5C3781-29D9-4D5A-9A72-09B5F0E27366}" type="pres">
      <dgm:prSet presAssocID="{F6169545-C794-4661-9B54-0A494AC0763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EE4F06C0-F638-4396-BCA1-8BA072957823}" type="pres">
      <dgm:prSet presAssocID="{F6169545-C794-4661-9B54-0A494AC0763C}" presName="spaceRect" presStyleCnt="0"/>
      <dgm:spPr/>
    </dgm:pt>
    <dgm:pt modelId="{0B8D9161-5300-47CF-B1CD-85CE286CFD1D}" type="pres">
      <dgm:prSet presAssocID="{F6169545-C794-4661-9B54-0A494AC0763C}" presName="parTx" presStyleLbl="revTx" presStyleIdx="2" presStyleCnt="3">
        <dgm:presLayoutVars>
          <dgm:chMax val="0"/>
          <dgm:chPref val="0"/>
        </dgm:presLayoutVars>
      </dgm:prSet>
      <dgm:spPr/>
    </dgm:pt>
  </dgm:ptLst>
  <dgm:cxnLst>
    <dgm:cxn modelId="{72219628-C955-4A10-AA47-6C405168721D}" srcId="{2F58D6AA-997B-426F-8367-18928346FF4B}" destId="{F65C36BD-7389-41B3-AB69-A2B0B73535F9}" srcOrd="1" destOrd="0" parTransId="{44F0447F-86E8-457A-8129-B06F494F08D7}" sibTransId="{E3719574-9CFA-470A-8B06-622E4D8F849F}"/>
    <dgm:cxn modelId="{04E9C05C-DB75-42F7-B956-8E5380DF10F4}" type="presOf" srcId="{2F58D6AA-997B-426F-8367-18928346FF4B}" destId="{447C4074-0890-4549-9AE9-86AE07AC0B79}" srcOrd="0" destOrd="0" presId="urn:microsoft.com/office/officeart/2018/2/layout/IconVerticalSolidList"/>
    <dgm:cxn modelId="{462E805D-1825-40CD-9755-F677276DFE0F}" srcId="{2F58D6AA-997B-426F-8367-18928346FF4B}" destId="{537E0069-3F1E-4F75-8E18-7E55AEC772D4}" srcOrd="0" destOrd="0" parTransId="{130657C4-836A-40E8-9C75-5CABCAF6A9C6}" sibTransId="{34449E86-C6E2-4373-8A57-DAF30C1A61BE}"/>
    <dgm:cxn modelId="{AB1A1D6B-10CD-4759-A23B-FC78F0090C76}" srcId="{2F58D6AA-997B-426F-8367-18928346FF4B}" destId="{F6169545-C794-4661-9B54-0A494AC0763C}" srcOrd="2" destOrd="0" parTransId="{DE042001-D709-4767-970C-A2248F8A3BD5}" sibTransId="{0040E02F-DAB1-404F-A058-EFB8A9BA2CF7}"/>
    <dgm:cxn modelId="{7C9E12B0-897D-4DF0-8B1E-8528BBBB6FC9}" type="presOf" srcId="{F6169545-C794-4661-9B54-0A494AC0763C}" destId="{0B8D9161-5300-47CF-B1CD-85CE286CFD1D}" srcOrd="0" destOrd="0" presId="urn:microsoft.com/office/officeart/2018/2/layout/IconVerticalSolidList"/>
    <dgm:cxn modelId="{CB29D5D1-5A0E-48C2-A713-F63FC6644307}" type="presOf" srcId="{537E0069-3F1E-4F75-8E18-7E55AEC772D4}" destId="{81D0575E-3932-414E-9894-EACA938D948F}" srcOrd="0" destOrd="0" presId="urn:microsoft.com/office/officeart/2018/2/layout/IconVerticalSolidList"/>
    <dgm:cxn modelId="{BEE500EC-2A46-4080-B9EC-CBB361D1550C}" type="presOf" srcId="{F65C36BD-7389-41B3-AB69-A2B0B73535F9}" destId="{EB845BA1-393F-4E7E-91C8-516CC9B73DBB}" srcOrd="0" destOrd="0" presId="urn:microsoft.com/office/officeart/2018/2/layout/IconVerticalSolidList"/>
    <dgm:cxn modelId="{A816AFDF-0E72-4785-8F31-FE2C40CA6CB8}" type="presParOf" srcId="{447C4074-0890-4549-9AE9-86AE07AC0B79}" destId="{4AE2D1FC-AD3D-4F3D-9751-6F9519C04D87}" srcOrd="0" destOrd="0" presId="urn:microsoft.com/office/officeart/2018/2/layout/IconVerticalSolidList"/>
    <dgm:cxn modelId="{29CFE126-66BE-4324-9961-35C135B151D4}" type="presParOf" srcId="{4AE2D1FC-AD3D-4F3D-9751-6F9519C04D87}" destId="{C7240A0B-FECB-4C38-AC6D-94F8E7D7FDF3}" srcOrd="0" destOrd="0" presId="urn:microsoft.com/office/officeart/2018/2/layout/IconVerticalSolidList"/>
    <dgm:cxn modelId="{6C07B24A-A531-45F3-B1C7-A36CF0A2CC92}" type="presParOf" srcId="{4AE2D1FC-AD3D-4F3D-9751-6F9519C04D87}" destId="{23B860D3-CEF7-411C-AAC7-678AF836F3F3}" srcOrd="1" destOrd="0" presId="urn:microsoft.com/office/officeart/2018/2/layout/IconVerticalSolidList"/>
    <dgm:cxn modelId="{99CA2EFE-C894-4458-8F72-16F6D64743FB}" type="presParOf" srcId="{4AE2D1FC-AD3D-4F3D-9751-6F9519C04D87}" destId="{C7537C52-4EA1-4AEE-AA7E-EEDD6AF9C590}" srcOrd="2" destOrd="0" presId="urn:microsoft.com/office/officeart/2018/2/layout/IconVerticalSolidList"/>
    <dgm:cxn modelId="{6422A97B-CB23-4BC0-BA85-9689BD63C2C5}" type="presParOf" srcId="{4AE2D1FC-AD3D-4F3D-9751-6F9519C04D87}" destId="{81D0575E-3932-414E-9894-EACA938D948F}" srcOrd="3" destOrd="0" presId="urn:microsoft.com/office/officeart/2018/2/layout/IconVerticalSolidList"/>
    <dgm:cxn modelId="{133514B0-4DE2-42F0-99B7-BDEAE193CD79}" type="presParOf" srcId="{447C4074-0890-4549-9AE9-86AE07AC0B79}" destId="{DE382975-B0A2-4B51-9A27-FBCCDD05B90B}" srcOrd="1" destOrd="0" presId="urn:microsoft.com/office/officeart/2018/2/layout/IconVerticalSolidList"/>
    <dgm:cxn modelId="{48DE5627-A6FA-4FEE-BE02-79552F9422ED}" type="presParOf" srcId="{447C4074-0890-4549-9AE9-86AE07AC0B79}" destId="{D8BB94B0-2344-4143-8E9E-4C670776050B}" srcOrd="2" destOrd="0" presId="urn:microsoft.com/office/officeart/2018/2/layout/IconVerticalSolidList"/>
    <dgm:cxn modelId="{299580EA-742C-4FE5-AD23-9F16CF783EC9}" type="presParOf" srcId="{D8BB94B0-2344-4143-8E9E-4C670776050B}" destId="{AC0B1A90-9A42-45FC-A52E-101B623E9EB0}" srcOrd="0" destOrd="0" presId="urn:microsoft.com/office/officeart/2018/2/layout/IconVerticalSolidList"/>
    <dgm:cxn modelId="{C191C026-1A1F-4680-9755-8F2613767B9F}" type="presParOf" srcId="{D8BB94B0-2344-4143-8E9E-4C670776050B}" destId="{99AF52DE-E8F1-4706-9BF6-090298A61A0F}" srcOrd="1" destOrd="0" presId="urn:microsoft.com/office/officeart/2018/2/layout/IconVerticalSolidList"/>
    <dgm:cxn modelId="{47BBA120-27DD-4DC2-AAF9-644F764977D5}" type="presParOf" srcId="{D8BB94B0-2344-4143-8E9E-4C670776050B}" destId="{5C9A2A7C-947A-467A-A06E-53B3F2205C27}" srcOrd="2" destOrd="0" presId="urn:microsoft.com/office/officeart/2018/2/layout/IconVerticalSolidList"/>
    <dgm:cxn modelId="{5FB91472-F123-42E2-A090-136784AFADD1}" type="presParOf" srcId="{D8BB94B0-2344-4143-8E9E-4C670776050B}" destId="{EB845BA1-393F-4E7E-91C8-516CC9B73DBB}" srcOrd="3" destOrd="0" presId="urn:microsoft.com/office/officeart/2018/2/layout/IconVerticalSolidList"/>
    <dgm:cxn modelId="{FFC042AC-B092-447A-AE20-16E7162CE36C}" type="presParOf" srcId="{447C4074-0890-4549-9AE9-86AE07AC0B79}" destId="{2BBCC3E1-45CE-4D1A-8ECB-1ED62090FF0C}" srcOrd="3" destOrd="0" presId="urn:microsoft.com/office/officeart/2018/2/layout/IconVerticalSolidList"/>
    <dgm:cxn modelId="{A0494F75-F0D0-4291-A5F2-DA58A4F446AE}" type="presParOf" srcId="{447C4074-0890-4549-9AE9-86AE07AC0B79}" destId="{7D8EC42A-867D-4735-9816-B02C87FFE78C}" srcOrd="4" destOrd="0" presId="urn:microsoft.com/office/officeart/2018/2/layout/IconVerticalSolidList"/>
    <dgm:cxn modelId="{036593C6-9789-4A4A-8094-77AA85B019F3}" type="presParOf" srcId="{7D8EC42A-867D-4735-9816-B02C87FFE78C}" destId="{B1C7C055-A4FF-476B-A64C-755F923DF594}" srcOrd="0" destOrd="0" presId="urn:microsoft.com/office/officeart/2018/2/layout/IconVerticalSolidList"/>
    <dgm:cxn modelId="{2A427D77-1932-4817-BADA-06440692611D}" type="presParOf" srcId="{7D8EC42A-867D-4735-9816-B02C87FFE78C}" destId="{BE5C3781-29D9-4D5A-9A72-09B5F0E27366}" srcOrd="1" destOrd="0" presId="urn:microsoft.com/office/officeart/2018/2/layout/IconVerticalSolidList"/>
    <dgm:cxn modelId="{54620032-EAF8-4F45-8A43-EB2ECECC784A}" type="presParOf" srcId="{7D8EC42A-867D-4735-9816-B02C87FFE78C}" destId="{EE4F06C0-F638-4396-BCA1-8BA072957823}" srcOrd="2" destOrd="0" presId="urn:microsoft.com/office/officeart/2018/2/layout/IconVerticalSolidList"/>
    <dgm:cxn modelId="{A8FF7014-5F2B-4B5C-82B7-DA7CDC19F948}" type="presParOf" srcId="{7D8EC42A-867D-4735-9816-B02C87FFE78C}" destId="{0B8D9161-5300-47CF-B1CD-85CE286CFD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7249FB-E124-4EBD-BF17-340DEBB561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AA1C6BD-E32C-4040-B960-0D6C8ABC0160}">
      <dgm:prSet/>
      <dgm:spPr/>
      <dgm:t>
        <a:bodyPr/>
        <a:lstStyle/>
        <a:p>
          <a:r>
            <a:rPr lang="en-US" b="0" i="0"/>
            <a:t>Food insecurity, housing instability, underinsured, under-resourced living areas is associated with increased risk of hypoglycemia-related emergency department visits</a:t>
          </a:r>
          <a:endParaRPr lang="en-US"/>
        </a:p>
      </dgm:t>
    </dgm:pt>
    <dgm:pt modelId="{00848FB9-3D0C-4E0B-91C6-B876F5A1F54C}" type="parTrans" cxnId="{E2C86513-CBF6-4A32-A24B-2D8DFE7DDE4B}">
      <dgm:prSet/>
      <dgm:spPr/>
      <dgm:t>
        <a:bodyPr/>
        <a:lstStyle/>
        <a:p>
          <a:endParaRPr lang="en-US"/>
        </a:p>
      </dgm:t>
    </dgm:pt>
    <dgm:pt modelId="{4B9E1A3B-5AB5-4B16-9BA4-D6687C1594A4}" type="sibTrans" cxnId="{E2C86513-CBF6-4A32-A24B-2D8DFE7DDE4B}">
      <dgm:prSet/>
      <dgm:spPr/>
      <dgm:t>
        <a:bodyPr/>
        <a:lstStyle/>
        <a:p>
          <a:endParaRPr lang="en-US"/>
        </a:p>
      </dgm:t>
    </dgm:pt>
    <dgm:pt modelId="{A39B4ECF-BF92-4935-90DA-A849855B8436}">
      <dgm:prSet/>
      <dgm:spPr/>
      <dgm:t>
        <a:bodyPr/>
        <a:lstStyle/>
        <a:p>
          <a:r>
            <a:rPr lang="en-US" dirty="0"/>
            <a:t>Identify if fasting part of religious observances</a:t>
          </a:r>
        </a:p>
      </dgm:t>
    </dgm:pt>
    <dgm:pt modelId="{42454ECF-610A-40E0-9A0B-413234B4C087}" type="parTrans" cxnId="{1C04BB5F-F1DD-46B8-AC2E-BC80161EB18E}">
      <dgm:prSet/>
      <dgm:spPr/>
      <dgm:t>
        <a:bodyPr/>
        <a:lstStyle/>
        <a:p>
          <a:endParaRPr lang="en-US"/>
        </a:p>
      </dgm:t>
    </dgm:pt>
    <dgm:pt modelId="{04AE2EE3-3877-46B3-9F4B-8FD3F7CEF2AF}" type="sibTrans" cxnId="{1C04BB5F-F1DD-46B8-AC2E-BC80161EB18E}">
      <dgm:prSet/>
      <dgm:spPr/>
      <dgm:t>
        <a:bodyPr/>
        <a:lstStyle/>
        <a:p>
          <a:endParaRPr lang="en-US"/>
        </a:p>
      </dgm:t>
    </dgm:pt>
    <dgm:pt modelId="{D3907174-F24A-46BB-A22A-DCED80F598D8}">
      <dgm:prSet/>
      <dgm:spPr/>
      <dgm:t>
        <a:bodyPr/>
        <a:lstStyle/>
        <a:p>
          <a:r>
            <a:rPr lang="en-US"/>
            <a:t>Young children and older adults at highest risk</a:t>
          </a:r>
        </a:p>
      </dgm:t>
    </dgm:pt>
    <dgm:pt modelId="{7BB6FD67-B047-4975-B09F-2D94885F2142}" type="parTrans" cxnId="{3149E721-2DD4-42AD-AC16-94FC5AA4A3E2}">
      <dgm:prSet/>
      <dgm:spPr/>
      <dgm:t>
        <a:bodyPr/>
        <a:lstStyle/>
        <a:p>
          <a:endParaRPr lang="en-US"/>
        </a:p>
      </dgm:t>
    </dgm:pt>
    <dgm:pt modelId="{03ACA1F9-3C24-45EB-8986-95682EB2D13A}" type="sibTrans" cxnId="{3149E721-2DD4-42AD-AC16-94FC5AA4A3E2}">
      <dgm:prSet/>
      <dgm:spPr/>
      <dgm:t>
        <a:bodyPr/>
        <a:lstStyle/>
        <a:p>
          <a:endParaRPr lang="en-US"/>
        </a:p>
      </dgm:t>
    </dgm:pt>
    <dgm:pt modelId="{12134FA6-C138-48A7-BDA0-508A91F20C73}">
      <dgm:prSet/>
      <dgm:spPr/>
      <dgm:t>
        <a:bodyPr/>
        <a:lstStyle/>
        <a:p>
          <a:r>
            <a:rPr lang="en-US" b="0" i="0"/>
            <a:t>Insulin pumps with automated low-glucose suspend and automated insulin delivery systems have been shown to be effective in reducing hypoglycemia in type 1 diabetes</a:t>
          </a:r>
          <a:endParaRPr lang="en-US"/>
        </a:p>
      </dgm:t>
    </dgm:pt>
    <dgm:pt modelId="{FDAE37B8-FC24-4E44-8097-46612936F830}" type="parTrans" cxnId="{968B2ED5-BB85-4CD0-80E7-3C4CFD3E07BB}">
      <dgm:prSet/>
      <dgm:spPr/>
      <dgm:t>
        <a:bodyPr/>
        <a:lstStyle/>
        <a:p>
          <a:endParaRPr lang="en-US"/>
        </a:p>
      </dgm:t>
    </dgm:pt>
    <dgm:pt modelId="{B5D34863-98EC-47F4-97A6-A90EEE191E3B}" type="sibTrans" cxnId="{968B2ED5-BB85-4CD0-80E7-3C4CFD3E07BB}">
      <dgm:prSet/>
      <dgm:spPr/>
      <dgm:t>
        <a:bodyPr/>
        <a:lstStyle/>
        <a:p>
          <a:endParaRPr lang="en-US"/>
        </a:p>
      </dgm:t>
    </dgm:pt>
    <dgm:pt modelId="{BDAF4020-4236-440F-8BBD-DCE3B23697F8}" type="pres">
      <dgm:prSet presAssocID="{F37249FB-E124-4EBD-BF17-340DEBB56157}" presName="vert0" presStyleCnt="0">
        <dgm:presLayoutVars>
          <dgm:dir/>
          <dgm:animOne val="branch"/>
          <dgm:animLvl val="lvl"/>
        </dgm:presLayoutVars>
      </dgm:prSet>
      <dgm:spPr/>
    </dgm:pt>
    <dgm:pt modelId="{DE199D17-4EB5-4924-A986-ADBBA43FE192}" type="pres">
      <dgm:prSet presAssocID="{AAA1C6BD-E32C-4040-B960-0D6C8ABC0160}" presName="thickLine" presStyleLbl="alignNode1" presStyleIdx="0" presStyleCnt="4"/>
      <dgm:spPr/>
    </dgm:pt>
    <dgm:pt modelId="{1A04B29D-5AC0-40FF-9DE7-878A80102328}" type="pres">
      <dgm:prSet presAssocID="{AAA1C6BD-E32C-4040-B960-0D6C8ABC0160}" presName="horz1" presStyleCnt="0"/>
      <dgm:spPr/>
    </dgm:pt>
    <dgm:pt modelId="{612AE73C-6F71-4305-AADB-B7E2B75E47F0}" type="pres">
      <dgm:prSet presAssocID="{AAA1C6BD-E32C-4040-B960-0D6C8ABC0160}" presName="tx1" presStyleLbl="revTx" presStyleIdx="0" presStyleCnt="4"/>
      <dgm:spPr/>
    </dgm:pt>
    <dgm:pt modelId="{6E2C008D-95C1-4EED-9625-A328E42D33C6}" type="pres">
      <dgm:prSet presAssocID="{AAA1C6BD-E32C-4040-B960-0D6C8ABC0160}" presName="vert1" presStyleCnt="0"/>
      <dgm:spPr/>
    </dgm:pt>
    <dgm:pt modelId="{BCD409EB-1EDC-4A49-B3BF-7747A19F910D}" type="pres">
      <dgm:prSet presAssocID="{A39B4ECF-BF92-4935-90DA-A849855B8436}" presName="thickLine" presStyleLbl="alignNode1" presStyleIdx="1" presStyleCnt="4"/>
      <dgm:spPr/>
    </dgm:pt>
    <dgm:pt modelId="{3B43BAF0-BBB7-47DD-9169-6862E48B173A}" type="pres">
      <dgm:prSet presAssocID="{A39B4ECF-BF92-4935-90DA-A849855B8436}" presName="horz1" presStyleCnt="0"/>
      <dgm:spPr/>
    </dgm:pt>
    <dgm:pt modelId="{9D09718B-F78E-4962-B283-D1C25C95208E}" type="pres">
      <dgm:prSet presAssocID="{A39B4ECF-BF92-4935-90DA-A849855B8436}" presName="tx1" presStyleLbl="revTx" presStyleIdx="1" presStyleCnt="4"/>
      <dgm:spPr/>
    </dgm:pt>
    <dgm:pt modelId="{B8C2B4EF-2B1A-479C-844C-5E74D4CF266B}" type="pres">
      <dgm:prSet presAssocID="{A39B4ECF-BF92-4935-90DA-A849855B8436}" presName="vert1" presStyleCnt="0"/>
      <dgm:spPr/>
    </dgm:pt>
    <dgm:pt modelId="{87B13E99-2151-4504-BE49-CF33F95C8AAB}" type="pres">
      <dgm:prSet presAssocID="{D3907174-F24A-46BB-A22A-DCED80F598D8}" presName="thickLine" presStyleLbl="alignNode1" presStyleIdx="2" presStyleCnt="4"/>
      <dgm:spPr/>
    </dgm:pt>
    <dgm:pt modelId="{8AB911E8-D157-4604-8068-66BE77AAEA3B}" type="pres">
      <dgm:prSet presAssocID="{D3907174-F24A-46BB-A22A-DCED80F598D8}" presName="horz1" presStyleCnt="0"/>
      <dgm:spPr/>
    </dgm:pt>
    <dgm:pt modelId="{317804F3-34D0-4E20-B641-BCED269559EB}" type="pres">
      <dgm:prSet presAssocID="{D3907174-F24A-46BB-A22A-DCED80F598D8}" presName="tx1" presStyleLbl="revTx" presStyleIdx="2" presStyleCnt="4"/>
      <dgm:spPr/>
    </dgm:pt>
    <dgm:pt modelId="{D5F3FCC9-082F-4A13-AF45-5D9BA40BAB81}" type="pres">
      <dgm:prSet presAssocID="{D3907174-F24A-46BB-A22A-DCED80F598D8}" presName="vert1" presStyleCnt="0"/>
      <dgm:spPr/>
    </dgm:pt>
    <dgm:pt modelId="{DFC969EF-87D5-4687-80AF-42CD0C25510E}" type="pres">
      <dgm:prSet presAssocID="{12134FA6-C138-48A7-BDA0-508A91F20C73}" presName="thickLine" presStyleLbl="alignNode1" presStyleIdx="3" presStyleCnt="4"/>
      <dgm:spPr/>
    </dgm:pt>
    <dgm:pt modelId="{F5E62758-6CCE-4B27-9E41-DEBB69D835D7}" type="pres">
      <dgm:prSet presAssocID="{12134FA6-C138-48A7-BDA0-508A91F20C73}" presName="horz1" presStyleCnt="0"/>
      <dgm:spPr/>
    </dgm:pt>
    <dgm:pt modelId="{5668B740-782A-4E2B-949A-2A5F7EB620CD}" type="pres">
      <dgm:prSet presAssocID="{12134FA6-C138-48A7-BDA0-508A91F20C73}" presName="tx1" presStyleLbl="revTx" presStyleIdx="3" presStyleCnt="4"/>
      <dgm:spPr/>
    </dgm:pt>
    <dgm:pt modelId="{A6418E78-51C6-420A-9CFE-A803409A7349}" type="pres">
      <dgm:prSet presAssocID="{12134FA6-C138-48A7-BDA0-508A91F20C73}" presName="vert1" presStyleCnt="0"/>
      <dgm:spPr/>
    </dgm:pt>
  </dgm:ptLst>
  <dgm:cxnLst>
    <dgm:cxn modelId="{C9EF2306-06B9-4EFB-80D9-661D8EEAAD8F}" type="presOf" srcId="{12134FA6-C138-48A7-BDA0-508A91F20C73}" destId="{5668B740-782A-4E2B-949A-2A5F7EB620CD}" srcOrd="0" destOrd="0" presId="urn:microsoft.com/office/officeart/2008/layout/LinedList"/>
    <dgm:cxn modelId="{E2C86513-CBF6-4A32-A24B-2D8DFE7DDE4B}" srcId="{F37249FB-E124-4EBD-BF17-340DEBB56157}" destId="{AAA1C6BD-E32C-4040-B960-0D6C8ABC0160}" srcOrd="0" destOrd="0" parTransId="{00848FB9-3D0C-4E0B-91C6-B876F5A1F54C}" sibTransId="{4B9E1A3B-5AB5-4B16-9BA4-D6687C1594A4}"/>
    <dgm:cxn modelId="{3149E721-2DD4-42AD-AC16-94FC5AA4A3E2}" srcId="{F37249FB-E124-4EBD-BF17-340DEBB56157}" destId="{D3907174-F24A-46BB-A22A-DCED80F598D8}" srcOrd="2" destOrd="0" parTransId="{7BB6FD67-B047-4975-B09F-2D94885F2142}" sibTransId="{03ACA1F9-3C24-45EB-8986-95682EB2D13A}"/>
    <dgm:cxn modelId="{C686D039-7161-4EEB-8A7F-DA447E4AF545}" type="presOf" srcId="{F37249FB-E124-4EBD-BF17-340DEBB56157}" destId="{BDAF4020-4236-440F-8BBD-DCE3B23697F8}" srcOrd="0" destOrd="0" presId="urn:microsoft.com/office/officeart/2008/layout/LinedList"/>
    <dgm:cxn modelId="{1C04BB5F-F1DD-46B8-AC2E-BC80161EB18E}" srcId="{F37249FB-E124-4EBD-BF17-340DEBB56157}" destId="{A39B4ECF-BF92-4935-90DA-A849855B8436}" srcOrd="1" destOrd="0" parTransId="{42454ECF-610A-40E0-9A0B-413234B4C087}" sibTransId="{04AE2EE3-3877-46B3-9F4B-8FD3F7CEF2AF}"/>
    <dgm:cxn modelId="{A673857B-742D-4931-8E17-AC8DFFB148EC}" type="presOf" srcId="{D3907174-F24A-46BB-A22A-DCED80F598D8}" destId="{317804F3-34D0-4E20-B641-BCED269559EB}" srcOrd="0" destOrd="0" presId="urn:microsoft.com/office/officeart/2008/layout/LinedList"/>
    <dgm:cxn modelId="{E2263EA2-5833-4E7C-BA8A-CC8EC76072C6}" type="presOf" srcId="{AAA1C6BD-E32C-4040-B960-0D6C8ABC0160}" destId="{612AE73C-6F71-4305-AADB-B7E2B75E47F0}" srcOrd="0" destOrd="0" presId="urn:microsoft.com/office/officeart/2008/layout/LinedList"/>
    <dgm:cxn modelId="{8B96EAC1-F5B2-4503-BE7D-F8894596B8CF}" type="presOf" srcId="{A39B4ECF-BF92-4935-90DA-A849855B8436}" destId="{9D09718B-F78E-4962-B283-D1C25C95208E}" srcOrd="0" destOrd="0" presId="urn:microsoft.com/office/officeart/2008/layout/LinedList"/>
    <dgm:cxn modelId="{968B2ED5-BB85-4CD0-80E7-3C4CFD3E07BB}" srcId="{F37249FB-E124-4EBD-BF17-340DEBB56157}" destId="{12134FA6-C138-48A7-BDA0-508A91F20C73}" srcOrd="3" destOrd="0" parTransId="{FDAE37B8-FC24-4E44-8097-46612936F830}" sibTransId="{B5D34863-98EC-47F4-97A6-A90EEE191E3B}"/>
    <dgm:cxn modelId="{23825DDE-794D-446F-8127-3490DEC21064}" type="presParOf" srcId="{BDAF4020-4236-440F-8BBD-DCE3B23697F8}" destId="{DE199D17-4EB5-4924-A986-ADBBA43FE192}" srcOrd="0" destOrd="0" presId="urn:microsoft.com/office/officeart/2008/layout/LinedList"/>
    <dgm:cxn modelId="{9E92CDAE-0BE5-4677-B8AC-F050A87AEA6B}" type="presParOf" srcId="{BDAF4020-4236-440F-8BBD-DCE3B23697F8}" destId="{1A04B29D-5AC0-40FF-9DE7-878A80102328}" srcOrd="1" destOrd="0" presId="urn:microsoft.com/office/officeart/2008/layout/LinedList"/>
    <dgm:cxn modelId="{0B9645E1-06D8-4EAA-86FD-A5EE75012EFB}" type="presParOf" srcId="{1A04B29D-5AC0-40FF-9DE7-878A80102328}" destId="{612AE73C-6F71-4305-AADB-B7E2B75E47F0}" srcOrd="0" destOrd="0" presId="urn:microsoft.com/office/officeart/2008/layout/LinedList"/>
    <dgm:cxn modelId="{EA6006C2-82E7-4B22-A0D1-64BDEACF1981}" type="presParOf" srcId="{1A04B29D-5AC0-40FF-9DE7-878A80102328}" destId="{6E2C008D-95C1-4EED-9625-A328E42D33C6}" srcOrd="1" destOrd="0" presId="urn:microsoft.com/office/officeart/2008/layout/LinedList"/>
    <dgm:cxn modelId="{18771A29-A36D-4D89-B3CA-59B2C40B2176}" type="presParOf" srcId="{BDAF4020-4236-440F-8BBD-DCE3B23697F8}" destId="{BCD409EB-1EDC-4A49-B3BF-7747A19F910D}" srcOrd="2" destOrd="0" presId="urn:microsoft.com/office/officeart/2008/layout/LinedList"/>
    <dgm:cxn modelId="{6F3D4FA3-77CB-4467-B610-D0A53F05E9B1}" type="presParOf" srcId="{BDAF4020-4236-440F-8BBD-DCE3B23697F8}" destId="{3B43BAF0-BBB7-47DD-9169-6862E48B173A}" srcOrd="3" destOrd="0" presId="urn:microsoft.com/office/officeart/2008/layout/LinedList"/>
    <dgm:cxn modelId="{F61152B8-FA09-4873-A306-D03C427C03F1}" type="presParOf" srcId="{3B43BAF0-BBB7-47DD-9169-6862E48B173A}" destId="{9D09718B-F78E-4962-B283-D1C25C95208E}" srcOrd="0" destOrd="0" presId="urn:microsoft.com/office/officeart/2008/layout/LinedList"/>
    <dgm:cxn modelId="{1240131D-3B94-4BC8-A5CA-F006CFDF422D}" type="presParOf" srcId="{3B43BAF0-BBB7-47DD-9169-6862E48B173A}" destId="{B8C2B4EF-2B1A-479C-844C-5E74D4CF266B}" srcOrd="1" destOrd="0" presId="urn:microsoft.com/office/officeart/2008/layout/LinedList"/>
    <dgm:cxn modelId="{85701513-12E4-45DE-9830-7599FC29B7F9}" type="presParOf" srcId="{BDAF4020-4236-440F-8BBD-DCE3B23697F8}" destId="{87B13E99-2151-4504-BE49-CF33F95C8AAB}" srcOrd="4" destOrd="0" presId="urn:microsoft.com/office/officeart/2008/layout/LinedList"/>
    <dgm:cxn modelId="{F16A79DE-0A19-4E15-86B2-B6B624A4FE5A}" type="presParOf" srcId="{BDAF4020-4236-440F-8BBD-DCE3B23697F8}" destId="{8AB911E8-D157-4604-8068-66BE77AAEA3B}" srcOrd="5" destOrd="0" presId="urn:microsoft.com/office/officeart/2008/layout/LinedList"/>
    <dgm:cxn modelId="{FB3C134B-CB82-4696-8363-2C941BDAB3CA}" type="presParOf" srcId="{8AB911E8-D157-4604-8068-66BE77AAEA3B}" destId="{317804F3-34D0-4E20-B641-BCED269559EB}" srcOrd="0" destOrd="0" presId="urn:microsoft.com/office/officeart/2008/layout/LinedList"/>
    <dgm:cxn modelId="{45328109-C772-4F1E-871F-5440062654BD}" type="presParOf" srcId="{8AB911E8-D157-4604-8068-66BE77AAEA3B}" destId="{D5F3FCC9-082F-4A13-AF45-5D9BA40BAB81}" srcOrd="1" destOrd="0" presId="urn:microsoft.com/office/officeart/2008/layout/LinedList"/>
    <dgm:cxn modelId="{0A7733D8-018F-49AA-A135-B34668ACADB4}" type="presParOf" srcId="{BDAF4020-4236-440F-8BBD-DCE3B23697F8}" destId="{DFC969EF-87D5-4687-80AF-42CD0C25510E}" srcOrd="6" destOrd="0" presId="urn:microsoft.com/office/officeart/2008/layout/LinedList"/>
    <dgm:cxn modelId="{E7AA6A5C-73BC-4354-BD86-25C09C4041D7}" type="presParOf" srcId="{BDAF4020-4236-440F-8BBD-DCE3B23697F8}" destId="{F5E62758-6CCE-4B27-9E41-DEBB69D835D7}" srcOrd="7" destOrd="0" presId="urn:microsoft.com/office/officeart/2008/layout/LinedList"/>
    <dgm:cxn modelId="{0B5B2182-DE0E-4DA7-8100-7F242A17C889}" type="presParOf" srcId="{F5E62758-6CCE-4B27-9E41-DEBB69D835D7}" destId="{5668B740-782A-4E2B-949A-2A5F7EB620CD}" srcOrd="0" destOrd="0" presId="urn:microsoft.com/office/officeart/2008/layout/LinedList"/>
    <dgm:cxn modelId="{0E8D5103-2CFD-4F29-86DA-A54F1E1F0207}" type="presParOf" srcId="{F5E62758-6CCE-4B27-9E41-DEBB69D835D7}" destId="{A6418E78-51C6-420A-9CFE-A803409A734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pPr>
            <a:lnSpc>
              <a:spcPct val="100000"/>
            </a:lnSpc>
          </a:pPr>
          <a:r>
            <a:rPr lang="en-US" sz="24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pPr>
            <a:lnSpc>
              <a:spcPct val="100000"/>
            </a:lnSpc>
          </a:pPr>
          <a:r>
            <a:rPr lang="en-US" sz="24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pPr>
            <a:lnSpc>
              <a:spcPct val="100000"/>
            </a:lnSpc>
          </a:pPr>
          <a:r>
            <a:rPr lang="en-US" sz="24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70C0"/>
              </a:solidFill>
            </a:rPr>
            <a:t>A1c less than 7% (individualize)</a:t>
          </a:r>
        </a:p>
      </dsp:txBody>
      <dsp:txXfrm>
        <a:off x="2571" y="121821"/>
        <a:ext cx="2507456" cy="995594"/>
      </dsp:txXfrm>
    </dsp:sp>
    <dsp:sp modelId="{640B5F80-DEF7-4D18-BEBA-D4065BE70367}">
      <dsp:nvSpPr>
        <dsp:cNvPr id="0" name=""/>
        <dsp:cNvSpPr/>
      </dsp:nvSpPr>
      <dsp:spPr>
        <a:xfrm>
          <a:off x="2571" y="1117416"/>
          <a:ext cx="2507456" cy="369852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117416"/>
        <a:ext cx="2507456" cy="3698522"/>
      </dsp:txXfrm>
    </dsp:sp>
    <dsp:sp modelId="{38A44A9E-E78B-49FD-9BD4-97C4FC159060}">
      <dsp:nvSpPr>
        <dsp:cNvPr id="0" name=""/>
        <dsp:cNvSpPr/>
      </dsp:nvSpPr>
      <dsp:spPr>
        <a:xfrm>
          <a:off x="28610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121821"/>
        <a:ext cx="2507456" cy="995594"/>
      </dsp:txXfrm>
    </dsp:sp>
    <dsp:sp modelId="{F1CF1BBD-31D1-4969-96C1-207E25C55671}">
      <dsp:nvSpPr>
        <dsp:cNvPr id="0" name=""/>
        <dsp:cNvSpPr/>
      </dsp:nvSpPr>
      <dsp:spPr>
        <a:xfrm>
          <a:off x="2861071" y="1117416"/>
          <a:ext cx="2507456" cy="3698522"/>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169107"/>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169107"/>
        <a:ext cx="2507456" cy="995594"/>
      </dsp:txXfrm>
    </dsp:sp>
    <dsp:sp modelId="{BF5A0C15-693D-4F97-A249-FA65EFF8FA38}">
      <dsp:nvSpPr>
        <dsp:cNvPr id="0" name=""/>
        <dsp:cNvSpPr/>
      </dsp:nvSpPr>
      <dsp:spPr>
        <a:xfrm>
          <a:off x="5719571" y="1259272"/>
          <a:ext cx="2507456" cy="350937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259272"/>
        <a:ext cx="2507456" cy="35093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40A0B-FECB-4C38-AC6D-94F8E7D7FDF3}">
      <dsp:nvSpPr>
        <dsp:cNvPr id="0" name=""/>
        <dsp:cNvSpPr/>
      </dsp:nvSpPr>
      <dsp:spPr>
        <a:xfrm>
          <a:off x="0" y="602"/>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B860D3-CEF7-411C-AAC7-678AF836F3F3}">
      <dsp:nvSpPr>
        <dsp:cNvPr id="0" name=""/>
        <dsp:cNvSpPr/>
      </dsp:nvSpPr>
      <dsp:spPr>
        <a:xfrm>
          <a:off x="426659" y="317952"/>
          <a:ext cx="775744" cy="775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D0575E-3932-414E-9894-EACA938D948F}">
      <dsp:nvSpPr>
        <dsp:cNvPr id="0" name=""/>
        <dsp:cNvSpPr/>
      </dsp:nvSpPr>
      <dsp:spPr>
        <a:xfrm>
          <a:off x="1629062" y="602"/>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kern="1200"/>
            <a:t>S</a:t>
          </a:r>
          <a:r>
            <a:rPr lang="en-US" sz="1900" b="0" i="0" kern="1200"/>
            <a:t>evere hypoglycemia a potent marker of high absolute risk of cardiovascular events and mortality.</a:t>
          </a:r>
          <a:endParaRPr lang="en-US" sz="1900" kern="1200"/>
        </a:p>
      </dsp:txBody>
      <dsp:txXfrm>
        <a:off x="1629062" y="602"/>
        <a:ext cx="4390737" cy="1410444"/>
      </dsp:txXfrm>
    </dsp:sp>
    <dsp:sp modelId="{AC0B1A90-9A42-45FC-A52E-101B623E9EB0}">
      <dsp:nvSpPr>
        <dsp:cNvPr id="0" name=""/>
        <dsp:cNvSpPr/>
      </dsp:nvSpPr>
      <dsp:spPr>
        <a:xfrm>
          <a:off x="0" y="1763657"/>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F52DE-E8F1-4706-9BF6-090298A61A0F}">
      <dsp:nvSpPr>
        <dsp:cNvPr id="0" name=""/>
        <dsp:cNvSpPr/>
      </dsp:nvSpPr>
      <dsp:spPr>
        <a:xfrm>
          <a:off x="426659" y="2081007"/>
          <a:ext cx="775744" cy="775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845BA1-393F-4E7E-91C8-516CC9B73DBB}">
      <dsp:nvSpPr>
        <dsp:cNvPr id="0" name=""/>
        <dsp:cNvSpPr/>
      </dsp:nvSpPr>
      <dsp:spPr>
        <a:xfrm>
          <a:off x="1629062" y="1763657"/>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HCP need to be vigilant in preventing hypoglycemia.</a:t>
          </a:r>
          <a:endParaRPr lang="en-US" sz="1900" kern="1200"/>
        </a:p>
      </dsp:txBody>
      <dsp:txXfrm>
        <a:off x="1629062" y="1763657"/>
        <a:ext cx="4390737" cy="1410444"/>
      </dsp:txXfrm>
    </dsp:sp>
    <dsp:sp modelId="{B1C7C055-A4FF-476B-A64C-755F923DF594}">
      <dsp:nvSpPr>
        <dsp:cNvPr id="0" name=""/>
        <dsp:cNvSpPr/>
      </dsp:nvSpPr>
      <dsp:spPr>
        <a:xfrm>
          <a:off x="0" y="3526713"/>
          <a:ext cx="60198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C3781-29D9-4D5A-9A72-09B5F0E27366}">
      <dsp:nvSpPr>
        <dsp:cNvPr id="0" name=""/>
        <dsp:cNvSpPr/>
      </dsp:nvSpPr>
      <dsp:spPr>
        <a:xfrm>
          <a:off x="426659" y="3844063"/>
          <a:ext cx="775744" cy="775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8D9161-5300-47CF-B1CD-85CE286CFD1D}">
      <dsp:nvSpPr>
        <dsp:cNvPr id="0" name=""/>
        <dsp:cNvSpPr/>
      </dsp:nvSpPr>
      <dsp:spPr>
        <a:xfrm>
          <a:off x="1629062" y="3526713"/>
          <a:ext cx="43907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844550">
            <a:lnSpc>
              <a:spcPct val="100000"/>
            </a:lnSpc>
            <a:spcBef>
              <a:spcPct val="0"/>
            </a:spcBef>
            <a:spcAft>
              <a:spcPct val="35000"/>
            </a:spcAft>
            <a:buNone/>
          </a:pPr>
          <a:r>
            <a:rPr lang="en-US" sz="1900" b="0" i="0" kern="1200"/>
            <a:t>Avoid aggressively attempting to achieve near-normal A1C levels if such goals cannot be safely and reasonably achieved.</a:t>
          </a:r>
          <a:endParaRPr lang="en-US" sz="1900" kern="1200"/>
        </a:p>
      </dsp:txBody>
      <dsp:txXfrm>
        <a:off x="1629062" y="3526713"/>
        <a:ext cx="4390737" cy="14104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99D17-4EB5-4924-A986-ADBBA43FE192}">
      <dsp:nvSpPr>
        <dsp:cNvPr id="0" name=""/>
        <dsp:cNvSpPr/>
      </dsp:nvSpPr>
      <dsp:spPr>
        <a:xfrm>
          <a:off x="0" y="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AE73C-6F71-4305-AADB-B7E2B75E47F0}">
      <dsp:nvSpPr>
        <dsp:cNvPr id="0" name=""/>
        <dsp:cNvSpPr/>
      </dsp:nvSpPr>
      <dsp:spPr>
        <a:xfrm>
          <a:off x="0" y="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Food insecurity, housing instability, underinsured, under-resourced living areas is associated with increased risk of hypoglycemia-related emergency department visits</a:t>
          </a:r>
          <a:endParaRPr lang="en-US" sz="2600" kern="1200"/>
        </a:p>
      </dsp:txBody>
      <dsp:txXfrm>
        <a:off x="0" y="0"/>
        <a:ext cx="8229600" cy="1234440"/>
      </dsp:txXfrm>
    </dsp:sp>
    <dsp:sp modelId="{BCD409EB-1EDC-4A49-B3BF-7747A19F910D}">
      <dsp:nvSpPr>
        <dsp:cNvPr id="0" name=""/>
        <dsp:cNvSpPr/>
      </dsp:nvSpPr>
      <dsp:spPr>
        <a:xfrm>
          <a:off x="0" y="123444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9718B-F78E-4962-B283-D1C25C95208E}">
      <dsp:nvSpPr>
        <dsp:cNvPr id="0" name=""/>
        <dsp:cNvSpPr/>
      </dsp:nvSpPr>
      <dsp:spPr>
        <a:xfrm>
          <a:off x="0" y="123444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Identify if fasting part of religious observances</a:t>
          </a:r>
        </a:p>
      </dsp:txBody>
      <dsp:txXfrm>
        <a:off x="0" y="1234440"/>
        <a:ext cx="8229600" cy="1234440"/>
      </dsp:txXfrm>
    </dsp:sp>
    <dsp:sp modelId="{87B13E99-2151-4504-BE49-CF33F95C8AAB}">
      <dsp:nvSpPr>
        <dsp:cNvPr id="0" name=""/>
        <dsp:cNvSpPr/>
      </dsp:nvSpPr>
      <dsp:spPr>
        <a:xfrm>
          <a:off x="0" y="246888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804F3-34D0-4E20-B641-BCED269559EB}">
      <dsp:nvSpPr>
        <dsp:cNvPr id="0" name=""/>
        <dsp:cNvSpPr/>
      </dsp:nvSpPr>
      <dsp:spPr>
        <a:xfrm>
          <a:off x="0" y="246888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Young children and older adults at highest risk</a:t>
          </a:r>
        </a:p>
      </dsp:txBody>
      <dsp:txXfrm>
        <a:off x="0" y="2468880"/>
        <a:ext cx="8229600" cy="1234440"/>
      </dsp:txXfrm>
    </dsp:sp>
    <dsp:sp modelId="{DFC969EF-87D5-4687-80AF-42CD0C25510E}">
      <dsp:nvSpPr>
        <dsp:cNvPr id="0" name=""/>
        <dsp:cNvSpPr/>
      </dsp:nvSpPr>
      <dsp:spPr>
        <a:xfrm>
          <a:off x="0" y="370332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8B740-782A-4E2B-949A-2A5F7EB620CD}">
      <dsp:nvSpPr>
        <dsp:cNvPr id="0" name=""/>
        <dsp:cNvSpPr/>
      </dsp:nvSpPr>
      <dsp:spPr>
        <a:xfrm>
          <a:off x="0" y="370332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Insulin pumps with automated low-glucose suspend and automated insulin delivery systems have been shown to be effective in reducing hypoglycemia in type 1 diabetes</a:t>
          </a:r>
          <a:endParaRPr lang="en-US" sz="2600" kern="1200"/>
        </a:p>
      </dsp:txBody>
      <dsp:txXfrm>
        <a:off x="0" y="3703320"/>
        <a:ext cx="8229600" cy="12344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320256"/>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320256"/>
        <a:ext cx="2507456" cy="960208"/>
      </dsp:txXfrm>
    </dsp:sp>
    <dsp:sp modelId="{640B5F80-DEF7-4D18-BEBA-D4065BE70367}">
      <dsp:nvSpPr>
        <dsp:cNvPr id="0" name=""/>
        <dsp:cNvSpPr/>
      </dsp:nvSpPr>
      <dsp:spPr>
        <a:xfrm>
          <a:off x="2571" y="1280465"/>
          <a:ext cx="2507456" cy="333703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ct val="15000"/>
            </a:spcAft>
            <a:buChar char="•"/>
          </a:pPr>
          <a:r>
            <a:rPr lang="en-US" sz="2400" kern="1200" dirty="0"/>
            <a:t>Pre-meal BG 80-130</a:t>
          </a:r>
        </a:p>
        <a:p>
          <a:pPr marL="228600" lvl="1" indent="-228600" algn="l" defTabSz="1066800">
            <a:lnSpc>
              <a:spcPct val="100000"/>
            </a:lnSpc>
            <a:spcBef>
              <a:spcPct val="0"/>
            </a:spcBef>
            <a:spcAft>
              <a:spcPct val="15000"/>
            </a:spcAft>
            <a:buChar char="•"/>
          </a:pPr>
          <a:r>
            <a:rPr lang="en-US" sz="2400" kern="1200" dirty="0"/>
            <a:t>Post meal BG &lt;180</a:t>
          </a:r>
        </a:p>
        <a:p>
          <a:pPr marL="228600" lvl="1" indent="-228600" algn="l" defTabSz="1066800">
            <a:lnSpc>
              <a:spcPct val="100000"/>
            </a:lnSpc>
            <a:spcBef>
              <a:spcPct val="0"/>
            </a:spcBef>
            <a:spcAft>
              <a:spcPct val="15000"/>
            </a:spcAft>
            <a:buChar char="•"/>
          </a:pPr>
          <a:r>
            <a:rPr lang="en-US" sz="2400" kern="1200" dirty="0"/>
            <a:t>Time in Range (70-180) 70% of time</a:t>
          </a:r>
        </a:p>
      </dsp:txBody>
      <dsp:txXfrm>
        <a:off x="2571" y="1280465"/>
        <a:ext cx="2507456" cy="3337037"/>
      </dsp:txXfrm>
    </dsp:sp>
    <dsp:sp modelId="{38A44A9E-E78B-49FD-9BD4-97C4FC159060}">
      <dsp:nvSpPr>
        <dsp:cNvPr id="0" name=""/>
        <dsp:cNvSpPr/>
      </dsp:nvSpPr>
      <dsp:spPr>
        <a:xfrm>
          <a:off x="2861071" y="320256"/>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320256"/>
        <a:ext cx="2507456" cy="960208"/>
      </dsp:txXfrm>
    </dsp:sp>
    <dsp:sp modelId="{F1CF1BBD-31D1-4969-96C1-207E25C55671}">
      <dsp:nvSpPr>
        <dsp:cNvPr id="0" name=""/>
        <dsp:cNvSpPr/>
      </dsp:nvSpPr>
      <dsp:spPr>
        <a:xfrm>
          <a:off x="2861071" y="1280465"/>
          <a:ext cx="2507456" cy="3337037"/>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362920"/>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362920"/>
        <a:ext cx="2507456" cy="960208"/>
      </dsp:txXfrm>
    </dsp:sp>
    <dsp:sp modelId="{BF5A0C15-693D-4F97-A249-FA65EFF8FA38}">
      <dsp:nvSpPr>
        <dsp:cNvPr id="0" name=""/>
        <dsp:cNvSpPr/>
      </dsp:nvSpPr>
      <dsp:spPr>
        <a:xfrm>
          <a:off x="5719571" y="1408457"/>
          <a:ext cx="2507456" cy="316638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408457"/>
        <a:ext cx="2507456" cy="3166381"/>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1999-2023,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6.12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0,'3957'0,"-3916"0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6:07.210"/>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0 11,'0'-4,"0"-2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6:08.025"/>
    </inkml:context>
    <inkml:brush xml:id="br0">
      <inkml:brushProperty name="width" value="0.2" units="cm"/>
      <inkml:brushProperty name="height" value="0.4" units="cm"/>
      <inkml:brushProperty name="color" value="#D9AEFF"/>
      <inkml:brushProperty name="tip" value="rectangle"/>
      <inkml:brushProperty name="rasterOp" value="maskPen"/>
      <inkml:brushProperty name="ignorePressure" value="1"/>
    </inkml:brush>
  </inkml:definitions>
  <inkml:trace contextRef="#ctx0" brushRef="#br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6:18.675"/>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6:19.16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17:14:14.815"/>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1 140,'1'0,"39"1,0-2,0-2,0-1,43-11,-26 2,-1 3,113-5,119 17,-113 1,-65-8,182-32,-179 19,178-6,304 26,-559 1,0 1,-1 1,1 2,44 15,-39-10,0-2,64 8,41-12,-86-5,-1 2,116 22,-113-10,0-3,1-2,0-4,1-2,-1-2,1-4,101-15,-49-8,143-51,-192 57,-4 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17:14:16.325"/>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22 105,'0'-14,"-9"-28,-4-7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19.683"/>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29,'2911'0,"-2476"-14,25-1,871 16,-1288-1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29T01:36:22.748"/>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0 115,'9'-19,"27"-5,16 0,4 5,-3 6,-1 4,-5 5,-6 2,-5 2,5 1,5 0,0 0,-4 0,5-1,-6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5:38.270"/>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5:39.850"/>
    </inkml:context>
    <inkml:brush xml:id="br0">
      <inkml:brushProperty name="width" value="0.2" units="cm"/>
      <inkml:brushProperty name="height" value="0.4" units="cm"/>
      <inkml:brushProperty name="color" value="#FF40FF"/>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5:47.631"/>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1-19T23:55:49.147"/>
    </inkml:context>
    <inkml:brush xml:id="br0">
      <inkml:brushProperty name="width" value="0.2" units="cm"/>
      <inkml:brushProperty name="height" value="0.4" units="cm"/>
      <inkml:brushProperty name="color" value="#A2D762"/>
      <inkml:brushProperty name="tip" value="rectangle"/>
      <inkml:brushProperty name="rasterOp" value="maskPen"/>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3/4/2025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clevelandclinicwellness.com/employerprograms/documents/png/files/QuickHitCard.pdf" TargetMode="External"/><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87.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218.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fontAlgn="auto">
              <a:spcBef>
                <a:spcPts val="0"/>
              </a:spcBef>
              <a:spcAft>
                <a:spcPts val="0"/>
              </a:spcAft>
              <a:defRPr/>
            </a:pPr>
            <a:r>
              <a:rPr lang="en-US" sz="1900" kern="0" dirty="0">
                <a:solidFill>
                  <a:sysClr val="windowText" lastClr="000000"/>
                </a:solidFill>
              </a:rPr>
              <a:t>Diabetes Educational Services© (530) 893 - 8635 </a:t>
            </a:r>
          </a:p>
        </p:txBody>
      </p:sp>
      <p:sp>
        <p:nvSpPr>
          <p:cNvPr id="5" name="Slide Number Placeholder 4"/>
          <p:cNvSpPr>
            <a:spLocks noGrp="1"/>
          </p:cNvSpPr>
          <p:nvPr>
            <p:ph type="sldNum" sz="quarter" idx="5"/>
          </p:nvPr>
        </p:nvSpPr>
        <p:spPr/>
        <p:txBody>
          <a:bodyPr/>
          <a:lstStyle/>
          <a:p>
            <a:pPr fontAlgn="auto">
              <a:spcBef>
                <a:spcPts val="0"/>
              </a:spcBef>
              <a:spcAft>
                <a:spcPts val="0"/>
              </a:spcAft>
              <a:defRPr/>
            </a:pPr>
            <a:fld id="{8FFE3D63-DE76-4821-B41F-CFAD5FCF1747}" type="slidenum">
              <a:rPr lang="en-US" sz="1900" kern="0">
                <a:solidFill>
                  <a:sysClr val="windowText" lastClr="000000"/>
                </a:solidFill>
              </a:rPr>
              <a:pPr fontAlgn="auto">
                <a:spcBef>
                  <a:spcPts val="0"/>
                </a:spcBef>
                <a:spcAft>
                  <a:spcPts val="0"/>
                </a:spcAft>
                <a:defRPr/>
              </a:pPr>
              <a:t>25</a:t>
            </a:fld>
            <a:endParaRPr lang="en-US" sz="1900" kern="0" dirty="0">
              <a:solidFill>
                <a:sysClr val="windowText" lastClr="000000"/>
              </a:solidFill>
            </a:endParaRPr>
          </a:p>
        </p:txBody>
      </p:sp>
    </p:spTree>
    <p:extLst>
      <p:ext uri="{BB962C8B-B14F-4D97-AF65-F5344CB8AC3E}">
        <p14:creationId xmlns:p14="http://schemas.microsoft.com/office/powerpoint/2010/main" val="31293950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235</a:t>
            </a:fld>
            <a:endParaRPr lang="en-US"/>
          </a:p>
        </p:txBody>
      </p:sp>
    </p:spTree>
    <p:extLst>
      <p:ext uri="{BB962C8B-B14F-4D97-AF65-F5344CB8AC3E}">
        <p14:creationId xmlns:p14="http://schemas.microsoft.com/office/powerpoint/2010/main" val="6986995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236</a:t>
            </a:fld>
            <a:endParaRPr lang="en-US" sz="1300"/>
          </a:p>
        </p:txBody>
      </p:sp>
    </p:spTree>
    <p:extLst>
      <p:ext uri="{BB962C8B-B14F-4D97-AF65-F5344CB8AC3E}">
        <p14:creationId xmlns:p14="http://schemas.microsoft.com/office/powerpoint/2010/main" val="10955898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51679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242</a:t>
            </a:fld>
            <a:endParaRPr lang="en-US"/>
          </a:p>
        </p:txBody>
      </p:sp>
    </p:spTree>
    <p:extLst>
      <p:ext uri="{BB962C8B-B14F-4D97-AF65-F5344CB8AC3E}">
        <p14:creationId xmlns:p14="http://schemas.microsoft.com/office/powerpoint/2010/main" val="29011749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505085A-975F-4194-B5AB-787F371AD8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E4F555C-D745-481B-9716-D57CC08C2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them</a:t>
            </a:r>
          </a:p>
        </p:txBody>
      </p:sp>
      <p:sp>
        <p:nvSpPr>
          <p:cNvPr id="113668" name="Slide Number Placeholder 3">
            <a:extLst>
              <a:ext uri="{FF2B5EF4-FFF2-40B4-BE49-F238E27FC236}">
                <a16:creationId xmlns:a16="http://schemas.microsoft.com/office/drawing/2014/main" id="{90D9064A-B58B-4D64-AD06-DA4E0F121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0AA29-11B5-4678-99DD-D7F218D2726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8409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Sotagliflozin</a:t>
            </a:r>
            <a:r>
              <a:rPr lang="en-US" dirty="0"/>
              <a:t> was </a:t>
            </a:r>
            <a:r>
              <a:rPr lang="en-US" dirty="0" err="1"/>
              <a:t>evalu</a:t>
            </a:r>
            <a:r>
              <a:rPr lang="en-US" dirty="0"/>
              <a:t> </a:t>
            </a:r>
            <a:r>
              <a:rPr lang="en-US" dirty="0" err="1"/>
              <a:t>ated</a:t>
            </a:r>
            <a:r>
              <a:rPr lang="en-US" dirty="0"/>
              <a:t> in the SCORED trial (281) and SOLOIST-WHF trial (297). A total of 10,584 people with type 2 diabetes, CKD, and additional cardiovascular risk were enrolled in SCORED and random </a:t>
            </a:r>
            <a:r>
              <a:rPr lang="en-US" dirty="0" err="1"/>
              <a:t>ized</a:t>
            </a:r>
            <a:r>
              <a:rPr lang="en-US" dirty="0"/>
              <a:t> to sotagliflozin200mgoncedaily (</a:t>
            </a:r>
            <a:r>
              <a:rPr lang="en-US" dirty="0" err="1"/>
              <a:t>uptitrated</a:t>
            </a:r>
            <a:r>
              <a:rPr lang="en-US" dirty="0"/>
              <a:t> to 400 mg once daily if </a:t>
            </a:r>
            <a:r>
              <a:rPr lang="en-US" dirty="0" err="1"/>
              <a:t>toler</a:t>
            </a:r>
            <a:r>
              <a:rPr lang="en-US" dirty="0"/>
              <a:t> </a:t>
            </a:r>
            <a:r>
              <a:rPr lang="en-US" dirty="0" err="1"/>
              <a:t>ated</a:t>
            </a:r>
            <a:r>
              <a:rPr lang="en-US" dirty="0"/>
              <a:t>) or placebo. SCORED ended early due to a lack of funding; thus, changes to the prespecified primary end points were made prior to unblinding to </a:t>
            </a:r>
            <a:r>
              <a:rPr lang="en-US" dirty="0" err="1"/>
              <a:t>accom</a:t>
            </a:r>
            <a:r>
              <a:rPr lang="en-US" dirty="0"/>
              <a:t> </a:t>
            </a:r>
            <a:r>
              <a:rPr lang="en-US" dirty="0" err="1"/>
              <a:t>modate</a:t>
            </a:r>
            <a:r>
              <a:rPr lang="en-US" dirty="0"/>
              <a:t> a lower-than-anticipated number of end point events. The primary end point of the trial was the total number of deaths from cardiovascular causes, </a:t>
            </a:r>
            <a:r>
              <a:rPr lang="en-US" dirty="0" err="1"/>
              <a:t>hospi</a:t>
            </a:r>
            <a:r>
              <a:rPr lang="en-US" dirty="0"/>
              <a:t> </a:t>
            </a:r>
            <a:r>
              <a:rPr lang="en-US" dirty="0" err="1"/>
              <a:t>talizations</a:t>
            </a:r>
            <a:r>
              <a:rPr lang="en-US" dirty="0"/>
              <a:t> for heart failure, and urgent visits for heart failure. After a median of 16 months of follow-up, the rate of </a:t>
            </a:r>
            <a:r>
              <a:rPr lang="en-US" dirty="0" err="1"/>
              <a:t>pri</a:t>
            </a:r>
            <a:r>
              <a:rPr lang="en-US" dirty="0"/>
              <a:t> </a:t>
            </a:r>
            <a:r>
              <a:rPr lang="en-US" dirty="0" err="1"/>
              <a:t>mary</a:t>
            </a:r>
            <a:r>
              <a:rPr lang="en-US" dirty="0"/>
              <a:t> end point events was reduced with </a:t>
            </a:r>
            <a:r>
              <a:rPr lang="en-US" dirty="0" err="1"/>
              <a:t>sotagliflozin</a:t>
            </a:r>
            <a:r>
              <a:rPr lang="en-US" dirty="0"/>
              <a:t> (5.6 events per 100 patient years in the </a:t>
            </a:r>
            <a:r>
              <a:rPr lang="en-US" dirty="0" err="1"/>
              <a:t>sotagliflozin</a:t>
            </a:r>
            <a:r>
              <a:rPr lang="en-US" dirty="0"/>
              <a:t> group and 7.5 events per 100 patient-years in the </a:t>
            </a:r>
            <a:r>
              <a:rPr lang="en-US" dirty="0" err="1"/>
              <a:t>pla</a:t>
            </a:r>
            <a:r>
              <a:rPr lang="en-US" dirty="0"/>
              <a:t> </a:t>
            </a:r>
            <a:r>
              <a:rPr lang="en-US" dirty="0" err="1"/>
              <a:t>cebo</a:t>
            </a:r>
            <a:r>
              <a:rPr lang="en-US" dirty="0"/>
              <a:t> group [HR 0.74; [95% CI 0.63–0.88]; P &lt; 0.001]). </a:t>
            </a:r>
            <a:r>
              <a:rPr lang="en-US" dirty="0" err="1"/>
              <a:t>Sotagliflozin</a:t>
            </a:r>
            <a:r>
              <a:rPr lang="en-US" dirty="0"/>
              <a:t> also reduced the risk of the secondary end point of to </a:t>
            </a:r>
            <a:r>
              <a:rPr lang="en-US" dirty="0" err="1"/>
              <a:t>tal</a:t>
            </a:r>
            <a:r>
              <a:rPr lang="en-US" dirty="0"/>
              <a:t> number of hospitalizations for heart failure and urgent visits for heart failure (3.5% in the </a:t>
            </a:r>
            <a:r>
              <a:rPr lang="en-US" dirty="0" err="1"/>
              <a:t>sotagliflozin</a:t>
            </a:r>
            <a:r>
              <a:rPr lang="en-US" dirty="0"/>
              <a:t> group and 5.1% in the placebo group [HR 0.67 [95% CI 0.55–0.82]; P &lt; 0.001]) but not the sec </a:t>
            </a:r>
            <a:r>
              <a:rPr lang="en-US" dirty="0" err="1"/>
              <a:t>ondary</a:t>
            </a:r>
            <a:r>
              <a:rPr lang="en-US" dirty="0"/>
              <a:t> end point of deaths from cardio vascular causes.</a:t>
            </a:r>
          </a:p>
        </p:txBody>
      </p:sp>
      <p:sp>
        <p:nvSpPr>
          <p:cNvPr id="4" name="Slide Number Placeholder 3"/>
          <p:cNvSpPr>
            <a:spLocks noGrp="1"/>
          </p:cNvSpPr>
          <p:nvPr>
            <p:ph type="sldNum" sz="quarter" idx="5"/>
          </p:nvPr>
        </p:nvSpPr>
        <p:spPr/>
        <p:txBody>
          <a:bodyPr/>
          <a:lstStyle/>
          <a:p>
            <a:fld id="{5B5E225C-EA32-49AA-BCE1-CBED354D9589}" type="slidenum">
              <a:rPr lang="en-US" smtClean="0"/>
              <a:t>244</a:t>
            </a:fld>
            <a:endParaRPr lang="en-US"/>
          </a:p>
        </p:txBody>
      </p:sp>
    </p:spTree>
    <p:extLst>
      <p:ext uri="{BB962C8B-B14F-4D97-AF65-F5344CB8AC3E}">
        <p14:creationId xmlns:p14="http://schemas.microsoft.com/office/powerpoint/2010/main" val="38847631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245</a:t>
            </a:fld>
            <a:endParaRPr lang="en-US" dirty="0"/>
          </a:p>
        </p:txBody>
      </p:sp>
    </p:spTree>
    <p:extLst>
      <p:ext uri="{BB962C8B-B14F-4D97-AF65-F5344CB8AC3E}">
        <p14:creationId xmlns:p14="http://schemas.microsoft.com/office/powerpoint/2010/main" val="17207435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MACE: CV death, non-fatal myocardial infarction, or non-fatal stroke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246</a:t>
            </a:fld>
            <a:endParaRPr lang="en-US" dirty="0"/>
          </a:p>
        </p:txBody>
      </p:sp>
    </p:spTree>
    <p:extLst>
      <p:ext uri="{BB962C8B-B14F-4D97-AF65-F5344CB8AC3E}">
        <p14:creationId xmlns:p14="http://schemas.microsoft.com/office/powerpoint/2010/main" val="42253010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F93DB8-2EDD-4181-AED0-EA08494DE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CD91C92-159B-402E-85EA-B8178FE90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D5ADF1D-D497-483F-9348-95FCE1563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F4DA985-3CD4-407D-8A83-3FF7C8481692}" type="slidenum">
              <a:rPr lang="en-US" altLang="en-US"/>
              <a:pPr>
                <a:spcBef>
                  <a:spcPct val="0"/>
                </a:spcBef>
              </a:pPr>
              <a:t>247</a:t>
            </a:fld>
            <a:endParaRPr lang="en-US" altLang="en-US"/>
          </a:p>
        </p:txBody>
      </p:sp>
    </p:spTree>
    <p:extLst>
      <p:ext uri="{BB962C8B-B14F-4D97-AF65-F5344CB8AC3E}">
        <p14:creationId xmlns:p14="http://schemas.microsoft.com/office/powerpoint/2010/main" val="17444284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F427F62-A897-4639-8582-BC538C418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31F8D01-4C8E-494D-86DD-74CD3294A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564CD469-CED8-4452-9FA5-ED86CF687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1320ED9-13A0-4B3E-8B64-FC41A1B5AF4A}" type="slidenum">
              <a:rPr lang="en-US" altLang="en-US"/>
              <a:pPr>
                <a:spcBef>
                  <a:spcPct val="0"/>
                </a:spcBef>
              </a:pPr>
              <a:t>248</a:t>
            </a:fld>
            <a:endParaRPr lang="en-US" altLang="en-US"/>
          </a:p>
        </p:txBody>
      </p:sp>
    </p:spTree>
    <p:extLst>
      <p:ext uri="{BB962C8B-B14F-4D97-AF65-F5344CB8AC3E}">
        <p14:creationId xmlns:p14="http://schemas.microsoft.com/office/powerpoint/2010/main" val="1443080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28</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FD607A7-9BEF-41F0-A730-7FB0F171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EFAB013-801B-4FD5-BBA0-BED0AD722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7FD37E10-F40C-420A-9296-21AE4ABE6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3D344BD-7C56-4A82-B795-B669D92EEAA6}" type="slidenum">
              <a:rPr lang="en-US" altLang="en-US"/>
              <a:pPr>
                <a:spcBef>
                  <a:spcPct val="0"/>
                </a:spcBef>
              </a:pPr>
              <a:t>250</a:t>
            </a:fld>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4030A3-ACA4-45DE-9B03-51D6432B8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91320A3-5D10-4F8A-BFED-1D9D217A2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EFCF50C-428B-401D-9693-31D99BD82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1EB1F5-AC8C-4929-A7E7-21755AEC660D}" type="slidenum">
              <a:rPr lang="en-US" altLang="en-US"/>
              <a:pPr>
                <a:spcBef>
                  <a:spcPct val="0"/>
                </a:spcBef>
              </a:pPr>
              <a:t>259</a:t>
            </a:fld>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260</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A4CD0C-4128-44AC-90AF-64376E9AC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5CACB8F-BF6E-4D53-BE36-42C8B497E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B</a:t>
            </a:r>
          </a:p>
        </p:txBody>
      </p:sp>
      <p:sp>
        <p:nvSpPr>
          <p:cNvPr id="43012" name="Slide Number Placeholder 3">
            <a:extLst>
              <a:ext uri="{FF2B5EF4-FFF2-40B4-BE49-F238E27FC236}">
                <a16:creationId xmlns:a16="http://schemas.microsoft.com/office/drawing/2014/main" id="{58400BF3-642B-40D5-9FC5-8056F4A46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16719A6-07C7-4F5E-AEC7-33B73920AEE4}" type="slidenum">
              <a:rPr lang="en-US" altLang="en-US"/>
              <a:pPr>
                <a:spcBef>
                  <a:spcPct val="0"/>
                </a:spcBef>
              </a:pPr>
              <a:t>262</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7BF37FB-0B13-439E-8FEF-D1F63DEB0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39A5680-C791-4D89-B524-4552162072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3306B830-7724-4C74-8D2D-8B18D31D40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7E903FE6-A6E2-4147-81A3-41B7F19746E9}" type="slidenum">
              <a:rPr lang="en-US" altLang="en-US">
                <a:latin typeface="Calibri" panose="020F0502020204030204" pitchFamily="34" charset="0"/>
              </a:rPr>
              <a:pPr/>
              <a:t>263</a:t>
            </a:fld>
            <a:endParaRPr lang="en-US" altLang="en-US">
              <a:latin typeface="Calibri" panose="020F050202020403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264</a:t>
            </a:fld>
            <a:endParaRPr lang="en-US"/>
          </a:p>
        </p:txBody>
      </p:sp>
    </p:spTree>
    <p:extLst>
      <p:ext uri="{BB962C8B-B14F-4D97-AF65-F5344CB8AC3E}">
        <p14:creationId xmlns:p14="http://schemas.microsoft.com/office/powerpoint/2010/main" val="8587593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265</a:t>
            </a:fld>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266</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F81AB41-3F7D-49F5-AE48-0210A041C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3702176-238F-4BBF-8849-F521D99EF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Hyperkalemia, especially in patients receiving potassium sparing diuretic, adlosterone antagonist, ARB or direct renin inhibitor, </a:t>
            </a:r>
          </a:p>
        </p:txBody>
      </p:sp>
      <p:sp>
        <p:nvSpPr>
          <p:cNvPr id="53252" name="Slide Number Placeholder 3">
            <a:extLst>
              <a:ext uri="{FF2B5EF4-FFF2-40B4-BE49-F238E27FC236}">
                <a16:creationId xmlns:a16="http://schemas.microsoft.com/office/drawing/2014/main" id="{F899B8A8-32C4-42A5-AD7C-F4458DC27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3303A8-C503-4832-84BB-ADB68E575D4F}" type="slidenum">
              <a:rPr lang="en-US" altLang="en-US"/>
              <a:pPr>
                <a:spcBef>
                  <a:spcPct val="0"/>
                </a:spcBef>
              </a:pPr>
              <a:t>267</a:t>
            </a:fld>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C12133-AB3A-4DE3-AAB6-CE5E8DB4BE98}" type="slidenum">
              <a:rPr lang="en-US" altLang="en-US" smtClean="0"/>
              <a:pPr>
                <a:defRPr/>
              </a:pPr>
              <a:t>274</a:t>
            </a:fld>
            <a:endParaRPr lang="en-US" altLang="en-US"/>
          </a:p>
        </p:txBody>
      </p:sp>
    </p:spTree>
    <p:extLst>
      <p:ext uri="{BB962C8B-B14F-4D97-AF65-F5344CB8AC3E}">
        <p14:creationId xmlns:p14="http://schemas.microsoft.com/office/powerpoint/2010/main" val="2996312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32</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F110EE2-1B43-4F35-90A0-3842A6A57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2F610CB-D702-4A97-A805-A4540F8CD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A</a:t>
            </a:r>
          </a:p>
        </p:txBody>
      </p:sp>
      <p:sp>
        <p:nvSpPr>
          <p:cNvPr id="61444" name="Slide Number Placeholder 3">
            <a:extLst>
              <a:ext uri="{FF2B5EF4-FFF2-40B4-BE49-F238E27FC236}">
                <a16:creationId xmlns:a16="http://schemas.microsoft.com/office/drawing/2014/main" id="{25EFFE1F-1B81-4C75-A492-B1FC336AC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3791DB-CC15-4A18-A39D-EDA56FA4CAD1}" type="slidenum">
              <a:rPr lang="en-US" altLang="en-US"/>
              <a:pPr>
                <a:spcBef>
                  <a:spcPct val="0"/>
                </a:spcBef>
              </a:pPr>
              <a:t>275</a:t>
            </a:fld>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932653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280</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CD947-A2C6-05A4-748B-230E20F20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BA457-5729-10EF-31DA-EE0572B27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C48B3-9BD2-0F89-6F55-12A7F4B8A8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302FC-E27A-35AC-67D1-68E43E9949D9}"/>
              </a:ext>
            </a:extLst>
          </p:cNvPr>
          <p:cNvSpPr>
            <a:spLocks noGrp="1"/>
          </p:cNvSpPr>
          <p:nvPr>
            <p:ph type="sldNum" sz="quarter" idx="5"/>
          </p:nvPr>
        </p:nvSpPr>
        <p:spPr/>
        <p:txBody>
          <a:bodyPr/>
          <a:lstStyle/>
          <a:p>
            <a:fld id="{5B5E225C-EA32-49AA-BCE1-CBED354D9589}" type="slidenum">
              <a:rPr lang="en-US" smtClean="0"/>
              <a:t>286</a:t>
            </a:fld>
            <a:endParaRPr lang="en-US"/>
          </a:p>
        </p:txBody>
      </p:sp>
    </p:spTree>
    <p:extLst>
      <p:ext uri="{BB962C8B-B14F-4D97-AF65-F5344CB8AC3E}">
        <p14:creationId xmlns:p14="http://schemas.microsoft.com/office/powerpoint/2010/main" val="4021682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287</a:t>
            </a:fld>
            <a:endParaRPr lang="en-US"/>
          </a:p>
        </p:txBody>
      </p:sp>
    </p:spTree>
    <p:extLst>
      <p:ext uri="{BB962C8B-B14F-4D97-AF65-F5344CB8AC3E}">
        <p14:creationId xmlns:p14="http://schemas.microsoft.com/office/powerpoint/2010/main" val="31903150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EF635BB-9FAC-4023-82D2-13ADED9377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BAC120A-4B6C-40B6-AECF-83B632D60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 Reduction of Cardiovascular Events with </a:t>
            </a:r>
            <a:r>
              <a:rPr lang="en-US" dirty="0" err="1"/>
              <a:t>Icosapent</a:t>
            </a:r>
            <a:r>
              <a:rPr lang="en-US" dirty="0"/>
              <a:t> Ethyl-Intervention Trial (REDUCE-IT) enrolled 8,179 adults re </a:t>
            </a:r>
            <a:r>
              <a:rPr lang="en-US" dirty="0" err="1"/>
              <a:t>ceiving</a:t>
            </a:r>
            <a:r>
              <a:rPr lang="en-US" dirty="0"/>
              <a:t> statin therapy with moderately elevated triglycerides (135–499 mg/dL, median baseline of 216 mg/dL) who had either established cardiovascular disease (secondary prevention cohort) or diabetes plus at least one other car </a:t>
            </a:r>
            <a:r>
              <a:rPr lang="en-US" dirty="0" err="1"/>
              <a:t>diovascular</a:t>
            </a:r>
            <a:r>
              <a:rPr lang="en-US" dirty="0"/>
              <a:t> risk factor (primary </a:t>
            </a:r>
            <a:r>
              <a:rPr lang="en-US" dirty="0" err="1"/>
              <a:t>preven</a:t>
            </a:r>
            <a:r>
              <a:rPr lang="en-US" dirty="0"/>
              <a:t> </a:t>
            </a:r>
            <a:r>
              <a:rPr lang="en-US" dirty="0" err="1"/>
              <a:t>tion</a:t>
            </a:r>
            <a:r>
              <a:rPr lang="en-US" dirty="0"/>
              <a:t> cohort) (139). Individuals were randomized to </a:t>
            </a:r>
            <a:r>
              <a:rPr lang="en-US" dirty="0" err="1"/>
              <a:t>icosapent</a:t>
            </a:r>
            <a:r>
              <a:rPr lang="en-US" dirty="0"/>
              <a:t> ethyl 4 g/day (2 g twice daily with food) versus </a:t>
            </a:r>
            <a:r>
              <a:rPr lang="en-US" dirty="0" err="1"/>
              <a:t>pla</a:t>
            </a:r>
            <a:r>
              <a:rPr lang="en-US" dirty="0"/>
              <a:t> </a:t>
            </a:r>
            <a:r>
              <a:rPr lang="en-US" dirty="0" err="1"/>
              <a:t>cebo.The</a:t>
            </a:r>
            <a:r>
              <a:rPr lang="en-US" dirty="0"/>
              <a:t> trial met its primary end point, demonstrating a 25% relative risk </a:t>
            </a:r>
            <a:r>
              <a:rPr lang="en-US" dirty="0" err="1"/>
              <a:t>reduc</a:t>
            </a:r>
            <a:r>
              <a:rPr lang="en-US" dirty="0"/>
              <a:t> </a:t>
            </a:r>
            <a:r>
              <a:rPr lang="en-US" dirty="0" err="1"/>
              <a:t>tion</a:t>
            </a:r>
            <a:r>
              <a:rPr lang="en-US" dirty="0"/>
              <a:t> (P &lt; 0.001) for the primary end point composite of cardiovascular death, nonfatal MI, nonfatal stroke, coronary re vascularization, or unstable angina. This risk reduction was seen in people with or without diabetes at </a:t>
            </a:r>
            <a:r>
              <a:rPr lang="en-US" dirty="0" err="1"/>
              <a:t>baseline.The</a:t>
            </a:r>
            <a:r>
              <a:rPr lang="en-US" dirty="0"/>
              <a:t> compos </a:t>
            </a:r>
            <a:r>
              <a:rPr lang="en-US" dirty="0" err="1"/>
              <a:t>ite</a:t>
            </a:r>
            <a:r>
              <a:rPr lang="en-US" dirty="0"/>
              <a:t> of cardiovascular death, nonfatal MI, or nonfatal stroke was reduced by 26% (P &lt; 0.001). Additional ischemic end points were significantly lower in the </a:t>
            </a:r>
            <a:r>
              <a:rPr lang="en-US" dirty="0" err="1"/>
              <a:t>ico</a:t>
            </a:r>
            <a:r>
              <a:rPr lang="en-US" dirty="0"/>
              <a:t> </a:t>
            </a:r>
            <a:r>
              <a:rPr lang="en-US" dirty="0" err="1"/>
              <a:t>sapent</a:t>
            </a:r>
            <a:r>
              <a:rPr lang="en-US" dirty="0"/>
              <a:t> ethyl group than in the placebo group, including cardiovascular death, </a:t>
            </a:r>
            <a:r>
              <a:rPr lang="en-US" dirty="0" err="1"/>
              <a:t>whichwas</a:t>
            </a:r>
            <a:r>
              <a:rPr lang="en-US" dirty="0"/>
              <a:t> reducedby20%(P =0.03). The proportions of individuals </a:t>
            </a:r>
            <a:r>
              <a:rPr lang="en-US" dirty="0" err="1"/>
              <a:t>experienc</a:t>
            </a:r>
            <a:r>
              <a:rPr lang="en-US" dirty="0"/>
              <a:t> </a:t>
            </a:r>
            <a:r>
              <a:rPr lang="en-US" dirty="0" err="1"/>
              <a:t>ing</a:t>
            </a:r>
            <a:r>
              <a:rPr lang="en-US" dirty="0"/>
              <a:t> adverse events and serious adverse events were similar between the active and placebo treatment group</a:t>
            </a:r>
            <a:endParaRPr lang="en-US" altLang="en-US" dirty="0"/>
          </a:p>
        </p:txBody>
      </p:sp>
      <p:sp>
        <p:nvSpPr>
          <p:cNvPr id="72708" name="Slide Number Placeholder 3">
            <a:extLst>
              <a:ext uri="{FF2B5EF4-FFF2-40B4-BE49-F238E27FC236}">
                <a16:creationId xmlns:a16="http://schemas.microsoft.com/office/drawing/2014/main" id="{C1C31D32-2609-4A18-98E8-B6503AF4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20FEF4C-3C62-4664-B2BF-AB745F8C8246}" type="slidenum">
              <a:rPr lang="en-US" altLang="en-US"/>
              <a:pPr>
                <a:spcBef>
                  <a:spcPct val="0"/>
                </a:spcBef>
              </a:pPr>
              <a:t>288</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8C14314-BF8A-422A-B018-9015AB6D5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D2907F4-8DC5-4496-B700-9E04B0099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ECB778E-DD1A-44CD-B684-8DAD7BE3B6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C21B29-8657-4A3C-B0B0-EDD1AE8673E0}" type="slidenum">
              <a:rPr lang="en-US" altLang="en-US"/>
              <a:pPr>
                <a:spcBef>
                  <a:spcPct val="0"/>
                </a:spcBef>
              </a:pPr>
              <a:t>290</a:t>
            </a:fld>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BDDA49-6549-464D-AA08-5BF077BAB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EC8C68E-9556-4024-877C-E435A334C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C</a:t>
            </a:r>
          </a:p>
          <a:p>
            <a:r>
              <a:rPr lang="en-US" altLang="en-US"/>
              <a:t> </a:t>
            </a:r>
          </a:p>
          <a:p>
            <a:r>
              <a:rPr lang="en-US" altLang="en-US"/>
              <a:t>Technically ezetimibe + high intensity statin could be considered since she’s such high risk. </a:t>
            </a:r>
          </a:p>
        </p:txBody>
      </p:sp>
      <p:sp>
        <p:nvSpPr>
          <p:cNvPr id="76804" name="Slide Number Placeholder 3">
            <a:extLst>
              <a:ext uri="{FF2B5EF4-FFF2-40B4-BE49-F238E27FC236}">
                <a16:creationId xmlns:a16="http://schemas.microsoft.com/office/drawing/2014/main" id="{44E04DE0-110C-428F-A582-594D59866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E130A6-E1C7-443C-A8AE-03CBCE72E4EA}" type="slidenum">
              <a:rPr lang="en-US" altLang="en-US"/>
              <a:pPr>
                <a:spcBef>
                  <a:spcPct val="0"/>
                </a:spcBef>
              </a:pPr>
              <a:t>291</a:t>
            </a:fld>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292</a:t>
            </a:fld>
            <a:endParaRPr lang="en-US"/>
          </a:p>
        </p:txBody>
      </p:sp>
    </p:spTree>
    <p:extLst>
      <p:ext uri="{BB962C8B-B14F-4D97-AF65-F5344CB8AC3E}">
        <p14:creationId xmlns:p14="http://schemas.microsoft.com/office/powerpoint/2010/main" val="192982416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61CA593-4794-459C-8CA9-48C96116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04B37B1-8C53-4EAE-B6B0-86FE3002C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not make this a polling question. </a:t>
            </a:r>
          </a:p>
        </p:txBody>
      </p:sp>
      <p:sp>
        <p:nvSpPr>
          <p:cNvPr id="86020" name="Slide Number Placeholder 3">
            <a:extLst>
              <a:ext uri="{FF2B5EF4-FFF2-40B4-BE49-F238E27FC236}">
                <a16:creationId xmlns:a16="http://schemas.microsoft.com/office/drawing/2014/main" id="{5432E562-650D-4AAB-8704-B93DF5829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BB1110C-15BD-4102-94CE-8B51C728F51C}" type="slidenum">
              <a:rPr lang="en-US" altLang="en-US"/>
              <a:pPr>
                <a:spcBef>
                  <a:spcPct val="0"/>
                </a:spcBef>
              </a:pPr>
              <a:t>295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33</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ED77C5E-7227-42A9-BCF3-CFFA677FE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508BFA4-D8BD-4FC3-9BC7-2ABEAD88B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74DDA6E5-E297-42A3-8BFD-938936642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60CF98A0-6B0A-4373-813D-CBA1D3A88A7E}" type="slidenum">
              <a:rPr lang="en-US" altLang="en-US">
                <a:latin typeface="Calibri" panose="020F0502020204030204" pitchFamily="34" charset="0"/>
              </a:rPr>
              <a:pPr/>
              <a:t>296</a:t>
            </a:fld>
            <a:endParaRPr lang="en-US" altLang="en-US">
              <a:latin typeface="Calibri" panose="020F050202020403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928211A-55DE-4ED1-9FDA-3C65282C8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8F57D4D-5110-436E-9104-5FB3348B2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since </a:t>
            </a:r>
            <a:r>
              <a:rPr lang="en-US" altLang="en-US" dirty="0" err="1"/>
              <a:t>albuminurea</a:t>
            </a:r>
            <a:endParaRPr lang="en-US" altLang="en-US" dirty="0"/>
          </a:p>
          <a:p>
            <a:endParaRPr lang="en-US" altLang="en-US" dirty="0"/>
          </a:p>
          <a:p>
            <a:r>
              <a:rPr lang="en-US" altLang="en-US" dirty="0"/>
              <a:t>And yes, would stop or decrease sulfonylurea. </a:t>
            </a:r>
          </a:p>
        </p:txBody>
      </p:sp>
      <p:sp>
        <p:nvSpPr>
          <p:cNvPr id="90116" name="Slide Number Placeholder 3">
            <a:extLst>
              <a:ext uri="{FF2B5EF4-FFF2-40B4-BE49-F238E27FC236}">
                <a16:creationId xmlns:a16="http://schemas.microsoft.com/office/drawing/2014/main" id="{C2EF7D89-CD0A-4525-990B-971BB7896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EEDFFE-B776-4DED-8A12-D4A6572F86A6}" type="slidenum">
              <a:rPr lang="en-US" altLang="en-US">
                <a:latin typeface="Calibri" panose="020F0502020204030204" pitchFamily="34" charset="0"/>
              </a:rPr>
              <a:pPr/>
              <a:t>297</a:t>
            </a:fld>
            <a:endParaRPr lang="en-US" altLang="en-US">
              <a:latin typeface="Calibri" panose="020F050202020403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2976BAA-C6C7-41CC-BBF4-EB9ECF9C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69ECD21-6C1D-44FD-B526-935E2BDA8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583A348F-4DA1-4332-83D8-120AAD687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5549AE7-3114-44C1-9F98-07191CEE6F8C}" type="slidenum">
              <a:rPr lang="en-US" altLang="en-US"/>
              <a:pPr>
                <a:spcBef>
                  <a:spcPct val="0"/>
                </a:spcBef>
              </a:pPr>
              <a:t>298</a:t>
            </a:fld>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CE7B76E-CBF5-408D-80E3-390B0118E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313583D-FE85-497E-992E-A317EA24D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571BC0D5-B41B-4118-99C0-BC3BC82B1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C82A96-E4FE-4F30-8F7B-2987848CFBA5}" type="slidenum">
              <a:rPr lang="en-US" altLang="en-US"/>
              <a:pPr>
                <a:spcBef>
                  <a:spcPct val="0"/>
                </a:spcBef>
              </a:pPr>
              <a:t>299</a:t>
            </a:fld>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A4FFCF7-E474-4764-9294-7D4BE6D08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E4A5668-E498-40C5-8DE2-858CEA864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96260" name="Slide Number Placeholder 3">
            <a:extLst>
              <a:ext uri="{FF2B5EF4-FFF2-40B4-BE49-F238E27FC236}">
                <a16:creationId xmlns:a16="http://schemas.microsoft.com/office/drawing/2014/main" id="{D332E408-DE05-435C-9F4A-D774FF776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EC25F1-D215-4D98-84FC-CA2FDBB67BE1}" type="slidenum">
              <a:rPr lang="en-US" altLang="en-US"/>
              <a:pPr>
                <a:spcBef>
                  <a:spcPct val="0"/>
                </a:spcBef>
              </a:pPr>
              <a:t>300</a:t>
            </a:fld>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81125" y="757238"/>
            <a:ext cx="5040313" cy="3779837"/>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a:defRPr/>
            </a:pPr>
            <a:fld id="{0DB4D74C-9B85-4DFD-9115-E1F2E713A514}" type="slidenum">
              <a:rPr lang="en-US">
                <a:solidFill>
                  <a:srgbClr val="000000"/>
                </a:solidFill>
                <a:latin typeface="Times New Roman" panose="02020603050405020304" pitchFamily="18" charset="0"/>
                <a:ea typeface="ＭＳ Ｐゴシック" panose="020B0600070205080204" pitchFamily="34" charset="-128"/>
                <a:cs typeface="+mn-cs"/>
              </a:rPr>
              <a:pPr defTabSz="966612">
                <a:defRPr/>
              </a:pPr>
              <a:t>301</a:t>
            </a:fld>
            <a:endParaRPr lang="en-US">
              <a:solidFill>
                <a:srgbClr val="000000"/>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496957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302</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31853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303</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304</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38</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41</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181100" y="698500"/>
            <a:ext cx="4648200" cy="3486150"/>
          </a:xfrm>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50</a:t>
            </a:fld>
            <a:endParaRPr lang="en-US"/>
          </a:p>
        </p:txBody>
      </p:sp>
    </p:spTree>
    <p:extLst>
      <p:ext uri="{BB962C8B-B14F-4D97-AF65-F5344CB8AC3E}">
        <p14:creationId xmlns:p14="http://schemas.microsoft.com/office/powerpoint/2010/main" val="200358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181100" y="698500"/>
            <a:ext cx="4648200" cy="34861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51</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52</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257300" y="720725"/>
            <a:ext cx="4800600" cy="3600450"/>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68</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257300" y="720725"/>
            <a:ext cx="4800600" cy="3600450"/>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69</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257300" y="720725"/>
            <a:ext cx="4800600" cy="3600450"/>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74</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76</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76</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76</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1C2C8F1-127D-486D-9EF4-613FAA50EF5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A89CCB-D83A-446D-8EEE-51F721AB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FD912DDA-6AA6-441C-B397-A8E36F7A1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210B4-3D8F-449F-90AB-E666C18B37B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88807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F9457B-0DF7-4F7F-8890-57A619E4A267}"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EF4BA8-7363-4C2D-863B-9143D469F220}"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C78A7B0-BB1B-48B9-8038-82A74C305E27}" type="slidenum">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40897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08441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0607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4679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11709B6-6AFF-4FC5-AF17-5E68200FBEE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1732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181100" y="698500"/>
            <a:ext cx="4648200" cy="3486150"/>
          </a:xfrm>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2756" name="Footer Placeholder 3"/>
          <p:cNvSpPr>
            <a:spLocks noGrp="1"/>
          </p:cNvSpPr>
          <p:nvPr>
            <p:ph type="ftr" sz="quarter" idx="4"/>
          </p:nvPr>
        </p:nvSpPr>
        <p:spPr/>
        <p:txBody>
          <a:bodyPr/>
          <a:lstStyle/>
          <a:p>
            <a:pPr>
              <a:defRPr/>
            </a:pPr>
            <a:r>
              <a:rPr lang="en-US"/>
              <a:t>Diabetes Educational Services© (530) 893 - 8635 </a:t>
            </a:r>
          </a:p>
        </p:txBody>
      </p:sp>
      <p:sp>
        <p:nvSpPr>
          <p:cNvPr id="202757" name="Slide Number Placeholder 4"/>
          <p:cNvSpPr>
            <a:spLocks noGrp="1"/>
          </p:cNvSpPr>
          <p:nvPr>
            <p:ph type="sldNum" sz="quarter" idx="5"/>
          </p:nvPr>
        </p:nvSpPr>
        <p:spPr/>
        <p:txBody>
          <a:bodyPr/>
          <a:lstStyle/>
          <a:p>
            <a:pPr>
              <a:defRPr/>
            </a:pPr>
            <a:fld id="{6B503E58-9CCB-45E7-980B-E63AC3323F5A}" type="slidenum">
              <a:rPr lang="en-US" smtClean="0"/>
              <a:pPr>
                <a:defRPr/>
              </a:pPr>
              <a:t>5</a:t>
            </a:fld>
            <a:endParaRPr lang="en-US"/>
          </a:p>
        </p:txBody>
      </p:sp>
    </p:spTree>
    <p:extLst>
      <p:ext uri="{BB962C8B-B14F-4D97-AF65-F5344CB8AC3E}">
        <p14:creationId xmlns:p14="http://schemas.microsoft.com/office/powerpoint/2010/main" val="1202796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05F963B-E27D-4637-ABA0-200D5370D10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5835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dirty="0"/>
              <a:t>Don’t forget managing other risk factors:</a:t>
            </a:r>
          </a:p>
          <a:p>
            <a:pPr marL="257404" indent="-257404">
              <a:buFont typeface="Arial" panose="020B0604020202020204" pitchFamily="34" charset="0"/>
              <a:buChar char="•"/>
              <a:defRPr/>
            </a:pPr>
            <a:r>
              <a:rPr lang="en-US" sz="1200" dirty="0"/>
              <a:t>Use of ACE-inhibitor,/ARB, BP management, +/- </a:t>
            </a:r>
            <a:r>
              <a:rPr lang="en-US" sz="1200" dirty="0" err="1"/>
              <a:t>finerenone</a:t>
            </a:r>
            <a:endParaRPr lang="en-US" sz="1200" dirty="0"/>
          </a:p>
          <a:p>
            <a:pPr marL="257404" indent="-257404">
              <a:buFont typeface="Arial" panose="020B0604020202020204" pitchFamily="34" charset="0"/>
              <a:buChar char="•"/>
              <a:defRPr/>
            </a:pPr>
            <a:r>
              <a:rPr lang="en-US" sz="1200" dirty="0"/>
              <a:t>Statin for CV risk</a:t>
            </a:r>
            <a:endParaRPr lang="en-US" sz="1050" dirty="0"/>
          </a:p>
          <a:p>
            <a:endParaRPr lang="en-US" altLang="en-US" dirty="0"/>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AC44834-3997-4242-AC32-1246811E6EF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8089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srgbClr val="000000"/>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070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348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98</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DCD-D49D-D905-BEA5-9B9EDE7E714B}"/>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496FF0FA-2B5E-1177-DDA7-EA1177FA5939}"/>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EC6F148C-4D35-EB78-1022-69BCCBA946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1265F12D-2560-9BBE-D2A5-AE2E716E72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102</a:t>
            </a:fld>
            <a:endParaRPr lang="en-US" sz="1300"/>
          </a:p>
        </p:txBody>
      </p:sp>
    </p:spTree>
    <p:extLst>
      <p:ext uri="{BB962C8B-B14F-4D97-AF65-F5344CB8AC3E}">
        <p14:creationId xmlns:p14="http://schemas.microsoft.com/office/powerpoint/2010/main" val="3962735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3" eaLnBrk="0" hangingPunct="0">
              <a:defRPr sz="2500">
                <a:solidFill>
                  <a:schemeClr val="tx1"/>
                </a:solidFill>
                <a:latin typeface="Times New Roman" pitchFamily="18" charset="0"/>
              </a:defRPr>
            </a:lvl3pPr>
            <a:lvl4pPr marL="1678478" indent="-239783" eaLnBrk="0" hangingPunct="0">
              <a:defRPr sz="2500">
                <a:solidFill>
                  <a:schemeClr val="tx1"/>
                </a:solidFill>
                <a:latin typeface="Times New Roman" pitchFamily="18" charset="0"/>
              </a:defRPr>
            </a:lvl4pPr>
            <a:lvl5pPr marL="2158043" indent="-239783" eaLnBrk="0" hangingPunct="0">
              <a:defRPr sz="2500">
                <a:solidFill>
                  <a:schemeClr val="tx1"/>
                </a:solidFill>
                <a:latin typeface="Times New Roman" pitchFamily="18" charset="0"/>
              </a:defRPr>
            </a:lvl5pPr>
            <a:lvl6pPr marL="2637609" indent="-239783" eaLnBrk="0" fontAlgn="base" hangingPunct="0">
              <a:spcBef>
                <a:spcPct val="0"/>
              </a:spcBef>
              <a:spcAft>
                <a:spcPct val="0"/>
              </a:spcAft>
              <a:defRPr sz="2500">
                <a:solidFill>
                  <a:schemeClr val="tx1"/>
                </a:solidFill>
                <a:latin typeface="Times New Roman" pitchFamily="18" charset="0"/>
              </a:defRPr>
            </a:lvl6pPr>
            <a:lvl7pPr marL="3117174" indent="-239783" eaLnBrk="0" fontAlgn="base" hangingPunct="0">
              <a:spcBef>
                <a:spcPct val="0"/>
              </a:spcBef>
              <a:spcAft>
                <a:spcPct val="0"/>
              </a:spcAft>
              <a:defRPr sz="2500">
                <a:solidFill>
                  <a:schemeClr val="tx1"/>
                </a:solidFill>
                <a:latin typeface="Times New Roman" pitchFamily="18" charset="0"/>
              </a:defRPr>
            </a:lvl7pPr>
            <a:lvl8pPr marL="3596739" indent="-239783" eaLnBrk="0" fontAlgn="base" hangingPunct="0">
              <a:spcBef>
                <a:spcPct val="0"/>
              </a:spcBef>
              <a:spcAft>
                <a:spcPct val="0"/>
              </a:spcAft>
              <a:defRPr sz="2500">
                <a:solidFill>
                  <a:schemeClr val="tx1"/>
                </a:solidFill>
                <a:latin typeface="Times New Roman" pitchFamily="18" charset="0"/>
              </a:defRPr>
            </a:lvl8pPr>
            <a:lvl9pPr marL="4076304" indent="-23978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103</a:t>
            </a:fld>
            <a:endParaRPr lang="en-US" sz="1200">
              <a:solidFill>
                <a:srgbClr val="000000"/>
              </a:solidFill>
            </a:endParaRPr>
          </a:p>
        </p:txBody>
      </p:sp>
    </p:spTree>
    <p:extLst>
      <p:ext uri="{BB962C8B-B14F-4D97-AF65-F5344CB8AC3E}">
        <p14:creationId xmlns:p14="http://schemas.microsoft.com/office/powerpoint/2010/main" val="2218460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104</a:t>
            </a:fld>
            <a:endParaRPr lang="en-US"/>
          </a:p>
        </p:txBody>
      </p:sp>
    </p:spTree>
    <p:extLst>
      <p:ext uri="{BB962C8B-B14F-4D97-AF65-F5344CB8AC3E}">
        <p14:creationId xmlns:p14="http://schemas.microsoft.com/office/powerpoint/2010/main" val="21513217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https://www.npr.org/2023/04/01/1166781510/ozempic-weight-loss-drug-big-business</a:t>
            </a:r>
          </a:p>
        </p:txBody>
      </p:sp>
      <p:sp>
        <p:nvSpPr>
          <p:cNvPr id="4" name="Slide Number Placeholder 3"/>
          <p:cNvSpPr>
            <a:spLocks noGrp="1"/>
          </p:cNvSpPr>
          <p:nvPr>
            <p:ph type="sldNum" sz="quarter" idx="10"/>
          </p:nvPr>
        </p:nvSpPr>
        <p:spPr/>
        <p:txBody>
          <a:bodyPr/>
          <a:lstStyle/>
          <a:p>
            <a:fld id="{6E90DDE9-5F91-7D40-9330-20662DED2190}" type="slidenum">
              <a:rPr lang="en-US" smtClean="0"/>
              <a:t>105</a:t>
            </a:fld>
            <a:endParaRPr lang="en-US"/>
          </a:p>
        </p:txBody>
      </p:sp>
    </p:spTree>
    <p:extLst>
      <p:ext uri="{BB962C8B-B14F-4D97-AF65-F5344CB8AC3E}">
        <p14:creationId xmlns:p14="http://schemas.microsoft.com/office/powerpoint/2010/main" val="3333726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107</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108</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4063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6C9A9-0C0C-6977-3962-AA586D44D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899593-A0BF-A19C-B4FC-9C971A1EE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A7F7F-BACD-AE06-B78D-433CE407D2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3D16E4-7D8B-7D43-6F44-64ABEF6FEF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467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111</a:t>
            </a:fld>
            <a:endParaRPr lang="en-US"/>
          </a:p>
        </p:txBody>
      </p:sp>
    </p:spTree>
    <p:extLst>
      <p:ext uri="{BB962C8B-B14F-4D97-AF65-F5344CB8AC3E}">
        <p14:creationId xmlns:p14="http://schemas.microsoft.com/office/powerpoint/2010/main" val="38729703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F7E2-5E59-865B-3CBA-03855C0DC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DBAF1F-FF7F-7B6F-5ABC-4347A0E06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44EED-E342-FB68-186E-0ACF687F8CA3}"/>
              </a:ext>
            </a:extLst>
          </p:cNvPr>
          <p:cNvSpPr>
            <a:spLocks noGrp="1"/>
          </p:cNvSpPr>
          <p:nvPr>
            <p:ph type="body" idx="1"/>
          </p:nvPr>
        </p:nvSpPr>
        <p:spPr/>
        <p:txBody>
          <a:bodyPr/>
          <a:lstStyle/>
          <a:p>
            <a:r>
              <a:rPr lang="en-US" b="0" i="0" dirty="0">
                <a:solidFill>
                  <a:srgbClr val="212121"/>
                </a:solidFill>
                <a:effectLst/>
                <a:latin typeface="Roboto" panose="02000000000000000000" pitchFamily="2" charset="0"/>
              </a:rPr>
              <a:t>Chudleigh RA, Platts J, Bain SC. Comparative Effectiveness of Long-Acting GLP-1 Receptor Agonists in Type 2 Diabetes: A Short Review on the Emerging Data. Diabetes </a:t>
            </a:r>
            <a:r>
              <a:rPr lang="en-US" b="0" i="0" dirty="0" err="1">
                <a:solidFill>
                  <a:srgbClr val="212121"/>
                </a:solidFill>
                <a:effectLst/>
                <a:latin typeface="Roboto" panose="02000000000000000000" pitchFamily="2" charset="0"/>
              </a:rPr>
              <a:t>Metab</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Syndr</a:t>
            </a:r>
            <a:r>
              <a:rPr lang="en-US" b="0" i="0" dirty="0">
                <a:solidFill>
                  <a:srgbClr val="212121"/>
                </a:solidFill>
                <a:effectLst/>
                <a:latin typeface="Roboto" panose="02000000000000000000" pitchFamily="2" charset="0"/>
              </a:rPr>
              <a:t> </a:t>
            </a:r>
            <a:r>
              <a:rPr lang="en-US" b="0" i="0" dirty="0" err="1">
                <a:solidFill>
                  <a:srgbClr val="212121"/>
                </a:solidFill>
                <a:effectLst/>
                <a:latin typeface="Roboto" panose="02000000000000000000" pitchFamily="2" charset="0"/>
              </a:rPr>
              <a:t>Obes</a:t>
            </a:r>
            <a:r>
              <a:rPr lang="en-US" b="0" i="0" dirty="0">
                <a:solidFill>
                  <a:srgbClr val="212121"/>
                </a:solidFill>
                <a:effectLst/>
                <a:latin typeface="Roboto" panose="02000000000000000000" pitchFamily="2" charset="0"/>
              </a:rPr>
              <a:t>. 2020 Feb 18;13:433-438. </a:t>
            </a:r>
            <a:r>
              <a:rPr lang="en-US" b="0" i="0" dirty="0" err="1">
                <a:solidFill>
                  <a:srgbClr val="212121"/>
                </a:solidFill>
                <a:effectLst/>
                <a:latin typeface="Roboto" panose="02000000000000000000" pitchFamily="2" charset="0"/>
              </a:rPr>
              <a:t>doi</a:t>
            </a:r>
            <a:r>
              <a:rPr lang="en-US" b="0" i="0" dirty="0">
                <a:solidFill>
                  <a:srgbClr val="212121"/>
                </a:solidFill>
                <a:effectLst/>
                <a:latin typeface="Roboto" panose="02000000000000000000" pitchFamily="2" charset="0"/>
              </a:rPr>
              <a:t>: 10.2147/DMSO.S193693. PMID: 32110076; PMCID: PMC7035886.</a:t>
            </a:r>
          </a:p>
          <a:p>
            <a:endParaRPr lang="en-US" b="0" i="0" dirty="0">
              <a:solidFill>
                <a:srgbClr val="212121"/>
              </a:solidFill>
              <a:effectLst/>
              <a:latin typeface="Roboto" panose="02000000000000000000" pitchFamily="2" charset="0"/>
            </a:endParaRPr>
          </a:p>
          <a:p>
            <a:r>
              <a:rPr lang="en-US" b="0" i="0" dirty="0">
                <a:solidFill>
                  <a:srgbClr val="212121"/>
                </a:solidFill>
                <a:effectLst/>
                <a:latin typeface="BlinkMacSystemFont"/>
              </a:rPr>
              <a:t>Overgaard RV, Lindberg SØ, </a:t>
            </a:r>
            <a:r>
              <a:rPr lang="en-US" b="0" i="0" dirty="0" err="1">
                <a:solidFill>
                  <a:srgbClr val="212121"/>
                </a:solidFill>
                <a:effectLst/>
                <a:latin typeface="BlinkMacSystemFont"/>
              </a:rPr>
              <a:t>Thielke</a:t>
            </a:r>
            <a:r>
              <a:rPr lang="en-US" b="0" i="0" dirty="0">
                <a:solidFill>
                  <a:srgbClr val="212121"/>
                </a:solidFill>
                <a:effectLst/>
                <a:latin typeface="BlinkMacSystemFont"/>
              </a:rPr>
              <a:t> D. Impact on HbA1c and body weight of switching from other GLP-1 receptor agonists to </a:t>
            </a:r>
            <a:r>
              <a:rPr lang="en-US" b="0" i="0" dirty="0" err="1">
                <a:solidFill>
                  <a:srgbClr val="212121"/>
                </a:solidFill>
                <a:effectLst/>
                <a:latin typeface="BlinkMacSystemFont"/>
              </a:rPr>
              <a:t>semaglutide</a:t>
            </a:r>
            <a:r>
              <a:rPr lang="en-US" b="0" i="0" dirty="0">
                <a:solidFill>
                  <a:srgbClr val="212121"/>
                </a:solidFill>
                <a:effectLst/>
                <a:latin typeface="BlinkMacSystemFont"/>
              </a:rPr>
              <a:t>: A model-based approach. Diabetes </a:t>
            </a:r>
            <a:r>
              <a:rPr lang="en-US" b="0" i="0" dirty="0" err="1">
                <a:solidFill>
                  <a:srgbClr val="212121"/>
                </a:solidFill>
                <a:effectLst/>
                <a:latin typeface="BlinkMacSystemFont"/>
              </a:rPr>
              <a:t>Obes</a:t>
            </a:r>
            <a:r>
              <a:rPr lang="en-US" b="0" i="0" dirty="0">
                <a:solidFill>
                  <a:srgbClr val="212121"/>
                </a:solidFill>
                <a:effectLst/>
                <a:latin typeface="BlinkMacSystemFont"/>
              </a:rPr>
              <a:t> </a:t>
            </a:r>
            <a:r>
              <a:rPr lang="en-US" b="0" i="0" dirty="0" err="1">
                <a:solidFill>
                  <a:srgbClr val="212121"/>
                </a:solidFill>
                <a:effectLst/>
                <a:latin typeface="BlinkMacSystemFont"/>
              </a:rPr>
              <a:t>Metab</a:t>
            </a:r>
            <a:r>
              <a:rPr lang="en-US" b="0" i="0" dirty="0">
                <a:solidFill>
                  <a:srgbClr val="212121"/>
                </a:solidFill>
                <a:effectLst/>
                <a:latin typeface="BlinkMacSystemFont"/>
              </a:rPr>
              <a:t>. 2019 Jan;21(1):43-51. </a:t>
            </a:r>
            <a:r>
              <a:rPr lang="en-US" b="0" i="0" dirty="0" err="1">
                <a:solidFill>
                  <a:srgbClr val="212121"/>
                </a:solidFill>
                <a:effectLst/>
                <a:latin typeface="BlinkMacSystemFont"/>
              </a:rPr>
              <a:t>doi</a:t>
            </a:r>
            <a:r>
              <a:rPr lang="en-US" b="0" i="0" dirty="0">
                <a:solidFill>
                  <a:srgbClr val="212121"/>
                </a:solidFill>
                <a:effectLst/>
                <a:latin typeface="BlinkMacSystemFont"/>
              </a:rPr>
              <a:t>: 10.1111/dom.13479. </a:t>
            </a:r>
            <a:r>
              <a:rPr lang="en-US" b="0" i="0" dirty="0" err="1">
                <a:solidFill>
                  <a:srgbClr val="212121"/>
                </a:solidFill>
                <a:effectLst/>
                <a:latin typeface="BlinkMacSystemFont"/>
              </a:rPr>
              <a:t>Epub</a:t>
            </a:r>
            <a:r>
              <a:rPr lang="en-US" b="0" i="0" dirty="0">
                <a:solidFill>
                  <a:srgbClr val="212121"/>
                </a:solidFill>
                <a:effectLst/>
                <a:latin typeface="BlinkMacSystemFont"/>
              </a:rPr>
              <a:t> 2018 Aug 23. PMID: 30047216; PMCID: PMC6585654.</a:t>
            </a:r>
            <a:endParaRPr lang="en-US" dirty="0"/>
          </a:p>
        </p:txBody>
      </p:sp>
      <p:sp>
        <p:nvSpPr>
          <p:cNvPr id="4" name="Slide Number Placeholder 3">
            <a:extLst>
              <a:ext uri="{FF2B5EF4-FFF2-40B4-BE49-F238E27FC236}">
                <a16:creationId xmlns:a16="http://schemas.microsoft.com/office/drawing/2014/main" id="{1D46E683-7058-74FA-96BF-C559CB6BCF1C}"/>
              </a:ext>
            </a:extLst>
          </p:cNvPr>
          <p:cNvSpPr>
            <a:spLocks noGrp="1"/>
          </p:cNvSpPr>
          <p:nvPr>
            <p:ph type="sldNum" sz="quarter" idx="5"/>
          </p:nvPr>
        </p:nvSpPr>
        <p:spPr/>
        <p:txBody>
          <a:bodyPr/>
          <a:lstStyle/>
          <a:p>
            <a:fld id="{5B5E225C-EA32-49AA-BCE1-CBED354D9589}" type="slidenum">
              <a:rPr lang="en-US" smtClean="0"/>
              <a:t>112</a:t>
            </a:fld>
            <a:endParaRPr lang="en-US"/>
          </a:p>
        </p:txBody>
      </p:sp>
    </p:spTree>
    <p:extLst>
      <p:ext uri="{BB962C8B-B14F-4D97-AF65-F5344CB8AC3E}">
        <p14:creationId xmlns:p14="http://schemas.microsoft.com/office/powerpoint/2010/main" val="4047390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72A3-CEEC-E93D-415B-6C0B41C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EC05-654E-E10F-DDFA-9BD59D65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8A3D-F481-57EB-459B-D0C3C3099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C279-3AAD-1677-41BC-51BFFABB378E}"/>
              </a:ext>
            </a:extLst>
          </p:cNvPr>
          <p:cNvSpPr>
            <a:spLocks noGrp="1"/>
          </p:cNvSpPr>
          <p:nvPr>
            <p:ph type="sldNum" sz="quarter" idx="5"/>
          </p:nvPr>
        </p:nvSpPr>
        <p:spPr/>
        <p:txBody>
          <a:bodyPr/>
          <a:lstStyle/>
          <a:p>
            <a:fld id="{BD2B2DFA-04F6-4713-86A1-47E953577B26}" type="slidenum">
              <a:rPr lang="en-US" smtClean="0"/>
              <a:t>114</a:t>
            </a:fld>
            <a:endParaRPr lang="en-US"/>
          </a:p>
        </p:txBody>
      </p:sp>
    </p:spTree>
    <p:extLst>
      <p:ext uri="{BB962C8B-B14F-4D97-AF65-F5344CB8AC3E}">
        <p14:creationId xmlns:p14="http://schemas.microsoft.com/office/powerpoint/2010/main" val="40683419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tirzepatide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116</a:t>
            </a:fld>
            <a:endParaRPr lang="en-US"/>
          </a:p>
        </p:txBody>
      </p:sp>
    </p:spTree>
    <p:extLst>
      <p:ext uri="{BB962C8B-B14F-4D97-AF65-F5344CB8AC3E}">
        <p14:creationId xmlns:p14="http://schemas.microsoft.com/office/powerpoint/2010/main" val="42350002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71458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118</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120</a:t>
            </a:fld>
            <a:endParaRPr lang="en-US"/>
          </a:p>
        </p:txBody>
      </p:sp>
    </p:spTree>
    <p:extLst>
      <p:ext uri="{BB962C8B-B14F-4D97-AF65-F5344CB8AC3E}">
        <p14:creationId xmlns:p14="http://schemas.microsoft.com/office/powerpoint/2010/main" val="327399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F61D4-DED0-1558-3409-B8CEA2AE1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300CC-6724-EBA0-0304-77CE81044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036B1-A88A-3291-CEE8-07C933963D78}"/>
              </a:ext>
            </a:extLst>
          </p:cNvPr>
          <p:cNvSpPr>
            <a:spLocks noGrp="1"/>
          </p:cNvSpPr>
          <p:nvPr>
            <p:ph type="body" idx="1"/>
          </p:nvPr>
        </p:nvSpPr>
        <p:spPr/>
        <p:txBody>
          <a:bodyPr/>
          <a:lstStyle/>
          <a:p>
            <a:r>
              <a:rPr lang="en-US" dirty="0"/>
              <a:t>At baseline, the mean body weight was 104.8 kg, the mean BMI was 38.0, and 94.5% of participants had a BMI of 30 or higher. The mean percentage change in weight at week 72 was −15.0% (95% confidence interval [CI], −15.9 to −14.2) with 5-mg weekly doses of tirzepatide, −19.5% (95% CI, −20.4 to −18.5) with 10-mg doses, and −20.9% (95% CI, −21.8 to −19.9) with 15-mg doses and −3.1% (95% CI, −4.3 to −1.9) with placebo (P</a:t>
            </a:r>
          </a:p>
          <a:p>
            <a:endParaRPr lang="en-US" dirty="0"/>
          </a:p>
          <a:p>
            <a:r>
              <a:rPr lang="en-US" dirty="0"/>
              <a:t>In this phase 3 double-blind, randomized, controlled trial, we assigned 2539 adults with a body-mass index (BMI; the weight in kilograms divided by the square of the height in meters) of 30 or more, or 27 or more and at least one weight-related complication, excluding diabetes, in a 1:1:1:1 ratio to receive once-weekly, subcutaneous tirzepatide (5 mg, 10 mg, or 15 mg) or placebo for 72 weeks, including a 20-week dose-escalation period. Coprimary end points were the percentage change in weight from baseline and a weight reduction of 5% or more. The treatment-regimen </a:t>
            </a:r>
            <a:r>
              <a:rPr lang="en-US" dirty="0" err="1"/>
              <a:t>estimand</a:t>
            </a:r>
            <a:r>
              <a:rPr lang="en-US" dirty="0"/>
              <a:t> assessed effects regardless of treatment discontinuation in the intention-to-treat population.</a:t>
            </a:r>
          </a:p>
        </p:txBody>
      </p:sp>
      <p:sp>
        <p:nvSpPr>
          <p:cNvPr id="4" name="Slide Number Placeholder 3">
            <a:extLst>
              <a:ext uri="{FF2B5EF4-FFF2-40B4-BE49-F238E27FC236}">
                <a16:creationId xmlns:a16="http://schemas.microsoft.com/office/drawing/2014/main" id="{8DC8F593-0020-CB0A-B8A8-6DC09DB16226}"/>
              </a:ext>
            </a:extLst>
          </p:cNvPr>
          <p:cNvSpPr>
            <a:spLocks noGrp="1"/>
          </p:cNvSpPr>
          <p:nvPr>
            <p:ph type="sldNum" sz="quarter" idx="5"/>
          </p:nvPr>
        </p:nvSpPr>
        <p:spPr/>
        <p:txBody>
          <a:bodyPr/>
          <a:lstStyle/>
          <a:p>
            <a:fld id="{BD2B2DFA-04F6-4713-86A1-47E953577B26}" type="slidenum">
              <a:rPr lang="en-US" smtClean="0"/>
              <a:t>121</a:t>
            </a:fld>
            <a:endParaRPr lang="en-US"/>
          </a:p>
        </p:txBody>
      </p:sp>
    </p:spTree>
    <p:extLst>
      <p:ext uri="{BB962C8B-B14F-4D97-AF65-F5344CB8AC3E}">
        <p14:creationId xmlns:p14="http://schemas.microsoft.com/office/powerpoint/2010/main" val="986307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19233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1181100" y="698500"/>
            <a:ext cx="4648200" cy="3486150"/>
          </a:xfrm>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123</a:t>
            </a:fld>
            <a:endParaRPr lang="en-US">
              <a:latin typeface="Times New Roman" pitchFamily="18" charset="0"/>
            </a:endParaRPr>
          </a:p>
        </p:txBody>
      </p:sp>
    </p:spTree>
    <p:extLst>
      <p:ext uri="{BB962C8B-B14F-4D97-AF65-F5344CB8AC3E}">
        <p14:creationId xmlns:p14="http://schemas.microsoft.com/office/powerpoint/2010/main" val="33486006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4F5AA0-1FBB-432C-8005-770D06113BE6}" type="slidenum">
              <a:rPr lang="en-US" smtClean="0"/>
              <a:pPr/>
              <a:t>124</a:t>
            </a:fld>
            <a:endParaRPr lang="en-US"/>
          </a:p>
        </p:txBody>
      </p:sp>
    </p:spTree>
    <p:extLst>
      <p:ext uri="{BB962C8B-B14F-4D97-AF65-F5344CB8AC3E}">
        <p14:creationId xmlns:p14="http://schemas.microsoft.com/office/powerpoint/2010/main" val="37162935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125</a:t>
            </a:fld>
            <a:endParaRPr lang="en-US"/>
          </a:p>
        </p:txBody>
      </p:sp>
    </p:spTree>
    <p:extLst>
      <p:ext uri="{BB962C8B-B14F-4D97-AF65-F5344CB8AC3E}">
        <p14:creationId xmlns:p14="http://schemas.microsoft.com/office/powerpoint/2010/main" val="12147938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127</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130</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132</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133</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4F149F-31B1-4BF8-B209-E8AC1A47FC7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A1C93692-5249-4D0D-A00C-64FD801B69B0}"/>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Patient and disease factors used to determine optimal </a:t>
            </a:r>
            <a:r>
              <a:rPr lang="en-GB" altLang="en-US" dirty="0" err="1">
                <a:latin typeface="Arial" panose="020B0604020202020204" pitchFamily="34" charset="0"/>
                <a:cs typeface="msgothic" charset="0"/>
              </a:rPr>
              <a:t>glycemic</a:t>
            </a:r>
            <a:r>
              <a:rPr lang="en-GB" altLang="en-US" dirty="0">
                <a:latin typeface="Arial" panose="020B0604020202020204" pitchFamily="34" charset="0"/>
                <a:cs typeface="msgothic" charset="0"/>
              </a:rPr>
              <a:t> targets. Characteristics and predicaments toward the left justify more stringent efforts to lower A1C; those toward the right suggest less stringent efforts. A1C 7% = 53 mmol/mol. Adapted with permission from </a:t>
            </a:r>
            <a:r>
              <a:rPr lang="en-GB" altLang="en-US" dirty="0" err="1">
                <a:latin typeface="Arial" panose="020B0604020202020204" pitchFamily="34" charset="0"/>
                <a:cs typeface="msgothic" charset="0"/>
              </a:rPr>
              <a:t>Inzucchi</a:t>
            </a:r>
            <a:r>
              <a:rPr lang="en-GB" altLang="en-US" dirty="0">
                <a:latin typeface="Arial" panose="020B0604020202020204" pitchFamily="34" charset="0"/>
                <a:cs typeface="msgothic" charset="0"/>
              </a:rPr>
              <a:t> et al. (59).</a:t>
            </a:r>
          </a:p>
        </p:txBody>
      </p:sp>
    </p:spTree>
    <p:extLst>
      <p:ext uri="{BB962C8B-B14F-4D97-AF65-F5344CB8AC3E}">
        <p14:creationId xmlns:p14="http://schemas.microsoft.com/office/powerpoint/2010/main" val="76470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9276664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143000" y="684213"/>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a:lnSpc>
                <a:spcPct val="80000"/>
              </a:lnSpc>
              <a:spcBef>
                <a:spcPts val="0"/>
              </a:spcBef>
              <a:spcAft>
                <a:spcPts val="0"/>
              </a:spcAft>
              <a:defRPr/>
            </a:pPr>
            <a:endParaRPr sz="126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137</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3255B26-524A-7999-40EA-DF9566F32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82DC72E-8327-FA34-AE23-73649476F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897ED05-0B6E-3E40-B087-FD294C7E3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27A1C-4568-4918-8590-32CA7719A17F}" type="slidenum">
              <a:rPr lang="en-US" altLang="en-US" smtClean="0">
                <a:solidFill>
                  <a:srgbClr val="000000"/>
                </a:solidFill>
                <a:latin typeface="Calibri" panose="020F0502020204030204" pitchFamily="34" charset="0"/>
              </a:rPr>
              <a:pPr/>
              <a:t>138</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Beck RW, </a:t>
            </a:r>
            <a:r>
              <a:rPr lang="en-US" sz="1200" b="0" i="0" kern="1200" err="1">
                <a:solidFill>
                  <a:schemeClr val="tx1"/>
                </a:solidFill>
                <a:effectLst/>
                <a:latin typeface="+mn-lt"/>
                <a:ea typeface="+mn-ea"/>
                <a:cs typeface="+mn-cs"/>
              </a:rPr>
              <a:t>Bergenstal</a:t>
            </a:r>
            <a:r>
              <a:rPr lang="en-US" sz="1200" b="0" i="0" kern="1200">
                <a:solidFill>
                  <a:schemeClr val="tx1"/>
                </a:solidFill>
                <a:effectLst/>
                <a:latin typeface="+mn-lt"/>
                <a:ea typeface="+mn-ea"/>
                <a:cs typeface="+mn-cs"/>
              </a:rPr>
              <a:t> RM, Cheng P, </a:t>
            </a:r>
            <a:r>
              <a:rPr lang="en-US" sz="1200" b="0" i="0" kern="1200" err="1">
                <a:solidFill>
                  <a:schemeClr val="tx1"/>
                </a:solidFill>
                <a:effectLst/>
                <a:latin typeface="+mn-lt"/>
                <a:ea typeface="+mn-ea"/>
                <a:cs typeface="+mn-cs"/>
              </a:rPr>
              <a:t>Kollman</a:t>
            </a:r>
            <a:r>
              <a:rPr lang="en-US" sz="1200" b="0" i="0" kern="1200">
                <a:solidFill>
                  <a:schemeClr val="tx1"/>
                </a:solidFill>
                <a:effectLst/>
                <a:latin typeface="+mn-lt"/>
                <a:ea typeface="+mn-ea"/>
                <a:cs typeface="+mn-cs"/>
              </a:rPr>
              <a:t> C, Carlson AL, Johnson ML, </a:t>
            </a:r>
            <a:r>
              <a:rPr lang="en-US" sz="1200" b="0" i="0" kern="1200" err="1">
                <a:solidFill>
                  <a:schemeClr val="tx1"/>
                </a:solidFill>
                <a:effectLst/>
                <a:latin typeface="+mn-lt"/>
                <a:ea typeface="+mn-ea"/>
                <a:cs typeface="+mn-cs"/>
              </a:rPr>
              <a:t>Rodbard</a:t>
            </a:r>
            <a:r>
              <a:rPr lang="en-US" sz="1200" b="0" i="0" kern="1200">
                <a:solidFill>
                  <a:schemeClr val="tx1"/>
                </a:solidFill>
                <a:effectLst/>
                <a:latin typeface="+mn-lt"/>
                <a:ea typeface="+mn-ea"/>
                <a:cs typeface="+mn-cs"/>
              </a:rPr>
              <a:t> D. The Relationships Between Time in Range, Hyperglycemia Metrics, and HbA1c. J Diabetes Sci Technol. 2019 Jul;13(4):614-626. </a:t>
            </a:r>
            <a:r>
              <a:rPr lang="en-US" sz="1200" b="0" i="0" kern="1200" err="1">
                <a:solidFill>
                  <a:schemeClr val="tx1"/>
                </a:solidFill>
                <a:effectLst/>
                <a:latin typeface="+mn-lt"/>
                <a:ea typeface="+mn-ea"/>
                <a:cs typeface="+mn-cs"/>
              </a:rPr>
              <a:t>doi</a:t>
            </a:r>
            <a:r>
              <a:rPr lang="en-US" sz="1200" b="0" i="0" kern="1200">
                <a:solidFill>
                  <a:schemeClr val="tx1"/>
                </a:solidFill>
                <a:effectLst/>
                <a:latin typeface="+mn-lt"/>
                <a:ea typeface="+mn-ea"/>
                <a:cs typeface="+mn-cs"/>
              </a:rPr>
              <a:t>: 10.1177/1932296818822496. </a:t>
            </a:r>
            <a:r>
              <a:rPr lang="en-US" sz="1200" b="0" i="0" kern="1200" err="1">
                <a:solidFill>
                  <a:schemeClr val="tx1"/>
                </a:solidFill>
                <a:effectLst/>
                <a:latin typeface="+mn-lt"/>
                <a:ea typeface="+mn-ea"/>
                <a:cs typeface="+mn-cs"/>
              </a:rPr>
              <a:t>Epub</a:t>
            </a:r>
            <a:r>
              <a:rPr lang="en-US" sz="1200" b="0" i="0" kern="1200">
                <a:solidFill>
                  <a:schemeClr val="tx1"/>
                </a:solidFill>
                <a:effectLst/>
                <a:latin typeface="+mn-lt"/>
                <a:ea typeface="+mn-ea"/>
                <a:cs typeface="+mn-cs"/>
              </a:rPr>
              <a:t> 2019 Jan 13. PMID: 30636519; PMCID: PMC6610606.</a:t>
            </a:r>
            <a:endParaRPr lang="en-US"/>
          </a:p>
          <a:p>
            <a:pPr marL="0" indent="0">
              <a:buNone/>
            </a:pPr>
            <a:endParaRPr lang="en-US"/>
          </a:p>
        </p:txBody>
      </p:sp>
      <p:sp>
        <p:nvSpPr>
          <p:cNvPr id="4" name="Slide Number Placeholder 3">
            <a:extLst>
              <a:ext uri="{FF2B5EF4-FFF2-40B4-BE49-F238E27FC236}">
                <a16:creationId xmlns:a16="http://schemas.microsoft.com/office/drawing/2014/main" id="{7DBBCC40-88A0-4592-BE1D-7E7E1B9C1119}"/>
              </a:ext>
            </a:extLst>
          </p:cNvPr>
          <p:cNvSpPr>
            <a:spLocks noGrp="1"/>
          </p:cNvSpPr>
          <p:nvPr>
            <p:ph type="sldNum" sz="quarter" idx="5"/>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C43E6633-5704-4991-A8F8-75F182931057}" type="slidenum">
              <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141</a:t>
            </a:fld>
            <a:endPar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endParaRPr>
          </a:p>
        </p:txBody>
      </p:sp>
    </p:spTree>
    <p:extLst>
      <p:ext uri="{BB962C8B-B14F-4D97-AF65-F5344CB8AC3E}">
        <p14:creationId xmlns:p14="http://schemas.microsoft.com/office/powerpoint/2010/main" val="41999709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142</a:t>
            </a:fld>
            <a:endParaRPr lang="en-US"/>
          </a:p>
        </p:txBody>
      </p:sp>
    </p:spTree>
    <p:extLst>
      <p:ext uri="{BB962C8B-B14F-4D97-AF65-F5344CB8AC3E}">
        <p14:creationId xmlns:p14="http://schemas.microsoft.com/office/powerpoint/2010/main" val="38200094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143</a:t>
            </a:fld>
            <a:endParaRPr lang="en-US"/>
          </a:p>
        </p:txBody>
      </p:sp>
    </p:spTree>
    <p:extLst>
      <p:ext uri="{BB962C8B-B14F-4D97-AF65-F5344CB8AC3E}">
        <p14:creationId xmlns:p14="http://schemas.microsoft.com/office/powerpoint/2010/main" val="899280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144</a:t>
            </a:fld>
            <a:endParaRPr lang="en-US"/>
          </a:p>
        </p:txBody>
      </p:sp>
    </p:spTree>
    <p:extLst>
      <p:ext uri="{BB962C8B-B14F-4D97-AF65-F5344CB8AC3E}">
        <p14:creationId xmlns:p14="http://schemas.microsoft.com/office/powerpoint/2010/main" val="20142385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145</a:t>
            </a:fld>
            <a:endParaRPr lang="en-US"/>
          </a:p>
        </p:txBody>
      </p:sp>
    </p:spTree>
    <p:extLst>
      <p:ext uri="{BB962C8B-B14F-4D97-AF65-F5344CB8AC3E}">
        <p14:creationId xmlns:p14="http://schemas.microsoft.com/office/powerpoint/2010/main" val="19480499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smtClean="0"/>
              <a:pPr>
                <a:spcBef>
                  <a:spcPct val="0"/>
                </a:spcBef>
              </a:pPr>
              <a:t>146</a:t>
            </a:fld>
            <a:endParaRPr lang="en-US" altLang="en-US" sz="1300"/>
          </a:p>
        </p:txBody>
      </p:sp>
    </p:spTree>
    <p:extLst>
      <p:ext uri="{BB962C8B-B14F-4D97-AF65-F5344CB8AC3E}">
        <p14:creationId xmlns:p14="http://schemas.microsoft.com/office/powerpoint/2010/main" val="7852675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D</a:t>
            </a:r>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147</a:t>
            </a:fld>
            <a:endParaRPr lang="en-US" altLang="en-US"/>
          </a:p>
        </p:txBody>
      </p:sp>
    </p:spTree>
    <p:extLst>
      <p:ext uri="{BB962C8B-B14F-4D97-AF65-F5344CB8AC3E}">
        <p14:creationId xmlns:p14="http://schemas.microsoft.com/office/powerpoint/2010/main" val="13015367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149</a:t>
            </a:fld>
            <a:endParaRPr lang="en-US" altLang="en-US" sz="1300"/>
          </a:p>
        </p:txBody>
      </p:sp>
    </p:spTree>
    <p:extLst>
      <p:ext uri="{BB962C8B-B14F-4D97-AF65-F5344CB8AC3E}">
        <p14:creationId xmlns:p14="http://schemas.microsoft.com/office/powerpoint/2010/main" val="560311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a:t>
            </a:fld>
            <a:endParaRPr lang="en-US"/>
          </a:p>
        </p:txBody>
      </p:sp>
    </p:spTree>
    <p:extLst>
      <p:ext uri="{BB962C8B-B14F-4D97-AF65-F5344CB8AC3E}">
        <p14:creationId xmlns:p14="http://schemas.microsoft.com/office/powerpoint/2010/main" val="2006491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151</a:t>
            </a:fld>
            <a:endParaRPr lang="en-US" altLang="en-US"/>
          </a:p>
        </p:txBody>
      </p:sp>
    </p:spTree>
    <p:extLst>
      <p:ext uri="{BB962C8B-B14F-4D97-AF65-F5344CB8AC3E}">
        <p14:creationId xmlns:p14="http://schemas.microsoft.com/office/powerpoint/2010/main" val="144747762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152</a:t>
            </a:fld>
            <a:endParaRPr lang="en-US"/>
          </a:p>
        </p:txBody>
      </p:sp>
    </p:spTree>
    <p:extLst>
      <p:ext uri="{BB962C8B-B14F-4D97-AF65-F5344CB8AC3E}">
        <p14:creationId xmlns:p14="http://schemas.microsoft.com/office/powerpoint/2010/main" val="33284699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153</a:t>
            </a:fld>
            <a:endParaRPr lang="en-US" altLang="en-US" sz="13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8500"/>
            <a:ext cx="4648200" cy="348615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1999-2014, Diabetes Educational Services, All Rights Reserved© Copyright 1999-2014,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84D292-B992-4D24-BEAA-5F9EE49E4A6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92949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E348F-EB3B-4D43-B4BF-56669BADA87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207719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163</a:t>
            </a:fld>
            <a:endParaRPr lang="en-US"/>
          </a:p>
        </p:txBody>
      </p:sp>
    </p:spTree>
    <p:extLst>
      <p:ext uri="{BB962C8B-B14F-4D97-AF65-F5344CB8AC3E}">
        <p14:creationId xmlns:p14="http://schemas.microsoft.com/office/powerpoint/2010/main" val="15053616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171</a:t>
            </a:fld>
            <a:endParaRPr lang="en-US"/>
          </a:p>
        </p:txBody>
      </p:sp>
    </p:spTree>
    <p:extLst>
      <p:ext uri="{BB962C8B-B14F-4D97-AF65-F5344CB8AC3E}">
        <p14:creationId xmlns:p14="http://schemas.microsoft.com/office/powerpoint/2010/main" val="25821987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177</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QuickHitCard.pdf (clevelandclinicwellness.com)</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180</a:t>
            </a:fld>
            <a:endParaRPr lang="en-US"/>
          </a:p>
        </p:txBody>
      </p:sp>
    </p:spTree>
    <p:extLst>
      <p:ext uri="{BB962C8B-B14F-4D97-AF65-F5344CB8AC3E}">
        <p14:creationId xmlns:p14="http://schemas.microsoft.com/office/powerpoint/2010/main" val="19485352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186</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19</a:t>
            </a:fld>
            <a:endParaRPr lang="en-US" altLang="en-US"/>
          </a:p>
        </p:txBody>
      </p:sp>
    </p:spTree>
    <p:extLst>
      <p:ext uri="{BB962C8B-B14F-4D97-AF65-F5344CB8AC3E}">
        <p14:creationId xmlns:p14="http://schemas.microsoft.com/office/powerpoint/2010/main" val="27546053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187</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63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81050" indent="-300038">
              <a:defRPr>
                <a:solidFill>
                  <a:schemeClr val="tx1"/>
                </a:solidFill>
                <a:latin typeface="Garamond" panose="02020404030301010803" pitchFamily="18" charset="0"/>
              </a:defRPr>
            </a:lvl2pPr>
            <a:lvl3pPr marL="1203325" indent="-239713">
              <a:defRPr>
                <a:solidFill>
                  <a:schemeClr val="tx1"/>
                </a:solidFill>
                <a:latin typeface="Garamond" panose="02020404030301010803" pitchFamily="18" charset="0"/>
              </a:defRPr>
            </a:lvl3pPr>
            <a:lvl4pPr marL="1684338" indent="-239713">
              <a:defRPr>
                <a:solidFill>
                  <a:schemeClr val="tx1"/>
                </a:solidFill>
                <a:latin typeface="Garamond" panose="02020404030301010803" pitchFamily="18" charset="0"/>
              </a:defRPr>
            </a:lvl4pPr>
            <a:lvl5pPr marL="2166938" indent="-239713">
              <a:defRPr>
                <a:solidFill>
                  <a:schemeClr val="tx1"/>
                </a:solidFill>
                <a:latin typeface="Garamond" panose="02020404030301010803" pitchFamily="18" charset="0"/>
              </a:defRPr>
            </a:lvl5pPr>
            <a:lvl6pPr marL="2624138" indent="-239713" eaLnBrk="0" fontAlgn="base" hangingPunct="0">
              <a:spcBef>
                <a:spcPct val="0"/>
              </a:spcBef>
              <a:spcAft>
                <a:spcPct val="0"/>
              </a:spcAft>
              <a:defRPr>
                <a:solidFill>
                  <a:schemeClr val="tx1"/>
                </a:solidFill>
                <a:latin typeface="Garamond" panose="02020404030301010803" pitchFamily="18" charset="0"/>
              </a:defRPr>
            </a:lvl6pPr>
            <a:lvl7pPr marL="3081338" indent="-239713" eaLnBrk="0" fontAlgn="base" hangingPunct="0">
              <a:spcBef>
                <a:spcPct val="0"/>
              </a:spcBef>
              <a:spcAft>
                <a:spcPct val="0"/>
              </a:spcAft>
              <a:defRPr>
                <a:solidFill>
                  <a:schemeClr val="tx1"/>
                </a:solidFill>
                <a:latin typeface="Garamond" panose="02020404030301010803" pitchFamily="18" charset="0"/>
              </a:defRPr>
            </a:lvl7pPr>
            <a:lvl8pPr marL="3538538" indent="-239713" eaLnBrk="0" fontAlgn="base" hangingPunct="0">
              <a:spcBef>
                <a:spcPct val="0"/>
              </a:spcBef>
              <a:spcAft>
                <a:spcPct val="0"/>
              </a:spcAft>
              <a:defRPr>
                <a:solidFill>
                  <a:schemeClr val="tx1"/>
                </a:solidFill>
                <a:latin typeface="Garamond" panose="02020404030301010803" pitchFamily="18" charset="0"/>
              </a:defRPr>
            </a:lvl8pPr>
            <a:lvl9pPr marL="3995738" indent="-239713" eaLnBrk="0" fontAlgn="base" hangingPunct="0">
              <a:spcBef>
                <a:spcPct val="0"/>
              </a:spcBef>
              <a:spcAft>
                <a:spcPct val="0"/>
              </a:spcAft>
              <a:defRPr>
                <a:solidFill>
                  <a:schemeClr val="tx1"/>
                </a:solidFill>
                <a:latin typeface="Garamond" panose="02020404030301010803" pitchFamily="18" charset="0"/>
              </a:defRPr>
            </a:lvl9pPr>
          </a:lstStyle>
          <a:p>
            <a:fld id="{B8296DE8-152C-4004-A318-675FAA1903E5}" type="slidenum">
              <a:rPr lang="en-US" smtClean="0">
                <a:latin typeface="Times New Roman" panose="02020603050405020304" pitchFamily="18" charset="0"/>
              </a:rPr>
              <a:pPr/>
              <a:t>190</a:t>
            </a:fld>
            <a:endParaRPr lang="en-US">
              <a:latin typeface="Times New Roman" panose="02020603050405020304" pitchFamily="18" charset="0"/>
            </a:endParaRPr>
          </a:p>
        </p:txBody>
      </p:sp>
    </p:spTree>
    <p:extLst>
      <p:ext uri="{BB962C8B-B14F-4D97-AF65-F5344CB8AC3E}">
        <p14:creationId xmlns:p14="http://schemas.microsoft.com/office/powerpoint/2010/main" val="23575875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192</a:t>
            </a:fld>
            <a:endParaRPr lang="en-US">
              <a:latin typeface="Times New Roman" pitchFamily="18" charset="0"/>
            </a:endParaRPr>
          </a:p>
        </p:txBody>
      </p:sp>
      <p:sp>
        <p:nvSpPr>
          <p:cNvPr id="11059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300">
                <a:latin typeface="Times New Roman" pitchFamily="18" charset="0"/>
              </a:rPr>
              <a:pPr algn="r"/>
              <a:t>192</a:t>
            </a:fld>
            <a:endParaRPr lang="en-US" sz="13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1059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300">
                <a:latin typeface="Times New Roman" pitchFamily="18" charset="0"/>
              </a:rPr>
              <a:pPr algn="r"/>
              <a:t>192</a:t>
            </a:fld>
            <a:endParaRPr lang="en-US" sz="1300">
              <a:latin typeface="Times New Roman" pitchFamily="18" charset="0"/>
            </a:endParaRPr>
          </a:p>
        </p:txBody>
      </p:sp>
      <p:sp>
        <p:nvSpPr>
          <p:cNvPr id="110598" name="Rectangle 2"/>
          <p:cNvSpPr>
            <a:spLocks noGrp="1" noRot="1" noChangeAspect="1" noChangeArrowheads="1" noTextEdit="1"/>
          </p:cNvSpPr>
          <p:nvPr>
            <p:ph type="sldImg"/>
          </p:nvPr>
        </p:nvSpPr>
        <p:spPr>
          <a:xfrm>
            <a:off x="1236663" y="704850"/>
            <a:ext cx="4695825" cy="3522663"/>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mechanism of action of </a:t>
            </a:r>
            <a:r>
              <a:rPr lang="en-US" dirty="0" err="1"/>
              <a:t>repaglinide</a:t>
            </a:r>
            <a:r>
              <a:rPr lang="en-US" dirty="0"/>
              <a:t> is similar to that of the sulfonylurea drugs: binding to beta cell receptors to stimulate insulin secretion.  The major difference between the two drug classes is that </a:t>
            </a:r>
            <a:r>
              <a:rPr lang="en-US" dirty="0" err="1"/>
              <a:t>meglitinides</a:t>
            </a:r>
            <a:r>
              <a:rPr lang="en-US" dirty="0"/>
              <a:t> are shorter-acting, and are most effective when taken after meals in the presence of glucose.</a:t>
            </a:r>
          </a:p>
          <a:p>
            <a:endParaRPr lang="en-US" dirty="0"/>
          </a:p>
          <a:p>
            <a:r>
              <a:rPr lang="en-US" dirty="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1066966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47511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13001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196</a:t>
            </a:fld>
            <a:endParaRPr lang="en-US"/>
          </a:p>
        </p:txBody>
      </p:sp>
    </p:spTree>
    <p:extLst>
      <p:ext uri="{BB962C8B-B14F-4D97-AF65-F5344CB8AC3E}">
        <p14:creationId xmlns:p14="http://schemas.microsoft.com/office/powerpoint/2010/main" val="5862645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81100" y="698500"/>
            <a:ext cx="4648200" cy="34861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0"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00246" indent="-307787" eaLnBrk="0" hangingPunct="0">
              <a:defRPr>
                <a:solidFill>
                  <a:schemeClr val="tx1"/>
                </a:solidFill>
                <a:latin typeface="Garamond" panose="02020404030301010803" pitchFamily="18" charset="0"/>
                <a:cs typeface="Arial" panose="020B0604020202020204" pitchFamily="34" charset="0"/>
              </a:defRPr>
            </a:lvl2pPr>
            <a:lvl3pPr marL="1231148" indent="-246229" eaLnBrk="0" hangingPunct="0">
              <a:defRPr>
                <a:solidFill>
                  <a:schemeClr val="tx1"/>
                </a:solidFill>
                <a:latin typeface="Garamond" panose="02020404030301010803" pitchFamily="18" charset="0"/>
                <a:cs typeface="Arial" panose="020B0604020202020204" pitchFamily="34" charset="0"/>
              </a:defRPr>
            </a:lvl3pPr>
            <a:lvl4pPr marL="1723607" indent="-246229" eaLnBrk="0" hangingPunct="0">
              <a:defRPr>
                <a:solidFill>
                  <a:schemeClr val="tx1"/>
                </a:solidFill>
                <a:latin typeface="Garamond" panose="02020404030301010803" pitchFamily="18" charset="0"/>
                <a:cs typeface="Arial" panose="020B0604020202020204" pitchFamily="34" charset="0"/>
              </a:defRPr>
            </a:lvl4pPr>
            <a:lvl5pPr marL="2216068" indent="-246229" eaLnBrk="0" hangingPunct="0">
              <a:defRPr>
                <a:solidFill>
                  <a:schemeClr val="tx1"/>
                </a:solidFill>
                <a:latin typeface="Garamond" panose="02020404030301010803" pitchFamily="18" charset="0"/>
                <a:cs typeface="Arial" panose="020B0604020202020204" pitchFamily="34" charset="0"/>
              </a:defRPr>
            </a:lvl5pPr>
            <a:lvl6pPr marL="270852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0098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93445"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85904"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820ED52-6921-4D6A-B7D3-44D4AAD67DC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197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436289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41CC-8FA2-CCFE-1271-2055128E0607}"/>
            </a:ext>
          </a:extLst>
        </p:cNvPr>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29068BC0-8D33-5687-4F3A-BCDDC55CBF94}"/>
              </a:ext>
            </a:extLst>
          </p:cNvPr>
          <p:cNvSpPr>
            <a:spLocks noGrp="1" noRot="1" noChangeAspect="1" noTextEdit="1"/>
          </p:cNvSpPr>
          <p:nvPr>
            <p:ph type="sldImg"/>
          </p:nvPr>
        </p:nvSpPr>
        <p:spPr>
          <a:ln/>
        </p:spPr>
      </p:sp>
      <p:sp>
        <p:nvSpPr>
          <p:cNvPr id="269315" name="Notes Placeholder 2">
            <a:extLst>
              <a:ext uri="{FF2B5EF4-FFF2-40B4-BE49-F238E27FC236}">
                <a16:creationId xmlns:a16="http://schemas.microsoft.com/office/drawing/2014/main" id="{382D4B06-B91A-5A3D-5589-3E1B21CB3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a:extLst>
              <a:ext uri="{FF2B5EF4-FFF2-40B4-BE49-F238E27FC236}">
                <a16:creationId xmlns:a16="http://schemas.microsoft.com/office/drawing/2014/main" id="{EFA62AA5-2DB8-1710-C55D-8503D76EE69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205</a:t>
            </a:fld>
            <a:endParaRPr lang="en-US" sz="1200"/>
          </a:p>
        </p:txBody>
      </p:sp>
    </p:spTree>
    <p:extLst>
      <p:ext uri="{BB962C8B-B14F-4D97-AF65-F5344CB8AC3E}">
        <p14:creationId xmlns:p14="http://schemas.microsoft.com/office/powerpoint/2010/main" val="33816197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206</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22</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531938" y="1179513"/>
            <a:ext cx="4251325" cy="3187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smtClean="0"/>
              <a:pPr>
                <a:spcBef>
                  <a:spcPct val="0"/>
                </a:spcBef>
              </a:pPr>
              <a:t>209</a:t>
            </a:fld>
            <a:endParaRPr lang="en-US" altLang="en-US" sz="1300"/>
          </a:p>
        </p:txBody>
      </p:sp>
    </p:spTree>
    <p:extLst>
      <p:ext uri="{BB962C8B-B14F-4D97-AF65-F5344CB8AC3E}">
        <p14:creationId xmlns:p14="http://schemas.microsoft.com/office/powerpoint/2010/main" val="15773391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FD7A22-1614-4C2E-9EA7-5A3D86BB3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627177C-C42A-4A7A-BCD9-2873293FB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7F71AC2-318D-4DE9-9961-84554E001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C5E23-F447-46C5-B84F-26480F684910}" type="slidenum">
              <a:rPr lang="en-US" altLang="en-US" sz="1300" smtClean="0"/>
              <a:pPr>
                <a:spcBef>
                  <a:spcPct val="0"/>
                </a:spcBef>
              </a:pPr>
              <a:t>210</a:t>
            </a:fld>
            <a:endParaRPr lang="en-US" altLang="en-US" sz="1300"/>
          </a:p>
        </p:txBody>
      </p:sp>
    </p:spTree>
    <p:extLst>
      <p:ext uri="{BB962C8B-B14F-4D97-AF65-F5344CB8AC3E}">
        <p14:creationId xmlns:p14="http://schemas.microsoft.com/office/powerpoint/2010/main" val="13911889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214</a:t>
            </a:fld>
            <a:endParaRPr lang="en-US">
              <a:latin typeface="Times New Roman" pitchFamily="18" charset="0"/>
            </a:endParaRPr>
          </a:p>
        </p:txBody>
      </p:sp>
      <p:sp>
        <p:nvSpPr>
          <p:cNvPr id="13107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214</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214</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236663" y="706438"/>
            <a:ext cx="4694237" cy="35210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8668338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222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0716EE-8306-1C49-AE04-BF3D314C8941}" type="slidenum">
              <a:rPr lang="en-US" smtClean="0"/>
              <a:t>217</a:t>
            </a:fld>
            <a:endParaRPr lang="en-US"/>
          </a:p>
        </p:txBody>
      </p:sp>
    </p:spTree>
    <p:extLst>
      <p:ext uri="{BB962C8B-B14F-4D97-AF65-F5344CB8AC3E}">
        <p14:creationId xmlns:p14="http://schemas.microsoft.com/office/powerpoint/2010/main" val="37123911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61613E-53F9-4B1C-AC1D-AD43C6FC76F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07D7BD-5537-40D7-98D2-B04F38BF625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Diabetes Educational Services© (530) 893 - 8635 </a:t>
            </a:r>
          </a:p>
        </p:txBody>
      </p:sp>
      <p:sp>
        <p:nvSpPr>
          <p:cNvPr id="142341"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D729DC-8610-4A59-94C4-C0C8AE6E55A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2" name="Rectangle 2"/>
          <p:cNvSpPr>
            <a:spLocks noGrp="1" noRot="1" noChangeAspect="1" noChangeArrowheads="1" noTextEdit="1"/>
          </p:cNvSpPr>
          <p:nvPr>
            <p:ph type="sldImg"/>
          </p:nvPr>
        </p:nvSpPr>
        <p:spPr>
          <a:xfrm>
            <a:off x="1276350" y="715963"/>
            <a:ext cx="4775200" cy="3581400"/>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a:p>
          <a:p>
            <a:r>
              <a:rPr lang="en-US"/>
              <a:t>Because AGIs work in the digestive tract, they are more effective at lowering postprandial glucose levels than fasting plasma glucose levels. On average, AGIs are less effective at lowering A1c levels than biguanides or sulfonylureas.</a:t>
            </a:r>
          </a:p>
          <a:p>
            <a:endParaRPr lang="en-US"/>
          </a:p>
          <a:p>
            <a:r>
              <a:rPr lang="en-US"/>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4539471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219</a:t>
            </a:fld>
            <a:endParaRPr lang="en-US"/>
          </a:p>
        </p:txBody>
      </p:sp>
    </p:spTree>
    <p:extLst>
      <p:ext uri="{BB962C8B-B14F-4D97-AF65-F5344CB8AC3E}">
        <p14:creationId xmlns:p14="http://schemas.microsoft.com/office/powerpoint/2010/main" val="19714162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226</a:t>
            </a:fld>
            <a:endParaRPr lang="en-US"/>
          </a:p>
        </p:txBody>
      </p:sp>
    </p:spTree>
    <p:extLst>
      <p:ext uri="{BB962C8B-B14F-4D97-AF65-F5344CB8AC3E}">
        <p14:creationId xmlns:p14="http://schemas.microsoft.com/office/powerpoint/2010/main" val="7706142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231</a:t>
            </a:fld>
            <a:endParaRPr lang="en-US" dirty="0"/>
          </a:p>
        </p:txBody>
      </p:sp>
    </p:spTree>
    <p:extLst>
      <p:ext uri="{BB962C8B-B14F-4D97-AF65-F5344CB8AC3E}">
        <p14:creationId xmlns:p14="http://schemas.microsoft.com/office/powerpoint/2010/main" val="24329607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232</a:t>
            </a:fld>
            <a:endParaRPr lang="en-US" dirty="0"/>
          </a:p>
        </p:txBody>
      </p:sp>
    </p:spTree>
    <p:extLst>
      <p:ext uri="{BB962C8B-B14F-4D97-AF65-F5344CB8AC3E}">
        <p14:creationId xmlns:p14="http://schemas.microsoft.com/office/powerpoint/2010/main" val="257424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2.wdp"/></Relationships>
</file>

<file path=ppt/slideLayouts/_rels/slideLayout1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microsoft.com/office/2007/relationships/hdphoto" Target="../media/hdphoto3.wdp"/></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1.wdp"/></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1.wdp"/></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1.wdp"/></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7359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6015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40340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7345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467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6518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714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4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78144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698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816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173576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3/4/2025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8411677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964981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050934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18155142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5283210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2510056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5181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2015566071"/>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0224456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89895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7037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995384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0339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3401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406867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63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90914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041297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6235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45228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0353488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4885441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41148174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1768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2337495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3/4/2025</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641061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796956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3/4/2025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26528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91982019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237664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159176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theme" Target="../theme/theme3.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19" Type="http://schemas.openxmlformats.org/officeDocument/2006/relationships/image" Target="../media/image5.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heme" Target="../theme/theme8.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 id="214748394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15" r:id="rId17"/>
    <p:sldLayoutId id="2147483833" r:id="rId18"/>
    <p:sldLayoutId id="2147483835" r:id="rId19"/>
    <p:sldLayoutId id="214748391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7" r:id="rId15"/>
    <p:sldLayoutId id="2147483738" r:id="rId16"/>
    <p:sldLayoutId id="2147483959" r:id="rId17"/>
    <p:sldLayoutId id="214748396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133473904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233541873"/>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0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49.wmf"/></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153.png"/><Relationship Id="rId4" Type="http://schemas.openxmlformats.org/officeDocument/2006/relationships/image" Target="../media/image152.png"/></Relationships>
</file>

<file path=ppt/slides/_rels/slide10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Layout" Target="../slideLayouts/slideLayout18.xml"/><Relationship Id="rId1" Type="http://schemas.openxmlformats.org/officeDocument/2006/relationships/tags" Target="../tags/tag55.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161.png"/></Relationships>
</file>

<file path=ppt/slides/_rels/slide11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2.xml"/><Relationship Id="rId4" Type="http://schemas.openxmlformats.org/officeDocument/2006/relationships/image" Target="../media/image16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310.png"/><Relationship Id="rId2" Type="http://schemas.openxmlformats.org/officeDocument/2006/relationships/slideLayout" Target="../slideLayouts/slideLayout18.xml"/><Relationship Id="rId1" Type="http://schemas.openxmlformats.org/officeDocument/2006/relationships/tags" Target="../tags/tag56.xml"/><Relationship Id="rId6" Type="http://schemas.openxmlformats.org/officeDocument/2006/relationships/customXml" Target="../ink/ink5.xml"/><Relationship Id="rId5" Type="http://schemas.openxmlformats.org/officeDocument/2006/relationships/image" Target="../media/image1300.png"/><Relationship Id="rId4" Type="http://schemas.openxmlformats.org/officeDocument/2006/relationships/customXml" Target="../ink/ink4.xml"/></Relationships>
</file>

<file path=ppt/slides/_rels/slide121.xml.rels><?xml version="1.0" encoding="UTF-8" standalone="yes"?>
<Relationships xmlns="http://schemas.openxmlformats.org/package/2006/relationships"><Relationship Id="rId3" Type="http://schemas.openxmlformats.org/officeDocument/2006/relationships/hyperlink" Target="https://www.nejm.org/doi/full/10.1056/NEJMoa2206038?query=featured_home" TargetMode="External"/><Relationship Id="rId2" Type="http://schemas.openxmlformats.org/officeDocument/2006/relationships/notesSlide" Target="../notesSlides/notesSlide50.xml"/><Relationship Id="rId1" Type="http://schemas.openxmlformats.org/officeDocument/2006/relationships/slideLayout" Target="../slideLayouts/slideLayout18.xml"/><Relationship Id="rId5" Type="http://schemas.openxmlformats.org/officeDocument/2006/relationships/image" Target="../media/image168.png"/><Relationship Id="rId4" Type="http://schemas.openxmlformats.org/officeDocument/2006/relationships/image" Target="../media/image167.png"/></Relationships>
</file>

<file path=ppt/slides/_rels/slide1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tags" Target="../tags/tag5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55.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85.xml"/><Relationship Id="rId1" Type="http://schemas.openxmlformats.org/officeDocument/2006/relationships/tags" Target="../tags/tag60.xml"/><Relationship Id="rId4" Type="http://schemas.openxmlformats.org/officeDocument/2006/relationships/image" Target="../media/image17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76.png"/></Relationships>
</file>

<file path=ppt/slides/_rels/slide131.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slideLayout" Target="../slideLayouts/slideLayout4.xml"/><Relationship Id="rId1" Type="http://schemas.openxmlformats.org/officeDocument/2006/relationships/tags" Target="../tags/tag6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179.JPG"/><Relationship Id="rId4" Type="http://schemas.openxmlformats.org/officeDocument/2006/relationships/image" Target="../media/image178.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64.xml"/><Relationship Id="rId4" Type="http://schemas.openxmlformats.org/officeDocument/2006/relationships/image" Target="../media/image180.jpeg"/></Relationships>
</file>

<file path=ppt/slides/_rels/slide13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85.xml"/></Relationships>
</file>

<file path=ppt/slides/_rels/slide13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85.xml"/></Relationships>
</file>

<file path=ppt/slides/_rels/slide13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82.png"/><Relationship Id="rId4" Type="http://schemas.openxmlformats.org/officeDocument/2006/relationships/image" Target="../media/image184.png"/></Relationships>
</file>

<file path=ppt/slides/_rels/slide13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186.png"/></Relationships>
</file>

<file path=ppt/slides/_rels/slide13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8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xml"/><Relationship Id="rId1" Type="http://schemas.openxmlformats.org/officeDocument/2006/relationships/tags" Target="../tags/tag65.xml"/><Relationship Id="rId4" Type="http://schemas.openxmlformats.org/officeDocument/2006/relationships/image" Target="../media/image190.png"/></Relationships>
</file>

<file path=ppt/slides/_rels/slide14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189.png"/></Relationships>
</file>

<file path=ppt/slides/_rels/slide14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hyperlink" Target="http://rebelem.com/elevated-asymptomatic-hypertension-treat-treat/"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9.xml"/><Relationship Id="rId1" Type="http://schemas.openxmlformats.org/officeDocument/2006/relationships/slideLayout" Target="../slideLayouts/slideLayout18.xml"/><Relationship Id="rId4" Type="http://schemas.openxmlformats.org/officeDocument/2006/relationships/image" Target="../media/image195.png"/></Relationships>
</file>

<file path=ppt/slides/_rels/slide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0.xml"/><Relationship Id="rId1" Type="http://schemas.openxmlformats.org/officeDocument/2006/relationships/slideLayout" Target="../slideLayouts/slideLayout18.xml"/><Relationship Id="rId4" Type="http://schemas.openxmlformats.org/officeDocument/2006/relationships/image" Target="../media/image198.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8.xml"/><Relationship Id="rId1" Type="http://schemas.openxmlformats.org/officeDocument/2006/relationships/tags" Target="../tags/tag66.xml"/><Relationship Id="rId4" Type="http://schemas.openxmlformats.org/officeDocument/2006/relationships/image" Target="../media/image132.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8.xml"/><Relationship Id="rId1" Type="http://schemas.openxmlformats.org/officeDocument/2006/relationships/tags" Target="../tags/tag6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87.xml"/><Relationship Id="rId1" Type="http://schemas.openxmlformats.org/officeDocument/2006/relationships/tags" Target="../tags/tag68.xml"/><Relationship Id="rId5" Type="http://schemas.openxmlformats.org/officeDocument/2006/relationships/image" Target="../media/image68.png"/><Relationship Id="rId4" Type="http://schemas.openxmlformats.org/officeDocument/2006/relationships/image" Target="../media/image199.jpeg"/></Relationships>
</file>

<file path=ppt/slides/_rels/slide15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85.xml"/></Relationships>
</file>

<file path=ppt/slides/_rels/slide15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201.png"/></Relationships>
</file>

<file path=ppt/slides/_rels/slide158.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6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4.png"/><Relationship Id="rId1" Type="http://schemas.openxmlformats.org/officeDocument/2006/relationships/slideLayout" Target="../slideLayouts/slideLayout85.xml"/></Relationships>
</file>

<file path=ppt/slides/_rels/slide16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38.xml"/><Relationship Id="rId4" Type="http://schemas.openxmlformats.org/officeDocument/2006/relationships/image" Target="../media/image219.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17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38.xml"/><Relationship Id="rId5" Type="http://schemas.openxmlformats.org/officeDocument/2006/relationships/image" Target="../media/image219.png"/><Relationship Id="rId4" Type="http://schemas.openxmlformats.org/officeDocument/2006/relationships/image" Target="../media/image222.png"/></Relationships>
</file>

<file path=ppt/slides/_rels/slide17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19.png"/><Relationship Id="rId1" Type="http://schemas.openxmlformats.org/officeDocument/2006/relationships/slideLayout" Target="../slideLayouts/slideLayout38.xml"/></Relationships>
</file>

<file path=ppt/slides/_rels/slide17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40.xml"/></Relationships>
</file>

<file path=ppt/slides/_rels/slide17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3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8.xml"/><Relationship Id="rId1" Type="http://schemas.openxmlformats.org/officeDocument/2006/relationships/tags" Target="../tags/tag70.xml"/><Relationship Id="rId5" Type="http://schemas.openxmlformats.org/officeDocument/2006/relationships/image" Target="../media/image219.png"/><Relationship Id="rId4" Type="http://schemas.openxmlformats.org/officeDocument/2006/relationships/image" Target="../media/image228.wmf"/></Relationships>
</file>

<file path=ppt/slides/_rels/slide17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233.png"/><Relationship Id="rId4" Type="http://schemas.openxmlformats.org/officeDocument/2006/relationships/hyperlink" Target="https://www.clevelandclinicwellness.com/employerprograms/documents/png/files/QuickHitCard.pdf"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38.xml"/><Relationship Id="rId4" Type="http://schemas.openxmlformats.org/officeDocument/2006/relationships/image" Target="../media/image236.png"/></Relationships>
</file>

<file path=ppt/slides/_rels/slide18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38.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74.png"/><Relationship Id="rId2" Type="http://schemas.openxmlformats.org/officeDocument/2006/relationships/diagramData" Target="../diagrams/data5.xml"/><Relationship Id="rId1" Type="http://schemas.openxmlformats.org/officeDocument/2006/relationships/slideLayout" Target="../slideLayouts/slideLayout3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74.png"/><Relationship Id="rId2" Type="http://schemas.openxmlformats.org/officeDocument/2006/relationships/diagramData" Target="../diagrams/data6.xml"/><Relationship Id="rId1" Type="http://schemas.openxmlformats.org/officeDocument/2006/relationships/slideLayout" Target="../slideLayouts/slideLayout3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3.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4.xml"/><Relationship Id="rId1" Type="http://schemas.openxmlformats.org/officeDocument/2006/relationships/tags" Target="../tags/tag71.xml"/><Relationship Id="rId5" Type="http://schemas.openxmlformats.org/officeDocument/2006/relationships/image" Target="../media/image174.png"/><Relationship Id="rId4" Type="http://schemas.openxmlformats.org/officeDocument/2006/relationships/image" Target="../media/image245.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8.xml"/><Relationship Id="rId1" Type="http://schemas.openxmlformats.org/officeDocument/2006/relationships/tags" Target="../tags/tag72.xml"/><Relationship Id="rId4" Type="http://schemas.openxmlformats.org/officeDocument/2006/relationships/image" Target="../media/image246.png"/></Relationships>
</file>

<file path=ppt/slides/_rels/slide18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09.png"/><Relationship Id="rId1" Type="http://schemas.openxmlformats.org/officeDocument/2006/relationships/slideLayout" Target="../slideLayouts/slideLayout40.xml"/></Relationships>
</file>

<file path=ppt/slides/_rels/slide189.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40.xml"/><Relationship Id="rId4" Type="http://schemas.openxmlformats.org/officeDocument/2006/relationships/image" Target="../media/image25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0.xml"/><Relationship Id="rId1" Type="http://schemas.openxmlformats.org/officeDocument/2006/relationships/tags" Target="../tags/tag73.xml"/></Relationships>
</file>

<file path=ppt/slides/_rels/slide19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82.xml"/><Relationship Id="rId1" Type="http://schemas.openxmlformats.org/officeDocument/2006/relationships/slideLayout" Target="../slideLayouts/slideLayout18.xml"/><Relationship Id="rId4" Type="http://schemas.openxmlformats.org/officeDocument/2006/relationships/image" Target="../media/image252.pn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8.xml"/><Relationship Id="rId1" Type="http://schemas.openxmlformats.org/officeDocument/2006/relationships/tags" Target="../tags/tag74.xml"/></Relationships>
</file>

<file path=ppt/slides/_rels/slide19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19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8.xml"/><Relationship Id="rId1" Type="http://schemas.openxmlformats.org/officeDocument/2006/relationships/tags" Target="../tags/tag76.xml"/><Relationship Id="rId4" Type="http://schemas.openxmlformats.org/officeDocument/2006/relationships/image" Target="../media/image257.pn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0.xml"/><Relationship Id="rId1" Type="http://schemas.openxmlformats.org/officeDocument/2006/relationships/tags" Target="../tags/tag77.xml"/></Relationships>
</file>

<file path=ppt/slides/_rels/slide198.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99.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hyperlink" Target="http://www.diabetesed.ne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devpolicy.org/young-peoples-political-engagement-future-timor-leste-20170721/" TargetMode="External"/><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20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Layout" Target="../slideLayouts/slideLayout12.xml"/><Relationship Id="rId1" Type="http://schemas.openxmlformats.org/officeDocument/2006/relationships/tags" Target="../tags/tag80.xml"/></Relationships>
</file>

<file path=ppt/slides/_rels/slide20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slideLayout" Target="../slideLayouts/slideLayout4.xml"/><Relationship Id="rId1" Type="http://schemas.openxmlformats.org/officeDocument/2006/relationships/tags" Target="../tags/tag81.xml"/></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20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slideLayout" Target="../slideLayouts/slideLayout4.xml"/><Relationship Id="rId1" Type="http://schemas.openxmlformats.org/officeDocument/2006/relationships/tags" Target="../tags/tag83.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49.wmf"/></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207.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9.png"/></Relationships>
</file>

<file path=ppt/slides/_rels/slide210.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211.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2.xml"/><Relationship Id="rId4" Type="http://schemas.openxmlformats.org/officeDocument/2006/relationships/image" Target="../media/image166.png"/></Relationships>
</file>

<file path=ppt/slides/_rels/slide213.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8.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8.xml"/><Relationship Id="rId1" Type="http://schemas.openxmlformats.org/officeDocument/2006/relationships/tags" Target="../tags/tag86.xml"/><Relationship Id="rId5" Type="http://schemas.openxmlformats.org/officeDocument/2006/relationships/image" Target="../media/image272.png"/><Relationship Id="rId4" Type="http://schemas.openxmlformats.org/officeDocument/2006/relationships/image" Target="../media/image271.pn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8.xml"/><Relationship Id="rId1" Type="http://schemas.openxmlformats.org/officeDocument/2006/relationships/tags" Target="../tags/tag8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94.xml"/><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8.xml"/><Relationship Id="rId1" Type="http://schemas.openxmlformats.org/officeDocument/2006/relationships/tags" Target="../tags/tag89.xml"/><Relationship Id="rId4" Type="http://schemas.openxmlformats.org/officeDocument/2006/relationships/image" Target="../media/image274.png"/></Relationships>
</file>

<file path=ppt/slides/_rels/slide21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1.jpeg"/><Relationship Id="rId5" Type="http://schemas.openxmlformats.org/officeDocument/2006/relationships/hyperlink" Target="http://www.worlddiabetesday.org/node/4494" TargetMode="External"/><Relationship Id="rId4" Type="http://schemas.openxmlformats.org/officeDocument/2006/relationships/image" Target="../media/image50.wmf"/></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3.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277.jpg"/><Relationship Id="rId1" Type="http://schemas.openxmlformats.org/officeDocument/2006/relationships/slideLayout" Target="../slideLayouts/slideLayout20.xml"/></Relationships>
</file>

<file path=ppt/slides/_rels/slide224.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slideLayout" Target="../slideLayouts/slideLayout18.xml"/><Relationship Id="rId1" Type="http://schemas.openxmlformats.org/officeDocument/2006/relationships/tags" Target="../tags/tag91.xml"/><Relationship Id="rId5" Type="http://schemas.openxmlformats.org/officeDocument/2006/relationships/image" Target="../media/image281.png"/><Relationship Id="rId4" Type="http://schemas.openxmlformats.org/officeDocument/2006/relationships/image" Target="../media/image280.png"/></Relationships>
</file>

<file path=ppt/slides/_rels/slide226.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3.png"/><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2" Type="http://schemas.openxmlformats.org/officeDocument/2006/relationships/hyperlink" Target="https://www.kidney.org/atoz/content/diabetes" TargetMode="External"/><Relationship Id="rId1" Type="http://schemas.openxmlformats.org/officeDocument/2006/relationships/slideLayout" Target="../slideLayouts/slideLayout33.xml"/></Relationships>
</file>

<file path=ppt/slides/_rels/slide22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4.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2.xml"/><Relationship Id="rId4" Type="http://schemas.openxmlformats.org/officeDocument/2006/relationships/image" Target="../media/image287.png"/></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233.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18.xml"/></Relationships>
</file>

<file path=ppt/slides/_rels/slide23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00.xml"/><Relationship Id="rId1" Type="http://schemas.openxmlformats.org/officeDocument/2006/relationships/slideLayout" Target="../slideLayouts/slideLayout20.xml"/><Relationship Id="rId4" Type="http://schemas.openxmlformats.org/officeDocument/2006/relationships/image" Target="../media/image281.pn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49.wmf"/></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91.png"/><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40.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2.xml"/><Relationship Id="rId4" Type="http://schemas.openxmlformats.org/officeDocument/2006/relationships/image" Target="../media/image296.jpeg"/></Relationships>
</file>

<file path=ppt/slides/_rels/slide241.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02.xml"/><Relationship Id="rId1" Type="http://schemas.openxmlformats.org/officeDocument/2006/relationships/slideLayout" Target="../slideLayouts/slideLayout18.xml"/><Relationship Id="rId4" Type="http://schemas.openxmlformats.org/officeDocument/2006/relationships/image" Target="../media/image298.png"/></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8.xml"/><Relationship Id="rId1" Type="http://schemas.openxmlformats.org/officeDocument/2006/relationships/tags" Target="../tags/tag93.xml"/><Relationship Id="rId5" Type="http://schemas.openxmlformats.org/officeDocument/2006/relationships/image" Target="../media/image166.png"/><Relationship Id="rId4" Type="http://schemas.openxmlformats.org/officeDocument/2006/relationships/image" Target="../media/image299.png"/></Relationships>
</file>

<file path=ppt/slides/_rels/slide24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04.xml"/><Relationship Id="rId1" Type="http://schemas.openxmlformats.org/officeDocument/2006/relationships/slideLayout" Target="../slideLayouts/slideLayout18.xml"/><Relationship Id="rId4" Type="http://schemas.openxmlformats.org/officeDocument/2006/relationships/image" Target="../media/image297.pn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8.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0.xml"/></Relationships>
</file>

<file path=ppt/slides/_rels/slide24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5.png"/><Relationship Id="rId4" Type="http://schemas.openxmlformats.org/officeDocument/2006/relationships/image" Target="../media/image54.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8.xml"/></Relationships>
</file>

<file path=ppt/slides/_rels/slide251.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slideLayout" Target="../slideLayouts/slideLayout18.xml"/><Relationship Id="rId1" Type="http://schemas.openxmlformats.org/officeDocument/2006/relationships/tags" Target="../tags/tag94.xml"/><Relationship Id="rId4" Type="http://schemas.openxmlformats.org/officeDocument/2006/relationships/image" Target="../media/image304.png"/></Relationships>
</file>

<file path=ppt/slides/_rels/slide25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05.png"/><Relationship Id="rId1" Type="http://schemas.openxmlformats.org/officeDocument/2006/relationships/slideLayout" Target="../slideLayouts/slideLayout18.xml"/></Relationships>
</file>

<file path=ppt/slides/_rels/slide25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slideLayout" Target="../slideLayouts/slideLayout18.xml"/><Relationship Id="rId1" Type="http://schemas.openxmlformats.org/officeDocument/2006/relationships/tags" Target="../tags/tag95.xml"/><Relationship Id="rId4" Type="http://schemas.openxmlformats.org/officeDocument/2006/relationships/image" Target="../media/image166.png"/></Relationships>
</file>

<file path=ppt/slides/_rels/slide25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07.png"/><Relationship Id="rId1" Type="http://schemas.openxmlformats.org/officeDocument/2006/relationships/slideLayout" Target="../slideLayouts/slideLayout18.xml"/></Relationships>
</file>

<file path=ppt/slides/_rels/slide255.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166.png"/><Relationship Id="rId1" Type="http://schemas.openxmlformats.org/officeDocument/2006/relationships/slideLayout" Target="../slideLayouts/slideLayout18.xml"/></Relationships>
</file>

<file path=ppt/slides/_rels/slide2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09.png"/><Relationship Id="rId1" Type="http://schemas.openxmlformats.org/officeDocument/2006/relationships/slideLayout" Target="../slideLayouts/slideLayout18.xml"/></Relationships>
</file>

<file path=ppt/slides/_rels/slide257.xml.rels><?xml version="1.0" encoding="UTF-8" standalone="yes"?>
<Relationships xmlns="http://schemas.openxmlformats.org/package/2006/relationships"><Relationship Id="rId3" Type="http://schemas.openxmlformats.org/officeDocument/2006/relationships/hyperlink" Target="http://www.debbest.com/2016/11/06/paying-100-of-an-employees-benefits-does-not-count-towards-the-flsa-exempt-salary-threshold-in-business-and-at-work/" TargetMode="External"/><Relationship Id="rId2" Type="http://schemas.openxmlformats.org/officeDocument/2006/relationships/image" Target="../media/image310.jpg"/><Relationship Id="rId1" Type="http://schemas.openxmlformats.org/officeDocument/2006/relationships/slideLayout" Target="../slideLayouts/slideLayout18.xml"/><Relationship Id="rId5" Type="http://schemas.openxmlformats.org/officeDocument/2006/relationships/image" Target="../media/image312.png"/><Relationship Id="rId4" Type="http://schemas.openxmlformats.org/officeDocument/2006/relationships/image" Target="../media/image311.png"/></Relationships>
</file>

<file path=ppt/slides/_rels/slide25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3.png"/><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11.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112.xml"/><Relationship Id="rId1" Type="http://schemas.openxmlformats.org/officeDocument/2006/relationships/slideLayout" Target="../slideLayouts/slideLayout18.xml"/><Relationship Id="rId4" Type="http://schemas.openxmlformats.org/officeDocument/2006/relationships/image" Target="../media/image315.png"/></Relationships>
</file>

<file path=ppt/slides/_rels/slide261.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18.xml"/></Relationships>
</file>

<file path=ppt/slides/_rels/slide262.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113.xml"/><Relationship Id="rId1" Type="http://schemas.openxmlformats.org/officeDocument/2006/relationships/slideLayout" Target="../slideLayouts/slideLayout18.xml"/><Relationship Id="rId4" Type="http://schemas.openxmlformats.org/officeDocument/2006/relationships/image" Target="../media/image319.png"/></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264.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115.xml"/><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16.xml"/><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117.xml"/><Relationship Id="rId1" Type="http://schemas.openxmlformats.org/officeDocument/2006/relationships/slideLayout" Target="../slideLayouts/slideLayout18.xml"/><Relationship Id="rId4" Type="http://schemas.openxmlformats.org/officeDocument/2006/relationships/image" Target="../media/image323.png"/></Relationships>
</file>

<file path=ppt/slides/_rels/slide26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268.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18.xml"/></Relationships>
</file>

<file path=ppt/slides/_rels/slide269.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0.xml"/></Relationships>
</file>

<file path=ppt/slides/_rels/slide271.xml.rels><?xml version="1.0" encoding="UTF-8" standalone="yes"?>
<Relationships xmlns="http://schemas.openxmlformats.org/package/2006/relationships"><Relationship Id="rId3" Type="http://schemas.openxmlformats.org/officeDocument/2006/relationships/hyperlink" Target="https://pixabay.com/en/pills-medication-tablet-capsule-951505/" TargetMode="External"/><Relationship Id="rId2" Type="http://schemas.openxmlformats.org/officeDocument/2006/relationships/image" Target="../media/image328.png"/><Relationship Id="rId1" Type="http://schemas.openxmlformats.org/officeDocument/2006/relationships/slideLayout" Target="../slideLayouts/slideLayout18.xml"/></Relationships>
</file>

<file path=ppt/slides/_rels/slide272.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18.xml"/></Relationships>
</file>

<file path=ppt/slides/_rels/slide273.xml.rels><?xml version="1.0" encoding="UTF-8" standalone="yes"?>
<Relationships xmlns="http://schemas.openxmlformats.org/package/2006/relationships"><Relationship Id="rId3" Type="http://schemas.openxmlformats.org/officeDocument/2006/relationships/hyperlink" Target="https://freepngimg.com/png/27121-pills-image" TargetMode="External"/><Relationship Id="rId2" Type="http://schemas.openxmlformats.org/officeDocument/2006/relationships/image" Target="../media/image330.png"/><Relationship Id="rId1" Type="http://schemas.openxmlformats.org/officeDocument/2006/relationships/slideLayout" Target="../slideLayouts/slideLayout18.xml"/></Relationships>
</file>

<file path=ppt/slides/_rels/slide27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119.xml"/><Relationship Id="rId1" Type="http://schemas.openxmlformats.org/officeDocument/2006/relationships/slideLayout" Target="../slideLayouts/slideLayout18.xml"/></Relationships>
</file>

<file path=ppt/slides/_rels/slide275.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276.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18.xml"/></Relationships>
</file>

<file path=ppt/slides/_rels/slide277.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121.xml"/><Relationship Id="rId1" Type="http://schemas.openxmlformats.org/officeDocument/2006/relationships/slideLayout" Target="../slideLayouts/slideLayout20.xml"/><Relationship Id="rId4" Type="http://schemas.openxmlformats.org/officeDocument/2006/relationships/image" Target="../media/image166.png"/></Relationships>
</file>

<file path=ppt/slides/_rels/slide27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34.jpeg"/><Relationship Id="rId1" Type="http://schemas.openxmlformats.org/officeDocument/2006/relationships/slideLayout" Target="../slideLayouts/slideLayout20.xml"/><Relationship Id="rId4" Type="http://schemas.openxmlformats.org/officeDocument/2006/relationships/image" Target="../media/image335.png"/></Relationships>
</file>

<file path=ppt/slides/_rels/slide27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coveragetoolkit.org/health-equity/defining-health-equity/" TargetMode="External"/><Relationship Id="rId5" Type="http://schemas.openxmlformats.org/officeDocument/2006/relationships/image" Target="../media/image59.png"/><Relationship Id="rId4" Type="http://schemas.openxmlformats.org/officeDocument/2006/relationships/hyperlink" Target="https://www.bridgespan.org/insights/library/public-health/the-community-cure-for-health-care-(1)" TargetMode="Externa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1.xml"/></Relationships>
</file>

<file path=ppt/slides/_rels/slide281.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0.xml"/><Relationship Id="rId4" Type="http://schemas.openxmlformats.org/officeDocument/2006/relationships/hyperlink" Target="https://diabetesed.net/coach-bevs-diabetes-cheat-sheets/" TargetMode="External"/></Relationships>
</file>

<file path=ppt/slides/_rels/slide282.xml.rels><?xml version="1.0" encoding="UTF-8" standalone="yes"?>
<Relationships xmlns="http://schemas.openxmlformats.org/package/2006/relationships"><Relationship Id="rId2" Type="http://schemas.openxmlformats.org/officeDocument/2006/relationships/image" Target="../media/image338.png"/><Relationship Id="rId1" Type="http://schemas.openxmlformats.org/officeDocument/2006/relationships/slideLayout" Target="../slideLayouts/slideLayout22.xml"/></Relationships>
</file>

<file path=ppt/slides/_rels/slide283.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0.xml"/></Relationships>
</file>

<file path=ppt/slides/_rels/slide284.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8.xml"/></Relationships>
</file>

<file path=ppt/slides/_rels/slide285.xml.rels><?xml version="1.0" encoding="UTF-8" standalone="yes"?>
<Relationships xmlns="http://schemas.openxmlformats.org/package/2006/relationships"><Relationship Id="rId8" Type="http://schemas.openxmlformats.org/officeDocument/2006/relationships/image" Target="../media/image930.png"/><Relationship Id="rId13" Type="http://schemas.openxmlformats.org/officeDocument/2006/relationships/image" Target="../media/image950.png"/><Relationship Id="rId18" Type="http://schemas.openxmlformats.org/officeDocument/2006/relationships/customXml" Target="../ink/ink15.xml"/><Relationship Id="rId3" Type="http://schemas.openxmlformats.org/officeDocument/2006/relationships/image" Target="../media/image339.png"/><Relationship Id="rId7" Type="http://schemas.openxmlformats.org/officeDocument/2006/relationships/customXml" Target="../ink/ink8.xml"/><Relationship Id="rId12" Type="http://schemas.openxmlformats.org/officeDocument/2006/relationships/customXml" Target="../ink/ink11.xml"/><Relationship Id="rId17" Type="http://schemas.openxmlformats.org/officeDocument/2006/relationships/image" Target="../media/image2020.png"/><Relationship Id="rId2" Type="http://schemas.openxmlformats.org/officeDocument/2006/relationships/image" Target="../media/image166.png"/><Relationship Id="rId16" Type="http://schemas.openxmlformats.org/officeDocument/2006/relationships/customXml" Target="../ink/ink14.xml"/><Relationship Id="rId1" Type="http://schemas.openxmlformats.org/officeDocument/2006/relationships/slideLayout" Target="../slideLayouts/slideLayout20.xml"/><Relationship Id="rId6" Type="http://schemas.openxmlformats.org/officeDocument/2006/relationships/customXml" Target="../ink/ink7.xml"/><Relationship Id="rId11" Type="http://schemas.openxmlformats.org/officeDocument/2006/relationships/image" Target="../media/image940.png"/><Relationship Id="rId5" Type="http://schemas.openxmlformats.org/officeDocument/2006/relationships/image" Target="../media/image920.png"/><Relationship Id="rId15" Type="http://schemas.openxmlformats.org/officeDocument/2006/relationships/customXml" Target="../ink/ink13.xml"/><Relationship Id="rId10" Type="http://schemas.openxmlformats.org/officeDocument/2006/relationships/customXml" Target="../ink/ink10.xml"/><Relationship Id="rId19" Type="http://schemas.openxmlformats.org/officeDocument/2006/relationships/image" Target="../media/image203.png"/><Relationship Id="rId4" Type="http://schemas.openxmlformats.org/officeDocument/2006/relationships/customXml" Target="../ink/ink6.xml"/><Relationship Id="rId9" Type="http://schemas.openxmlformats.org/officeDocument/2006/relationships/customXml" Target="../ink/ink9.xml"/><Relationship Id="rId14" Type="http://schemas.openxmlformats.org/officeDocument/2006/relationships/customXml" Target="../ink/ink1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28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340.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291.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292.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28.xml"/><Relationship Id="rId7" Type="http://schemas.openxmlformats.org/officeDocument/2006/relationships/diagramColors" Target="../diagrams/colors7.xml"/><Relationship Id="rId2" Type="http://schemas.openxmlformats.org/officeDocument/2006/relationships/slideLayout" Target="../slideLayouts/slideLayout18.xml"/><Relationship Id="rId1" Type="http://schemas.openxmlformats.org/officeDocument/2006/relationships/tags" Target="../tags/tag9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4.xml.rels><?xml version="1.0" encoding="UTF-8" standalone="yes"?>
<Relationships xmlns="http://schemas.openxmlformats.org/package/2006/relationships"><Relationship Id="rId3" Type="http://schemas.openxmlformats.org/officeDocument/2006/relationships/hyperlink" Target="http://www.beautyandgroomingtips.com/2008/05/aspirin-for-acne-prone-skin.html" TargetMode="External"/><Relationship Id="rId2" Type="http://schemas.openxmlformats.org/officeDocument/2006/relationships/image" Target="../media/image343.jpg"/><Relationship Id="rId1" Type="http://schemas.openxmlformats.org/officeDocument/2006/relationships/slideLayout" Target="../slideLayouts/slideLayout18.xml"/><Relationship Id="rId4" Type="http://schemas.openxmlformats.org/officeDocument/2006/relationships/image" Target="../media/image312.png"/></Relationships>
</file>

<file path=ppt/slides/_rels/slide295.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129.xml"/><Relationship Id="rId1" Type="http://schemas.openxmlformats.org/officeDocument/2006/relationships/slideLayout" Target="../slideLayouts/slideLayout18.xml"/><Relationship Id="rId4" Type="http://schemas.openxmlformats.org/officeDocument/2006/relationships/image" Target="../media/image344.png"/></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297.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298.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132.xml"/><Relationship Id="rId1" Type="http://schemas.openxmlformats.org/officeDocument/2006/relationships/slideLayout" Target="../slideLayouts/slideLayout17.xml"/><Relationship Id="rId5" Type="http://schemas.openxmlformats.org/officeDocument/2006/relationships/image" Target="../media/image347.jpeg"/><Relationship Id="rId4" Type="http://schemas.openxmlformats.org/officeDocument/2006/relationships/image" Target="../media/image346.jpeg"/></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0.xml"/><Relationship Id="rId1" Type="http://schemas.openxmlformats.org/officeDocument/2006/relationships/tags" Target="../tags/tag97.xml"/><Relationship Id="rId5" Type="http://schemas.openxmlformats.org/officeDocument/2006/relationships/image" Target="../media/image349.png"/><Relationship Id="rId4" Type="http://schemas.openxmlformats.org/officeDocument/2006/relationships/image" Target="../media/image348.jpe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0.xml"/><Relationship Id="rId1" Type="http://schemas.openxmlformats.org/officeDocument/2006/relationships/tags" Target="../tags/tag98.xml"/><Relationship Id="rId5" Type="http://schemas.openxmlformats.org/officeDocument/2006/relationships/image" Target="../media/image348.jpeg"/><Relationship Id="rId4" Type="http://schemas.openxmlformats.org/officeDocument/2006/relationships/hyperlink" Target="mailto:Info@diabetesed.net" TargetMode="Externa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38.xml"/><Relationship Id="rId1" Type="http://schemas.openxmlformats.org/officeDocument/2006/relationships/tags" Target="../tags/tag99.xml"/><Relationship Id="rId4" Type="http://schemas.openxmlformats.org/officeDocument/2006/relationships/image" Target="../media/image149.wmf"/></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38.xml"/><Relationship Id="rId1" Type="http://schemas.openxmlformats.org/officeDocument/2006/relationships/tags" Target="../tags/tag100.xml"/></Relationships>
</file>

<file path=ppt/slides/_rels/slide305.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tags" Target="../tags/tag101.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7.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66.pn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5.xml"/><Relationship Id="rId1" Type="http://schemas.openxmlformats.org/officeDocument/2006/relationships/tags" Target="../tags/tag1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85.xml"/><Relationship Id="rId1" Type="http://schemas.openxmlformats.org/officeDocument/2006/relationships/tags" Target="../tags/tag13.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67.png"/><Relationship Id="rId7" Type="http://schemas.openxmlformats.org/officeDocument/2006/relationships/image" Target="../media/image530.png"/><Relationship Id="rId12" Type="http://schemas.openxmlformats.org/officeDocument/2006/relationships/image" Target="../media/image68.png"/><Relationship Id="rId2" Type="http://schemas.openxmlformats.org/officeDocument/2006/relationships/slideLayout" Target="../slideLayouts/slideLayout85.xml"/><Relationship Id="rId1" Type="http://schemas.openxmlformats.org/officeDocument/2006/relationships/tags" Target="../tags/tag14.xml"/><Relationship Id="rId6" Type="http://schemas.openxmlformats.org/officeDocument/2006/relationships/customXml" Target="../ink/ink1.xml"/><Relationship Id="rId11" Type="http://schemas.openxmlformats.org/officeDocument/2006/relationships/image" Target="../media/image550.png"/><Relationship Id="rId5" Type="http://schemas.openxmlformats.org/officeDocument/2006/relationships/image" Target="../media/image71.emf"/><Relationship Id="rId10" Type="http://schemas.openxmlformats.org/officeDocument/2006/relationships/customXml" Target="../ink/ink3.xml"/><Relationship Id="rId4" Type="http://schemas.openxmlformats.org/officeDocument/2006/relationships/image" Target="../media/image70.png"/><Relationship Id="rId9"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4.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3.png"/><Relationship Id="rId9" Type="http://schemas.microsoft.com/office/2007/relationships/diagramDrawing" Target="../diagrams/drawing1.xml"/></Relationships>
</file>

<file path=ppt/slides/_rels/slide39.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9.pn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9.png"/><Relationship Id="rId4" Type="http://schemas.openxmlformats.org/officeDocument/2006/relationships/hyperlink" Target="https://betterhealthwhileaging.net/medication-safet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hyperlink" Target="https://www.freestock.com/free-photos/thoughtful-man-isolated-white-background-39365935"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4.xml"/><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96.jpe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7.png"/><Relationship Id="rId1" Type="http://schemas.openxmlformats.org/officeDocument/2006/relationships/slideLayout" Target="../slideLayouts/slideLayout123.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8.png"/><Relationship Id="rId1" Type="http://schemas.openxmlformats.org/officeDocument/2006/relationships/slideLayout" Target="../slideLayouts/slideLayout12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5.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23.xml"/><Relationship Id="rId1" Type="http://schemas.openxmlformats.org/officeDocument/2006/relationships/tags" Target="../tags/tag26.xml"/></Relationships>
</file>

<file path=ppt/slides/_rels/slide5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25.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123.xml"/><Relationship Id="rId1" Type="http://schemas.openxmlformats.org/officeDocument/2006/relationships/tags" Target="../tags/tag27.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104.png"/><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23.xml"/><Relationship Id="rId1" Type="http://schemas.openxmlformats.org/officeDocument/2006/relationships/tags" Target="../tags/tag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111.png"/><Relationship Id="rId4" Type="http://schemas.openxmlformats.org/officeDocument/2006/relationships/image" Target="../media/image110.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115.png"/><Relationship Id="rId4" Type="http://schemas.openxmlformats.org/officeDocument/2006/relationships/image" Target="../media/image114.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74.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notesSlide" Target="../notesSlides/notesSlide22.xml"/><Relationship Id="rId7" Type="http://schemas.openxmlformats.org/officeDocument/2006/relationships/image" Target="../media/image120.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oleObject" Target="../embeddings/oleObject2.bin"/><Relationship Id="rId5" Type="http://schemas.openxmlformats.org/officeDocument/2006/relationships/image" Target="../media/image119.png"/><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76.xml.rels><?xml version="1.0" encoding="UTF-8" standalone="yes"?>
<Relationships xmlns="http://schemas.openxmlformats.org/package/2006/relationships"><Relationship Id="rId8" Type="http://schemas.openxmlformats.org/officeDocument/2006/relationships/image" Target="../media/image126.wmf"/><Relationship Id="rId3" Type="http://schemas.openxmlformats.org/officeDocument/2006/relationships/slideLayout" Target="../slideLayouts/slideLayout2.xml"/><Relationship Id="rId7" Type="http://schemas.openxmlformats.org/officeDocument/2006/relationships/image" Target="../media/image125.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0.xml"/><Relationship Id="rId6" Type="http://schemas.openxmlformats.org/officeDocument/2006/relationships/image" Target="../media/image124.wmf"/><Relationship Id="rId11" Type="http://schemas.openxmlformats.org/officeDocument/2006/relationships/image" Target="../media/image129.wmf"/><Relationship Id="rId5" Type="http://schemas.openxmlformats.org/officeDocument/2006/relationships/image" Target="../media/image123.wmf"/><Relationship Id="rId10" Type="http://schemas.openxmlformats.org/officeDocument/2006/relationships/image" Target="../media/image128.wmf"/><Relationship Id="rId4" Type="http://schemas.openxmlformats.org/officeDocument/2006/relationships/notesSlide" Target="../notesSlides/notesSlide23.xml"/><Relationship Id="rId9" Type="http://schemas.openxmlformats.org/officeDocument/2006/relationships/image" Target="../media/image127.wmf"/></Relationships>
</file>

<file path=ppt/slides/_rels/slide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xml"/><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102.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2.xml"/><Relationship Id="rId1" Type="http://schemas.openxmlformats.org/officeDocument/2006/relationships/tags" Target="../tags/tag42.xml"/><Relationship Id="rId5" Type="http://schemas.openxmlformats.org/officeDocument/2006/relationships/image" Target="../media/image134.png"/><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0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0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2.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0.xml"/><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2.xml"/><Relationship Id="rId1" Type="http://schemas.openxmlformats.org/officeDocument/2006/relationships/tags" Target="../tags/tag44.xml"/></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ags" Target="../tags/tag46.xml"/></Relationships>
</file>

<file path=ppt/slides/_rels/slide9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138.jpeg"/></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9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50.xml"/><Relationship Id="rId4" Type="http://schemas.openxmlformats.org/officeDocument/2006/relationships/image" Target="../media/image142.jpeg"/></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51.xml"/><Relationship Id="rId4" Type="http://schemas.openxmlformats.org/officeDocument/2006/relationships/image" Target="../media/image146.jpeg"/></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Virtual DiabetesEd Training Conference 2024 – Day 1</a:t>
            </a:r>
            <a:br>
              <a:rPr lang="en-US" dirty="0"/>
            </a:b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66800"/>
            <a:ext cx="8382000" cy="1795145"/>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6A69-EEE9-49F6-BD1E-0073A18DFE0D}"/>
              </a:ext>
            </a:extLst>
          </p:cNvPr>
          <p:cNvSpPr>
            <a:spLocks noGrp="1"/>
          </p:cNvSpPr>
          <p:nvPr>
            <p:ph type="title"/>
          </p:nvPr>
        </p:nvSpPr>
        <p:spPr/>
        <p:txBody>
          <a:bodyPr/>
          <a:lstStyle/>
          <a:p>
            <a:r>
              <a:rPr lang="en-US" dirty="0"/>
              <a:t>What is your job setting?</a:t>
            </a:r>
          </a:p>
        </p:txBody>
      </p:sp>
      <p:pic>
        <p:nvPicPr>
          <p:cNvPr id="4" name="Picture 3">
            <a:extLst>
              <a:ext uri="{FF2B5EF4-FFF2-40B4-BE49-F238E27FC236}">
                <a16:creationId xmlns:a16="http://schemas.microsoft.com/office/drawing/2014/main" id="{9B843556-AF02-4E0A-AB76-46FDC1EEDD9B}"/>
              </a:ext>
            </a:extLst>
          </p:cNvPr>
          <p:cNvPicPr>
            <a:picLocks noChangeAspect="1"/>
          </p:cNvPicPr>
          <p:nvPr/>
        </p:nvPicPr>
        <p:blipFill>
          <a:blip r:embed="rId2"/>
          <a:stretch>
            <a:fillRect/>
          </a:stretch>
        </p:blipFill>
        <p:spPr>
          <a:xfrm>
            <a:off x="457200" y="1152495"/>
            <a:ext cx="8229600" cy="5705505"/>
          </a:xfrm>
          <a:prstGeom prst="rect">
            <a:avLst/>
          </a:prstGeom>
        </p:spPr>
      </p:pic>
      <p:pic>
        <p:nvPicPr>
          <p:cNvPr id="5" name="Picture 4">
            <a:extLst>
              <a:ext uri="{FF2B5EF4-FFF2-40B4-BE49-F238E27FC236}">
                <a16:creationId xmlns:a16="http://schemas.microsoft.com/office/drawing/2014/main" id="{CBAA5ECC-3F55-631E-2745-93EAC6644A16}"/>
              </a:ext>
            </a:extLst>
          </p:cNvPr>
          <p:cNvPicPr>
            <a:picLocks noChangeAspect="1"/>
          </p:cNvPicPr>
          <p:nvPr/>
        </p:nvPicPr>
        <p:blipFill>
          <a:blip r:embed="rId3"/>
          <a:stretch>
            <a:fillRect/>
          </a:stretch>
        </p:blipFill>
        <p:spPr>
          <a:xfrm>
            <a:off x="178237" y="1143000"/>
            <a:ext cx="8965763" cy="5562600"/>
          </a:xfrm>
          <a:prstGeom prst="rect">
            <a:avLst/>
          </a:prstGeom>
        </p:spPr>
      </p:pic>
      <p:sp>
        <p:nvSpPr>
          <p:cNvPr id="6" name="TextBox 5">
            <a:extLst>
              <a:ext uri="{FF2B5EF4-FFF2-40B4-BE49-F238E27FC236}">
                <a16:creationId xmlns:a16="http://schemas.microsoft.com/office/drawing/2014/main" id="{B8021810-8C9F-98BD-D528-45C79B73137E}"/>
              </a:ext>
            </a:extLst>
          </p:cNvPr>
          <p:cNvSpPr txBox="1"/>
          <p:nvPr/>
        </p:nvSpPr>
        <p:spPr>
          <a:xfrm>
            <a:off x="7547898" y="1240512"/>
            <a:ext cx="1417865" cy="2308324"/>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Other</a:t>
            </a:r>
          </a:p>
          <a:p>
            <a:r>
              <a:rPr lang="en-US" b="0" i="0" dirty="0">
                <a:solidFill>
                  <a:srgbClr val="333333"/>
                </a:solidFill>
                <a:effectLst/>
                <a:latin typeface="Calibri" panose="020F0502020204030204" pitchFamily="34" charset="0"/>
                <a:cs typeface="Calibri" panose="020F0502020204030204" pitchFamily="34" charset="0"/>
              </a:rPr>
              <a:t>- Community Nutrition Public Health</a:t>
            </a:r>
          </a:p>
          <a:p>
            <a:r>
              <a:rPr lang="en-US" dirty="0">
                <a:solidFill>
                  <a:srgbClr val="333333"/>
                </a:solidFill>
                <a:latin typeface="Calibri" panose="020F0502020204030204" pitchFamily="34" charset="0"/>
                <a:cs typeface="Calibri" panose="020F0502020204030204" pitchFamily="34" charset="0"/>
              </a:rPr>
              <a:t>- Industry</a:t>
            </a:r>
          </a:p>
          <a:p>
            <a:r>
              <a:rPr lang="en-US" dirty="0">
                <a:solidFill>
                  <a:srgbClr val="333333"/>
                </a:solidFill>
                <a:latin typeface="Calibri" panose="020F0502020204030204" pitchFamily="34" charset="0"/>
                <a:cs typeface="Calibri" panose="020F0502020204030204" pitchFamily="34" charset="0"/>
              </a:rPr>
              <a:t>- Diabetes Clinic</a:t>
            </a:r>
            <a:endParaRPr lang="en-US" dirty="0">
              <a:latin typeface="Calibri" panose="020F0502020204030204" pitchFamily="34" charset="0"/>
              <a:cs typeface="Calibri" panose="020F0502020204030204" pitchFamily="34" charset="0"/>
            </a:endParaRPr>
          </a:p>
          <a:p>
            <a:endParaRPr lang="en-US" dirty="0"/>
          </a:p>
        </p:txBody>
      </p:sp>
      <p:pic>
        <p:nvPicPr>
          <p:cNvPr id="9" name="Picture 8">
            <a:extLst>
              <a:ext uri="{FF2B5EF4-FFF2-40B4-BE49-F238E27FC236}">
                <a16:creationId xmlns:a16="http://schemas.microsoft.com/office/drawing/2014/main" id="{89017A6B-A774-D80E-2EB8-6C458B5755F7}"/>
              </a:ext>
            </a:extLst>
          </p:cNvPr>
          <p:cNvPicPr>
            <a:picLocks noChangeAspect="1"/>
          </p:cNvPicPr>
          <p:nvPr/>
        </p:nvPicPr>
        <p:blipFill>
          <a:blip r:embed="rId4"/>
          <a:stretch>
            <a:fillRect/>
          </a:stretch>
        </p:blipFill>
        <p:spPr>
          <a:xfrm>
            <a:off x="178237" y="1143000"/>
            <a:ext cx="7369662" cy="4198922"/>
          </a:xfrm>
          <a:prstGeom prst="rect">
            <a:avLst/>
          </a:prstGeom>
        </p:spPr>
      </p:pic>
    </p:spTree>
    <p:extLst>
      <p:ext uri="{BB962C8B-B14F-4D97-AF65-F5344CB8AC3E}">
        <p14:creationId xmlns:p14="http://schemas.microsoft.com/office/powerpoint/2010/main" val="406287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70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pic>
        <p:nvPicPr>
          <p:cNvPr id="7" name="Picture 6">
            <a:extLst>
              <a:ext uri="{FF2B5EF4-FFF2-40B4-BE49-F238E27FC236}">
                <a16:creationId xmlns:a16="http://schemas.microsoft.com/office/drawing/2014/main" id="{EBBB2070-1EB8-5AA5-AB27-F7E507CCD51A}"/>
              </a:ext>
            </a:extLst>
          </p:cNvPr>
          <p:cNvPicPr>
            <a:picLocks noChangeAspect="1"/>
          </p:cNvPicPr>
          <p:nvPr/>
        </p:nvPicPr>
        <p:blipFill>
          <a:blip r:embed="rId3"/>
          <a:stretch>
            <a:fillRect/>
          </a:stretch>
        </p:blipFill>
        <p:spPr>
          <a:xfrm>
            <a:off x="6226115" y="3886200"/>
            <a:ext cx="2590800" cy="457755"/>
          </a:xfrm>
          <a:prstGeom prst="rect">
            <a:avLst/>
          </a:prstGeom>
        </p:spPr>
      </p:pic>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0040"/>
            <a:ext cx="8229600" cy="1143000"/>
          </a:xfrm>
        </p:spPr>
        <p:txBody>
          <a:bodyPr>
            <a:noAutofit/>
          </a:bodyPr>
          <a:lstStyle/>
          <a:p>
            <a:r>
              <a:rPr lang="en-US" sz="3600" dirty="0"/>
              <a:t>Regardless of the cause, hyperglycemia needs to be treated.</a:t>
            </a: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957912"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875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B7AC-99A8-1D5F-EEAE-2CB5876AFDC8}"/>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6553F936-1877-61C5-A5C5-A98C357E41F5}"/>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F0E02097-1ACC-C8CB-FF55-D22C26354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697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84763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004"/>
            <a:ext cx="9144000" cy="617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sz="quarter" idx="4294967295"/>
          </p:nvPr>
        </p:nvSpPr>
        <p:spPr>
          <a:xfrm>
            <a:off x="0" y="1219200"/>
            <a:ext cx="8229600" cy="5486400"/>
          </a:xfrm>
        </p:spPr>
        <p:txBody>
          <a:bodyPr/>
          <a:lstStyle/>
          <a:p>
            <a:pPr marL="0" indent="0" algn="ctr" eaLnBrk="1" hangingPunct="1">
              <a:buNone/>
            </a:pPr>
            <a:r>
              <a:rPr lang="en-US" altLang="en-US" sz="5225" dirty="0">
                <a:solidFill>
                  <a:schemeClr val="bg1"/>
                </a:solidFill>
              </a:rPr>
              <a:t>Incretins:</a:t>
            </a:r>
          </a:p>
          <a:p>
            <a:pPr marL="0" indent="0" algn="ctr" eaLnBrk="1" hangingPunct="1">
              <a:buNone/>
            </a:pPr>
            <a:r>
              <a:rPr lang="en-US" altLang="en-US" sz="5225" dirty="0">
                <a:solidFill>
                  <a:schemeClr val="bg1"/>
                </a:solidFill>
              </a:rPr>
              <a:t>GLP-1 &amp; GLP-1/GIP                     Receptor Agonists</a:t>
            </a:r>
          </a:p>
        </p:txBody>
      </p:sp>
      <p:sp>
        <p:nvSpPr>
          <p:cNvPr id="2" name="TextBox 1">
            <a:extLst>
              <a:ext uri="{FF2B5EF4-FFF2-40B4-BE49-F238E27FC236}">
                <a16:creationId xmlns:a16="http://schemas.microsoft.com/office/drawing/2014/main" id="{5DAB94EE-537F-1F86-7952-79C06D005AC2}"/>
              </a:ext>
            </a:extLst>
          </p:cNvPr>
          <p:cNvSpPr txBox="1"/>
          <p:nvPr/>
        </p:nvSpPr>
        <p:spPr>
          <a:xfrm>
            <a:off x="762000" y="5230090"/>
            <a:ext cx="6629400" cy="646331"/>
          </a:xfrm>
          <a:prstGeom prst="rect">
            <a:avLst/>
          </a:prstGeom>
          <a:noFill/>
        </p:spPr>
        <p:txBody>
          <a:bodyPr wrap="square" rtlCol="0">
            <a:spAutoFit/>
          </a:bodyPr>
          <a:lstStyle/>
          <a:p>
            <a:r>
              <a:rPr lang="en-US" dirty="0">
                <a:solidFill>
                  <a:schemeClr val="bg1"/>
                </a:solidFill>
              </a:rPr>
              <a:t>GLP-1: glucagon like peptide 1</a:t>
            </a:r>
          </a:p>
          <a:p>
            <a:r>
              <a:rPr lang="en-US" dirty="0">
                <a:solidFill>
                  <a:schemeClr val="bg1"/>
                </a:solidFill>
              </a:rPr>
              <a:t>GIP: glucose-dependent insulinotropic polypeptide</a:t>
            </a:r>
          </a:p>
        </p:txBody>
      </p:sp>
    </p:spTree>
    <p:extLst>
      <p:ext uri="{BB962C8B-B14F-4D97-AF65-F5344CB8AC3E}">
        <p14:creationId xmlns:p14="http://schemas.microsoft.com/office/powerpoint/2010/main" val="42644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New Drugs Take Hollywood by Storm</a:t>
            </a:r>
          </a:p>
        </p:txBody>
      </p:sp>
      <p:sp>
        <p:nvSpPr>
          <p:cNvPr id="6" name="Content Placeholder 5">
            <a:extLst>
              <a:ext uri="{FF2B5EF4-FFF2-40B4-BE49-F238E27FC236}">
                <a16:creationId xmlns:a16="http://schemas.microsoft.com/office/drawing/2014/main" id="{F611FA8E-84C3-6B76-E524-3D79AC8FB584}"/>
              </a:ext>
            </a:extLst>
          </p:cNvPr>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75354" y="1666217"/>
            <a:ext cx="4552399" cy="2091621"/>
          </a:xfrm>
          <a:prstGeom prst="rect">
            <a:avLst/>
          </a:prstGeom>
        </p:spPr>
      </p:pic>
      <p:pic>
        <p:nvPicPr>
          <p:cNvPr id="5" name="Picture 4"/>
          <p:cNvPicPr>
            <a:picLocks noChangeAspect="1"/>
          </p:cNvPicPr>
          <p:nvPr/>
        </p:nvPicPr>
        <p:blipFill>
          <a:blip r:embed="rId4"/>
          <a:stretch>
            <a:fillRect/>
          </a:stretch>
        </p:blipFill>
        <p:spPr>
          <a:xfrm>
            <a:off x="4884370" y="3021372"/>
            <a:ext cx="3775510" cy="2804985"/>
          </a:xfrm>
          <a:prstGeom prst="rect">
            <a:avLst/>
          </a:prstGeom>
        </p:spPr>
      </p:pic>
      <p:pic>
        <p:nvPicPr>
          <p:cNvPr id="7" name="Picture 6">
            <a:extLst>
              <a:ext uri="{FF2B5EF4-FFF2-40B4-BE49-F238E27FC236}">
                <a16:creationId xmlns:a16="http://schemas.microsoft.com/office/drawing/2014/main" id="{F7A0FE78-F07A-9818-8559-5F24C6CEB97E}"/>
              </a:ext>
            </a:extLst>
          </p:cNvPr>
          <p:cNvPicPr>
            <a:picLocks noChangeAspect="1"/>
          </p:cNvPicPr>
          <p:nvPr/>
        </p:nvPicPr>
        <p:blipFill>
          <a:blip r:embed="rId5"/>
          <a:stretch>
            <a:fillRect/>
          </a:stretch>
        </p:blipFill>
        <p:spPr>
          <a:xfrm>
            <a:off x="553001" y="3827893"/>
            <a:ext cx="3322307" cy="1893358"/>
          </a:xfrm>
          <a:prstGeom prst="rect">
            <a:avLst/>
          </a:prstGeom>
        </p:spPr>
      </p:pic>
      <p:sp>
        <p:nvSpPr>
          <p:cNvPr id="3" name="TextBox 2">
            <a:extLst>
              <a:ext uri="{FF2B5EF4-FFF2-40B4-BE49-F238E27FC236}">
                <a16:creationId xmlns:a16="http://schemas.microsoft.com/office/drawing/2014/main" id="{9973EC31-F6D8-335A-8F49-BD25FEE62B15}"/>
              </a:ext>
            </a:extLst>
          </p:cNvPr>
          <p:cNvSpPr txBox="1"/>
          <p:nvPr/>
        </p:nvSpPr>
        <p:spPr>
          <a:xfrm>
            <a:off x="553001" y="6284523"/>
            <a:ext cx="7525646" cy="553998"/>
          </a:xfrm>
          <a:prstGeom prst="rect">
            <a:avLst/>
          </a:prstGeom>
          <a:noFill/>
        </p:spPr>
        <p:txBody>
          <a:bodyPr wrap="square" rtlCol="0">
            <a:spAutoFit/>
          </a:bodyPr>
          <a:lstStyle/>
          <a:p>
            <a:r>
              <a:rPr lang="en-US" sz="1200" dirty="0"/>
              <a:t>https://www.npr.org/2023/04/01/1166781510/ozempic-weight-loss-drug-big-business</a:t>
            </a:r>
          </a:p>
          <a:p>
            <a:endParaRPr lang="en-US" dirty="0"/>
          </a:p>
        </p:txBody>
      </p:sp>
    </p:spTree>
    <p:extLst>
      <p:ext uri="{BB962C8B-B14F-4D97-AF65-F5344CB8AC3E}">
        <p14:creationId xmlns:p14="http://schemas.microsoft.com/office/powerpoint/2010/main" val="141157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58FEE48-B439-4C4F-8935-9629EFF11DE3}"/>
              </a:ext>
            </a:extLst>
          </p:cNvPr>
          <p:cNvSpPr>
            <a:spLocks noGrp="1" noChangeArrowheads="1"/>
          </p:cNvSpPr>
          <p:nvPr>
            <p:ph type="title"/>
          </p:nvPr>
        </p:nvSpPr>
        <p:spPr/>
        <p:txBody>
          <a:bodyPr>
            <a:normAutofit/>
          </a:bodyPr>
          <a:lstStyle/>
          <a:p>
            <a:r>
              <a:rPr lang="en-US" altLang="en-US" sz="4000" dirty="0"/>
              <a:t>GLP-1 Receptor Agonist Mechanism</a:t>
            </a:r>
          </a:p>
        </p:txBody>
      </p:sp>
      <p:sp>
        <p:nvSpPr>
          <p:cNvPr id="3" name="Content Placeholder 2">
            <a:extLst>
              <a:ext uri="{FF2B5EF4-FFF2-40B4-BE49-F238E27FC236}">
                <a16:creationId xmlns:a16="http://schemas.microsoft.com/office/drawing/2014/main" id="{8519FB90-87CA-02A6-8A6D-231336A48DF5}"/>
              </a:ext>
            </a:extLst>
          </p:cNvPr>
          <p:cNvSpPr>
            <a:spLocks noGrp="1"/>
          </p:cNvSpPr>
          <p:nvPr>
            <p:ph sz="quarter" idx="1"/>
          </p:nvPr>
        </p:nvSpPr>
        <p:spPr/>
        <p:txBody>
          <a:bodyPr/>
          <a:lstStyle/>
          <a:p>
            <a:endParaRPr lang="en-US"/>
          </a:p>
        </p:txBody>
      </p:sp>
      <p:sp>
        <p:nvSpPr>
          <p:cNvPr id="67587" name="Slide Number Placeholder 3">
            <a:extLst>
              <a:ext uri="{FF2B5EF4-FFF2-40B4-BE49-F238E27FC236}">
                <a16:creationId xmlns:a16="http://schemas.microsoft.com/office/drawing/2014/main" id="{A4DDB2CA-59BA-4855-8B16-717F3F4CDA1A}"/>
              </a:ext>
            </a:extLst>
          </p:cNvPr>
          <p:cNvSpPr>
            <a:spLocks noGrp="1" noChangeArrowheads="1"/>
          </p:cNvSpPr>
          <p:nvPr>
            <p:ph type="sldNum" sz="quarter" idx="4294967295"/>
          </p:nvPr>
        </p:nvSpPr>
        <p:spPr bwMode="auto">
          <a:xfrm>
            <a:off x="7010400" y="6065838"/>
            <a:ext cx="2133600" cy="32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40"/>
              </a:spcBef>
              <a:buClr>
                <a:srgbClr val="86AA2C"/>
              </a:buClr>
              <a:buSzPct val="76000"/>
              <a:buFont typeface="Wingdings 3" panose="05040102010807070707" pitchFamily="18" charset="2"/>
              <a:buChar char=""/>
              <a:defRPr sz="2883">
                <a:solidFill>
                  <a:schemeClr val="tx1"/>
                </a:solidFill>
                <a:latin typeface="Calibri" panose="020F0502020204030204" pitchFamily="34" charset="0"/>
              </a:defRPr>
            </a:lvl1pPr>
            <a:lvl2pPr marL="669249" indent="-257404">
              <a:spcBef>
                <a:spcPts val="450"/>
              </a:spcBef>
              <a:buClr>
                <a:srgbClr val="86AA2C"/>
              </a:buClr>
              <a:buSzPct val="76000"/>
              <a:buFont typeface="Wingdings 3" panose="05040102010807070707" pitchFamily="18" charset="2"/>
              <a:buChar char=""/>
              <a:defRPr sz="2342">
                <a:solidFill>
                  <a:schemeClr val="tx1"/>
                </a:solidFill>
                <a:latin typeface="Calibri" panose="020F0502020204030204" pitchFamily="34" charset="0"/>
              </a:defRPr>
            </a:lvl2pPr>
            <a:lvl3pPr marL="1029614" indent="-205923">
              <a:spcBef>
                <a:spcPts val="450"/>
              </a:spcBef>
              <a:buClr>
                <a:srgbClr val="86AA2C"/>
              </a:buClr>
              <a:buSzPct val="76000"/>
              <a:buFont typeface="Wingdings 3" panose="05040102010807070707" pitchFamily="18" charset="2"/>
              <a:buChar char=""/>
              <a:defRPr sz="1982">
                <a:solidFill>
                  <a:schemeClr val="tx1"/>
                </a:solidFill>
                <a:latin typeface="Calibri" panose="020F0502020204030204" pitchFamily="34" charset="0"/>
              </a:defRPr>
            </a:lvl3pPr>
            <a:lvl4pPr marL="1441460" indent="-205923">
              <a:spcBef>
                <a:spcPts val="36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1853306" indent="-205923">
              <a:spcBef>
                <a:spcPts val="270"/>
              </a:spcBef>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5pPr>
            <a:lvl6pPr marL="2265152"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6pPr>
            <a:lvl7pPr marL="2676997"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7pPr>
            <a:lvl8pPr marL="3088843"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8pPr>
            <a:lvl9pPr marL="3500689"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9pPr>
          </a:lstStyle>
          <a:p>
            <a:pPr defTabSz="823692" eaLnBrk="0" fontAlgn="base" hangingPunct="0">
              <a:spcBef>
                <a:spcPct val="0"/>
              </a:spcBef>
              <a:spcAft>
                <a:spcPct val="0"/>
              </a:spcAft>
              <a:buClrTx/>
              <a:buSzTx/>
              <a:buNone/>
            </a:pPr>
            <a:fld id="{2E205E5A-0B3C-488C-976C-18F3D7AD90D1}" type="slidenum">
              <a:rPr lang="en-US" altLang="en-US" sz="1081">
                <a:solidFill>
                  <a:srgbClr val="898989"/>
                </a:solidFill>
                <a:cs typeface="Arial" panose="020B0604020202020204" pitchFamily="34" charset="0"/>
              </a:rPr>
              <a:pPr defTabSz="823692" eaLnBrk="0" fontAlgn="base" hangingPunct="0">
                <a:spcBef>
                  <a:spcPct val="0"/>
                </a:spcBef>
                <a:spcAft>
                  <a:spcPct val="0"/>
                </a:spcAft>
                <a:buClrTx/>
                <a:buSzTx/>
                <a:buNone/>
              </a:pPr>
              <a:t>106</a:t>
            </a:fld>
            <a:endParaRPr lang="en-US" altLang="en-US" sz="1081">
              <a:solidFill>
                <a:srgbClr val="898989"/>
              </a:solidFill>
              <a:cs typeface="Arial" panose="020B0604020202020204" pitchFamily="34" charset="0"/>
            </a:endParaRPr>
          </a:p>
        </p:txBody>
      </p:sp>
      <p:pic>
        <p:nvPicPr>
          <p:cNvPr id="67588" name="Picture 2" descr="https://img.medscapestatic.com/article/853/720/Slide6.png">
            <a:extLst>
              <a:ext uri="{FF2B5EF4-FFF2-40B4-BE49-F238E27FC236}">
                <a16:creationId xmlns:a16="http://schemas.microsoft.com/office/drawing/2014/main" id="{2145072E-C772-4337-9F1A-537E2860E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9443"/>
            <a:ext cx="8229600" cy="561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27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Action of GLP-1 and GIP</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pic>
        <p:nvPicPr>
          <p:cNvPr id="7" name="Picture 6">
            <a:extLst>
              <a:ext uri="{FF2B5EF4-FFF2-40B4-BE49-F238E27FC236}">
                <a16:creationId xmlns:a16="http://schemas.microsoft.com/office/drawing/2014/main" id="{3DD7A17A-2DF8-4B20-35F7-3AB0CADBB1B4}"/>
              </a:ext>
            </a:extLst>
          </p:cNvPr>
          <p:cNvPicPr>
            <a:picLocks noChangeAspect="1"/>
          </p:cNvPicPr>
          <p:nvPr/>
        </p:nvPicPr>
        <p:blipFill>
          <a:blip r:embed="rId3"/>
          <a:stretch>
            <a:fillRect/>
          </a:stretch>
        </p:blipFill>
        <p:spPr>
          <a:xfrm>
            <a:off x="511369" y="1038082"/>
            <a:ext cx="8395666" cy="5652979"/>
          </a:xfrm>
          <a:prstGeom prst="rect">
            <a:avLst/>
          </a:prstGeom>
        </p:spPr>
      </p:pic>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A2A3109-972F-4C6E-AD32-0EB255DA0729}"/>
              </a:ext>
            </a:extLst>
          </p:cNvPr>
          <p:cNvSpPr>
            <a:spLocks noGrp="1" noChangeArrowheads="1"/>
          </p:cNvSpPr>
          <p:nvPr>
            <p:ph type="title"/>
          </p:nvPr>
        </p:nvSpPr>
        <p:spPr/>
        <p:txBody>
          <a:bodyPr>
            <a:normAutofit/>
          </a:bodyPr>
          <a:lstStyle/>
          <a:p>
            <a:pPr eaLnBrk="1" hangingPunct="1"/>
            <a:r>
              <a:rPr lang="en-US" altLang="en-US" sz="4800" dirty="0"/>
              <a:t>Oral Semaglutide (Rybelsus)</a:t>
            </a:r>
          </a:p>
        </p:txBody>
      </p:sp>
      <p:sp>
        <p:nvSpPr>
          <p:cNvPr id="3" name="Content Placeholder 2">
            <a:extLst>
              <a:ext uri="{FF2B5EF4-FFF2-40B4-BE49-F238E27FC236}">
                <a16:creationId xmlns:a16="http://schemas.microsoft.com/office/drawing/2014/main" id="{A94E36FC-251F-4667-9F35-9AB4EC449D8D}"/>
              </a:ext>
            </a:extLst>
          </p:cNvPr>
          <p:cNvSpPr>
            <a:spLocks noGrp="1"/>
          </p:cNvSpPr>
          <p:nvPr>
            <p:ph sz="quarter" idx="1"/>
          </p:nvPr>
        </p:nvSpPr>
        <p:spPr/>
        <p:txBody>
          <a:bodyPr>
            <a:normAutofit fontScale="77500" lnSpcReduction="20000"/>
          </a:bodyPr>
          <a:lstStyle/>
          <a:p>
            <a:pPr eaLnBrk="1" fontAlgn="auto" hangingPunct="1">
              <a:lnSpc>
                <a:spcPct val="120000"/>
              </a:lnSpc>
              <a:spcAft>
                <a:spcPts val="0"/>
              </a:spcAft>
              <a:defRPr/>
            </a:pPr>
            <a:r>
              <a:rPr lang="en-US" sz="3000" dirty="0"/>
              <a:t>Barriers to GLP-1 oral absorption:</a:t>
            </a:r>
          </a:p>
          <a:p>
            <a:pPr lvl="1" eaLnBrk="1" fontAlgn="auto" hangingPunct="1">
              <a:lnSpc>
                <a:spcPct val="120000"/>
              </a:lnSpc>
              <a:spcAft>
                <a:spcPts val="0"/>
              </a:spcAft>
              <a:defRPr/>
            </a:pPr>
            <a:r>
              <a:rPr lang="en-US" sz="2600" dirty="0"/>
              <a:t>Degradation by gastrointestinal enzymes </a:t>
            </a:r>
          </a:p>
          <a:p>
            <a:pPr lvl="1" eaLnBrk="1" fontAlgn="auto" hangingPunct="1">
              <a:lnSpc>
                <a:spcPct val="120000"/>
              </a:lnSpc>
              <a:spcAft>
                <a:spcPts val="0"/>
              </a:spcAft>
              <a:defRPr/>
            </a:pPr>
            <a:r>
              <a:rPr lang="en-US" sz="2600" dirty="0"/>
              <a:t>pH induced conformational changes</a:t>
            </a:r>
          </a:p>
          <a:p>
            <a:pPr lvl="1" eaLnBrk="1" fontAlgn="auto" hangingPunct="1">
              <a:lnSpc>
                <a:spcPct val="120000"/>
              </a:lnSpc>
              <a:spcAft>
                <a:spcPts val="0"/>
              </a:spcAft>
              <a:defRPr/>
            </a:pPr>
            <a:r>
              <a:rPr lang="en-US" sz="2600" dirty="0"/>
              <a:t>Limited protein permeability of the intestinal membrane</a:t>
            </a:r>
          </a:p>
          <a:p>
            <a:pPr eaLnBrk="1" fontAlgn="auto" hangingPunct="1">
              <a:lnSpc>
                <a:spcPct val="120000"/>
              </a:lnSpc>
              <a:spcAft>
                <a:spcPts val="0"/>
              </a:spcAft>
              <a:defRPr/>
            </a:pPr>
            <a:r>
              <a:rPr lang="en-US" sz="3000" dirty="0" err="1"/>
              <a:t>Semaglutide</a:t>
            </a:r>
            <a:r>
              <a:rPr lang="en-US" sz="3000" dirty="0"/>
              <a:t> co-formulated with sodium N-(8-[2-hydroxybenzoyl] amino) caprylate (</a:t>
            </a:r>
            <a:r>
              <a:rPr lang="en-US" sz="3000" b="1" dirty="0"/>
              <a:t>SNAC</a:t>
            </a:r>
            <a:r>
              <a:rPr lang="en-US" sz="3000" dirty="0"/>
              <a:t>), an absorption enhancer</a:t>
            </a:r>
          </a:p>
          <a:p>
            <a:pPr eaLnBrk="1" fontAlgn="auto" hangingPunct="1">
              <a:lnSpc>
                <a:spcPct val="120000"/>
              </a:lnSpc>
              <a:spcAft>
                <a:spcPts val="0"/>
              </a:spcAft>
              <a:defRPr/>
            </a:pPr>
            <a:r>
              <a:rPr lang="en-US" sz="3000" dirty="0"/>
              <a:t>Absorbed in stomach where SNAC causes a localized increase in pH, leading to higher solubility and protection against proteolytic degradation</a:t>
            </a:r>
          </a:p>
          <a:p>
            <a:pPr marL="247107" indent="-247107" eaLnBrk="1" fontAlgn="auto" hangingPunct="1">
              <a:lnSpc>
                <a:spcPct val="120000"/>
              </a:lnSpc>
              <a:spcAft>
                <a:spcPts val="0"/>
              </a:spcAft>
              <a:buFont typeface="Wingdings 3"/>
              <a:buChar char=""/>
              <a:defRPr/>
            </a:pPr>
            <a:r>
              <a:rPr lang="en-US" sz="3000" dirty="0"/>
              <a:t>Take daily at least 30 mins before first food, beverage, or other oral meds</a:t>
            </a:r>
          </a:p>
          <a:p>
            <a:pPr marL="247107" indent="-247107" eaLnBrk="1" fontAlgn="auto" hangingPunct="1">
              <a:lnSpc>
                <a:spcPct val="120000"/>
              </a:lnSpc>
              <a:spcAft>
                <a:spcPts val="0"/>
              </a:spcAft>
              <a:buFont typeface="Wingdings 3"/>
              <a:buChar char=""/>
              <a:defRPr/>
            </a:pPr>
            <a:r>
              <a:rPr lang="en-US" sz="3000" dirty="0"/>
              <a:t>Take with no more than 4 ounces of plain water</a:t>
            </a:r>
          </a:p>
          <a:p>
            <a:pPr marL="247107" indent="-247107" eaLnBrk="1" fontAlgn="auto" hangingPunct="1">
              <a:lnSpc>
                <a:spcPct val="120000"/>
              </a:lnSpc>
              <a:spcAft>
                <a:spcPts val="0"/>
              </a:spcAft>
              <a:buFont typeface="Wingdings 3"/>
              <a:buChar char=""/>
              <a:defRPr/>
            </a:pPr>
            <a:r>
              <a:rPr lang="en-US" sz="3000" dirty="0"/>
              <a:t>Swallow tablets whole (don't cut or crush)</a:t>
            </a:r>
          </a:p>
          <a:p>
            <a:pPr marL="494215" lvl="1" indent="-247107" eaLnBrk="1" fontAlgn="auto" hangingPunct="1">
              <a:lnSpc>
                <a:spcPct val="120000"/>
              </a:lnSpc>
              <a:spcAft>
                <a:spcPts val="0"/>
              </a:spcAft>
              <a:buFont typeface="Wingdings 3"/>
              <a:buChar char=""/>
              <a:defRPr/>
            </a:pPr>
            <a:endParaRPr lang="en-US" sz="2600" dirty="0"/>
          </a:p>
          <a:p>
            <a:pPr marL="247107" indent="-247107" eaLnBrk="1" fontAlgn="auto" hangingPunct="1">
              <a:spcAft>
                <a:spcPts val="0"/>
              </a:spcAft>
              <a:buFont typeface="Wingdings 3"/>
              <a:buChar char=""/>
              <a:defRPr/>
            </a:pPr>
            <a:endParaRPr lang="en-US" dirty="0"/>
          </a:p>
        </p:txBody>
      </p:sp>
    </p:spTree>
    <p:extLst>
      <p:ext uri="{BB962C8B-B14F-4D97-AF65-F5344CB8AC3E}">
        <p14:creationId xmlns:p14="http://schemas.microsoft.com/office/powerpoint/2010/main" val="7401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054A-BC6F-42C9-869F-248C51F34162}"/>
              </a:ext>
            </a:extLst>
          </p:cNvPr>
          <p:cNvSpPr>
            <a:spLocks noGrp="1"/>
          </p:cNvSpPr>
          <p:nvPr>
            <p:ph type="title"/>
          </p:nvPr>
        </p:nvSpPr>
        <p:spPr>
          <a:xfrm>
            <a:off x="457200" y="152400"/>
            <a:ext cx="8229600" cy="990600"/>
          </a:xfrm>
        </p:spPr>
        <p:txBody>
          <a:bodyPr anchor="b">
            <a:normAutofit/>
          </a:bodyPr>
          <a:lstStyle/>
          <a:p>
            <a:r>
              <a:rPr lang="en-US" dirty="0"/>
              <a:t>Certifications?</a:t>
            </a:r>
          </a:p>
        </p:txBody>
      </p:sp>
      <p:pic>
        <p:nvPicPr>
          <p:cNvPr id="4" name="Picture 3">
            <a:extLst>
              <a:ext uri="{FF2B5EF4-FFF2-40B4-BE49-F238E27FC236}">
                <a16:creationId xmlns:a16="http://schemas.microsoft.com/office/drawing/2014/main" id="{BA6B9133-5E96-4C56-9F26-B2B7F67C2B1F}"/>
              </a:ext>
            </a:extLst>
          </p:cNvPr>
          <p:cNvPicPr>
            <a:picLocks noChangeAspect="1"/>
          </p:cNvPicPr>
          <p:nvPr/>
        </p:nvPicPr>
        <p:blipFill>
          <a:blip r:embed="rId2"/>
          <a:stretch>
            <a:fillRect/>
          </a:stretch>
        </p:blipFill>
        <p:spPr>
          <a:xfrm>
            <a:off x="621791" y="1219200"/>
            <a:ext cx="7900417" cy="4937760"/>
          </a:xfrm>
          <a:prstGeom prst="rect">
            <a:avLst/>
          </a:prstGeom>
          <a:noFill/>
        </p:spPr>
      </p:pic>
      <p:pic>
        <p:nvPicPr>
          <p:cNvPr id="5" name="Picture 4">
            <a:extLst>
              <a:ext uri="{FF2B5EF4-FFF2-40B4-BE49-F238E27FC236}">
                <a16:creationId xmlns:a16="http://schemas.microsoft.com/office/drawing/2014/main" id="{5C9A4E62-F259-61B6-FEE2-69C008A83F05}"/>
              </a:ext>
            </a:extLst>
          </p:cNvPr>
          <p:cNvPicPr>
            <a:picLocks noChangeAspect="1"/>
          </p:cNvPicPr>
          <p:nvPr/>
        </p:nvPicPr>
        <p:blipFill>
          <a:blip r:embed="rId3"/>
          <a:stretch>
            <a:fillRect/>
          </a:stretch>
        </p:blipFill>
        <p:spPr>
          <a:xfrm>
            <a:off x="179955" y="1238250"/>
            <a:ext cx="8784089" cy="4994910"/>
          </a:xfrm>
          <a:prstGeom prst="rect">
            <a:avLst/>
          </a:prstGeom>
        </p:spPr>
      </p:pic>
      <p:pic>
        <p:nvPicPr>
          <p:cNvPr id="6" name="Picture 5">
            <a:extLst>
              <a:ext uri="{FF2B5EF4-FFF2-40B4-BE49-F238E27FC236}">
                <a16:creationId xmlns:a16="http://schemas.microsoft.com/office/drawing/2014/main" id="{9AC2EA4F-5433-C410-0CB9-1480343AEC0C}"/>
              </a:ext>
            </a:extLst>
          </p:cNvPr>
          <p:cNvPicPr>
            <a:picLocks noChangeAspect="1"/>
          </p:cNvPicPr>
          <p:nvPr/>
        </p:nvPicPr>
        <p:blipFill>
          <a:blip r:embed="rId4"/>
          <a:stretch>
            <a:fillRect/>
          </a:stretch>
        </p:blipFill>
        <p:spPr>
          <a:xfrm>
            <a:off x="647604" y="1905000"/>
            <a:ext cx="8039196" cy="3200400"/>
          </a:xfrm>
          <a:prstGeom prst="rect">
            <a:avLst/>
          </a:prstGeom>
        </p:spPr>
      </p:pic>
      <p:pic>
        <p:nvPicPr>
          <p:cNvPr id="7" name="Picture 6">
            <a:extLst>
              <a:ext uri="{FF2B5EF4-FFF2-40B4-BE49-F238E27FC236}">
                <a16:creationId xmlns:a16="http://schemas.microsoft.com/office/drawing/2014/main" id="{A1CD25B3-5A73-9972-C84B-798218C07CE0}"/>
              </a:ext>
            </a:extLst>
          </p:cNvPr>
          <p:cNvPicPr>
            <a:picLocks noChangeAspect="1"/>
          </p:cNvPicPr>
          <p:nvPr/>
        </p:nvPicPr>
        <p:blipFill>
          <a:blip r:embed="rId5"/>
          <a:stretch>
            <a:fillRect/>
          </a:stretch>
        </p:blipFill>
        <p:spPr>
          <a:xfrm>
            <a:off x="179955" y="1793274"/>
            <a:ext cx="8784089" cy="3200400"/>
          </a:xfrm>
          <a:prstGeom prst="rect">
            <a:avLst/>
          </a:prstGeom>
        </p:spPr>
      </p:pic>
    </p:spTree>
    <p:extLst>
      <p:ext uri="{BB962C8B-B14F-4D97-AF65-F5344CB8AC3E}">
        <p14:creationId xmlns:p14="http://schemas.microsoft.com/office/powerpoint/2010/main" val="28457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39893-B63B-EB0C-A4AF-10C8F5D2111F}"/>
            </a:ext>
          </a:extLst>
        </p:cNvPr>
        <p:cNvGrpSpPr/>
        <p:nvPr/>
      </p:nvGrpSpPr>
      <p:grpSpPr>
        <a:xfrm>
          <a:off x="0" y="0"/>
          <a:ext cx="0" cy="0"/>
          <a:chOff x="0" y="0"/>
          <a:chExt cx="0" cy="0"/>
        </a:xfrm>
      </p:grpSpPr>
      <p:sp>
        <p:nvSpPr>
          <p:cNvPr id="71682" name="Title 1">
            <a:extLst>
              <a:ext uri="{FF2B5EF4-FFF2-40B4-BE49-F238E27FC236}">
                <a16:creationId xmlns:a16="http://schemas.microsoft.com/office/drawing/2014/main" id="{34EAC5B3-D758-576D-D12F-BE879977EEA0}"/>
              </a:ext>
            </a:extLst>
          </p:cNvPr>
          <p:cNvSpPr>
            <a:spLocks noGrp="1" noChangeArrowheads="1"/>
          </p:cNvSpPr>
          <p:nvPr>
            <p:ph type="title"/>
          </p:nvPr>
        </p:nvSpPr>
        <p:spPr/>
        <p:txBody>
          <a:bodyPr>
            <a:normAutofit/>
          </a:bodyPr>
          <a:lstStyle/>
          <a:p>
            <a:pPr eaLnBrk="1" hangingPunct="1"/>
            <a:r>
              <a:rPr lang="en-US" altLang="en-US" sz="4800" dirty="0"/>
              <a:t>Incretin Device Show/Tell</a:t>
            </a:r>
          </a:p>
        </p:txBody>
      </p:sp>
      <p:sp>
        <p:nvSpPr>
          <p:cNvPr id="2" name="Content Placeholder 1">
            <a:extLst>
              <a:ext uri="{FF2B5EF4-FFF2-40B4-BE49-F238E27FC236}">
                <a16:creationId xmlns:a16="http://schemas.microsoft.com/office/drawing/2014/main" id="{887E2B58-C36A-27CA-14DB-EDFE9745AD4E}"/>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28853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4F17-1341-7D6E-CAFF-B68BEA504D94}"/>
              </a:ext>
            </a:extLst>
          </p:cNvPr>
          <p:cNvSpPr>
            <a:spLocks noGrp="1"/>
          </p:cNvSpPr>
          <p:nvPr>
            <p:ph type="title"/>
          </p:nvPr>
        </p:nvSpPr>
        <p:spPr/>
        <p:txBody>
          <a:bodyPr/>
          <a:lstStyle/>
          <a:p>
            <a:r>
              <a:rPr lang="en-US" dirty="0"/>
              <a:t>Incretin Summary </a:t>
            </a:r>
          </a:p>
        </p:txBody>
      </p:sp>
      <p:sp>
        <p:nvSpPr>
          <p:cNvPr id="3" name="Content Placeholder 2">
            <a:extLst>
              <a:ext uri="{FF2B5EF4-FFF2-40B4-BE49-F238E27FC236}">
                <a16:creationId xmlns:a16="http://schemas.microsoft.com/office/drawing/2014/main" id="{3A576AC3-BDC3-EF7D-B364-FD2CFA6EF61A}"/>
              </a:ext>
            </a:extLst>
          </p:cNvPr>
          <p:cNvSpPr>
            <a:spLocks noGrp="1"/>
          </p:cNvSpPr>
          <p:nvPr>
            <p:ph sz="quarter" idx="1"/>
          </p:nvPr>
        </p:nvSpPr>
        <p:spPr/>
        <p:txBody>
          <a:bodyPr>
            <a:normAutofit/>
          </a:bodyPr>
          <a:lstStyle/>
          <a:p>
            <a:r>
              <a:rPr lang="en-US" dirty="0" err="1"/>
              <a:t>Tirzepatide</a:t>
            </a:r>
            <a:r>
              <a:rPr lang="en-US" dirty="0"/>
              <a:t> is based on GIP structure, but modified to bind both GIP and GLP-1</a:t>
            </a:r>
          </a:p>
        </p:txBody>
      </p:sp>
      <p:pic>
        <p:nvPicPr>
          <p:cNvPr id="5" name="Picture 4">
            <a:extLst>
              <a:ext uri="{FF2B5EF4-FFF2-40B4-BE49-F238E27FC236}">
                <a16:creationId xmlns:a16="http://schemas.microsoft.com/office/drawing/2014/main" id="{6122C38B-3149-F15A-4672-A694E7B2D27F}"/>
              </a:ext>
            </a:extLst>
          </p:cNvPr>
          <p:cNvPicPr>
            <a:picLocks noChangeAspect="1"/>
          </p:cNvPicPr>
          <p:nvPr/>
        </p:nvPicPr>
        <p:blipFill>
          <a:blip r:embed="rId3"/>
          <a:stretch>
            <a:fillRect/>
          </a:stretch>
        </p:blipFill>
        <p:spPr>
          <a:xfrm>
            <a:off x="27709" y="1143000"/>
            <a:ext cx="8588484" cy="4686706"/>
          </a:xfrm>
          <a:prstGeom prst="rect">
            <a:avLst/>
          </a:prstGeom>
        </p:spPr>
      </p:pic>
    </p:spTree>
    <p:extLst>
      <p:ext uri="{BB962C8B-B14F-4D97-AF65-F5344CB8AC3E}">
        <p14:creationId xmlns:p14="http://schemas.microsoft.com/office/powerpoint/2010/main" val="162189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A3773-4DF3-5A8C-8569-092D0FE97A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6F8B28-0E46-6827-A65C-8B0843A158CE}"/>
              </a:ext>
            </a:extLst>
          </p:cNvPr>
          <p:cNvSpPr>
            <a:spLocks noGrp="1"/>
          </p:cNvSpPr>
          <p:nvPr>
            <p:ph sz="quarter" idx="4294967295"/>
          </p:nvPr>
        </p:nvSpPr>
        <p:spPr>
          <a:xfrm>
            <a:off x="240335" y="78576"/>
            <a:ext cx="8229600" cy="5486400"/>
          </a:xfrm>
        </p:spPr>
        <p:txBody>
          <a:bodyPr>
            <a:normAutofit/>
          </a:bodyPr>
          <a:lstStyle/>
          <a:p>
            <a:pPr marL="0" indent="0">
              <a:buNone/>
            </a:pPr>
            <a:r>
              <a:rPr lang="en-US" dirty="0"/>
              <a:t>SUSTAIN (</a:t>
            </a:r>
            <a:r>
              <a:rPr lang="en-US" dirty="0" err="1"/>
              <a:t>semaglutide</a:t>
            </a:r>
            <a:r>
              <a:rPr lang="en-US" dirty="0"/>
              <a:t>)clinical program</a:t>
            </a:r>
          </a:p>
        </p:txBody>
      </p:sp>
      <p:pic>
        <p:nvPicPr>
          <p:cNvPr id="5" name="Picture 4">
            <a:extLst>
              <a:ext uri="{FF2B5EF4-FFF2-40B4-BE49-F238E27FC236}">
                <a16:creationId xmlns:a16="http://schemas.microsoft.com/office/drawing/2014/main" id="{48154AEC-AD03-67A5-7607-8FB974F68E34}"/>
              </a:ext>
            </a:extLst>
          </p:cNvPr>
          <p:cNvPicPr>
            <a:picLocks noChangeAspect="1"/>
          </p:cNvPicPr>
          <p:nvPr/>
        </p:nvPicPr>
        <p:blipFill>
          <a:blip r:embed="rId3"/>
          <a:stretch>
            <a:fillRect/>
          </a:stretch>
        </p:blipFill>
        <p:spPr>
          <a:xfrm>
            <a:off x="533401" y="1447800"/>
            <a:ext cx="7936534" cy="4606259"/>
          </a:xfrm>
          <a:prstGeom prst="rect">
            <a:avLst/>
          </a:prstGeom>
        </p:spPr>
      </p:pic>
      <p:sp>
        <p:nvSpPr>
          <p:cNvPr id="6" name="TextBox 5">
            <a:extLst>
              <a:ext uri="{FF2B5EF4-FFF2-40B4-BE49-F238E27FC236}">
                <a16:creationId xmlns:a16="http://schemas.microsoft.com/office/drawing/2014/main" id="{22C88C03-C690-A854-DE09-45ADCB0009AB}"/>
              </a:ext>
            </a:extLst>
          </p:cNvPr>
          <p:cNvSpPr txBox="1"/>
          <p:nvPr/>
        </p:nvSpPr>
        <p:spPr>
          <a:xfrm>
            <a:off x="228600" y="6108289"/>
            <a:ext cx="8610600" cy="461665"/>
          </a:xfrm>
          <a:prstGeom prst="rect">
            <a:avLst/>
          </a:prstGeom>
          <a:noFill/>
        </p:spPr>
        <p:txBody>
          <a:bodyPr wrap="square" rtlCol="0">
            <a:spAutoFit/>
          </a:bodyPr>
          <a:lstStyle/>
          <a:p>
            <a:r>
              <a:rPr lang="en-US" sz="1200" b="0" i="0" dirty="0">
                <a:solidFill>
                  <a:srgbClr val="212121"/>
                </a:solidFill>
                <a:effectLst/>
                <a:latin typeface="Roboto" panose="02000000000000000000" pitchFamily="2" charset="0"/>
              </a:rPr>
              <a:t>Chudleigh RA, Platts J, Bain SC. Comparative Effectiveness of Long-Acting GLP-1 Receptor Agonists in Type 2 Diabetes: A Short Review on the Emerging Data. Diabetes </a:t>
            </a:r>
            <a:r>
              <a:rPr lang="en-US" sz="1200" b="0" i="0" dirty="0" err="1">
                <a:solidFill>
                  <a:srgbClr val="212121"/>
                </a:solidFill>
                <a:effectLst/>
                <a:latin typeface="Roboto" panose="02000000000000000000" pitchFamily="2" charset="0"/>
              </a:rPr>
              <a:t>Metab</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Syndr</a:t>
            </a:r>
            <a:r>
              <a:rPr lang="en-US" sz="1200" b="0" i="0" dirty="0">
                <a:solidFill>
                  <a:srgbClr val="212121"/>
                </a:solidFill>
                <a:effectLst/>
                <a:latin typeface="Roboto" panose="02000000000000000000" pitchFamily="2" charset="0"/>
              </a:rPr>
              <a:t> </a:t>
            </a:r>
            <a:r>
              <a:rPr lang="en-US" sz="1200" b="0" i="0" dirty="0" err="1">
                <a:solidFill>
                  <a:srgbClr val="212121"/>
                </a:solidFill>
                <a:effectLst/>
                <a:latin typeface="Roboto" panose="02000000000000000000" pitchFamily="2" charset="0"/>
              </a:rPr>
              <a:t>Obes</a:t>
            </a:r>
            <a:r>
              <a:rPr lang="en-US" sz="1200" b="0" i="0" dirty="0">
                <a:solidFill>
                  <a:srgbClr val="212121"/>
                </a:solidFill>
                <a:effectLst/>
                <a:latin typeface="Roboto" panose="02000000000000000000" pitchFamily="2" charset="0"/>
              </a:rPr>
              <a:t>. 2020 Feb 18;13:433-438. </a:t>
            </a:r>
            <a:endParaRPr lang="en-US" sz="1200" dirty="0"/>
          </a:p>
        </p:txBody>
      </p:sp>
    </p:spTree>
    <p:extLst>
      <p:ext uri="{BB962C8B-B14F-4D97-AF65-F5344CB8AC3E}">
        <p14:creationId xmlns:p14="http://schemas.microsoft.com/office/powerpoint/2010/main" val="296811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AD1F-3B5D-F949-E8F1-AF7C28536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A70FC-B418-589E-08F3-06AF6368F1A6}"/>
              </a:ext>
            </a:extLst>
          </p:cNvPr>
          <p:cNvSpPr>
            <a:spLocks noGrp="1"/>
          </p:cNvSpPr>
          <p:nvPr>
            <p:ph type="title"/>
          </p:nvPr>
        </p:nvSpPr>
        <p:spPr/>
        <p:txBody>
          <a:bodyPr>
            <a:normAutofit/>
          </a:bodyPr>
          <a:lstStyle/>
          <a:p>
            <a:r>
              <a:rPr lang="en-US" sz="4800" dirty="0"/>
              <a:t>Poll Question 9</a:t>
            </a:r>
          </a:p>
        </p:txBody>
      </p:sp>
      <p:sp>
        <p:nvSpPr>
          <p:cNvPr id="3" name="Content Placeholder 2">
            <a:extLst>
              <a:ext uri="{FF2B5EF4-FFF2-40B4-BE49-F238E27FC236}">
                <a16:creationId xmlns:a16="http://schemas.microsoft.com/office/drawing/2014/main" id="{C88B3A47-405D-7BCE-C7B4-05A1926E91DC}"/>
              </a:ext>
            </a:extLst>
          </p:cNvPr>
          <p:cNvSpPr>
            <a:spLocks noGrp="1"/>
          </p:cNvSpPr>
          <p:nvPr>
            <p:ph sz="quarter" idx="1"/>
          </p:nvPr>
        </p:nvSpPr>
        <p:spPr/>
        <p:txBody>
          <a:bodyPr>
            <a:normAutofit/>
          </a:bodyPr>
          <a:lstStyle/>
          <a:p>
            <a:pPr marL="0" indent="0">
              <a:buNone/>
            </a:pPr>
            <a:r>
              <a:rPr lang="en-US" sz="3600" dirty="0"/>
              <a:t>Alice injects tirzepatide once a week. Which of the following is true?</a:t>
            </a:r>
          </a:p>
          <a:p>
            <a:pPr marL="385763" indent="-385763">
              <a:buFont typeface="+mj-lt"/>
              <a:buAutoNum type="alphaLcPeriod"/>
            </a:pPr>
            <a:r>
              <a:rPr lang="en-US" sz="3600" dirty="0"/>
              <a:t>May experience nausea</a:t>
            </a:r>
          </a:p>
          <a:p>
            <a:pPr marL="385763" indent="-385763">
              <a:buFont typeface="+mj-lt"/>
              <a:buAutoNum type="alphaLcPeriod"/>
            </a:pPr>
            <a:r>
              <a:rPr lang="en-US" sz="3600" dirty="0"/>
              <a:t>May cause hypoglycemia</a:t>
            </a:r>
          </a:p>
          <a:p>
            <a:pPr marL="385763" indent="-385763">
              <a:buFont typeface="+mj-lt"/>
              <a:buAutoNum type="alphaLcPeriod"/>
            </a:pPr>
            <a:r>
              <a:rPr lang="en-US" sz="3600" dirty="0"/>
              <a:t>Muscle aches are common</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689D71B4-8903-433E-1B3E-D62F31BFB411}"/>
              </a:ext>
            </a:extLst>
          </p:cNvPr>
          <p:cNvPicPr>
            <a:picLocks noChangeAspect="1"/>
          </p:cNvPicPr>
          <p:nvPr/>
        </p:nvPicPr>
        <p:blipFill>
          <a:blip r:embed="rId3"/>
          <a:stretch>
            <a:fillRect/>
          </a:stretch>
        </p:blipFill>
        <p:spPr>
          <a:xfrm>
            <a:off x="7489355" y="2133600"/>
            <a:ext cx="1152244" cy="1714649"/>
          </a:xfrm>
          <a:prstGeom prst="rect">
            <a:avLst/>
          </a:prstGeom>
        </p:spPr>
      </p:pic>
      <p:sp>
        <p:nvSpPr>
          <p:cNvPr id="5" name="Oval 4">
            <a:extLst>
              <a:ext uri="{FF2B5EF4-FFF2-40B4-BE49-F238E27FC236}">
                <a16:creationId xmlns:a16="http://schemas.microsoft.com/office/drawing/2014/main" id="{73E50B0C-CE03-9690-88F0-15D44C4343AB}"/>
              </a:ext>
            </a:extLst>
          </p:cNvPr>
          <p:cNvSpPr/>
          <p:nvPr/>
        </p:nvSpPr>
        <p:spPr>
          <a:xfrm>
            <a:off x="11723" y="2365968"/>
            <a:ext cx="6400800"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7071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307A-49FF-00D7-A086-BFC2EF9F5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0F617-559C-E84B-4AED-AAC972E3DF5A}"/>
              </a:ext>
            </a:extLst>
          </p:cNvPr>
          <p:cNvSpPr>
            <a:spLocks noGrp="1"/>
          </p:cNvSpPr>
          <p:nvPr>
            <p:ph type="title"/>
          </p:nvPr>
        </p:nvSpPr>
        <p:spPr/>
        <p:txBody>
          <a:bodyPr/>
          <a:lstStyle/>
          <a:p>
            <a:r>
              <a:rPr lang="en-US" dirty="0"/>
              <a:t>SURPASS (</a:t>
            </a:r>
            <a:r>
              <a:rPr lang="en-US" dirty="0" err="1"/>
              <a:t>Tirzepatide</a:t>
            </a:r>
            <a:r>
              <a:rPr lang="en-US" dirty="0"/>
              <a:t>): A1C Change </a:t>
            </a:r>
          </a:p>
        </p:txBody>
      </p:sp>
      <p:pic>
        <p:nvPicPr>
          <p:cNvPr id="7" name="Content Placeholder 6">
            <a:extLst>
              <a:ext uri="{FF2B5EF4-FFF2-40B4-BE49-F238E27FC236}">
                <a16:creationId xmlns:a16="http://schemas.microsoft.com/office/drawing/2014/main" id="{A68A988A-419D-A765-1529-EFD4CE6CBD44}"/>
              </a:ext>
            </a:extLst>
          </p:cNvPr>
          <p:cNvPicPr>
            <a:picLocks noGrp="1" noChangeAspect="1"/>
          </p:cNvPicPr>
          <p:nvPr>
            <p:ph sz="quarter" idx="1"/>
          </p:nvPr>
        </p:nvPicPr>
        <p:blipFill>
          <a:blip r:embed="rId3"/>
          <a:stretch>
            <a:fillRect/>
          </a:stretch>
        </p:blipFill>
        <p:spPr>
          <a:xfrm>
            <a:off x="3186112" y="3795712"/>
            <a:ext cx="2771775" cy="333375"/>
          </a:xfrm>
        </p:spPr>
      </p:pic>
      <p:pic>
        <p:nvPicPr>
          <p:cNvPr id="5" name="Picture 4">
            <a:extLst>
              <a:ext uri="{FF2B5EF4-FFF2-40B4-BE49-F238E27FC236}">
                <a16:creationId xmlns:a16="http://schemas.microsoft.com/office/drawing/2014/main" id="{4C2ECB1B-4E8F-C049-DB5B-CDDF94522828}"/>
              </a:ext>
            </a:extLst>
          </p:cNvPr>
          <p:cNvPicPr>
            <a:picLocks noChangeAspect="1"/>
          </p:cNvPicPr>
          <p:nvPr/>
        </p:nvPicPr>
        <p:blipFill>
          <a:blip r:embed="rId4"/>
          <a:stretch>
            <a:fillRect/>
          </a:stretch>
        </p:blipFill>
        <p:spPr>
          <a:xfrm>
            <a:off x="343698" y="1206328"/>
            <a:ext cx="8456603" cy="3326861"/>
          </a:xfrm>
          <a:prstGeom prst="rect">
            <a:avLst/>
          </a:prstGeom>
        </p:spPr>
      </p:pic>
      <p:pic>
        <p:nvPicPr>
          <p:cNvPr id="9" name="Picture 8">
            <a:extLst>
              <a:ext uri="{FF2B5EF4-FFF2-40B4-BE49-F238E27FC236}">
                <a16:creationId xmlns:a16="http://schemas.microsoft.com/office/drawing/2014/main" id="{08EE9EB6-ECF6-C4B7-5789-79361EE60AC6}"/>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8D035B57-874A-7CDB-F65F-7DC18ED6326C}"/>
              </a:ext>
            </a:extLst>
          </p:cNvPr>
          <p:cNvSpPr txBox="1"/>
          <p:nvPr/>
        </p:nvSpPr>
        <p:spPr>
          <a:xfrm>
            <a:off x="914400" y="539775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378850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ACC2-CBDD-7589-2A3E-0097344C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A7AF-4B10-D074-69DC-F7797A2F285F}"/>
              </a:ext>
            </a:extLst>
          </p:cNvPr>
          <p:cNvSpPr>
            <a:spLocks noGrp="1"/>
          </p:cNvSpPr>
          <p:nvPr>
            <p:ph type="title"/>
          </p:nvPr>
        </p:nvSpPr>
        <p:spPr/>
        <p:txBody>
          <a:bodyPr>
            <a:normAutofit/>
          </a:bodyPr>
          <a:lstStyle/>
          <a:p>
            <a:r>
              <a:rPr lang="en-US" dirty="0"/>
              <a:t>SURPASS (</a:t>
            </a:r>
            <a:r>
              <a:rPr lang="en-US" dirty="0" err="1"/>
              <a:t>Tirzepatide</a:t>
            </a:r>
            <a:r>
              <a:rPr lang="en-US" dirty="0"/>
              <a:t>): Change in Body Weight </a:t>
            </a:r>
          </a:p>
        </p:txBody>
      </p:sp>
      <p:pic>
        <p:nvPicPr>
          <p:cNvPr id="5" name="Picture 4">
            <a:extLst>
              <a:ext uri="{FF2B5EF4-FFF2-40B4-BE49-F238E27FC236}">
                <a16:creationId xmlns:a16="http://schemas.microsoft.com/office/drawing/2014/main" id="{B833013D-F0FD-BC6F-76AE-8883CDA9290E}"/>
              </a:ext>
            </a:extLst>
          </p:cNvPr>
          <p:cNvPicPr>
            <a:picLocks noChangeAspect="1"/>
          </p:cNvPicPr>
          <p:nvPr/>
        </p:nvPicPr>
        <p:blipFill>
          <a:blip r:embed="rId2"/>
          <a:stretch>
            <a:fillRect/>
          </a:stretch>
        </p:blipFill>
        <p:spPr>
          <a:xfrm>
            <a:off x="285750" y="1564423"/>
            <a:ext cx="8481462" cy="3729153"/>
          </a:xfrm>
          <a:prstGeom prst="rect">
            <a:avLst/>
          </a:prstGeom>
        </p:spPr>
      </p:pic>
      <p:sp>
        <p:nvSpPr>
          <p:cNvPr id="6" name="TextBox 5">
            <a:extLst>
              <a:ext uri="{FF2B5EF4-FFF2-40B4-BE49-F238E27FC236}">
                <a16:creationId xmlns:a16="http://schemas.microsoft.com/office/drawing/2014/main" id="{2EBC5DA1-0544-47A0-0EC8-5840D882F611}"/>
              </a:ext>
            </a:extLst>
          </p:cNvPr>
          <p:cNvSpPr txBox="1"/>
          <p:nvPr/>
        </p:nvSpPr>
        <p:spPr>
          <a:xfrm>
            <a:off x="285750" y="5586926"/>
            <a:ext cx="8432075"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29147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p:txBody>
          <a:bodyPr>
            <a:normAutofit/>
          </a:bodyPr>
          <a:lstStyle/>
          <a:p>
            <a:r>
              <a:rPr lang="en-US" dirty="0"/>
              <a:t>Tirzepatide  &amp; GLP-1 RA Safety Profile </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sz="quarter" idx="1"/>
          </p:nvPr>
        </p:nvSpPr>
        <p:spPr/>
        <p:txBody>
          <a:bodyPr>
            <a:normAutofit fontScale="92500" lnSpcReduction="10000"/>
          </a:bodyPr>
          <a:lstStyle/>
          <a:p>
            <a:r>
              <a:rPr lang="en-US" sz="3500" dirty="0"/>
              <a:t>GI side effects</a:t>
            </a:r>
          </a:p>
          <a:p>
            <a:pPr lvl="1"/>
            <a:r>
              <a:rPr lang="en-US" sz="3500" dirty="0"/>
              <a:t>Nausea, appetite loss, diarrhea, constipation, dyspepsia, abdominal pain </a:t>
            </a:r>
          </a:p>
          <a:p>
            <a:r>
              <a:rPr lang="en-US" sz="3500" dirty="0"/>
              <a:t>Pancreatitis</a:t>
            </a:r>
          </a:p>
          <a:p>
            <a:r>
              <a:rPr lang="en-US" sz="3500" dirty="0"/>
              <a:t>Hypoglycemia with concomitant use of insulin or secretagogues</a:t>
            </a:r>
          </a:p>
          <a:p>
            <a:r>
              <a:rPr lang="en-US" sz="3500" dirty="0"/>
              <a:t>Hypersensitivity reactions </a:t>
            </a:r>
          </a:p>
          <a:p>
            <a:r>
              <a:rPr lang="en-US" sz="3500" dirty="0"/>
              <a:t>Acute kidney injury </a:t>
            </a:r>
          </a:p>
          <a:p>
            <a:r>
              <a:rPr lang="en-US" sz="3500" dirty="0"/>
              <a:t>Thyroid C-Cell tumors –black box warning</a:t>
            </a:r>
          </a:p>
          <a:p>
            <a:r>
              <a:rPr lang="en-US" sz="3500" dirty="0"/>
              <a:t>Acute gallbladder disease</a:t>
            </a:r>
          </a:p>
          <a:p>
            <a:r>
              <a:rPr lang="en-US" sz="3500" dirty="0"/>
              <a:t>Worsening retinopathy</a:t>
            </a:r>
            <a:endParaRPr lang="en-US" dirty="0"/>
          </a:p>
        </p:txBody>
      </p:sp>
      <p:sp>
        <p:nvSpPr>
          <p:cNvPr id="4" name="TextBox 3">
            <a:extLst>
              <a:ext uri="{FF2B5EF4-FFF2-40B4-BE49-F238E27FC236}">
                <a16:creationId xmlns:a16="http://schemas.microsoft.com/office/drawing/2014/main" id="{EA3301A8-4A97-C3E2-AE4F-868AC56F49F7}"/>
              </a:ext>
            </a:extLst>
          </p:cNvPr>
          <p:cNvSpPr txBox="1"/>
          <p:nvPr/>
        </p:nvSpPr>
        <p:spPr>
          <a:xfrm>
            <a:off x="304800" y="6256489"/>
            <a:ext cx="1714500" cy="369332"/>
          </a:xfrm>
          <a:prstGeom prst="rect">
            <a:avLst/>
          </a:prstGeom>
          <a:noFill/>
        </p:spPr>
        <p:txBody>
          <a:bodyPr wrap="square" rtlCol="0">
            <a:spAutoFit/>
          </a:bodyPr>
          <a:lstStyle/>
          <a:p>
            <a:r>
              <a:rPr lang="en-US" sz="900" dirty="0"/>
              <a:t>Package inserts</a:t>
            </a:r>
            <a:r>
              <a:rPr lang="en-US" dirty="0"/>
              <a:t>. </a:t>
            </a:r>
          </a:p>
        </p:txBody>
      </p:sp>
    </p:spTree>
    <p:extLst>
      <p:ext uri="{BB962C8B-B14F-4D97-AF65-F5344CB8AC3E}">
        <p14:creationId xmlns:p14="http://schemas.microsoft.com/office/powerpoint/2010/main" val="115319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19200"/>
            <a:ext cx="6096000" cy="5486400"/>
          </a:xfrm>
        </p:spPr>
        <p:txBody>
          <a:bodyPr rtlCol="0">
            <a:normAutofit fontScale="92500" lnSpcReduction="1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titrate</a:t>
            </a:r>
          </a:p>
          <a:p>
            <a:pPr eaLnBrk="1" fontAlgn="auto" hangingPunct="1">
              <a:spcAft>
                <a:spcPts val="0"/>
              </a:spcAft>
              <a:defRPr/>
            </a:pPr>
            <a:r>
              <a:rPr lang="en-US" sz="2800" dirty="0"/>
              <a:t>Eat smaller </a:t>
            </a:r>
            <a:r>
              <a:rPr lang="en-US" sz="2800" i="1" dirty="0">
                <a:solidFill>
                  <a:schemeClr val="bg2">
                    <a:lumMod val="50000"/>
                  </a:schemeClr>
                </a:solidFill>
              </a:rPr>
              <a:t>nourishing</a:t>
            </a:r>
            <a:r>
              <a:rPr lang="en-US" sz="2800" dirty="0">
                <a:solidFill>
                  <a:schemeClr val="bg2">
                    <a:lumMod val="50000"/>
                  </a:schemeClr>
                </a:solidFill>
              </a:rPr>
              <a:t> </a:t>
            </a:r>
            <a:r>
              <a:rPr lang="en-US" sz="2800" dirty="0"/>
              <a:t>meals to reduce nausea</a:t>
            </a:r>
          </a:p>
          <a:p>
            <a:pPr eaLnBrk="1" fontAlgn="auto" hangingPunct="1">
              <a:spcAft>
                <a:spcPts val="0"/>
              </a:spcAft>
              <a:defRPr/>
            </a:pPr>
            <a:r>
              <a:rPr lang="en-US" sz="2800" dirty="0"/>
              <a:t>Avoid high fat meals -</a:t>
            </a:r>
          </a:p>
          <a:p>
            <a:pPr eaLnBrk="1" fontAlgn="auto" hangingPunct="1">
              <a:spcAft>
                <a:spcPts val="0"/>
              </a:spcAft>
              <a:defRPr/>
            </a:pPr>
            <a:r>
              <a:rPr lang="en-US" sz="2800" dirty="0"/>
              <a:t>Reconsider nausea as feeling full</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Report any sudden abdominal pain or pancreatitis symptoms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2450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10 </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2C561E51-0BF5-3344-35BC-0D34102024C2}"/>
              </a:ext>
            </a:extLst>
          </p:cNvPr>
          <p:cNvSpPr/>
          <p:nvPr/>
        </p:nvSpPr>
        <p:spPr>
          <a:xfrm>
            <a:off x="228600" y="4648200"/>
            <a:ext cx="7467600" cy="609600"/>
          </a:xfrm>
          <a:prstGeom prst="ellipse">
            <a:avLst/>
          </a:prstGeom>
          <a:noFill/>
          <a:ln w="5715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A121-EA82-EEE7-77CD-A099ED2B9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2BDE6-0BA0-D5DB-C65B-903A1BE3062F}"/>
              </a:ext>
            </a:extLst>
          </p:cNvPr>
          <p:cNvSpPr>
            <a:spLocks noGrp="1"/>
          </p:cNvSpPr>
          <p:nvPr>
            <p:ph type="title"/>
          </p:nvPr>
        </p:nvSpPr>
        <p:spPr>
          <a:xfrm>
            <a:off x="457200" y="228600"/>
            <a:ext cx="8229600" cy="702418"/>
          </a:xfrm>
        </p:spPr>
        <p:txBody>
          <a:bodyPr>
            <a:normAutofit/>
          </a:bodyPr>
          <a:lstStyle/>
          <a:p>
            <a:r>
              <a:rPr lang="en-US" dirty="0"/>
              <a:t>Let’s Break it Down ADA 2025</a:t>
            </a:r>
          </a:p>
        </p:txBody>
      </p:sp>
      <p:pic>
        <p:nvPicPr>
          <p:cNvPr id="4" name="Picture 3">
            <a:extLst>
              <a:ext uri="{FF2B5EF4-FFF2-40B4-BE49-F238E27FC236}">
                <a16:creationId xmlns:a16="http://schemas.microsoft.com/office/drawing/2014/main" id="{A5222D3A-5FA6-A1D7-E9CB-CC328297E9ED}"/>
              </a:ext>
            </a:extLst>
          </p:cNvPr>
          <p:cNvPicPr>
            <a:picLocks noChangeAspect="1"/>
          </p:cNvPicPr>
          <p:nvPr/>
        </p:nvPicPr>
        <p:blipFill>
          <a:blip r:embed="rId2"/>
          <a:stretch>
            <a:fillRect/>
          </a:stretch>
        </p:blipFill>
        <p:spPr>
          <a:xfrm>
            <a:off x="457200" y="0"/>
            <a:ext cx="8245406" cy="6858000"/>
          </a:xfrm>
          <a:prstGeom prst="rect">
            <a:avLst/>
          </a:prstGeom>
        </p:spPr>
      </p:pic>
      <p:pic>
        <p:nvPicPr>
          <p:cNvPr id="8" name="Picture 7">
            <a:extLst>
              <a:ext uri="{FF2B5EF4-FFF2-40B4-BE49-F238E27FC236}">
                <a16:creationId xmlns:a16="http://schemas.microsoft.com/office/drawing/2014/main" id="{8FA95F1E-F229-6714-2CE8-1907E9DA74BF}"/>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42420F6B-86A9-77AC-81FF-E851FC0A8913}"/>
              </a:ext>
            </a:extLst>
          </p:cNvPr>
          <p:cNvPicPr>
            <a:picLocks noChangeAspect="1"/>
          </p:cNvPicPr>
          <p:nvPr/>
        </p:nvPicPr>
        <p:blipFill>
          <a:blip r:embed="rId4"/>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A7E4C80F-78F8-B46C-0A17-2E1C23A660DD}"/>
              </a:ext>
            </a:extLst>
          </p:cNvPr>
          <p:cNvSpPr/>
          <p:nvPr/>
        </p:nvSpPr>
        <p:spPr>
          <a:xfrm flipH="1">
            <a:off x="6109798" y="1188952"/>
            <a:ext cx="890204"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944F313-C776-14F3-A672-21F522EAA78D}"/>
              </a:ext>
            </a:extLst>
          </p:cNvPr>
          <p:cNvSpPr/>
          <p:nvPr/>
        </p:nvSpPr>
        <p:spPr>
          <a:xfrm>
            <a:off x="441394" y="2667000"/>
            <a:ext cx="2301806"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C12FE9-D7DF-5EFF-3BEC-0A4F5AA8BCDA}"/>
              </a:ext>
            </a:extLst>
          </p:cNvPr>
          <p:cNvSpPr/>
          <p:nvPr/>
        </p:nvSpPr>
        <p:spPr>
          <a:xfrm>
            <a:off x="3694840" y="3381102"/>
            <a:ext cx="2301806" cy="225769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59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06F9-27B0-47DE-A525-CA8C7993532B}"/>
              </a:ext>
            </a:extLst>
          </p:cNvPr>
          <p:cNvSpPr>
            <a:spLocks noGrp="1"/>
          </p:cNvSpPr>
          <p:nvPr>
            <p:ph type="title"/>
          </p:nvPr>
        </p:nvSpPr>
        <p:spPr>
          <a:xfrm>
            <a:off x="457200" y="152400"/>
            <a:ext cx="8229600" cy="990600"/>
          </a:xfrm>
        </p:spPr>
        <p:txBody>
          <a:bodyPr anchor="b">
            <a:normAutofit/>
          </a:bodyPr>
          <a:lstStyle/>
          <a:p>
            <a:r>
              <a:rPr lang="en-US" dirty="0"/>
              <a:t>What motivated you to attend?</a:t>
            </a:r>
          </a:p>
        </p:txBody>
      </p:sp>
      <p:pic>
        <p:nvPicPr>
          <p:cNvPr id="4" name="Picture 3">
            <a:extLst>
              <a:ext uri="{FF2B5EF4-FFF2-40B4-BE49-F238E27FC236}">
                <a16:creationId xmlns:a16="http://schemas.microsoft.com/office/drawing/2014/main" id="{84E8D24E-200C-47B8-945E-CF32DCF9AB14}"/>
              </a:ext>
            </a:extLst>
          </p:cNvPr>
          <p:cNvPicPr>
            <a:picLocks noChangeAspect="1"/>
          </p:cNvPicPr>
          <p:nvPr/>
        </p:nvPicPr>
        <p:blipFill>
          <a:blip r:embed="rId3"/>
          <a:stretch>
            <a:fillRect/>
          </a:stretch>
        </p:blipFill>
        <p:spPr>
          <a:xfrm>
            <a:off x="457200" y="1229487"/>
            <a:ext cx="8229600" cy="4917186"/>
          </a:xfrm>
          <a:prstGeom prst="rect">
            <a:avLst/>
          </a:prstGeom>
          <a:noFill/>
        </p:spPr>
      </p:pic>
      <p:pic>
        <p:nvPicPr>
          <p:cNvPr id="5" name="Picture 4">
            <a:extLst>
              <a:ext uri="{FF2B5EF4-FFF2-40B4-BE49-F238E27FC236}">
                <a16:creationId xmlns:a16="http://schemas.microsoft.com/office/drawing/2014/main" id="{3D8BC801-765B-6477-9687-A0B166F8D4C2}"/>
              </a:ext>
            </a:extLst>
          </p:cNvPr>
          <p:cNvPicPr>
            <a:picLocks noChangeAspect="1"/>
          </p:cNvPicPr>
          <p:nvPr/>
        </p:nvPicPr>
        <p:blipFill>
          <a:blip r:embed="rId4"/>
          <a:stretch>
            <a:fillRect/>
          </a:stretch>
        </p:blipFill>
        <p:spPr>
          <a:xfrm>
            <a:off x="351976" y="1266063"/>
            <a:ext cx="8334824" cy="5134737"/>
          </a:xfrm>
          <a:prstGeom prst="rect">
            <a:avLst/>
          </a:prstGeom>
        </p:spPr>
      </p:pic>
      <p:pic>
        <p:nvPicPr>
          <p:cNvPr id="6" name="Picture 5">
            <a:extLst>
              <a:ext uri="{FF2B5EF4-FFF2-40B4-BE49-F238E27FC236}">
                <a16:creationId xmlns:a16="http://schemas.microsoft.com/office/drawing/2014/main" id="{1C3881A2-C7DA-4D53-A8EF-3A6D17279143}"/>
              </a:ext>
            </a:extLst>
          </p:cNvPr>
          <p:cNvPicPr>
            <a:picLocks noChangeAspect="1"/>
          </p:cNvPicPr>
          <p:nvPr/>
        </p:nvPicPr>
        <p:blipFill>
          <a:blip r:embed="rId5"/>
          <a:stretch>
            <a:fillRect/>
          </a:stretch>
        </p:blipFill>
        <p:spPr>
          <a:xfrm>
            <a:off x="838200" y="1266063"/>
            <a:ext cx="6932808" cy="3514555"/>
          </a:xfrm>
          <a:prstGeom prst="rect">
            <a:avLst/>
          </a:prstGeom>
        </p:spPr>
      </p:pic>
    </p:spTree>
    <p:extLst>
      <p:ext uri="{BB962C8B-B14F-4D97-AF65-F5344CB8AC3E}">
        <p14:creationId xmlns:p14="http://schemas.microsoft.com/office/powerpoint/2010/main" val="8709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p:txBody>
          <a:bodyPr>
            <a:normAutofit/>
          </a:bodyPr>
          <a:lstStyle/>
          <a:p>
            <a:pPr>
              <a:lnSpc>
                <a:spcPct val="120000"/>
              </a:lnSpc>
            </a:pPr>
            <a:r>
              <a:rPr lang="en-US" sz="3900" dirty="0"/>
              <a:t>Liraglutide:    </a:t>
            </a:r>
          </a:p>
          <a:p>
            <a:pPr lvl="1">
              <a:lnSpc>
                <a:spcPct val="120000"/>
              </a:lnSpc>
            </a:pPr>
            <a:r>
              <a:rPr lang="en-US" sz="2600" dirty="0"/>
              <a:t>Victoza 1.8 mg (diabetes)</a:t>
            </a:r>
          </a:p>
          <a:p>
            <a:pPr lvl="1">
              <a:lnSpc>
                <a:spcPct val="120000"/>
              </a:lnSpc>
            </a:pPr>
            <a:r>
              <a:rPr lang="en-US" sz="2600" dirty="0" err="1"/>
              <a:t>Saxenda</a:t>
            </a:r>
            <a:r>
              <a:rPr lang="en-US" sz="2600" dirty="0"/>
              <a:t> 3 mg (</a:t>
            </a:r>
            <a:r>
              <a:rPr lang="en-US" sz="2600" dirty="0" err="1"/>
              <a:t>wt</a:t>
            </a:r>
            <a:r>
              <a:rPr lang="en-US" sz="2600" dirty="0"/>
              <a:t> loss) </a:t>
            </a:r>
          </a:p>
          <a:p>
            <a:pPr>
              <a:lnSpc>
                <a:spcPct val="120000"/>
              </a:lnSpc>
            </a:pPr>
            <a:endParaRPr lang="en-US" sz="3900" dirty="0"/>
          </a:p>
          <a:p>
            <a:pPr>
              <a:lnSpc>
                <a:spcPct val="120000"/>
              </a:lnSpc>
            </a:pPr>
            <a:r>
              <a:rPr lang="en-US" sz="3900" dirty="0" err="1"/>
              <a:t>Semaglutide</a:t>
            </a:r>
            <a:r>
              <a:rPr lang="en-US" sz="3900" dirty="0"/>
              <a:t>:</a:t>
            </a:r>
          </a:p>
          <a:p>
            <a:pPr lvl="1">
              <a:lnSpc>
                <a:spcPct val="120000"/>
              </a:lnSpc>
            </a:pPr>
            <a:r>
              <a:rPr lang="en-US" sz="2600" dirty="0"/>
              <a:t>Ozempic 2mg (diabetes)</a:t>
            </a:r>
          </a:p>
          <a:p>
            <a:pPr lvl="2">
              <a:lnSpc>
                <a:spcPct val="120000"/>
              </a:lnSpc>
            </a:pPr>
            <a:r>
              <a:rPr lang="en-US" sz="2600" dirty="0" err="1"/>
              <a:t>Wegovy</a:t>
            </a:r>
            <a:r>
              <a:rPr lang="en-US" sz="2600" dirty="0"/>
              <a:t> 2.4mg (</a:t>
            </a:r>
            <a:r>
              <a:rPr lang="en-US" sz="2600" dirty="0" err="1"/>
              <a:t>wt</a:t>
            </a:r>
            <a:r>
              <a:rPr lang="en-US" sz="2600" dirty="0"/>
              <a:t> loss)</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4294967295"/>
          </p:nvPr>
        </p:nvSpPr>
        <p:spPr>
          <a:xfrm>
            <a:off x="5027613" y="1244600"/>
            <a:ext cx="4116387" cy="4937125"/>
          </a:xfrm>
        </p:spPr>
        <p:txBody>
          <a:bodyPr>
            <a:normAutofit fontScale="92500" lnSpcReduction="10000"/>
          </a:bodyPr>
          <a:lstStyle/>
          <a:p>
            <a:pPr>
              <a:lnSpc>
                <a:spcPct val="120000"/>
              </a:lnSpc>
            </a:pPr>
            <a:r>
              <a:rPr lang="en-US" sz="2600" dirty="0" err="1"/>
              <a:t>Tirzepatide</a:t>
            </a:r>
            <a:endParaRPr lang="en-US" sz="2600" dirty="0"/>
          </a:p>
          <a:p>
            <a:pPr lvl="1">
              <a:lnSpc>
                <a:spcPct val="120000"/>
              </a:lnSpc>
            </a:pPr>
            <a:r>
              <a:rPr lang="en-US" sz="2600" dirty="0"/>
              <a:t>Mounjaro 15mg (diabetes)</a:t>
            </a:r>
          </a:p>
          <a:p>
            <a:pPr lvl="1">
              <a:lnSpc>
                <a:spcPct val="120000"/>
              </a:lnSpc>
            </a:pPr>
            <a:r>
              <a:rPr lang="en-US" sz="2600" dirty="0" err="1"/>
              <a:t>Zepbound</a:t>
            </a:r>
            <a:r>
              <a:rPr lang="en-US" sz="2600" dirty="0"/>
              <a:t> 15mg (</a:t>
            </a:r>
            <a:r>
              <a:rPr lang="en-US" sz="2600" dirty="0" err="1"/>
              <a:t>wt</a:t>
            </a:r>
            <a:r>
              <a:rPr lang="en-US" sz="2600" dirty="0"/>
              <a:t> loss) </a:t>
            </a:r>
          </a:p>
          <a:p>
            <a:pPr marL="0" indent="0">
              <a:lnSpc>
                <a:spcPct val="120000"/>
              </a:lnSpc>
              <a:buNone/>
            </a:pPr>
            <a:br>
              <a:rPr lang="en-US" sz="2800" dirty="0">
                <a:solidFill>
                  <a:srgbClr val="0070C0"/>
                </a:solidFill>
              </a:rPr>
            </a:br>
            <a:endParaRPr lang="en-US" sz="2800" dirty="0">
              <a:solidFill>
                <a:srgbClr val="0070C0"/>
              </a:solidFill>
            </a:endParaRPr>
          </a:p>
          <a:p>
            <a:pPr marL="0" indent="0">
              <a:lnSpc>
                <a:spcPct val="120000"/>
              </a:lnSpc>
              <a:buNone/>
            </a:pP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
        <p:nvSpPr>
          <p:cNvPr id="4" name="TextBox 3">
            <a:extLst>
              <a:ext uri="{FF2B5EF4-FFF2-40B4-BE49-F238E27FC236}">
                <a16:creationId xmlns:a16="http://schemas.microsoft.com/office/drawing/2014/main" id="{2BC15E94-6AA6-6201-7D5A-4007E767F4AE}"/>
              </a:ext>
            </a:extLst>
          </p:cNvPr>
          <p:cNvSpPr txBox="1"/>
          <p:nvPr/>
        </p:nvSpPr>
        <p:spPr>
          <a:xfrm>
            <a:off x="457200" y="6099276"/>
            <a:ext cx="7620000" cy="646331"/>
          </a:xfrm>
          <a:prstGeom prst="rect">
            <a:avLst/>
          </a:prstGeom>
          <a:noFill/>
        </p:spPr>
        <p:txBody>
          <a:bodyPr wrap="square" rtlCol="0">
            <a:spAutoFit/>
          </a:bodyPr>
          <a:lstStyle/>
          <a:p>
            <a:r>
              <a:rPr lang="en-US" dirty="0" err="1"/>
              <a:t>Wegovy</a:t>
            </a:r>
            <a:r>
              <a:rPr lang="en-US" dirty="0"/>
              <a:t> also  indicated for those overweight/obesity ASCVD to reduce CVD events</a:t>
            </a:r>
          </a:p>
        </p:txBody>
      </p:sp>
    </p:spTree>
    <p:custDataLst>
      <p:tags r:id="rId1"/>
    </p:custDataLst>
    <p:extLst>
      <p:ext uri="{BB962C8B-B14F-4D97-AF65-F5344CB8AC3E}">
        <p14:creationId xmlns:p14="http://schemas.microsoft.com/office/powerpoint/2010/main" val="15818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A0864-61FD-C065-F1A4-BE7BA6CDC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4414D-808A-4F29-61D7-3725E295E1D2}"/>
              </a:ext>
            </a:extLst>
          </p:cNvPr>
          <p:cNvSpPr>
            <a:spLocks noGrp="1"/>
          </p:cNvSpPr>
          <p:nvPr>
            <p:ph type="title"/>
          </p:nvPr>
        </p:nvSpPr>
        <p:spPr/>
        <p:txBody>
          <a:bodyPr>
            <a:normAutofit/>
          </a:bodyPr>
          <a:lstStyle/>
          <a:p>
            <a:r>
              <a:rPr lang="en-US" dirty="0" err="1"/>
              <a:t>Tirzepatide</a:t>
            </a:r>
            <a:r>
              <a:rPr lang="en-US" dirty="0"/>
              <a:t> for Weight Loss: SURMOUNT-1  </a:t>
            </a:r>
          </a:p>
        </p:txBody>
      </p:sp>
      <p:sp>
        <p:nvSpPr>
          <p:cNvPr id="3" name="Content Placeholder 2">
            <a:extLst>
              <a:ext uri="{FF2B5EF4-FFF2-40B4-BE49-F238E27FC236}">
                <a16:creationId xmlns:a16="http://schemas.microsoft.com/office/drawing/2014/main" id="{D975C00E-ECB9-2924-A84A-90C71CAFDCB9}"/>
              </a:ext>
            </a:extLst>
          </p:cNvPr>
          <p:cNvSpPr>
            <a:spLocks noGrp="1"/>
          </p:cNvSpPr>
          <p:nvPr>
            <p:ph sz="quarter" idx="1"/>
          </p:nvPr>
        </p:nvSpPr>
        <p:spPr/>
        <p:txBody>
          <a:bodyPr/>
          <a:lstStyle/>
          <a:p>
            <a:r>
              <a:rPr lang="en-US" dirty="0"/>
              <a:t>20.9% weight loss with 15mg dose and 35-52lbs lost!</a:t>
            </a:r>
          </a:p>
        </p:txBody>
      </p:sp>
      <p:sp>
        <p:nvSpPr>
          <p:cNvPr id="4" name="TextBox 3">
            <a:extLst>
              <a:ext uri="{FF2B5EF4-FFF2-40B4-BE49-F238E27FC236}">
                <a16:creationId xmlns:a16="http://schemas.microsoft.com/office/drawing/2014/main" id="{ACC7F692-05A8-A739-069F-8A4E6C22B3F2}"/>
              </a:ext>
            </a:extLst>
          </p:cNvPr>
          <p:cNvSpPr txBox="1"/>
          <p:nvPr/>
        </p:nvSpPr>
        <p:spPr>
          <a:xfrm>
            <a:off x="228600" y="5994185"/>
            <a:ext cx="8458200" cy="230832"/>
          </a:xfrm>
          <a:prstGeom prst="rect">
            <a:avLst/>
          </a:prstGeom>
          <a:noFill/>
        </p:spPr>
        <p:txBody>
          <a:bodyPr wrap="square" rtlCol="0">
            <a:spAutoFit/>
          </a:bodyPr>
          <a:lstStyle/>
          <a:p>
            <a:r>
              <a:rPr lang="en-US" sz="900" dirty="0" err="1">
                <a:solidFill>
                  <a:srgbClr val="444444"/>
                </a:solidFill>
                <a:latin typeface="Open Sans" panose="020B0606030504020204" pitchFamily="34" charset="0"/>
              </a:rPr>
              <a:t>Jastreboff</a:t>
            </a:r>
            <a:r>
              <a:rPr lang="en-US" sz="900" dirty="0">
                <a:solidFill>
                  <a:srgbClr val="444444"/>
                </a:solidFill>
                <a:latin typeface="Open Sans" panose="020B0606030504020204" pitchFamily="34" charset="0"/>
              </a:rPr>
              <a:t> AM, et al., on behalf of the SURMOUNT-1 Investigators. Tirzepatide Once Weekly for the Treatment of Obesity. </a:t>
            </a:r>
            <a:r>
              <a:rPr lang="en-US" sz="900" i="1" dirty="0">
                <a:solidFill>
                  <a:srgbClr val="198DAE"/>
                </a:solidFill>
                <a:latin typeface="Open Sans" panose="020B0606030504020204" pitchFamily="34" charset="0"/>
                <a:hlinkClick r:id="rId3"/>
              </a:rPr>
              <a:t>N </a:t>
            </a:r>
            <a:r>
              <a:rPr lang="en-US" sz="900" i="1" dirty="0" err="1">
                <a:solidFill>
                  <a:srgbClr val="198DAE"/>
                </a:solidFill>
                <a:latin typeface="Open Sans" panose="020B0606030504020204" pitchFamily="34" charset="0"/>
                <a:hlinkClick r:id="rId3"/>
              </a:rPr>
              <a:t>Engl</a:t>
            </a:r>
            <a:r>
              <a:rPr lang="en-US" sz="900" i="1" dirty="0">
                <a:solidFill>
                  <a:srgbClr val="198DAE"/>
                </a:solidFill>
                <a:latin typeface="Open Sans" panose="020B0606030504020204" pitchFamily="34" charset="0"/>
                <a:hlinkClick r:id="rId3"/>
              </a:rPr>
              <a:t> J Med</a:t>
            </a:r>
            <a:r>
              <a:rPr lang="en-US" sz="900" dirty="0">
                <a:solidFill>
                  <a:srgbClr val="198DAE"/>
                </a:solidFill>
                <a:latin typeface="Open Sans" panose="020B0606030504020204" pitchFamily="34" charset="0"/>
                <a:hlinkClick r:id="rId3"/>
              </a:rPr>
              <a:t> 2022;387:205-16</a:t>
            </a:r>
            <a:r>
              <a:rPr lang="en-US" sz="900" dirty="0">
                <a:solidFill>
                  <a:srgbClr val="444444"/>
                </a:solidFill>
                <a:latin typeface="Open Sans" panose="020B0606030504020204" pitchFamily="34" charset="0"/>
              </a:rPr>
              <a:t>.</a:t>
            </a:r>
            <a:endParaRPr lang="en-US" sz="900" dirty="0">
              <a:solidFill>
                <a:schemeClr val="bg2"/>
              </a:solidFill>
            </a:endParaRPr>
          </a:p>
        </p:txBody>
      </p:sp>
      <p:pic>
        <p:nvPicPr>
          <p:cNvPr id="6" name="Picture 5">
            <a:extLst>
              <a:ext uri="{FF2B5EF4-FFF2-40B4-BE49-F238E27FC236}">
                <a16:creationId xmlns:a16="http://schemas.microsoft.com/office/drawing/2014/main" id="{8C75FE7C-7885-1146-E75F-AFFA5A499F57}"/>
              </a:ext>
            </a:extLst>
          </p:cNvPr>
          <p:cNvPicPr>
            <a:picLocks noChangeAspect="1"/>
          </p:cNvPicPr>
          <p:nvPr/>
        </p:nvPicPr>
        <p:blipFill>
          <a:blip r:embed="rId4"/>
          <a:stretch>
            <a:fillRect/>
          </a:stretch>
        </p:blipFill>
        <p:spPr>
          <a:xfrm>
            <a:off x="171451" y="2072030"/>
            <a:ext cx="7429500" cy="3263504"/>
          </a:xfrm>
          <a:prstGeom prst="rect">
            <a:avLst/>
          </a:prstGeom>
        </p:spPr>
      </p:pic>
      <p:pic>
        <p:nvPicPr>
          <p:cNvPr id="8" name="Picture 7">
            <a:extLst>
              <a:ext uri="{FF2B5EF4-FFF2-40B4-BE49-F238E27FC236}">
                <a16:creationId xmlns:a16="http://schemas.microsoft.com/office/drawing/2014/main" id="{ECD96C92-ADF1-A14E-B746-1032A4F3C4B4}"/>
              </a:ext>
            </a:extLst>
          </p:cNvPr>
          <p:cNvPicPr>
            <a:picLocks noChangeAspect="1"/>
          </p:cNvPicPr>
          <p:nvPr/>
        </p:nvPicPr>
        <p:blipFill>
          <a:blip r:embed="rId5"/>
          <a:stretch>
            <a:fillRect/>
          </a:stretch>
        </p:blipFill>
        <p:spPr>
          <a:xfrm>
            <a:off x="7612381" y="2200344"/>
            <a:ext cx="1435894" cy="2564606"/>
          </a:xfrm>
          <a:prstGeom prst="rect">
            <a:avLst/>
          </a:prstGeom>
        </p:spPr>
      </p:pic>
    </p:spTree>
    <p:extLst>
      <p:ext uri="{BB962C8B-B14F-4D97-AF65-F5344CB8AC3E}">
        <p14:creationId xmlns:p14="http://schemas.microsoft.com/office/powerpoint/2010/main" val="330940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872947"/>
          </a:xfrm>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604053"/>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292604403"/>
                    </a:ext>
                  </a:extLst>
                </a:gridCol>
                <a:gridCol w="1828800">
                  <a:extLst>
                    <a:ext uri="{9D8B030D-6E8A-4147-A177-3AD203B41FA5}">
                      <a16:colId xmlns:a16="http://schemas.microsoft.com/office/drawing/2014/main" val="3799880676"/>
                    </a:ext>
                  </a:extLst>
                </a:gridCol>
                <a:gridCol w="1524000">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 Kidney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r>
                        <a:rPr lang="en-US" dirty="0">
                          <a:solidFill>
                            <a:srgbClr val="0070C0"/>
                          </a:solidFill>
                          <a:highlight>
                            <a:srgbClr val="FFFF00"/>
                          </a:highlight>
                        </a:rPr>
                        <a:t>Kidney protective</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pic>
        <p:nvPicPr>
          <p:cNvPr id="3" name="Picture 2">
            <a:extLst>
              <a:ext uri="{FF2B5EF4-FFF2-40B4-BE49-F238E27FC236}">
                <a16:creationId xmlns:a16="http://schemas.microsoft.com/office/drawing/2014/main" id="{C9040758-61D3-DE41-C02D-F51B66D62182}"/>
              </a:ext>
            </a:extLst>
          </p:cNvPr>
          <p:cNvPicPr>
            <a:picLocks noChangeAspect="1"/>
          </p:cNvPicPr>
          <p:nvPr/>
        </p:nvPicPr>
        <p:blipFill>
          <a:blip r:embed="rId3"/>
          <a:stretch>
            <a:fillRect/>
          </a:stretch>
        </p:blipFill>
        <p:spPr>
          <a:xfrm>
            <a:off x="6330489" y="2982811"/>
            <a:ext cx="2396469" cy="637949"/>
          </a:xfrm>
          <a:prstGeom prst="rect">
            <a:avLst/>
          </a:prstGeom>
        </p:spPr>
      </p:pic>
      <p:sp>
        <p:nvSpPr>
          <p:cNvPr id="5" name="TextBox 4">
            <a:extLst>
              <a:ext uri="{FF2B5EF4-FFF2-40B4-BE49-F238E27FC236}">
                <a16:creationId xmlns:a16="http://schemas.microsoft.com/office/drawing/2014/main" id="{57D0E662-2043-453F-CA09-103629455F86}"/>
              </a:ext>
            </a:extLst>
          </p:cNvPr>
          <p:cNvSpPr txBox="1"/>
          <p:nvPr/>
        </p:nvSpPr>
        <p:spPr>
          <a:xfrm>
            <a:off x="457200" y="1025347"/>
            <a:ext cx="8269758" cy="923330"/>
          </a:xfrm>
          <a:prstGeom prst="rect">
            <a:avLst/>
          </a:prstGeom>
          <a:solidFill>
            <a:schemeClr val="bg1"/>
          </a:solidFill>
        </p:spPr>
        <p:txBody>
          <a:bodyPr wrap="square">
            <a:spAutoFit/>
          </a:bodyPr>
          <a:lstStyle/>
          <a:p>
            <a:pPr marL="0" marR="0"/>
            <a:r>
              <a:rPr lang="en-US" dirty="0">
                <a:latin typeface="Aptos" panose="020B0004020202020204" pitchFamily="34" charset="0"/>
                <a:ea typeface="Aptos" panose="020B0004020202020204" pitchFamily="34" charset="0"/>
                <a:cs typeface="Times New Roman" panose="02020603050405020304" pitchFamily="18" charset="0"/>
              </a:rPr>
              <a:t>“R</a:t>
            </a:r>
            <a:r>
              <a:rPr lang="en-US" sz="1800" dirty="0">
                <a:effectLst/>
                <a:latin typeface="Aptos" panose="020B0004020202020204" pitchFamily="34" charset="0"/>
                <a:ea typeface="Aptos" panose="020B0004020202020204" pitchFamily="34" charset="0"/>
                <a:cs typeface="Times New Roman" panose="02020603050405020304" pitchFamily="18" charset="0"/>
              </a:rPr>
              <a:t>ecent clinical trial suggests that the GLP-1 RA semaglutide has beneficial effect on CVD, mortality, and kidney outcomes among people with CKD</a:t>
            </a:r>
            <a:r>
              <a:rPr lang="en-US" dirty="0">
                <a:latin typeface="Aptos" panose="020B0004020202020204" pitchFamily="34" charset="0"/>
                <a:ea typeface="Aptos" panose="020B0004020202020204" pitchFamily="34" charset="0"/>
                <a:cs typeface="Times New Roman" panose="02020603050405020304" pitchFamily="18" charset="0"/>
              </a:rPr>
              <a:t> - </a:t>
            </a:r>
            <a:r>
              <a:rPr lang="en-US" sz="1800" dirty="0">
                <a:effectLst/>
                <a:latin typeface="Aptos" panose="020B0004020202020204" pitchFamily="34" charset="0"/>
                <a:ea typeface="Aptos" panose="020B0004020202020204" pitchFamily="34" charset="0"/>
                <a:cs typeface="Times New Roman" panose="02020603050405020304" pitchFamily="18" charset="0"/>
              </a:rPr>
              <a:t>recommend that semaglutide be used as another first-line agent for people with CKD”.</a:t>
            </a:r>
          </a:p>
        </p:txBody>
      </p:sp>
    </p:spTree>
    <p:extLst>
      <p:ext uri="{BB962C8B-B14F-4D97-AF65-F5344CB8AC3E}">
        <p14:creationId xmlns:p14="http://schemas.microsoft.com/office/powerpoint/2010/main" val="341606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Incretins– How Do They Rate?  </a:t>
            </a:r>
          </a:p>
        </p:txBody>
      </p:sp>
      <p:sp>
        <p:nvSpPr>
          <p:cNvPr id="3" name="Content Placeholder 2"/>
          <p:cNvSpPr>
            <a:spLocks noGrp="1"/>
          </p:cNvSpPr>
          <p:nvPr>
            <p:ph sz="quarter" idx="1"/>
          </p:nvPr>
        </p:nvSpPr>
        <p:spPr>
          <a:xfrm>
            <a:off x="457200" y="2209800"/>
            <a:ext cx="8229600" cy="4495800"/>
          </a:xfrm>
        </p:spPr>
        <p:txBody>
          <a:bodyPr>
            <a:normAutofit/>
          </a:bodyPr>
          <a:lstStyle/>
          <a:p>
            <a:pPr marL="0" indent="0">
              <a:buNone/>
              <a:defRPr/>
            </a:pPr>
            <a:r>
              <a:rPr lang="en-US" sz="2800" u="sng" dirty="0"/>
              <a:t>Question					Answer</a:t>
            </a:r>
          </a:p>
          <a:p>
            <a:pPr>
              <a:defRPr/>
            </a:pPr>
            <a:r>
              <a:rPr lang="en-US" sz="2800" dirty="0"/>
              <a:t>Cause hypoglycemia?		</a:t>
            </a:r>
          </a:p>
          <a:p>
            <a:pPr>
              <a:defRPr/>
            </a:pPr>
            <a:r>
              <a:rPr lang="en-US" sz="2800" dirty="0"/>
              <a:t>Cause weight gain?		 </a:t>
            </a:r>
          </a:p>
          <a:p>
            <a:pPr>
              <a:defRPr/>
            </a:pPr>
            <a:r>
              <a:rPr lang="en-US" sz="2800" dirty="0"/>
              <a:t>Affordable?				</a:t>
            </a:r>
          </a:p>
          <a:p>
            <a:pPr>
              <a:defRPr/>
            </a:pPr>
            <a:r>
              <a:rPr lang="en-US" sz="2800" dirty="0"/>
              <a:t>Lowers CV risk*?			</a:t>
            </a:r>
          </a:p>
          <a:p>
            <a:pPr marL="0" indent="0">
              <a:buNone/>
              <a:defRPr/>
            </a:pPr>
            <a:br>
              <a:rPr lang="en-US" sz="2800" dirty="0"/>
            </a:br>
            <a:endParaRPr lang="en-US" sz="2800" dirty="0"/>
          </a:p>
          <a:p>
            <a:pPr>
              <a:defRPr/>
            </a:pPr>
            <a:r>
              <a:rPr lang="en-US" sz="2800" dirty="0"/>
              <a:t>Can most tolerate /use?		</a:t>
            </a:r>
          </a:p>
        </p:txBody>
      </p:sp>
      <p:sp>
        <p:nvSpPr>
          <p:cNvPr id="5" name="Rectangle 284"/>
          <p:cNvSpPr>
            <a:spLocks noChangeArrowheads="1"/>
          </p:cNvSpPr>
          <p:nvPr/>
        </p:nvSpPr>
        <p:spPr bwMode="auto">
          <a:xfrm>
            <a:off x="5901909" y="261947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6" name="Rectangle 284"/>
          <p:cNvSpPr>
            <a:spLocks noChangeArrowheads="1"/>
          </p:cNvSpPr>
          <p:nvPr/>
        </p:nvSpPr>
        <p:spPr bwMode="auto">
          <a:xfrm>
            <a:off x="5949266" y="3444415"/>
            <a:ext cx="2514154"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No, $1000/+month </a:t>
            </a:r>
            <a:endParaRPr lang="en-US" sz="1200" b="1" dirty="0">
              <a:latin typeface="Helvetica" pitchFamily="34" charset="0"/>
            </a:endParaRPr>
          </a:p>
        </p:txBody>
      </p:sp>
      <p:sp>
        <p:nvSpPr>
          <p:cNvPr id="7" name="Rectangle 284"/>
          <p:cNvSpPr>
            <a:spLocks noChangeArrowheads="1"/>
          </p:cNvSpPr>
          <p:nvPr/>
        </p:nvSpPr>
        <p:spPr bwMode="auto">
          <a:xfrm>
            <a:off x="5901909" y="3061697"/>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8" name="Rectangle 284"/>
          <p:cNvSpPr>
            <a:spLocks noChangeArrowheads="1"/>
          </p:cNvSpPr>
          <p:nvPr/>
        </p:nvSpPr>
        <p:spPr bwMode="auto">
          <a:xfrm>
            <a:off x="5410200" y="4338010"/>
            <a:ext cx="3592286"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*Liraglutide / Semaglutide/Dulaglutide   </a:t>
            </a:r>
            <a:r>
              <a:rPr lang="en-US" sz="2100" b="1" dirty="0">
                <a:latin typeface="Helvetica" pitchFamily="34" charset="0"/>
              </a:rPr>
              <a:t> </a:t>
            </a:r>
            <a:endParaRPr lang="en-US" sz="1200" b="1" dirty="0">
              <a:latin typeface="Helvetica" pitchFamily="34" charset="0"/>
            </a:endParaRPr>
          </a:p>
        </p:txBody>
      </p:sp>
      <p:sp>
        <p:nvSpPr>
          <p:cNvPr id="4" name="TextBox 3">
            <a:extLst>
              <a:ext uri="{FF2B5EF4-FFF2-40B4-BE49-F238E27FC236}">
                <a16:creationId xmlns:a16="http://schemas.microsoft.com/office/drawing/2014/main" id="{3DF5E2A6-62F1-482B-A002-0ECDAEF2CD78}"/>
              </a:ext>
            </a:extLst>
          </p:cNvPr>
          <p:cNvSpPr txBox="1"/>
          <p:nvPr/>
        </p:nvSpPr>
        <p:spPr>
          <a:xfrm>
            <a:off x="5638800" y="5319208"/>
            <a:ext cx="2223768" cy="461665"/>
          </a:xfrm>
          <a:prstGeom prst="rect">
            <a:avLst/>
          </a:prstGeom>
          <a:noFill/>
        </p:spPr>
        <p:txBody>
          <a:bodyPr wrap="square" rtlCol="0">
            <a:spAutoFit/>
          </a:bodyPr>
          <a:lstStyle/>
          <a:p>
            <a:r>
              <a:rPr lang="en-US" sz="1800" dirty="0"/>
              <a:t> </a:t>
            </a:r>
            <a:r>
              <a:rPr lang="en-US" sz="2400" dirty="0"/>
              <a:t>Yes/No (GI)</a:t>
            </a:r>
            <a:endParaRPr lang="en-US" dirty="0"/>
          </a:p>
        </p:txBody>
      </p:sp>
    </p:spTree>
    <p:custDataLst>
      <p:tags r:id="rId1"/>
    </p:custDataLst>
    <p:extLst>
      <p:ext uri="{BB962C8B-B14F-4D97-AF65-F5344CB8AC3E}">
        <p14:creationId xmlns:p14="http://schemas.microsoft.com/office/powerpoint/2010/main" val="110396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17EF-8F1C-E523-D6A8-962CD0672473}"/>
              </a:ext>
            </a:extLst>
          </p:cNvPr>
          <p:cNvSpPr>
            <a:spLocks noGrp="1"/>
          </p:cNvSpPr>
          <p:nvPr>
            <p:ph type="title"/>
          </p:nvPr>
        </p:nvSpPr>
        <p:spPr>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chemeClr val="tx2">
                    <a:lumMod val="50000"/>
                  </a:schemeClr>
                </a:solidFill>
              </a:rPr>
              <a:t>The Future of Incretins is Bright</a:t>
            </a:r>
          </a:p>
        </p:txBody>
      </p:sp>
      <p:sp>
        <p:nvSpPr>
          <p:cNvPr id="4" name="Content Placeholder 3">
            <a:extLst>
              <a:ext uri="{FF2B5EF4-FFF2-40B4-BE49-F238E27FC236}">
                <a16:creationId xmlns:a16="http://schemas.microsoft.com/office/drawing/2014/main" id="{29EEAFD2-D113-1191-3093-B33A80FED74B}"/>
              </a:ext>
            </a:extLst>
          </p:cNvPr>
          <p:cNvSpPr>
            <a:spLocks noGrp="1"/>
          </p:cNvSpPr>
          <p:nvPr>
            <p:ph sz="quarter" idx="1"/>
          </p:nvPr>
        </p:nvSpPr>
        <p:spPr/>
        <p:txBody>
          <a:bodyPr/>
          <a:lstStyle/>
          <a:p>
            <a:endParaRPr lang="en-US" dirty="0"/>
          </a:p>
        </p:txBody>
      </p:sp>
      <p:sp>
        <p:nvSpPr>
          <p:cNvPr id="5" name="Hexagon 4">
            <a:extLst>
              <a:ext uri="{FF2B5EF4-FFF2-40B4-BE49-F238E27FC236}">
                <a16:creationId xmlns:a16="http://schemas.microsoft.com/office/drawing/2014/main" id="{18372968-45AE-548E-C3CB-0AC5527B3466}"/>
              </a:ext>
            </a:extLst>
          </p:cNvPr>
          <p:cNvSpPr/>
          <p:nvPr/>
        </p:nvSpPr>
        <p:spPr>
          <a:xfrm>
            <a:off x="1307143" y="3209894"/>
            <a:ext cx="1496539" cy="1337502"/>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Hexagon 5">
            <a:extLst>
              <a:ext uri="{FF2B5EF4-FFF2-40B4-BE49-F238E27FC236}">
                <a16:creationId xmlns:a16="http://schemas.microsoft.com/office/drawing/2014/main" id="{CE022EBB-8EBA-09D4-3616-849B52D29060}"/>
              </a:ext>
            </a:extLst>
          </p:cNvPr>
          <p:cNvSpPr/>
          <p:nvPr/>
        </p:nvSpPr>
        <p:spPr>
          <a:xfrm>
            <a:off x="7144492" y="2529884"/>
            <a:ext cx="1496539" cy="1337502"/>
          </a:xfrm>
          <a:prstGeom prst="hexagon">
            <a:avLst/>
          </a:prstGeom>
          <a:solidFill>
            <a:srgbClr val="00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Hexagon 6">
            <a:extLst>
              <a:ext uri="{FF2B5EF4-FFF2-40B4-BE49-F238E27FC236}">
                <a16:creationId xmlns:a16="http://schemas.microsoft.com/office/drawing/2014/main" id="{CB3622DD-D640-E7FE-4093-3B82BAE8C44C}"/>
              </a:ext>
            </a:extLst>
          </p:cNvPr>
          <p:cNvSpPr/>
          <p:nvPr/>
        </p:nvSpPr>
        <p:spPr>
          <a:xfrm>
            <a:off x="5979302" y="3209894"/>
            <a:ext cx="1496539" cy="1337502"/>
          </a:xfrm>
          <a:prstGeom prst="hexagon">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Hexagon 7">
            <a:extLst>
              <a:ext uri="{FF2B5EF4-FFF2-40B4-BE49-F238E27FC236}">
                <a16:creationId xmlns:a16="http://schemas.microsoft.com/office/drawing/2014/main" id="{75C48BF9-7F11-F4E0-C2D1-EA8018DF5A0C}"/>
              </a:ext>
            </a:extLst>
          </p:cNvPr>
          <p:cNvSpPr/>
          <p:nvPr/>
        </p:nvSpPr>
        <p:spPr>
          <a:xfrm>
            <a:off x="4802713" y="2540004"/>
            <a:ext cx="1496539" cy="1337502"/>
          </a:xfrm>
          <a:prstGeom prst="hexagon">
            <a:avLst/>
          </a:prstGeom>
          <a:solidFill>
            <a:srgbClr val="C8EA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Hexagon 8">
            <a:extLst>
              <a:ext uri="{FF2B5EF4-FFF2-40B4-BE49-F238E27FC236}">
                <a16:creationId xmlns:a16="http://schemas.microsoft.com/office/drawing/2014/main" id="{7FA2B96E-9B49-DA8B-6C94-38ECABCE6664}"/>
              </a:ext>
            </a:extLst>
          </p:cNvPr>
          <p:cNvSpPr/>
          <p:nvPr/>
        </p:nvSpPr>
        <p:spPr>
          <a:xfrm>
            <a:off x="3637523" y="3209894"/>
            <a:ext cx="1496539" cy="1337502"/>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Hexagon 9">
            <a:extLst>
              <a:ext uri="{FF2B5EF4-FFF2-40B4-BE49-F238E27FC236}">
                <a16:creationId xmlns:a16="http://schemas.microsoft.com/office/drawing/2014/main" id="{6F99AAC5-0727-34F8-2568-BBDA09257DFA}"/>
              </a:ext>
            </a:extLst>
          </p:cNvPr>
          <p:cNvSpPr/>
          <p:nvPr/>
        </p:nvSpPr>
        <p:spPr>
          <a:xfrm>
            <a:off x="2472333" y="2541143"/>
            <a:ext cx="1496539" cy="133750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Hexagon 10">
            <a:extLst>
              <a:ext uri="{FF2B5EF4-FFF2-40B4-BE49-F238E27FC236}">
                <a16:creationId xmlns:a16="http://schemas.microsoft.com/office/drawing/2014/main" id="{CB914BD3-9314-2ED4-5EB2-B1C29F1D56DC}"/>
              </a:ext>
            </a:extLst>
          </p:cNvPr>
          <p:cNvSpPr/>
          <p:nvPr/>
        </p:nvSpPr>
        <p:spPr>
          <a:xfrm>
            <a:off x="141952" y="2541143"/>
            <a:ext cx="1496539" cy="1337502"/>
          </a:xfrm>
          <a:prstGeom prst="hexagon">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TextBox 11">
            <a:extLst>
              <a:ext uri="{FF2B5EF4-FFF2-40B4-BE49-F238E27FC236}">
                <a16:creationId xmlns:a16="http://schemas.microsoft.com/office/drawing/2014/main" id="{59AEA7B2-308A-1630-D78D-6970ECA079F7}"/>
              </a:ext>
            </a:extLst>
          </p:cNvPr>
          <p:cNvSpPr txBox="1"/>
          <p:nvPr/>
        </p:nvSpPr>
        <p:spPr>
          <a:xfrm>
            <a:off x="342851" y="2731243"/>
            <a:ext cx="1094741" cy="646331"/>
          </a:xfrm>
          <a:prstGeom prst="rect">
            <a:avLst/>
          </a:prstGeom>
          <a:noFill/>
        </p:spPr>
        <p:txBody>
          <a:bodyPr wrap="square" rtlCol="0">
            <a:spAutoFit/>
          </a:bodyPr>
          <a:lstStyle/>
          <a:p>
            <a:pPr algn="ctr"/>
            <a:r>
              <a:rPr lang="en-US" sz="1200" dirty="0"/>
              <a:t>GLP-1 Agonist</a:t>
            </a:r>
          </a:p>
          <a:p>
            <a:endParaRPr lang="en-US" sz="1200" dirty="0"/>
          </a:p>
          <a:p>
            <a:pPr algn="ctr"/>
            <a:r>
              <a:rPr lang="en-US" sz="1200" dirty="0"/>
              <a:t>STEP trials</a:t>
            </a:r>
          </a:p>
        </p:txBody>
      </p:sp>
      <p:cxnSp>
        <p:nvCxnSpPr>
          <p:cNvPr id="13" name="Straight Arrow Connector 12">
            <a:extLst>
              <a:ext uri="{FF2B5EF4-FFF2-40B4-BE49-F238E27FC236}">
                <a16:creationId xmlns:a16="http://schemas.microsoft.com/office/drawing/2014/main" id="{8F46240D-483A-4876-6C02-D624CB3D1A55}"/>
              </a:ext>
            </a:extLst>
          </p:cNvPr>
          <p:cNvCxnSpPr>
            <a:cxnSpLocks/>
          </p:cNvCxnSpPr>
          <p:nvPr/>
        </p:nvCxnSpPr>
        <p:spPr>
          <a:xfrm>
            <a:off x="873957" y="3963483"/>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8D0D63-F33C-B5FF-9745-84F3E401F237}"/>
              </a:ext>
            </a:extLst>
          </p:cNvPr>
          <p:cNvSpPr txBox="1"/>
          <p:nvPr/>
        </p:nvSpPr>
        <p:spPr>
          <a:xfrm>
            <a:off x="1478515" y="3381708"/>
            <a:ext cx="1094741" cy="1015663"/>
          </a:xfrm>
          <a:prstGeom prst="rect">
            <a:avLst/>
          </a:prstGeom>
          <a:noFill/>
        </p:spPr>
        <p:txBody>
          <a:bodyPr wrap="square" rtlCol="0">
            <a:spAutoFit/>
          </a:bodyPr>
          <a:lstStyle/>
          <a:p>
            <a:pPr algn="ctr"/>
            <a:r>
              <a:rPr lang="en-US" sz="1200" dirty="0"/>
              <a:t>GIP/GLP-1 Agonist</a:t>
            </a:r>
          </a:p>
          <a:p>
            <a:endParaRPr lang="en-US" sz="1200" dirty="0"/>
          </a:p>
          <a:p>
            <a:pPr algn="ctr"/>
            <a:r>
              <a:rPr lang="en-US" sz="1200" dirty="0"/>
              <a:t>SURMOUNT trials</a:t>
            </a:r>
          </a:p>
        </p:txBody>
      </p:sp>
      <p:cxnSp>
        <p:nvCxnSpPr>
          <p:cNvPr id="15" name="Straight Arrow Connector 14">
            <a:extLst>
              <a:ext uri="{FF2B5EF4-FFF2-40B4-BE49-F238E27FC236}">
                <a16:creationId xmlns:a16="http://schemas.microsoft.com/office/drawing/2014/main" id="{0E24CB01-210B-A02D-1096-1974FE4C16AF}"/>
              </a:ext>
            </a:extLst>
          </p:cNvPr>
          <p:cNvCxnSpPr>
            <a:cxnSpLocks/>
          </p:cNvCxnSpPr>
          <p:nvPr/>
        </p:nvCxnSpPr>
        <p:spPr>
          <a:xfrm>
            <a:off x="3240056" y="3962430"/>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F3BEC11-A76C-BF23-9462-E9E13C8D1DE8}"/>
              </a:ext>
            </a:extLst>
          </p:cNvPr>
          <p:cNvCxnSpPr>
            <a:cxnSpLocks/>
          </p:cNvCxnSpPr>
          <p:nvPr/>
        </p:nvCxnSpPr>
        <p:spPr>
          <a:xfrm>
            <a:off x="5550981" y="3935704"/>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093D70-0123-4DC9-1CE5-353E93E66FCA}"/>
              </a:ext>
            </a:extLst>
          </p:cNvPr>
          <p:cNvCxnSpPr>
            <a:cxnSpLocks/>
          </p:cNvCxnSpPr>
          <p:nvPr/>
        </p:nvCxnSpPr>
        <p:spPr>
          <a:xfrm>
            <a:off x="7948397" y="3905371"/>
            <a:ext cx="0" cy="6420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8B73C47-0E1B-2C1A-5DBB-0504B0C32389}"/>
              </a:ext>
            </a:extLst>
          </p:cNvPr>
          <p:cNvCxnSpPr>
            <a:cxnSpLocks/>
          </p:cNvCxnSpPr>
          <p:nvPr/>
        </p:nvCxnSpPr>
        <p:spPr>
          <a:xfrm flipV="1">
            <a:off x="2023453" y="2452480"/>
            <a:ext cx="2432"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81A8A1-E732-B223-3D2B-9D6AC6F8C1DD}"/>
              </a:ext>
            </a:extLst>
          </p:cNvPr>
          <p:cNvCxnSpPr>
            <a:cxnSpLocks/>
          </p:cNvCxnSpPr>
          <p:nvPr/>
        </p:nvCxnSpPr>
        <p:spPr>
          <a:xfrm flipH="1" flipV="1">
            <a:off x="4391416" y="2452480"/>
            <a:ext cx="5774"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5FD7210-FB92-9578-CEAB-27AA76D74903}"/>
              </a:ext>
            </a:extLst>
          </p:cNvPr>
          <p:cNvCxnSpPr>
            <a:cxnSpLocks/>
          </p:cNvCxnSpPr>
          <p:nvPr/>
        </p:nvCxnSpPr>
        <p:spPr>
          <a:xfrm flipV="1">
            <a:off x="6727570" y="2452480"/>
            <a:ext cx="0" cy="7208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B0C905-9493-02D8-03B5-37D1F298F12D}"/>
              </a:ext>
            </a:extLst>
          </p:cNvPr>
          <p:cNvSpPr txBox="1"/>
          <p:nvPr/>
        </p:nvSpPr>
        <p:spPr>
          <a:xfrm>
            <a:off x="7417214" y="4533860"/>
            <a:ext cx="1263759" cy="276999"/>
          </a:xfrm>
          <a:prstGeom prst="rect">
            <a:avLst/>
          </a:prstGeom>
          <a:noFill/>
        </p:spPr>
        <p:txBody>
          <a:bodyPr wrap="square" rtlCol="0">
            <a:spAutoFit/>
          </a:bodyPr>
          <a:lstStyle/>
          <a:p>
            <a:pPr algn="ctr"/>
            <a:r>
              <a:rPr lang="en-US" sz="1200" dirty="0"/>
              <a:t>BIMAGRUMAB</a:t>
            </a:r>
          </a:p>
        </p:txBody>
      </p:sp>
      <p:sp>
        <p:nvSpPr>
          <p:cNvPr id="22" name="TextBox 21">
            <a:extLst>
              <a:ext uri="{FF2B5EF4-FFF2-40B4-BE49-F238E27FC236}">
                <a16:creationId xmlns:a16="http://schemas.microsoft.com/office/drawing/2014/main" id="{608C8192-7B12-1A77-C840-BBAB2A923901}"/>
              </a:ext>
            </a:extLst>
          </p:cNvPr>
          <p:cNvSpPr txBox="1"/>
          <p:nvPr/>
        </p:nvSpPr>
        <p:spPr>
          <a:xfrm>
            <a:off x="4894839" y="4561581"/>
            <a:ext cx="1263759" cy="276999"/>
          </a:xfrm>
          <a:prstGeom prst="rect">
            <a:avLst/>
          </a:prstGeom>
          <a:noFill/>
        </p:spPr>
        <p:txBody>
          <a:bodyPr wrap="square" rtlCol="0">
            <a:spAutoFit/>
          </a:bodyPr>
          <a:lstStyle/>
          <a:p>
            <a:pPr algn="ctr"/>
            <a:r>
              <a:rPr lang="en-US" sz="1200" dirty="0"/>
              <a:t>RETATRUTIDE</a:t>
            </a:r>
          </a:p>
        </p:txBody>
      </p:sp>
      <p:sp>
        <p:nvSpPr>
          <p:cNvPr id="23" name="TextBox 22">
            <a:extLst>
              <a:ext uri="{FF2B5EF4-FFF2-40B4-BE49-F238E27FC236}">
                <a16:creationId xmlns:a16="http://schemas.microsoft.com/office/drawing/2014/main" id="{282128A5-63E2-44F3-4D62-ECD01A94C434}"/>
              </a:ext>
            </a:extLst>
          </p:cNvPr>
          <p:cNvSpPr txBox="1"/>
          <p:nvPr/>
        </p:nvSpPr>
        <p:spPr>
          <a:xfrm>
            <a:off x="6093498" y="2111800"/>
            <a:ext cx="1263759" cy="276999"/>
          </a:xfrm>
          <a:prstGeom prst="rect">
            <a:avLst/>
          </a:prstGeom>
          <a:noFill/>
        </p:spPr>
        <p:txBody>
          <a:bodyPr wrap="square" rtlCol="0">
            <a:spAutoFit/>
          </a:bodyPr>
          <a:lstStyle/>
          <a:p>
            <a:pPr algn="ctr"/>
            <a:r>
              <a:rPr lang="en-US" sz="1200" dirty="0"/>
              <a:t>ORAL</a:t>
            </a:r>
          </a:p>
        </p:txBody>
      </p:sp>
      <p:sp>
        <p:nvSpPr>
          <p:cNvPr id="24" name="TextBox 23">
            <a:extLst>
              <a:ext uri="{FF2B5EF4-FFF2-40B4-BE49-F238E27FC236}">
                <a16:creationId xmlns:a16="http://schemas.microsoft.com/office/drawing/2014/main" id="{F8CBE08D-8B30-AA41-0884-2ABC07CBBBBD}"/>
              </a:ext>
            </a:extLst>
          </p:cNvPr>
          <p:cNvSpPr txBox="1"/>
          <p:nvPr/>
        </p:nvSpPr>
        <p:spPr>
          <a:xfrm>
            <a:off x="3745553" y="2106866"/>
            <a:ext cx="1263759" cy="461665"/>
          </a:xfrm>
          <a:prstGeom prst="rect">
            <a:avLst/>
          </a:prstGeom>
          <a:noFill/>
        </p:spPr>
        <p:txBody>
          <a:bodyPr wrap="square" rtlCol="0">
            <a:spAutoFit/>
          </a:bodyPr>
          <a:lstStyle/>
          <a:p>
            <a:pPr algn="ctr"/>
            <a:r>
              <a:rPr lang="en-US" sz="1200" dirty="0"/>
              <a:t>PEMVIDUTIDE</a:t>
            </a:r>
          </a:p>
          <a:p>
            <a:pPr algn="ctr"/>
            <a:r>
              <a:rPr lang="en-US" sz="1200" dirty="0"/>
              <a:t>SURVADUTIDE</a:t>
            </a:r>
          </a:p>
        </p:txBody>
      </p:sp>
      <p:sp>
        <p:nvSpPr>
          <p:cNvPr id="25" name="TextBox 24">
            <a:extLst>
              <a:ext uri="{FF2B5EF4-FFF2-40B4-BE49-F238E27FC236}">
                <a16:creationId xmlns:a16="http://schemas.microsoft.com/office/drawing/2014/main" id="{7F344734-B532-50BD-C13C-2D6D453AC210}"/>
              </a:ext>
            </a:extLst>
          </p:cNvPr>
          <p:cNvSpPr txBox="1"/>
          <p:nvPr/>
        </p:nvSpPr>
        <p:spPr>
          <a:xfrm>
            <a:off x="1423532" y="2144546"/>
            <a:ext cx="1263759" cy="276999"/>
          </a:xfrm>
          <a:prstGeom prst="rect">
            <a:avLst/>
          </a:prstGeom>
          <a:noFill/>
        </p:spPr>
        <p:txBody>
          <a:bodyPr wrap="square" rtlCol="0">
            <a:spAutoFit/>
          </a:bodyPr>
          <a:lstStyle/>
          <a:p>
            <a:pPr algn="ctr"/>
            <a:r>
              <a:rPr lang="en-US" sz="1200" dirty="0"/>
              <a:t>TIRZEPATIDE</a:t>
            </a:r>
          </a:p>
        </p:txBody>
      </p:sp>
      <p:sp>
        <p:nvSpPr>
          <p:cNvPr id="26" name="TextBox 25">
            <a:extLst>
              <a:ext uri="{FF2B5EF4-FFF2-40B4-BE49-F238E27FC236}">
                <a16:creationId xmlns:a16="http://schemas.microsoft.com/office/drawing/2014/main" id="{D0361724-DA35-8E14-51DC-E10AC601D822}"/>
              </a:ext>
            </a:extLst>
          </p:cNvPr>
          <p:cNvSpPr txBox="1"/>
          <p:nvPr/>
        </p:nvSpPr>
        <p:spPr>
          <a:xfrm>
            <a:off x="7313993" y="2634826"/>
            <a:ext cx="1094741" cy="1200329"/>
          </a:xfrm>
          <a:prstGeom prst="rect">
            <a:avLst/>
          </a:prstGeom>
          <a:noFill/>
        </p:spPr>
        <p:txBody>
          <a:bodyPr wrap="square" rtlCol="0">
            <a:spAutoFit/>
          </a:bodyPr>
          <a:lstStyle/>
          <a:p>
            <a:pPr algn="ctr"/>
            <a:r>
              <a:rPr lang="en-US" sz="1200" dirty="0"/>
              <a:t>Monoclonal antibody blocking activin type 2 receptors</a:t>
            </a:r>
          </a:p>
          <a:p>
            <a:endParaRPr lang="en-US" sz="1200" dirty="0"/>
          </a:p>
        </p:txBody>
      </p:sp>
      <p:sp>
        <p:nvSpPr>
          <p:cNvPr id="27" name="TextBox 26">
            <a:extLst>
              <a:ext uri="{FF2B5EF4-FFF2-40B4-BE49-F238E27FC236}">
                <a16:creationId xmlns:a16="http://schemas.microsoft.com/office/drawing/2014/main" id="{B09C2ACD-436B-F287-9638-FA5A86906F3F}"/>
              </a:ext>
            </a:extLst>
          </p:cNvPr>
          <p:cNvSpPr txBox="1"/>
          <p:nvPr/>
        </p:nvSpPr>
        <p:spPr>
          <a:xfrm>
            <a:off x="6185562" y="3515421"/>
            <a:ext cx="1079633" cy="1200329"/>
          </a:xfrm>
          <a:prstGeom prst="rect">
            <a:avLst/>
          </a:prstGeom>
          <a:noFill/>
        </p:spPr>
        <p:txBody>
          <a:bodyPr wrap="square" rtlCol="0">
            <a:spAutoFit/>
          </a:bodyPr>
          <a:lstStyle/>
          <a:p>
            <a:pPr algn="ctr"/>
            <a:r>
              <a:rPr lang="en-US" sz="1200" dirty="0"/>
              <a:t>GLP-1 Agonist</a:t>
            </a:r>
          </a:p>
          <a:p>
            <a:pPr algn="ctr"/>
            <a:r>
              <a:rPr lang="en-US" sz="1200" dirty="0" err="1"/>
              <a:t>Semaglutide</a:t>
            </a:r>
            <a:r>
              <a:rPr lang="en-US" sz="1200" dirty="0"/>
              <a:t> high dose</a:t>
            </a:r>
          </a:p>
          <a:p>
            <a:pPr algn="ctr"/>
            <a:r>
              <a:rPr lang="en-US" sz="1200" dirty="0"/>
              <a:t> </a:t>
            </a:r>
            <a:r>
              <a:rPr lang="en-US" sz="1200" dirty="0" err="1"/>
              <a:t>Danuglipron</a:t>
            </a:r>
            <a:r>
              <a:rPr lang="en-US" sz="1200" dirty="0"/>
              <a:t> </a:t>
            </a:r>
            <a:r>
              <a:rPr lang="en-US" sz="1200" dirty="0" err="1"/>
              <a:t>Orforglipron</a:t>
            </a:r>
            <a:endParaRPr lang="en-US" sz="1200" dirty="0"/>
          </a:p>
          <a:p>
            <a:endParaRPr lang="en-US" sz="1200" dirty="0"/>
          </a:p>
        </p:txBody>
      </p:sp>
      <p:sp>
        <p:nvSpPr>
          <p:cNvPr id="28" name="TextBox 27">
            <a:extLst>
              <a:ext uri="{FF2B5EF4-FFF2-40B4-BE49-F238E27FC236}">
                <a16:creationId xmlns:a16="http://schemas.microsoft.com/office/drawing/2014/main" id="{0F636E0A-9201-C813-713E-07FB07DCAD9B}"/>
              </a:ext>
            </a:extLst>
          </p:cNvPr>
          <p:cNvSpPr txBox="1"/>
          <p:nvPr/>
        </p:nvSpPr>
        <p:spPr>
          <a:xfrm>
            <a:off x="4937257" y="2663147"/>
            <a:ext cx="1231545" cy="830997"/>
          </a:xfrm>
          <a:prstGeom prst="rect">
            <a:avLst/>
          </a:prstGeom>
          <a:noFill/>
        </p:spPr>
        <p:txBody>
          <a:bodyPr wrap="square" rtlCol="0">
            <a:spAutoFit/>
          </a:bodyPr>
          <a:lstStyle/>
          <a:p>
            <a:pPr algn="ctr"/>
            <a:r>
              <a:rPr lang="en-US" sz="1200" dirty="0"/>
              <a:t>GIP</a:t>
            </a:r>
          </a:p>
          <a:p>
            <a:pPr algn="ctr"/>
            <a:r>
              <a:rPr lang="en-US" sz="1200" dirty="0"/>
              <a:t>Glucagon</a:t>
            </a:r>
          </a:p>
          <a:p>
            <a:pPr algn="ctr"/>
            <a:r>
              <a:rPr lang="en-US" sz="1200" dirty="0"/>
              <a:t>GLP-1 Agonist</a:t>
            </a:r>
          </a:p>
          <a:p>
            <a:endParaRPr lang="en-US" sz="1200" dirty="0"/>
          </a:p>
        </p:txBody>
      </p:sp>
      <p:sp>
        <p:nvSpPr>
          <p:cNvPr id="29" name="TextBox 28">
            <a:extLst>
              <a:ext uri="{FF2B5EF4-FFF2-40B4-BE49-F238E27FC236}">
                <a16:creationId xmlns:a16="http://schemas.microsoft.com/office/drawing/2014/main" id="{CBD161E2-CB2D-CE67-E044-13F23F285DB6}"/>
              </a:ext>
            </a:extLst>
          </p:cNvPr>
          <p:cNvSpPr txBox="1"/>
          <p:nvPr/>
        </p:nvSpPr>
        <p:spPr>
          <a:xfrm>
            <a:off x="3842516" y="3343287"/>
            <a:ext cx="1094741" cy="830997"/>
          </a:xfrm>
          <a:prstGeom prst="rect">
            <a:avLst/>
          </a:prstGeom>
          <a:noFill/>
        </p:spPr>
        <p:txBody>
          <a:bodyPr wrap="square" rtlCol="0">
            <a:spAutoFit/>
          </a:bodyPr>
          <a:lstStyle/>
          <a:p>
            <a:pPr algn="ctr"/>
            <a:r>
              <a:rPr lang="en-US" sz="1200" dirty="0"/>
              <a:t>Glucagon/</a:t>
            </a:r>
          </a:p>
          <a:p>
            <a:pPr algn="ctr"/>
            <a:r>
              <a:rPr lang="en-US" sz="1200" dirty="0"/>
              <a:t>GLP-1 Agonist</a:t>
            </a:r>
          </a:p>
          <a:p>
            <a:endParaRPr lang="en-US" sz="1200" dirty="0"/>
          </a:p>
          <a:p>
            <a:endParaRPr lang="en-US" sz="1200" dirty="0"/>
          </a:p>
        </p:txBody>
      </p:sp>
      <p:sp>
        <p:nvSpPr>
          <p:cNvPr id="30" name="TextBox 29">
            <a:extLst>
              <a:ext uri="{FF2B5EF4-FFF2-40B4-BE49-F238E27FC236}">
                <a16:creationId xmlns:a16="http://schemas.microsoft.com/office/drawing/2014/main" id="{8CC53FC2-5656-7C2E-DB40-216EAE5EDEBC}"/>
              </a:ext>
            </a:extLst>
          </p:cNvPr>
          <p:cNvSpPr txBox="1"/>
          <p:nvPr/>
        </p:nvSpPr>
        <p:spPr>
          <a:xfrm>
            <a:off x="2661281" y="2667479"/>
            <a:ext cx="1094741" cy="1015663"/>
          </a:xfrm>
          <a:prstGeom prst="rect">
            <a:avLst/>
          </a:prstGeom>
          <a:noFill/>
        </p:spPr>
        <p:txBody>
          <a:bodyPr wrap="square" rtlCol="0">
            <a:spAutoFit/>
          </a:bodyPr>
          <a:lstStyle/>
          <a:p>
            <a:pPr algn="ctr"/>
            <a:r>
              <a:rPr lang="en-US" sz="1200" dirty="0"/>
              <a:t>Amylin and GLP-1 Agonist</a:t>
            </a:r>
          </a:p>
          <a:p>
            <a:endParaRPr lang="en-US" sz="1200" dirty="0"/>
          </a:p>
          <a:p>
            <a:pPr algn="ctr"/>
            <a:r>
              <a:rPr lang="en-US" sz="1200" dirty="0" err="1"/>
              <a:t>Cagri-Sema</a:t>
            </a:r>
            <a:r>
              <a:rPr lang="en-US" sz="1200" dirty="0"/>
              <a:t> Redefine</a:t>
            </a:r>
          </a:p>
        </p:txBody>
      </p:sp>
      <p:sp>
        <p:nvSpPr>
          <p:cNvPr id="3" name="TextBox 2">
            <a:extLst>
              <a:ext uri="{FF2B5EF4-FFF2-40B4-BE49-F238E27FC236}">
                <a16:creationId xmlns:a16="http://schemas.microsoft.com/office/drawing/2014/main" id="{10A2E8F9-CA96-C599-EF45-E3372356FBA8}"/>
              </a:ext>
            </a:extLst>
          </p:cNvPr>
          <p:cNvSpPr txBox="1"/>
          <p:nvPr/>
        </p:nvSpPr>
        <p:spPr>
          <a:xfrm>
            <a:off x="283736" y="4561581"/>
            <a:ext cx="1567593" cy="276999"/>
          </a:xfrm>
          <a:prstGeom prst="rect">
            <a:avLst/>
          </a:prstGeom>
          <a:noFill/>
        </p:spPr>
        <p:txBody>
          <a:bodyPr wrap="square" rtlCol="0">
            <a:spAutoFit/>
          </a:bodyPr>
          <a:lstStyle/>
          <a:p>
            <a:r>
              <a:rPr lang="en-US" sz="1200" dirty="0"/>
              <a:t>SEMAGLUTIDE</a:t>
            </a:r>
          </a:p>
        </p:txBody>
      </p:sp>
      <p:sp>
        <p:nvSpPr>
          <p:cNvPr id="31" name="TextBox 30">
            <a:extLst>
              <a:ext uri="{FF2B5EF4-FFF2-40B4-BE49-F238E27FC236}">
                <a16:creationId xmlns:a16="http://schemas.microsoft.com/office/drawing/2014/main" id="{83A8CEAF-E867-B626-BD29-6CC9E5DB95AD}"/>
              </a:ext>
            </a:extLst>
          </p:cNvPr>
          <p:cNvSpPr txBox="1"/>
          <p:nvPr/>
        </p:nvSpPr>
        <p:spPr>
          <a:xfrm>
            <a:off x="2594660" y="4577732"/>
            <a:ext cx="1567593" cy="461665"/>
          </a:xfrm>
          <a:prstGeom prst="rect">
            <a:avLst/>
          </a:prstGeom>
          <a:noFill/>
        </p:spPr>
        <p:txBody>
          <a:bodyPr wrap="square" rtlCol="0">
            <a:spAutoFit/>
          </a:bodyPr>
          <a:lstStyle/>
          <a:p>
            <a:r>
              <a:rPr lang="en-US" sz="1200" dirty="0"/>
              <a:t>CAGRILINTIDE-SEMAGLUTIDE</a:t>
            </a:r>
          </a:p>
        </p:txBody>
      </p:sp>
    </p:spTree>
    <p:extLst>
      <p:ext uri="{BB962C8B-B14F-4D97-AF65-F5344CB8AC3E}">
        <p14:creationId xmlns:p14="http://schemas.microsoft.com/office/powerpoint/2010/main" val="72056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71252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2025 Summary for Exams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59684"/>
            <a:ext cx="5943601" cy="5141116"/>
          </a:xfrm>
        </p:spPr>
        <p:txBody>
          <a:bodyPr>
            <a:normAutofit/>
          </a:bodyPr>
          <a:lstStyle/>
          <a:p>
            <a:pPr>
              <a:lnSpc>
                <a:spcPct val="100000"/>
              </a:lnSpc>
            </a:pPr>
            <a:r>
              <a:rPr lang="en-US" dirty="0"/>
              <a:t>Which of the following methods can be used to assess glycemic status?</a:t>
            </a:r>
          </a:p>
          <a:p>
            <a:pPr marL="411487" lvl="2" indent="0">
              <a:buNone/>
            </a:pPr>
            <a:r>
              <a:rPr lang="en-US" sz="2800" dirty="0"/>
              <a:t>A. </a:t>
            </a:r>
            <a:r>
              <a:rPr lang="en-US" sz="3200" dirty="0"/>
              <a:t>A1C</a:t>
            </a:r>
          </a:p>
          <a:p>
            <a:pPr marL="411487" lvl="2" indent="0">
              <a:buNone/>
            </a:pPr>
            <a:r>
              <a:rPr lang="en-US" sz="3200" dirty="0"/>
              <a:t>B. Blood glucose monitoring</a:t>
            </a:r>
          </a:p>
          <a:p>
            <a:pPr marL="411487" lvl="2" indent="0">
              <a:buNone/>
            </a:pPr>
            <a:r>
              <a:rPr lang="en-US" sz="3200" dirty="0"/>
              <a:t>C. Time in Range</a:t>
            </a:r>
          </a:p>
          <a:p>
            <a:pPr marL="411487" lvl="2" indent="0">
              <a:buNone/>
            </a:pPr>
            <a:r>
              <a:rPr lang="en-US" sz="3200" dirty="0"/>
              <a:t>D. Fructosamine</a:t>
            </a:r>
          </a:p>
          <a:p>
            <a:pPr marL="411487" lvl="2" indent="0">
              <a:buNone/>
            </a:pPr>
            <a:r>
              <a:rPr lang="en-US" sz="3200" dirty="0"/>
              <a:t>E. All of the above</a:t>
            </a:r>
          </a:p>
          <a:p>
            <a:pPr marL="411487" lvl="2" indent="0">
              <a:buNone/>
            </a:pPr>
            <a:r>
              <a:rPr lang="en-US" sz="3200" dirty="0"/>
              <a:t> </a:t>
            </a:r>
            <a:endParaRPr lang="en-US" sz="2401" dirty="0"/>
          </a:p>
        </p:txBody>
      </p:sp>
      <p:pic>
        <p:nvPicPr>
          <p:cNvPr id="5" name="Picture 4" descr="Traditional man pointing up">
            <a:extLst>
              <a:ext uri="{FF2B5EF4-FFF2-40B4-BE49-F238E27FC236}">
                <a16:creationId xmlns:a16="http://schemas.microsoft.com/office/drawing/2014/main" id="{AA81B8B9-F30E-99EA-B894-92CE5046E51E}"/>
              </a:ext>
            </a:extLst>
          </p:cNvPr>
          <p:cNvPicPr>
            <a:picLocks noChangeAspect="1"/>
          </p:cNvPicPr>
          <p:nvPr/>
        </p:nvPicPr>
        <p:blipFill>
          <a:blip r:embed="rId3"/>
          <a:stretch>
            <a:fillRect/>
          </a:stretch>
        </p:blipFill>
        <p:spPr>
          <a:xfrm>
            <a:off x="6819516" y="1259684"/>
            <a:ext cx="1864384" cy="4439051"/>
          </a:xfrm>
          <a:prstGeom prst="rect">
            <a:avLst/>
          </a:prstGeom>
        </p:spPr>
      </p:pic>
      <p:sp>
        <p:nvSpPr>
          <p:cNvPr id="4" name="Oval 3">
            <a:extLst>
              <a:ext uri="{FF2B5EF4-FFF2-40B4-BE49-F238E27FC236}">
                <a16:creationId xmlns:a16="http://schemas.microsoft.com/office/drawing/2014/main" id="{AC923861-190D-3D77-6E98-913D9744BFDB}"/>
              </a:ext>
            </a:extLst>
          </p:cNvPr>
          <p:cNvSpPr/>
          <p:nvPr/>
        </p:nvSpPr>
        <p:spPr>
          <a:xfrm>
            <a:off x="762000" y="4946151"/>
            <a:ext cx="3429000" cy="752584"/>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descr="Wood human figure">
            <a:extLst>
              <a:ext uri="{FF2B5EF4-FFF2-40B4-BE49-F238E27FC236}">
                <a16:creationId xmlns:a16="http://schemas.microsoft.com/office/drawing/2014/main" id="{E9C3E4B8-21CB-3B5C-8435-B0283EBF9ECF}"/>
              </a:ext>
            </a:extLst>
          </p:cNvPr>
          <p:cNvPicPr>
            <a:picLocks noChangeAspect="1"/>
          </p:cNvPicPr>
          <p:nvPr/>
        </p:nvPicPr>
        <p:blipFill>
          <a:blip r:embed="rId4" cstate="print">
            <a:extLst>
              <a:ext uri="{28A0092B-C50C-407E-A947-70E740481C1C}">
                <a14:useLocalDpi xmlns:a14="http://schemas.microsoft.com/office/drawing/2010/main" val="0"/>
              </a:ext>
            </a:extLst>
          </a:blip>
          <a:srcRect l="4346" t="5250" r="34783"/>
          <a:stretch/>
        </p:blipFill>
        <p:spPr>
          <a:xfrm rot="2095008">
            <a:off x="4438945" y="299800"/>
            <a:ext cx="781023" cy="845736"/>
          </a:xfrm>
          <a:prstGeom prst="rect">
            <a:avLst/>
          </a:prstGeom>
        </p:spPr>
      </p:pic>
    </p:spTree>
    <p:custDataLst>
      <p:tags r:id="rId1"/>
    </p:custDataLst>
    <p:extLst>
      <p:ext uri="{BB962C8B-B14F-4D97-AF65-F5344CB8AC3E}">
        <p14:creationId xmlns:p14="http://schemas.microsoft.com/office/powerpoint/2010/main" val="168730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B531-251A-06B7-F24B-262A415ED4C9}"/>
              </a:ext>
            </a:extLst>
          </p:cNvPr>
          <p:cNvSpPr>
            <a:spLocks noGrp="1"/>
          </p:cNvSpPr>
          <p:nvPr>
            <p:ph type="title"/>
          </p:nvPr>
        </p:nvSpPr>
        <p:spPr/>
        <p:txBody>
          <a:bodyPr/>
          <a:lstStyle/>
          <a:p>
            <a:r>
              <a:rPr lang="en-US" dirty="0"/>
              <a:t>6. Assess Glycemic Status</a:t>
            </a:r>
          </a:p>
        </p:txBody>
      </p:sp>
      <p:sp>
        <p:nvSpPr>
          <p:cNvPr id="3" name="Content Placeholder 2">
            <a:extLst>
              <a:ext uri="{FF2B5EF4-FFF2-40B4-BE49-F238E27FC236}">
                <a16:creationId xmlns:a16="http://schemas.microsoft.com/office/drawing/2014/main" id="{3905B875-E6D5-E928-EE2A-C56C3129153B}"/>
              </a:ext>
            </a:extLst>
          </p:cNvPr>
          <p:cNvSpPr>
            <a:spLocks noGrp="1"/>
          </p:cNvSpPr>
          <p:nvPr>
            <p:ph sz="quarter" idx="1"/>
          </p:nvPr>
        </p:nvSpPr>
        <p:spPr>
          <a:xfrm>
            <a:off x="457200" y="1219200"/>
            <a:ext cx="5257800" cy="54864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A1C measurement</a:t>
            </a:r>
          </a:p>
          <a:p>
            <a:pPr>
              <a:lnSpc>
                <a:spcPct val="120000"/>
              </a:lnSpc>
            </a:pPr>
            <a:r>
              <a:rPr lang="en-US" dirty="0">
                <a:solidFill>
                  <a:srgbClr val="383636"/>
                </a:solidFill>
                <a:ea typeface="Calibri" panose="020F0502020204030204" pitchFamily="34" charset="0"/>
                <a:cs typeface="Calibri" panose="020F0502020204030204" pitchFamily="34" charset="0"/>
              </a:rPr>
              <a:t>B</a:t>
            </a:r>
            <a:r>
              <a:rPr lang="en-US" b="0" i="0" dirty="0">
                <a:solidFill>
                  <a:srgbClr val="383636"/>
                </a:solidFill>
                <a:effectLst/>
                <a:ea typeface="Calibri" panose="020F0502020204030204" pitchFamily="34" charset="0"/>
                <a:cs typeface="Calibri" panose="020F0502020204030204" pitchFamily="34" charset="0"/>
              </a:rPr>
              <a:t>lood glucose monitoring (BGM)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by capillary (finger-stick) devices</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ontinuous glucose monitoring (CGM)</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using time in range (TIR) or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mean CGM glucose. </a:t>
            </a:r>
          </a:p>
          <a:p>
            <a:pPr lvl="1">
              <a:lnSpc>
                <a:spcPct val="120000"/>
              </a:lnSpc>
            </a:pPr>
            <a:endParaRPr lang="en-US" dirty="0">
              <a:solidFill>
                <a:srgbClr val="383636"/>
              </a:solidFill>
              <a:ea typeface="Calibri" panose="020F0502020204030204" pitchFamily="34" charset="0"/>
              <a:cs typeface="Calibri" panose="020F0502020204030204" pitchFamily="34" charset="0"/>
            </a:endParaRPr>
          </a:p>
          <a:p>
            <a:pPr>
              <a:lnSpc>
                <a:spcPct val="120000"/>
              </a:lnSpc>
            </a:pPr>
            <a:r>
              <a:rPr lang="en-US" dirty="0">
                <a:solidFill>
                  <a:srgbClr val="383636"/>
                </a:solidFill>
                <a:ea typeface="Calibri" panose="020F0502020204030204" pitchFamily="34" charset="0"/>
                <a:cs typeface="Calibri" panose="020F0502020204030204" pitchFamily="34" charset="0"/>
              </a:rPr>
              <a:t>Fructosamine – 2-4 </a:t>
            </a:r>
            <a:r>
              <a:rPr lang="en-US" dirty="0" err="1">
                <a:solidFill>
                  <a:srgbClr val="383636"/>
                </a:solidFill>
                <a:ea typeface="Calibri" panose="020F0502020204030204" pitchFamily="34" charset="0"/>
                <a:cs typeface="Calibri" panose="020F0502020204030204" pitchFamily="34" charset="0"/>
              </a:rPr>
              <a:t>wk</a:t>
            </a:r>
            <a:r>
              <a:rPr lang="en-US" dirty="0">
                <a:solidFill>
                  <a:srgbClr val="383636"/>
                </a:solidFill>
                <a:ea typeface="Calibri" panose="020F0502020204030204" pitchFamily="34" charset="0"/>
                <a:cs typeface="Calibri" panose="020F0502020204030204" pitchFamily="34" charset="0"/>
              </a:rPr>
              <a:t> glucose average</a:t>
            </a:r>
          </a:p>
          <a:p>
            <a:pPr lvl="1">
              <a:lnSpc>
                <a:spcPct val="120000"/>
              </a:lnSpc>
            </a:pPr>
            <a:r>
              <a:rPr lang="en-US" dirty="0">
                <a:solidFill>
                  <a:srgbClr val="383636"/>
                </a:solidFill>
                <a:ea typeface="Calibri" panose="020F0502020204030204" pitchFamily="34" charset="0"/>
                <a:cs typeface="Calibri" panose="020F0502020204030204" pitchFamily="34" charset="0"/>
              </a:rPr>
              <a:t> glycated albumin for those with anemia or hemoglobinopathies</a:t>
            </a:r>
          </a:p>
        </p:txBody>
      </p:sp>
      <p:pic>
        <p:nvPicPr>
          <p:cNvPr id="5" name="Picture 4">
            <a:extLst>
              <a:ext uri="{FF2B5EF4-FFF2-40B4-BE49-F238E27FC236}">
                <a16:creationId xmlns:a16="http://schemas.microsoft.com/office/drawing/2014/main" id="{50EFE8DF-BBDB-AA19-4273-3AF049A8D9B5}"/>
              </a:ext>
            </a:extLst>
          </p:cNvPr>
          <p:cNvPicPr>
            <a:picLocks noChangeAspect="1"/>
          </p:cNvPicPr>
          <p:nvPr/>
        </p:nvPicPr>
        <p:blipFill>
          <a:blip r:embed="rId2"/>
          <a:stretch>
            <a:fillRect/>
          </a:stretch>
        </p:blipFill>
        <p:spPr>
          <a:xfrm>
            <a:off x="5693884" y="4341027"/>
            <a:ext cx="3314058" cy="215578"/>
          </a:xfrm>
          <a:prstGeom prst="rect">
            <a:avLst/>
          </a:prstGeom>
        </p:spPr>
      </p:pic>
      <p:pic>
        <p:nvPicPr>
          <p:cNvPr id="7" name="Picture 6" descr="Two people with smartphone">
            <a:extLst>
              <a:ext uri="{FF2B5EF4-FFF2-40B4-BE49-F238E27FC236}">
                <a16:creationId xmlns:a16="http://schemas.microsoft.com/office/drawing/2014/main" id="{AAF69576-265D-D33F-2C08-0FEC57925D89}"/>
              </a:ext>
            </a:extLst>
          </p:cNvPr>
          <p:cNvPicPr>
            <a:picLocks noChangeAspect="1"/>
          </p:cNvPicPr>
          <p:nvPr/>
        </p:nvPicPr>
        <p:blipFill>
          <a:blip r:embed="rId3" cstate="print">
            <a:extLst>
              <a:ext uri="{28A0092B-C50C-407E-A947-70E740481C1C}">
                <a14:useLocalDpi xmlns:a14="http://schemas.microsoft.com/office/drawing/2010/main" val="0"/>
              </a:ext>
            </a:extLst>
          </a:blip>
          <a:srcRect l="32500" r="3333"/>
          <a:stretch/>
        </p:blipFill>
        <p:spPr>
          <a:xfrm>
            <a:off x="6019800" y="1371600"/>
            <a:ext cx="2743200" cy="2848616"/>
          </a:xfrm>
          <a:prstGeom prst="rect">
            <a:avLst/>
          </a:prstGeom>
        </p:spPr>
      </p:pic>
    </p:spTree>
    <p:extLst>
      <p:ext uri="{BB962C8B-B14F-4D97-AF65-F5344CB8AC3E}">
        <p14:creationId xmlns:p14="http://schemas.microsoft.com/office/powerpoint/2010/main" val="97268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9852-22A4-479F-9F4D-23803FFC5CA2}"/>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Thank you for Being a Part of This Awesome Community</a:t>
            </a:r>
          </a:p>
        </p:txBody>
      </p:sp>
      <p:pic>
        <p:nvPicPr>
          <p:cNvPr id="7" name="Content Placeholder 6" descr="Sea of hands in the middle">
            <a:extLst>
              <a:ext uri="{FF2B5EF4-FFF2-40B4-BE49-F238E27FC236}">
                <a16:creationId xmlns:a16="http://schemas.microsoft.com/office/drawing/2014/main" id="{631FB0B0-3C10-4C84-A679-34BCC3EA3691}"/>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4865" r="20497" b="-3"/>
          <a:stretch/>
        </p:blipFill>
        <p:spPr>
          <a:xfrm>
            <a:off x="457200" y="1219200"/>
            <a:ext cx="4041648" cy="4937760"/>
          </a:xfrm>
          <a:noFill/>
        </p:spPr>
      </p:pic>
      <p:pic>
        <p:nvPicPr>
          <p:cNvPr id="8" name="Picture 7">
            <a:extLst>
              <a:ext uri="{FF2B5EF4-FFF2-40B4-BE49-F238E27FC236}">
                <a16:creationId xmlns:a16="http://schemas.microsoft.com/office/drawing/2014/main" id="{A32B0A8E-2648-4328-ACB2-C1A715A7A938}"/>
              </a:ext>
            </a:extLst>
          </p:cNvPr>
          <p:cNvPicPr>
            <a:picLocks noChangeAspect="1"/>
          </p:cNvPicPr>
          <p:nvPr/>
        </p:nvPicPr>
        <p:blipFill rotWithShape="1">
          <a:blip r:embed="rId4"/>
          <a:srcRect t="268" r="-1" b="-1"/>
          <a:stretch/>
        </p:blipFill>
        <p:spPr>
          <a:xfrm>
            <a:off x="4632198" y="1216152"/>
            <a:ext cx="4041648" cy="4937760"/>
          </a:xfrm>
          <a:prstGeom prst="rect">
            <a:avLst/>
          </a:prstGeom>
          <a:noFill/>
        </p:spPr>
      </p:pic>
    </p:spTree>
    <p:extLst>
      <p:ext uri="{BB962C8B-B14F-4D97-AF65-F5344CB8AC3E}">
        <p14:creationId xmlns:p14="http://schemas.microsoft.com/office/powerpoint/2010/main" val="231657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53AC-FB35-E399-2548-A22450C960B5}"/>
              </a:ext>
            </a:extLst>
          </p:cNvPr>
          <p:cNvSpPr>
            <a:spLocks noGrp="1"/>
          </p:cNvSpPr>
          <p:nvPr>
            <p:ph type="title"/>
          </p:nvPr>
        </p:nvSpPr>
        <p:spPr/>
        <p:txBody>
          <a:bodyPr/>
          <a:lstStyle/>
          <a:p>
            <a:r>
              <a:rPr lang="en-US" dirty="0"/>
              <a:t>Does Race or Ethnicity effect A1C?</a:t>
            </a:r>
          </a:p>
        </p:txBody>
      </p:sp>
      <p:sp>
        <p:nvSpPr>
          <p:cNvPr id="3" name="Content Placeholder 2">
            <a:extLst>
              <a:ext uri="{FF2B5EF4-FFF2-40B4-BE49-F238E27FC236}">
                <a16:creationId xmlns:a16="http://schemas.microsoft.com/office/drawing/2014/main" id="{F2D817FA-AAE0-9A5F-696D-F92533108F59}"/>
              </a:ext>
            </a:extLst>
          </p:cNvPr>
          <p:cNvSpPr>
            <a:spLocks noGrp="1"/>
          </p:cNvSpPr>
          <p:nvPr>
            <p:ph sz="quarter" idx="1"/>
          </p:nvPr>
        </p:nvSpPr>
        <p:spPr/>
        <p:txBody>
          <a:bodyPr>
            <a:normAutofit fontScale="92500" lnSpcReduction="10000"/>
          </a:bodyPr>
          <a:lstStyle/>
          <a:p>
            <a:r>
              <a:rPr lang="en-US" dirty="0"/>
              <a:t>There is an emerging understanding of genetic determinants that may modify the association between A1C and glucose levels. </a:t>
            </a:r>
          </a:p>
          <a:p>
            <a:r>
              <a:rPr lang="en-US" dirty="0"/>
              <a:t>Race and ethnicity are not good proxies for these genetic differences that are likely present in a small minority of individuals of all racial groups. </a:t>
            </a:r>
          </a:p>
          <a:p>
            <a:pPr lvl="1"/>
            <a:r>
              <a:rPr lang="en-US" dirty="0"/>
              <a:t>not to be considered for how A1C is used clinically for glycemic monitoring. </a:t>
            </a:r>
          </a:p>
          <a:p>
            <a:pPr lvl="1"/>
            <a:r>
              <a:rPr lang="en-US" dirty="0"/>
              <a:t>Limitations of laboratory tests and within-person variability in glucose and A1C underscore the importance of using multiple approaches to glycemic monitoring and further evaluation of discordant results in all racial or ethnic groups.</a:t>
            </a:r>
          </a:p>
        </p:txBody>
      </p:sp>
      <p:pic>
        <p:nvPicPr>
          <p:cNvPr id="4" name="Picture 3">
            <a:extLst>
              <a:ext uri="{FF2B5EF4-FFF2-40B4-BE49-F238E27FC236}">
                <a16:creationId xmlns:a16="http://schemas.microsoft.com/office/drawing/2014/main" id="{FB42AFD6-D262-171F-D1E2-BBF02761151E}"/>
              </a:ext>
            </a:extLst>
          </p:cNvPr>
          <p:cNvPicPr>
            <a:picLocks noChangeAspect="1"/>
          </p:cNvPicPr>
          <p:nvPr/>
        </p:nvPicPr>
        <p:blipFill>
          <a:blip r:embed="rId2"/>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7020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a:solidFill>
            <a:srgbClr val="B1D45A"/>
          </a:solidFill>
        </p:spPr>
        <p:txBody>
          <a:bodyPr/>
          <a:lstStyle/>
          <a:p>
            <a:r>
              <a:rPr lang="en-US" dirty="0"/>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lstStyle/>
          <a:p>
            <a:r>
              <a:rPr lang="en-US" dirty="0"/>
              <a:t>Standardized report with visual cues for those on CGM devices</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2"/>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Gill Sans MT"/>
                <a:ea typeface="+mn-ea"/>
                <a:cs typeface="+mn-cs"/>
              </a:rPr>
              <a:t>For those with frailty or at high risk of hypoglycemia recommend: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Target of 50% time in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Less than1% time below range</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9EC3F7FC-787B-66F0-1593-58AF12F4E1CE}"/>
              </a:ext>
            </a:extLst>
          </p:cNvPr>
          <p:cNvPicPr>
            <a:picLocks noChangeAspect="1"/>
          </p:cNvPicPr>
          <p:nvPr/>
        </p:nvPicPr>
        <p:blipFill>
          <a:blip r:embed="rId3"/>
          <a:stretch>
            <a:fillRect/>
          </a:stretch>
        </p:blipFill>
        <p:spPr>
          <a:xfrm>
            <a:off x="4797399" y="6314235"/>
            <a:ext cx="4329395" cy="412030"/>
          </a:xfrm>
          <a:prstGeom prst="rect">
            <a:avLst/>
          </a:prstGeom>
        </p:spPr>
      </p:pic>
    </p:spTree>
    <p:extLst>
      <p:ext uri="{BB962C8B-B14F-4D97-AF65-F5344CB8AC3E}">
        <p14:creationId xmlns:p14="http://schemas.microsoft.com/office/powerpoint/2010/main" val="25643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13114F9B-0F04-406B-99C9-BA89D7576191}"/>
              </a:ext>
            </a:extLst>
          </p:cNvPr>
          <p:cNvSpPr txBox="1">
            <a:spLocks noChangeArrowheads="1"/>
          </p:cNvSpPr>
          <p:nvPr/>
        </p:nvSpPr>
        <p:spPr bwMode="auto">
          <a:xfrm>
            <a:off x="17222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en-US" sz="1089" b="1" dirty="0">
                <a:latin typeface="Arial" panose="020B0604020202020204" pitchFamily="34" charset="0"/>
              </a:rPr>
              <a:t>American Diabetes Association </a:t>
            </a:r>
            <a:r>
              <a:rPr lang="en-GB" altLang="en-US" sz="1089" b="1" dirty="0" err="1">
                <a:latin typeface="Arial" panose="020B0604020202020204" pitchFamily="34" charset="0"/>
              </a:rPr>
              <a:t>Dia</a:t>
            </a:r>
            <a:r>
              <a:rPr lang="en-GB" altLang="en-US" sz="1089" b="1" dirty="0">
                <a:latin typeface="Arial" panose="020B0604020202020204" pitchFamily="34" charset="0"/>
              </a:rPr>
              <a:t> Care 2022 6.2 45- S89</a:t>
            </a:r>
          </a:p>
        </p:txBody>
      </p:sp>
      <p:pic>
        <p:nvPicPr>
          <p:cNvPr id="8" name="Picture 7">
            <a:extLst>
              <a:ext uri="{FF2B5EF4-FFF2-40B4-BE49-F238E27FC236}">
                <a16:creationId xmlns:a16="http://schemas.microsoft.com/office/drawing/2014/main" id="{12CB9334-15AC-F51D-789E-03D18D9DA6CB}"/>
              </a:ext>
            </a:extLst>
          </p:cNvPr>
          <p:cNvPicPr>
            <a:picLocks noChangeAspect="1"/>
          </p:cNvPicPr>
          <p:nvPr/>
        </p:nvPicPr>
        <p:blipFill>
          <a:blip r:embed="rId3"/>
          <a:stretch>
            <a:fillRect/>
          </a:stretch>
        </p:blipFill>
        <p:spPr>
          <a:xfrm rot="16200000">
            <a:off x="6171109" y="3293809"/>
            <a:ext cx="4877481" cy="466790"/>
          </a:xfrm>
          <a:prstGeom prst="rect">
            <a:avLst/>
          </a:prstGeom>
        </p:spPr>
      </p:pic>
      <p:sp>
        <p:nvSpPr>
          <p:cNvPr id="4" name="TextBox 3">
            <a:extLst>
              <a:ext uri="{FF2B5EF4-FFF2-40B4-BE49-F238E27FC236}">
                <a16:creationId xmlns:a16="http://schemas.microsoft.com/office/drawing/2014/main" id="{91C27B19-FC75-F11C-4982-C275B5336215}"/>
              </a:ext>
            </a:extLst>
          </p:cNvPr>
          <p:cNvSpPr txBox="1"/>
          <p:nvPr/>
        </p:nvSpPr>
        <p:spPr>
          <a:xfrm>
            <a:off x="2286000" y="2870768"/>
            <a:ext cx="4572000" cy="369332"/>
          </a:xfrm>
          <a:prstGeom prst="rect">
            <a:avLst/>
          </a:prstGeom>
          <a:noFill/>
        </p:spPr>
        <p:txBody>
          <a:bodyPr wrap="square">
            <a:spAutoFit/>
          </a:bodyPr>
          <a:lstStyle/>
          <a:p>
            <a:r>
              <a:rPr lang="en-US" dirty="0"/>
              <a:t>(</a:t>
            </a:r>
          </a:p>
        </p:txBody>
      </p:sp>
      <p:pic>
        <p:nvPicPr>
          <p:cNvPr id="8196" name="Picture 4" descr="Individualized A1C goals for nonpregnant adults. Select the glycemic goal based on individual health and function as described at the top of the figure. Consider modifying to a more or less stringent goal according to the factors listed in the table. Older adults are classified as healthy (few coexisting chronic illnesses, intact cognitive and functional status), as having complex/intermediate health (multiple coexisting chronic illnesses, two or more instrumental impairments to activities of daily living, or mild to moderate cognitive impairment), or as having very complex/poor health (long-term care or end-stage chronic illnesses, moderate to severe cognitive impairment, or two or more impairments to activities of daily living). Select glycemic goals that avoid symptomatic hypoglycemia and hyperglycemia in all individuals. Consider individuals’ resources and support systems to safely achieve glycemic goals. Incorporate the preferences and goals of people with diabetes through shared decision-making.">
            <a:extLst>
              <a:ext uri="{FF2B5EF4-FFF2-40B4-BE49-F238E27FC236}">
                <a16:creationId xmlns:a16="http://schemas.microsoft.com/office/drawing/2014/main" id="{E891162A-240C-447B-9DE0-D90A8EDFE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77" y="214027"/>
            <a:ext cx="8843245" cy="6135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AF1977-B8B3-92D4-6253-7F6E6B16DFCC}"/>
              </a:ext>
            </a:extLst>
          </p:cNvPr>
          <p:cNvPicPr>
            <a:picLocks noChangeAspect="1"/>
          </p:cNvPicPr>
          <p:nvPr/>
        </p:nvPicPr>
        <p:blipFill>
          <a:blip r:embed="rId5"/>
          <a:stretch>
            <a:fillRect/>
          </a:stretch>
        </p:blipFill>
        <p:spPr>
          <a:xfrm>
            <a:off x="4513850" y="6434302"/>
            <a:ext cx="4329395" cy="412030"/>
          </a:xfrm>
          <a:prstGeom prst="rect">
            <a:avLst/>
          </a:prstGeom>
        </p:spPr>
      </p:pic>
      <p:sp>
        <p:nvSpPr>
          <p:cNvPr id="9" name="TextBox 8">
            <a:extLst>
              <a:ext uri="{FF2B5EF4-FFF2-40B4-BE49-F238E27FC236}">
                <a16:creationId xmlns:a16="http://schemas.microsoft.com/office/drawing/2014/main" id="{596E597F-09E2-E35B-48F9-F75A0CB0D445}"/>
              </a:ext>
            </a:extLst>
          </p:cNvPr>
          <p:cNvSpPr txBox="1"/>
          <p:nvPr/>
        </p:nvSpPr>
        <p:spPr>
          <a:xfrm>
            <a:off x="990600" y="6477000"/>
            <a:ext cx="1676400" cy="369332"/>
          </a:xfrm>
          <a:prstGeom prst="rect">
            <a:avLst/>
          </a:prstGeom>
          <a:noFill/>
        </p:spPr>
        <p:txBody>
          <a:bodyPr wrap="square" rtlCol="0">
            <a:spAutoFit/>
          </a:bodyPr>
          <a:lstStyle/>
          <a:p>
            <a:r>
              <a:rPr lang="en-US" dirty="0"/>
              <a:t>Table 6.2</a:t>
            </a:r>
          </a:p>
        </p:txBody>
      </p:sp>
    </p:spTree>
    <p:extLst>
      <p:ext uri="{BB962C8B-B14F-4D97-AF65-F5344CB8AC3E}">
        <p14:creationId xmlns:p14="http://schemas.microsoft.com/office/powerpoint/2010/main" val="2224880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a:t>
            </a:r>
          </a:p>
        </p:txBody>
      </p:sp>
      <p:sp>
        <p:nvSpPr>
          <p:cNvPr id="2" name="Content Placeholder 1">
            <a:extLst>
              <a:ext uri="{FF2B5EF4-FFF2-40B4-BE49-F238E27FC236}">
                <a16:creationId xmlns:a16="http://schemas.microsoft.com/office/drawing/2014/main" id="{4D3540E5-9DB9-A6EC-7FE4-8FA9C7A41722}"/>
              </a:ext>
            </a:extLst>
          </p:cNvPr>
          <p:cNvSpPr>
            <a:spLocks noGrp="1"/>
          </p:cNvSpPr>
          <p:nvPr>
            <p:ph sz="quarter" idx="1"/>
          </p:nvPr>
        </p:nvSpPr>
        <p:spPr/>
        <p:txBody>
          <a:bodyPr/>
          <a:lstStyle/>
          <a:p>
            <a:endParaRPr lang="en-US"/>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diatribe.org/sites/default/files/images/THE%20MANY%20FACES%20OF%20A%207%20%25%20A1C%20(2).jpg">
            <a:extLst>
              <a:ext uri="{FF2B5EF4-FFF2-40B4-BE49-F238E27FC236}">
                <a16:creationId xmlns:a16="http://schemas.microsoft.com/office/drawing/2014/main" id="{00984A62-9019-5832-86A0-B4A2EC0E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64" y="1295400"/>
            <a:ext cx="8229599" cy="462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94C5B918-424A-DD7D-7D7E-356D1CA4930C}"/>
              </a:ext>
            </a:extLst>
          </p:cNvPr>
          <p:cNvSpPr txBox="1">
            <a:spLocks noChangeArrowheads="1"/>
          </p:cNvSpPr>
          <p:nvPr/>
        </p:nvSpPr>
        <p:spPr bwMode="auto">
          <a:xfrm>
            <a:off x="3429000" y="6223702"/>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dirty="0"/>
              <a:t>https://diatribe.org/time-range. </a:t>
            </a:r>
          </a:p>
        </p:txBody>
      </p:sp>
      <p:sp>
        <p:nvSpPr>
          <p:cNvPr id="74756" name="Google Shape;340;p64">
            <a:extLst>
              <a:ext uri="{FF2B5EF4-FFF2-40B4-BE49-F238E27FC236}">
                <a16:creationId xmlns:a16="http://schemas.microsoft.com/office/drawing/2014/main" id="{D59A6876-61C3-AE92-67CE-295A31ADA5F0}"/>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sz="4400" dirty="0"/>
              <a:t>A1C Alone is Just Not Enough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433754" y="4648200"/>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2"/>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3223846" cy="1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pic>
        <p:nvPicPr>
          <p:cNvPr id="8" name="Picture 7">
            <a:extLst>
              <a:ext uri="{FF2B5EF4-FFF2-40B4-BE49-F238E27FC236}">
                <a16:creationId xmlns:a16="http://schemas.microsoft.com/office/drawing/2014/main" id="{D07ECFC5-176E-A2D3-72ED-AE009200DC0B}"/>
              </a:ext>
            </a:extLst>
          </p:cNvPr>
          <p:cNvPicPr>
            <a:picLocks noChangeAspect="1"/>
          </p:cNvPicPr>
          <p:nvPr/>
        </p:nvPicPr>
        <p:blipFill>
          <a:blip r:embed="rId3"/>
          <a:stretch>
            <a:fillRect/>
          </a:stretch>
        </p:blipFill>
        <p:spPr>
          <a:xfrm>
            <a:off x="3947821" y="6426735"/>
            <a:ext cx="4715533" cy="181000"/>
          </a:xfrm>
          <a:prstGeom prst="rect">
            <a:avLst/>
          </a:prstGeom>
        </p:spPr>
      </p:pic>
    </p:spTree>
    <p:extLst>
      <p:ext uri="{BB962C8B-B14F-4D97-AF65-F5344CB8AC3E}">
        <p14:creationId xmlns:p14="http://schemas.microsoft.com/office/powerpoint/2010/main" val="25295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Virtual Course Schedule – Day 1</a:t>
            </a:r>
            <a:br>
              <a:rPr lang="en-US" sz="3600" dirty="0"/>
            </a:br>
            <a:r>
              <a:rPr lang="en-US" sz="3600" dirty="0"/>
              <a:t>April 17</a:t>
            </a:r>
          </a:p>
        </p:txBody>
      </p:sp>
      <p:pic>
        <p:nvPicPr>
          <p:cNvPr id="10" name="Content Placeholder 9">
            <a:extLst>
              <a:ext uri="{FF2B5EF4-FFF2-40B4-BE49-F238E27FC236}">
                <a16:creationId xmlns:a16="http://schemas.microsoft.com/office/drawing/2014/main" id="{035F6219-CE55-44D6-8BC8-F41A294A537D}"/>
              </a:ext>
            </a:extLst>
          </p:cNvPr>
          <p:cNvPicPr>
            <a:picLocks noGrp="1" noChangeAspect="1"/>
          </p:cNvPicPr>
          <p:nvPr>
            <p:ph sz="quarter" idx="1"/>
          </p:nvPr>
        </p:nvPicPr>
        <p:blipFill>
          <a:blip r:embed="rId2"/>
          <a:stretch>
            <a:fillRect/>
          </a:stretch>
        </p:blipFill>
        <p:spPr>
          <a:xfrm>
            <a:off x="228600" y="51697"/>
            <a:ext cx="5803271" cy="6425303"/>
          </a:xfrm>
        </p:spPr>
      </p:pic>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FAA5C1C2-BF87-8A60-0A9B-052EDF60B3F2}"/>
              </a:ext>
            </a:extLst>
          </p:cNvPr>
          <p:cNvPicPr>
            <a:picLocks noChangeAspect="1"/>
          </p:cNvPicPr>
          <p:nvPr/>
        </p:nvPicPr>
        <p:blipFill>
          <a:blip r:embed="rId3"/>
          <a:stretch>
            <a:fillRect/>
          </a:stretch>
        </p:blipFill>
        <p:spPr>
          <a:xfrm>
            <a:off x="103923" y="51697"/>
            <a:ext cx="6106377" cy="6554115"/>
          </a:xfrm>
          <a:prstGeom prst="rect">
            <a:avLst/>
          </a:prstGeom>
        </p:spPr>
      </p:pic>
    </p:spTree>
    <p:extLst>
      <p:ext uri="{BB962C8B-B14F-4D97-AF65-F5344CB8AC3E}">
        <p14:creationId xmlns:p14="http://schemas.microsoft.com/office/powerpoint/2010/main" val="153510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836-2D89-4F74-0AB6-4F1EAD72515B}"/>
              </a:ext>
            </a:extLst>
          </p:cNvPr>
          <p:cNvSpPr>
            <a:spLocks noGrp="1"/>
          </p:cNvSpPr>
          <p:nvPr>
            <p:ph type="title"/>
          </p:nvPr>
        </p:nvSpPr>
        <p:spPr/>
        <p:txBody>
          <a:bodyPr/>
          <a:lstStyle/>
          <a:p>
            <a:r>
              <a:rPr lang="en-US" dirty="0"/>
              <a:t>Time in Range (TIR)</a:t>
            </a:r>
          </a:p>
        </p:txBody>
      </p:sp>
      <p:sp>
        <p:nvSpPr>
          <p:cNvPr id="3" name="Content Placeholder 2">
            <a:extLst>
              <a:ext uri="{FF2B5EF4-FFF2-40B4-BE49-F238E27FC236}">
                <a16:creationId xmlns:a16="http://schemas.microsoft.com/office/drawing/2014/main" id="{62AD509F-AB46-F892-77B8-13F378841D75}"/>
              </a:ext>
            </a:extLst>
          </p:cNvPr>
          <p:cNvSpPr>
            <a:spLocks noGrp="1"/>
          </p:cNvSpPr>
          <p:nvPr>
            <p:ph sz="quarter" idx="1"/>
          </p:nvPr>
        </p:nvSpPr>
        <p:spPr>
          <a:xfrm>
            <a:off x="431470" y="1295400"/>
            <a:ext cx="6350330" cy="4937760"/>
          </a:xfrm>
        </p:spPr>
        <p:txBody>
          <a:bodyPr>
            <a:normAutofit lnSpcReduction="10000"/>
          </a:bodyPr>
          <a:lstStyle/>
          <a:p>
            <a:r>
              <a:rPr lang="en-US" dirty="0">
                <a:solidFill>
                  <a:srgbClr val="383636"/>
                </a:solidFill>
                <a:ea typeface="Calibri" panose="020F0502020204030204" pitchFamily="34" charset="0"/>
                <a:cs typeface="Calibri" panose="020F0502020204030204" pitchFamily="34" charset="0"/>
              </a:rPr>
              <a:t>S</a:t>
            </a:r>
            <a:r>
              <a:rPr lang="en-US" b="0" i="0" dirty="0">
                <a:solidFill>
                  <a:srgbClr val="383636"/>
                </a:solidFill>
                <a:effectLst/>
                <a:ea typeface="Calibri" panose="020F0502020204030204" pitchFamily="34" charset="0"/>
                <a:cs typeface="Calibri" panose="020F0502020204030204" pitchFamily="34" charset="0"/>
              </a:rPr>
              <a:t>trong correlation between TIR and A1C, with a goal of 70% TIR aligning with an A1C of ∼7% </a:t>
            </a:r>
          </a:p>
          <a:p>
            <a:r>
              <a:rPr lang="en-US" b="0" i="0" dirty="0">
                <a:solidFill>
                  <a:srgbClr val="383636"/>
                </a:solidFill>
                <a:effectLst/>
                <a:ea typeface="Calibri" panose="020F0502020204030204" pitchFamily="34" charset="0"/>
                <a:cs typeface="Calibri" panose="020F0502020204030204" pitchFamily="34" charset="0"/>
              </a:rPr>
              <a:t>For older adults using CGM, the recommended percent time spent in target range of 70–180 mg/dL is 50%, Hypo &lt; 1%</a:t>
            </a:r>
          </a:p>
          <a:p>
            <a:r>
              <a:rPr lang="en-US" i="1" dirty="0">
                <a:solidFill>
                  <a:srgbClr val="0070C0"/>
                </a:solidFill>
                <a:ea typeface="Calibri" panose="020F0502020204030204" pitchFamily="34" charset="0"/>
                <a:cs typeface="Calibri" panose="020F0502020204030204" pitchFamily="34" charset="0"/>
              </a:rPr>
              <a:t>C</a:t>
            </a:r>
            <a:r>
              <a:rPr lang="en-US" b="0" i="1" dirty="0">
                <a:solidFill>
                  <a:srgbClr val="0070C0"/>
                </a:solidFill>
                <a:effectLst/>
                <a:ea typeface="Calibri" panose="020F0502020204030204" pitchFamily="34" charset="0"/>
                <a:cs typeface="Calibri" panose="020F0502020204030204" pitchFamily="34" charset="0"/>
              </a:rPr>
              <a:t>ritical that the glycemic goals be woven into an individualized, person-centered strategy</a:t>
            </a:r>
            <a:endParaRPr lang="en-US" i="1" dirty="0">
              <a:solidFill>
                <a:srgbClr val="0070C0"/>
              </a:solidFill>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EE586D6-A6A2-36BD-ED0A-BF21C8230821}"/>
              </a:ext>
            </a:extLst>
          </p:cNvPr>
          <p:cNvPicPr>
            <a:picLocks noChangeAspect="1"/>
          </p:cNvPicPr>
          <p:nvPr/>
        </p:nvPicPr>
        <p:blipFill>
          <a:blip r:embed="rId2"/>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63293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E50B7F-5D89-4AB0-9BD5-57C9BE9B4151}"/>
              </a:ext>
            </a:extLst>
          </p:cNvPr>
          <p:cNvSpPr>
            <a:spLocks noGrp="1"/>
          </p:cNvSpPr>
          <p:nvPr>
            <p:ph type="title"/>
          </p:nvPr>
        </p:nvSpPr>
        <p:spPr/>
        <p:txBody>
          <a:bodyPr>
            <a:noAutofit/>
          </a:bodyPr>
          <a:lstStyle/>
          <a:p>
            <a:r>
              <a:rPr lang="en-US" sz="3000" dirty="0"/>
              <a:t>Estimation of A1c for a Given TIR</a:t>
            </a:r>
          </a:p>
        </p:txBody>
      </p:sp>
      <p:sp>
        <p:nvSpPr>
          <p:cNvPr id="9" name="Text Placeholder 8">
            <a:extLst>
              <a:ext uri="{FF2B5EF4-FFF2-40B4-BE49-F238E27FC236}">
                <a16:creationId xmlns:a16="http://schemas.microsoft.com/office/drawing/2014/main" id="{C9E52810-BE88-4353-8898-C18FA001EF3A}"/>
              </a:ext>
            </a:extLst>
          </p:cNvPr>
          <p:cNvSpPr>
            <a:spLocks noGrp="1"/>
          </p:cNvSpPr>
          <p:nvPr>
            <p:ph type="body" sz="quarter" idx="14"/>
          </p:nvPr>
        </p:nvSpPr>
        <p:spPr>
          <a:xfrm>
            <a:off x="439898" y="6174244"/>
            <a:ext cx="9143999" cy="236013"/>
          </a:xfrm>
        </p:spPr>
        <p:txBody>
          <a:bodyPr/>
          <a:lstStyle/>
          <a:p>
            <a:pPr marL="0" indent="0">
              <a:spcBef>
                <a:spcPts val="0"/>
              </a:spcBef>
              <a:spcAft>
                <a:spcPts val="0"/>
              </a:spcAft>
              <a:buNone/>
            </a:pPr>
            <a:r>
              <a:rPr lang="en-US" dirty="0">
                <a:latin typeface="Arial" pitchFamily="34" charset="0"/>
                <a:cs typeface="Arial" pitchFamily="34" charset="0"/>
              </a:rPr>
              <a:t>Beck RW, et al. </a:t>
            </a:r>
            <a:r>
              <a:rPr lang="en-US" dirty="0"/>
              <a:t>J Diabetes Sci Technol. 2019;13:614-626.</a:t>
            </a:r>
            <a:endParaRPr lang="en-US" dirty="0">
              <a:latin typeface="Arial" pitchFamily="34" charset="0"/>
              <a:cs typeface="Arial" pitchFamily="34" charset="0"/>
            </a:endParaRPr>
          </a:p>
        </p:txBody>
      </p:sp>
      <p:graphicFrame>
        <p:nvGraphicFramePr>
          <p:cNvPr id="2" name="Table 2">
            <a:extLst>
              <a:ext uri="{FF2B5EF4-FFF2-40B4-BE49-F238E27FC236}">
                <a16:creationId xmlns:a16="http://schemas.microsoft.com/office/drawing/2014/main" id="{05FC07F2-B368-489E-9A4B-DCE4F92E897F}"/>
              </a:ext>
            </a:extLst>
          </p:cNvPr>
          <p:cNvGraphicFramePr>
            <a:graphicFrameLocks noGrp="1"/>
          </p:cNvGraphicFramePr>
          <p:nvPr/>
        </p:nvGraphicFramePr>
        <p:xfrm>
          <a:off x="416452" y="2121525"/>
          <a:ext cx="6096000" cy="27508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217023196"/>
                    </a:ext>
                  </a:extLst>
                </a:gridCol>
                <a:gridCol w="2032000">
                  <a:extLst>
                    <a:ext uri="{9D8B030D-6E8A-4147-A177-3AD203B41FA5}">
                      <a16:colId xmlns:a16="http://schemas.microsoft.com/office/drawing/2014/main" val="363915957"/>
                    </a:ext>
                  </a:extLst>
                </a:gridCol>
                <a:gridCol w="2032000">
                  <a:extLst>
                    <a:ext uri="{9D8B030D-6E8A-4147-A177-3AD203B41FA5}">
                      <a16:colId xmlns:a16="http://schemas.microsoft.com/office/drawing/2014/main" val="4005781197"/>
                    </a:ext>
                  </a:extLst>
                </a:gridCol>
              </a:tblGrid>
              <a:tr h="480060">
                <a:tc>
                  <a:txBody>
                    <a:bodyPr/>
                    <a:lstStyle/>
                    <a:p>
                      <a:pPr algn="ctr"/>
                      <a:r>
                        <a:rPr lang="en-US" sz="1400" dirty="0">
                          <a:latin typeface="+mn-lt"/>
                        </a:rPr>
                        <a:t>TIR</a:t>
                      </a:r>
                      <a:r>
                        <a:rPr lang="en-US" sz="1400" baseline="30000" dirty="0">
                          <a:latin typeface="+mn-lt"/>
                        </a:rPr>
                        <a:t>70-180</a:t>
                      </a:r>
                      <a:r>
                        <a:rPr lang="en-US" sz="1400" dirty="0">
                          <a:latin typeface="+mn-lt"/>
                        </a:rPr>
                        <a:t> </a:t>
                      </a:r>
                    </a:p>
                    <a:p>
                      <a:pPr algn="ctr"/>
                      <a:r>
                        <a:rPr lang="en-US" sz="1200" b="0" dirty="0">
                          <a:latin typeface="+mn-lt"/>
                        </a:rPr>
                        <a:t>(%)</a:t>
                      </a:r>
                    </a:p>
                  </a:txBody>
                  <a:tcPr marL="68580" marR="68580" marT="34290" marB="3429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Estimated HbA1c</a:t>
                      </a:r>
                    </a:p>
                    <a:p>
                      <a:pPr algn="ctr"/>
                      <a:r>
                        <a:rPr lang="en-US" sz="1200" b="0">
                          <a:latin typeface="+mn-lt"/>
                        </a:rPr>
                        <a: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95% CI for the predicted value</a:t>
                      </a:r>
                    </a:p>
                  </a:txBody>
                  <a:tcPr marL="68580" marR="68580" marT="34290" marB="3429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60099534"/>
                  </a:ext>
                </a:extLst>
              </a:tr>
              <a:tr h="278130">
                <a:tc>
                  <a:txBody>
                    <a:bodyPr/>
                    <a:lstStyle/>
                    <a:p>
                      <a:pPr algn="ctr"/>
                      <a:r>
                        <a:rPr lang="en-US" sz="1400" dirty="0">
                          <a:solidFill>
                            <a:schemeClr val="tx2"/>
                          </a:solidFill>
                        </a:rPr>
                        <a:t>20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9.4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(8.0, 10.7)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5354555"/>
                  </a:ext>
                </a:extLst>
              </a:tr>
              <a:tr h="278130">
                <a:tc>
                  <a:txBody>
                    <a:bodyPr/>
                    <a:lstStyle/>
                    <a:p>
                      <a:pPr algn="ctr"/>
                      <a:r>
                        <a:rPr lang="en-US" sz="1400" dirty="0">
                          <a:solidFill>
                            <a:schemeClr val="tx2"/>
                          </a:solidFill>
                        </a:rPr>
                        <a:t>30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(7.7, 10.2)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1349036"/>
                  </a:ext>
                </a:extLst>
              </a:tr>
              <a:tr h="278130">
                <a:tc>
                  <a:txBody>
                    <a:bodyPr/>
                    <a:lstStyle/>
                    <a:p>
                      <a:pPr algn="ctr"/>
                      <a:r>
                        <a:rPr lang="en-US" sz="1400">
                          <a:solidFill>
                            <a:schemeClr val="tx2"/>
                          </a:solidFill>
                        </a:rPr>
                        <a:t>40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(7.1, 9.7)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4655069"/>
                  </a:ext>
                </a:extLst>
              </a:tr>
              <a:tr h="278130">
                <a:tc>
                  <a:txBody>
                    <a:bodyPr/>
                    <a:lstStyle/>
                    <a:p>
                      <a:pPr algn="ctr"/>
                      <a:r>
                        <a:rPr lang="en-US" sz="1400" b="1">
                          <a:solidFill>
                            <a:schemeClr val="tx2"/>
                          </a:solidFill>
                        </a:rPr>
                        <a:t>50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7.9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(6.6, 9.2)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898848618"/>
                  </a:ext>
                </a:extLst>
              </a:tr>
              <a:tr h="278130">
                <a:tc>
                  <a:txBody>
                    <a:bodyPr/>
                    <a:lstStyle/>
                    <a:p>
                      <a:pPr algn="ctr"/>
                      <a:r>
                        <a:rPr lang="en-US" sz="1400">
                          <a:solidFill>
                            <a:schemeClr val="tx2"/>
                          </a:solidFill>
                        </a:rPr>
                        <a:t>60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(6.1, 8.8)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6758106"/>
                  </a:ext>
                </a:extLst>
              </a:tr>
              <a:tr h="278130">
                <a:tc>
                  <a:txBody>
                    <a:bodyPr/>
                    <a:lstStyle/>
                    <a:p>
                      <a:pPr algn="ctr"/>
                      <a:r>
                        <a:rPr lang="en-US" sz="1400" b="1">
                          <a:solidFill>
                            <a:schemeClr val="tx2"/>
                          </a:solidFill>
                        </a:rPr>
                        <a:t>70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a:solidFill>
                            <a:schemeClr val="tx2"/>
                          </a:solidFill>
                        </a:rPr>
                        <a:t>7.0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dirty="0">
                          <a:solidFill>
                            <a:schemeClr val="tx2"/>
                          </a:solidFill>
                        </a:rPr>
                        <a:t>(5.6, 8.3)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071132135"/>
                  </a:ext>
                </a:extLst>
              </a:tr>
              <a:tr h="278130">
                <a:tc>
                  <a:txBody>
                    <a:bodyPr/>
                    <a:lstStyle/>
                    <a:p>
                      <a:pPr algn="ctr"/>
                      <a:r>
                        <a:rPr lang="en-US" sz="1400">
                          <a:solidFill>
                            <a:schemeClr val="tx2"/>
                          </a:solidFill>
                        </a:rPr>
                        <a:t>80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6.5</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(5.2, 7.8)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7749483"/>
                  </a:ext>
                </a:extLst>
              </a:tr>
              <a:tr h="278130">
                <a:tc>
                  <a:txBody>
                    <a:bodyPr/>
                    <a:lstStyle/>
                    <a:p>
                      <a:pPr algn="ctr"/>
                      <a:r>
                        <a:rPr lang="en-US" sz="1400">
                          <a:solidFill>
                            <a:schemeClr val="tx2"/>
                          </a:solidFill>
                        </a:rPr>
                        <a:t>90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(4.7, 7.3)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7200249"/>
                  </a:ext>
                </a:extLst>
              </a:tr>
            </a:tbl>
          </a:graphicData>
        </a:graphic>
      </p:graphicFrame>
      <p:sp>
        <p:nvSpPr>
          <p:cNvPr id="3" name="Right Brace 2">
            <a:extLst>
              <a:ext uri="{FF2B5EF4-FFF2-40B4-BE49-F238E27FC236}">
                <a16:creationId xmlns:a16="http://schemas.microsoft.com/office/drawing/2014/main" id="{30B499D1-7619-46F4-A0FA-00805C074A23}"/>
              </a:ext>
            </a:extLst>
          </p:cNvPr>
          <p:cNvSpPr/>
          <p:nvPr/>
        </p:nvSpPr>
        <p:spPr>
          <a:xfrm>
            <a:off x="6510757" y="3423424"/>
            <a:ext cx="327647" cy="862149"/>
          </a:xfrm>
          <a:prstGeom prst="rightBrace">
            <a:avLst>
              <a:gd name="adj1" fmla="val 8333"/>
              <a:gd name="adj2" fmla="val 4767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 name="TextBox 3">
            <a:extLst>
              <a:ext uri="{FF2B5EF4-FFF2-40B4-BE49-F238E27FC236}">
                <a16:creationId xmlns:a16="http://schemas.microsoft.com/office/drawing/2014/main" id="{5F342D0B-6C6A-4CAD-B652-D9E5A5A676F6}"/>
              </a:ext>
            </a:extLst>
          </p:cNvPr>
          <p:cNvSpPr txBox="1"/>
          <p:nvPr/>
        </p:nvSpPr>
        <p:spPr>
          <a:xfrm>
            <a:off x="6838405" y="3706201"/>
            <a:ext cx="2233748" cy="300082"/>
          </a:xfrm>
          <a:prstGeom prst="rect">
            <a:avLst/>
          </a:prstGeom>
          <a:noFill/>
        </p:spPr>
        <p:txBody>
          <a:bodyPr wrap="square" rtlCol="0">
            <a:spAutoFit/>
          </a:bodyPr>
          <a:lstStyle/>
          <a:p>
            <a:r>
              <a:rPr lang="en-US" sz="1350" b="1">
                <a:solidFill>
                  <a:schemeClr val="accent2"/>
                </a:solidFill>
              </a:rPr>
              <a:t>10% </a:t>
            </a:r>
            <a:r>
              <a:rPr lang="el-GR" sz="1350" b="1">
                <a:solidFill>
                  <a:schemeClr val="accent2"/>
                </a:solidFill>
              </a:rPr>
              <a:t>Δ</a:t>
            </a:r>
            <a:r>
              <a:rPr lang="en-US" sz="1350" b="1">
                <a:solidFill>
                  <a:schemeClr val="accent2"/>
                </a:solidFill>
              </a:rPr>
              <a:t>TIR ≈ 0.5% </a:t>
            </a:r>
            <a:r>
              <a:rPr lang="el-GR" sz="1350" b="1">
                <a:solidFill>
                  <a:schemeClr val="accent2"/>
                </a:solidFill>
              </a:rPr>
              <a:t>Δ</a:t>
            </a:r>
            <a:r>
              <a:rPr lang="en-US" sz="1350" b="1">
                <a:solidFill>
                  <a:schemeClr val="accent2"/>
                </a:solidFill>
              </a:rPr>
              <a:t>HbA1c </a:t>
            </a:r>
          </a:p>
        </p:txBody>
      </p:sp>
    </p:spTree>
    <p:extLst>
      <p:ext uri="{BB962C8B-B14F-4D97-AF65-F5344CB8AC3E}">
        <p14:creationId xmlns:p14="http://schemas.microsoft.com/office/powerpoint/2010/main" val="9086586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7867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0ADE-FAC7-492A-A2BD-7821364932BE}"/>
              </a:ext>
            </a:extLst>
          </p:cNvPr>
          <p:cNvSpPr>
            <a:spLocks noGrp="1"/>
          </p:cNvSpPr>
          <p:nvPr>
            <p:ph type="title"/>
          </p:nvPr>
        </p:nvSpPr>
        <p:spPr>
          <a:xfrm>
            <a:off x="457200" y="152400"/>
            <a:ext cx="8229600" cy="1219200"/>
          </a:xfrm>
        </p:spPr>
        <p:txBody>
          <a:bodyPr>
            <a:noAutofit/>
          </a:bodyPr>
          <a:lstStyle/>
          <a:p>
            <a:r>
              <a:rPr lang="en-US" sz="3600" dirty="0">
                <a:latin typeface="AdvOT7b515deb"/>
              </a:rPr>
              <a:t>15. ADA Pregnancy Targets –</a:t>
            </a:r>
            <a:br>
              <a:rPr lang="en-US" sz="3600" dirty="0">
                <a:latin typeface="AdvOT7b515deb"/>
              </a:rPr>
            </a:br>
            <a:r>
              <a:rPr lang="en-US" sz="3600" dirty="0">
                <a:latin typeface="AdvOT7b515deb"/>
              </a:rPr>
              <a:t>For those with type 1, type 2 and GDM</a:t>
            </a:r>
            <a:endParaRPr lang="en-US" sz="3600" dirty="0"/>
          </a:p>
        </p:txBody>
      </p:sp>
      <p:sp>
        <p:nvSpPr>
          <p:cNvPr id="3" name="Content Placeholder 2">
            <a:extLst>
              <a:ext uri="{FF2B5EF4-FFF2-40B4-BE49-F238E27FC236}">
                <a16:creationId xmlns:a16="http://schemas.microsoft.com/office/drawing/2014/main" id="{793D9B00-C4AF-4FBE-B055-766005D06458}"/>
              </a:ext>
            </a:extLst>
          </p:cNvPr>
          <p:cNvSpPr>
            <a:spLocks noGrp="1"/>
          </p:cNvSpPr>
          <p:nvPr>
            <p:ph sz="quarter" idx="1"/>
          </p:nvPr>
        </p:nvSpPr>
        <p:spPr>
          <a:xfrm>
            <a:off x="457200" y="1524000"/>
            <a:ext cx="4419600" cy="5486400"/>
          </a:xfrm>
        </p:spPr>
        <p:txBody>
          <a:bodyPr>
            <a:normAutofit/>
          </a:bodyPr>
          <a:lstStyle/>
          <a:p>
            <a:r>
              <a:rPr lang="en-US" sz="2800" dirty="0"/>
              <a:t>A1c &lt; 6-6.5% (closer to 6 in 2</a:t>
            </a:r>
            <a:r>
              <a:rPr lang="en-US" sz="2800" baseline="30000" dirty="0"/>
              <a:t>nd</a:t>
            </a:r>
            <a:r>
              <a:rPr lang="en-US" sz="2800" dirty="0"/>
              <a:t>/3</a:t>
            </a:r>
            <a:r>
              <a:rPr lang="en-US" sz="2800" baseline="30000" dirty="0"/>
              <a:t>rd</a:t>
            </a:r>
            <a:r>
              <a:rPr lang="en-US" sz="2800" dirty="0"/>
              <a:t> tri)</a:t>
            </a:r>
          </a:p>
          <a:p>
            <a:r>
              <a:rPr lang="en-US" sz="2800" dirty="0">
                <a:latin typeface="AdvOT7b515deb"/>
              </a:rPr>
              <a:t>Fasting and Post Meal BG Goals</a:t>
            </a:r>
            <a:endParaRPr lang="en-US" sz="2800" dirty="0">
              <a:solidFill>
                <a:srgbClr val="A6192E"/>
              </a:solidFill>
              <a:latin typeface="AdvOT7b515deb"/>
            </a:endParaRPr>
          </a:p>
          <a:p>
            <a:pPr marL="560070" lvl="1" indent="-285750">
              <a:buFont typeface="Arial" panose="020B0604020202020204" pitchFamily="34" charset="0"/>
              <a:buChar char="•"/>
            </a:pPr>
            <a:r>
              <a:rPr lang="en-US" sz="2400" dirty="0">
                <a:latin typeface="AdvOT7b515deb"/>
              </a:rPr>
              <a:t>Fasting glucose 70–95 mg/dL and either</a:t>
            </a:r>
          </a:p>
          <a:p>
            <a:pPr marL="560070" lvl="1" indent="-285750">
              <a:buFont typeface="Arial" panose="020B0604020202020204" pitchFamily="34" charset="0"/>
              <a:buChar char="•"/>
            </a:pPr>
            <a:r>
              <a:rPr lang="en-US" sz="2400" dirty="0">
                <a:latin typeface="AdvOT7b515deb"/>
              </a:rPr>
              <a:t>One-hour postprandial glucose 110–140 mg/dL or</a:t>
            </a:r>
          </a:p>
          <a:p>
            <a:pPr marL="560070" lvl="1" indent="-285750">
              <a:buFont typeface="Arial" panose="020B0604020202020204" pitchFamily="34" charset="0"/>
              <a:buChar char="•"/>
            </a:pPr>
            <a:r>
              <a:rPr lang="en-US" sz="2400" dirty="0">
                <a:latin typeface="AdvOT7b515deb"/>
              </a:rPr>
              <a:t>Two-hour postprandial glucose 100–120 mg/dL  </a:t>
            </a:r>
          </a:p>
          <a:p>
            <a:pPr marL="354330" indent="-285750">
              <a:buFont typeface="Arial" panose="020B0604020202020204" pitchFamily="34" charset="0"/>
              <a:buChar char="•"/>
            </a:pPr>
            <a:r>
              <a:rPr lang="en-US" sz="2800" dirty="0">
                <a:latin typeface="AdvOT7b515deb"/>
              </a:rPr>
              <a:t>Time in range: 63-140 mg/dL</a:t>
            </a:r>
            <a:endParaRPr lang="en-US" sz="2800" dirty="0"/>
          </a:p>
        </p:txBody>
      </p:sp>
      <p:pic>
        <p:nvPicPr>
          <p:cNvPr id="5" name="Picture 4">
            <a:extLst>
              <a:ext uri="{FF2B5EF4-FFF2-40B4-BE49-F238E27FC236}">
                <a16:creationId xmlns:a16="http://schemas.microsoft.com/office/drawing/2014/main" id="{8638F588-E1B2-6B1B-F385-DE265548032E}"/>
              </a:ext>
            </a:extLst>
          </p:cNvPr>
          <p:cNvPicPr>
            <a:picLocks noChangeAspect="1"/>
          </p:cNvPicPr>
          <p:nvPr/>
        </p:nvPicPr>
        <p:blipFill>
          <a:blip r:embed="rId3"/>
          <a:stretch>
            <a:fillRect/>
          </a:stretch>
        </p:blipFill>
        <p:spPr>
          <a:xfrm>
            <a:off x="4884089" y="1510937"/>
            <a:ext cx="3826775" cy="3672278"/>
          </a:xfrm>
          <a:prstGeom prst="rect">
            <a:avLst/>
          </a:prstGeom>
        </p:spPr>
      </p:pic>
      <p:sp>
        <p:nvSpPr>
          <p:cNvPr id="6" name="Google Shape;486;p79">
            <a:extLst>
              <a:ext uri="{FF2B5EF4-FFF2-40B4-BE49-F238E27FC236}">
                <a16:creationId xmlns:a16="http://schemas.microsoft.com/office/drawing/2014/main" id="{DB5124DE-040E-CB46-318B-FED7E7F6D980}"/>
              </a:ext>
            </a:extLst>
          </p:cNvPr>
          <p:cNvSpPr txBox="1">
            <a:spLocks noChangeArrowheads="1"/>
          </p:cNvSpPr>
          <p:nvPr/>
        </p:nvSpPr>
        <p:spPr bwMode="auto">
          <a:xfrm>
            <a:off x="449911" y="6549569"/>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pic>
        <p:nvPicPr>
          <p:cNvPr id="7" name="Picture 6">
            <a:extLst>
              <a:ext uri="{FF2B5EF4-FFF2-40B4-BE49-F238E27FC236}">
                <a16:creationId xmlns:a16="http://schemas.microsoft.com/office/drawing/2014/main" id="{AEAD5B63-424F-E33F-0794-66F71E80A289}"/>
              </a:ext>
            </a:extLst>
          </p:cNvPr>
          <p:cNvPicPr>
            <a:picLocks noChangeAspect="1"/>
          </p:cNvPicPr>
          <p:nvPr/>
        </p:nvPicPr>
        <p:blipFill>
          <a:blip r:embed="rId4"/>
          <a:stretch>
            <a:fillRect/>
          </a:stretch>
        </p:blipFill>
        <p:spPr>
          <a:xfrm>
            <a:off x="3919988" y="6459069"/>
            <a:ext cx="4715533" cy="181000"/>
          </a:xfrm>
          <a:prstGeom prst="rect">
            <a:avLst/>
          </a:prstGeom>
        </p:spPr>
      </p:pic>
    </p:spTree>
    <p:extLst>
      <p:ext uri="{BB962C8B-B14F-4D97-AF65-F5344CB8AC3E}">
        <p14:creationId xmlns:p14="http://schemas.microsoft.com/office/powerpoint/2010/main" val="1435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10400" y="1178169"/>
            <a:ext cx="1924050" cy="2813665"/>
          </a:xfrm>
          <a:prstGeom prst="rect">
            <a:avLst/>
          </a:prstGeom>
        </p:spPr>
      </p:pic>
      <p:sp>
        <p:nvSpPr>
          <p:cNvPr id="2" name="Title 1"/>
          <p:cNvSpPr>
            <a:spLocks noGrp="1"/>
          </p:cNvSpPr>
          <p:nvPr>
            <p:ph type="title"/>
          </p:nvPr>
        </p:nvSpPr>
        <p:spPr/>
        <p:txBody>
          <a:bodyPr>
            <a:noAutofit/>
          </a:bodyPr>
          <a:lstStyle/>
          <a:p>
            <a:r>
              <a:rPr lang="en-US" sz="3200" dirty="0"/>
              <a:t>Pharmacologic Treatment during Pregnancy</a:t>
            </a:r>
          </a:p>
        </p:txBody>
      </p:sp>
      <p:sp>
        <p:nvSpPr>
          <p:cNvPr id="3" name="Content Placeholder 2"/>
          <p:cNvSpPr>
            <a:spLocks noGrp="1"/>
          </p:cNvSpPr>
          <p:nvPr>
            <p:ph sz="quarter" idx="1"/>
          </p:nvPr>
        </p:nvSpPr>
        <p:spPr>
          <a:xfrm>
            <a:off x="304800" y="1447800"/>
            <a:ext cx="8229600" cy="5486400"/>
          </a:xfrm>
        </p:spPr>
        <p:txBody>
          <a:bodyPr>
            <a:normAutofit/>
          </a:bodyPr>
          <a:lstStyle/>
          <a:p>
            <a:r>
              <a:rPr lang="en-US" sz="2800" dirty="0"/>
              <a:t>Insulin is preferred therapy for GDM, type 1 and 2</a:t>
            </a:r>
          </a:p>
          <a:p>
            <a:pPr lvl="1"/>
            <a:r>
              <a:rPr lang="en-US" sz="2400" dirty="0"/>
              <a:t>Does not cross placenta</a:t>
            </a:r>
          </a:p>
          <a:p>
            <a:pPr lvl="1"/>
            <a:r>
              <a:rPr lang="en-US" sz="2400" dirty="0"/>
              <a:t>Can overcome insulin resistance </a:t>
            </a:r>
            <a:r>
              <a:rPr lang="en-US" sz="2400" dirty="0" err="1"/>
              <a:t>assoc</a:t>
            </a:r>
            <a:r>
              <a:rPr lang="en-US" sz="2400" dirty="0"/>
              <a:t> w/ type 2</a:t>
            </a:r>
          </a:p>
          <a:p>
            <a:r>
              <a:rPr lang="en-US" sz="2800" dirty="0"/>
              <a:t>Sulfonylureas pass through placenta / associated with neonatal hypo (glyburide)</a:t>
            </a:r>
          </a:p>
          <a:p>
            <a:pPr>
              <a:lnSpc>
                <a:spcPct val="120000"/>
              </a:lnSpc>
            </a:pPr>
            <a:r>
              <a:rPr lang="en-US" sz="2800" dirty="0"/>
              <a:t>Metformin – lower risk of hypo and maternal </a:t>
            </a:r>
            <a:r>
              <a:rPr lang="en-US" sz="2800" dirty="0" err="1"/>
              <a:t>wt</a:t>
            </a:r>
            <a:r>
              <a:rPr lang="en-US" sz="2800" dirty="0"/>
              <a:t> gain but may increase prematurity rate </a:t>
            </a:r>
          </a:p>
          <a:p>
            <a:pPr lvl="1">
              <a:lnSpc>
                <a:spcPct val="120000"/>
              </a:lnSpc>
            </a:pPr>
            <a:r>
              <a:rPr lang="en-US" sz="2400" dirty="0"/>
              <a:t>Passes through placenta</a:t>
            </a:r>
          </a:p>
          <a:p>
            <a:pPr lvl="1">
              <a:lnSpc>
                <a:spcPct val="120000"/>
              </a:lnSpc>
            </a:pPr>
            <a:r>
              <a:rPr lang="en-US" sz="2400" dirty="0"/>
              <a:t>If using for PCOS, stop by end of first trimester</a:t>
            </a:r>
          </a:p>
          <a:p>
            <a:r>
              <a:rPr lang="en-US" sz="2800" dirty="0"/>
              <a:t>Refer to specialized center</a:t>
            </a:r>
          </a:p>
          <a:p>
            <a:endParaRPr lang="en-US" dirty="0"/>
          </a:p>
        </p:txBody>
      </p:sp>
      <p:sp>
        <p:nvSpPr>
          <p:cNvPr id="5" name="TextBox 4">
            <a:extLst>
              <a:ext uri="{FF2B5EF4-FFF2-40B4-BE49-F238E27FC236}">
                <a16:creationId xmlns:a16="http://schemas.microsoft.com/office/drawing/2014/main" id="{174173FB-872B-33AF-1177-6B3490572F6D}"/>
              </a:ext>
            </a:extLst>
          </p:cNvPr>
          <p:cNvSpPr txBox="1"/>
          <p:nvPr/>
        </p:nvSpPr>
        <p:spPr>
          <a:xfrm>
            <a:off x="457200" y="6400800"/>
            <a:ext cx="41910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803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3BF0-8DB4-4281-865C-15F726270641}"/>
              </a:ext>
            </a:extLst>
          </p:cNvPr>
          <p:cNvSpPr>
            <a:spLocks noGrp="1"/>
          </p:cNvSpPr>
          <p:nvPr>
            <p:ph type="title"/>
          </p:nvPr>
        </p:nvSpPr>
        <p:spPr/>
        <p:txBody>
          <a:bodyPr>
            <a:normAutofit/>
          </a:bodyPr>
          <a:lstStyle/>
          <a:p>
            <a:r>
              <a:rPr lang="en-US" sz="4400" dirty="0"/>
              <a:t>Pregnancy and Hypertension</a:t>
            </a:r>
          </a:p>
        </p:txBody>
      </p:sp>
      <p:sp>
        <p:nvSpPr>
          <p:cNvPr id="3" name="Content Placeholder 2">
            <a:extLst>
              <a:ext uri="{FF2B5EF4-FFF2-40B4-BE49-F238E27FC236}">
                <a16:creationId xmlns:a16="http://schemas.microsoft.com/office/drawing/2014/main" id="{A08FAF9E-0730-43A1-B841-0C1406F5BD70}"/>
              </a:ext>
            </a:extLst>
          </p:cNvPr>
          <p:cNvSpPr>
            <a:spLocks noGrp="1"/>
          </p:cNvSpPr>
          <p:nvPr>
            <p:ph sz="quarter" idx="1"/>
          </p:nvPr>
        </p:nvSpPr>
        <p:spPr>
          <a:xfrm>
            <a:off x="228600" y="1371600"/>
            <a:ext cx="6629400" cy="5486400"/>
          </a:xfrm>
        </p:spPr>
        <p:txBody>
          <a:bodyPr>
            <a:normAutofit fontScale="92500"/>
          </a:bodyPr>
          <a:lstStyle/>
          <a:p>
            <a:r>
              <a:rPr lang="en-US" sz="3600" dirty="0">
                <a:latin typeface="AdvOT7b515deb"/>
              </a:rPr>
              <a:t>If pregnant with diabetes and chronic hypertension</a:t>
            </a:r>
          </a:p>
          <a:p>
            <a:pPr lvl="1"/>
            <a:r>
              <a:rPr lang="en-US" sz="2800" dirty="0">
                <a:latin typeface="AdvOT7b515deb"/>
              </a:rPr>
              <a:t> Blood pressure target of 110–135/85 mmHg</a:t>
            </a:r>
          </a:p>
          <a:p>
            <a:pPr lvl="2"/>
            <a:r>
              <a:rPr lang="en-US" sz="2400" dirty="0">
                <a:latin typeface="AdvOT7b515deb"/>
              </a:rPr>
              <a:t>Reduces risk for accelerated maternal hypertension</a:t>
            </a:r>
          </a:p>
          <a:p>
            <a:pPr lvl="2"/>
            <a:r>
              <a:rPr lang="en-US" sz="2400" dirty="0">
                <a:latin typeface="AdvOT7b515deb"/>
              </a:rPr>
              <a:t>Minimizes impaired fetal growth</a:t>
            </a:r>
            <a:endParaRPr lang="en-US" sz="2400" dirty="0">
              <a:solidFill>
                <a:srgbClr val="A6192E"/>
              </a:solidFill>
              <a:latin typeface="AdvOT8eb9eec2.B"/>
            </a:endParaRPr>
          </a:p>
          <a:p>
            <a:pPr lvl="1"/>
            <a:r>
              <a:rPr lang="en-US" sz="2800" dirty="0">
                <a:latin typeface="AdvOT7b515deb"/>
              </a:rPr>
              <a:t>Stop potentially harmful medications in prep for pregnancy </a:t>
            </a:r>
          </a:p>
          <a:p>
            <a:pPr lvl="2"/>
            <a:r>
              <a:rPr lang="en-US" sz="2400" dirty="0">
                <a:latin typeface="AdvOT7b515deb"/>
              </a:rPr>
              <a:t>Avoid ACE inhibitors, angiotensin receptor blockers (ARBs), statins in sexually active women of childbearing age if not using reliable contraception </a:t>
            </a:r>
          </a:p>
          <a:p>
            <a:pPr lvl="2"/>
            <a:r>
              <a:rPr lang="en-US" sz="2400" dirty="0">
                <a:latin typeface="AdvOT7b515deb"/>
              </a:rPr>
              <a:t>Stop these meds at conception</a:t>
            </a:r>
          </a:p>
          <a:p>
            <a:pPr lvl="2"/>
            <a:r>
              <a:rPr lang="en-US" sz="2400" dirty="0">
                <a:latin typeface="AdvOT7b515deb"/>
              </a:rPr>
              <a:t>Preferred meds: </a:t>
            </a:r>
            <a:r>
              <a:rPr lang="en-US" sz="2400" dirty="0" err="1">
                <a:latin typeface="AdvOT7b515deb"/>
              </a:rPr>
              <a:t>labetolol</a:t>
            </a:r>
            <a:r>
              <a:rPr lang="en-US" sz="2400" dirty="0">
                <a:latin typeface="AdvOT7b515deb"/>
              </a:rPr>
              <a:t>, nifedipine </a:t>
            </a:r>
            <a:endParaRPr lang="en-US" dirty="0"/>
          </a:p>
        </p:txBody>
      </p:sp>
      <p:pic>
        <p:nvPicPr>
          <p:cNvPr id="5" name="Picture 4" descr="A picture containing toy&#10;&#10;Description automatically generated">
            <a:extLst>
              <a:ext uri="{FF2B5EF4-FFF2-40B4-BE49-F238E27FC236}">
                <a16:creationId xmlns:a16="http://schemas.microsoft.com/office/drawing/2014/main" id="{CDBF610D-36F4-4CAD-A5DD-B8534F91AB1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97210" y="1593756"/>
            <a:ext cx="1943805" cy="2331991"/>
          </a:xfrm>
          <a:prstGeom prst="rect">
            <a:avLst/>
          </a:prstGeom>
        </p:spPr>
      </p:pic>
      <p:sp>
        <p:nvSpPr>
          <p:cNvPr id="4" name="TextBox 3">
            <a:extLst>
              <a:ext uri="{FF2B5EF4-FFF2-40B4-BE49-F238E27FC236}">
                <a16:creationId xmlns:a16="http://schemas.microsoft.com/office/drawing/2014/main" id="{8F0CF339-3C4A-7F04-4FF7-BA8151EF06DB}"/>
              </a:ext>
            </a:extLst>
          </p:cNvPr>
          <p:cNvSpPr txBox="1"/>
          <p:nvPr/>
        </p:nvSpPr>
        <p:spPr>
          <a:xfrm>
            <a:off x="422031" y="6490900"/>
            <a:ext cx="3859415" cy="276999"/>
          </a:xfrm>
          <a:prstGeom prst="rect">
            <a:avLst/>
          </a:prstGeom>
          <a:noFill/>
        </p:spPr>
        <p:txBody>
          <a:bodyPr wrap="square" rtlCol="0">
            <a:spAutoFit/>
          </a:bodyPr>
          <a:lstStyle/>
          <a:p>
            <a:r>
              <a:rPr lang="en-US" sz="1200" dirty="0"/>
              <a:t>ADA SOC 2024</a:t>
            </a:r>
          </a:p>
        </p:txBody>
      </p:sp>
    </p:spTree>
    <p:extLst>
      <p:ext uri="{BB962C8B-B14F-4D97-AF65-F5344CB8AC3E}">
        <p14:creationId xmlns:p14="http://schemas.microsoft.com/office/powerpoint/2010/main" val="622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a:xfrm>
            <a:off x="457200" y="152400"/>
            <a:ext cx="8229600" cy="838200"/>
          </a:xfrm>
        </p:spPr>
        <p:txBody>
          <a:bodyPr/>
          <a:lstStyle/>
          <a:p>
            <a:pPr eaLnBrk="1" hangingPunct="1"/>
            <a:r>
              <a:rPr lang="en-US" altLang="en-US" dirty="0"/>
              <a:t> Case Study - Ricki</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29567" y="1057314"/>
            <a:ext cx="4828233" cy="5648286"/>
          </a:xfrm>
        </p:spPr>
        <p:txBody>
          <a:bodyPr rtlCol="0">
            <a:normAutofit fontScale="77500" lnSpcReduction="20000"/>
          </a:bodyPr>
          <a:lstStyle/>
          <a:p>
            <a:pPr marL="0" indent="0">
              <a:lnSpc>
                <a:spcPct val="120000"/>
              </a:lnSpc>
              <a:buNone/>
              <a:defRPr/>
            </a:pPr>
            <a:r>
              <a:rPr lang="en-US" sz="3153" dirty="0"/>
              <a:t>Ricki is a 36yoF with a history of GDM and newly diagnosed with type 2 diabetes. A1C=7.4%.   Normal kidney function.  Past medical history includes hypertension for which she takes HCTZ 25mg daily. </a:t>
            </a:r>
          </a:p>
          <a:p>
            <a:pPr marL="0" indent="0">
              <a:lnSpc>
                <a:spcPct val="120000"/>
              </a:lnSpc>
              <a:buNone/>
              <a:defRPr/>
            </a:pPr>
            <a:r>
              <a:rPr lang="en-US" sz="3153" dirty="0"/>
              <a:t>Weight: 220lbs, BMI=34kg/m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Starbucks Frappuccino's</a:t>
            </a:r>
          </a:p>
          <a:p>
            <a:pPr marL="0" indent="0">
              <a:buNone/>
              <a:defRPr/>
            </a:pPr>
            <a:endParaRPr lang="en-US" dirty="0"/>
          </a:p>
          <a:p>
            <a:pPr>
              <a:defRPr/>
            </a:pPr>
            <a:endParaRPr lang="en-US" dirty="0"/>
          </a:p>
        </p:txBody>
      </p:sp>
      <p:pic>
        <p:nvPicPr>
          <p:cNvPr id="6" name="Picture 5" descr="Woman in shades and denim jacket">
            <a:extLst>
              <a:ext uri="{FF2B5EF4-FFF2-40B4-BE49-F238E27FC236}">
                <a16:creationId xmlns:a16="http://schemas.microsoft.com/office/drawing/2014/main" id="{551F7FA2-3059-C3B6-385C-2C01F7D33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6" y="1219200"/>
            <a:ext cx="3451849" cy="2348173"/>
          </a:xfrm>
          <a:prstGeom prst="rect">
            <a:avLst/>
          </a:prstGeom>
        </p:spPr>
      </p:pic>
    </p:spTree>
    <p:extLst>
      <p:ext uri="{BB962C8B-B14F-4D97-AF65-F5344CB8AC3E}">
        <p14:creationId xmlns:p14="http://schemas.microsoft.com/office/powerpoint/2010/main" val="3777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a:xfrm>
            <a:off x="457200" y="152400"/>
            <a:ext cx="8229600" cy="1285914"/>
          </a:xfrm>
        </p:spPr>
        <p:txBody>
          <a:bodyPr>
            <a:noAutofit/>
          </a:bodyPr>
          <a:lstStyle/>
          <a:p>
            <a:r>
              <a:rPr lang="en-US" altLang="en-US" sz="3600" dirty="0"/>
              <a:t>Poll 11. What Treatment Should Ricki Be Started On?  </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457630" y="1438314"/>
            <a:ext cx="8228742" cy="3669274"/>
          </a:xfrm>
        </p:spPr>
        <p:txBody>
          <a:bodyPr>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Glipizide (sulfonylurea)</a:t>
            </a:r>
          </a:p>
          <a:p>
            <a:pPr marL="360365" lvl="1">
              <a:spcBef>
                <a:spcPct val="0"/>
              </a:spcBef>
              <a:buNone/>
            </a:pPr>
            <a:r>
              <a:rPr lang="en-US" altLang="en-US" sz="3964" dirty="0"/>
              <a:t>B. Linagliptin (DPP-4 inhibitor) </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marL="360365" lvl="1">
              <a:spcBef>
                <a:spcPct val="0"/>
              </a:spcBef>
              <a:buNone/>
            </a:pPr>
            <a:r>
              <a:rPr lang="en-US" altLang="en-US" sz="3964" dirty="0"/>
              <a:t>E. Lifestyle modifications only</a:t>
            </a:r>
          </a:p>
          <a:p>
            <a:pPr eaLnBrk="1" hangingPunct="1">
              <a:spcBef>
                <a:spcPct val="0"/>
              </a:spcBef>
              <a:buFontTx/>
              <a:buNone/>
            </a:pPr>
            <a:endParaRPr lang="en-US" altLang="en-US" sz="1621" dirty="0"/>
          </a:p>
        </p:txBody>
      </p:sp>
      <p:sp>
        <p:nvSpPr>
          <p:cNvPr id="2" name="Oval 1">
            <a:extLst>
              <a:ext uri="{FF2B5EF4-FFF2-40B4-BE49-F238E27FC236}">
                <a16:creationId xmlns:a16="http://schemas.microsoft.com/office/drawing/2014/main" id="{2977FE34-8266-4E6A-838A-11062DBDD98B}"/>
              </a:ext>
            </a:extLst>
          </p:cNvPr>
          <p:cNvSpPr/>
          <p:nvPr/>
        </p:nvSpPr>
        <p:spPr>
          <a:xfrm>
            <a:off x="457630" y="3429000"/>
            <a:ext cx="7546588" cy="853765"/>
          </a:xfrm>
          <a:prstGeom prst="ellipse">
            <a:avLst/>
          </a:prstGeom>
          <a:noFill/>
          <a:ln w="38100">
            <a:solidFill>
              <a:srgbClr val="7030A0"/>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spTree>
    <p:extLst>
      <p:ext uri="{BB962C8B-B14F-4D97-AF65-F5344CB8AC3E}">
        <p14:creationId xmlns:p14="http://schemas.microsoft.com/office/powerpoint/2010/main" val="33344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a:bodyPr>
          <a:lstStyle/>
          <a:p>
            <a:r>
              <a:rPr lang="en-US" dirty="0"/>
              <a:t>Let’s Break it Down ADA 2025</a:t>
            </a:r>
          </a:p>
        </p:txBody>
      </p:sp>
      <p:pic>
        <p:nvPicPr>
          <p:cNvPr id="4" name="Picture 3">
            <a:extLst>
              <a:ext uri="{FF2B5EF4-FFF2-40B4-BE49-F238E27FC236}">
                <a16:creationId xmlns:a16="http://schemas.microsoft.com/office/drawing/2014/main" id="{F0B42689-1FF0-546B-447C-0401C6CD28E1}"/>
              </a:ext>
            </a:extLst>
          </p:cNvPr>
          <p:cNvPicPr>
            <a:picLocks noChangeAspect="1"/>
          </p:cNvPicPr>
          <p:nvPr/>
        </p:nvPicPr>
        <p:blipFill>
          <a:blip r:embed="rId2"/>
          <a:stretch>
            <a:fillRect/>
          </a:stretch>
        </p:blipFill>
        <p:spPr>
          <a:xfrm>
            <a:off x="441394" y="0"/>
            <a:ext cx="8245406" cy="6858000"/>
          </a:xfrm>
          <a:prstGeom prst="rect">
            <a:avLst/>
          </a:prstGeom>
        </p:spPr>
      </p:pic>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5715001" y="1101162"/>
            <a:ext cx="2971800" cy="54325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75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3276600" y="104718"/>
            <a:ext cx="5410200" cy="1266882"/>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3429000" y="1600200"/>
            <a:ext cx="5578780" cy="4920342"/>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lvl="1">
              <a:buFont typeface="Arial"/>
              <a:buChar char="–"/>
              <a:defRPr/>
            </a:pPr>
            <a:r>
              <a:rPr lang="en-US" sz="2400" dirty="0"/>
              <a:t> </a:t>
            </a:r>
            <a:r>
              <a:rPr lang="en-US" sz="2400" dirty="0">
                <a:solidFill>
                  <a:srgbClr val="0070C0"/>
                </a:solidFill>
              </a:rPr>
              <a:t>Check B12 levels at intervals especially if anemia or neuropathy.</a:t>
            </a:r>
          </a:p>
          <a:p>
            <a:pPr>
              <a:buFont typeface="Arial"/>
              <a:buChar char="•"/>
              <a:defRPr/>
            </a:pPr>
            <a:r>
              <a:rPr lang="en-US" sz="2400" dirty="0"/>
              <a:t>If ASCVD, HF or CKD or high ASCVD risk, use SGLT2i or GLP-1 RA +/- metformin</a:t>
            </a:r>
          </a:p>
          <a:p>
            <a:pPr>
              <a:buFont typeface="Arial"/>
              <a:buChar char="•"/>
              <a:defRPr/>
            </a:pPr>
            <a:r>
              <a:rPr lang="en-US" sz="2400" dirty="0"/>
              <a:t>If A1C ≥ 8.5%, consider combo therapy.</a:t>
            </a:r>
          </a:p>
        </p:txBody>
      </p:sp>
      <p:pic>
        <p:nvPicPr>
          <p:cNvPr id="10" name="Picture 9">
            <a:extLst>
              <a:ext uri="{FF2B5EF4-FFF2-40B4-BE49-F238E27FC236}">
                <a16:creationId xmlns:a16="http://schemas.microsoft.com/office/drawing/2014/main" id="{0A86918F-7D2F-5E75-6D19-F002351281A2}"/>
              </a:ext>
            </a:extLst>
          </p:cNvPr>
          <p:cNvPicPr>
            <a:picLocks noChangeAspect="1"/>
          </p:cNvPicPr>
          <p:nvPr/>
        </p:nvPicPr>
        <p:blipFill>
          <a:blip r:embed="rId3"/>
          <a:stretch>
            <a:fillRect/>
          </a:stretch>
        </p:blipFill>
        <p:spPr>
          <a:xfrm>
            <a:off x="5020155" y="6008497"/>
            <a:ext cx="2396469" cy="637949"/>
          </a:xfrm>
          <a:prstGeom prst="rect">
            <a:avLst/>
          </a:prstGeom>
        </p:spPr>
      </p:pic>
      <p:pic>
        <p:nvPicPr>
          <p:cNvPr id="11" name="Picture 10">
            <a:extLst>
              <a:ext uri="{FF2B5EF4-FFF2-40B4-BE49-F238E27FC236}">
                <a16:creationId xmlns:a16="http://schemas.microsoft.com/office/drawing/2014/main" id="{BF7209CA-49B7-D22C-A2A8-E781C08F4F48}"/>
              </a:ext>
            </a:extLst>
          </p:cNvPr>
          <p:cNvPicPr>
            <a:picLocks noChangeAspect="1"/>
          </p:cNvPicPr>
          <p:nvPr/>
        </p:nvPicPr>
        <p:blipFill>
          <a:blip r:embed="rId4"/>
          <a:stretch>
            <a:fillRect/>
          </a:stretch>
        </p:blipFill>
        <p:spPr>
          <a:xfrm>
            <a:off x="120044" y="96095"/>
            <a:ext cx="2927956" cy="6587732"/>
          </a:xfrm>
          <a:prstGeom prst="rect">
            <a:avLst/>
          </a:prstGeom>
        </p:spPr>
      </p:pic>
      <p:sp>
        <p:nvSpPr>
          <p:cNvPr id="12" name="Oval 11">
            <a:extLst>
              <a:ext uri="{FF2B5EF4-FFF2-40B4-BE49-F238E27FC236}">
                <a16:creationId xmlns:a16="http://schemas.microsoft.com/office/drawing/2014/main" id="{61E90929-7E55-DA17-4F1C-B3AA4D65557B}"/>
              </a:ext>
            </a:extLst>
          </p:cNvPr>
          <p:cNvSpPr/>
          <p:nvPr/>
        </p:nvSpPr>
        <p:spPr>
          <a:xfrm>
            <a:off x="914400" y="96094"/>
            <a:ext cx="2514600"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7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6721E-24B5-4AB8-9CD0-300BC63F3907}"/>
              </a:ext>
            </a:extLst>
          </p:cNvPr>
          <p:cNvSpPr>
            <a:spLocks noGrp="1"/>
          </p:cNvSpPr>
          <p:nvPr>
            <p:ph type="title"/>
          </p:nvPr>
        </p:nvSpPr>
        <p:spPr>
          <a:xfrm>
            <a:off x="457200" y="228600"/>
            <a:ext cx="8229600" cy="914400"/>
          </a:xfrm>
        </p:spPr>
        <p:txBody>
          <a:bodyPr anchor="b">
            <a:normAutofit/>
          </a:bodyPr>
          <a:lstStyle/>
          <a:p>
            <a:r>
              <a:rPr lang="en-US" dirty="0"/>
              <a:t>Speaker Question and Answer</a:t>
            </a:r>
          </a:p>
        </p:txBody>
      </p:sp>
      <p:sp>
        <p:nvSpPr>
          <p:cNvPr id="6" name="Content Placeholder 5">
            <a:extLst>
              <a:ext uri="{FF2B5EF4-FFF2-40B4-BE49-F238E27FC236}">
                <a16:creationId xmlns:a16="http://schemas.microsoft.com/office/drawing/2014/main" id="{3F6BFB37-9DDC-49DA-B6D9-B5973B6CD7B5}"/>
              </a:ext>
            </a:extLst>
          </p:cNvPr>
          <p:cNvSpPr>
            <a:spLocks noGrp="1"/>
          </p:cNvSpPr>
          <p:nvPr>
            <p:ph sz="quarter" idx="1"/>
          </p:nvPr>
        </p:nvSpPr>
        <p:spPr>
          <a:xfrm>
            <a:off x="457200" y="1219200"/>
            <a:ext cx="4419600" cy="4937760"/>
          </a:xfrm>
        </p:spPr>
        <p:txBody>
          <a:bodyPr>
            <a:normAutofit/>
          </a:bodyPr>
          <a:lstStyle/>
          <a:p>
            <a:pPr>
              <a:lnSpc>
                <a:spcPct val="90000"/>
              </a:lnSpc>
            </a:pPr>
            <a:r>
              <a:rPr lang="en-US" sz="3100" dirty="0"/>
              <a:t> Before each break, we will provide a 5-minute Q&amp;A session.</a:t>
            </a:r>
          </a:p>
          <a:p>
            <a:pPr>
              <a:lnSpc>
                <a:spcPct val="90000"/>
              </a:lnSpc>
            </a:pPr>
            <a:r>
              <a:rPr lang="en-US" sz="3100" dirty="0"/>
              <a:t> We will choose questions that will most benefit participants.</a:t>
            </a:r>
          </a:p>
          <a:p>
            <a:pPr>
              <a:lnSpc>
                <a:spcPct val="90000"/>
              </a:lnSpc>
            </a:pPr>
            <a:r>
              <a:rPr lang="en-US" sz="3100" dirty="0"/>
              <a:t> If you have a burning question that is not answered, you can re-ask after class.</a:t>
            </a:r>
          </a:p>
        </p:txBody>
      </p:sp>
      <p:pic>
        <p:nvPicPr>
          <p:cNvPr id="8" name="Picture 7" descr="Quizzical burrowing owl looking forward">
            <a:extLst>
              <a:ext uri="{FF2B5EF4-FFF2-40B4-BE49-F238E27FC236}">
                <a16:creationId xmlns:a16="http://schemas.microsoft.com/office/drawing/2014/main" id="{25884FAE-2CD7-4C57-B0E1-2061849619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2" r="40582" b="2"/>
          <a:stretch/>
        </p:blipFill>
        <p:spPr>
          <a:xfrm>
            <a:off x="5127602" y="1216152"/>
            <a:ext cx="3546244" cy="4346448"/>
          </a:xfrm>
          <a:prstGeom prst="rect">
            <a:avLst/>
          </a:prstGeom>
          <a:noFill/>
        </p:spPr>
      </p:pic>
    </p:spTree>
    <p:extLst>
      <p:ext uri="{BB962C8B-B14F-4D97-AF65-F5344CB8AC3E}">
        <p14:creationId xmlns:p14="http://schemas.microsoft.com/office/powerpoint/2010/main" val="142944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01E7-5F52-4303-36DE-77251DC4196B}"/>
              </a:ext>
            </a:extLst>
          </p:cNvPr>
          <p:cNvSpPr>
            <a:spLocks noGrp="1"/>
          </p:cNvSpPr>
          <p:nvPr>
            <p:ph type="title"/>
          </p:nvPr>
        </p:nvSpPr>
        <p:spPr>
          <a:xfrm>
            <a:off x="457200" y="152400"/>
            <a:ext cx="8229600" cy="838200"/>
          </a:xfrm>
        </p:spPr>
        <p:txBody>
          <a:bodyPr/>
          <a:lstStyle/>
          <a:p>
            <a:r>
              <a:rPr lang="en-US" dirty="0"/>
              <a:t>AACE 2023 Diabetes Guideline</a:t>
            </a:r>
          </a:p>
        </p:txBody>
      </p:sp>
      <p:sp>
        <p:nvSpPr>
          <p:cNvPr id="3" name="Content Placeholder 2">
            <a:extLst>
              <a:ext uri="{FF2B5EF4-FFF2-40B4-BE49-F238E27FC236}">
                <a16:creationId xmlns:a16="http://schemas.microsoft.com/office/drawing/2014/main" id="{461DFFB4-636E-B2AA-A3AA-42A7627E905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DC3E86FC-10B2-107C-59DC-374467BCAE58}"/>
              </a:ext>
            </a:extLst>
          </p:cNvPr>
          <p:cNvPicPr/>
          <p:nvPr/>
        </p:nvPicPr>
        <p:blipFill>
          <a:blip r:embed="rId2"/>
          <a:stretch/>
        </p:blipFill>
        <p:spPr>
          <a:xfrm>
            <a:off x="457200" y="1104900"/>
            <a:ext cx="8229600" cy="5600700"/>
          </a:xfrm>
          <a:prstGeom prst="rect">
            <a:avLst/>
          </a:prstGeom>
          <a:ln>
            <a:noFill/>
          </a:ln>
        </p:spPr>
      </p:pic>
    </p:spTree>
    <p:extLst>
      <p:ext uri="{BB962C8B-B14F-4D97-AF65-F5344CB8AC3E}">
        <p14:creationId xmlns:p14="http://schemas.microsoft.com/office/powerpoint/2010/main" val="40949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2995732588"/>
      </p:ext>
    </p:extLst>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12</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blood glucose is below 80 mg/dL</a:t>
            </a:r>
          </a:p>
          <a:p>
            <a:pPr marL="385763" indent="-385763">
              <a:buFont typeface="+mj-lt"/>
              <a:buAutoNum type="alphaLcPeriod"/>
            </a:pPr>
            <a:r>
              <a:rPr lang="en-US" sz="3200" dirty="0"/>
              <a:t>If you forget to take metformin before the meal, hold the dose</a:t>
            </a:r>
          </a:p>
          <a:p>
            <a:pPr marL="385763" indent="-385763">
              <a:buFont typeface="+mj-lt"/>
              <a:buAutoNum type="alphaLcPeriod"/>
            </a:pPr>
            <a:r>
              <a:rPr lang="en-US" sz="3200" dirty="0"/>
              <a:t>Metformin may cause loose stools</a:t>
            </a:r>
          </a:p>
          <a:p>
            <a:pPr marL="385763" indent="-385763">
              <a:buFont typeface="+mj-lt"/>
              <a:buAutoNum type="alphaLcPeriod"/>
            </a:pPr>
            <a:r>
              <a:rPr lang="en-US" sz="3200" dirty="0"/>
              <a:t>Avoid Metformin if eGFR is less than 60</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
        <p:nvSpPr>
          <p:cNvPr id="5" name="Oval 4">
            <a:extLst>
              <a:ext uri="{FF2B5EF4-FFF2-40B4-BE49-F238E27FC236}">
                <a16:creationId xmlns:a16="http://schemas.microsoft.com/office/drawing/2014/main" id="{E09BA8E4-18BF-4EC5-847B-8A39E105FEAC}"/>
              </a:ext>
            </a:extLst>
          </p:cNvPr>
          <p:cNvSpPr/>
          <p:nvPr/>
        </p:nvSpPr>
        <p:spPr>
          <a:xfrm>
            <a:off x="0" y="4285178"/>
            <a:ext cx="7696200"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351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Dosing and Mechanism</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57200" y="1371600"/>
            <a:ext cx="8229600" cy="5334000"/>
          </a:xfrm>
        </p:spPr>
        <p:txBody>
          <a:bodyPr rtlCol="0">
            <a:normAutofit/>
          </a:bodyPr>
          <a:lstStyle/>
          <a:p>
            <a:pPr>
              <a:buFont typeface="Arial"/>
              <a:buChar char="•"/>
              <a:defRPr/>
            </a:pPr>
            <a:r>
              <a:rPr lang="en-US" sz="3200" dirty="0"/>
              <a:t>Mechanism: decreases hepatic glucose production</a:t>
            </a:r>
          </a:p>
          <a:p>
            <a:pPr>
              <a:buFont typeface="Arial"/>
              <a:buChar char="–"/>
              <a:defRPr/>
            </a:pPr>
            <a:r>
              <a:rPr lang="en-US" sz="3200" dirty="0"/>
              <a:t>Data suggest metformin may be safely continued with eGFR of 30-45 mL/min/1.73m</a:t>
            </a:r>
            <a:r>
              <a:rPr lang="en-US" sz="3200" baseline="30000" dirty="0"/>
              <a:t>2</a:t>
            </a:r>
            <a:r>
              <a:rPr lang="en-US" sz="3200" dirty="0"/>
              <a:t> with dose reductions </a:t>
            </a:r>
          </a:p>
          <a:p>
            <a:pPr>
              <a:buFont typeface="Arial"/>
              <a:buChar char="–"/>
              <a:defRPr/>
            </a:pPr>
            <a:r>
              <a:rPr lang="en-US" sz="3200" dirty="0"/>
              <a:t>Do not </a:t>
            </a:r>
            <a:r>
              <a:rPr lang="en-US" sz="3200" u="sng" dirty="0"/>
              <a:t>initiate</a:t>
            </a:r>
            <a:r>
              <a:rPr lang="en-US" sz="3200" dirty="0"/>
              <a:t> when eGFR &lt; 45</a:t>
            </a:r>
          </a:p>
          <a:p>
            <a:pPr>
              <a:buFont typeface="Arial"/>
              <a:buChar char="–"/>
              <a:defRPr/>
            </a:pPr>
            <a:r>
              <a:rPr lang="en-US" sz="3200" dirty="0"/>
              <a:t>Max effective dose: 2000mg/day</a:t>
            </a:r>
          </a:p>
          <a:p>
            <a:pPr>
              <a:buFont typeface="Arial"/>
              <a:buChar char="•"/>
              <a:defRPr/>
            </a:pPr>
            <a:r>
              <a:rPr lang="en-US" sz="3200" dirty="0"/>
              <a:t>Monitor vitamin B12 levels and renal function</a:t>
            </a:r>
          </a:p>
          <a:p>
            <a:pPr>
              <a:buFont typeface="Arial"/>
              <a:buChar char="•"/>
              <a:defRPr/>
            </a:pPr>
            <a:r>
              <a:rPr lang="en-US" sz="3200" dirty="0"/>
              <a:t>GI issues: nausea, vomiting, diarrhea</a:t>
            </a:r>
          </a:p>
          <a:p>
            <a:pPr lvl="1">
              <a:buFont typeface="Arial"/>
              <a:buChar char="•"/>
              <a:defRPr/>
            </a:pPr>
            <a:r>
              <a:rPr lang="en-US" sz="2400" dirty="0"/>
              <a:t>Consider long-acting formulation, dose reduction</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a:t>Metformin – How Does it Rate?  </a:t>
            </a:r>
          </a:p>
        </p:txBody>
      </p:sp>
      <p:sp>
        <p:nvSpPr>
          <p:cNvPr id="3" name="Content Placeholder 2"/>
          <p:cNvSpPr>
            <a:spLocks noGrp="1"/>
          </p:cNvSpPr>
          <p:nvPr>
            <p:ph sz="quarter" idx="1"/>
          </p:nvPr>
        </p:nvSpPr>
        <p:spPr>
          <a:xfrm>
            <a:off x="457200" y="2057400"/>
            <a:ext cx="8229600" cy="4648200"/>
          </a:xfrm>
        </p:spPr>
        <p:txBody>
          <a:bodyPr>
            <a:normAutofit/>
          </a:bodyPr>
          <a:lstStyle/>
          <a:p>
            <a:pPr marL="0" indent="0">
              <a:buNone/>
              <a:defRPr/>
            </a:pPr>
            <a:r>
              <a:rPr lang="en-US" sz="3000"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(GI, </a:t>
            </a:r>
            <a:r>
              <a:rPr lang="en-US" dirty="0" err="1"/>
              <a:t>creat</a:t>
            </a:r>
            <a:r>
              <a:rPr lang="en-US" dirty="0"/>
              <a:t>)</a:t>
            </a:r>
          </a:p>
        </p:txBody>
      </p:sp>
      <p:sp>
        <p:nvSpPr>
          <p:cNvPr id="5" name="Rectangle 284"/>
          <p:cNvSpPr>
            <a:spLocks noChangeArrowheads="1"/>
          </p:cNvSpPr>
          <p:nvPr/>
        </p:nvSpPr>
        <p:spPr bwMode="auto">
          <a:xfrm>
            <a:off x="5861448" y="2572208"/>
            <a:ext cx="63460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861446" y="3315991"/>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66804" y="2935869"/>
            <a:ext cx="634604"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861446" y="3839949"/>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715000" y="4341999"/>
            <a:ext cx="126206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dirty="0">
                <a:solidFill>
                  <a:prstClr val="black"/>
                </a:solidFill>
                <a:latin typeface="Helvetica" pitchFamily="34" charset="0"/>
              </a:rPr>
              <a:t>Yes/No</a:t>
            </a:r>
            <a:r>
              <a:rPr lang="en-US" b="1" dirty="0">
                <a:solidFill>
                  <a:prstClr val="black"/>
                </a:solidFill>
                <a:latin typeface="Helvetica" pitchFamily="34" charset="0"/>
              </a:rPr>
              <a:t> </a:t>
            </a:r>
            <a:endParaRPr lang="en-US" sz="105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9014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457200" y="228600"/>
            <a:ext cx="8229600" cy="914400"/>
          </a:xfrm>
        </p:spPr>
        <p:txBody>
          <a:bodyPr anchor="b">
            <a:normAutofit/>
          </a:bodyPr>
          <a:lstStyle/>
          <a:p>
            <a:pPr eaLnBrk="1" hangingPunct="1">
              <a:lnSpc>
                <a:spcPct val="90000"/>
              </a:lnSpc>
            </a:pPr>
            <a:r>
              <a:rPr lang="en-US" altLang="en-US" sz="2800" dirty="0"/>
              <a:t>Risk-Based Screening for </a:t>
            </a:r>
            <a:r>
              <a:rPr lang="en-US" altLang="en-US" sz="2800" dirty="0" err="1"/>
              <a:t>PreDiabetes</a:t>
            </a:r>
            <a:r>
              <a:rPr lang="en-US" altLang="en-US" sz="2800" dirty="0"/>
              <a:t> or Type 2 in Children and Youth </a:t>
            </a:r>
          </a:p>
        </p:txBody>
      </p:sp>
      <p:sp>
        <p:nvSpPr>
          <p:cNvPr id="428035" name="Rectangle 3"/>
          <p:cNvSpPr>
            <a:spLocks noGrp="1" noRot="1" noChangeArrowheads="1"/>
          </p:cNvSpPr>
          <p:nvPr>
            <p:ph sz="quarter" idx="1"/>
          </p:nvPr>
        </p:nvSpPr>
        <p:spPr>
          <a:xfrm>
            <a:off x="457200" y="1219200"/>
            <a:ext cx="5469822" cy="5638800"/>
          </a:xfrm>
        </p:spPr>
        <p:txBody>
          <a:bodyPr>
            <a:normAutofit/>
          </a:bodyPr>
          <a:lstStyle/>
          <a:p>
            <a:pPr eaLnBrk="1" hangingPunct="1">
              <a:lnSpc>
                <a:spcPct val="90000"/>
              </a:lnSpc>
              <a:defRPr/>
            </a:pPr>
            <a:r>
              <a:rPr lang="en-US" sz="2000" dirty="0"/>
              <a:t>Test youth with excess weight (BMI &gt;85% percentile)</a:t>
            </a:r>
          </a:p>
          <a:p>
            <a:pPr eaLnBrk="1" hangingPunct="1">
              <a:lnSpc>
                <a:spcPct val="90000"/>
              </a:lnSpc>
              <a:defRPr/>
            </a:pPr>
            <a:r>
              <a:rPr lang="en-US" sz="2000" dirty="0"/>
              <a:t>Plus any ONE of following risk factors:</a:t>
            </a:r>
          </a:p>
          <a:p>
            <a:pPr lvl="2" eaLnBrk="1" hangingPunct="1">
              <a:lnSpc>
                <a:spcPct val="90000"/>
              </a:lnSpc>
              <a:defRPr/>
            </a:pPr>
            <a:r>
              <a:rPr lang="en-US" sz="2000" dirty="0"/>
              <a:t>Maternal diabetes or GDM during child’s gestation</a:t>
            </a:r>
          </a:p>
          <a:p>
            <a:pPr lvl="2" eaLnBrk="1" hangingPunct="1">
              <a:lnSpc>
                <a:spcPct val="90000"/>
              </a:lnSpc>
              <a:defRPr/>
            </a:pPr>
            <a:r>
              <a:rPr lang="en-US" sz="2000" dirty="0"/>
              <a:t>Family history type 2 in 1</a:t>
            </a:r>
            <a:r>
              <a:rPr lang="en-US" sz="2000" baseline="30000" dirty="0"/>
              <a:t>st</a:t>
            </a:r>
            <a:r>
              <a:rPr lang="en-US" sz="2000" dirty="0"/>
              <a:t> or 2</a:t>
            </a:r>
            <a:r>
              <a:rPr lang="en-US" sz="2000" baseline="30000" dirty="0"/>
              <a:t>nd</a:t>
            </a:r>
            <a:r>
              <a:rPr lang="en-US" sz="2000" dirty="0"/>
              <a:t> degree relative</a:t>
            </a:r>
          </a:p>
          <a:p>
            <a:pPr lvl="2" eaLnBrk="1" hangingPunct="1">
              <a:lnSpc>
                <a:spcPct val="90000"/>
              </a:lnSpc>
              <a:defRPr/>
            </a:pPr>
            <a:r>
              <a:rPr lang="en-US" sz="2000" dirty="0"/>
              <a:t>Native American, African American, Latin, Asian, Pacific Islander</a:t>
            </a:r>
          </a:p>
          <a:p>
            <a:pPr lvl="2" eaLnBrk="1" hangingPunct="1">
              <a:lnSpc>
                <a:spcPct val="90000"/>
              </a:lnSpc>
              <a:defRPr/>
            </a:pPr>
            <a:r>
              <a:rPr lang="en-US" sz="2000" dirty="0"/>
              <a:t>Signs of insulin resistance (acanthosis nigricans, HTN, dyslipidemia, Polycystic Ovary Syndrome – PCOS or small for gestational age birth weight </a:t>
            </a:r>
            <a:r>
              <a:rPr lang="en-US" sz="2000" i="1" dirty="0"/>
              <a:t> </a:t>
            </a:r>
          </a:p>
          <a:p>
            <a:pPr lvl="2" eaLnBrk="1" hangingPunct="1">
              <a:lnSpc>
                <a:spcPct val="90000"/>
              </a:lnSpc>
              <a:defRPr/>
            </a:pPr>
            <a:endParaRPr lang="en-US" sz="2000" i="1" dirty="0"/>
          </a:p>
          <a:p>
            <a:pPr eaLnBrk="1" hangingPunct="1">
              <a:lnSpc>
                <a:spcPct val="90000"/>
              </a:lnSpc>
              <a:defRPr/>
            </a:pPr>
            <a:r>
              <a:rPr lang="en-US" sz="2000" dirty="0"/>
              <a:t>Test at 10 </a:t>
            </a:r>
            <a:r>
              <a:rPr lang="en-US" sz="2000" dirty="0" err="1"/>
              <a:t>yrs</a:t>
            </a:r>
            <a:r>
              <a:rPr lang="en-US" sz="2000" dirty="0"/>
              <a:t> or puberty (whichever is first and at least every 3 </a:t>
            </a:r>
            <a:r>
              <a:rPr lang="en-US" sz="2000" dirty="0" err="1"/>
              <a:t>yrs</a:t>
            </a:r>
            <a:r>
              <a:rPr lang="en-US" sz="2000" dirty="0"/>
              <a:t> or more frequently if indicated. Consider earlier screening if multiple risk factors.</a:t>
            </a:r>
          </a:p>
        </p:txBody>
      </p:sp>
      <p:pic>
        <p:nvPicPr>
          <p:cNvPr id="3" name="Picture 2" descr="Children in crowns laughing">
            <a:extLst>
              <a:ext uri="{FF2B5EF4-FFF2-40B4-BE49-F238E27FC236}">
                <a16:creationId xmlns:a16="http://schemas.microsoft.com/office/drawing/2014/main" id="{B185FD0A-E56B-0D48-6568-92311B5131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933" r="1430" b="-3"/>
          <a:stretch/>
        </p:blipFill>
        <p:spPr>
          <a:xfrm>
            <a:off x="5927022" y="1216152"/>
            <a:ext cx="2746824" cy="3355848"/>
          </a:xfrm>
          <a:prstGeom prst="rect">
            <a:avLst/>
          </a:prstGeom>
          <a:noFill/>
        </p:spPr>
      </p:pic>
      <p:pic>
        <p:nvPicPr>
          <p:cNvPr id="2" name="Picture 1">
            <a:extLst>
              <a:ext uri="{FF2B5EF4-FFF2-40B4-BE49-F238E27FC236}">
                <a16:creationId xmlns:a16="http://schemas.microsoft.com/office/drawing/2014/main" id="{B5B3AB37-B518-1BE3-FD8F-D3B024EFA44A}"/>
              </a:ext>
            </a:extLst>
          </p:cNvPr>
          <p:cNvPicPr>
            <a:picLocks noChangeAspect="1"/>
          </p:cNvPicPr>
          <p:nvPr/>
        </p:nvPicPr>
        <p:blipFill>
          <a:blip r:embed="rId5"/>
          <a:stretch>
            <a:fillRect/>
          </a:stretch>
        </p:blipFill>
        <p:spPr>
          <a:xfrm>
            <a:off x="5791200" y="4642694"/>
            <a:ext cx="3200400" cy="565462"/>
          </a:xfrm>
          <a:prstGeom prst="rect">
            <a:avLst/>
          </a:prstGeom>
        </p:spPr>
      </p:pic>
    </p:spTree>
    <p:custDataLst>
      <p:tags r:id="rId1"/>
    </p:custDataLst>
    <p:extLst>
      <p:ext uri="{BB962C8B-B14F-4D97-AF65-F5344CB8AC3E}">
        <p14:creationId xmlns:p14="http://schemas.microsoft.com/office/powerpoint/2010/main" val="40459437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90600"/>
          </a:xfrm>
        </p:spPr>
        <p:txBody>
          <a:bodyPr>
            <a:normAutofit/>
          </a:bodyPr>
          <a:lstStyle/>
          <a:p>
            <a:r>
              <a:rPr lang="en-US" dirty="0"/>
              <a:t>Type 2 and Kids Goals  </a:t>
            </a:r>
          </a:p>
        </p:txBody>
      </p:sp>
      <p:sp>
        <p:nvSpPr>
          <p:cNvPr id="3" name="Content Placeholder 2"/>
          <p:cNvSpPr>
            <a:spLocks noGrp="1"/>
          </p:cNvSpPr>
          <p:nvPr>
            <p:ph sz="quarter" idx="1"/>
          </p:nvPr>
        </p:nvSpPr>
        <p:spPr>
          <a:xfrm>
            <a:off x="457200" y="1219200"/>
            <a:ext cx="8229600" cy="5638800"/>
          </a:xfrm>
        </p:spPr>
        <p:txBody>
          <a:bodyPr>
            <a:normAutofit fontScale="92500" lnSpcReduction="20000"/>
          </a:bodyPr>
          <a:lstStyle/>
          <a:p>
            <a:r>
              <a:rPr lang="en-US" sz="3800" dirty="0"/>
              <a:t>A1c goal of 7% if on oral meds alone</a:t>
            </a:r>
          </a:p>
          <a:p>
            <a:r>
              <a:rPr lang="en-US" sz="3800" dirty="0"/>
              <a:t>A1c goal of 7.5% if at risk for hypoglycemia</a:t>
            </a:r>
          </a:p>
          <a:p>
            <a:r>
              <a:rPr lang="en-US" sz="3800" dirty="0"/>
              <a:t>Some children may benefit from A1c of 6.5% or less</a:t>
            </a:r>
          </a:p>
          <a:p>
            <a:endParaRPr lang="en-US" sz="1700" dirty="0"/>
          </a:p>
          <a:p>
            <a:pPr>
              <a:lnSpc>
                <a:spcPct val="120000"/>
              </a:lnSpc>
            </a:pPr>
            <a:r>
              <a:rPr lang="en-US" sz="3000" dirty="0"/>
              <a:t>Initiate pharmacologic therapy, in addition to lifestyle therapy, at diagnosis</a:t>
            </a:r>
          </a:p>
          <a:p>
            <a:pPr>
              <a:lnSpc>
                <a:spcPct val="120000"/>
              </a:lnSpc>
            </a:pPr>
            <a:r>
              <a:rPr lang="en-US" sz="3000" dirty="0"/>
              <a:t>Confirm diagnosis with antibody testing</a:t>
            </a:r>
          </a:p>
          <a:p>
            <a:pPr>
              <a:lnSpc>
                <a:spcPct val="120000"/>
              </a:lnSpc>
            </a:pPr>
            <a:r>
              <a:rPr lang="en-US" sz="3000" dirty="0"/>
              <a:t>Treat glucose, B/P and lipids </a:t>
            </a:r>
          </a:p>
          <a:p>
            <a:pPr>
              <a:lnSpc>
                <a:spcPct val="120000"/>
              </a:lnSpc>
            </a:pPr>
            <a:r>
              <a:rPr lang="en-US" sz="3000" dirty="0"/>
              <a:t>Engage in lifestyle coaching</a:t>
            </a:r>
          </a:p>
          <a:p>
            <a:pPr>
              <a:lnSpc>
                <a:spcPct val="120000"/>
              </a:lnSpc>
            </a:pPr>
            <a:r>
              <a:rPr lang="en-US" sz="3000" b="1" dirty="0"/>
              <a:t>Please see Kids and Diabetes Level 2 Course</a:t>
            </a:r>
          </a:p>
          <a:p>
            <a:endParaRPr lang="en-US" dirty="0"/>
          </a:p>
          <a:p>
            <a:endParaRPr lang="en-US" dirty="0"/>
          </a:p>
        </p:txBody>
      </p:sp>
      <p:pic>
        <p:nvPicPr>
          <p:cNvPr id="4" name="Picture 3">
            <a:extLst>
              <a:ext uri="{FF2B5EF4-FFF2-40B4-BE49-F238E27FC236}">
                <a16:creationId xmlns:a16="http://schemas.microsoft.com/office/drawing/2014/main" id="{0ACC7BB9-0D23-53F1-C997-213CE4F6E35F}"/>
              </a:ext>
            </a:extLst>
          </p:cNvPr>
          <p:cNvPicPr>
            <a:picLocks noChangeAspect="1"/>
          </p:cNvPicPr>
          <p:nvPr/>
        </p:nvPicPr>
        <p:blipFill>
          <a:blip r:embed="rId2"/>
          <a:stretch>
            <a:fillRect/>
          </a:stretch>
        </p:blipFill>
        <p:spPr>
          <a:xfrm>
            <a:off x="5410200" y="6493126"/>
            <a:ext cx="3641981" cy="364874"/>
          </a:xfrm>
          <a:prstGeom prst="rect">
            <a:avLst/>
          </a:prstGeom>
        </p:spPr>
      </p:pic>
      <p:pic>
        <p:nvPicPr>
          <p:cNvPr id="6" name="Picture 5">
            <a:extLst>
              <a:ext uri="{FF2B5EF4-FFF2-40B4-BE49-F238E27FC236}">
                <a16:creationId xmlns:a16="http://schemas.microsoft.com/office/drawing/2014/main" id="{FF51096A-C5EB-7F4F-7BCE-9B2686DDB220}"/>
              </a:ext>
            </a:extLst>
          </p:cNvPr>
          <p:cNvPicPr>
            <a:picLocks noChangeAspect="1"/>
          </p:cNvPicPr>
          <p:nvPr/>
        </p:nvPicPr>
        <p:blipFill>
          <a:blip r:embed="rId3"/>
          <a:stretch>
            <a:fillRect/>
          </a:stretch>
        </p:blipFill>
        <p:spPr>
          <a:xfrm>
            <a:off x="5094710" y="6520269"/>
            <a:ext cx="3944219" cy="337731"/>
          </a:xfrm>
          <a:prstGeom prst="rect">
            <a:avLst/>
          </a:prstGeom>
        </p:spPr>
      </p:pic>
    </p:spTree>
    <p:extLst>
      <p:ext uri="{BB962C8B-B14F-4D97-AF65-F5344CB8AC3E}">
        <p14:creationId xmlns:p14="http://schemas.microsoft.com/office/powerpoint/2010/main" val="364998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14. Children &amp; Adolescents: Glycemic Targets</a:t>
            </a:r>
          </a:p>
        </p:txBody>
      </p:sp>
      <p:sp>
        <p:nvSpPr>
          <p:cNvPr id="3" name="Content Placeholder 2"/>
          <p:cNvSpPr>
            <a:spLocks noGrp="1"/>
          </p:cNvSpPr>
          <p:nvPr>
            <p:ph sz="quarter" idx="1"/>
          </p:nvPr>
        </p:nvSpPr>
        <p:spPr>
          <a:xfrm>
            <a:off x="381000" y="1545336"/>
            <a:ext cx="5105400" cy="5334000"/>
          </a:xfrm>
        </p:spPr>
        <p:txBody>
          <a:bodyPr>
            <a:normAutofit lnSpcReduction="10000"/>
          </a:bodyPr>
          <a:lstStyle/>
          <a:p>
            <a:r>
              <a:rPr lang="en-US" b="1" dirty="0"/>
              <a:t>A1c goal 6.5 – 8.0%  for Type 1</a:t>
            </a:r>
            <a:endParaRPr lang="en-US" dirty="0"/>
          </a:p>
          <a:p>
            <a:pPr lvl="1"/>
            <a:r>
              <a:rPr lang="en-US" sz="2800" dirty="0"/>
              <a:t>Generally, goal is &lt;7.0%</a:t>
            </a:r>
          </a:p>
          <a:p>
            <a:pPr lvl="1"/>
            <a:r>
              <a:rPr lang="en-US" sz="2800" dirty="0"/>
              <a:t>Individualization is encouraged.</a:t>
            </a:r>
          </a:p>
          <a:p>
            <a:pPr lvl="1"/>
            <a:r>
              <a:rPr lang="en-US" sz="2800" dirty="0"/>
              <a:t>A goal &lt;6.5% may be considered for those at low risk of excessive hypoglycemia</a:t>
            </a:r>
          </a:p>
          <a:p>
            <a:pPr lvl="1"/>
            <a:r>
              <a:rPr lang="en-US" sz="2800" dirty="0"/>
              <a:t>A goal of 7.5 - 8.0 % may be needed</a:t>
            </a:r>
          </a:p>
          <a:p>
            <a:pPr lvl="1"/>
            <a:r>
              <a:rPr lang="en-US" sz="2800" dirty="0">
                <a:solidFill>
                  <a:srgbClr val="0070C0"/>
                </a:solidFill>
              </a:rPr>
              <a:t>CGM / Insulin pump important tools.</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5637508" y="1675514"/>
            <a:ext cx="3287486" cy="2438400"/>
          </a:xfrm>
          <a:prstGeom prst="rect">
            <a:avLst/>
          </a:prstGeom>
        </p:spPr>
      </p:pic>
      <p:pic>
        <p:nvPicPr>
          <p:cNvPr id="7" name="Picture 6">
            <a:extLst>
              <a:ext uri="{FF2B5EF4-FFF2-40B4-BE49-F238E27FC236}">
                <a16:creationId xmlns:a16="http://schemas.microsoft.com/office/drawing/2014/main" id="{40A7D8BB-3EEA-44FF-FD31-74E8FB41416E}"/>
              </a:ext>
            </a:extLst>
          </p:cNvPr>
          <p:cNvPicPr>
            <a:picLocks noChangeAspect="1"/>
          </p:cNvPicPr>
          <p:nvPr/>
        </p:nvPicPr>
        <p:blipFill>
          <a:blip r:embed="rId4"/>
          <a:stretch>
            <a:fillRect/>
          </a:stretch>
        </p:blipFill>
        <p:spPr>
          <a:xfrm>
            <a:off x="5589833" y="4212336"/>
            <a:ext cx="3287486" cy="281497"/>
          </a:xfrm>
          <a:prstGeom prst="rect">
            <a:avLst/>
          </a:prstGeom>
        </p:spPr>
      </p:pic>
    </p:spTree>
    <p:custDataLst>
      <p:tags r:id="rId1"/>
    </p:custDataLst>
    <p:extLst>
      <p:ext uri="{BB962C8B-B14F-4D97-AF65-F5344CB8AC3E}">
        <p14:creationId xmlns:p14="http://schemas.microsoft.com/office/powerpoint/2010/main" val="421035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B9CB-DFB0-4765-8123-6C89E367CD03}"/>
              </a:ext>
            </a:extLst>
          </p:cNvPr>
          <p:cNvSpPr>
            <a:spLocks noGrp="1"/>
          </p:cNvSpPr>
          <p:nvPr>
            <p:ph type="title"/>
          </p:nvPr>
        </p:nvSpPr>
        <p:spPr/>
        <p:txBody>
          <a:bodyPr>
            <a:normAutofit fontScale="90000"/>
          </a:bodyPr>
          <a:lstStyle/>
          <a:p>
            <a:r>
              <a:rPr lang="en-US" dirty="0"/>
              <a:t>Lunch Served  12:00 to 12:55 PDT</a:t>
            </a:r>
          </a:p>
        </p:txBody>
      </p:sp>
      <p:pic>
        <p:nvPicPr>
          <p:cNvPr id="5" name="Content Placeholder 4" descr="Two people working and having lunch together">
            <a:extLst>
              <a:ext uri="{FF2B5EF4-FFF2-40B4-BE49-F238E27FC236}">
                <a16:creationId xmlns:a16="http://schemas.microsoft.com/office/drawing/2014/main" id="{B5125CA5-A223-44A1-B118-1DE13EAE98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5908129" cy="3943561"/>
          </a:xfrm>
        </p:spPr>
      </p:pic>
      <p:sp>
        <p:nvSpPr>
          <p:cNvPr id="3" name="TextBox 2">
            <a:extLst>
              <a:ext uri="{FF2B5EF4-FFF2-40B4-BE49-F238E27FC236}">
                <a16:creationId xmlns:a16="http://schemas.microsoft.com/office/drawing/2014/main" id="{2B85E019-8C59-470B-BA34-D08727A5B75F}"/>
              </a:ext>
            </a:extLst>
          </p:cNvPr>
          <p:cNvSpPr txBox="1"/>
          <p:nvPr/>
        </p:nvSpPr>
        <p:spPr>
          <a:xfrm>
            <a:off x="6477000" y="1371600"/>
            <a:ext cx="1981200" cy="1569660"/>
          </a:xfrm>
          <a:prstGeom prst="rect">
            <a:avLst/>
          </a:prstGeom>
          <a:noFill/>
        </p:spPr>
        <p:txBody>
          <a:bodyPr wrap="square" rtlCol="0">
            <a:spAutoFit/>
          </a:bodyPr>
          <a:lstStyle/>
          <a:p>
            <a:r>
              <a:rPr lang="en-US" sz="2400" dirty="0">
                <a:solidFill>
                  <a:srgbClr val="C00000"/>
                </a:solidFill>
              </a:rPr>
              <a:t>Question and Answer Session from</a:t>
            </a:r>
            <a:br>
              <a:rPr lang="en-US" sz="2400" dirty="0">
                <a:solidFill>
                  <a:srgbClr val="C00000"/>
                </a:solidFill>
              </a:rPr>
            </a:br>
            <a:r>
              <a:rPr lang="en-US" sz="2400" dirty="0">
                <a:solidFill>
                  <a:srgbClr val="C00000"/>
                </a:solidFill>
              </a:rPr>
              <a:t>12:55 to 1pm</a:t>
            </a:r>
          </a:p>
        </p:txBody>
      </p:sp>
      <p:sp>
        <p:nvSpPr>
          <p:cNvPr id="4" name="TextBox 3">
            <a:extLst>
              <a:ext uri="{FF2B5EF4-FFF2-40B4-BE49-F238E27FC236}">
                <a16:creationId xmlns:a16="http://schemas.microsoft.com/office/drawing/2014/main" id="{01F746CD-9AEE-EEA6-5AA2-E2619B9BE1CF}"/>
              </a:ext>
            </a:extLst>
          </p:cNvPr>
          <p:cNvSpPr txBox="1"/>
          <p:nvPr/>
        </p:nvSpPr>
        <p:spPr>
          <a:xfrm>
            <a:off x="6629400" y="3276600"/>
            <a:ext cx="2209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221711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079500" y="1592580"/>
            <a:ext cx="6985000" cy="4191000"/>
          </a:xfrm>
          <a:prstGeom prst="rect">
            <a:avLst/>
          </a:prstGeom>
        </p:spPr>
      </p:pic>
    </p:spTree>
    <p:extLst>
      <p:ext uri="{BB962C8B-B14F-4D97-AF65-F5344CB8AC3E}">
        <p14:creationId xmlns:p14="http://schemas.microsoft.com/office/powerpoint/2010/main" val="317350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A588-A53A-4F3D-A24F-798F032C51CA}"/>
              </a:ext>
            </a:extLst>
          </p:cNvPr>
          <p:cNvSpPr>
            <a:spLocks noGrp="1"/>
          </p:cNvSpPr>
          <p:nvPr>
            <p:ph type="title"/>
          </p:nvPr>
        </p:nvSpPr>
        <p:spPr/>
        <p:txBody>
          <a:bodyPr/>
          <a:lstStyle/>
          <a:p>
            <a:r>
              <a:rPr lang="en-US" dirty="0"/>
              <a:t>Thank you to our Speakers</a:t>
            </a:r>
          </a:p>
        </p:txBody>
      </p:sp>
      <p:pic>
        <p:nvPicPr>
          <p:cNvPr id="5" name="Picture 4">
            <a:extLst>
              <a:ext uri="{FF2B5EF4-FFF2-40B4-BE49-F238E27FC236}">
                <a16:creationId xmlns:a16="http://schemas.microsoft.com/office/drawing/2014/main" id="{3FFD35A2-C2C9-B11D-14C3-53CE84525CC8}"/>
              </a:ext>
            </a:extLst>
          </p:cNvPr>
          <p:cNvPicPr>
            <a:picLocks noChangeAspect="1"/>
          </p:cNvPicPr>
          <p:nvPr/>
        </p:nvPicPr>
        <p:blipFill>
          <a:blip r:embed="rId2"/>
          <a:stretch>
            <a:fillRect/>
          </a:stretch>
        </p:blipFill>
        <p:spPr>
          <a:xfrm>
            <a:off x="342510" y="1371600"/>
            <a:ext cx="8344290" cy="3657600"/>
          </a:xfrm>
          <a:prstGeom prst="rect">
            <a:avLst/>
          </a:prstGeom>
        </p:spPr>
      </p:pic>
    </p:spTree>
    <p:extLst>
      <p:ext uri="{BB962C8B-B14F-4D97-AF65-F5344CB8AC3E}">
        <p14:creationId xmlns:p14="http://schemas.microsoft.com/office/powerpoint/2010/main" val="361865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240632"/>
            <a:ext cx="8229600" cy="990600"/>
          </a:xfrm>
        </p:spPr>
        <p:txBody>
          <a:bodyPr/>
          <a:lstStyle/>
          <a:p>
            <a:r>
              <a:rPr lang="en-US" dirty="0"/>
              <a:t>Poll Question 13</a:t>
            </a:r>
          </a:p>
        </p:txBody>
      </p:sp>
      <p:sp>
        <p:nvSpPr>
          <p:cNvPr id="3" name="Content Placeholder 2"/>
          <p:cNvSpPr>
            <a:spLocks noGrp="1"/>
          </p:cNvSpPr>
          <p:nvPr>
            <p:ph sz="quarter" idx="1"/>
          </p:nvPr>
        </p:nvSpPr>
        <p:spPr>
          <a:xfrm>
            <a:off x="457200" y="1219200"/>
            <a:ext cx="6172200" cy="4937760"/>
          </a:xfrm>
        </p:spPr>
        <p:txBody>
          <a:bodyPr/>
          <a:lstStyle/>
          <a:p>
            <a:r>
              <a:rPr lang="en-US" sz="4000" dirty="0"/>
              <a:t>What percent of the population over the age of 65 has type 2 diabetes?</a:t>
            </a:r>
          </a:p>
          <a:p>
            <a:pPr marL="788651" lvl="1" indent="-514338">
              <a:buFont typeface="+mj-lt"/>
              <a:buAutoNum type="alphaUcPeriod"/>
            </a:pPr>
            <a:r>
              <a:rPr lang="en-US" sz="3600" dirty="0"/>
              <a:t>9.3%</a:t>
            </a:r>
          </a:p>
          <a:p>
            <a:pPr marL="788651" lvl="1" indent="-514338">
              <a:buFont typeface="+mj-lt"/>
              <a:buAutoNum type="alphaUcPeriod"/>
            </a:pPr>
            <a:r>
              <a:rPr lang="en-US" sz="3600" dirty="0"/>
              <a:t>18%</a:t>
            </a:r>
          </a:p>
          <a:p>
            <a:pPr marL="788651" lvl="1" indent="-514338">
              <a:buFont typeface="+mj-lt"/>
              <a:buAutoNum type="alphaUcPeriod"/>
            </a:pPr>
            <a:r>
              <a:rPr lang="en-US" sz="3600" dirty="0"/>
              <a:t>26%</a:t>
            </a:r>
          </a:p>
          <a:p>
            <a:pPr marL="788651" lvl="1" indent="-514338">
              <a:buFont typeface="+mj-lt"/>
              <a:buAutoNum type="alphaUcPeriod"/>
            </a:pPr>
            <a:r>
              <a:rPr lang="en-US" sz="3600" dirty="0"/>
              <a:t>34%</a:t>
            </a:r>
            <a:endParaRPr lang="en-US" sz="2800" dirty="0"/>
          </a:p>
        </p:txBody>
      </p:sp>
      <p:pic>
        <p:nvPicPr>
          <p:cNvPr id="5" name="Picture 4"/>
          <p:cNvPicPr>
            <a:picLocks noChangeAspect="1"/>
          </p:cNvPicPr>
          <p:nvPr/>
        </p:nvPicPr>
        <p:blipFill>
          <a:blip r:embed="rId2"/>
          <a:stretch>
            <a:fillRect/>
          </a:stretch>
        </p:blipFill>
        <p:spPr>
          <a:xfrm>
            <a:off x="6858003" y="1447801"/>
            <a:ext cx="1476375" cy="1714500"/>
          </a:xfrm>
          <a:prstGeom prst="rect">
            <a:avLst/>
          </a:prstGeom>
        </p:spPr>
      </p:pic>
      <p:sp>
        <p:nvSpPr>
          <p:cNvPr id="6" name="Oval 5">
            <a:extLst>
              <a:ext uri="{FF2B5EF4-FFF2-40B4-BE49-F238E27FC236}">
                <a16:creationId xmlns:a16="http://schemas.microsoft.com/office/drawing/2014/main" id="{04861AD1-BDCF-4DD6-A637-86886DF6E136}"/>
              </a:ext>
            </a:extLst>
          </p:cNvPr>
          <p:cNvSpPr/>
          <p:nvPr/>
        </p:nvSpPr>
        <p:spPr>
          <a:xfrm>
            <a:off x="304800" y="4267200"/>
            <a:ext cx="28956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424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F1E0-57B7-4321-AD73-C316650B18F6}"/>
              </a:ext>
            </a:extLst>
          </p:cNvPr>
          <p:cNvSpPr>
            <a:spLocks noGrp="1"/>
          </p:cNvSpPr>
          <p:nvPr>
            <p:ph type="title"/>
          </p:nvPr>
        </p:nvSpPr>
        <p:spPr>
          <a:xfrm>
            <a:off x="457200" y="152400"/>
            <a:ext cx="8229600" cy="1295400"/>
          </a:xfrm>
        </p:spPr>
        <p:txBody>
          <a:bodyPr>
            <a:normAutofit fontScale="90000"/>
          </a:bodyPr>
          <a:lstStyle/>
          <a:p>
            <a:r>
              <a:rPr lang="en-US" dirty="0"/>
              <a:t> 13. Older Adults Goals – Whole Picture</a:t>
            </a:r>
          </a:p>
        </p:txBody>
      </p:sp>
      <p:sp>
        <p:nvSpPr>
          <p:cNvPr id="3" name="Content Placeholder 2">
            <a:extLst>
              <a:ext uri="{FF2B5EF4-FFF2-40B4-BE49-F238E27FC236}">
                <a16:creationId xmlns:a16="http://schemas.microsoft.com/office/drawing/2014/main" id="{E0200D81-7346-4BCB-A6B9-06D857E55C4B}"/>
              </a:ext>
            </a:extLst>
          </p:cNvPr>
          <p:cNvSpPr>
            <a:spLocks noGrp="1"/>
          </p:cNvSpPr>
          <p:nvPr>
            <p:ph sz="quarter" idx="1"/>
          </p:nvPr>
        </p:nvSpPr>
        <p:spPr>
          <a:xfrm>
            <a:off x="457200" y="1524000"/>
            <a:ext cx="5173823" cy="5334000"/>
          </a:xfrm>
        </p:spPr>
        <p:txBody>
          <a:bodyPr>
            <a:normAutofit fontScale="62500" lnSpcReduction="20000"/>
          </a:bodyPr>
          <a:lstStyle/>
          <a:p>
            <a:pPr>
              <a:lnSpc>
                <a:spcPct val="120000"/>
              </a:lnSpc>
            </a:pPr>
            <a:r>
              <a:rPr lang="en-US" dirty="0"/>
              <a:t>Consider the assessment of medical, psychological and self-care domains to provide context to determine targets and therapeutic approaches for management.  </a:t>
            </a:r>
          </a:p>
          <a:p>
            <a:pPr>
              <a:lnSpc>
                <a:spcPct val="120000"/>
              </a:lnSpc>
            </a:pPr>
            <a:r>
              <a:rPr lang="en-US" dirty="0"/>
              <a:t>Screen for geriatric issues</a:t>
            </a:r>
          </a:p>
          <a:p>
            <a:pPr lvl="1">
              <a:lnSpc>
                <a:spcPct val="120000"/>
              </a:lnSpc>
            </a:pPr>
            <a:r>
              <a:rPr lang="en-US" sz="3800" dirty="0"/>
              <a:t>polypharmacy, </a:t>
            </a:r>
          </a:p>
          <a:p>
            <a:pPr lvl="1">
              <a:lnSpc>
                <a:spcPct val="120000"/>
              </a:lnSpc>
            </a:pPr>
            <a:r>
              <a:rPr lang="en-US" sz="3800" dirty="0"/>
              <a:t>cognitive impairment, depression</a:t>
            </a:r>
          </a:p>
          <a:p>
            <a:pPr lvl="1">
              <a:lnSpc>
                <a:spcPct val="120000"/>
              </a:lnSpc>
            </a:pPr>
            <a:r>
              <a:rPr lang="en-US" sz="3800" dirty="0"/>
              <a:t>urinary incontinence, falls, and persistent pain </a:t>
            </a:r>
          </a:p>
          <a:p>
            <a:pPr marL="274320" lvl="1" indent="0">
              <a:lnSpc>
                <a:spcPct val="120000"/>
              </a:lnSpc>
              <a:buNone/>
            </a:pPr>
            <a:r>
              <a:rPr lang="en-US" sz="3800" dirty="0"/>
              <a:t>that can affect diabetes self-management and diminish quality of life</a:t>
            </a:r>
          </a:p>
        </p:txBody>
      </p:sp>
      <p:pic>
        <p:nvPicPr>
          <p:cNvPr id="4" name="Picture 3">
            <a:extLst>
              <a:ext uri="{FF2B5EF4-FFF2-40B4-BE49-F238E27FC236}">
                <a16:creationId xmlns:a16="http://schemas.microsoft.com/office/drawing/2014/main" id="{3BBD72DB-D2CD-4C9D-8794-E42017A3D11C}"/>
              </a:ext>
            </a:extLst>
          </p:cNvPr>
          <p:cNvPicPr>
            <a:picLocks noChangeAspect="1"/>
          </p:cNvPicPr>
          <p:nvPr/>
        </p:nvPicPr>
        <p:blipFill>
          <a:blip r:embed="rId2"/>
          <a:stretch>
            <a:fillRect/>
          </a:stretch>
        </p:blipFill>
        <p:spPr>
          <a:xfrm>
            <a:off x="5803289" y="1728170"/>
            <a:ext cx="3048264" cy="1414395"/>
          </a:xfrm>
          <a:prstGeom prst="rect">
            <a:avLst/>
          </a:prstGeom>
        </p:spPr>
      </p:pic>
      <p:sp>
        <p:nvSpPr>
          <p:cNvPr id="5" name="TextBox 4">
            <a:extLst>
              <a:ext uri="{FF2B5EF4-FFF2-40B4-BE49-F238E27FC236}">
                <a16:creationId xmlns:a16="http://schemas.microsoft.com/office/drawing/2014/main" id="{E7D7BF9F-ED57-446F-BAD2-EB7A3E462154}"/>
              </a:ext>
            </a:extLst>
          </p:cNvPr>
          <p:cNvSpPr txBox="1"/>
          <p:nvPr/>
        </p:nvSpPr>
        <p:spPr>
          <a:xfrm>
            <a:off x="5968042" y="3276600"/>
            <a:ext cx="3175958" cy="646331"/>
          </a:xfrm>
          <a:prstGeom prst="rect">
            <a:avLst/>
          </a:prstGeom>
          <a:noFill/>
        </p:spPr>
        <p:txBody>
          <a:bodyPr wrap="square" rtlCol="0">
            <a:spAutoFit/>
          </a:bodyPr>
          <a:lstStyle/>
          <a:p>
            <a:r>
              <a:rPr lang="en-US" dirty="0"/>
              <a:t>See Level 2 Course, Older Adults and Diabetes</a:t>
            </a:r>
          </a:p>
        </p:txBody>
      </p:sp>
      <p:pic>
        <p:nvPicPr>
          <p:cNvPr id="6" name="Picture 5">
            <a:extLst>
              <a:ext uri="{FF2B5EF4-FFF2-40B4-BE49-F238E27FC236}">
                <a16:creationId xmlns:a16="http://schemas.microsoft.com/office/drawing/2014/main" id="{DA824116-CCA9-F451-E993-B0A5BB6D63BC}"/>
              </a:ext>
            </a:extLst>
          </p:cNvPr>
          <p:cNvPicPr>
            <a:picLocks noChangeAspect="1"/>
          </p:cNvPicPr>
          <p:nvPr/>
        </p:nvPicPr>
        <p:blipFill>
          <a:blip r:embed="rId3"/>
          <a:stretch>
            <a:fillRect/>
          </a:stretch>
        </p:blipFill>
        <p:spPr>
          <a:xfrm>
            <a:off x="5519402" y="6494165"/>
            <a:ext cx="3319798" cy="308971"/>
          </a:xfrm>
          <a:prstGeom prst="rect">
            <a:avLst/>
          </a:prstGeom>
        </p:spPr>
      </p:pic>
    </p:spTree>
    <p:extLst>
      <p:ext uri="{BB962C8B-B14F-4D97-AF65-F5344CB8AC3E}">
        <p14:creationId xmlns:p14="http://schemas.microsoft.com/office/powerpoint/2010/main" val="26879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Goals Based On:</a:t>
            </a:r>
          </a:p>
        </p:txBody>
      </p:sp>
      <p:sp>
        <p:nvSpPr>
          <p:cNvPr id="3" name="Content Placeholder 2"/>
          <p:cNvSpPr>
            <a:spLocks noGrp="1"/>
          </p:cNvSpPr>
          <p:nvPr>
            <p:ph sz="quarter" idx="1"/>
          </p:nvPr>
        </p:nvSpPr>
        <p:spPr>
          <a:xfrm>
            <a:off x="457200" y="1219200"/>
            <a:ext cx="6553200" cy="4937760"/>
          </a:xfrm>
        </p:spPr>
        <p:txBody>
          <a:bodyPr>
            <a:normAutofit/>
          </a:bodyPr>
          <a:lstStyle/>
          <a:p>
            <a:pPr lvl="1"/>
            <a:r>
              <a:rPr lang="en-US" sz="2800" dirty="0"/>
              <a:t>Length of time living with diabetes (new onset, undiagnosed for many years or longer history)</a:t>
            </a:r>
            <a:endParaRPr lang="en-US" sz="4000" dirty="0"/>
          </a:p>
          <a:p>
            <a:pPr lvl="1"/>
            <a:r>
              <a:rPr lang="en-US" sz="2800" dirty="0"/>
              <a:t>Presence or absence of complications</a:t>
            </a:r>
            <a:endParaRPr lang="en-US" sz="4000" dirty="0"/>
          </a:p>
          <a:p>
            <a:pPr lvl="1"/>
            <a:r>
              <a:rPr lang="en-US" sz="2800" dirty="0"/>
              <a:t>Comorbidities</a:t>
            </a:r>
            <a:endParaRPr lang="en-US" sz="4000" dirty="0"/>
          </a:p>
          <a:p>
            <a:pPr lvl="1"/>
            <a:r>
              <a:rPr lang="en-US" sz="2800" dirty="0"/>
              <a:t>Degree of frailty</a:t>
            </a:r>
            <a:endParaRPr lang="en-US" sz="4000" dirty="0"/>
          </a:p>
          <a:p>
            <a:pPr lvl="1"/>
            <a:r>
              <a:rPr lang="en-US" sz="2800" dirty="0"/>
              <a:t>Cognitive function</a:t>
            </a:r>
            <a:endParaRPr lang="en-US" sz="4000" dirty="0"/>
          </a:p>
          <a:p>
            <a:pPr lvl="1"/>
            <a:r>
              <a:rPr lang="en-US" sz="2800" dirty="0"/>
              <a:t>Life expectancy (often longer than expected)</a:t>
            </a:r>
            <a:endParaRPr lang="en-US" sz="4000" dirty="0"/>
          </a:p>
          <a:p>
            <a:pPr lvl="1"/>
            <a:r>
              <a:rPr lang="en-US" sz="2800" dirty="0"/>
              <a:t>Functional status</a:t>
            </a:r>
            <a:endParaRPr lang="en-US" sz="4000" dirty="0"/>
          </a:p>
        </p:txBody>
      </p:sp>
      <p:pic>
        <p:nvPicPr>
          <p:cNvPr id="4" name="Picture 3"/>
          <p:cNvPicPr>
            <a:picLocks noChangeAspect="1"/>
          </p:cNvPicPr>
          <p:nvPr/>
        </p:nvPicPr>
        <p:blipFill>
          <a:blip r:embed="rId2"/>
          <a:stretch>
            <a:fillRect/>
          </a:stretch>
        </p:blipFill>
        <p:spPr>
          <a:xfrm>
            <a:off x="6756427" y="2819400"/>
            <a:ext cx="1799533" cy="2971800"/>
          </a:xfrm>
          <a:prstGeom prst="rect">
            <a:avLst/>
          </a:prstGeom>
        </p:spPr>
      </p:pic>
    </p:spTree>
    <p:extLst>
      <p:ext uri="{BB962C8B-B14F-4D97-AF65-F5344CB8AC3E}">
        <p14:creationId xmlns:p14="http://schemas.microsoft.com/office/powerpoint/2010/main" val="3046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14</a:t>
            </a:r>
          </a:p>
        </p:txBody>
      </p:sp>
      <p:sp>
        <p:nvSpPr>
          <p:cNvPr id="3" name="Content Placeholder 2"/>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Has had diabetes for 11 years. Latest A1c was 7.3%  What is best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p:cNvPicPr>
            <a:picLocks noChangeAspect="1"/>
          </p:cNvPicPr>
          <p:nvPr/>
        </p:nvPicPr>
        <p:blipFill>
          <a:blip r:embed="rId3"/>
          <a:stretch>
            <a:fillRect/>
          </a:stretch>
        </p:blipFill>
        <p:spPr>
          <a:xfrm>
            <a:off x="7391400" y="1295400"/>
            <a:ext cx="1475360" cy="1713124"/>
          </a:xfrm>
          <a:prstGeom prst="rect">
            <a:avLst/>
          </a:prstGeom>
        </p:spPr>
      </p:pic>
      <p:sp>
        <p:nvSpPr>
          <p:cNvPr id="6" name="Oval 5">
            <a:extLst>
              <a:ext uri="{FF2B5EF4-FFF2-40B4-BE49-F238E27FC236}">
                <a16:creationId xmlns:a16="http://schemas.microsoft.com/office/drawing/2014/main" id="{0015F016-96B2-4D16-92A4-FC9A8EAB8195}"/>
              </a:ext>
            </a:extLst>
          </p:cNvPr>
          <p:cNvSpPr/>
          <p:nvPr/>
        </p:nvSpPr>
        <p:spPr>
          <a:xfrm>
            <a:off x="419100" y="3857670"/>
            <a:ext cx="6972300" cy="72507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2006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01436"/>
          </a:xfrm>
        </p:spPr>
        <p:txBody>
          <a:bodyPr>
            <a:noAutofit/>
          </a:bodyPr>
          <a:lstStyle/>
          <a:p>
            <a:r>
              <a:rPr lang="en-US" sz="3600" dirty="0"/>
              <a:t>13. Older Adults</a:t>
            </a:r>
            <a:br>
              <a:rPr lang="en-US" sz="3600" dirty="0"/>
            </a:br>
            <a:r>
              <a:rPr lang="en-US" sz="3600" dirty="0"/>
              <a:t>Healthy &amp; Good Functional Status</a:t>
            </a:r>
          </a:p>
        </p:txBody>
      </p:sp>
      <p:sp>
        <p:nvSpPr>
          <p:cNvPr id="3" name="Content Placeholder 2"/>
          <p:cNvSpPr>
            <a:spLocks noGrp="1"/>
          </p:cNvSpPr>
          <p:nvPr>
            <p:ph sz="quarter" idx="1"/>
          </p:nvPr>
        </p:nvSpPr>
        <p:spPr>
          <a:xfrm>
            <a:off x="457200" y="1371600"/>
            <a:ext cx="5935308" cy="5562600"/>
          </a:xfrm>
        </p:spPr>
        <p:txBody>
          <a:bodyPr>
            <a:normAutofit fontScale="55000" lnSpcReduction="20000"/>
          </a:bodyPr>
          <a:lstStyle/>
          <a:p>
            <a:pPr>
              <a:lnSpc>
                <a:spcPct val="120000"/>
              </a:lnSpc>
            </a:pPr>
            <a:r>
              <a:rPr lang="en-US" b="0" i="0" dirty="0">
                <a:solidFill>
                  <a:srgbClr val="0070C0"/>
                </a:solidFill>
                <a:effectLst/>
                <a:ea typeface="Calibri" panose="020F0502020204030204" pitchFamily="34" charset="0"/>
                <a:cs typeface="Calibri" panose="020F0502020204030204" pitchFamily="34" charset="0"/>
              </a:rPr>
              <a:t>Assess the medical, psychological, functional (self-management abilities), and social domains </a:t>
            </a:r>
          </a:p>
          <a:p>
            <a:pPr>
              <a:lnSpc>
                <a:spcPct val="120000"/>
              </a:lnSpc>
            </a:pPr>
            <a:r>
              <a:rPr lang="en-US" b="0" i="0" dirty="0">
                <a:solidFill>
                  <a:srgbClr val="0070C0"/>
                </a:solidFill>
                <a:effectLst/>
                <a:ea typeface="Calibri" panose="020F0502020204030204" pitchFamily="34" charset="0"/>
                <a:cs typeface="Calibri" panose="020F0502020204030204" pitchFamily="34" charset="0"/>
              </a:rPr>
              <a:t>Screen annually for geriatric syndromes (e.g., cognitive impairment, depression, urinary incontinence, falls, persistent pain, and frailty), hypoglycemia, and polypharmacy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may affect diabetes management and diminish quality of life. </a:t>
            </a:r>
          </a:p>
          <a:p>
            <a:pPr>
              <a:lnSpc>
                <a:spcPct val="120000"/>
              </a:lnSpc>
            </a:pPr>
            <a:r>
              <a:rPr lang="en-US" dirty="0">
                <a:ea typeface="Calibri" panose="020F0502020204030204" pitchFamily="34" charset="0"/>
                <a:cs typeface="Calibri" panose="020F0502020204030204" pitchFamily="34" charset="0"/>
              </a:rPr>
              <a:t>If on insulin or </a:t>
            </a:r>
            <a:r>
              <a:rPr lang="en-US" dirty="0" err="1">
                <a:ea typeface="Calibri" panose="020F0502020204030204" pitchFamily="34" charset="0"/>
                <a:cs typeface="Calibri" panose="020F0502020204030204" pitchFamily="34" charset="0"/>
              </a:rPr>
              <a:t>hx</a:t>
            </a:r>
            <a:r>
              <a:rPr lang="en-US" dirty="0">
                <a:ea typeface="Calibri" panose="020F0502020204030204" pitchFamily="34" charset="0"/>
                <a:cs typeface="Calibri" panose="020F0502020204030204" pitchFamily="34" charset="0"/>
              </a:rPr>
              <a:t> of hypo, eval for CGM or AIDS</a:t>
            </a:r>
            <a:br>
              <a:rPr lang="en-US" dirty="0">
                <a:ea typeface="Calibri" panose="020F0502020204030204" pitchFamily="34" charset="0"/>
                <a:cs typeface="Calibri" panose="020F0502020204030204" pitchFamily="34" charset="0"/>
              </a:rPr>
            </a:br>
            <a:endParaRPr lang="en-US" dirty="0">
              <a:ea typeface="Calibri" panose="020F0502020204030204" pitchFamily="34" charset="0"/>
              <a:cs typeface="Calibri" panose="020F0502020204030204" pitchFamily="34" charset="0"/>
            </a:endParaRPr>
          </a:p>
          <a:p>
            <a:pPr lvl="0"/>
            <a:r>
              <a:rPr lang="en-US" sz="3300" b="1" dirty="0"/>
              <a:t>Goals:</a:t>
            </a:r>
          </a:p>
          <a:p>
            <a:pPr lvl="1"/>
            <a:r>
              <a:rPr lang="en-US" sz="3300" dirty="0"/>
              <a:t>Reasonable A1c goal &lt;7.0 - 7.5%</a:t>
            </a:r>
          </a:p>
          <a:p>
            <a:pPr lvl="1"/>
            <a:r>
              <a:rPr lang="en-US" sz="3300" dirty="0">
                <a:highlight>
                  <a:srgbClr val="FFFF00"/>
                </a:highlight>
              </a:rPr>
              <a:t>TIR ~ 70%, Below range ≤4%</a:t>
            </a:r>
          </a:p>
          <a:p>
            <a:pPr lvl="1"/>
            <a:r>
              <a:rPr lang="en-US" sz="3300" dirty="0"/>
              <a:t>Fasting BG 80 – 130 </a:t>
            </a:r>
          </a:p>
          <a:p>
            <a:pPr lvl="1"/>
            <a:r>
              <a:rPr lang="en-US" sz="3300" dirty="0">
                <a:solidFill>
                  <a:schemeClr val="tx1">
                    <a:lumMod val="95000"/>
                    <a:lumOff val="5000"/>
                  </a:schemeClr>
                </a:solidFill>
              </a:rPr>
              <a:t>Bedtime Glucose 80-180 </a:t>
            </a:r>
          </a:p>
          <a:p>
            <a:pPr lvl="1"/>
            <a:r>
              <a:rPr lang="en-US" sz="3300" dirty="0"/>
              <a:t>Blood Pressure &lt; 130/80 </a:t>
            </a:r>
          </a:p>
          <a:p>
            <a:pPr lvl="1"/>
            <a:r>
              <a:rPr lang="en-US" sz="3300" dirty="0"/>
              <a:t>Statin unless contraindicated or not tolerated</a:t>
            </a:r>
          </a:p>
          <a:p>
            <a:endParaRPr lang="en-US" dirty="0"/>
          </a:p>
        </p:txBody>
      </p:sp>
      <p:pic>
        <p:nvPicPr>
          <p:cNvPr id="4" name="Picture 3"/>
          <p:cNvPicPr>
            <a:picLocks noChangeAspect="1"/>
          </p:cNvPicPr>
          <p:nvPr/>
        </p:nvPicPr>
        <p:blipFill>
          <a:blip r:embed="rId2"/>
          <a:stretch>
            <a:fillRect/>
          </a:stretch>
        </p:blipFill>
        <p:spPr>
          <a:xfrm>
            <a:off x="6470227" y="1253836"/>
            <a:ext cx="2216573" cy="3200400"/>
          </a:xfrm>
          <a:prstGeom prst="rect">
            <a:avLst/>
          </a:prstGeom>
        </p:spPr>
      </p:pic>
      <p:pic>
        <p:nvPicPr>
          <p:cNvPr id="5" name="Picture 4"/>
          <p:cNvPicPr>
            <a:picLocks noChangeAspect="1"/>
          </p:cNvPicPr>
          <p:nvPr/>
        </p:nvPicPr>
        <p:blipFill>
          <a:blip r:embed="rId3"/>
          <a:stretch>
            <a:fillRect/>
          </a:stretch>
        </p:blipFill>
        <p:spPr>
          <a:xfrm>
            <a:off x="6392508" y="1239795"/>
            <a:ext cx="2294292" cy="3713205"/>
          </a:xfrm>
          <a:prstGeom prst="rect">
            <a:avLst/>
          </a:prstGeom>
        </p:spPr>
      </p:pic>
      <p:sp>
        <p:nvSpPr>
          <p:cNvPr id="6" name="TextBox 5">
            <a:extLst>
              <a:ext uri="{FF2B5EF4-FFF2-40B4-BE49-F238E27FC236}">
                <a16:creationId xmlns:a16="http://schemas.microsoft.com/office/drawing/2014/main" id="{11B1C21B-AF43-D85C-E483-73863680209A}"/>
              </a:ext>
            </a:extLst>
          </p:cNvPr>
          <p:cNvSpPr txBox="1"/>
          <p:nvPr/>
        </p:nvSpPr>
        <p:spPr>
          <a:xfrm>
            <a:off x="6420792" y="4967041"/>
            <a:ext cx="2418408" cy="923330"/>
          </a:xfrm>
          <a:prstGeom prst="rect">
            <a:avLst/>
          </a:prstGeom>
          <a:noFill/>
        </p:spPr>
        <p:txBody>
          <a:bodyPr wrap="square" rtlCol="0">
            <a:spAutoFit/>
          </a:bodyPr>
          <a:lstStyle/>
          <a:p>
            <a:r>
              <a:rPr lang="en-US" b="1" dirty="0"/>
              <a:t>65 or older</a:t>
            </a:r>
          </a:p>
          <a:p>
            <a:r>
              <a:rPr lang="en-US" dirty="0"/>
              <a:t>- </a:t>
            </a:r>
            <a:r>
              <a:rPr lang="en-US" dirty="0">
                <a:solidFill>
                  <a:srgbClr val="0070C0"/>
                </a:solidFill>
                <a:highlight>
                  <a:srgbClr val="FFFF00"/>
                </a:highlight>
              </a:rPr>
              <a:t>29%</a:t>
            </a:r>
            <a:r>
              <a:rPr lang="en-US" dirty="0">
                <a:solidFill>
                  <a:srgbClr val="0070C0"/>
                </a:solidFill>
              </a:rPr>
              <a:t> have diabetes</a:t>
            </a:r>
          </a:p>
          <a:p>
            <a:r>
              <a:rPr lang="en-US" dirty="0"/>
              <a:t>- 50% have prediabetes</a:t>
            </a:r>
          </a:p>
        </p:txBody>
      </p:sp>
      <p:pic>
        <p:nvPicPr>
          <p:cNvPr id="9" name="Picture 8">
            <a:extLst>
              <a:ext uri="{FF2B5EF4-FFF2-40B4-BE49-F238E27FC236}">
                <a16:creationId xmlns:a16="http://schemas.microsoft.com/office/drawing/2014/main" id="{E7BE3C7C-B510-7B60-2882-9C6BBD566F6F}"/>
              </a:ext>
            </a:extLst>
          </p:cNvPr>
          <p:cNvPicPr>
            <a:picLocks noChangeAspect="1"/>
          </p:cNvPicPr>
          <p:nvPr/>
        </p:nvPicPr>
        <p:blipFill>
          <a:blip r:embed="rId4"/>
          <a:stretch>
            <a:fillRect/>
          </a:stretch>
        </p:blipFill>
        <p:spPr>
          <a:xfrm>
            <a:off x="5791200" y="5902661"/>
            <a:ext cx="3148455" cy="302424"/>
          </a:xfrm>
          <a:prstGeom prst="rect">
            <a:avLst/>
          </a:prstGeom>
        </p:spPr>
      </p:pic>
    </p:spTree>
    <p:extLst>
      <p:ext uri="{BB962C8B-B14F-4D97-AF65-F5344CB8AC3E}">
        <p14:creationId xmlns:p14="http://schemas.microsoft.com/office/powerpoint/2010/main" val="164983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15 – Review Question</a:t>
            </a:r>
          </a:p>
        </p:txBody>
      </p:sp>
      <p:sp>
        <p:nvSpPr>
          <p:cNvPr id="3" name="Content Placeholder 2"/>
          <p:cNvSpPr>
            <a:spLocks noGrp="1"/>
          </p:cNvSpPr>
          <p:nvPr>
            <p:ph sz="quarter" idx="1"/>
          </p:nvPr>
        </p:nvSpPr>
        <p:spPr>
          <a:xfrm>
            <a:off x="457200" y="1219200"/>
            <a:ext cx="6477000" cy="5486400"/>
          </a:xfrm>
        </p:spPr>
        <p:txBody>
          <a:bodyPr>
            <a:normAutofit fontScale="70000" lnSpcReduction="20000"/>
          </a:bodyPr>
          <a:lstStyle/>
          <a:p>
            <a:pPr>
              <a:lnSpc>
                <a:spcPct val="120000"/>
              </a:lnSpc>
            </a:pPr>
            <a:r>
              <a:rPr lang="en-US" dirty="0"/>
              <a:t>HR is a 78-year-old with a stroke and limited cognition. She has had diabetes for 8 years and is on intensive insulin therapy:  Bolus coverage at meals and basal at night. Her A1c is 6.2%. She has a part time care taker. What do you suggest?</a:t>
            </a:r>
          </a:p>
          <a:p>
            <a:pPr>
              <a:lnSpc>
                <a:spcPct val="120000"/>
              </a:lnSpc>
            </a:pPr>
            <a:r>
              <a:rPr lang="en-US" dirty="0"/>
              <a:t>A. Evaluate food intake</a:t>
            </a:r>
          </a:p>
          <a:p>
            <a:pPr>
              <a:lnSpc>
                <a:spcPct val="120000"/>
              </a:lnSpc>
            </a:pPr>
            <a:r>
              <a:rPr lang="en-US" dirty="0"/>
              <a:t>B. Discuss de-intensifying insulin regimen </a:t>
            </a:r>
          </a:p>
          <a:p>
            <a:pPr>
              <a:lnSpc>
                <a:spcPct val="120000"/>
              </a:lnSpc>
            </a:pPr>
            <a:r>
              <a:rPr lang="en-US" dirty="0"/>
              <a:t>C. Move Lantus to morning</a:t>
            </a:r>
          </a:p>
          <a:p>
            <a:pPr>
              <a:lnSpc>
                <a:spcPct val="120000"/>
              </a:lnSpc>
            </a:pPr>
            <a:r>
              <a:rPr lang="en-US" dirty="0"/>
              <a:t>D. Stop insulin and start on oral medications</a:t>
            </a:r>
          </a:p>
          <a:p>
            <a:endParaRPr lang="en-US" dirty="0"/>
          </a:p>
        </p:txBody>
      </p:sp>
      <p:pic>
        <p:nvPicPr>
          <p:cNvPr id="4" name="Picture 3"/>
          <p:cNvPicPr>
            <a:picLocks noChangeAspect="1"/>
          </p:cNvPicPr>
          <p:nvPr/>
        </p:nvPicPr>
        <p:blipFill>
          <a:blip r:embed="rId2"/>
          <a:stretch>
            <a:fillRect/>
          </a:stretch>
        </p:blipFill>
        <p:spPr>
          <a:xfrm>
            <a:off x="7211440" y="1447800"/>
            <a:ext cx="1475360" cy="1713124"/>
          </a:xfrm>
          <a:prstGeom prst="rect">
            <a:avLst/>
          </a:prstGeom>
        </p:spPr>
      </p:pic>
      <p:sp>
        <p:nvSpPr>
          <p:cNvPr id="5" name="Oval 4">
            <a:extLst>
              <a:ext uri="{FF2B5EF4-FFF2-40B4-BE49-F238E27FC236}">
                <a16:creationId xmlns:a16="http://schemas.microsoft.com/office/drawing/2014/main" id="{7DC012AA-E1A1-47C8-BBBF-10E1A8F971BE}"/>
              </a:ext>
            </a:extLst>
          </p:cNvPr>
          <p:cNvSpPr/>
          <p:nvPr/>
        </p:nvSpPr>
        <p:spPr>
          <a:xfrm>
            <a:off x="179960" y="4648200"/>
            <a:ext cx="6705600" cy="6096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9052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br>
              <a:rPr lang="en-US" b="1" dirty="0"/>
            </a:br>
            <a:r>
              <a:rPr lang="en-US" b="1" dirty="0"/>
              <a:t>Older Adults and Medications</a:t>
            </a:r>
            <a:endParaRPr lang="en-US" dirty="0"/>
          </a:p>
        </p:txBody>
      </p:sp>
      <p:sp>
        <p:nvSpPr>
          <p:cNvPr id="3" name="Content Placeholder 2"/>
          <p:cNvSpPr>
            <a:spLocks noGrp="1"/>
          </p:cNvSpPr>
          <p:nvPr>
            <p:ph sz="quarter" idx="1"/>
          </p:nvPr>
        </p:nvSpPr>
        <p:spPr>
          <a:xfrm>
            <a:off x="457200" y="1219200"/>
            <a:ext cx="5638800" cy="5486400"/>
          </a:xfrm>
        </p:spPr>
        <p:txBody>
          <a:bodyPr>
            <a:normAutofit fontScale="77500" lnSpcReduction="20000"/>
          </a:bodyPr>
          <a:lstStyle/>
          <a:p>
            <a:pPr>
              <a:lnSpc>
                <a:spcPct val="120000"/>
              </a:lnSpc>
            </a:pPr>
            <a:r>
              <a:rPr lang="en-US" sz="3500" dirty="0"/>
              <a:t>In older </a:t>
            </a:r>
            <a:r>
              <a:rPr lang="en-US" sz="3500" b="1" dirty="0"/>
              <a:t>adults</a:t>
            </a:r>
            <a:r>
              <a:rPr lang="en-US" sz="3500" dirty="0"/>
              <a:t> at increased risk of hypoglycemia, meds with low risk of hypoglycemia are preferred. </a:t>
            </a:r>
          </a:p>
          <a:p>
            <a:pPr>
              <a:lnSpc>
                <a:spcPct val="120000"/>
              </a:lnSpc>
            </a:pPr>
            <a:r>
              <a:rPr lang="en-US" sz="3500" dirty="0"/>
              <a:t>Overtreatment of diabetes is common in older adults and should be avoided. </a:t>
            </a:r>
            <a:r>
              <a:rPr lang="en-US" sz="3500" b="1" dirty="0"/>
              <a:t> </a:t>
            </a:r>
            <a:endParaRPr lang="en-US" sz="3500" dirty="0"/>
          </a:p>
          <a:p>
            <a:pPr>
              <a:lnSpc>
                <a:spcPct val="120000"/>
              </a:lnSpc>
            </a:pPr>
            <a:r>
              <a:rPr lang="en-US" sz="3500" dirty="0" err="1"/>
              <a:t>Deintensification</a:t>
            </a:r>
            <a:r>
              <a:rPr lang="en-US" sz="3500" dirty="0"/>
              <a:t> (or simplification) of complex regimens is recommended to reduce the risk of hypoglycemia, if it can be achieved within the individualized A1C target. </a:t>
            </a:r>
            <a:r>
              <a:rPr lang="en-US" sz="3500" b="1" dirty="0"/>
              <a:t> </a:t>
            </a:r>
            <a:endParaRPr lang="en-US" sz="3500" dirty="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447800"/>
            <a:ext cx="2024516" cy="21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Older Adults with Complications and Reduced Functionality  - Less Intense Goals</a:t>
            </a:r>
          </a:p>
        </p:txBody>
      </p:sp>
      <p:sp>
        <p:nvSpPr>
          <p:cNvPr id="3" name="Content Placeholder 2"/>
          <p:cNvSpPr>
            <a:spLocks noGrp="1"/>
          </p:cNvSpPr>
          <p:nvPr>
            <p:ph sz="quarter" idx="1"/>
          </p:nvPr>
        </p:nvSpPr>
        <p:spPr>
          <a:xfrm>
            <a:off x="533400" y="1248770"/>
            <a:ext cx="5105400" cy="5486400"/>
          </a:xfrm>
        </p:spPr>
        <p:txBody>
          <a:bodyPr>
            <a:normAutofit fontScale="92500" lnSpcReduction="1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a:t>
            </a:r>
          </a:p>
          <a:p>
            <a:pPr lvl="1"/>
            <a:r>
              <a:rPr lang="en-US" sz="3200" dirty="0">
                <a:highlight>
                  <a:srgbClr val="FFFF00"/>
                </a:highlight>
              </a:rPr>
              <a:t>TIR ~ 50%, Below range ≤1%</a:t>
            </a:r>
            <a:r>
              <a:rPr lang="en-US" sz="3000" dirty="0">
                <a:highlight>
                  <a:srgbClr val="FFFF00"/>
                </a:highlight>
              </a:rPr>
              <a:t> </a:t>
            </a:r>
          </a:p>
          <a:p>
            <a:pPr lvl="1"/>
            <a:r>
              <a:rPr lang="en-US" sz="3000" dirty="0"/>
              <a:t>Fasting BG 90 – 150 </a:t>
            </a:r>
          </a:p>
          <a:p>
            <a:pPr lvl="1"/>
            <a:r>
              <a:rPr lang="en-US" sz="3000" dirty="0">
                <a:solidFill>
                  <a:schemeClr val="tx1">
                    <a:lumMod val="95000"/>
                    <a:lumOff val="5000"/>
                  </a:schemeClr>
                </a:solidFill>
              </a:rPr>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2"/>
          <a:stretch>
            <a:fillRect/>
          </a:stretch>
        </p:blipFill>
        <p:spPr>
          <a:xfrm>
            <a:off x="5829300" y="1248770"/>
            <a:ext cx="2857500" cy="1905000"/>
          </a:xfrm>
          <a:prstGeom prst="rect">
            <a:avLst/>
          </a:prstGeom>
        </p:spPr>
      </p:pic>
      <p:pic>
        <p:nvPicPr>
          <p:cNvPr id="4" name="Picture 3">
            <a:extLst>
              <a:ext uri="{FF2B5EF4-FFF2-40B4-BE49-F238E27FC236}">
                <a16:creationId xmlns:a16="http://schemas.microsoft.com/office/drawing/2014/main" id="{D78748D8-4FD8-EA2D-C65A-415A8321B267}"/>
              </a:ext>
            </a:extLst>
          </p:cNvPr>
          <p:cNvPicPr>
            <a:picLocks noChangeAspect="1"/>
          </p:cNvPicPr>
          <p:nvPr/>
        </p:nvPicPr>
        <p:blipFill>
          <a:blip r:embed="rId3"/>
          <a:stretch>
            <a:fillRect/>
          </a:stretch>
        </p:blipFill>
        <p:spPr>
          <a:xfrm>
            <a:off x="5683822" y="3277788"/>
            <a:ext cx="3148455" cy="302424"/>
          </a:xfrm>
          <a:prstGeom prst="rect">
            <a:avLst/>
          </a:prstGeom>
        </p:spPr>
      </p:pic>
    </p:spTree>
    <p:extLst>
      <p:ext uri="{BB962C8B-B14F-4D97-AF65-F5344CB8AC3E}">
        <p14:creationId xmlns:p14="http://schemas.microsoft.com/office/powerpoint/2010/main" val="375838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Older Adults (≥65 years) with diabetes</a:t>
            </a:r>
          </a:p>
        </p:txBody>
      </p:sp>
      <p:sp>
        <p:nvSpPr>
          <p:cNvPr id="3" name="Content Placeholder 2"/>
          <p:cNvSpPr>
            <a:spLocks noGrp="1"/>
          </p:cNvSpPr>
          <p:nvPr>
            <p:ph sz="quarter" idx="1"/>
          </p:nvPr>
        </p:nvSpPr>
        <p:spPr>
          <a:xfrm>
            <a:off x="457200" y="1219200"/>
            <a:ext cx="5410200" cy="4937760"/>
          </a:xfrm>
        </p:spPr>
        <p:txBody>
          <a:bodyPr>
            <a:normAutofit lnSpcReduction="10000"/>
          </a:bodyPr>
          <a:lstStyle/>
          <a:p>
            <a:r>
              <a:rPr lang="en-US" sz="3200" dirty="0"/>
              <a:t>Annual screening for early detection of mild cognitive impairment or dementia</a:t>
            </a:r>
          </a:p>
          <a:p>
            <a:r>
              <a:rPr lang="en-US" sz="3200" dirty="0"/>
              <a:t>High priority population for depression screening and treatment</a:t>
            </a:r>
          </a:p>
          <a:p>
            <a:r>
              <a:rPr lang="en-US" sz="3200" dirty="0"/>
              <a:t>Avoid hypoglycemia in this high risk group</a:t>
            </a:r>
          </a:p>
          <a:p>
            <a:pPr lvl="1"/>
            <a:r>
              <a:rPr lang="en-US" sz="2800" dirty="0"/>
              <a:t>Prevent hypo by adjusting glycemic targets and adjusting pharmacologic interventions</a:t>
            </a:r>
          </a:p>
        </p:txBody>
      </p:sp>
      <p:pic>
        <p:nvPicPr>
          <p:cNvPr id="4" name="Picture 3"/>
          <p:cNvPicPr>
            <a:picLocks noChangeAspect="1"/>
          </p:cNvPicPr>
          <p:nvPr/>
        </p:nvPicPr>
        <p:blipFill>
          <a:blip r:embed="rId2"/>
          <a:stretch>
            <a:fillRect/>
          </a:stretch>
        </p:blipFill>
        <p:spPr>
          <a:xfrm>
            <a:off x="5790092" y="1634252"/>
            <a:ext cx="2776563" cy="2632948"/>
          </a:xfrm>
          <a:prstGeom prst="rect">
            <a:avLst/>
          </a:prstGeom>
        </p:spPr>
      </p:pic>
    </p:spTree>
    <p:extLst>
      <p:ext uri="{BB962C8B-B14F-4D97-AF65-F5344CB8AC3E}">
        <p14:creationId xmlns:p14="http://schemas.microsoft.com/office/powerpoint/2010/main" val="279918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64FE-55A0-4D4C-8022-813CF816AEB7}"/>
              </a:ext>
            </a:extLst>
          </p:cNvPr>
          <p:cNvSpPr>
            <a:spLocks noGrp="1"/>
          </p:cNvSpPr>
          <p:nvPr>
            <p:ph type="title"/>
          </p:nvPr>
        </p:nvSpPr>
        <p:spPr/>
        <p:txBody>
          <a:bodyPr>
            <a:normAutofit fontScale="90000"/>
          </a:bodyPr>
          <a:lstStyle/>
          <a:p>
            <a:r>
              <a:rPr lang="en-US" dirty="0"/>
              <a:t>4. ADA – Complete Medical Evaluation</a:t>
            </a:r>
          </a:p>
        </p:txBody>
      </p:sp>
      <p:sp>
        <p:nvSpPr>
          <p:cNvPr id="3" name="Content Placeholder 2">
            <a:extLst>
              <a:ext uri="{FF2B5EF4-FFF2-40B4-BE49-F238E27FC236}">
                <a16:creationId xmlns:a16="http://schemas.microsoft.com/office/drawing/2014/main" id="{61258867-B09B-4FCE-884E-56004E740E55}"/>
              </a:ext>
            </a:extLst>
          </p:cNvPr>
          <p:cNvSpPr>
            <a:spLocks noGrp="1"/>
          </p:cNvSpPr>
          <p:nvPr>
            <p:ph sz="quarter" idx="1"/>
          </p:nvPr>
        </p:nvSpPr>
        <p:spPr>
          <a:xfrm>
            <a:off x="457200" y="1371600"/>
            <a:ext cx="5638800" cy="5334000"/>
          </a:xfrm>
        </p:spPr>
        <p:txBody>
          <a:bodyPr>
            <a:normAutofit fontScale="85000" lnSpcReduction="20000"/>
          </a:bodyPr>
          <a:lstStyle/>
          <a:p>
            <a:pPr>
              <a:lnSpc>
                <a:spcPct val="120000"/>
              </a:lnSpc>
            </a:pPr>
            <a:r>
              <a:rPr lang="en-US" dirty="0"/>
              <a:t>At initial visit :</a:t>
            </a:r>
          </a:p>
          <a:p>
            <a:pPr lvl="1">
              <a:lnSpc>
                <a:spcPct val="120000"/>
              </a:lnSpc>
            </a:pPr>
            <a:r>
              <a:rPr lang="en-US" sz="3200" dirty="0"/>
              <a:t>Whole person care and psychosocial evaluation</a:t>
            </a:r>
          </a:p>
          <a:p>
            <a:pPr lvl="1">
              <a:lnSpc>
                <a:spcPct val="120000"/>
              </a:lnSpc>
            </a:pPr>
            <a:r>
              <a:rPr lang="en-US" sz="3200" dirty="0"/>
              <a:t>Explore diabetes self-management and health status</a:t>
            </a:r>
          </a:p>
          <a:p>
            <a:pPr lvl="1">
              <a:lnSpc>
                <a:spcPct val="120000"/>
              </a:lnSpc>
            </a:pPr>
            <a:r>
              <a:rPr lang="en-US" sz="3200" dirty="0"/>
              <a:t>Evaluate if changes in diabetes treatment would improve well being.</a:t>
            </a:r>
          </a:p>
          <a:p>
            <a:pPr>
              <a:lnSpc>
                <a:spcPct val="120000"/>
              </a:lnSpc>
            </a:pPr>
            <a:r>
              <a:rPr lang="en-US" dirty="0"/>
              <a:t>Engagement in formulation of a care management plan</a:t>
            </a:r>
          </a:p>
          <a:p>
            <a:pPr>
              <a:lnSpc>
                <a:spcPct val="120000"/>
              </a:lnSpc>
            </a:pPr>
            <a:r>
              <a:rPr lang="en-US" dirty="0"/>
              <a:t>Develop a plan for continuing care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360" y="1676400"/>
            <a:ext cx="2841514"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0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31617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1B84EAFA-1DE8-CEC7-87F0-455A21BA5702}"/>
              </a:ext>
            </a:extLst>
          </p:cNvPr>
          <p:cNvSpPr>
            <a:spLocks noGrp="1"/>
          </p:cNvSpPr>
          <p:nvPr>
            <p:ph type="title"/>
          </p:nvPr>
        </p:nvSpPr>
        <p:spPr>
          <a:xfrm>
            <a:off x="457200" y="152400"/>
            <a:ext cx="8229600" cy="990600"/>
          </a:xfrm>
        </p:spPr>
        <p:txBody>
          <a:bodyPr/>
          <a:lstStyle/>
          <a:p>
            <a:endParaRPr lang="en-US" dirty="0"/>
          </a:p>
        </p:txBody>
      </p:sp>
      <p:pic>
        <p:nvPicPr>
          <p:cNvPr id="2" name="Picture 1">
            <a:extLst>
              <a:ext uri="{FF2B5EF4-FFF2-40B4-BE49-F238E27FC236}">
                <a16:creationId xmlns:a16="http://schemas.microsoft.com/office/drawing/2014/main" id="{F1D6079E-1279-3871-5D89-1FC728A8F61C}"/>
              </a:ext>
            </a:extLst>
          </p:cNvPr>
          <p:cNvPicPr>
            <a:picLocks noChangeAspect="1"/>
          </p:cNvPicPr>
          <p:nvPr/>
        </p:nvPicPr>
        <p:blipFill>
          <a:blip r:embed="rId2"/>
          <a:stretch>
            <a:fillRect/>
          </a:stretch>
        </p:blipFill>
        <p:spPr>
          <a:xfrm>
            <a:off x="5638800" y="1157771"/>
            <a:ext cx="3291840" cy="241724"/>
          </a:xfrm>
          <a:prstGeom prst="rect">
            <a:avLst/>
          </a:prstGeom>
        </p:spPr>
      </p:pic>
      <p:pic>
        <p:nvPicPr>
          <p:cNvPr id="1026" name="Picture 2" descr="Decision cycle for person-centered glycemic management in type 2 diabetes. BGM, blood glucose monitoring; BP, blood pressure; CGM, continuous glucose monitoring; CKD, chronic kidney disease; CVD, cardiovascular disease; DSMES, diabetes self-management education and support; HF, heart failure. Adapted from Davies et al. (324).">
            <a:extLst>
              <a:ext uri="{FF2B5EF4-FFF2-40B4-BE49-F238E27FC236}">
                <a16:creationId xmlns:a16="http://schemas.microsoft.com/office/drawing/2014/main" id="{671C59D8-FF4F-62BA-61E5-F497C69203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451"/>
            <a:ext cx="9144000" cy="6270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D38616-0687-E9A7-A918-C82756F0E71C}"/>
              </a:ext>
            </a:extLst>
          </p:cNvPr>
          <p:cNvPicPr>
            <a:picLocks noChangeAspect="1"/>
          </p:cNvPicPr>
          <p:nvPr/>
        </p:nvPicPr>
        <p:blipFill>
          <a:blip r:embed="rId4"/>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110000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3D77-06EF-4D07-9A3F-F0A088FA54DC}"/>
              </a:ext>
            </a:extLst>
          </p:cNvPr>
          <p:cNvSpPr>
            <a:spLocks noGrp="1"/>
          </p:cNvSpPr>
          <p:nvPr>
            <p:ph type="title"/>
          </p:nvPr>
        </p:nvSpPr>
        <p:spPr/>
        <p:txBody>
          <a:bodyPr/>
          <a:lstStyle/>
          <a:p>
            <a:r>
              <a:rPr lang="en-US" dirty="0"/>
              <a:t>ADA Assess and Treatment Plan</a:t>
            </a:r>
          </a:p>
        </p:txBody>
      </p:sp>
      <p:sp>
        <p:nvSpPr>
          <p:cNvPr id="3" name="Content Placeholder 2">
            <a:extLst>
              <a:ext uri="{FF2B5EF4-FFF2-40B4-BE49-F238E27FC236}">
                <a16:creationId xmlns:a16="http://schemas.microsoft.com/office/drawing/2014/main" id="{943BACE4-E136-44FE-8BEE-19912D5868B6}"/>
              </a:ext>
            </a:extLst>
          </p:cNvPr>
          <p:cNvSpPr>
            <a:spLocks noGrp="1"/>
          </p:cNvSpPr>
          <p:nvPr>
            <p:ph sz="quarter" idx="1"/>
          </p:nvPr>
        </p:nvSpPr>
        <p:spPr>
          <a:xfrm>
            <a:off x="457200" y="1219200"/>
            <a:ext cx="4041648" cy="5410200"/>
          </a:xfrm>
        </p:spPr>
        <p:txBody>
          <a:bodyPr>
            <a:normAutofit fontScale="70000" lnSpcReduction="20000"/>
          </a:bodyPr>
          <a:lstStyle/>
          <a:p>
            <a:pPr>
              <a:lnSpc>
                <a:spcPct val="120000"/>
              </a:lnSpc>
            </a:pPr>
            <a:r>
              <a:rPr lang="en-US" b="1" dirty="0"/>
              <a:t>Assess risk of diabetes complications</a:t>
            </a:r>
          </a:p>
          <a:p>
            <a:pPr lvl="1">
              <a:lnSpc>
                <a:spcPct val="120000"/>
              </a:lnSpc>
            </a:pPr>
            <a:r>
              <a:rPr lang="en-US" sz="2900" dirty="0"/>
              <a:t>ASCVD risk factors and heart failure history</a:t>
            </a:r>
          </a:p>
          <a:p>
            <a:pPr lvl="1">
              <a:lnSpc>
                <a:spcPct val="120000"/>
              </a:lnSpc>
            </a:pPr>
            <a:r>
              <a:rPr lang="en-US" sz="2900" dirty="0"/>
              <a:t>Stage chronic kidney disease </a:t>
            </a:r>
          </a:p>
          <a:p>
            <a:pPr lvl="1">
              <a:lnSpc>
                <a:spcPct val="120000"/>
              </a:lnSpc>
            </a:pPr>
            <a:r>
              <a:rPr lang="en-US" sz="2900" dirty="0"/>
              <a:t>Hypoglycemia risk  </a:t>
            </a:r>
          </a:p>
          <a:p>
            <a:pPr lvl="1">
              <a:lnSpc>
                <a:spcPct val="120000"/>
              </a:lnSpc>
            </a:pPr>
            <a:r>
              <a:rPr lang="en-US" sz="2900" dirty="0"/>
              <a:t>Assess for neuropathy, retinopathy</a:t>
            </a:r>
          </a:p>
          <a:p>
            <a:pPr>
              <a:lnSpc>
                <a:spcPct val="120000"/>
              </a:lnSpc>
            </a:pPr>
            <a:r>
              <a:rPr lang="en-US" b="1" dirty="0"/>
              <a:t>Goal setting</a:t>
            </a:r>
          </a:p>
          <a:p>
            <a:pPr lvl="1">
              <a:lnSpc>
                <a:spcPct val="120000"/>
              </a:lnSpc>
            </a:pPr>
            <a:r>
              <a:rPr lang="en-US" sz="2900" dirty="0"/>
              <a:t>Set A1C/blood glucose targets &amp; Time in Range</a:t>
            </a:r>
          </a:p>
          <a:p>
            <a:pPr lvl="1">
              <a:lnSpc>
                <a:spcPct val="120000"/>
              </a:lnSpc>
            </a:pPr>
            <a:r>
              <a:rPr lang="en-US" sz="2900" dirty="0"/>
              <a:t>Address hypertension and lipids</a:t>
            </a:r>
          </a:p>
          <a:p>
            <a:pPr lvl="1">
              <a:lnSpc>
                <a:spcPct val="120000"/>
              </a:lnSpc>
            </a:pPr>
            <a:r>
              <a:rPr lang="en-US" sz="2900" dirty="0"/>
              <a:t>Diabetes self-management goals</a:t>
            </a:r>
          </a:p>
        </p:txBody>
      </p:sp>
      <p:sp>
        <p:nvSpPr>
          <p:cNvPr id="4" name="Content Placeholder 3">
            <a:extLst>
              <a:ext uri="{FF2B5EF4-FFF2-40B4-BE49-F238E27FC236}">
                <a16:creationId xmlns:a16="http://schemas.microsoft.com/office/drawing/2014/main" id="{03BB219A-211A-E7AD-C345-7E841BC4E56D}"/>
              </a:ext>
            </a:extLst>
          </p:cNvPr>
          <p:cNvSpPr>
            <a:spLocks noGrp="1"/>
          </p:cNvSpPr>
          <p:nvPr>
            <p:ph sz="quarter" idx="2"/>
          </p:nvPr>
        </p:nvSpPr>
        <p:spPr>
          <a:xfrm>
            <a:off x="4632198" y="1216152"/>
            <a:ext cx="4041648" cy="5260848"/>
          </a:xfrm>
        </p:spPr>
        <p:txBody>
          <a:bodyPr>
            <a:normAutofit fontScale="70000" lnSpcReduction="20000"/>
          </a:bodyPr>
          <a:lstStyle/>
          <a:p>
            <a:r>
              <a:rPr lang="en-US" b="1" dirty="0"/>
              <a:t>Therapeutic treatment plans</a:t>
            </a:r>
          </a:p>
          <a:p>
            <a:pPr lvl="1">
              <a:lnSpc>
                <a:spcPct val="120000"/>
              </a:lnSpc>
            </a:pPr>
            <a:r>
              <a:rPr lang="en-US" sz="3100" dirty="0"/>
              <a:t>Lifestyle management – referral to RD, DSME and specialists</a:t>
            </a:r>
          </a:p>
          <a:p>
            <a:pPr lvl="1">
              <a:lnSpc>
                <a:spcPct val="120000"/>
              </a:lnSpc>
            </a:pPr>
            <a:r>
              <a:rPr lang="en-US" sz="3100" dirty="0"/>
              <a:t>Pharmacologic therapy: glucose lowering</a:t>
            </a:r>
          </a:p>
          <a:p>
            <a:pPr lvl="1">
              <a:lnSpc>
                <a:spcPct val="120000"/>
              </a:lnSpc>
            </a:pPr>
            <a:r>
              <a:rPr lang="en-US" sz="3100" dirty="0"/>
              <a:t>Pharmacologic therapy: cardiorenal risk factors</a:t>
            </a:r>
          </a:p>
          <a:p>
            <a:pPr lvl="1">
              <a:lnSpc>
                <a:spcPct val="120000"/>
              </a:lnSpc>
            </a:pPr>
            <a:r>
              <a:rPr lang="en-US" sz="3100" dirty="0"/>
              <a:t>Use of glucose monitoring and insulin delivery devices</a:t>
            </a:r>
          </a:p>
          <a:p>
            <a:pPr lvl="1">
              <a:lnSpc>
                <a:spcPct val="120000"/>
              </a:lnSpc>
            </a:pPr>
            <a:r>
              <a:rPr lang="en-US" sz="3100" dirty="0"/>
              <a:t>Referral for DSME and RDN</a:t>
            </a:r>
          </a:p>
          <a:p>
            <a:endParaRPr lang="en-US" dirty="0"/>
          </a:p>
        </p:txBody>
      </p:sp>
    </p:spTree>
    <p:extLst>
      <p:ext uri="{BB962C8B-B14F-4D97-AF65-F5344CB8AC3E}">
        <p14:creationId xmlns:p14="http://schemas.microsoft.com/office/powerpoint/2010/main" val="22291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773741-A01C-D0E8-6335-6766558E03C7}"/>
              </a:ext>
            </a:extLst>
          </p:cNvPr>
          <p:cNvSpPr>
            <a:spLocks noGrp="1"/>
          </p:cNvSpPr>
          <p:nvPr>
            <p:ph type="title"/>
          </p:nvPr>
        </p:nvSpPr>
        <p:spPr>
          <a:xfrm>
            <a:off x="5181600" y="162840"/>
            <a:ext cx="3505200" cy="3189960"/>
          </a:xfrm>
        </p:spPr>
        <p:txBody>
          <a:bodyPr>
            <a:normAutofit fontScale="90000"/>
          </a:bodyPr>
          <a:lstStyle/>
          <a:p>
            <a:r>
              <a:rPr lang="en-US" dirty="0"/>
              <a:t>Standard 4 – Diabetes Medical Evaluation</a:t>
            </a:r>
            <a:br>
              <a:rPr lang="en-US" dirty="0"/>
            </a:br>
            <a:endParaRPr lang="en-US" dirty="0"/>
          </a:p>
        </p:txBody>
      </p:sp>
      <p:pic>
        <p:nvPicPr>
          <p:cNvPr id="5" name="Content Placeholder 4">
            <a:extLst>
              <a:ext uri="{FF2B5EF4-FFF2-40B4-BE49-F238E27FC236}">
                <a16:creationId xmlns:a16="http://schemas.microsoft.com/office/drawing/2014/main" id="{0F3E04FD-EF71-538B-6CF2-5552DE7C08CF}"/>
              </a:ext>
            </a:extLst>
          </p:cNvPr>
          <p:cNvPicPr>
            <a:picLocks noGrp="1" noChangeAspect="1"/>
          </p:cNvPicPr>
          <p:nvPr>
            <p:ph sz="quarter" idx="1"/>
          </p:nvPr>
        </p:nvPicPr>
        <p:blipFill>
          <a:blip r:embed="rId2"/>
          <a:stretch/>
        </p:blipFill>
        <p:spPr>
          <a:xfrm>
            <a:off x="304800" y="2057400"/>
            <a:ext cx="4648200" cy="4670074"/>
          </a:xfrm>
          <a:noFill/>
        </p:spPr>
      </p:pic>
      <p:pic>
        <p:nvPicPr>
          <p:cNvPr id="10" name="Picture 9">
            <a:extLst>
              <a:ext uri="{FF2B5EF4-FFF2-40B4-BE49-F238E27FC236}">
                <a16:creationId xmlns:a16="http://schemas.microsoft.com/office/drawing/2014/main" id="{330EC1B9-5A86-8FD2-1A00-3031E19AA89B}"/>
              </a:ext>
            </a:extLst>
          </p:cNvPr>
          <p:cNvPicPr>
            <a:picLocks noChangeAspect="1"/>
          </p:cNvPicPr>
          <p:nvPr/>
        </p:nvPicPr>
        <p:blipFill>
          <a:blip r:embed="rId3"/>
          <a:stretch>
            <a:fillRect/>
          </a:stretch>
        </p:blipFill>
        <p:spPr>
          <a:xfrm>
            <a:off x="304800" y="86734"/>
            <a:ext cx="4648200" cy="1970666"/>
          </a:xfrm>
          <a:prstGeom prst="rect">
            <a:avLst/>
          </a:prstGeom>
        </p:spPr>
      </p:pic>
      <p:pic>
        <p:nvPicPr>
          <p:cNvPr id="13" name="Picture 12">
            <a:extLst>
              <a:ext uri="{FF2B5EF4-FFF2-40B4-BE49-F238E27FC236}">
                <a16:creationId xmlns:a16="http://schemas.microsoft.com/office/drawing/2014/main" id="{BDF0AF34-BF73-09F8-AEC0-F57014720BD7}"/>
              </a:ext>
            </a:extLst>
          </p:cNvPr>
          <p:cNvPicPr>
            <a:picLocks noChangeAspect="1"/>
          </p:cNvPicPr>
          <p:nvPr/>
        </p:nvPicPr>
        <p:blipFill>
          <a:blip r:embed="rId4"/>
          <a:stretch>
            <a:fillRect/>
          </a:stretch>
        </p:blipFill>
        <p:spPr>
          <a:xfrm>
            <a:off x="339213" y="130526"/>
            <a:ext cx="3924848" cy="371527"/>
          </a:xfrm>
          <a:prstGeom prst="rect">
            <a:avLst/>
          </a:prstGeom>
        </p:spPr>
      </p:pic>
      <p:pic>
        <p:nvPicPr>
          <p:cNvPr id="17" name="Picture 16">
            <a:extLst>
              <a:ext uri="{FF2B5EF4-FFF2-40B4-BE49-F238E27FC236}">
                <a16:creationId xmlns:a16="http://schemas.microsoft.com/office/drawing/2014/main" id="{AB20B97A-9350-1422-32C8-1E5970EF9259}"/>
              </a:ext>
            </a:extLst>
          </p:cNvPr>
          <p:cNvPicPr>
            <a:picLocks noChangeAspect="1"/>
          </p:cNvPicPr>
          <p:nvPr/>
        </p:nvPicPr>
        <p:blipFill>
          <a:blip r:embed="rId5"/>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143667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a:xfrm>
            <a:off x="457200" y="152400"/>
            <a:ext cx="8229600" cy="1219200"/>
          </a:xfrm>
        </p:spPr>
        <p:txBody>
          <a:bodyPr>
            <a:normAutofit fontScale="90000"/>
          </a:bodyPr>
          <a:lstStyle/>
          <a:p>
            <a:r>
              <a:rPr lang="en-US" dirty="0"/>
              <a:t>Assessment and Treatment of Disabilities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1" y="1447799"/>
            <a:ext cx="4571999" cy="5106051"/>
          </a:xfrm>
        </p:spPr>
        <p:txBody>
          <a:bodyPr>
            <a:normAutofit lnSpcReduction="10000"/>
          </a:bodyPr>
          <a:lstStyle/>
          <a:p>
            <a:r>
              <a:rPr lang="en-US" dirty="0"/>
              <a:t>Diabetes associated with increased risks of disability due to neuropathy, visual impairment and lower limb complications</a:t>
            </a:r>
          </a:p>
          <a:p>
            <a:r>
              <a:rPr lang="en-US" dirty="0"/>
              <a:t>Refer to specialist</a:t>
            </a:r>
          </a:p>
          <a:p>
            <a:r>
              <a:rPr lang="en-US" dirty="0"/>
              <a:t>Take preventive action to maximize quality of life.</a:t>
            </a:r>
          </a:p>
          <a:p>
            <a:pPr marL="274320" lvl="1" indent="0">
              <a:buNone/>
            </a:pPr>
            <a:endParaRPr lang="en-US" dirty="0"/>
          </a:p>
        </p:txBody>
      </p:sp>
      <p:pic>
        <p:nvPicPr>
          <p:cNvPr id="5" name="Picture 4">
            <a:extLst>
              <a:ext uri="{FF2B5EF4-FFF2-40B4-BE49-F238E27FC236}">
                <a16:creationId xmlns:a16="http://schemas.microsoft.com/office/drawing/2014/main" id="{E5E1598F-3436-6739-2BAC-0C2513860B6F}"/>
              </a:ext>
            </a:extLst>
          </p:cNvPr>
          <p:cNvPicPr>
            <a:picLocks noChangeAspect="1"/>
          </p:cNvPicPr>
          <p:nvPr/>
        </p:nvPicPr>
        <p:blipFill>
          <a:blip r:embed="rId2"/>
          <a:stretch>
            <a:fillRect/>
          </a:stretch>
        </p:blipFill>
        <p:spPr>
          <a:xfrm>
            <a:off x="5562600" y="4330700"/>
            <a:ext cx="2932414" cy="381000"/>
          </a:xfrm>
          <a:prstGeom prst="rect">
            <a:avLst/>
          </a:prstGeom>
        </p:spPr>
      </p:pic>
      <p:pic>
        <p:nvPicPr>
          <p:cNvPr id="6" name="Picture 5" descr="Father and daughter">
            <a:extLst>
              <a:ext uri="{FF2B5EF4-FFF2-40B4-BE49-F238E27FC236}">
                <a16:creationId xmlns:a16="http://schemas.microsoft.com/office/drawing/2014/main" id="{585E4FBF-1DA8-9BDE-1F36-75AA7F98F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948" y="1676400"/>
            <a:ext cx="3810000" cy="2540000"/>
          </a:xfrm>
          <a:prstGeom prst="rect">
            <a:avLst/>
          </a:prstGeom>
        </p:spPr>
      </p:pic>
      <p:sp>
        <p:nvSpPr>
          <p:cNvPr id="7" name="TextBox 6">
            <a:extLst>
              <a:ext uri="{FF2B5EF4-FFF2-40B4-BE49-F238E27FC236}">
                <a16:creationId xmlns:a16="http://schemas.microsoft.com/office/drawing/2014/main" id="{636A2914-04E1-DB75-0AB0-B851C0C43CAD}"/>
              </a:ext>
            </a:extLst>
          </p:cNvPr>
          <p:cNvSpPr txBox="1"/>
          <p:nvPr/>
        </p:nvSpPr>
        <p:spPr>
          <a:xfrm>
            <a:off x="5424948" y="4798961"/>
            <a:ext cx="3367548" cy="1754326"/>
          </a:xfrm>
          <a:prstGeom prst="rect">
            <a:avLst/>
          </a:prstGeom>
          <a:solidFill>
            <a:schemeClr val="bg2"/>
          </a:solidFill>
        </p:spPr>
        <p:txBody>
          <a:bodyPr wrap="square">
            <a:spAutoFit/>
          </a:bodyPr>
          <a:lstStyle/>
          <a:p>
            <a:r>
              <a:rPr lang="en-US" dirty="0"/>
              <a:t>Assess for disability at the initial visit and for decline in function at each subsequent. If a disability is impacting functional ability or capacity to manage their diabetes, refer to appropriate specialist.</a:t>
            </a:r>
          </a:p>
        </p:txBody>
      </p:sp>
    </p:spTree>
    <p:extLst>
      <p:ext uri="{BB962C8B-B14F-4D97-AF65-F5344CB8AC3E}">
        <p14:creationId xmlns:p14="http://schemas.microsoft.com/office/powerpoint/2010/main" val="295562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a:xfrm>
            <a:off x="457199" y="1219200"/>
            <a:ext cx="4350581" cy="5334000"/>
          </a:xfrm>
        </p:spPr>
        <p:txBody>
          <a:bodyPr>
            <a:normAutofit/>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(type 1)</a:t>
            </a:r>
          </a:p>
          <a:p>
            <a:pPr lvl="1"/>
            <a:r>
              <a:rPr lang="en-US" dirty="0"/>
              <a:t>B12 if on metformin</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a:xfrm>
            <a:off x="5102352" y="1219200"/>
            <a:ext cx="3508248" cy="4937760"/>
          </a:xfrm>
        </p:spPr>
        <p:txBody>
          <a:bodyPr>
            <a:normAutofit/>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88DBFB0-AF53-CC3D-EDD5-F5ED3787C228}"/>
              </a:ext>
            </a:extLst>
          </p:cNvPr>
          <p:cNvPicPr>
            <a:picLocks noChangeAspect="1"/>
          </p:cNvPicPr>
          <p:nvPr/>
        </p:nvPicPr>
        <p:blipFill>
          <a:blip r:embed="rId3"/>
          <a:stretch>
            <a:fillRect/>
          </a:stretch>
        </p:blipFill>
        <p:spPr>
          <a:xfrm>
            <a:off x="5334000" y="6019920"/>
            <a:ext cx="3508248" cy="426479"/>
          </a:xfrm>
          <a:prstGeom prst="rect">
            <a:avLst/>
          </a:prstGeom>
        </p:spPr>
      </p:pic>
    </p:spTree>
    <p:extLst>
      <p:ext uri="{BB962C8B-B14F-4D97-AF65-F5344CB8AC3E}">
        <p14:creationId xmlns:p14="http://schemas.microsoft.com/office/powerpoint/2010/main" val="402090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p:cNvSpPr>
            <a:spLocks noGrp="1"/>
          </p:cNvSpPr>
          <p:nvPr>
            <p:ph sz="quarter" idx="1"/>
          </p:nvPr>
        </p:nvSpPr>
        <p:spPr>
          <a:xfrm>
            <a:off x="457200" y="1219200"/>
            <a:ext cx="6553200" cy="5486400"/>
          </a:xfrm>
        </p:spPr>
        <p:txBody>
          <a:bodyPr>
            <a:normAutofit fontScale="92500" lnSpcReduction="10000"/>
          </a:bodyPr>
          <a:lstStyle/>
          <a:p>
            <a:r>
              <a:rPr lang="en-US" dirty="0"/>
              <a:t>Eye professional – annual check</a:t>
            </a:r>
          </a:p>
          <a:p>
            <a:r>
              <a:rPr lang="en-US" dirty="0"/>
              <a:t>Family planning  </a:t>
            </a:r>
          </a:p>
          <a:p>
            <a:r>
              <a:rPr lang="en-US" dirty="0"/>
              <a:t>RD for nutrition therapy</a:t>
            </a:r>
          </a:p>
          <a:p>
            <a:r>
              <a:rPr lang="en-US" dirty="0"/>
              <a:t>DSMES - Diabetes Self-Management Education Support</a:t>
            </a:r>
          </a:p>
          <a:p>
            <a:r>
              <a:rPr lang="en-US" dirty="0"/>
              <a:t>Dentist for comprehensive dental examination</a:t>
            </a:r>
          </a:p>
          <a:p>
            <a:r>
              <a:rPr lang="en-US" dirty="0"/>
              <a:t>Behavioral health professional &amp; audiology, if indicated</a:t>
            </a:r>
          </a:p>
          <a:p>
            <a:r>
              <a:rPr lang="en-US" dirty="0"/>
              <a:t>Social worker/community resources</a:t>
            </a:r>
          </a:p>
          <a:p>
            <a:r>
              <a:rPr lang="en-US" dirty="0">
                <a:solidFill>
                  <a:srgbClr val="0070C0"/>
                </a:solidFill>
              </a:rPr>
              <a:t>Rehab medicine for cog/disability eval</a:t>
            </a:r>
          </a:p>
        </p:txBody>
      </p:sp>
      <p:pic>
        <p:nvPicPr>
          <p:cNvPr id="4" name="Picture 3">
            <a:extLst>
              <a:ext uri="{FF2B5EF4-FFF2-40B4-BE49-F238E27FC236}">
                <a16:creationId xmlns:a16="http://schemas.microsoft.com/office/drawing/2014/main" id="{AB7D1F4A-9733-4B3F-B019-1D695E649F9F}"/>
              </a:ext>
            </a:extLst>
          </p:cNvPr>
          <p:cNvPicPr>
            <a:picLocks noChangeAspect="1"/>
          </p:cNvPicPr>
          <p:nvPr/>
        </p:nvPicPr>
        <p:blipFill>
          <a:blip r:embed="rId2"/>
          <a:stretch>
            <a:fillRect/>
          </a:stretch>
        </p:blipFill>
        <p:spPr>
          <a:xfrm>
            <a:off x="6567089" y="1143000"/>
            <a:ext cx="2310683" cy="3785419"/>
          </a:xfrm>
          <a:prstGeom prst="rect">
            <a:avLst/>
          </a:prstGeom>
        </p:spPr>
      </p:pic>
      <p:pic>
        <p:nvPicPr>
          <p:cNvPr id="6" name="Picture 5">
            <a:extLst>
              <a:ext uri="{FF2B5EF4-FFF2-40B4-BE49-F238E27FC236}">
                <a16:creationId xmlns:a16="http://schemas.microsoft.com/office/drawing/2014/main" id="{FA3E3C6A-08C2-C9C2-1DFF-5494189E1421}"/>
              </a:ext>
            </a:extLst>
          </p:cNvPr>
          <p:cNvPicPr>
            <a:picLocks noChangeAspect="1"/>
          </p:cNvPicPr>
          <p:nvPr/>
        </p:nvPicPr>
        <p:blipFill>
          <a:blip r:embed="rId3"/>
          <a:stretch>
            <a:fillRect/>
          </a:stretch>
        </p:blipFill>
        <p:spPr>
          <a:xfrm>
            <a:off x="3339084" y="6381627"/>
            <a:ext cx="4053261" cy="323973"/>
          </a:xfrm>
          <a:prstGeom prst="rect">
            <a:avLst/>
          </a:prstGeom>
        </p:spPr>
      </p:pic>
    </p:spTree>
    <p:extLst>
      <p:ext uri="{BB962C8B-B14F-4D97-AF65-F5344CB8AC3E}">
        <p14:creationId xmlns:p14="http://schemas.microsoft.com/office/powerpoint/2010/main" val="22891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4DBA-CF3A-4EF2-8014-4AB6C0BE151C}"/>
              </a:ext>
            </a:extLst>
          </p:cNvPr>
          <p:cNvSpPr>
            <a:spLocks noGrp="1"/>
          </p:cNvSpPr>
          <p:nvPr>
            <p:ph type="title"/>
          </p:nvPr>
        </p:nvSpPr>
        <p:spPr/>
        <p:txBody>
          <a:bodyPr/>
          <a:lstStyle/>
          <a:p>
            <a:r>
              <a:rPr lang="en-US" dirty="0"/>
              <a:t>ADA – Follow-up Visit to include:</a:t>
            </a:r>
          </a:p>
        </p:txBody>
      </p:sp>
      <p:sp>
        <p:nvSpPr>
          <p:cNvPr id="3" name="Content Placeholder 2">
            <a:extLst>
              <a:ext uri="{FF2B5EF4-FFF2-40B4-BE49-F238E27FC236}">
                <a16:creationId xmlns:a16="http://schemas.microsoft.com/office/drawing/2014/main" id="{F857D53B-186F-4707-A7BE-C8ED1C3C2A8C}"/>
              </a:ext>
            </a:extLst>
          </p:cNvPr>
          <p:cNvSpPr>
            <a:spLocks noGrp="1"/>
          </p:cNvSpPr>
          <p:nvPr>
            <p:ph sz="quarter" idx="1"/>
          </p:nvPr>
        </p:nvSpPr>
        <p:spPr>
          <a:xfrm>
            <a:off x="457200" y="1219200"/>
            <a:ext cx="4041648" cy="5791200"/>
          </a:xfrm>
        </p:spPr>
        <p:txBody>
          <a:bodyPr>
            <a:normAutofit fontScale="70000" lnSpcReduction="20000"/>
          </a:bodyPr>
          <a:lstStyle/>
          <a:p>
            <a:pPr>
              <a:lnSpc>
                <a:spcPct val="120000"/>
              </a:lnSpc>
            </a:pPr>
            <a:r>
              <a:rPr lang="en-US" b="1" dirty="0"/>
              <a:t>Interval medical history</a:t>
            </a:r>
          </a:p>
          <a:p>
            <a:pPr lvl="1">
              <a:lnSpc>
                <a:spcPct val="120000"/>
              </a:lnSpc>
            </a:pPr>
            <a:r>
              <a:rPr lang="en-US" dirty="0"/>
              <a:t>Psychosocial Status</a:t>
            </a:r>
          </a:p>
          <a:p>
            <a:pPr lvl="1">
              <a:lnSpc>
                <a:spcPct val="120000"/>
              </a:lnSpc>
            </a:pPr>
            <a:r>
              <a:rPr lang="en-US" dirty="0"/>
              <a:t>Assess med taking behavior</a:t>
            </a:r>
          </a:p>
          <a:p>
            <a:pPr>
              <a:lnSpc>
                <a:spcPct val="120000"/>
              </a:lnSpc>
            </a:pPr>
            <a:r>
              <a:rPr lang="en-US" b="1" dirty="0"/>
              <a:t>Physical exam</a:t>
            </a:r>
          </a:p>
          <a:p>
            <a:pPr lvl="1">
              <a:lnSpc>
                <a:spcPct val="120000"/>
              </a:lnSpc>
            </a:pPr>
            <a:r>
              <a:rPr lang="en-US" sz="2800" dirty="0"/>
              <a:t>Skin appearance</a:t>
            </a:r>
          </a:p>
          <a:p>
            <a:pPr lvl="1">
              <a:lnSpc>
                <a:spcPct val="120000"/>
              </a:lnSpc>
            </a:pPr>
            <a:r>
              <a:rPr lang="en-US" sz="2800" dirty="0"/>
              <a:t>Ambulation and gate </a:t>
            </a:r>
          </a:p>
          <a:p>
            <a:pPr lvl="1">
              <a:lnSpc>
                <a:spcPct val="120000"/>
              </a:lnSpc>
            </a:pPr>
            <a:r>
              <a:rPr lang="en-US" sz="3100" dirty="0"/>
              <a:t>Lower extremities, feet</a:t>
            </a:r>
            <a:r>
              <a:rPr lang="en-US" sz="3600" dirty="0"/>
              <a:t> </a:t>
            </a:r>
          </a:p>
          <a:p>
            <a:pPr lvl="1">
              <a:lnSpc>
                <a:spcPct val="120000"/>
              </a:lnSpc>
            </a:pPr>
            <a:r>
              <a:rPr lang="en-US" sz="2800" dirty="0"/>
              <a:t>Activity levels strengthening and cardiovascular workout</a:t>
            </a:r>
          </a:p>
          <a:p>
            <a:pPr>
              <a:lnSpc>
                <a:spcPct val="120000"/>
              </a:lnSpc>
            </a:pPr>
            <a:r>
              <a:rPr lang="en-US" sz="3400" b="1" dirty="0"/>
              <a:t>Health </a:t>
            </a:r>
          </a:p>
          <a:p>
            <a:pPr lvl="1">
              <a:lnSpc>
                <a:spcPct val="120000"/>
              </a:lnSpc>
            </a:pPr>
            <a:r>
              <a:rPr lang="en-US" sz="2400" dirty="0"/>
              <a:t>Dental health, Bone health</a:t>
            </a:r>
          </a:p>
          <a:p>
            <a:pPr lvl="1">
              <a:lnSpc>
                <a:spcPct val="120000"/>
              </a:lnSpc>
            </a:pPr>
            <a:r>
              <a:rPr lang="en-US" sz="2400" dirty="0"/>
              <a:t>Eye check</a:t>
            </a:r>
          </a:p>
          <a:p>
            <a:pPr lvl="1">
              <a:lnSpc>
                <a:spcPct val="120000"/>
              </a:lnSpc>
            </a:pPr>
            <a:r>
              <a:rPr lang="en-US" sz="2400" dirty="0"/>
              <a:t>Mammogram</a:t>
            </a:r>
          </a:p>
          <a:p>
            <a:pPr lvl="1">
              <a:lnSpc>
                <a:spcPct val="120000"/>
              </a:lnSpc>
            </a:pPr>
            <a:r>
              <a:rPr lang="en-US" sz="2400" dirty="0">
                <a:solidFill>
                  <a:srgbClr val="0070C0"/>
                </a:solidFill>
              </a:rPr>
              <a:t>Vaccinations</a:t>
            </a:r>
          </a:p>
          <a:p>
            <a:pPr lvl="1">
              <a:lnSpc>
                <a:spcPct val="120000"/>
              </a:lnSpc>
            </a:pPr>
            <a:r>
              <a:rPr lang="en-US" sz="2400" dirty="0"/>
              <a:t>RDN, CDCES, Diabetes Ed Program</a:t>
            </a:r>
            <a:endParaRPr lang="en-US" dirty="0"/>
          </a:p>
        </p:txBody>
      </p:sp>
      <p:sp>
        <p:nvSpPr>
          <p:cNvPr id="4" name="Content Placeholder 3">
            <a:extLst>
              <a:ext uri="{FF2B5EF4-FFF2-40B4-BE49-F238E27FC236}">
                <a16:creationId xmlns:a16="http://schemas.microsoft.com/office/drawing/2014/main" id="{509D839F-F5A5-4757-B623-FA1D94298EBC}"/>
              </a:ext>
            </a:extLst>
          </p:cNvPr>
          <p:cNvSpPr>
            <a:spLocks noGrp="1"/>
          </p:cNvSpPr>
          <p:nvPr>
            <p:ph sz="quarter" idx="2"/>
          </p:nvPr>
        </p:nvSpPr>
        <p:spPr/>
        <p:txBody>
          <a:bodyPr>
            <a:normAutofit fontScale="70000" lnSpcReduction="20000"/>
          </a:bodyPr>
          <a:lstStyle/>
          <a:p>
            <a:r>
              <a:rPr lang="en-US" b="1" dirty="0"/>
              <a:t>Nutritional status and relationship with food</a:t>
            </a:r>
          </a:p>
          <a:p>
            <a:pPr lvl="1">
              <a:lnSpc>
                <a:spcPct val="120000"/>
              </a:lnSpc>
            </a:pPr>
            <a:r>
              <a:rPr lang="en-US" sz="3100" dirty="0"/>
              <a:t>GI health (constipation, diarrhea, gastroparesis, fatty liver)</a:t>
            </a:r>
          </a:p>
          <a:p>
            <a:pPr lvl="1">
              <a:lnSpc>
                <a:spcPct val="120000"/>
              </a:lnSpc>
            </a:pPr>
            <a:r>
              <a:rPr lang="en-US" sz="3100" dirty="0"/>
              <a:t>GU health – continence, </a:t>
            </a:r>
            <a:r>
              <a:rPr lang="en-US" sz="3100" dirty="0" err="1"/>
              <a:t>creat</a:t>
            </a:r>
            <a:r>
              <a:rPr lang="en-US" sz="3100" dirty="0"/>
              <a:t>, GFR, </a:t>
            </a:r>
            <a:r>
              <a:rPr lang="en-US" sz="3100" dirty="0" err="1"/>
              <a:t>creat</a:t>
            </a:r>
            <a:r>
              <a:rPr lang="en-US" sz="3100" dirty="0"/>
              <a:t> /</a:t>
            </a:r>
            <a:r>
              <a:rPr lang="en-US" sz="3100" dirty="0" err="1"/>
              <a:t>alb</a:t>
            </a:r>
            <a:r>
              <a:rPr lang="en-US" sz="3100" dirty="0"/>
              <a:t> ratio</a:t>
            </a:r>
          </a:p>
          <a:p>
            <a:pPr lvl="1">
              <a:lnSpc>
                <a:spcPct val="120000"/>
              </a:lnSpc>
            </a:pPr>
            <a:r>
              <a:rPr lang="en-US" sz="3100" dirty="0"/>
              <a:t>Menstruation and contraception</a:t>
            </a:r>
          </a:p>
          <a:p>
            <a:pPr lvl="1">
              <a:lnSpc>
                <a:spcPct val="120000"/>
              </a:lnSpc>
            </a:pPr>
            <a:r>
              <a:rPr lang="en-US" sz="3100" dirty="0"/>
              <a:t>Thyroid – Symptoms + TSH</a:t>
            </a:r>
            <a:endParaRPr lang="en-US" sz="3600" dirty="0"/>
          </a:p>
          <a:p>
            <a:pPr lvl="1">
              <a:lnSpc>
                <a:spcPct val="120000"/>
              </a:lnSpc>
            </a:pPr>
            <a:r>
              <a:rPr lang="en-US" sz="3100" dirty="0"/>
              <a:t>Heart – blood pressure, chest pain, heart rate, cholesterol</a:t>
            </a:r>
          </a:p>
          <a:p>
            <a:endParaRPr lang="en-US" dirty="0"/>
          </a:p>
        </p:txBody>
      </p:sp>
    </p:spTree>
    <p:extLst>
      <p:ext uri="{BB962C8B-B14F-4D97-AF65-F5344CB8AC3E}">
        <p14:creationId xmlns:p14="http://schemas.microsoft.com/office/powerpoint/2010/main" val="732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05" y="179149"/>
            <a:ext cx="8455879" cy="824651"/>
          </a:xfrm>
          <a:solidFill>
            <a:srgbClr val="B1D45A"/>
          </a:solidFill>
        </p:spPr>
        <p:txBody>
          <a:bodyPr>
            <a:noAutofit/>
          </a:bodyPr>
          <a:lstStyle/>
          <a:p>
            <a:pPr algn="ctr"/>
            <a:r>
              <a:rPr lang="en-US" sz="3800" dirty="0"/>
              <a:t>Immunization Schedule for Diabetes 2025</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nvPr>
        </p:nvGraphicFramePr>
        <p:xfrm>
          <a:off x="322139" y="1013458"/>
          <a:ext cx="8451911" cy="4947723"/>
        </p:xfrm>
        <a:graphic>
          <a:graphicData uri="http://schemas.openxmlformats.org/drawingml/2006/table">
            <a:tbl>
              <a:tblPr firstRow="1" bandRow="1">
                <a:tableStyleId>{5C22544A-7EE6-4342-B048-85BDC9FD1C3A}</a:tableStyleId>
              </a:tblPr>
              <a:tblGrid>
                <a:gridCol w="2736911">
                  <a:extLst>
                    <a:ext uri="{9D8B030D-6E8A-4147-A177-3AD203B41FA5}">
                      <a16:colId xmlns:a16="http://schemas.microsoft.com/office/drawing/2014/main" val="1638372707"/>
                    </a:ext>
                  </a:extLst>
                </a:gridCol>
                <a:gridCol w="2427350">
                  <a:extLst>
                    <a:ext uri="{9D8B030D-6E8A-4147-A177-3AD203B41FA5}">
                      <a16:colId xmlns:a16="http://schemas.microsoft.com/office/drawing/2014/main" val="3873670827"/>
                    </a:ext>
                  </a:extLst>
                </a:gridCol>
                <a:gridCol w="3287650">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dirty="0"/>
                        <a:t>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1747">
            <a:off x="7530668" y="1743022"/>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15815" y="6207917"/>
            <a:ext cx="4360094" cy="738664"/>
          </a:xfrm>
          <a:prstGeom prst="rect">
            <a:avLst/>
          </a:prstGeom>
          <a:noFill/>
        </p:spPr>
        <p:txBody>
          <a:bodyPr wrap="square" rtlCol="0">
            <a:spAutoFit/>
          </a:bodyPr>
          <a:lstStyle/>
          <a:p>
            <a:pPr algn="ctr"/>
            <a:r>
              <a:rPr lang="en-US" sz="1200" dirty="0">
                <a:solidFill>
                  <a:schemeClr val="bg1">
                    <a:lumMod val="50000"/>
                  </a:schemeClr>
                </a:solidFill>
              </a:rPr>
              <a:t>.</a:t>
            </a:r>
            <a:br>
              <a:rPr lang="en-US" sz="1200" dirty="0">
                <a:solidFill>
                  <a:schemeClr val="bg1">
                    <a:lumMod val="50000"/>
                  </a:schemeClr>
                </a:solidFill>
              </a:rPr>
            </a:br>
            <a:br>
              <a:rPr lang="en-US" sz="1200" dirty="0">
                <a:solidFill>
                  <a:schemeClr val="bg1">
                    <a:lumMod val="50000"/>
                  </a:schemeClr>
                </a:solidFill>
              </a:rPr>
            </a:br>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292024" y="5984043"/>
            <a:ext cx="4572000" cy="492443"/>
          </a:xfrm>
          <a:prstGeom prst="rect">
            <a:avLst/>
          </a:prstGeom>
          <a:noFill/>
        </p:spPr>
        <p:txBody>
          <a:bodyPr wrap="square">
            <a:spAutoFit/>
          </a:bodyPr>
          <a:lstStyle/>
          <a:p>
            <a:r>
              <a:rPr lang="nl-NL" sz="13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2025 ADA Standards, Vol.48, S66-S67</a:t>
            </a:r>
            <a:br>
              <a:rPr lang="nl-NL"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br>
            <a:r>
              <a:rPr lang="nl-NL" sz="1300" b="0" i="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*See Table 4.3 for detailed info/considerations</a:t>
            </a:r>
          </a:p>
        </p:txBody>
      </p:sp>
      <p:sp>
        <p:nvSpPr>
          <p:cNvPr id="5" name="TextBox 4">
            <a:extLst>
              <a:ext uri="{FF2B5EF4-FFF2-40B4-BE49-F238E27FC236}">
                <a16:creationId xmlns:a16="http://schemas.microsoft.com/office/drawing/2014/main" id="{EA175DCC-E1D5-185E-77F7-83BB924569A3}"/>
              </a:ext>
            </a:extLst>
          </p:cNvPr>
          <p:cNvSpPr txBox="1"/>
          <p:nvPr/>
        </p:nvSpPr>
        <p:spPr>
          <a:xfrm>
            <a:off x="5791199" y="5984043"/>
            <a:ext cx="3060777" cy="492443"/>
          </a:xfrm>
          <a:prstGeom prst="rect">
            <a:avLst/>
          </a:prstGeom>
          <a:noFill/>
        </p:spPr>
        <p:txBody>
          <a:bodyPr wrap="square">
            <a:spAutoFit/>
          </a:bodyPr>
          <a:lstStyle/>
          <a:p>
            <a:pPr algn="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For a comprehensive list of vaccines, refer CDC &amp; Prevention at cdc.gov/vaccines</a:t>
            </a:r>
          </a:p>
        </p:txBody>
      </p:sp>
      <p:sp>
        <p:nvSpPr>
          <p:cNvPr id="8" name="TextBox 7">
            <a:extLst>
              <a:ext uri="{FF2B5EF4-FFF2-40B4-BE49-F238E27FC236}">
                <a16:creationId xmlns:a16="http://schemas.microsoft.com/office/drawing/2014/main" id="{3EDA7A8D-DC19-E106-2CBB-78565CBDAD71}"/>
              </a:ext>
            </a:extLst>
          </p:cNvPr>
          <p:cNvSpPr txBox="1"/>
          <p:nvPr/>
        </p:nvSpPr>
        <p:spPr>
          <a:xfrm>
            <a:off x="2262094" y="6558044"/>
            <a:ext cx="4572000" cy="292388"/>
          </a:xfrm>
          <a:prstGeom prst="rect">
            <a:avLst/>
          </a:prstGeom>
          <a:noFill/>
        </p:spPr>
        <p:txBody>
          <a:bodyPr wrap="square">
            <a:spAutoFit/>
          </a:bodyPr>
          <a:lstStyle/>
          <a:p>
            <a:pPr algn="ctr"/>
            <a:r>
              <a:rPr lang="en-US" sz="1300"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For educational purposes only.  www.DiabetesEd.net</a:t>
            </a:r>
          </a:p>
        </p:txBody>
      </p:sp>
      <p:pic>
        <p:nvPicPr>
          <p:cNvPr id="3" name="Picture 2">
            <a:extLst>
              <a:ext uri="{FF2B5EF4-FFF2-40B4-BE49-F238E27FC236}">
                <a16:creationId xmlns:a16="http://schemas.microsoft.com/office/drawing/2014/main" id="{18B0C978-996B-33D2-58F4-81CC11CCCA72}"/>
              </a:ext>
            </a:extLst>
          </p:cNvPr>
          <p:cNvPicPr>
            <a:picLocks noChangeAspect="1"/>
          </p:cNvPicPr>
          <p:nvPr/>
        </p:nvPicPr>
        <p:blipFill>
          <a:blip r:embed="rId5"/>
          <a:stretch>
            <a:fillRect/>
          </a:stretch>
        </p:blipFill>
        <p:spPr>
          <a:xfrm>
            <a:off x="1850952" y="6467307"/>
            <a:ext cx="2948771" cy="383125"/>
          </a:xfrm>
          <a:prstGeom prst="rect">
            <a:avLst/>
          </a:prstGeom>
        </p:spPr>
      </p:pic>
    </p:spTree>
    <p:custDataLst>
      <p:tags r:id="rId1"/>
    </p:custDataLst>
    <p:extLst>
      <p:ext uri="{BB962C8B-B14F-4D97-AF65-F5344CB8AC3E}">
        <p14:creationId xmlns:p14="http://schemas.microsoft.com/office/powerpoint/2010/main" val="5975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B473-B4AE-0B80-B62E-B76411ACB7A2}"/>
              </a:ext>
            </a:extLst>
          </p:cNvPr>
          <p:cNvSpPr>
            <a:spLocks noGrp="1"/>
          </p:cNvSpPr>
          <p:nvPr>
            <p:ph type="title"/>
          </p:nvPr>
        </p:nvSpPr>
        <p:spPr/>
        <p:txBody>
          <a:bodyPr>
            <a:normAutofit/>
          </a:bodyPr>
          <a:lstStyle/>
          <a:p>
            <a:pPr algn="ctr"/>
            <a:r>
              <a:rPr lang="en-US" sz="4000" dirty="0"/>
              <a:t>Pneumococcal Vaccine for US Adults</a:t>
            </a:r>
          </a:p>
        </p:txBody>
      </p:sp>
      <p:pic>
        <p:nvPicPr>
          <p:cNvPr id="5" name="Content Placeholder 4">
            <a:extLst>
              <a:ext uri="{FF2B5EF4-FFF2-40B4-BE49-F238E27FC236}">
                <a16:creationId xmlns:a16="http://schemas.microsoft.com/office/drawing/2014/main" id="{75685CAE-8BAD-62E2-BA51-4CF0F70BF883}"/>
              </a:ext>
            </a:extLst>
          </p:cNvPr>
          <p:cNvPicPr>
            <a:picLocks noGrp="1" noChangeAspect="1"/>
          </p:cNvPicPr>
          <p:nvPr>
            <p:ph sz="quarter" idx="1"/>
          </p:nvPr>
        </p:nvPicPr>
        <p:blipFill>
          <a:blip r:embed="rId2"/>
          <a:stretch>
            <a:fillRect/>
          </a:stretch>
        </p:blipFill>
        <p:spPr>
          <a:xfrm>
            <a:off x="990976" y="1219200"/>
            <a:ext cx="7162048" cy="5486400"/>
          </a:xfrm>
        </p:spPr>
      </p:pic>
    </p:spTree>
    <p:extLst>
      <p:ext uri="{BB962C8B-B14F-4D97-AF65-F5344CB8AC3E}">
        <p14:creationId xmlns:p14="http://schemas.microsoft.com/office/powerpoint/2010/main" val="15863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83EB-6DB0-E585-F359-DF2294E9B1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3F5493-9C56-5C13-1499-FBC7CE9EDDDC}"/>
              </a:ext>
            </a:extLst>
          </p:cNvPr>
          <p:cNvPicPr>
            <a:picLocks noGrp="1" noChangeAspect="1"/>
          </p:cNvPicPr>
          <p:nvPr>
            <p:ph sz="quarter" idx="1"/>
          </p:nvPr>
        </p:nvPicPr>
        <p:blipFill>
          <a:blip r:embed="rId2"/>
          <a:stretch>
            <a:fillRect/>
          </a:stretch>
        </p:blipFill>
        <p:spPr>
          <a:xfrm>
            <a:off x="437626" y="150541"/>
            <a:ext cx="8249174" cy="4495800"/>
          </a:xfrm>
        </p:spPr>
      </p:pic>
      <p:pic>
        <p:nvPicPr>
          <p:cNvPr id="7" name="Picture 6">
            <a:extLst>
              <a:ext uri="{FF2B5EF4-FFF2-40B4-BE49-F238E27FC236}">
                <a16:creationId xmlns:a16="http://schemas.microsoft.com/office/drawing/2014/main" id="{0B0FDE0F-82BE-284D-36E3-A95A051F975B}"/>
              </a:ext>
            </a:extLst>
          </p:cNvPr>
          <p:cNvPicPr>
            <a:picLocks noChangeAspect="1"/>
          </p:cNvPicPr>
          <p:nvPr/>
        </p:nvPicPr>
        <p:blipFill>
          <a:blip r:embed="rId3"/>
          <a:stretch>
            <a:fillRect/>
          </a:stretch>
        </p:blipFill>
        <p:spPr>
          <a:xfrm>
            <a:off x="265473" y="4800600"/>
            <a:ext cx="8613054" cy="1219200"/>
          </a:xfrm>
          <a:prstGeom prst="rect">
            <a:avLst/>
          </a:prstGeom>
        </p:spPr>
      </p:pic>
    </p:spTree>
    <p:extLst>
      <p:ext uri="{BB962C8B-B14F-4D97-AF65-F5344CB8AC3E}">
        <p14:creationId xmlns:p14="http://schemas.microsoft.com/office/powerpoint/2010/main" val="6436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2800" b="1" dirty="0">
                <a:latin typeface="Arial" panose="020B0604020202020204" pitchFamily="34" charset="0"/>
                <a:ea typeface="Calibri" panose="020F0502020204030204" pitchFamily="34" charset="0"/>
              </a:rPr>
              <a:t>Diana Isaacs, PharmD, BCPS, BCACP, </a:t>
            </a:r>
            <a:br>
              <a:rPr lang="en-US" sz="2800" b="1" dirty="0">
                <a:latin typeface="Arial" panose="020B0604020202020204" pitchFamily="34" charset="0"/>
                <a:ea typeface="Calibri" panose="020F0502020204030204" pitchFamily="34" charset="0"/>
              </a:rPr>
            </a:br>
            <a:r>
              <a:rPr lang="en-US" sz="2800" b="1" dirty="0">
                <a:latin typeface="Arial" panose="020B0604020202020204" pitchFamily="34" charset="0"/>
                <a:ea typeface="Calibri" panose="020F0502020204030204" pitchFamily="34" charset="0"/>
              </a:rPr>
              <a:t>BC-ADM, CDCES, FADCES, FCCP</a:t>
            </a:r>
            <a:endParaRPr lang="en-US" sz="2700" dirty="0"/>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7500" lnSpcReduction="20000"/>
          </a:bodyPr>
          <a:lstStyle/>
          <a:p>
            <a:pPr>
              <a:lnSpc>
                <a:spcPct val="120000"/>
              </a:lnSpc>
            </a:pPr>
            <a:r>
              <a:rPr lang="en-US" sz="3200" dirty="0"/>
              <a:t>Provides diabetes care to all regardless of insurance</a:t>
            </a:r>
          </a:p>
          <a:p>
            <a:pPr>
              <a:lnSpc>
                <a:spcPct val="120000"/>
              </a:lnSpc>
            </a:pPr>
            <a:r>
              <a:rPr lang="en-US" sz="3200" dirty="0"/>
              <a:t>Provides care to specialized populations especially transplant, pregnancy and other high-risk individuals. </a:t>
            </a:r>
          </a:p>
          <a:p>
            <a:pPr>
              <a:lnSpc>
                <a:spcPct val="120000"/>
              </a:lnSpc>
            </a:pPr>
            <a:r>
              <a:rPr lang="en-US" sz="3200" dirty="0"/>
              <a:t>Usually sees about 10 clients a day</a:t>
            </a:r>
          </a:p>
          <a:p>
            <a:pPr>
              <a:lnSpc>
                <a:spcPct val="120000"/>
              </a:lnSpc>
            </a:pPr>
            <a:r>
              <a:rPr lang="en-US" sz="3200" dirty="0"/>
              <a:t>Author &amp; contributor</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2"/>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0" y="5179158"/>
            <a:ext cx="8839200" cy="1762021"/>
          </a:xfrm>
          <a:prstGeom prst="rect">
            <a:avLst/>
          </a:prstGeom>
        </p:spPr>
        <p:txBody>
          <a:bodyPr wrap="square">
            <a:spAutoFit/>
          </a:bodyPr>
          <a:lstStyle/>
          <a:p>
            <a:pPr marL="342900"/>
            <a:r>
              <a:rPr lang="en-US" sz="2000" dirty="0">
                <a:solidFill>
                  <a:srgbClr val="000000"/>
                </a:solidFill>
                <a:latin typeface="Arial" panose="020B0604020202020204" pitchFamily="34" charset="0"/>
                <a:ea typeface="Calibri" panose="020F0502020204030204" pitchFamily="34" charset="0"/>
              </a:rPr>
              <a:t>Endocrine Clinical Pharmacy Specialist </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Director, Education &amp; Training in Diabetes Technology </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Co-Director Center of Excellence for Endocrine Disorders in Pregnancy</a:t>
            </a:r>
            <a:endParaRPr lang="en-US" sz="1200" dirty="0">
              <a:latin typeface="Calibri" panose="020F0502020204030204" pitchFamily="34" charset="0"/>
              <a:ea typeface="Calibri" panose="020F0502020204030204" pitchFamily="34" charset="0"/>
            </a:endParaRPr>
          </a:p>
          <a:p>
            <a:pPr marL="342900"/>
            <a:r>
              <a:rPr lang="en-US" sz="2000" dirty="0"/>
              <a:t>Cleveland Clinic Endocrinology and Metabolism Institute</a:t>
            </a:r>
            <a:endParaRPr lang="en-US" sz="2000" dirty="0">
              <a:latin typeface="Calibri" panose="020F0502020204030204" pitchFamily="34" charset="0"/>
              <a:ea typeface="Calibri" panose="020F0502020204030204" pitchFamily="34" charset="0"/>
            </a:endParaRPr>
          </a:p>
          <a:p>
            <a:pPr marL="342900"/>
            <a:r>
              <a:rPr lang="en-US" dirty="0">
                <a:solidFill>
                  <a:srgbClr val="000000"/>
                </a:solidFill>
                <a:latin typeface="Arial" panose="020B0604020202020204" pitchFamily="34" charset="0"/>
                <a:ea typeface="Calibri" panose="020F0502020204030204" pitchFamily="34" charset="0"/>
              </a:rPr>
              <a:t>ADCES Educator of the Year in 2020</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419100" y="5165830"/>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8CD91-56BC-445B-92B6-E551D40D0230}"/>
              </a:ext>
            </a:extLst>
          </p:cNvPr>
          <p:cNvPicPr>
            <a:picLocks noChangeAspect="1"/>
          </p:cNvPicPr>
          <p:nvPr/>
        </p:nvPicPr>
        <p:blipFill>
          <a:blip r:embed="rId3"/>
          <a:stretch>
            <a:fillRect/>
          </a:stretch>
        </p:blipFill>
        <p:spPr>
          <a:xfrm>
            <a:off x="612480" y="152400"/>
            <a:ext cx="7919040" cy="6152100"/>
          </a:xfrm>
          <a:prstGeom prst="rect">
            <a:avLst/>
          </a:prstGeom>
        </p:spPr>
      </p:pic>
      <p:sp>
        <p:nvSpPr>
          <p:cNvPr id="3" name="TextBox 2">
            <a:extLst>
              <a:ext uri="{FF2B5EF4-FFF2-40B4-BE49-F238E27FC236}">
                <a16:creationId xmlns:a16="http://schemas.microsoft.com/office/drawing/2014/main" id="{E587ABF9-26E0-4DA2-236F-4005415AFF2E}"/>
              </a:ext>
            </a:extLst>
          </p:cNvPr>
          <p:cNvSpPr txBox="1"/>
          <p:nvPr/>
        </p:nvSpPr>
        <p:spPr>
          <a:xfrm>
            <a:off x="228600" y="6488668"/>
            <a:ext cx="8686800" cy="369332"/>
          </a:xfrm>
          <a:prstGeom prst="rect">
            <a:avLst/>
          </a:prstGeom>
          <a:noFill/>
        </p:spPr>
        <p:txBody>
          <a:bodyPr wrap="square" rtlCol="0">
            <a:spAutoFit/>
          </a:bodyPr>
          <a:lstStyle/>
          <a:p>
            <a:r>
              <a:rPr lang="en-US">
                <a:hlinkClick r:id="rId4"/>
              </a:rPr>
              <a:t>QuickHitCard.pdf (clevelandclinicwellness.com)</a:t>
            </a:r>
            <a:endParaRPr lang="en-US" dirty="0"/>
          </a:p>
        </p:txBody>
      </p:sp>
      <p:sp>
        <p:nvSpPr>
          <p:cNvPr id="6" name="TextBox 5">
            <a:extLst>
              <a:ext uri="{FF2B5EF4-FFF2-40B4-BE49-F238E27FC236}">
                <a16:creationId xmlns:a16="http://schemas.microsoft.com/office/drawing/2014/main" id="{DB2DCAD4-BB75-449D-5177-57745F07EAFB}"/>
              </a:ext>
            </a:extLst>
          </p:cNvPr>
          <p:cNvSpPr txBox="1"/>
          <p:nvPr/>
        </p:nvSpPr>
        <p:spPr>
          <a:xfrm>
            <a:off x="5791200" y="6336268"/>
            <a:ext cx="3352800" cy="369332"/>
          </a:xfrm>
          <a:prstGeom prst="rect">
            <a:avLst/>
          </a:prstGeom>
          <a:noFill/>
        </p:spPr>
        <p:txBody>
          <a:bodyPr wrap="square">
            <a:spAutoFit/>
          </a:bodyPr>
          <a:lstStyle/>
          <a:p>
            <a:r>
              <a:rPr lang="en-US" dirty="0">
                <a:solidFill>
                  <a:srgbClr val="0070C0"/>
                </a:solidFill>
              </a:rPr>
              <a:t>See appendix in back of syllabus</a:t>
            </a:r>
            <a:endParaRPr lang="en-US" dirty="0"/>
          </a:p>
        </p:txBody>
      </p:sp>
      <p:pic>
        <p:nvPicPr>
          <p:cNvPr id="8" name="Picture 7">
            <a:extLst>
              <a:ext uri="{FF2B5EF4-FFF2-40B4-BE49-F238E27FC236}">
                <a16:creationId xmlns:a16="http://schemas.microsoft.com/office/drawing/2014/main" id="{5A94242B-F0B9-815F-3F88-99F544CE540F}"/>
              </a:ext>
            </a:extLst>
          </p:cNvPr>
          <p:cNvPicPr>
            <a:picLocks noChangeAspect="1"/>
          </p:cNvPicPr>
          <p:nvPr/>
        </p:nvPicPr>
        <p:blipFill>
          <a:blip r:embed="rId5"/>
          <a:stretch>
            <a:fillRect/>
          </a:stretch>
        </p:blipFill>
        <p:spPr>
          <a:xfrm>
            <a:off x="612480" y="37070"/>
            <a:ext cx="7919040" cy="6226172"/>
          </a:xfrm>
          <a:prstGeom prst="rect">
            <a:avLst/>
          </a:prstGeom>
        </p:spPr>
      </p:pic>
    </p:spTree>
    <p:extLst>
      <p:ext uri="{BB962C8B-B14F-4D97-AF65-F5344CB8AC3E}">
        <p14:creationId xmlns:p14="http://schemas.microsoft.com/office/powerpoint/2010/main" val="12991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6" name="Picture 5">
            <a:extLst>
              <a:ext uri="{FF2B5EF4-FFF2-40B4-BE49-F238E27FC236}">
                <a16:creationId xmlns:a16="http://schemas.microsoft.com/office/drawing/2014/main" id="{36D8E679-0D4F-C762-5A11-D9D0BF64C25E}"/>
              </a:ext>
            </a:extLst>
          </p:cNvPr>
          <p:cNvPicPr>
            <a:picLocks noChangeAspect="1"/>
          </p:cNvPicPr>
          <p:nvPr/>
        </p:nvPicPr>
        <p:blipFill>
          <a:blip r:embed="rId3"/>
          <a:stretch>
            <a:fillRect/>
          </a:stretch>
        </p:blipFill>
        <p:spPr>
          <a:xfrm>
            <a:off x="1828800" y="6440424"/>
            <a:ext cx="4820323" cy="304843"/>
          </a:xfrm>
          <a:prstGeom prst="rect">
            <a:avLst/>
          </a:prstGeom>
        </p:spPr>
      </p:pic>
      <p:pic>
        <p:nvPicPr>
          <p:cNvPr id="5" name="Picture 4">
            <a:extLst>
              <a:ext uri="{FF2B5EF4-FFF2-40B4-BE49-F238E27FC236}">
                <a16:creationId xmlns:a16="http://schemas.microsoft.com/office/drawing/2014/main" id="{6E2F9F79-BFDE-2071-116D-E01BE8F5810B}"/>
              </a:ext>
            </a:extLst>
          </p:cNvPr>
          <p:cNvPicPr>
            <a:picLocks noChangeAspect="1"/>
          </p:cNvPicPr>
          <p:nvPr/>
        </p:nvPicPr>
        <p:blipFill>
          <a:blip r:embed="rId4"/>
          <a:stretch>
            <a:fillRect/>
          </a:stretch>
        </p:blipFill>
        <p:spPr>
          <a:xfrm>
            <a:off x="1693989" y="6325392"/>
            <a:ext cx="4969369" cy="469547"/>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
        <p:nvSpPr>
          <p:cNvPr id="3" name="TextBox 2">
            <a:extLst>
              <a:ext uri="{FF2B5EF4-FFF2-40B4-BE49-F238E27FC236}">
                <a16:creationId xmlns:a16="http://schemas.microsoft.com/office/drawing/2014/main" id="{397978B9-DB3D-19E1-7643-FC84F96C5EC0}"/>
              </a:ext>
            </a:extLst>
          </p:cNvPr>
          <p:cNvSpPr txBox="1"/>
          <p:nvPr/>
        </p:nvSpPr>
        <p:spPr>
          <a:xfrm>
            <a:off x="8280642" y="6072477"/>
            <a:ext cx="77208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D2F8-A95F-196B-CE23-A926023033EA}"/>
              </a:ext>
            </a:extLst>
          </p:cNvPr>
          <p:cNvSpPr>
            <a:spLocks noGrp="1"/>
          </p:cNvSpPr>
          <p:nvPr>
            <p:ph type="title"/>
          </p:nvPr>
        </p:nvSpPr>
        <p:spPr/>
        <p:txBody>
          <a:bodyPr>
            <a:normAutofit fontScale="90000"/>
          </a:bodyPr>
          <a:lstStyle/>
          <a:p>
            <a:r>
              <a:rPr lang="en-US" dirty="0"/>
              <a:t>Hypo Marker of CV Events &amp; Mortality</a:t>
            </a:r>
          </a:p>
        </p:txBody>
      </p:sp>
      <p:graphicFrame>
        <p:nvGraphicFramePr>
          <p:cNvPr id="5" name="Content Placeholder 2">
            <a:extLst>
              <a:ext uri="{FF2B5EF4-FFF2-40B4-BE49-F238E27FC236}">
                <a16:creationId xmlns:a16="http://schemas.microsoft.com/office/drawing/2014/main" id="{B2B04BBA-12F9-0F81-73B6-81F6011A66AF}"/>
              </a:ext>
            </a:extLst>
          </p:cNvPr>
          <p:cNvGraphicFramePr>
            <a:graphicFrameLocks noGrp="1"/>
          </p:cNvGraphicFramePr>
          <p:nvPr>
            <p:ph sz="quarter" idx="1"/>
          </p:nvPr>
        </p:nvGraphicFramePr>
        <p:xfrm>
          <a:off x="457200" y="1219200"/>
          <a:ext cx="60198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BB6B9CD3-AD2C-9A9A-E50A-78E32AB9D45A}"/>
              </a:ext>
            </a:extLst>
          </p:cNvPr>
          <p:cNvPicPr>
            <a:picLocks noChangeAspect="1"/>
          </p:cNvPicPr>
          <p:nvPr/>
        </p:nvPicPr>
        <p:blipFill>
          <a:blip r:embed="rId7"/>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74870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4788-4419-770C-F0E0-A2FA9A4FC1D7}"/>
              </a:ext>
            </a:extLst>
          </p:cNvPr>
          <p:cNvSpPr>
            <a:spLocks noGrp="1"/>
          </p:cNvSpPr>
          <p:nvPr>
            <p:ph type="title"/>
          </p:nvPr>
        </p:nvSpPr>
        <p:spPr/>
        <p:txBody>
          <a:bodyPr/>
          <a:lstStyle/>
          <a:p>
            <a:r>
              <a:rPr lang="en-US" dirty="0"/>
              <a:t>SDOH and Hypoglycemia</a:t>
            </a:r>
          </a:p>
        </p:txBody>
      </p:sp>
      <p:graphicFrame>
        <p:nvGraphicFramePr>
          <p:cNvPr id="7" name="Content Placeholder 2">
            <a:extLst>
              <a:ext uri="{FF2B5EF4-FFF2-40B4-BE49-F238E27FC236}">
                <a16:creationId xmlns:a16="http://schemas.microsoft.com/office/drawing/2014/main" id="{26A20415-5700-9E22-5EAE-B67124885336}"/>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31EC6DC-90CC-61AE-106D-11B35C9B4FDE}"/>
              </a:ext>
            </a:extLst>
          </p:cNvPr>
          <p:cNvPicPr>
            <a:picLocks noChangeAspect="1"/>
          </p:cNvPicPr>
          <p:nvPr/>
        </p:nvPicPr>
        <p:blipFill>
          <a:blip r:embed="rId7"/>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355993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DFF9-519D-E93E-E08D-6F23B0AD9F4F}"/>
              </a:ext>
            </a:extLst>
          </p:cNvPr>
          <p:cNvSpPr>
            <a:spLocks noGrp="1"/>
          </p:cNvSpPr>
          <p:nvPr>
            <p:ph type="title"/>
          </p:nvPr>
        </p:nvSpPr>
        <p:spPr>
          <a:xfrm>
            <a:off x="457200" y="274638"/>
            <a:ext cx="8229600" cy="1020762"/>
          </a:xfrm>
        </p:spPr>
        <p:txBody>
          <a:bodyPr/>
          <a:lstStyle/>
          <a:p>
            <a:r>
              <a:rPr lang="en-US" dirty="0"/>
              <a:t>Assess for Hypo</a:t>
            </a:r>
          </a:p>
        </p:txBody>
      </p:sp>
      <p:sp>
        <p:nvSpPr>
          <p:cNvPr id="3" name="Online Image Placeholder 2">
            <a:extLst>
              <a:ext uri="{FF2B5EF4-FFF2-40B4-BE49-F238E27FC236}">
                <a16:creationId xmlns:a16="http://schemas.microsoft.com/office/drawing/2014/main" id="{E7A3B9BE-B5F5-21CD-0D30-012BF57679FB}"/>
              </a:ext>
            </a:extLst>
          </p:cNvPr>
          <p:cNvSpPr>
            <a:spLocks noGrp="1"/>
          </p:cNvSpPr>
          <p:nvPr>
            <p:ph type="clipArt" sz="half" idx="1"/>
          </p:nvPr>
        </p:nvSpPr>
        <p:spPr/>
        <p:txBody>
          <a:bodyPr>
            <a:normAutofit fontScale="92500" lnSpcReduction="10000"/>
          </a:bodyPr>
          <a:lstStyle/>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Review history of hypoglycemia at every clinical encounter for all individuals at risk for hypoglycemia</a:t>
            </a:r>
          </a:p>
          <a:p>
            <a:pPr marL="0" indent="0" algn="l" fontAlgn="base">
              <a:buNone/>
            </a:pPr>
            <a:r>
              <a:rPr lang="en-US" sz="2800" dirty="0">
                <a:solidFill>
                  <a:srgbClr val="383636"/>
                </a:solidFill>
                <a:ea typeface="Calibri" panose="020F0502020204030204" pitchFamily="34" charset="0"/>
                <a:cs typeface="Calibri" panose="020F0502020204030204" pitchFamily="34" charset="0"/>
              </a:rPr>
              <a:t>E</a:t>
            </a:r>
            <a:r>
              <a:rPr lang="en-US" sz="2800" b="0" i="0" dirty="0">
                <a:solidFill>
                  <a:srgbClr val="383636"/>
                </a:solidFill>
                <a:effectLst/>
                <a:ea typeface="Calibri" panose="020F0502020204030204" pitchFamily="34" charset="0"/>
                <a:cs typeface="Calibri" panose="020F0502020204030204" pitchFamily="34" charset="0"/>
              </a:rPr>
              <a:t>valuate hypoglycemic events  </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Screen for impaired hypoglycemia awareness at least annually.</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 </a:t>
            </a:r>
          </a:p>
          <a:p>
            <a:pPr marL="0" indent="0" algn="l" fontAlgn="base">
              <a:buNone/>
            </a:pPr>
            <a:endParaRPr lang="en-US" sz="2400" dirty="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CDA5DCA-1E35-7829-8514-9BE819AE6049}"/>
              </a:ext>
            </a:extLst>
          </p:cNvPr>
          <p:cNvSpPr>
            <a:spLocks noGrp="1"/>
          </p:cNvSpPr>
          <p:nvPr>
            <p:ph type="body" sz="half" idx="2"/>
          </p:nvPr>
        </p:nvSpPr>
        <p:spPr>
          <a:xfrm>
            <a:off x="4648200" y="1447800"/>
            <a:ext cx="4038600" cy="4678363"/>
          </a:xfrm>
        </p:spPr>
        <p:txBody>
          <a:bodyPr>
            <a:normAutofit/>
          </a:bodyPr>
          <a:lstStyle/>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Consider individual’s risk for hypoglycemia when selecting diabetes medications and glycemic goals. </a:t>
            </a:r>
            <a:endParaRPr lang="en-US" sz="2800" b="1" dirty="0">
              <a:solidFill>
                <a:srgbClr val="383636"/>
              </a:solidFill>
              <a:ea typeface="Calibri" panose="020F0502020204030204" pitchFamily="34" charset="0"/>
              <a:cs typeface="Calibri" panose="020F0502020204030204" pitchFamily="34" charset="0"/>
            </a:endParaRP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Use of CGM is beneficial and recommended for individuals at high risk for hypoglycemia. </a:t>
            </a:r>
            <a:r>
              <a:rPr lang="en-US" sz="2800" b="1" i="0" dirty="0">
                <a:solidFill>
                  <a:srgbClr val="383636"/>
                </a:solidFill>
                <a:effectLst/>
                <a:ea typeface="Calibri" panose="020F0502020204030204" pitchFamily="34" charset="0"/>
                <a:cs typeface="Calibri" panose="020F0502020204030204" pitchFamily="34" charset="0"/>
              </a:rPr>
              <a:t> </a:t>
            </a:r>
            <a:endParaRPr lang="en-US" sz="2800" b="0" i="0" dirty="0">
              <a:solidFill>
                <a:srgbClr val="383636"/>
              </a:solidFill>
              <a:effectLst/>
              <a:ea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86245226-2F49-C8EF-89E6-BC018950FEEA}"/>
              </a:ext>
            </a:extLst>
          </p:cNvPr>
          <p:cNvPicPr>
            <a:picLocks noChangeAspect="1"/>
          </p:cNvPicPr>
          <p:nvPr/>
        </p:nvPicPr>
        <p:blipFill>
          <a:blip r:embed="rId2"/>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4704113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7" name="Picture 6">
            <a:extLst>
              <a:ext uri="{FF2B5EF4-FFF2-40B4-BE49-F238E27FC236}">
                <a16:creationId xmlns:a16="http://schemas.microsoft.com/office/drawing/2014/main" id="{20D49FB2-899D-259B-32AB-EC10661457B5}"/>
              </a:ext>
            </a:extLst>
          </p:cNvPr>
          <p:cNvPicPr>
            <a:picLocks noChangeAspect="1"/>
          </p:cNvPicPr>
          <p:nvPr/>
        </p:nvPicPr>
        <p:blipFill>
          <a:blip r:embed="rId4"/>
          <a:stretch>
            <a:fillRect/>
          </a:stretch>
        </p:blipFill>
        <p:spPr>
          <a:xfrm>
            <a:off x="747980" y="735274"/>
            <a:ext cx="7272693" cy="6117218"/>
          </a:xfrm>
          <a:prstGeom prst="rect">
            <a:avLst/>
          </a:prstGeom>
        </p:spPr>
      </p:pic>
      <p:pic>
        <p:nvPicPr>
          <p:cNvPr id="4" name="Picture 3">
            <a:extLst>
              <a:ext uri="{FF2B5EF4-FFF2-40B4-BE49-F238E27FC236}">
                <a16:creationId xmlns:a16="http://schemas.microsoft.com/office/drawing/2014/main" id="{F5957D16-36A6-36C1-249A-3EB651EAC995}"/>
              </a:ext>
            </a:extLst>
          </p:cNvPr>
          <p:cNvPicPr>
            <a:picLocks noChangeAspect="1"/>
          </p:cNvPicPr>
          <p:nvPr/>
        </p:nvPicPr>
        <p:blipFill>
          <a:blip r:embed="rId5"/>
          <a:stretch>
            <a:fillRect/>
          </a:stretch>
        </p:blipFill>
        <p:spPr>
          <a:xfrm>
            <a:off x="4384326" y="6454539"/>
            <a:ext cx="4685658" cy="304800"/>
          </a:xfrm>
          <a:prstGeom prst="rect">
            <a:avLst/>
          </a:prstGeom>
        </p:spPr>
      </p:pic>
    </p:spTree>
    <p:custDataLst>
      <p:tags r:id="rId1"/>
    </p:custDataLst>
    <p:extLst>
      <p:ext uri="{BB962C8B-B14F-4D97-AF65-F5344CB8AC3E}">
        <p14:creationId xmlns:p14="http://schemas.microsoft.com/office/powerpoint/2010/main" val="844973046"/>
      </p:ext>
    </p:extLst>
  </p:cSld>
  <p:clrMapOvr>
    <a:masterClrMapping/>
  </p:clrMapOvr>
  <p:transition spd="slow"/>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6</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257800"/>
          </a:xfrm>
        </p:spPr>
        <p:txBody>
          <a:bodyPr>
            <a:normAutofit fontScale="92500" lnSpcReduction="10000"/>
          </a:bodyPr>
          <a:lstStyle/>
          <a:p>
            <a:r>
              <a:rPr lang="en-US" dirty="0"/>
              <a:t>JL is 78 and drinks a “few cocktails” every night. Lives with partner and takes basal insulin at night and bolus insulin as needed.  </a:t>
            </a:r>
            <a:r>
              <a:rPr lang="en-US" dirty="0">
                <a:solidFill>
                  <a:srgbClr val="0070C0"/>
                </a:solidFill>
              </a:rPr>
              <a:t>Has had a few low blood glucose levels in past week of 62, 49 and 51</a:t>
            </a:r>
            <a:r>
              <a:rPr lang="en-US" dirty="0"/>
              <a:t>. What is the most important recommendation?  </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92500" lnSpcReduction="10000"/>
          </a:bodyPr>
          <a:lstStyle/>
          <a:p>
            <a:r>
              <a:rPr lang="en-US" dirty="0"/>
              <a:t>A. Decrease alcohol intake</a:t>
            </a:r>
          </a:p>
          <a:p>
            <a:r>
              <a:rPr lang="en-US" dirty="0"/>
              <a:t>B. Check BG at least 4 times a day.</a:t>
            </a:r>
          </a:p>
          <a:p>
            <a:r>
              <a:rPr lang="en-US" dirty="0"/>
              <a:t>C. Double check injection sites.</a:t>
            </a:r>
          </a:p>
          <a:p>
            <a:r>
              <a:rPr lang="en-US" dirty="0"/>
              <a:t>D. Get glucagon rescue medication.</a:t>
            </a:r>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5867400" y="5017356"/>
            <a:ext cx="1219200" cy="1415682"/>
          </a:xfrm>
          <a:prstGeom prst="rect">
            <a:avLst/>
          </a:prstGeom>
        </p:spPr>
      </p:pic>
      <p:pic>
        <p:nvPicPr>
          <p:cNvPr id="7" name="Picture 6" descr="Wood human figure">
            <a:extLst>
              <a:ext uri="{FF2B5EF4-FFF2-40B4-BE49-F238E27FC236}">
                <a16:creationId xmlns:a16="http://schemas.microsoft.com/office/drawing/2014/main" id="{7C88E2DF-5D44-40F4-EE0B-CCDD79013A07}"/>
              </a:ext>
            </a:extLst>
          </p:cNvPr>
          <p:cNvPicPr>
            <a:picLocks noChangeAspect="1"/>
          </p:cNvPicPr>
          <p:nvPr/>
        </p:nvPicPr>
        <p:blipFill>
          <a:blip r:embed="rId3" cstate="print">
            <a:extLst>
              <a:ext uri="{28A0092B-C50C-407E-A947-70E740481C1C}">
                <a14:useLocalDpi xmlns:a14="http://schemas.microsoft.com/office/drawing/2010/main" val="0"/>
              </a:ext>
            </a:extLst>
          </a:blip>
          <a:srcRect l="4346" t="5250" r="34783"/>
          <a:stretch/>
        </p:blipFill>
        <p:spPr>
          <a:xfrm rot="1932445">
            <a:off x="4448202" y="357396"/>
            <a:ext cx="606552" cy="656809"/>
          </a:xfrm>
          <a:prstGeom prst="rect">
            <a:avLst/>
          </a:prstGeom>
        </p:spPr>
      </p:pic>
    </p:spTree>
    <p:extLst>
      <p:ext uri="{BB962C8B-B14F-4D97-AF65-F5344CB8AC3E}">
        <p14:creationId xmlns:p14="http://schemas.microsoft.com/office/powerpoint/2010/main" val="35696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88A4B-AEEF-C9F5-BF4F-F888AED7078B}"/>
              </a:ext>
            </a:extLst>
          </p:cNvPr>
          <p:cNvSpPr>
            <a:spLocks noGrp="1"/>
          </p:cNvSpPr>
          <p:nvPr>
            <p:ph type="title"/>
          </p:nvPr>
        </p:nvSpPr>
        <p:spPr/>
        <p:txBody>
          <a:bodyPr/>
          <a:lstStyle/>
          <a:p>
            <a:r>
              <a:rPr lang="en-US" dirty="0"/>
              <a:t>Hyperglycemic Crisis	</a:t>
            </a:r>
          </a:p>
        </p:txBody>
      </p:sp>
      <p:pic>
        <p:nvPicPr>
          <p:cNvPr id="6" name="Content Placeholder 5">
            <a:extLst>
              <a:ext uri="{FF2B5EF4-FFF2-40B4-BE49-F238E27FC236}">
                <a16:creationId xmlns:a16="http://schemas.microsoft.com/office/drawing/2014/main" id="{6AA2912C-ACCE-DA94-8F67-81286C7BF944}"/>
              </a:ext>
            </a:extLst>
          </p:cNvPr>
          <p:cNvPicPr>
            <a:picLocks noGrp="1" noChangeAspect="1"/>
          </p:cNvPicPr>
          <p:nvPr>
            <p:ph sz="quarter" idx="1"/>
          </p:nvPr>
        </p:nvPicPr>
        <p:blipFill>
          <a:blip r:embed="rId2"/>
          <a:stretch>
            <a:fillRect/>
          </a:stretch>
        </p:blipFill>
        <p:spPr>
          <a:xfrm>
            <a:off x="380999" y="1295400"/>
            <a:ext cx="4041775" cy="2955783"/>
          </a:xfrm>
        </p:spPr>
      </p:pic>
      <p:pic>
        <p:nvPicPr>
          <p:cNvPr id="8" name="Content Placeholder 7">
            <a:extLst>
              <a:ext uri="{FF2B5EF4-FFF2-40B4-BE49-F238E27FC236}">
                <a16:creationId xmlns:a16="http://schemas.microsoft.com/office/drawing/2014/main" id="{D957AF3A-3B20-5E5B-C8B2-7E31A2BF42FE}"/>
              </a:ext>
            </a:extLst>
          </p:cNvPr>
          <p:cNvPicPr>
            <a:picLocks noGrp="1" noChangeAspect="1"/>
          </p:cNvPicPr>
          <p:nvPr>
            <p:ph sz="quarter" idx="2"/>
          </p:nvPr>
        </p:nvPicPr>
        <p:blipFill>
          <a:blip r:embed="rId3"/>
          <a:stretch>
            <a:fillRect/>
          </a:stretch>
        </p:blipFill>
        <p:spPr>
          <a:xfrm>
            <a:off x="4442802" y="1363591"/>
            <a:ext cx="4339864" cy="2819400"/>
          </a:xfrm>
        </p:spPr>
      </p:pic>
      <p:pic>
        <p:nvPicPr>
          <p:cNvPr id="10" name="Picture 9">
            <a:extLst>
              <a:ext uri="{FF2B5EF4-FFF2-40B4-BE49-F238E27FC236}">
                <a16:creationId xmlns:a16="http://schemas.microsoft.com/office/drawing/2014/main" id="{B69205A3-E29F-F5E8-C76B-D6A724464A01}"/>
              </a:ext>
            </a:extLst>
          </p:cNvPr>
          <p:cNvPicPr>
            <a:picLocks noChangeAspect="1"/>
          </p:cNvPicPr>
          <p:nvPr/>
        </p:nvPicPr>
        <p:blipFill>
          <a:blip r:embed="rId4"/>
          <a:stretch>
            <a:fillRect/>
          </a:stretch>
        </p:blipFill>
        <p:spPr>
          <a:xfrm>
            <a:off x="2133600" y="4492113"/>
            <a:ext cx="5105400" cy="2140974"/>
          </a:xfrm>
          <a:prstGeom prst="rect">
            <a:avLst/>
          </a:prstGeom>
        </p:spPr>
      </p:pic>
    </p:spTree>
    <p:extLst>
      <p:ext uri="{BB962C8B-B14F-4D97-AF65-F5344CB8AC3E}">
        <p14:creationId xmlns:p14="http://schemas.microsoft.com/office/powerpoint/2010/main" val="1498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886286"/>
          </a:xfrm>
        </p:spPr>
        <p:txBody>
          <a:bodyPr>
            <a:normAutofit fontScale="92500" lnSpcReduction="10000"/>
          </a:bodyPr>
          <a:lstStyle/>
          <a:p>
            <a:pPr>
              <a:lnSpc>
                <a:spcPct val="120000"/>
              </a:lnSpc>
            </a:pPr>
            <a:r>
              <a:rPr lang="en-US" altLang="en-US" dirty="0"/>
              <a:t>Diana Isaacs, PharmD, BCPS, BCACP, CDCES, BC-ADM, FADCES, FCCP declares the following disclosures:</a:t>
            </a:r>
          </a:p>
          <a:p>
            <a:pPr>
              <a:lnSpc>
                <a:spcPct val="120000"/>
              </a:lnSpc>
            </a:pPr>
            <a:r>
              <a:rPr lang="en-US" altLang="en-US" dirty="0"/>
              <a:t>Speaker: Abbott, Dexcom, Novo Nordisk, </a:t>
            </a:r>
            <a:r>
              <a:rPr lang="en-US" altLang="en-US" dirty="0" err="1"/>
              <a:t>Insulet</a:t>
            </a:r>
            <a:r>
              <a:rPr lang="en-US" altLang="en-US" dirty="0"/>
              <a:t>, Medtronic, Lilly, </a:t>
            </a:r>
            <a:r>
              <a:rPr lang="en-US" altLang="en-US" dirty="0" err="1"/>
              <a:t>Cequr</a:t>
            </a:r>
            <a:endParaRPr lang="en-US" altLang="en-US" dirty="0"/>
          </a:p>
          <a:p>
            <a:pPr>
              <a:lnSpc>
                <a:spcPct val="120000"/>
              </a:lnSpc>
            </a:pPr>
            <a:r>
              <a:rPr lang="en-US" altLang="en-US" dirty="0"/>
              <a:t>Consultant: Sanofi, </a:t>
            </a:r>
            <a:r>
              <a:rPr lang="en-US" altLang="en-US" dirty="0" err="1"/>
              <a:t>Undermyfork</a:t>
            </a:r>
            <a:endParaRPr lang="en-US" altLang="en-US" dirty="0"/>
          </a:p>
          <a:p>
            <a:pPr>
              <a:lnSpc>
                <a:spcPct val="120000"/>
              </a:lnSpc>
            </a:pPr>
            <a:r>
              <a:rPr lang="en-US" altLang="en-US" dirty="0"/>
              <a:t>ADCES Board Member</a:t>
            </a:r>
          </a:p>
        </p:txBody>
      </p:sp>
    </p:spTree>
    <p:extLst>
      <p:ext uri="{BB962C8B-B14F-4D97-AF65-F5344CB8AC3E}">
        <p14:creationId xmlns:p14="http://schemas.microsoft.com/office/powerpoint/2010/main" val="407487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a:xfrm>
            <a:off x="423069" y="328082"/>
            <a:ext cx="8459787" cy="1143000"/>
          </a:xfrm>
        </p:spPr>
        <p:txBody>
          <a:bodyPr lIns="90488" tIns="44450" rIns="90488" bIns="44450" anchor="b">
            <a:normAutofit fontScale="90000"/>
          </a:bodyPr>
          <a:lstStyle/>
          <a:p>
            <a:pPr>
              <a:defRPr/>
            </a:pPr>
            <a:r>
              <a:rPr lang="en-US" sz="4800" dirty="0"/>
              <a:t>         </a:t>
            </a:r>
            <a:r>
              <a:rPr lang="en-US" sz="4800" b="1" dirty="0"/>
              <a:t>                    HHS	  </a:t>
            </a:r>
            <a:r>
              <a:rPr lang="en-US" sz="4800" dirty="0"/>
              <a:t>   </a:t>
            </a:r>
            <a:r>
              <a:rPr lang="en-US" b="1" dirty="0"/>
              <a:t>DKA	  EDKA	</a:t>
            </a:r>
            <a:endParaRPr lang="en-US" sz="3600" b="1" dirty="0">
              <a:sym typeface="Monotype Sorts" pitchFamily="2" charset="2"/>
            </a:endParaRPr>
          </a:p>
        </p:txBody>
      </p:sp>
      <p:sp>
        <p:nvSpPr>
          <p:cNvPr id="1762307" name="Rectangle 3"/>
          <p:cNvSpPr>
            <a:spLocks noGrp="1" noChangeArrowheads="1"/>
          </p:cNvSpPr>
          <p:nvPr>
            <p:ph type="body" sz="half" idx="1"/>
          </p:nvPr>
        </p:nvSpPr>
        <p:spPr>
          <a:xfrm>
            <a:off x="4572000" y="1600200"/>
            <a:ext cx="4348163" cy="4876800"/>
          </a:xfrm>
        </p:spPr>
        <p:txBody>
          <a:bodyPr lIns="90488" tIns="44450" rIns="90488" bIns="44450">
            <a:normAutofit fontScale="85000" lnSpcReduction="20000"/>
          </a:bodyPr>
          <a:lstStyle/>
          <a:p>
            <a:pPr>
              <a:defRPr/>
            </a:pPr>
            <a:r>
              <a:rPr lang="en-US" dirty="0">
                <a:solidFill>
                  <a:schemeClr val="bg1">
                    <a:lumMod val="75000"/>
                  </a:schemeClr>
                </a:solidFill>
              </a:rPr>
              <a:t>Usually &lt; 40 yrs old</a:t>
            </a:r>
          </a:p>
          <a:p>
            <a:pPr>
              <a:defRPr/>
            </a:pPr>
            <a:r>
              <a:rPr lang="en-US" dirty="0">
                <a:solidFill>
                  <a:schemeClr val="bg1">
                    <a:lumMod val="75000"/>
                  </a:schemeClr>
                </a:solidFill>
              </a:rPr>
              <a:t>&lt; 2 days symptoms</a:t>
            </a:r>
          </a:p>
          <a:p>
            <a:pPr>
              <a:defRPr/>
            </a:pPr>
            <a:r>
              <a:rPr lang="en-US" dirty="0">
                <a:solidFill>
                  <a:schemeClr val="bg1">
                    <a:lumMod val="75000"/>
                  </a:schemeClr>
                </a:solidFill>
              </a:rPr>
              <a:t>Glucose 200+ or anyone with diabetes </a:t>
            </a:r>
          </a:p>
          <a:p>
            <a:pPr>
              <a:defRPr/>
            </a:pPr>
            <a:r>
              <a:rPr lang="en-US" sz="3000" dirty="0">
                <a:solidFill>
                  <a:schemeClr val="bg1">
                    <a:lumMod val="75000"/>
                  </a:schemeClr>
                </a:solidFill>
              </a:rPr>
              <a:t>Beta-</a:t>
            </a:r>
            <a:r>
              <a:rPr lang="en-US" sz="3000" dirty="0" err="1">
                <a:solidFill>
                  <a:schemeClr val="bg1">
                    <a:lumMod val="75000"/>
                  </a:schemeClr>
                </a:solidFill>
              </a:rPr>
              <a:t>hydroxybutyrate</a:t>
            </a:r>
            <a:r>
              <a:rPr lang="en-US" sz="3000" dirty="0">
                <a:solidFill>
                  <a:schemeClr val="bg1">
                    <a:lumMod val="75000"/>
                  </a:schemeClr>
                </a:solidFill>
              </a:rPr>
              <a:t> 3.0 + or Urine ketone of 2+</a:t>
            </a:r>
          </a:p>
          <a:p>
            <a:pPr>
              <a:defRPr/>
            </a:pPr>
            <a:r>
              <a:rPr lang="en-US" dirty="0">
                <a:solidFill>
                  <a:schemeClr val="bg1">
                    <a:lumMod val="75000"/>
                  </a:schemeClr>
                </a:solidFill>
              </a:rPr>
              <a:t>pH less than 7.3</a:t>
            </a:r>
          </a:p>
          <a:p>
            <a:pPr>
              <a:defRPr/>
            </a:pPr>
            <a:r>
              <a:rPr lang="en-US" dirty="0">
                <a:solidFill>
                  <a:schemeClr val="bg1">
                    <a:lumMod val="75000"/>
                  </a:schemeClr>
                </a:solidFill>
              </a:rPr>
              <a:t>Bicarb less than 18 mmol/L</a:t>
            </a:r>
          </a:p>
          <a:p>
            <a:pPr>
              <a:defRPr/>
            </a:pPr>
            <a:r>
              <a:rPr lang="en-US" dirty="0">
                <a:solidFill>
                  <a:schemeClr val="bg1">
                    <a:lumMod val="75000"/>
                  </a:schemeClr>
                </a:solidFill>
              </a:rPr>
              <a:t>Serum osmolality 300 +</a:t>
            </a:r>
          </a:p>
          <a:p>
            <a:pPr>
              <a:defRPr/>
            </a:pPr>
            <a:r>
              <a:rPr lang="en-US" dirty="0">
                <a:solidFill>
                  <a:schemeClr val="bg1">
                    <a:lumMod val="75000"/>
                  </a:schemeClr>
                </a:solidFill>
              </a:rPr>
              <a:t>Usually type 1</a:t>
            </a:r>
          </a:p>
          <a:p>
            <a:pPr>
              <a:defRPr/>
            </a:pPr>
            <a:r>
              <a:rPr lang="en-US" strike="sngStrike" dirty="0">
                <a:solidFill>
                  <a:schemeClr val="bg1">
                    <a:lumMod val="75000"/>
                  </a:schemeClr>
                </a:solidFill>
              </a:rPr>
              <a:t>Anion Gap &gt; 12</a:t>
            </a:r>
          </a:p>
          <a:p>
            <a:pPr>
              <a:defRPr/>
            </a:pPr>
            <a:r>
              <a:rPr lang="en-US" dirty="0">
                <a:solidFill>
                  <a:schemeClr val="bg1">
                    <a:lumMod val="75000"/>
                  </a:schemeClr>
                </a:solidFill>
              </a:rPr>
              <a:t>3 – 10% mortality</a:t>
            </a:r>
            <a:endParaRPr lang="en-US" sz="3200" dirty="0">
              <a:solidFill>
                <a:schemeClr val="bg1">
                  <a:lumMod val="75000"/>
                </a:schemeClr>
              </a:solidFill>
            </a:endParaRPr>
          </a:p>
        </p:txBody>
      </p:sp>
      <p:sp>
        <p:nvSpPr>
          <p:cNvPr id="1762308" name="Rectangle 4"/>
          <p:cNvSpPr>
            <a:spLocks noGrp="1" noChangeArrowheads="1"/>
          </p:cNvSpPr>
          <p:nvPr>
            <p:ph type="body" sz="half" idx="2"/>
          </p:nvPr>
        </p:nvSpPr>
        <p:spPr>
          <a:xfrm>
            <a:off x="423069" y="1600200"/>
            <a:ext cx="4338637" cy="4876800"/>
          </a:xfrm>
        </p:spPr>
        <p:txBody>
          <a:bodyPr lIns="90488" tIns="44450" rIns="90488" bIns="44450">
            <a:normAutofit fontScale="92500" lnSpcReduction="20000"/>
          </a:bodyPr>
          <a:lstStyle/>
          <a:p>
            <a:pPr>
              <a:defRPr/>
            </a:pPr>
            <a:r>
              <a:rPr lang="en-US" dirty="0"/>
              <a:t>Usually &gt;60 yrs old</a:t>
            </a:r>
          </a:p>
          <a:p>
            <a:pPr>
              <a:defRPr/>
            </a:pPr>
            <a:r>
              <a:rPr lang="en-US" dirty="0"/>
              <a:t>&gt; 5 days symptoms</a:t>
            </a:r>
          </a:p>
          <a:p>
            <a:pPr>
              <a:defRPr/>
            </a:pPr>
            <a:r>
              <a:rPr lang="en-US" dirty="0"/>
              <a:t>Glucose &gt;600</a:t>
            </a:r>
          </a:p>
          <a:p>
            <a:pPr>
              <a:defRPr/>
            </a:pPr>
            <a:r>
              <a:rPr lang="en-US" sz="3000" dirty="0"/>
              <a:t>Beta-hydroxybutyrate &lt;3, urine ketones &lt;2</a:t>
            </a:r>
          </a:p>
          <a:p>
            <a:pPr>
              <a:defRPr/>
            </a:pPr>
            <a:r>
              <a:rPr lang="en-US" dirty="0"/>
              <a:t>pH normal 7.3+</a:t>
            </a:r>
          </a:p>
          <a:p>
            <a:pPr>
              <a:defRPr/>
            </a:pPr>
            <a:r>
              <a:rPr lang="en-US" dirty="0"/>
              <a:t>Bicarb more than 18</a:t>
            </a:r>
          </a:p>
          <a:p>
            <a:pPr>
              <a:defRPr/>
            </a:pPr>
            <a:r>
              <a:rPr lang="en-US" dirty="0"/>
              <a:t>Serum osmolality 300 +</a:t>
            </a:r>
          </a:p>
          <a:p>
            <a:pPr>
              <a:defRPr/>
            </a:pPr>
            <a:r>
              <a:rPr lang="en-US" dirty="0"/>
              <a:t>Usually type 2</a:t>
            </a:r>
          </a:p>
          <a:p>
            <a:pPr>
              <a:defRPr/>
            </a:pPr>
            <a:r>
              <a:rPr lang="en-US" strike="sngStrike" dirty="0"/>
              <a:t>Anion Gap &lt; 12</a:t>
            </a:r>
          </a:p>
          <a:p>
            <a:pPr>
              <a:defRPr/>
            </a:pPr>
            <a:r>
              <a:rPr lang="en-US" dirty="0"/>
              <a:t>10 - 20% mortality</a:t>
            </a:r>
          </a:p>
          <a:p>
            <a:pPr>
              <a:buFont typeface="Wingdings" panose="05000000000000000000" pitchFamily="2" charset="2"/>
              <a:buNone/>
              <a:defRPr/>
            </a:pPr>
            <a:endParaRPr lang="en-US" dirty="0"/>
          </a:p>
        </p:txBody>
      </p:sp>
      <p:graphicFrame>
        <p:nvGraphicFramePr>
          <p:cNvPr id="4" name="Table 3">
            <a:extLst>
              <a:ext uri="{FF2B5EF4-FFF2-40B4-BE49-F238E27FC236}">
                <a16:creationId xmlns:a16="http://schemas.microsoft.com/office/drawing/2014/main" id="{0B4EA32F-D1F6-8754-7123-40AB6C306650}"/>
              </a:ext>
            </a:extLst>
          </p:cNvPr>
          <p:cNvGraphicFramePr>
            <a:graphicFrameLocks noGrp="1"/>
          </p:cNvGraphicFramePr>
          <p:nvPr/>
        </p:nvGraphicFramePr>
        <p:xfrm>
          <a:off x="421257" y="1523856"/>
          <a:ext cx="6724906" cy="4854031"/>
        </p:xfrm>
        <a:graphic>
          <a:graphicData uri="http://schemas.openxmlformats.org/drawingml/2006/table">
            <a:tbl>
              <a:tblPr firstRow="1" bandRow="1">
                <a:tableStyleId>{F5AB1C69-6EDB-4FF4-983F-18BD219EF322}</a:tableStyleId>
              </a:tblPr>
              <a:tblGrid>
                <a:gridCol w="3448306">
                  <a:extLst>
                    <a:ext uri="{9D8B030D-6E8A-4147-A177-3AD203B41FA5}">
                      <a16:colId xmlns:a16="http://schemas.microsoft.com/office/drawing/2014/main" val="1323830432"/>
                    </a:ext>
                  </a:extLst>
                </a:gridCol>
                <a:gridCol w="1828800">
                  <a:extLst>
                    <a:ext uri="{9D8B030D-6E8A-4147-A177-3AD203B41FA5}">
                      <a16:colId xmlns:a16="http://schemas.microsoft.com/office/drawing/2014/main" val="154177847"/>
                    </a:ext>
                  </a:extLst>
                </a:gridCol>
                <a:gridCol w="1447800">
                  <a:extLst>
                    <a:ext uri="{9D8B030D-6E8A-4147-A177-3AD203B41FA5}">
                      <a16:colId xmlns:a16="http://schemas.microsoft.com/office/drawing/2014/main" val="1850862217"/>
                    </a:ext>
                  </a:extLst>
                </a:gridCol>
              </a:tblGrid>
              <a:tr h="580853">
                <a:tc>
                  <a:txBody>
                    <a:bodyPr/>
                    <a:lstStyle/>
                    <a:p>
                      <a:r>
                        <a:rPr lang="en-US" sz="2800" dirty="0"/>
                        <a:t>Labs</a:t>
                      </a:r>
                    </a:p>
                  </a:txBody>
                  <a:tcPr/>
                </a:tc>
                <a:tc>
                  <a:txBody>
                    <a:bodyPr/>
                    <a:lstStyle/>
                    <a:p>
                      <a:pPr algn="ctr"/>
                      <a:r>
                        <a:rPr lang="en-US" sz="2800" dirty="0"/>
                        <a:t>HHS</a:t>
                      </a:r>
                    </a:p>
                  </a:txBody>
                  <a:tcPr/>
                </a:tc>
                <a:tc>
                  <a:txBody>
                    <a:bodyPr/>
                    <a:lstStyle/>
                    <a:p>
                      <a:pPr algn="ctr"/>
                      <a:r>
                        <a:rPr lang="en-US" sz="2800" dirty="0"/>
                        <a:t>DKA</a:t>
                      </a:r>
                    </a:p>
                  </a:txBody>
                  <a:tcPr/>
                </a:tc>
                <a:extLst>
                  <a:ext uri="{0D108BD9-81ED-4DB2-BD59-A6C34878D82A}">
                    <a16:rowId xmlns:a16="http://schemas.microsoft.com/office/drawing/2014/main" val="1524358933"/>
                  </a:ext>
                </a:extLst>
              </a:tr>
              <a:tr h="588921">
                <a:tc>
                  <a:txBody>
                    <a:bodyPr/>
                    <a:lstStyle/>
                    <a:p>
                      <a:r>
                        <a:rPr lang="en-US" sz="2800" dirty="0"/>
                        <a:t>Glucose</a:t>
                      </a:r>
                    </a:p>
                  </a:txBody>
                  <a:tcPr/>
                </a:tc>
                <a:tc>
                  <a:txBody>
                    <a:bodyPr/>
                    <a:lstStyle/>
                    <a:p>
                      <a:pPr algn="ctr"/>
                      <a:r>
                        <a:rPr lang="en-US" sz="2800" dirty="0"/>
                        <a:t>600+</a:t>
                      </a:r>
                    </a:p>
                  </a:txBody>
                  <a:tcPr/>
                </a:tc>
                <a:tc>
                  <a:txBody>
                    <a:bodyPr/>
                    <a:lstStyle/>
                    <a:p>
                      <a:pPr algn="ctr"/>
                      <a:r>
                        <a:rPr lang="en-US" sz="2800" dirty="0"/>
                        <a:t>200+</a:t>
                      </a:r>
                    </a:p>
                  </a:txBody>
                  <a:tcPr/>
                </a:tc>
                <a:extLst>
                  <a:ext uri="{0D108BD9-81ED-4DB2-BD59-A6C34878D82A}">
                    <a16:rowId xmlns:a16="http://schemas.microsoft.com/office/drawing/2014/main" val="1728478550"/>
                  </a:ext>
                </a:extLst>
              </a:tr>
              <a:tr h="739652">
                <a:tc>
                  <a:txBody>
                    <a:bodyPr/>
                    <a:lstStyle/>
                    <a:p>
                      <a:r>
                        <a:rPr lang="en-US" sz="2800" dirty="0"/>
                        <a:t>Beta-hydroxybutyrate</a:t>
                      </a:r>
                    </a:p>
                  </a:txBody>
                  <a:tcPr/>
                </a:tc>
                <a:tc>
                  <a:txBody>
                    <a:bodyPr/>
                    <a:lstStyle/>
                    <a:p>
                      <a:pPr algn="ctr"/>
                      <a:r>
                        <a:rPr lang="en-US" sz="2800" dirty="0"/>
                        <a:t>&lt;3</a:t>
                      </a:r>
                    </a:p>
                  </a:txBody>
                  <a:tcPr/>
                </a:tc>
                <a:tc>
                  <a:txBody>
                    <a:bodyPr/>
                    <a:lstStyle/>
                    <a:p>
                      <a:pPr algn="ctr"/>
                      <a:r>
                        <a:rPr lang="en-US" sz="2800" dirty="0"/>
                        <a:t>3+</a:t>
                      </a:r>
                    </a:p>
                  </a:txBody>
                  <a:tcPr/>
                </a:tc>
                <a:extLst>
                  <a:ext uri="{0D108BD9-81ED-4DB2-BD59-A6C34878D82A}">
                    <a16:rowId xmlns:a16="http://schemas.microsoft.com/office/drawing/2014/main" val="1691832588"/>
                  </a:ext>
                </a:extLst>
              </a:tr>
              <a:tr h="588921">
                <a:tc>
                  <a:txBody>
                    <a:bodyPr/>
                    <a:lstStyle/>
                    <a:p>
                      <a:r>
                        <a:rPr lang="en-US" sz="2800" dirty="0"/>
                        <a:t>Urine ketones</a:t>
                      </a:r>
                    </a:p>
                  </a:txBody>
                  <a:tcPr/>
                </a:tc>
                <a:tc>
                  <a:txBody>
                    <a:bodyPr/>
                    <a:lstStyle/>
                    <a:p>
                      <a:pPr algn="ctr"/>
                      <a:r>
                        <a:rPr lang="en-US" sz="2800" dirty="0"/>
                        <a:t>&lt;2</a:t>
                      </a:r>
                    </a:p>
                  </a:txBody>
                  <a:tcPr/>
                </a:tc>
                <a:tc>
                  <a:txBody>
                    <a:bodyPr/>
                    <a:lstStyle/>
                    <a:p>
                      <a:pPr algn="ctr"/>
                      <a:r>
                        <a:rPr lang="en-US" sz="2800" dirty="0"/>
                        <a:t>2+</a:t>
                      </a:r>
                    </a:p>
                  </a:txBody>
                  <a:tcPr/>
                </a:tc>
                <a:extLst>
                  <a:ext uri="{0D108BD9-81ED-4DB2-BD59-A6C34878D82A}">
                    <a16:rowId xmlns:a16="http://schemas.microsoft.com/office/drawing/2014/main" val="4019625088"/>
                  </a:ext>
                </a:extLst>
              </a:tr>
              <a:tr h="588921">
                <a:tc>
                  <a:txBody>
                    <a:bodyPr/>
                    <a:lstStyle/>
                    <a:p>
                      <a:r>
                        <a:rPr lang="en-US" sz="2800" dirty="0"/>
                        <a:t>Blood pH </a:t>
                      </a:r>
                    </a:p>
                  </a:txBody>
                  <a:tcPr/>
                </a:tc>
                <a:tc>
                  <a:txBody>
                    <a:bodyPr/>
                    <a:lstStyle/>
                    <a:p>
                      <a:pPr algn="ctr"/>
                      <a:r>
                        <a:rPr lang="en-US" sz="2800" dirty="0"/>
                        <a:t>7.3+</a:t>
                      </a:r>
                    </a:p>
                  </a:txBody>
                  <a:tcPr/>
                </a:tc>
                <a:tc>
                  <a:txBody>
                    <a:bodyPr/>
                    <a:lstStyle/>
                    <a:p>
                      <a:pPr algn="ctr"/>
                      <a:r>
                        <a:rPr lang="en-US" sz="2800" dirty="0"/>
                        <a:t>&lt;7.3</a:t>
                      </a:r>
                    </a:p>
                  </a:txBody>
                  <a:tcPr/>
                </a:tc>
                <a:extLst>
                  <a:ext uri="{0D108BD9-81ED-4DB2-BD59-A6C34878D82A}">
                    <a16:rowId xmlns:a16="http://schemas.microsoft.com/office/drawing/2014/main" val="1705530622"/>
                  </a:ext>
                </a:extLst>
              </a:tr>
              <a:tr h="588921">
                <a:tc>
                  <a:txBody>
                    <a:bodyPr/>
                    <a:lstStyle/>
                    <a:p>
                      <a:r>
                        <a:rPr lang="en-US" sz="2800" dirty="0"/>
                        <a:t>Bicarb</a:t>
                      </a:r>
                    </a:p>
                  </a:txBody>
                  <a:tcPr/>
                </a:tc>
                <a:tc>
                  <a:txBody>
                    <a:bodyPr/>
                    <a:lstStyle/>
                    <a:p>
                      <a:pPr algn="ctr"/>
                      <a:r>
                        <a:rPr lang="en-US" sz="2800" dirty="0"/>
                        <a:t>15+</a:t>
                      </a:r>
                    </a:p>
                  </a:txBody>
                  <a:tcPr/>
                </a:tc>
                <a:tc>
                  <a:txBody>
                    <a:bodyPr/>
                    <a:lstStyle/>
                    <a:p>
                      <a:pPr algn="ctr"/>
                      <a:r>
                        <a:rPr lang="en-US" sz="2800" dirty="0"/>
                        <a:t>&lt;18</a:t>
                      </a:r>
                    </a:p>
                  </a:txBody>
                  <a:tcPr/>
                </a:tc>
                <a:extLst>
                  <a:ext uri="{0D108BD9-81ED-4DB2-BD59-A6C34878D82A}">
                    <a16:rowId xmlns:a16="http://schemas.microsoft.com/office/drawing/2014/main" val="1746237699"/>
                  </a:ext>
                </a:extLst>
              </a:tr>
              <a:tr h="588921">
                <a:tc>
                  <a:txBody>
                    <a:bodyPr/>
                    <a:lstStyle/>
                    <a:p>
                      <a:r>
                        <a:rPr lang="en-US" sz="2800" dirty="0"/>
                        <a:t>Serum osmolality</a:t>
                      </a:r>
                    </a:p>
                  </a:txBody>
                  <a:tcPr/>
                </a:tc>
                <a:tc>
                  <a:txBody>
                    <a:bodyPr/>
                    <a:lstStyle/>
                    <a:p>
                      <a:pPr algn="ctr"/>
                      <a:r>
                        <a:rPr lang="en-US" sz="2800" dirty="0"/>
                        <a:t>300+</a:t>
                      </a:r>
                    </a:p>
                  </a:txBody>
                  <a:tcPr/>
                </a:tc>
                <a:tc>
                  <a:txBody>
                    <a:bodyPr/>
                    <a:lstStyle/>
                    <a:p>
                      <a:pPr algn="ctr"/>
                      <a:r>
                        <a:rPr lang="en-US" sz="2800" dirty="0"/>
                        <a:t> </a:t>
                      </a:r>
                    </a:p>
                  </a:txBody>
                  <a:tcPr/>
                </a:tc>
                <a:extLst>
                  <a:ext uri="{0D108BD9-81ED-4DB2-BD59-A6C34878D82A}">
                    <a16:rowId xmlns:a16="http://schemas.microsoft.com/office/drawing/2014/main" val="2741336017"/>
                  </a:ext>
                </a:extLst>
              </a:tr>
              <a:tr h="588921">
                <a:tc>
                  <a:txBody>
                    <a:bodyPr/>
                    <a:lstStyle/>
                    <a:p>
                      <a:r>
                        <a:rPr lang="en-US" sz="2800" dirty="0"/>
                        <a:t>Anion gap (if used)</a:t>
                      </a:r>
                    </a:p>
                  </a:txBody>
                  <a:tcPr/>
                </a:tc>
                <a:tc>
                  <a:txBody>
                    <a:bodyPr/>
                    <a:lstStyle/>
                    <a:p>
                      <a:pPr algn="ctr"/>
                      <a:r>
                        <a:rPr lang="en-US" sz="2800" dirty="0"/>
                        <a:t>&lt;12</a:t>
                      </a:r>
                    </a:p>
                  </a:txBody>
                  <a:tcPr/>
                </a:tc>
                <a:tc>
                  <a:txBody>
                    <a:bodyPr/>
                    <a:lstStyle/>
                    <a:p>
                      <a:pPr algn="ctr"/>
                      <a:r>
                        <a:rPr lang="en-US" sz="2800" dirty="0"/>
                        <a:t>&gt;12</a:t>
                      </a:r>
                    </a:p>
                  </a:txBody>
                  <a:tcPr/>
                </a:tc>
                <a:extLst>
                  <a:ext uri="{0D108BD9-81ED-4DB2-BD59-A6C34878D82A}">
                    <a16:rowId xmlns:a16="http://schemas.microsoft.com/office/drawing/2014/main" val="3822937672"/>
                  </a:ext>
                </a:extLst>
              </a:tr>
            </a:tbl>
          </a:graphicData>
        </a:graphic>
      </p:graphicFrame>
      <p:graphicFrame>
        <p:nvGraphicFramePr>
          <p:cNvPr id="5" name="Table 4">
            <a:extLst>
              <a:ext uri="{FF2B5EF4-FFF2-40B4-BE49-F238E27FC236}">
                <a16:creationId xmlns:a16="http://schemas.microsoft.com/office/drawing/2014/main" id="{7D98D3C6-79CE-E60E-9090-7A57C851FAD0}"/>
              </a:ext>
            </a:extLst>
          </p:cNvPr>
          <p:cNvGraphicFramePr>
            <a:graphicFrameLocks noGrp="1"/>
          </p:cNvGraphicFramePr>
          <p:nvPr/>
        </p:nvGraphicFramePr>
        <p:xfrm>
          <a:off x="7086600" y="1547426"/>
          <a:ext cx="1796256" cy="4840233"/>
        </p:xfrm>
        <a:graphic>
          <a:graphicData uri="http://schemas.openxmlformats.org/drawingml/2006/table">
            <a:tbl>
              <a:tblPr firstRow="1" bandRow="1">
                <a:tableStyleId>{F5AB1C69-6EDB-4FF4-983F-18BD219EF322}</a:tableStyleId>
              </a:tblPr>
              <a:tblGrid>
                <a:gridCol w="1796256">
                  <a:extLst>
                    <a:ext uri="{9D8B030D-6E8A-4147-A177-3AD203B41FA5}">
                      <a16:colId xmlns:a16="http://schemas.microsoft.com/office/drawing/2014/main" val="509406770"/>
                    </a:ext>
                  </a:extLst>
                </a:gridCol>
              </a:tblGrid>
              <a:tr h="579202">
                <a:tc>
                  <a:txBody>
                    <a:bodyPr/>
                    <a:lstStyle/>
                    <a:p>
                      <a:pPr algn="ctr"/>
                      <a:r>
                        <a:rPr lang="en-US" sz="2800" dirty="0"/>
                        <a:t>EDKA</a:t>
                      </a:r>
                    </a:p>
                  </a:txBody>
                  <a:tcPr/>
                </a:tc>
                <a:extLst>
                  <a:ext uri="{0D108BD9-81ED-4DB2-BD59-A6C34878D82A}">
                    <a16:rowId xmlns:a16="http://schemas.microsoft.com/office/drawing/2014/main" val="2264031411"/>
                  </a:ext>
                </a:extLst>
              </a:tr>
              <a:tr h="587247">
                <a:tc>
                  <a:txBody>
                    <a:bodyPr/>
                    <a:lstStyle/>
                    <a:p>
                      <a:pPr algn="ctr"/>
                      <a:r>
                        <a:rPr lang="en-US" sz="2800" dirty="0"/>
                        <a:t>&lt;200</a:t>
                      </a:r>
                    </a:p>
                  </a:txBody>
                  <a:tcPr/>
                </a:tc>
                <a:extLst>
                  <a:ext uri="{0D108BD9-81ED-4DB2-BD59-A6C34878D82A}">
                    <a16:rowId xmlns:a16="http://schemas.microsoft.com/office/drawing/2014/main" val="3727032490"/>
                  </a:ext>
                </a:extLst>
              </a:tr>
              <a:tr h="737549">
                <a:tc>
                  <a:txBody>
                    <a:bodyPr/>
                    <a:lstStyle/>
                    <a:p>
                      <a:pPr algn="ctr"/>
                      <a:r>
                        <a:rPr lang="en-US" sz="2800" dirty="0"/>
                        <a:t>3+</a:t>
                      </a:r>
                    </a:p>
                  </a:txBody>
                  <a:tcPr/>
                </a:tc>
                <a:extLst>
                  <a:ext uri="{0D108BD9-81ED-4DB2-BD59-A6C34878D82A}">
                    <a16:rowId xmlns:a16="http://schemas.microsoft.com/office/drawing/2014/main" val="173525026"/>
                  </a:ext>
                </a:extLst>
              </a:tr>
              <a:tr h="587247">
                <a:tc>
                  <a:txBody>
                    <a:bodyPr/>
                    <a:lstStyle/>
                    <a:p>
                      <a:pPr algn="ctr"/>
                      <a:r>
                        <a:rPr lang="en-US" sz="2800" dirty="0"/>
                        <a:t>2+</a:t>
                      </a:r>
                    </a:p>
                  </a:txBody>
                  <a:tcPr/>
                </a:tc>
                <a:extLst>
                  <a:ext uri="{0D108BD9-81ED-4DB2-BD59-A6C34878D82A}">
                    <a16:rowId xmlns:a16="http://schemas.microsoft.com/office/drawing/2014/main" val="1739427960"/>
                  </a:ext>
                </a:extLst>
              </a:tr>
              <a:tr h="587247">
                <a:tc>
                  <a:txBody>
                    <a:bodyPr/>
                    <a:lstStyle/>
                    <a:p>
                      <a:pPr algn="ctr"/>
                      <a:r>
                        <a:rPr lang="en-US" sz="2800" dirty="0"/>
                        <a:t>&lt;7.3</a:t>
                      </a:r>
                    </a:p>
                  </a:txBody>
                  <a:tcPr/>
                </a:tc>
                <a:extLst>
                  <a:ext uri="{0D108BD9-81ED-4DB2-BD59-A6C34878D82A}">
                    <a16:rowId xmlns:a16="http://schemas.microsoft.com/office/drawing/2014/main" val="3802128682"/>
                  </a:ext>
                </a:extLst>
              </a:tr>
              <a:tr h="587247">
                <a:tc>
                  <a:txBody>
                    <a:bodyPr/>
                    <a:lstStyle/>
                    <a:p>
                      <a:pPr algn="ctr"/>
                      <a:r>
                        <a:rPr lang="en-US" sz="2800" dirty="0"/>
                        <a:t>&lt;18</a:t>
                      </a:r>
                    </a:p>
                  </a:txBody>
                  <a:tcPr/>
                </a:tc>
                <a:extLst>
                  <a:ext uri="{0D108BD9-81ED-4DB2-BD59-A6C34878D82A}">
                    <a16:rowId xmlns:a16="http://schemas.microsoft.com/office/drawing/2014/main" val="167063636"/>
                  </a:ext>
                </a:extLst>
              </a:tr>
              <a:tr h="587247">
                <a:tc>
                  <a:txBody>
                    <a:bodyPr/>
                    <a:lstStyle/>
                    <a:p>
                      <a:pPr algn="ctr"/>
                      <a:r>
                        <a:rPr lang="en-US" sz="2800" dirty="0"/>
                        <a:t> </a:t>
                      </a:r>
                    </a:p>
                  </a:txBody>
                  <a:tcPr/>
                </a:tc>
                <a:extLst>
                  <a:ext uri="{0D108BD9-81ED-4DB2-BD59-A6C34878D82A}">
                    <a16:rowId xmlns:a16="http://schemas.microsoft.com/office/drawing/2014/main" val="9697212"/>
                  </a:ext>
                </a:extLst>
              </a:tr>
              <a:tr h="587247">
                <a:tc>
                  <a:txBody>
                    <a:bodyPr/>
                    <a:lstStyle/>
                    <a:p>
                      <a:pPr algn="ctr"/>
                      <a:r>
                        <a:rPr lang="en-US" sz="2800" dirty="0"/>
                        <a:t>&gt;12</a:t>
                      </a:r>
                    </a:p>
                  </a:txBody>
                  <a:tcPr/>
                </a:tc>
                <a:extLst>
                  <a:ext uri="{0D108BD9-81ED-4DB2-BD59-A6C34878D82A}">
                    <a16:rowId xmlns:a16="http://schemas.microsoft.com/office/drawing/2014/main" val="1839986091"/>
                  </a:ext>
                </a:extLst>
              </a:tr>
            </a:tbl>
          </a:graphicData>
        </a:graphic>
      </p:graphicFrame>
      <p:sp>
        <p:nvSpPr>
          <p:cNvPr id="2" name="TextBox 1">
            <a:extLst>
              <a:ext uri="{FF2B5EF4-FFF2-40B4-BE49-F238E27FC236}">
                <a16:creationId xmlns:a16="http://schemas.microsoft.com/office/drawing/2014/main" id="{1AB21F25-9032-FD30-01C1-BFBA37EDACEA}"/>
              </a:ext>
            </a:extLst>
          </p:cNvPr>
          <p:cNvSpPr txBox="1"/>
          <p:nvPr/>
        </p:nvSpPr>
        <p:spPr>
          <a:xfrm>
            <a:off x="421256" y="6440430"/>
            <a:ext cx="8613999" cy="307777"/>
          </a:xfrm>
          <a:prstGeom prst="rect">
            <a:avLst/>
          </a:prstGeom>
          <a:noFill/>
        </p:spPr>
        <p:txBody>
          <a:bodyPr wrap="square" rtlCol="0">
            <a:spAutoFit/>
          </a:bodyPr>
          <a:lstStyle/>
          <a:p>
            <a:r>
              <a:rPr lang="en-US" sz="1400" dirty="0">
                <a:solidFill>
                  <a:srgbClr val="0070C0"/>
                </a:solidFill>
                <a:latin typeface="Calibri" panose="020F0502020204030204" pitchFamily="34" charset="0"/>
                <a:ea typeface="Calibri" panose="020F0502020204030204" pitchFamily="34" charset="0"/>
                <a:cs typeface="Calibri" panose="020F0502020204030204" pitchFamily="34" charset="0"/>
              </a:rPr>
              <a:t>ADA/EASD/AACE 2024 Hyperglycemic Crises in Adults Consensus Report – From Level 2 Hyperglycemic Crisis </a:t>
            </a:r>
          </a:p>
        </p:txBody>
      </p:sp>
    </p:spTree>
    <p:custDataLst>
      <p:tags r:id="rId1"/>
    </p:custDataLst>
    <p:extLst>
      <p:ext uri="{BB962C8B-B14F-4D97-AF65-F5344CB8AC3E}">
        <p14:creationId xmlns:p14="http://schemas.microsoft.com/office/powerpoint/2010/main" val="84162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457200" y="152400"/>
            <a:ext cx="8305800" cy="990600"/>
          </a:xfrm>
        </p:spPr>
        <p:txBody>
          <a:bodyPr>
            <a:normAutofit/>
          </a:bodyPr>
          <a:lstStyle/>
          <a:p>
            <a:pPr eaLnBrk="1" hangingPunct="1">
              <a:defRPr/>
            </a:pPr>
            <a:r>
              <a:rPr lang="en-US" dirty="0"/>
              <a:t>Meglitinides - Squirts</a:t>
            </a:r>
          </a:p>
        </p:txBody>
      </p:sp>
      <p:sp>
        <p:nvSpPr>
          <p:cNvPr id="1502211" name="Rectangle 3"/>
          <p:cNvSpPr>
            <a:spLocks noGrp="1" noChangeArrowheads="1"/>
          </p:cNvSpPr>
          <p:nvPr>
            <p:ph type="body" idx="1"/>
          </p:nvPr>
        </p:nvSpPr>
        <p:spPr>
          <a:xfrm>
            <a:off x="701298" y="1143000"/>
            <a:ext cx="8305800" cy="5486400"/>
          </a:xfrm>
        </p:spPr>
        <p:txBody>
          <a:bodyPr>
            <a:normAutofit/>
          </a:bodyPr>
          <a:lstStyle/>
          <a:p>
            <a:pPr eaLnBrk="1" hangingPunct="1">
              <a:defRPr/>
            </a:pPr>
            <a:r>
              <a:rPr lang="en-US" sz="2700" b="1" dirty="0">
                <a:solidFill>
                  <a:schemeClr val="tx2">
                    <a:lumMod val="50000"/>
                  </a:schemeClr>
                </a:solidFill>
              </a:rPr>
              <a:t>Action</a:t>
            </a:r>
            <a:r>
              <a:rPr lang="en-US" sz="2700" dirty="0">
                <a:solidFill>
                  <a:schemeClr val="tx2">
                    <a:lumMod val="50000"/>
                  </a:schemeClr>
                </a:solidFill>
              </a:rPr>
              <a:t>: stimulate insulin secretion (rapid and short duration) when glucose present</a:t>
            </a:r>
          </a:p>
          <a:p>
            <a:pPr eaLnBrk="1" hangingPunct="1">
              <a:defRPr/>
            </a:pPr>
            <a:r>
              <a:rPr lang="en-US" sz="2700" b="1" dirty="0">
                <a:solidFill>
                  <a:schemeClr val="tx2">
                    <a:lumMod val="50000"/>
                  </a:schemeClr>
                </a:solidFill>
              </a:rPr>
              <a:t>Names</a:t>
            </a:r>
            <a:r>
              <a:rPr lang="en-US" sz="2700" dirty="0">
                <a:solidFill>
                  <a:schemeClr val="tx2">
                    <a:lumMod val="50000"/>
                  </a:schemeClr>
                </a:solidFill>
              </a:rPr>
              <a:t>:</a:t>
            </a:r>
          </a:p>
          <a:p>
            <a:pPr lvl="1" eaLnBrk="1" hangingPunct="1">
              <a:defRPr/>
            </a:pPr>
            <a:r>
              <a:rPr lang="en-US" sz="2400" dirty="0" err="1">
                <a:solidFill>
                  <a:schemeClr val="tx2">
                    <a:lumMod val="50000"/>
                  </a:schemeClr>
                </a:solidFill>
              </a:rPr>
              <a:t>repaglinide</a:t>
            </a:r>
            <a:r>
              <a:rPr lang="en-US" sz="2400" dirty="0">
                <a:solidFill>
                  <a:schemeClr val="tx2">
                    <a:lumMod val="50000"/>
                  </a:schemeClr>
                </a:solidFill>
              </a:rPr>
              <a:t> (</a:t>
            </a:r>
            <a:r>
              <a:rPr lang="en-US" sz="2400" dirty="0" err="1">
                <a:solidFill>
                  <a:schemeClr val="tx2">
                    <a:lumMod val="50000"/>
                  </a:schemeClr>
                </a:solidFill>
              </a:rPr>
              <a:t>Prandin</a:t>
            </a:r>
            <a:r>
              <a:rPr lang="en-US" sz="2400" dirty="0">
                <a:solidFill>
                  <a:schemeClr val="tx2">
                    <a:lumMod val="50000"/>
                  </a:schemeClr>
                </a:solidFill>
              </a:rPr>
              <a:t>) </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0.5 to 4 mg </a:t>
            </a:r>
            <a:r>
              <a:rPr lang="en-US" sz="2000" dirty="0" err="1">
                <a:solidFill>
                  <a:schemeClr val="tx2">
                    <a:lumMod val="50000"/>
                  </a:schemeClr>
                </a:solidFill>
              </a:rPr>
              <a:t>a.c</a:t>
            </a:r>
            <a:r>
              <a:rPr lang="en-US" sz="2000" dirty="0">
                <a:solidFill>
                  <a:schemeClr val="tx2">
                    <a:lumMod val="50000"/>
                  </a:schemeClr>
                </a:solidFill>
              </a:rPr>
              <a:t>. Max dose 16mg </a:t>
            </a:r>
          </a:p>
          <a:p>
            <a:pPr lvl="2" eaLnBrk="1" hangingPunct="1">
              <a:defRPr/>
            </a:pPr>
            <a:r>
              <a:rPr lang="en-US" sz="2000" dirty="0">
                <a:solidFill>
                  <a:schemeClr val="tx2">
                    <a:lumMod val="50000"/>
                  </a:schemeClr>
                </a:solidFill>
              </a:rPr>
              <a:t>Metabolized by liver and mostly excreted in feces (some </a:t>
            </a:r>
            <a:r>
              <a:rPr lang="en-US" sz="2000" dirty="0" err="1">
                <a:solidFill>
                  <a:schemeClr val="tx2">
                    <a:lumMod val="50000"/>
                  </a:schemeClr>
                </a:solidFill>
              </a:rPr>
              <a:t>renally</a:t>
            </a:r>
            <a:r>
              <a:rPr lang="en-US" sz="2000" dirty="0">
                <a:solidFill>
                  <a:schemeClr val="tx2">
                    <a:lumMod val="50000"/>
                  </a:schemeClr>
                </a:solidFill>
              </a:rPr>
              <a:t>).  </a:t>
            </a:r>
          </a:p>
          <a:p>
            <a:pPr lvl="1" eaLnBrk="1" hangingPunct="1">
              <a:defRPr/>
            </a:pPr>
            <a:r>
              <a:rPr lang="en-US" sz="2400" dirty="0" err="1">
                <a:solidFill>
                  <a:schemeClr val="tx2">
                    <a:lumMod val="50000"/>
                  </a:schemeClr>
                </a:solidFill>
              </a:rPr>
              <a:t>nateglinide</a:t>
            </a:r>
            <a:r>
              <a:rPr lang="en-US" sz="2400" dirty="0">
                <a:solidFill>
                  <a:schemeClr val="tx2">
                    <a:lumMod val="50000"/>
                  </a:schemeClr>
                </a:solidFill>
              </a:rPr>
              <a:t> (</a:t>
            </a:r>
            <a:r>
              <a:rPr lang="en-US" sz="2400" dirty="0" err="1">
                <a:solidFill>
                  <a:schemeClr val="tx2">
                    <a:lumMod val="50000"/>
                  </a:schemeClr>
                </a:solidFill>
              </a:rPr>
              <a:t>Starlix</a:t>
            </a:r>
            <a:r>
              <a:rPr lang="en-US" sz="2400" dirty="0">
                <a:solidFill>
                  <a:schemeClr val="tx2">
                    <a:lumMod val="50000"/>
                  </a:schemeClr>
                </a:solidFill>
              </a:rPr>
              <a:t>)</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120 mg </a:t>
            </a:r>
            <a:r>
              <a:rPr lang="en-US" sz="2000" dirty="0" err="1">
                <a:solidFill>
                  <a:schemeClr val="tx2">
                    <a:lumMod val="50000"/>
                  </a:schemeClr>
                </a:solidFill>
              </a:rPr>
              <a:t>tid</a:t>
            </a:r>
            <a:r>
              <a:rPr lang="en-US" sz="2000" dirty="0">
                <a:solidFill>
                  <a:schemeClr val="tx2">
                    <a:lumMod val="50000"/>
                  </a:schemeClr>
                </a:solidFill>
              </a:rPr>
              <a:t> with meals</a:t>
            </a:r>
          </a:p>
          <a:p>
            <a:pPr lvl="2" eaLnBrk="1" hangingPunct="1">
              <a:defRPr/>
            </a:pPr>
            <a:r>
              <a:rPr lang="en-US" sz="2000" dirty="0">
                <a:solidFill>
                  <a:schemeClr val="tx2">
                    <a:lumMod val="50000"/>
                  </a:schemeClr>
                </a:solidFill>
              </a:rPr>
              <a:t>Metabolized by liver, excreted by kidney</a:t>
            </a:r>
          </a:p>
          <a:p>
            <a:pPr eaLnBrk="1" hangingPunct="1">
              <a:defRPr/>
            </a:pPr>
            <a:r>
              <a:rPr lang="en-US" sz="2700" dirty="0">
                <a:solidFill>
                  <a:schemeClr val="tx2">
                    <a:lumMod val="50000"/>
                  </a:schemeClr>
                </a:solidFill>
              </a:rPr>
              <a:t>Efficacy:</a:t>
            </a:r>
            <a:endParaRPr lang="en-US" sz="2400" dirty="0">
              <a:solidFill>
                <a:schemeClr val="tx2">
                  <a:lumMod val="50000"/>
                </a:schemeClr>
              </a:solidFill>
            </a:endParaRPr>
          </a:p>
          <a:p>
            <a:pPr lvl="1" eaLnBrk="1" hangingPunct="1">
              <a:defRPr/>
            </a:pPr>
            <a:r>
              <a:rPr lang="en-US" sz="2400" dirty="0">
                <a:solidFill>
                  <a:schemeClr val="tx2">
                    <a:lumMod val="50000"/>
                  </a:schemeClr>
                </a:solidFill>
              </a:rPr>
              <a:t>Decreases peak postprandial glucose</a:t>
            </a:r>
          </a:p>
          <a:p>
            <a:pPr lvl="1" eaLnBrk="1" hangingPunct="1">
              <a:defRPr/>
            </a:pPr>
            <a:r>
              <a:rPr lang="en-US" sz="2400" dirty="0">
                <a:solidFill>
                  <a:schemeClr val="tx2">
                    <a:lumMod val="50000"/>
                  </a:schemeClr>
                </a:solidFill>
              </a:rPr>
              <a:t>Decreases plasma glucose 60-70 mg/dl</a:t>
            </a:r>
          </a:p>
          <a:p>
            <a:pPr lvl="1" eaLnBrk="1" hangingPunct="1">
              <a:defRPr/>
            </a:pPr>
            <a:r>
              <a:rPr lang="en-US" sz="2400" dirty="0">
                <a:solidFill>
                  <a:schemeClr val="tx2">
                    <a:lumMod val="50000"/>
                  </a:schemeClr>
                </a:solidFill>
              </a:rPr>
              <a:t>Reduce A1C 1.0-2.0</a:t>
            </a:r>
            <a:r>
              <a:rPr lang="en-US" sz="2400" dirty="0">
                <a:solidFill>
                  <a:srgbClr val="FFFFFF"/>
                </a:solidFill>
              </a:rPr>
              <a:t>%</a:t>
            </a:r>
          </a:p>
        </p:txBody>
      </p:sp>
    </p:spTree>
    <p:custDataLst>
      <p:tags r:id="rId1"/>
    </p:custDataLst>
    <p:extLst>
      <p:ext uri="{BB962C8B-B14F-4D97-AF65-F5344CB8AC3E}">
        <p14:creationId xmlns:p14="http://schemas.microsoft.com/office/powerpoint/2010/main" val="1074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C:\Users\disaacs\AppData\Local\Microsoft\Windows\INetCache\IE\IX84MDPU\3971218827_8c4c39ce27[1].jpg">
            <a:extLst>
              <a:ext uri="{FF2B5EF4-FFF2-40B4-BE49-F238E27FC236}">
                <a16:creationId xmlns:a16="http://schemas.microsoft.com/office/drawing/2014/main" id="{40FBC1DD-3DFF-45C0-BDF5-BC28CC6F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99" y="3429000"/>
            <a:ext cx="3053243"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Ken – Poll 2</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553604" y="1200509"/>
            <a:ext cx="8229600" cy="5486400"/>
          </a:xfrm>
        </p:spPr>
        <p:txBody>
          <a:bodyPr/>
          <a:lstStyle/>
          <a:p>
            <a:pPr marL="0" indent="0" eaLnBrk="1" hangingPunct="1">
              <a:buNone/>
            </a:pPr>
            <a:r>
              <a:rPr lang="en-US" altLang="en-US" sz="3243" dirty="0"/>
              <a:t>Ken is a 67yoM with type 2 diabetes x 5 years. He complains of dizziness/shakiness 3x/week. Last A1C=6.7%. Which of his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(Januvia)</a:t>
            </a:r>
          </a:p>
          <a:p>
            <a:pPr marL="360365" lvl="1" indent="0" eaLnBrk="1" hangingPunct="1">
              <a:buNone/>
            </a:pPr>
            <a:r>
              <a:rPr lang="en-US" altLang="en-US" sz="3243" dirty="0"/>
              <a:t>C. Glimepiride (Amaryl)</a:t>
            </a:r>
          </a:p>
          <a:p>
            <a:pPr marL="360365" lvl="1" indent="0" eaLnBrk="1" hangingPunct="1">
              <a:buNone/>
            </a:pPr>
            <a:r>
              <a:rPr lang="en-US" altLang="en-US" sz="3243" dirty="0"/>
              <a:t>D. Pioglitazone (Actos)</a:t>
            </a:r>
            <a:endParaRPr lang="en-US" altLang="en-US" sz="2522" dirty="0"/>
          </a:p>
        </p:txBody>
      </p:sp>
      <p:sp>
        <p:nvSpPr>
          <p:cNvPr id="5" name="Oval 4">
            <a:extLst>
              <a:ext uri="{FF2B5EF4-FFF2-40B4-BE49-F238E27FC236}">
                <a16:creationId xmlns:a16="http://schemas.microsoft.com/office/drawing/2014/main" id="{3F2553D3-0488-4DA9-9EF2-4200886C5257}"/>
              </a:ext>
            </a:extLst>
          </p:cNvPr>
          <p:cNvSpPr/>
          <p:nvPr/>
        </p:nvSpPr>
        <p:spPr>
          <a:xfrm>
            <a:off x="685800" y="4267200"/>
            <a:ext cx="46482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508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9" name="TextBox 3">
            <a:extLst>
              <a:ext uri="{FF2B5EF4-FFF2-40B4-BE49-F238E27FC236}">
                <a16:creationId xmlns:a16="http://schemas.microsoft.com/office/drawing/2014/main" id="{A11E6397-461D-4528-B6F6-32A1274E0627}"/>
              </a:ext>
            </a:extLst>
          </p:cNvPr>
          <p:cNvSpPr txBox="1">
            <a:spLocks noChangeArrowheads="1"/>
          </p:cNvSpPr>
          <p:nvPr/>
        </p:nvSpPr>
        <p:spPr bwMode="auto">
          <a:xfrm>
            <a:off x="457200" y="6375457"/>
            <a:ext cx="4428990"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17821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579B7BAA-EE8D-BDD0-56C0-B110BF84FE8F}"/>
              </a:ext>
            </a:extLst>
          </p:cNvPr>
          <p:cNvPicPr>
            <a:picLocks noChangeAspect="1"/>
          </p:cNvPicPr>
          <p:nvPr/>
        </p:nvPicPr>
        <p:blipFill>
          <a:blip r:embed="rId3"/>
          <a:stretch>
            <a:fillRect/>
          </a:stretch>
        </p:blipFill>
        <p:spPr>
          <a:xfrm>
            <a:off x="381000" y="1442378"/>
            <a:ext cx="8611802" cy="3153215"/>
          </a:xfrm>
          <a:prstGeom prst="rect">
            <a:avLst/>
          </a:prstGeom>
        </p:spPr>
      </p:pic>
      <p:sp>
        <p:nvSpPr>
          <p:cNvPr id="4" name="TextBox 3">
            <a:extLst>
              <a:ext uri="{FF2B5EF4-FFF2-40B4-BE49-F238E27FC236}">
                <a16:creationId xmlns:a16="http://schemas.microsoft.com/office/drawing/2014/main" id="{2A63B6B9-236C-C116-2A31-2B9963BBFED1}"/>
              </a:ext>
            </a:extLst>
          </p:cNvPr>
          <p:cNvSpPr txBox="1"/>
          <p:nvPr/>
        </p:nvSpPr>
        <p:spPr>
          <a:xfrm>
            <a:off x="8229600" y="5715000"/>
            <a:ext cx="772085"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19978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3</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
        <p:nvSpPr>
          <p:cNvPr id="6" name="Oval 5">
            <a:extLst>
              <a:ext uri="{FF2B5EF4-FFF2-40B4-BE49-F238E27FC236}">
                <a16:creationId xmlns:a16="http://schemas.microsoft.com/office/drawing/2014/main" id="{BAE3265F-1D91-4A97-B941-10945F6BF854}"/>
              </a:ext>
            </a:extLst>
          </p:cNvPr>
          <p:cNvSpPr/>
          <p:nvPr/>
        </p:nvSpPr>
        <p:spPr>
          <a:xfrm>
            <a:off x="304800" y="4953000"/>
            <a:ext cx="6553200"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827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normAutofit/>
          </a:bodyPr>
          <a:lstStyle/>
          <a:p>
            <a:pPr eaLnBrk="1" hangingPunct="1">
              <a:defRPr/>
            </a:pPr>
            <a:r>
              <a:rPr lang="en-US" sz="4400" dirty="0"/>
              <a:t>Preventing Hypoglycemia</a:t>
            </a:r>
          </a:p>
        </p:txBody>
      </p:sp>
      <p:sp>
        <p:nvSpPr>
          <p:cNvPr id="565251" name="Rectangle 3"/>
          <p:cNvSpPr>
            <a:spLocks noGrp="1" noChangeArrowheads="1"/>
          </p:cNvSpPr>
          <p:nvPr>
            <p:ph type="body" sz="half" idx="1"/>
          </p:nvPr>
        </p:nvSpPr>
        <p:spPr>
          <a:xfrm>
            <a:off x="609600" y="1295400"/>
            <a:ext cx="3162300" cy="48768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type="body" sz="half" idx="2"/>
          </p:nvPr>
        </p:nvSpPr>
        <p:spPr>
          <a:xfrm>
            <a:off x="4876800" y="1447800"/>
            <a:ext cx="3570517" cy="4648200"/>
          </a:xfrm>
        </p:spPr>
        <p:txBody>
          <a:bodyPr>
            <a:normAutofit/>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a:p>
            <a:pPr eaLnBrk="1" hangingPunct="1">
              <a:defRPr/>
            </a:pPr>
            <a:r>
              <a:rPr lang="en-US" dirty="0"/>
              <a:t>CGM</a:t>
            </a:r>
          </a:p>
          <a:p>
            <a:pPr eaLnBrk="1" hangingPunct="1">
              <a:defRPr/>
            </a:pPr>
            <a:endParaRPr lang="en-US" dirty="0"/>
          </a:p>
        </p:txBody>
      </p:sp>
    </p:spTree>
    <p:custDataLst>
      <p:tags r:id="rId1"/>
    </p:custDataLst>
    <p:extLst>
      <p:ext uri="{BB962C8B-B14F-4D97-AF65-F5344CB8AC3E}">
        <p14:creationId xmlns:p14="http://schemas.microsoft.com/office/powerpoint/2010/main" val="27137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1321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Trials</a:t>
            </a:r>
          </a:p>
        </p:txBody>
      </p:sp>
      <p:pic>
        <p:nvPicPr>
          <p:cNvPr id="4" name="Content Placeholder 3"/>
          <p:cNvPicPr>
            <a:picLocks noGrp="1" noChangeAspect="1"/>
          </p:cNvPicPr>
          <p:nvPr>
            <p:ph sz="quarter" idx="1"/>
          </p:nvPr>
        </p:nvPicPr>
        <p:blipFill>
          <a:blip r:embed="rId2"/>
          <a:stretch>
            <a:fillRect/>
          </a:stretch>
        </p:blipFill>
        <p:spPr>
          <a:xfrm>
            <a:off x="966636" y="1219200"/>
            <a:ext cx="7210728" cy="4937125"/>
          </a:xfrm>
          <a:prstGeom prst="rect">
            <a:avLst/>
          </a:prstGeom>
        </p:spPr>
      </p:pic>
    </p:spTree>
    <p:extLst>
      <p:ext uri="{BB962C8B-B14F-4D97-AF65-F5344CB8AC3E}">
        <p14:creationId xmlns:p14="http://schemas.microsoft.com/office/powerpoint/2010/main" val="24784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Everyone</a:t>
            </a:r>
            <a:endParaRPr lang="en-US" dirty="0"/>
          </a:p>
        </p:txBody>
      </p:sp>
      <p:sp>
        <p:nvSpPr>
          <p:cNvPr id="1215491" name="Rectangle 3"/>
          <p:cNvSpPr>
            <a:spLocks noGrp="1" noChangeArrowheads="1"/>
          </p:cNvSpPr>
          <p:nvPr>
            <p:ph type="body" sz="half" idx="4294967295"/>
          </p:nvPr>
        </p:nvSpPr>
        <p:spPr>
          <a:xfrm>
            <a:off x="815059" y="4248844"/>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2" name="Picture 4" descr="Virtual DiabetesEd Training Conference | April 16-18th, 2025">
            <a:extLst>
              <a:ext uri="{FF2B5EF4-FFF2-40B4-BE49-F238E27FC236}">
                <a16:creationId xmlns:a16="http://schemas.microsoft.com/office/drawing/2014/main" id="{5A1E510D-8BC3-920F-9EBF-A4A856C140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6972" y="1310188"/>
            <a:ext cx="2938656" cy="29386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dirty="0"/>
              <a:t>Diabetes Overview and Glycemic Goals</a:t>
            </a:r>
          </a:p>
        </p:txBody>
      </p:sp>
      <p:sp>
        <p:nvSpPr>
          <p:cNvPr id="3" name="Content Placeholder 2"/>
          <p:cNvSpPr>
            <a:spLocks noGrp="1"/>
          </p:cNvSpPr>
          <p:nvPr>
            <p:ph type="body" sz="half" idx="1"/>
          </p:nvPr>
        </p:nvSpPr>
        <p:spPr>
          <a:xfrm>
            <a:off x="533400" y="1250950"/>
            <a:ext cx="5257800" cy="5607050"/>
          </a:xfrm>
        </p:spPr>
        <p:txBody>
          <a:bodyPr>
            <a:normAutofit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urrent Diabetes ADA Standards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erson-centered </a:t>
            </a:r>
            <a:r>
              <a:rPr lang="en-US" sz="2200" dirty="0">
                <a:solidFill>
                  <a:srgbClr val="222222"/>
                </a:solidFill>
                <a:ea typeface="Times New Roman" panose="02020603050405020304" pitchFamily="18" charset="0"/>
                <a:cs typeface="Calibri" panose="020F0502020204030204" pitchFamily="34" charset="0"/>
              </a:rPr>
              <a:t>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are for Type 1, Type 2, LADA, GDM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steps for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edical Evaluation, Risk Identification and Prevention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State g</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lycemic targets </a:t>
            </a:r>
            <a:r>
              <a:rPr lang="en-US" sz="2200" dirty="0">
                <a:solidFill>
                  <a:srgbClr val="222222"/>
                </a:solidFill>
                <a:ea typeface="Times New Roman" panose="02020603050405020304" pitchFamily="18" charset="0"/>
                <a:cs typeface="Calibri" panose="020F0502020204030204" pitchFamily="34" charset="0"/>
              </a:rPr>
              <a:t>a</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cross the lifespan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 hypoglycemia prevention &amp; treatment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Describe significance of Landmark Diabetes Studies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edications considerations for Type 2</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the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harmacology Algorithms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most recent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ardiovascular risk mitigation strategies and goals.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083" r="-1" b="-1"/>
          <a:stretch/>
        </p:blipFill>
        <p:spPr>
          <a:xfrm>
            <a:off x="6033684" y="13716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3A</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Which study demonstrated that keeping A1c less than 7% reduces complications for Type 1?</a:t>
            </a:r>
          </a:p>
          <a:p>
            <a:pPr marL="385763" indent="-385763">
              <a:buFont typeface="+mj-lt"/>
              <a:buAutoNum type="alphaLcPeriod"/>
            </a:pPr>
            <a:r>
              <a:rPr lang="en-US" dirty="0"/>
              <a:t>Diabetes Prevention Trial</a:t>
            </a:r>
          </a:p>
          <a:p>
            <a:pPr marL="385763" indent="-385763">
              <a:buFont typeface="+mj-lt"/>
              <a:buAutoNum type="alphaLcPeriod"/>
            </a:pPr>
            <a:r>
              <a:rPr lang="en-US" dirty="0"/>
              <a:t>Diabetes Control and Complications Trial</a:t>
            </a:r>
          </a:p>
          <a:p>
            <a:pPr marL="385763" indent="-385763">
              <a:buFont typeface="+mj-lt"/>
              <a:buAutoNum type="alphaLcPeriod"/>
            </a:pPr>
            <a:r>
              <a:rPr lang="en-US" dirty="0"/>
              <a:t>United Kingdom Prospective Diabetes Study</a:t>
            </a:r>
          </a:p>
          <a:p>
            <a:pPr marL="385763" indent="-385763">
              <a:buFont typeface="+mj-lt"/>
              <a:buAutoNum type="alphaLcPeriod"/>
            </a:pPr>
            <a:r>
              <a:rPr lang="en-US" dirty="0"/>
              <a:t>YOUTH Trial</a:t>
            </a:r>
          </a:p>
          <a:p>
            <a:endParaRPr lang="en-US" dirty="0"/>
          </a:p>
        </p:txBody>
      </p:sp>
      <p:pic>
        <p:nvPicPr>
          <p:cNvPr id="4" name="Picture 3"/>
          <p:cNvPicPr>
            <a:picLocks noChangeAspect="1"/>
          </p:cNvPicPr>
          <p:nvPr/>
        </p:nvPicPr>
        <p:blipFill>
          <a:blip r:embed="rId3"/>
          <a:stretch>
            <a:fillRect/>
          </a:stretch>
        </p:blipFill>
        <p:spPr>
          <a:xfrm rot="631190">
            <a:off x="7924801" y="2205908"/>
            <a:ext cx="914399" cy="1328595"/>
          </a:xfrm>
          <a:prstGeom prst="rect">
            <a:avLst/>
          </a:prstGeom>
        </p:spPr>
      </p:pic>
      <p:sp>
        <p:nvSpPr>
          <p:cNvPr id="5" name="Oval 4">
            <a:extLst>
              <a:ext uri="{FF2B5EF4-FFF2-40B4-BE49-F238E27FC236}">
                <a16:creationId xmlns:a16="http://schemas.microsoft.com/office/drawing/2014/main" id="{992CEB73-32E3-4397-9AF3-C1AD6A796515}"/>
              </a:ext>
            </a:extLst>
          </p:cNvPr>
          <p:cNvSpPr/>
          <p:nvPr/>
        </p:nvSpPr>
        <p:spPr>
          <a:xfrm>
            <a:off x="431074" y="3253399"/>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Tree>
    <p:custDataLst>
      <p:tags r:id="rId1"/>
    </p:custDataLst>
    <p:extLst>
      <p:ext uri="{BB962C8B-B14F-4D97-AF65-F5344CB8AC3E}">
        <p14:creationId xmlns:p14="http://schemas.microsoft.com/office/powerpoint/2010/main" val="29879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5616" y="273050"/>
            <a:ext cx="8226425" cy="1143000"/>
          </a:xfrm>
        </p:spPr>
        <p:txBody>
          <a:bodyPr vert="horz" lIns="67858" tIns="33334" rIns="67858" bIns="33334" anchor="b" anchorCtr="0">
            <a:normAutofit/>
          </a:bodyPr>
          <a:lstStyle/>
          <a:p>
            <a:pPr eaLnBrk="1" hangingPunct="1">
              <a:lnSpc>
                <a:spcPct val="90000"/>
              </a:lnSpc>
            </a:pPr>
            <a:r>
              <a:rPr lang="en-US" sz="3100"/>
              <a:t>Diabetes Control and Complications Trial (DCCT)</a:t>
            </a:r>
            <a:br>
              <a:rPr lang="en-US" sz="3100"/>
            </a:br>
            <a:r>
              <a:rPr lang="en-US" sz="3100"/>
              <a:t>Type 1 – Does getting A1c &lt;7% matter?</a:t>
            </a:r>
          </a:p>
        </p:txBody>
      </p:sp>
      <p:sp>
        <p:nvSpPr>
          <p:cNvPr id="76803" name="Rectangle 3"/>
          <p:cNvSpPr>
            <a:spLocks noGrp="1" noChangeArrowheads="1"/>
          </p:cNvSpPr>
          <p:nvPr>
            <p:ph type="body" sz="half" idx="1"/>
          </p:nvPr>
        </p:nvSpPr>
        <p:spPr>
          <a:xfrm>
            <a:off x="455614" y="1598613"/>
            <a:ext cx="4037012" cy="4878387"/>
          </a:xfrm>
        </p:spPr>
        <p:txBody>
          <a:bodyPr vert="horz" lIns="67858" tIns="33334" rIns="67858" bIns="33334">
            <a:normAutofit fontScale="92500" lnSpcReduction="20000"/>
          </a:bodyPr>
          <a:lstStyle/>
          <a:p>
            <a:pPr eaLnBrk="1" hangingPunct="1">
              <a:lnSpc>
                <a:spcPct val="110000"/>
              </a:lnSpc>
              <a:buFont typeface="Wingdings" pitchFamily="2" charset="2"/>
              <a:buNone/>
            </a:pPr>
            <a:r>
              <a:rPr lang="en-US" sz="2800" dirty="0"/>
              <a:t>The largest, most comprehensive diabetes study ever conducted.</a:t>
            </a:r>
          </a:p>
          <a:p>
            <a:pPr eaLnBrk="1" hangingPunct="1">
              <a:lnSpc>
                <a:spcPct val="110000"/>
              </a:lnSpc>
              <a:buFont typeface="Wingdings" pitchFamily="2" charset="2"/>
              <a:buNone/>
            </a:pPr>
            <a:r>
              <a:rPr lang="en-US" sz="2800" dirty="0"/>
              <a:t>10 year study involved more than 1400 subjects with Type 1 DM.</a:t>
            </a:r>
          </a:p>
          <a:p>
            <a:pPr eaLnBrk="1" hangingPunct="1">
              <a:lnSpc>
                <a:spcPct val="110000"/>
              </a:lnSpc>
              <a:buFont typeface="Wingdings" pitchFamily="2" charset="2"/>
              <a:buNone/>
            </a:pPr>
            <a:r>
              <a:rPr lang="en-US" sz="2800" dirty="0"/>
              <a:t>Compared the effects of two treatment regimens:</a:t>
            </a:r>
          </a:p>
          <a:p>
            <a:pPr lvl="1">
              <a:lnSpc>
                <a:spcPct val="110000"/>
              </a:lnSpc>
            </a:pPr>
            <a:r>
              <a:rPr lang="en-US" sz="2800" dirty="0"/>
              <a:t>standard therapy and </a:t>
            </a:r>
          </a:p>
          <a:p>
            <a:pPr lvl="1">
              <a:lnSpc>
                <a:spcPct val="110000"/>
              </a:lnSpc>
            </a:pPr>
            <a:r>
              <a:rPr lang="en-US" sz="2800" dirty="0"/>
              <a:t>intensive control-on the complications of diabetes. </a:t>
            </a:r>
          </a:p>
        </p:txBody>
      </p:sp>
      <p:pic>
        <p:nvPicPr>
          <p:cNvPr id="3" name="Picture 2">
            <a:extLst>
              <a:ext uri="{FF2B5EF4-FFF2-40B4-BE49-F238E27FC236}">
                <a16:creationId xmlns:a16="http://schemas.microsoft.com/office/drawing/2014/main" id="{E7F97C8E-F342-49C5-AAAD-55CC118AB935}"/>
              </a:ext>
            </a:extLst>
          </p:cNvPr>
          <p:cNvPicPr>
            <a:picLocks noChangeAspect="1"/>
          </p:cNvPicPr>
          <p:nvPr/>
        </p:nvPicPr>
        <p:blipFill>
          <a:blip r:embed="rId3"/>
          <a:stretch>
            <a:fillRect/>
          </a:stretch>
        </p:blipFill>
        <p:spPr>
          <a:xfrm>
            <a:off x="4645025" y="2454537"/>
            <a:ext cx="4037013" cy="2785538"/>
          </a:xfrm>
          <a:prstGeom prst="rect">
            <a:avLst/>
          </a:prstGeom>
          <a:noFill/>
        </p:spPr>
      </p:pic>
    </p:spTree>
    <p:custDataLst>
      <p:tags r:id="rId1"/>
    </p:custDataLst>
    <p:extLst>
      <p:ext uri="{BB962C8B-B14F-4D97-AF65-F5344CB8AC3E}">
        <p14:creationId xmlns:p14="http://schemas.microsoft.com/office/powerpoint/2010/main" val="346259731"/>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914400"/>
          </a:xfrm>
        </p:spPr>
        <p:txBody>
          <a:bodyPr vert="horz" lIns="67858" tIns="33334" rIns="67858" bIns="33334" anchor="b" anchorCtr="0">
            <a:normAutofit/>
          </a:bodyPr>
          <a:lstStyle/>
          <a:p>
            <a:pPr eaLnBrk="1" hangingPunct="1"/>
            <a:r>
              <a:rPr lang="en-US"/>
              <a:t>DCCT Conclusions</a:t>
            </a:r>
          </a:p>
        </p:txBody>
      </p:sp>
      <p:sp>
        <p:nvSpPr>
          <p:cNvPr id="77827" name="Rectangle 3"/>
          <p:cNvSpPr>
            <a:spLocks noGrp="1" noChangeArrowheads="1"/>
          </p:cNvSpPr>
          <p:nvPr>
            <p:ph sz="quarter" idx="1"/>
          </p:nvPr>
        </p:nvSpPr>
        <p:spPr>
          <a:xfrm>
            <a:off x="470155" y="1371600"/>
            <a:ext cx="4041648" cy="5257800"/>
          </a:xfrm>
        </p:spPr>
        <p:txBody>
          <a:bodyPr vert="horz" lIns="67858" tIns="33334" rIns="67858" bIns="33334">
            <a:normAutofit fontScale="85000" lnSpcReduction="10000"/>
          </a:bodyPr>
          <a:lstStyle/>
          <a:p>
            <a:pPr eaLnBrk="1" hangingPunct="1">
              <a:lnSpc>
                <a:spcPct val="120000"/>
              </a:lnSpc>
              <a:buFont typeface="Wingdings" pitchFamily="2" charset="2"/>
              <a:buNone/>
            </a:pPr>
            <a:r>
              <a:rPr lang="en-US" sz="2600" dirty="0"/>
              <a:t>By maintaining A1C &lt; 7%:</a:t>
            </a:r>
          </a:p>
          <a:p>
            <a:pPr eaLnBrk="1" hangingPunct="1">
              <a:lnSpc>
                <a:spcPct val="120000"/>
              </a:lnSpc>
            </a:pPr>
            <a:r>
              <a:rPr lang="en-US" sz="2600" dirty="0"/>
              <a:t>Eye disease - 76% reduced risk</a:t>
            </a:r>
          </a:p>
          <a:p>
            <a:pPr eaLnBrk="1" hangingPunct="1">
              <a:lnSpc>
                <a:spcPct val="120000"/>
              </a:lnSpc>
            </a:pPr>
            <a:r>
              <a:rPr lang="en-US" sz="2600" dirty="0"/>
              <a:t>Kidney disease - 50% reduced risk</a:t>
            </a:r>
          </a:p>
          <a:p>
            <a:pPr eaLnBrk="1" hangingPunct="1">
              <a:lnSpc>
                <a:spcPct val="120000"/>
              </a:lnSpc>
            </a:pPr>
            <a:r>
              <a:rPr lang="en-US" sz="2600" dirty="0"/>
              <a:t>Nerve disease - 60% reduced risk</a:t>
            </a:r>
          </a:p>
          <a:p>
            <a:pPr eaLnBrk="1" hangingPunct="1">
              <a:lnSpc>
                <a:spcPct val="120000"/>
              </a:lnSpc>
              <a:buFont typeface="Wingdings" pitchFamily="2" charset="2"/>
              <a:buNone/>
            </a:pPr>
            <a:r>
              <a:rPr lang="en-US" sz="2600" b="1" dirty="0"/>
              <a:t>Management elements included:</a:t>
            </a:r>
            <a:endParaRPr lang="en-US" sz="2600" dirty="0"/>
          </a:p>
          <a:p>
            <a:pPr lvl="1" eaLnBrk="1" hangingPunct="1">
              <a:lnSpc>
                <a:spcPct val="120000"/>
              </a:lnSpc>
            </a:pPr>
            <a:r>
              <a:rPr lang="en-US" sz="2600" dirty="0"/>
              <a:t>SMBG 4 or more times a day</a:t>
            </a:r>
          </a:p>
          <a:p>
            <a:pPr lvl="1" eaLnBrk="1" hangingPunct="1">
              <a:lnSpc>
                <a:spcPct val="120000"/>
              </a:lnSpc>
            </a:pPr>
            <a:r>
              <a:rPr lang="en-US" sz="2600" dirty="0"/>
              <a:t>4 daily insulin injections or insulin pump</a:t>
            </a:r>
          </a:p>
          <a:p>
            <a:pPr lvl="1" eaLnBrk="1" hangingPunct="1">
              <a:lnSpc>
                <a:spcPct val="120000"/>
              </a:lnSpc>
            </a:pPr>
            <a:r>
              <a:rPr lang="en-US" sz="2600" dirty="0"/>
              <a:t>Greater risk of hypoglycemia</a:t>
            </a:r>
          </a:p>
          <a:p>
            <a:pPr lvl="1" eaLnBrk="1" hangingPunct="1">
              <a:lnSpc>
                <a:spcPct val="120000"/>
              </a:lnSpc>
            </a:pPr>
            <a:r>
              <a:rPr lang="en-US" sz="2600" dirty="0"/>
              <a:t>More associated weight gain</a:t>
            </a:r>
            <a:endParaRPr lang="en-US" sz="2200" dirty="0"/>
          </a:p>
        </p:txBody>
      </p:sp>
      <p:pic>
        <p:nvPicPr>
          <p:cNvPr id="60418" name="Picture 2" descr="C:\Users\bev_000\AppData\Local\Microsoft\Windows\INetCache\IE\ZBVN0FQ4\MP9003868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27" r="14536" b="-3"/>
          <a:stretch/>
        </p:blipFill>
        <p:spPr bwMode="auto">
          <a:xfrm>
            <a:off x="4632198" y="1216152"/>
            <a:ext cx="4041648" cy="4937760"/>
          </a:xfrm>
          <a:prstGeom prst="rect">
            <a:avLst/>
          </a:prstGeom>
          <a:solidFill>
            <a:srgbClr val="FFFFFF"/>
          </a:solidFill>
        </p:spPr>
      </p:pic>
    </p:spTree>
    <p:custDataLst>
      <p:tags r:id="rId1"/>
    </p:custDataLst>
    <p:extLst>
      <p:ext uri="{BB962C8B-B14F-4D97-AF65-F5344CB8AC3E}">
        <p14:creationId xmlns:p14="http://schemas.microsoft.com/office/powerpoint/2010/main" val="649202303"/>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vert="horz" lIns="67858" tIns="33334" rIns="67858" bIns="33334" anchor="b" anchorCtr="0">
            <a:normAutofit/>
          </a:bodyPr>
          <a:lstStyle/>
          <a:p>
            <a:pPr eaLnBrk="1" hangingPunct="1"/>
            <a:r>
              <a:rPr lang="en-US" sz="3975" dirty="0"/>
              <a:t>UKPDS Results</a:t>
            </a:r>
            <a:br>
              <a:rPr lang="en-US" sz="3975" dirty="0"/>
            </a:br>
            <a:r>
              <a:rPr lang="en-US" sz="2025" dirty="0"/>
              <a:t>United kingdom Prospective Diabetes Study</a:t>
            </a:r>
            <a:endParaRPr lang="en-US" sz="1350" dirty="0">
              <a:sym typeface="Monotype Sorts" pitchFamily="2" charset="2"/>
            </a:endParaRPr>
          </a:p>
        </p:txBody>
      </p:sp>
      <p:sp>
        <p:nvSpPr>
          <p:cNvPr id="1918979" name="Rectangle 3"/>
          <p:cNvSpPr>
            <a:spLocks noGrp="1" noChangeArrowheads="1"/>
          </p:cNvSpPr>
          <p:nvPr>
            <p:ph sz="quarter" idx="1"/>
          </p:nvPr>
        </p:nvSpPr>
        <p:spPr>
          <a:xfrm>
            <a:off x="457200" y="1219200"/>
            <a:ext cx="8229600" cy="5638800"/>
          </a:xfrm>
        </p:spPr>
        <p:txBody>
          <a:bodyPr vert="horz" lIns="67858" tIns="33334" rIns="67858" bIns="33334">
            <a:normAutofit fontScale="92500" lnSpcReduction="20000"/>
          </a:bodyPr>
          <a:lstStyle/>
          <a:p>
            <a:pPr>
              <a:lnSpc>
                <a:spcPct val="110000"/>
              </a:lnSpc>
            </a:pPr>
            <a:r>
              <a:rPr lang="en-US" dirty="0"/>
              <a:t>Conducted over 20 years involving over 5,100 patients with Type 2 diabetes </a:t>
            </a:r>
          </a:p>
          <a:p>
            <a:pPr>
              <a:lnSpc>
                <a:spcPct val="110000"/>
              </a:lnSpc>
            </a:pPr>
            <a:endParaRPr lang="en-US" dirty="0"/>
          </a:p>
          <a:p>
            <a:pPr>
              <a:lnSpc>
                <a:spcPct val="110000"/>
              </a:lnSpc>
            </a:pPr>
            <a:r>
              <a:rPr lang="en-US" dirty="0">
                <a:solidFill>
                  <a:srgbClr val="C00000"/>
                </a:solidFill>
              </a:rPr>
              <a:t>1% decrease in A</a:t>
            </a:r>
            <a:r>
              <a:rPr lang="en-US" baseline="-25000" dirty="0">
                <a:solidFill>
                  <a:srgbClr val="C00000"/>
                </a:solidFill>
              </a:rPr>
              <a:t>1</a:t>
            </a:r>
            <a:r>
              <a:rPr lang="en-US" dirty="0">
                <a:solidFill>
                  <a:srgbClr val="C00000"/>
                </a:solidFill>
              </a:rPr>
              <a:t>c reduces microvascular complications by 35% </a:t>
            </a:r>
          </a:p>
          <a:p>
            <a:pPr eaLnBrk="1" hangingPunct="1">
              <a:lnSpc>
                <a:spcPct val="110000"/>
              </a:lnSpc>
            </a:pPr>
            <a:r>
              <a:rPr lang="en-US" sz="2600" dirty="0"/>
              <a:t>1% decrease in A</a:t>
            </a:r>
            <a:r>
              <a:rPr lang="en-US" sz="2600" baseline="-25000" dirty="0"/>
              <a:t>1</a:t>
            </a:r>
            <a:r>
              <a:rPr lang="en-US" sz="2600" dirty="0"/>
              <a:t>c reduces diabetes related deaths by 25%</a:t>
            </a:r>
          </a:p>
          <a:p>
            <a:pPr algn="r" eaLnBrk="1" hangingPunct="1">
              <a:lnSpc>
                <a:spcPct val="110000"/>
              </a:lnSpc>
              <a:buFont typeface="Wingdings" pitchFamily="2" charset="2"/>
              <a:buNone/>
            </a:pPr>
            <a:endParaRPr lang="en-US" sz="1200" i="1" dirty="0"/>
          </a:p>
          <a:p>
            <a:pPr eaLnBrk="1" latinLnBrk="1" hangingPunct="1">
              <a:lnSpc>
                <a:spcPct val="110000"/>
              </a:lnSpc>
            </a:pPr>
            <a:r>
              <a:rPr lang="en-US" sz="2100" dirty="0"/>
              <a:t>B/P control (144/82) reduced risk of:</a:t>
            </a:r>
          </a:p>
          <a:p>
            <a:pPr lvl="1" eaLnBrk="1" latinLnBrk="1" hangingPunct="1">
              <a:lnSpc>
                <a:spcPct val="110000"/>
              </a:lnSpc>
            </a:pPr>
            <a:r>
              <a:rPr lang="en-US" dirty="0"/>
              <a:t>Heart failure (56%)</a:t>
            </a:r>
          </a:p>
          <a:p>
            <a:pPr lvl="1" eaLnBrk="1" latinLnBrk="1" hangingPunct="1">
              <a:lnSpc>
                <a:spcPct val="110000"/>
              </a:lnSpc>
            </a:pPr>
            <a:r>
              <a:rPr lang="en-US" dirty="0"/>
              <a:t>Stroke (44%)</a:t>
            </a:r>
          </a:p>
          <a:p>
            <a:pPr lvl="1" eaLnBrk="1" latinLnBrk="1" hangingPunct="1">
              <a:lnSpc>
                <a:spcPct val="110000"/>
              </a:lnSpc>
            </a:pPr>
            <a:r>
              <a:rPr lang="en-US" dirty="0"/>
              <a:t>Death from diabetes (32%)</a:t>
            </a:r>
          </a:p>
          <a:p>
            <a:pPr algn="r" eaLnBrk="1" hangingPunct="1">
              <a:lnSpc>
                <a:spcPct val="110000"/>
              </a:lnSpc>
              <a:buFont typeface="Wingdings" pitchFamily="2" charset="2"/>
              <a:buNone/>
            </a:pPr>
            <a:endParaRPr lang="en-US" sz="1200" i="1" dirty="0"/>
          </a:p>
          <a:p>
            <a:pPr algn="r" eaLnBrk="1" hangingPunct="1">
              <a:lnSpc>
                <a:spcPct val="80000"/>
              </a:lnSpc>
              <a:buFont typeface="Wingdings" pitchFamily="2" charset="2"/>
              <a:buNone/>
            </a:pPr>
            <a:r>
              <a:rPr lang="en-US" sz="1200" i="1" dirty="0"/>
              <a:t>Lancet 352: 837-865, 1998</a:t>
            </a:r>
          </a:p>
        </p:txBody>
      </p:sp>
    </p:spTree>
    <p:custDataLst>
      <p:tags r:id="rId1"/>
    </p:custDataLst>
    <p:extLst>
      <p:ext uri="{BB962C8B-B14F-4D97-AF65-F5344CB8AC3E}">
        <p14:creationId xmlns:p14="http://schemas.microsoft.com/office/powerpoint/2010/main" val="19031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914400"/>
          </a:xfrm>
        </p:spPr>
        <p:txBody>
          <a:bodyPr anchor="b">
            <a:normAutofit/>
          </a:bodyPr>
          <a:lstStyle/>
          <a:p>
            <a:pPr eaLnBrk="1" hangingPunct="1"/>
            <a:r>
              <a:rPr lang="en-US"/>
              <a:t>“Legacy Effect”</a:t>
            </a:r>
          </a:p>
        </p:txBody>
      </p:sp>
      <p:sp>
        <p:nvSpPr>
          <p:cNvPr id="81923" name="Rectangle 3"/>
          <p:cNvSpPr>
            <a:spLocks noGrp="1" noChangeArrowheads="1"/>
          </p:cNvSpPr>
          <p:nvPr>
            <p:ph sz="quarter" idx="1"/>
          </p:nvPr>
        </p:nvSpPr>
        <p:spPr>
          <a:xfrm>
            <a:off x="457200" y="1219200"/>
            <a:ext cx="4267200" cy="5638800"/>
          </a:xfrm>
        </p:spPr>
        <p:txBody>
          <a:bodyPr>
            <a:normAutofit fontScale="85000" lnSpcReduction="10000"/>
          </a:bodyPr>
          <a:lstStyle/>
          <a:p>
            <a:pPr eaLnBrk="1" hangingPunct="1">
              <a:lnSpc>
                <a:spcPct val="120000"/>
              </a:lnSpc>
            </a:pPr>
            <a:r>
              <a:rPr lang="en-US" sz="2800" dirty="0"/>
              <a:t>For participants of DCCT and UKPDS </a:t>
            </a:r>
          </a:p>
          <a:p>
            <a:pPr lvl="1" eaLnBrk="1" hangingPunct="1">
              <a:lnSpc>
                <a:spcPct val="120000"/>
              </a:lnSpc>
            </a:pPr>
            <a:r>
              <a:rPr lang="en-US" sz="2800" dirty="0"/>
              <a:t>long lasting benefit of early intensive BG control prevents</a:t>
            </a:r>
          </a:p>
          <a:p>
            <a:pPr lvl="2" eaLnBrk="1" hangingPunct="1">
              <a:lnSpc>
                <a:spcPct val="120000"/>
              </a:lnSpc>
            </a:pPr>
            <a:r>
              <a:rPr lang="en-US" dirty="0"/>
              <a:t>Microvascular complications</a:t>
            </a:r>
          </a:p>
          <a:p>
            <a:pPr lvl="2" eaLnBrk="1" hangingPunct="1">
              <a:lnSpc>
                <a:spcPct val="120000"/>
              </a:lnSpc>
            </a:pPr>
            <a:r>
              <a:rPr lang="en-US" dirty="0"/>
              <a:t>Macrovascular complications (15-55% decrease)</a:t>
            </a:r>
          </a:p>
          <a:p>
            <a:pPr lvl="1" eaLnBrk="1" hangingPunct="1">
              <a:lnSpc>
                <a:spcPct val="120000"/>
              </a:lnSpc>
            </a:pPr>
            <a:r>
              <a:rPr lang="en-US" sz="2800" dirty="0"/>
              <a:t>Even though their BG levels increased over time</a:t>
            </a:r>
          </a:p>
          <a:p>
            <a:pPr lvl="1" eaLnBrk="1" hangingPunct="1">
              <a:lnSpc>
                <a:spcPct val="120000"/>
              </a:lnSpc>
            </a:pPr>
            <a:r>
              <a:rPr lang="en-US" sz="2800" dirty="0"/>
              <a:t>Message – Catch early and</a:t>
            </a:r>
          </a:p>
          <a:p>
            <a:pPr marL="342900" lvl="1" indent="0">
              <a:lnSpc>
                <a:spcPct val="120000"/>
              </a:lnSpc>
              <a:buNone/>
            </a:pPr>
            <a:r>
              <a:rPr lang="en-US" sz="2800" dirty="0"/>
              <a:t>Treat aggressively</a:t>
            </a:r>
          </a:p>
          <a:p>
            <a:pPr lvl="1" eaLnBrk="1" hangingPunct="1">
              <a:lnSpc>
                <a:spcPct val="90000"/>
              </a:lnSpc>
            </a:pPr>
            <a:endParaRPr lang="en-US" sz="2200" dirty="0"/>
          </a:p>
          <a:p>
            <a:pPr lvl="1" eaLnBrk="1" hangingPunct="1">
              <a:lnSpc>
                <a:spcPct val="90000"/>
              </a:lnSpc>
            </a:pPr>
            <a:endParaRPr lang="en-US" sz="2200" dirty="0"/>
          </a:p>
          <a:p>
            <a:pPr marL="342900" lvl="1" indent="0">
              <a:lnSpc>
                <a:spcPct val="90000"/>
              </a:lnSpc>
              <a:buNone/>
            </a:pPr>
            <a:endParaRPr lang="en-US" sz="2200" dirty="0"/>
          </a:p>
        </p:txBody>
      </p:sp>
      <p:pic>
        <p:nvPicPr>
          <p:cNvPr id="2" name="Picture 1">
            <a:extLst>
              <a:ext uri="{FF2B5EF4-FFF2-40B4-BE49-F238E27FC236}">
                <a16:creationId xmlns:a16="http://schemas.microsoft.com/office/drawing/2014/main" id="{1FAEFBFF-F61F-4FB3-915E-E7736C248F4E}"/>
              </a:ext>
            </a:extLst>
          </p:cNvPr>
          <p:cNvPicPr>
            <a:picLocks noChangeAspect="1"/>
          </p:cNvPicPr>
          <p:nvPr/>
        </p:nvPicPr>
        <p:blipFill>
          <a:blip r:embed="rId3"/>
          <a:stretch>
            <a:fillRect/>
          </a:stretch>
        </p:blipFill>
        <p:spPr>
          <a:xfrm>
            <a:off x="4645154" y="1447800"/>
            <a:ext cx="4041648" cy="3011027"/>
          </a:xfrm>
          <a:prstGeom prst="rect">
            <a:avLst/>
          </a:prstGeom>
          <a:noFill/>
        </p:spPr>
      </p:pic>
    </p:spTree>
    <p:custDataLst>
      <p:tags r:id="rId1"/>
    </p:custDataLst>
    <p:extLst>
      <p:ext uri="{BB962C8B-B14F-4D97-AF65-F5344CB8AC3E}">
        <p14:creationId xmlns:p14="http://schemas.microsoft.com/office/powerpoint/2010/main" val="280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819D9-0B93-CED8-1DDF-798F056A41F1}"/>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17EE507E-AF0E-9282-1470-8BE2D97EE90A}"/>
              </a:ext>
            </a:extLst>
          </p:cNvPr>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a:extLst>
              <a:ext uri="{FF2B5EF4-FFF2-40B4-BE49-F238E27FC236}">
                <a16:creationId xmlns:a16="http://schemas.microsoft.com/office/drawing/2014/main" id="{3FE73A30-0BA5-1755-0125-4818E86C5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329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8674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at every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if 40+ with diabetes is ____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need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lstStyle/>
          <a:p>
            <a:r>
              <a:rPr lang="en-US" dirty="0"/>
              <a:t>Question and Break Time – 2:50</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dirty="0"/>
              <a:t>Energizing Ideas</a:t>
            </a:r>
          </a:p>
          <a:p>
            <a:pPr lvl="1"/>
            <a:r>
              <a:rPr lang="en-US" dirty="0"/>
              <a:t>Dance</a:t>
            </a:r>
          </a:p>
          <a:p>
            <a:pPr lvl="1"/>
            <a:r>
              <a:rPr lang="en-US" dirty="0"/>
              <a:t>Walk outside</a:t>
            </a:r>
          </a:p>
          <a:p>
            <a:pPr lvl="1"/>
            <a:r>
              <a:rPr lang="en-US" dirty="0"/>
              <a:t>Enjoy a snack</a:t>
            </a:r>
          </a:p>
          <a:p>
            <a:pPr lvl="1"/>
            <a:r>
              <a:rPr lang="en-US" dirty="0"/>
              <a:t>Hydrate with spa water</a:t>
            </a:r>
          </a:p>
          <a:p>
            <a:pPr lvl="1"/>
            <a:r>
              <a:rPr lang="en-US" dirty="0"/>
              <a:t>Stretch and Breathe</a:t>
            </a:r>
          </a:p>
        </p:txBody>
      </p:sp>
      <p:pic>
        <p:nvPicPr>
          <p:cNvPr id="6" name="Content Placeholder 5" descr="Father and daughter practicing yoga">
            <a:extLst>
              <a:ext uri="{FF2B5EF4-FFF2-40B4-BE49-F238E27FC236}">
                <a16:creationId xmlns:a16="http://schemas.microsoft.com/office/drawing/2014/main" id="{3426809E-8E2C-4AAB-A126-0DFE56CE1192}"/>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7682" y="2209800"/>
            <a:ext cx="4041775" cy="2697197"/>
          </a:xfrm>
        </p:spPr>
      </p:pic>
    </p:spTree>
    <p:extLst>
      <p:ext uri="{BB962C8B-B14F-4D97-AF65-F5344CB8AC3E}">
        <p14:creationId xmlns:p14="http://schemas.microsoft.com/office/powerpoint/2010/main" val="2997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the Rx?</a:t>
            </a:r>
          </a:p>
        </p:txBody>
      </p:sp>
      <p:pic>
        <p:nvPicPr>
          <p:cNvPr id="6" name="Content Placeholder 5"/>
          <p:cNvPicPr>
            <a:picLocks noGrp="1" noChangeAspect="1"/>
          </p:cNvPicPr>
          <p:nvPr>
            <p:ph sz="quarter" idx="1"/>
          </p:nvPr>
        </p:nvPicPr>
        <p:blipFill>
          <a:blip r:embed="rId2"/>
          <a:stretch>
            <a:fillRect/>
          </a:stretch>
        </p:blipFill>
        <p:spPr>
          <a:xfrm>
            <a:off x="697637" y="1685439"/>
            <a:ext cx="3543300" cy="2643188"/>
          </a:xfrm>
          <a:prstGeom prst="rect">
            <a:avLst/>
          </a:prstGeom>
        </p:spPr>
      </p:pic>
      <p:pic>
        <p:nvPicPr>
          <p:cNvPr id="7" name="Picture 6"/>
          <p:cNvPicPr>
            <a:picLocks noChangeAspect="1"/>
          </p:cNvPicPr>
          <p:nvPr/>
        </p:nvPicPr>
        <p:blipFill>
          <a:blip r:embed="rId3"/>
          <a:stretch>
            <a:fillRect/>
          </a:stretch>
        </p:blipFill>
        <p:spPr>
          <a:xfrm>
            <a:off x="4607511" y="1552765"/>
            <a:ext cx="3755186" cy="2764395"/>
          </a:xfrm>
          <a:prstGeom prst="rect">
            <a:avLst/>
          </a:prstGeom>
        </p:spPr>
      </p:pic>
      <p:sp>
        <p:nvSpPr>
          <p:cNvPr id="3" name="TextBox 2">
            <a:extLst>
              <a:ext uri="{FF2B5EF4-FFF2-40B4-BE49-F238E27FC236}">
                <a16:creationId xmlns:a16="http://schemas.microsoft.com/office/drawing/2014/main" id="{3F8F3630-3D65-499F-B8C4-78C9897942B0}"/>
              </a:ext>
            </a:extLst>
          </p:cNvPr>
          <p:cNvSpPr txBox="1"/>
          <p:nvPr/>
        </p:nvSpPr>
        <p:spPr>
          <a:xfrm>
            <a:off x="1371600" y="4671295"/>
            <a:ext cx="6858000" cy="1200329"/>
          </a:xfrm>
          <a:prstGeom prst="rect">
            <a:avLst/>
          </a:prstGeom>
          <a:noFill/>
        </p:spPr>
        <p:txBody>
          <a:bodyPr wrap="square" rtlCol="0">
            <a:spAutoFit/>
          </a:bodyPr>
          <a:lstStyle/>
          <a:p>
            <a:pPr algn="ctr" defTabSz="685800"/>
            <a:r>
              <a:rPr lang="en-US" sz="3600" dirty="0">
                <a:solidFill>
                  <a:prstClr val="black"/>
                </a:solidFill>
                <a:latin typeface="Gill Sans MT"/>
              </a:rPr>
              <a:t>Now on to other diabetes medications we haven’t yet covered</a:t>
            </a:r>
          </a:p>
        </p:txBody>
      </p:sp>
    </p:spTree>
    <p:extLst>
      <p:ext uri="{BB962C8B-B14F-4D97-AF65-F5344CB8AC3E}">
        <p14:creationId xmlns:p14="http://schemas.microsoft.com/office/powerpoint/2010/main" val="406043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p:txBody>
          <a:bodyPr>
            <a:normAutofit fontScale="90000"/>
          </a:bodyPr>
          <a:lstStyle/>
          <a:p>
            <a:pPr eaLnBrk="1" hangingPunct="1"/>
            <a:r>
              <a:rPr lang="en-US" altLang="en-US" sz="4054" dirty="0">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530565" y="1544141"/>
            <a:ext cx="4041436" cy="3898427"/>
          </a:xfrm>
        </p:spPr>
        <p:txBody>
          <a:bodyPr>
            <a:normAutofit lnSpcReduction="10000"/>
          </a:bodyPr>
          <a:lstStyle/>
          <a:p>
            <a:pPr>
              <a:spcBef>
                <a:spcPts val="360"/>
              </a:spcBef>
              <a:spcAft>
                <a:spcPts val="360"/>
              </a:spcAft>
            </a:pPr>
            <a:r>
              <a:rPr lang="en-US" altLang="en-US" sz="2522" dirty="0"/>
              <a:t>Biguanide</a:t>
            </a:r>
          </a:p>
          <a:p>
            <a:pPr>
              <a:spcBef>
                <a:spcPts val="360"/>
              </a:spcBef>
              <a:spcAft>
                <a:spcPts val="360"/>
              </a:spcAft>
            </a:pPr>
            <a:r>
              <a:rPr lang="en-US" altLang="en-US" sz="2522" dirty="0"/>
              <a:t>Sulfonylureas</a:t>
            </a:r>
          </a:p>
          <a:p>
            <a:pPr>
              <a:spcBef>
                <a:spcPts val="360"/>
              </a:spcBef>
              <a:spcAft>
                <a:spcPts val="360"/>
              </a:spcAft>
            </a:pPr>
            <a:r>
              <a:rPr lang="en-US" altLang="en-US" sz="2522" dirty="0"/>
              <a:t>Meglitinides</a:t>
            </a:r>
          </a:p>
          <a:p>
            <a:pPr>
              <a:spcBef>
                <a:spcPts val="360"/>
              </a:spcBef>
              <a:spcAft>
                <a:spcPts val="360"/>
              </a:spcAft>
            </a:pPr>
            <a:r>
              <a:rPr lang="en-US" altLang="en-US" sz="2522" dirty="0"/>
              <a:t>Glucagon-like-peptide-1 (GLP-1) receptor agonists</a:t>
            </a:r>
          </a:p>
          <a:p>
            <a:pPr>
              <a:spcBef>
                <a:spcPts val="360"/>
              </a:spcBef>
              <a:spcAft>
                <a:spcPts val="360"/>
              </a:spcAft>
            </a:pPr>
            <a:r>
              <a:rPr lang="en-US" altLang="en-US" sz="2522" dirty="0"/>
              <a:t>GLP/GIP receptor agonist</a:t>
            </a:r>
          </a:p>
          <a:p>
            <a:pPr>
              <a:spcBef>
                <a:spcPts val="360"/>
              </a:spcBef>
              <a:spcAft>
                <a:spcPts val="360"/>
              </a:spcAft>
            </a:pPr>
            <a:r>
              <a:rPr lang="en-US" altLang="en-US" sz="2522" dirty="0"/>
              <a:t>Sodium glucose cotransporter-2 (SGLT-2) inhibitors</a:t>
            </a:r>
          </a:p>
          <a:p>
            <a:pPr>
              <a:spcBef>
                <a:spcPts val="360"/>
              </a:spcBef>
              <a:spcAft>
                <a:spcPts val="360"/>
              </a:spcAft>
            </a:pPr>
            <a:endParaRPr lang="en-US" altLang="en-US" sz="2522" dirty="0"/>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4846578" y="1544141"/>
            <a:ext cx="3792601" cy="3559496"/>
          </a:xfrm>
        </p:spPr>
        <p:txBody>
          <a:bodyPr>
            <a:normAutofit fontScale="92500"/>
          </a:bodyPr>
          <a:lstStyle/>
          <a:p>
            <a:pPr>
              <a:spcBef>
                <a:spcPts val="360"/>
              </a:spcBef>
              <a:spcAft>
                <a:spcPts val="360"/>
              </a:spcAft>
            </a:pPr>
            <a:r>
              <a:rPr lang="en-US" altLang="en-US" sz="2522" dirty="0"/>
              <a:t>Thiazolidinediones (TZD’s)</a:t>
            </a:r>
          </a:p>
          <a:p>
            <a:pPr>
              <a:spcBef>
                <a:spcPts val="360"/>
              </a:spcBef>
              <a:spcAft>
                <a:spcPts val="360"/>
              </a:spcAft>
            </a:pPr>
            <a:r>
              <a:rPr lang="en-US" altLang="en-US" sz="2522" dirty="0"/>
              <a:t>Dipeptidylpeptidase-4 (DPP-4) inhibitors</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Amylin mimetic</a:t>
            </a:r>
          </a:p>
          <a:p>
            <a:pPr>
              <a:spcBef>
                <a:spcPts val="360"/>
              </a:spcBef>
              <a:spcAft>
                <a:spcPts val="360"/>
              </a:spcAft>
            </a:pPr>
            <a:r>
              <a:rPr lang="en-US" altLang="en-US" sz="2522" dirty="0"/>
              <a:t>Insulin</a:t>
            </a:r>
          </a:p>
        </p:txBody>
      </p:sp>
    </p:spTree>
    <p:extLst>
      <p:ext uri="{BB962C8B-B14F-4D97-AF65-F5344CB8AC3E}">
        <p14:creationId xmlns:p14="http://schemas.microsoft.com/office/powerpoint/2010/main" val="257514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638799" y="1219201"/>
            <a:ext cx="2801815" cy="2930688"/>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401580" y="4197633"/>
            <a:ext cx="3581400" cy="2308324"/>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Drivers</a:t>
            </a:r>
          </a:p>
          <a:p>
            <a:pPr marL="285750" indent="-285750">
              <a:buFontTx/>
              <a:buChar char="-"/>
            </a:pPr>
            <a:r>
              <a:rPr lang="en-US" dirty="0"/>
              <a:t>In work settings</a:t>
            </a:r>
          </a:p>
          <a:p>
            <a:pPr marL="285750" indent="-285750">
              <a:buFontTx/>
              <a:buChar char="-"/>
            </a:pPr>
            <a:r>
              <a:rPr lang="en-US" dirty="0"/>
              <a:t>In Detention Facilities</a:t>
            </a:r>
          </a:p>
          <a:p>
            <a:pPr marL="285750" indent="-285750">
              <a:buFontTx/>
              <a:buChar char="-"/>
            </a:pPr>
            <a:r>
              <a:rPr lang="en-US" dirty="0"/>
              <a:t>Insulin Access &amp; Affordability</a:t>
            </a:r>
          </a:p>
        </p:txBody>
      </p:sp>
      <p:pic>
        <p:nvPicPr>
          <p:cNvPr id="7" name="Picture 6">
            <a:extLst>
              <a:ext uri="{FF2B5EF4-FFF2-40B4-BE49-F238E27FC236}">
                <a16:creationId xmlns:a16="http://schemas.microsoft.com/office/drawing/2014/main" id="{179E02A6-0C58-071C-1DBA-9509C64B3417}"/>
              </a:ext>
            </a:extLst>
          </p:cNvPr>
          <p:cNvPicPr>
            <a:picLocks noChangeAspect="1"/>
          </p:cNvPicPr>
          <p:nvPr/>
        </p:nvPicPr>
        <p:blipFill>
          <a:blip r:embed="rId4"/>
          <a:stretch>
            <a:fillRect/>
          </a:stretch>
        </p:blipFill>
        <p:spPr>
          <a:xfrm>
            <a:off x="595809" y="6413314"/>
            <a:ext cx="4249615" cy="355616"/>
          </a:xfrm>
          <a:prstGeom prst="rect">
            <a:avLst/>
          </a:prstGeom>
        </p:spPr>
      </p:pic>
    </p:spTree>
    <p:custDataLst>
      <p:tags r:id="rId1"/>
    </p:custDataLst>
    <p:extLst>
      <p:ext uri="{BB962C8B-B14F-4D97-AF65-F5344CB8AC3E}">
        <p14:creationId xmlns:p14="http://schemas.microsoft.com/office/powerpoint/2010/main" val="8588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03">
            <a:extLst>
              <a:ext uri="{FF2B5EF4-FFF2-40B4-BE49-F238E27FC236}">
                <a16:creationId xmlns:a16="http://schemas.microsoft.com/office/drawing/2014/main" id="{46E126DD-3672-42AB-A0A6-709989902D8C}"/>
              </a:ext>
            </a:extLst>
          </p:cNvPr>
          <p:cNvSpPr>
            <a:spLocks noGrp="1" noChangeArrowheads="1"/>
          </p:cNvSpPr>
          <p:nvPr>
            <p:ph type="title"/>
          </p:nvPr>
        </p:nvSpPr>
        <p:spPr>
          <a:xfrm>
            <a:off x="457630" y="745772"/>
            <a:ext cx="8228742" cy="623898"/>
          </a:xfrm>
          <a:extLst>
            <a:ext uri="{91240B29-F687-4F45-9708-019B960494DF}">
              <a14:hiddenLine xmlns:a14="http://schemas.microsoft.com/office/drawing/2010/main" w="12700">
                <a:solidFill>
                  <a:srgbClr val="000000"/>
                </a:solidFill>
                <a:miter lim="800000"/>
                <a:headEnd/>
                <a:tailEnd/>
              </a14:hiddenLine>
            </a:ext>
          </a:extLst>
        </p:spPr>
        <p:txBody>
          <a:bodyPr vert="horz" lIns="69223" tIns="34612" rIns="69223" bIns="34612" anchor="b" anchorCtr="0">
            <a:spAutoFit/>
          </a:bodyPr>
          <a:lstStyle/>
          <a:p>
            <a:pPr eaLnBrk="1" hangingPunct="1"/>
            <a:r>
              <a:rPr lang="en-US" altLang="en-US" sz="3600" dirty="0"/>
              <a:t>Drug Targets in Diabetes</a:t>
            </a:r>
          </a:p>
        </p:txBody>
      </p:sp>
      <p:sp>
        <p:nvSpPr>
          <p:cNvPr id="43011" name="Content Placeholder 2">
            <a:extLst>
              <a:ext uri="{FF2B5EF4-FFF2-40B4-BE49-F238E27FC236}">
                <a16:creationId xmlns:a16="http://schemas.microsoft.com/office/drawing/2014/main" id="{151DC688-736A-430F-8EA8-6CCA5DDBC078}"/>
              </a:ext>
            </a:extLst>
          </p:cNvPr>
          <p:cNvSpPr>
            <a:spLocks noGrp="1" noChangeArrowheads="1"/>
          </p:cNvSpPr>
          <p:nvPr>
            <p:ph sz="quarter" idx="1"/>
          </p:nvPr>
        </p:nvSpPr>
        <p:spPr>
          <a:xfrm>
            <a:off x="457630" y="1438314"/>
            <a:ext cx="8228742" cy="4447582"/>
          </a:xfrm>
        </p:spPr>
        <p:txBody>
          <a:bodyPr/>
          <a:lstStyle/>
          <a:p>
            <a:endParaRPr lang="en-US" altLang="en-US"/>
          </a:p>
        </p:txBody>
      </p:sp>
      <p:sp>
        <p:nvSpPr>
          <p:cNvPr id="43012" name="TextBox 3">
            <a:extLst>
              <a:ext uri="{FF2B5EF4-FFF2-40B4-BE49-F238E27FC236}">
                <a16:creationId xmlns:a16="http://schemas.microsoft.com/office/drawing/2014/main" id="{47F78EE6-C388-4BFE-997C-3881CE7111BB}"/>
              </a:ext>
            </a:extLst>
          </p:cNvPr>
          <p:cNvSpPr txBox="1">
            <a:spLocks noChangeArrowheads="1"/>
          </p:cNvSpPr>
          <p:nvPr/>
        </p:nvSpPr>
        <p:spPr bwMode="auto">
          <a:xfrm>
            <a:off x="304611" y="6303483"/>
            <a:ext cx="4428990" cy="23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0" tIns="46110" rIns="92220" bIns="46110">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pt-BR" altLang="en-US" sz="901">
                <a:latin typeface="Trebuchet MS" panose="020B0603020202020204" pitchFamily="34" charset="0"/>
              </a:rPr>
              <a:t>DeFronzo et al. Diabetes Spectrum Volume 27, Number 2, 2014</a:t>
            </a:r>
            <a:endParaRPr lang="en-US" altLang="en-US" sz="901">
              <a:latin typeface="Trebuchet MS" panose="020B0603020202020204" pitchFamily="34" charset="0"/>
            </a:endParaRPr>
          </a:p>
        </p:txBody>
      </p:sp>
      <p:pic>
        <p:nvPicPr>
          <p:cNvPr id="43013" name="Picture 2">
            <a:extLst>
              <a:ext uri="{FF2B5EF4-FFF2-40B4-BE49-F238E27FC236}">
                <a16:creationId xmlns:a16="http://schemas.microsoft.com/office/drawing/2014/main" id="{44EAE601-6C1A-48E8-B1A9-8D5F1B018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6" y="1506959"/>
            <a:ext cx="9068205" cy="479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55D6-F12B-C146-1D94-123B8BA7EB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ECAADC-20F3-4235-E9BE-8CDD35BC8524}"/>
              </a:ext>
            </a:extLst>
          </p:cNvPr>
          <p:cNvSpPr>
            <a:spLocks noGrp="1"/>
          </p:cNvSpPr>
          <p:nvPr>
            <p:ph type="title"/>
          </p:nvPr>
        </p:nvSpPr>
        <p:spPr/>
        <p:txBody>
          <a:bodyPr>
            <a:noAutofit/>
          </a:bodyPr>
          <a:lstStyle/>
          <a:p>
            <a:r>
              <a:rPr lang="en-US" sz="3200" dirty="0"/>
              <a:t>Section 9-  Pharmacologic Approaches to Glycemic Treatment for Type 2 Diabetes</a:t>
            </a:r>
          </a:p>
        </p:txBody>
      </p:sp>
      <p:sp>
        <p:nvSpPr>
          <p:cNvPr id="3" name="Content Placeholder 2">
            <a:extLst>
              <a:ext uri="{FF2B5EF4-FFF2-40B4-BE49-F238E27FC236}">
                <a16:creationId xmlns:a16="http://schemas.microsoft.com/office/drawing/2014/main" id="{DE8ACE8D-CA4E-405C-D9A1-438B7CC0D77D}"/>
              </a:ext>
            </a:extLst>
          </p:cNvPr>
          <p:cNvSpPr>
            <a:spLocks noGrp="1"/>
          </p:cNvSpPr>
          <p:nvPr>
            <p:ph sz="quarter" idx="1"/>
          </p:nvPr>
        </p:nvSpPr>
        <p:spPr>
          <a:xfrm>
            <a:off x="457200" y="1219200"/>
            <a:ext cx="5715000" cy="4937760"/>
          </a:xfrm>
        </p:spPr>
        <p:txBody>
          <a:bodyPr>
            <a:normAutofit/>
          </a:bodyPr>
          <a:lstStyle/>
          <a:p>
            <a:r>
              <a:rPr lang="en-US" sz="3200" dirty="0"/>
              <a:t>Person centered with focus on addressing:</a:t>
            </a:r>
          </a:p>
          <a:p>
            <a:pPr lvl="1"/>
            <a:r>
              <a:rPr lang="en-US" sz="2750" dirty="0"/>
              <a:t>Atherosclerotic CV Disease (ASCVD)</a:t>
            </a:r>
          </a:p>
          <a:p>
            <a:pPr lvl="1"/>
            <a:r>
              <a:rPr lang="en-US" sz="2750" dirty="0"/>
              <a:t>Heart failure (HF) and </a:t>
            </a:r>
          </a:p>
          <a:p>
            <a:pPr lvl="1"/>
            <a:r>
              <a:rPr lang="en-US" sz="2750" dirty="0"/>
              <a:t>Chronic Kidney Disease (CKD), </a:t>
            </a:r>
          </a:p>
          <a:p>
            <a:pPr lvl="1"/>
            <a:r>
              <a:rPr lang="en-US" sz="2750" dirty="0"/>
              <a:t>Weight loss </a:t>
            </a:r>
          </a:p>
          <a:p>
            <a:r>
              <a:rPr lang="en-US" sz="3200" dirty="0"/>
              <a:t>Updated chart on cost and attributes of different meds.</a:t>
            </a:r>
          </a:p>
          <a:p>
            <a:endParaRPr lang="en-US" dirty="0"/>
          </a:p>
          <a:p>
            <a:endParaRPr lang="en-US" dirty="0"/>
          </a:p>
        </p:txBody>
      </p:sp>
      <p:pic>
        <p:nvPicPr>
          <p:cNvPr id="6146" name="Picture 2">
            <a:extLst>
              <a:ext uri="{FF2B5EF4-FFF2-40B4-BE49-F238E27FC236}">
                <a16:creationId xmlns:a16="http://schemas.microsoft.com/office/drawing/2014/main" id="{52153D18-1322-62FC-DFAD-5C7782DF6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71599"/>
            <a:ext cx="2538473"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6C34A48E-750B-2C7D-A6FC-1A5DAE95F415}"/>
              </a:ext>
            </a:extLst>
          </p:cNvPr>
          <p:cNvPicPr>
            <a:picLocks noChangeAspect="1"/>
          </p:cNvPicPr>
          <p:nvPr/>
        </p:nvPicPr>
        <p:blipFill>
          <a:blip r:embed="rId3"/>
          <a:stretch>
            <a:fillRect/>
          </a:stretch>
        </p:blipFill>
        <p:spPr>
          <a:xfrm>
            <a:off x="493776" y="6185344"/>
            <a:ext cx="3873800" cy="520256"/>
          </a:xfrm>
          <a:prstGeom prst="rect">
            <a:avLst/>
          </a:prstGeom>
        </p:spPr>
      </p:pic>
    </p:spTree>
    <p:extLst>
      <p:ext uri="{BB962C8B-B14F-4D97-AF65-F5344CB8AC3E}">
        <p14:creationId xmlns:p14="http://schemas.microsoft.com/office/powerpoint/2010/main" val="37704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A121-EA82-EEE7-77CD-A099ED2B9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2BDE6-0BA0-D5DB-C65B-903A1BE3062F}"/>
              </a:ext>
            </a:extLst>
          </p:cNvPr>
          <p:cNvSpPr>
            <a:spLocks noGrp="1"/>
          </p:cNvSpPr>
          <p:nvPr>
            <p:ph type="title"/>
          </p:nvPr>
        </p:nvSpPr>
        <p:spPr>
          <a:xfrm>
            <a:off x="457200" y="228600"/>
            <a:ext cx="8229600" cy="702418"/>
          </a:xfrm>
        </p:spPr>
        <p:txBody>
          <a:bodyPr>
            <a:normAutofit/>
          </a:bodyPr>
          <a:lstStyle/>
          <a:p>
            <a:r>
              <a:rPr lang="en-US" dirty="0"/>
              <a:t>Let’s Break it Down ADA 2025</a:t>
            </a:r>
          </a:p>
        </p:txBody>
      </p:sp>
      <p:pic>
        <p:nvPicPr>
          <p:cNvPr id="4" name="Picture 3">
            <a:extLst>
              <a:ext uri="{FF2B5EF4-FFF2-40B4-BE49-F238E27FC236}">
                <a16:creationId xmlns:a16="http://schemas.microsoft.com/office/drawing/2014/main" id="{A5222D3A-5FA6-A1D7-E9CB-CC328297E9ED}"/>
              </a:ext>
            </a:extLst>
          </p:cNvPr>
          <p:cNvPicPr>
            <a:picLocks noChangeAspect="1"/>
          </p:cNvPicPr>
          <p:nvPr/>
        </p:nvPicPr>
        <p:blipFill>
          <a:blip r:embed="rId2"/>
          <a:stretch>
            <a:fillRect/>
          </a:stretch>
        </p:blipFill>
        <p:spPr>
          <a:xfrm>
            <a:off x="457200" y="0"/>
            <a:ext cx="8245406" cy="6858000"/>
          </a:xfrm>
          <a:prstGeom prst="rect">
            <a:avLst/>
          </a:prstGeom>
        </p:spPr>
      </p:pic>
      <p:pic>
        <p:nvPicPr>
          <p:cNvPr id="8" name="Picture 7">
            <a:extLst>
              <a:ext uri="{FF2B5EF4-FFF2-40B4-BE49-F238E27FC236}">
                <a16:creationId xmlns:a16="http://schemas.microsoft.com/office/drawing/2014/main" id="{8FA95F1E-F229-6714-2CE8-1907E9DA74BF}"/>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5" name="Picture 4">
            <a:extLst>
              <a:ext uri="{FF2B5EF4-FFF2-40B4-BE49-F238E27FC236}">
                <a16:creationId xmlns:a16="http://schemas.microsoft.com/office/drawing/2014/main" id="{42420F6B-86A9-77AC-81FF-E851FC0A8913}"/>
              </a:ext>
            </a:extLst>
          </p:cNvPr>
          <p:cNvPicPr>
            <a:picLocks noChangeAspect="1"/>
          </p:cNvPicPr>
          <p:nvPr/>
        </p:nvPicPr>
        <p:blipFill>
          <a:blip r:embed="rId4"/>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A7E4C80F-78F8-B46C-0A17-2E1C23A660DD}"/>
              </a:ext>
            </a:extLst>
          </p:cNvPr>
          <p:cNvSpPr/>
          <p:nvPr/>
        </p:nvSpPr>
        <p:spPr>
          <a:xfrm flipH="1">
            <a:off x="6109798" y="1188952"/>
            <a:ext cx="890204"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944F313-C776-14F3-A672-21F522EAA78D}"/>
              </a:ext>
            </a:extLst>
          </p:cNvPr>
          <p:cNvSpPr/>
          <p:nvPr/>
        </p:nvSpPr>
        <p:spPr>
          <a:xfrm>
            <a:off x="441394" y="2667000"/>
            <a:ext cx="2301806"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6C12FE9-D7DF-5EFF-3BEC-0A4F5AA8BCDA}"/>
              </a:ext>
            </a:extLst>
          </p:cNvPr>
          <p:cNvSpPr/>
          <p:nvPr/>
        </p:nvSpPr>
        <p:spPr>
          <a:xfrm>
            <a:off x="3694840" y="3381102"/>
            <a:ext cx="2301806" cy="225769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00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6BAB-1F7E-4A3F-7794-ABBE773C08D3}"/>
              </a:ext>
            </a:extLst>
          </p:cNvPr>
          <p:cNvSpPr>
            <a:spLocks noGrp="1"/>
          </p:cNvSpPr>
          <p:nvPr>
            <p:ph type="title"/>
          </p:nvPr>
        </p:nvSpPr>
        <p:spPr/>
        <p:txBody>
          <a:bodyPr/>
          <a:lstStyle/>
          <a:p>
            <a:r>
              <a:rPr lang="en-US" dirty="0"/>
              <a:t>AACE 2023 Diabetes Guideline</a:t>
            </a:r>
          </a:p>
        </p:txBody>
      </p:sp>
      <p:sp>
        <p:nvSpPr>
          <p:cNvPr id="3" name="Content Placeholder 2">
            <a:extLst>
              <a:ext uri="{FF2B5EF4-FFF2-40B4-BE49-F238E27FC236}">
                <a16:creationId xmlns:a16="http://schemas.microsoft.com/office/drawing/2014/main" id="{5A910E06-D54A-083F-9B99-129C2CB6D4D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4D4EFDB6-47B5-193A-88A7-64D8D801A58E}"/>
              </a:ext>
            </a:extLst>
          </p:cNvPr>
          <p:cNvPicPr/>
          <p:nvPr/>
        </p:nvPicPr>
        <p:blipFill>
          <a:blip r:embed="rId2"/>
          <a:stretch/>
        </p:blipFill>
        <p:spPr>
          <a:xfrm>
            <a:off x="762000" y="1143000"/>
            <a:ext cx="7162800" cy="5486400"/>
          </a:xfrm>
          <a:prstGeom prst="rect">
            <a:avLst/>
          </a:prstGeom>
          <a:ln>
            <a:noFill/>
          </a:ln>
        </p:spPr>
      </p:pic>
    </p:spTree>
    <p:extLst>
      <p:ext uri="{BB962C8B-B14F-4D97-AF65-F5344CB8AC3E}">
        <p14:creationId xmlns:p14="http://schemas.microsoft.com/office/powerpoint/2010/main" val="11746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5" y="1337613"/>
            <a:ext cx="6477000" cy="5105400"/>
          </a:xfrm>
        </p:spPr>
        <p:txBody>
          <a:bodyPr>
            <a:normAutofit fontScale="70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(Avandia)</a:t>
            </a:r>
          </a:p>
          <a:p>
            <a:pPr lvl="2" eaLnBrk="1" hangingPunct="1">
              <a:lnSpc>
                <a:spcPct val="110000"/>
              </a:lnSpc>
              <a:defRPr/>
            </a:pPr>
            <a:r>
              <a:rPr lang="en-US" sz="2400" dirty="0"/>
              <a:t>Dosing: 4-8 mg daily</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Actos $5 a month, Avandia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(Avandia), Pioglitazone (</a:t>
            </a:r>
            <a:r>
              <a:rPr lang="en-US" sz="2700" dirty="0" err="1"/>
              <a:t>Actos</a:t>
            </a:r>
            <a:r>
              <a:rPr lang="en-US" sz="2700" dirty="0"/>
              <a:t>)</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22828"/>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639449"/>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9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4400" dirty="0"/>
              <a:t>TZDs – How Do They Rate?  </a:t>
            </a:r>
          </a:p>
        </p:txBody>
      </p:sp>
      <p:sp>
        <p:nvSpPr>
          <p:cNvPr id="3" name="Content Placeholder 2"/>
          <p:cNvSpPr>
            <a:spLocks noGrp="1"/>
          </p:cNvSpPr>
          <p:nvPr>
            <p:ph sz="quarter" idx="1"/>
          </p:nvPr>
        </p:nvSpPr>
        <p:spPr>
          <a:xfrm>
            <a:off x="457200" y="2260408"/>
            <a:ext cx="7200900" cy="3246120"/>
          </a:xfrm>
        </p:spPr>
        <p:txBody>
          <a:bodyPr>
            <a:normAutofit/>
          </a:bodyPr>
          <a:lstStyle/>
          <a:p>
            <a:pPr marL="0" indent="0">
              <a:buNone/>
              <a:defRPr/>
            </a:pPr>
            <a:r>
              <a:rPr lang="en-US"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a:t>
            </a:r>
          </a:p>
        </p:txBody>
      </p:sp>
      <p:sp>
        <p:nvSpPr>
          <p:cNvPr id="5" name="Rectangle 284"/>
          <p:cNvSpPr>
            <a:spLocks noChangeArrowheads="1"/>
          </p:cNvSpPr>
          <p:nvPr/>
        </p:nvSpPr>
        <p:spPr bwMode="auto">
          <a:xfrm>
            <a:off x="5881689" y="265428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977854" y="3446809"/>
            <a:ext cx="14516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Generic</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81689" y="3012231"/>
            <a:ext cx="727472"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974557" y="3827861"/>
            <a:ext cx="82629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6000750" y="4263629"/>
            <a:ext cx="114300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Watch HF</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5147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46769-601C-2D48-70FC-E1244A737C89}"/>
              </a:ext>
            </a:extLst>
          </p:cNvPr>
          <p:cNvSpPr>
            <a:spLocks noGrp="1"/>
          </p:cNvSpPr>
          <p:nvPr>
            <p:ph type="title"/>
          </p:nvPr>
        </p:nvSpPr>
        <p:spPr/>
        <p:txBody>
          <a:bodyPr/>
          <a:lstStyle/>
          <a:p>
            <a:r>
              <a:rPr lang="en-US" dirty="0"/>
              <a:t>Dipeptidyl Peptidase-4 (DPP-4) Inhibitors</a:t>
            </a:r>
          </a:p>
        </p:txBody>
      </p:sp>
      <p:sp>
        <p:nvSpPr>
          <p:cNvPr id="3" name="Content Placeholder 2">
            <a:extLst>
              <a:ext uri="{FF2B5EF4-FFF2-40B4-BE49-F238E27FC236}">
                <a16:creationId xmlns:a16="http://schemas.microsoft.com/office/drawing/2014/main" id="{6B72C239-315E-FF16-F8E5-0F53C7F70AC3}"/>
              </a:ext>
            </a:extLst>
          </p:cNvPr>
          <p:cNvSpPr>
            <a:spLocks noGrp="1"/>
          </p:cNvSpPr>
          <p:nvPr>
            <p:ph sz="quarter" idx="11"/>
          </p:nvPr>
        </p:nvSpPr>
        <p:spPr/>
        <p:txBody>
          <a:bodyPr>
            <a:normAutofit/>
          </a:bodyPr>
          <a:lstStyle/>
          <a:p>
            <a:pPr>
              <a:lnSpc>
                <a:spcPct val="80000"/>
              </a:lnSpc>
            </a:pPr>
            <a:r>
              <a:rPr lang="en-US" sz="3200" dirty="0"/>
              <a:t>Mechanism of action</a:t>
            </a:r>
          </a:p>
          <a:p>
            <a:pPr lvl="2">
              <a:lnSpc>
                <a:spcPct val="80000"/>
              </a:lnSpc>
            </a:pPr>
            <a:r>
              <a:rPr lang="en-US" sz="2000" dirty="0"/>
              <a:t>Prevents the breakdown of GLP-1 and GIP, resulting in 2-3X increased endogenous incretin levels</a:t>
            </a:r>
          </a:p>
          <a:p>
            <a:pPr>
              <a:lnSpc>
                <a:spcPct val="80000"/>
              </a:lnSpc>
            </a:pPr>
            <a:r>
              <a:rPr lang="en-US" sz="3200" dirty="0"/>
              <a:t>Efficacy</a:t>
            </a:r>
          </a:p>
          <a:p>
            <a:pPr lvl="2">
              <a:lnSpc>
                <a:spcPct val="80000"/>
              </a:lnSpc>
            </a:pPr>
            <a:r>
              <a:rPr lang="en-US" sz="2000" dirty="0"/>
              <a:t>Hemoglobin A1C reduction by </a:t>
            </a:r>
            <a:r>
              <a:rPr lang="en-US" sz="2000" b="1" dirty="0">
                <a:solidFill>
                  <a:schemeClr val="tx1"/>
                </a:solidFill>
              </a:rPr>
              <a:t>0.6%–0.8%</a:t>
            </a:r>
          </a:p>
          <a:p>
            <a:pPr lvl="2">
              <a:lnSpc>
                <a:spcPct val="80000"/>
              </a:lnSpc>
            </a:pPr>
            <a:r>
              <a:rPr lang="en-US" sz="2000" dirty="0"/>
              <a:t>Primarily lowers postprandial glucose levels</a:t>
            </a:r>
          </a:p>
          <a:p>
            <a:pPr lvl="2">
              <a:lnSpc>
                <a:spcPct val="80000"/>
              </a:lnSpc>
            </a:pPr>
            <a:r>
              <a:rPr lang="en-US" sz="2000" dirty="0"/>
              <a:t>Not as efficacious as GLP-1 agonists</a:t>
            </a:r>
          </a:p>
          <a:p>
            <a:pPr lvl="2">
              <a:lnSpc>
                <a:spcPct val="80000"/>
              </a:lnSpc>
            </a:pPr>
            <a:r>
              <a:rPr lang="en-US" sz="2000" dirty="0"/>
              <a:t>CV neutral, increased HF hospitalization with alogliptin/</a:t>
            </a:r>
            <a:r>
              <a:rPr lang="en-US" sz="2000" dirty="0" err="1"/>
              <a:t>saxagliptin</a:t>
            </a:r>
            <a:endParaRPr lang="en-US" sz="2000" dirty="0"/>
          </a:p>
          <a:p>
            <a:pPr>
              <a:lnSpc>
                <a:spcPct val="80000"/>
              </a:lnSpc>
            </a:pPr>
            <a:r>
              <a:rPr lang="en-US" sz="3200" dirty="0"/>
              <a:t>Adverse effects</a:t>
            </a:r>
          </a:p>
          <a:p>
            <a:pPr lvl="2">
              <a:lnSpc>
                <a:spcPct val="80000"/>
              </a:lnSpc>
            </a:pPr>
            <a:r>
              <a:rPr lang="en-US" sz="2000" dirty="0"/>
              <a:t>Generally well tolerated, dosed once daily </a:t>
            </a:r>
          </a:p>
          <a:p>
            <a:pPr lvl="2">
              <a:lnSpc>
                <a:spcPct val="80000"/>
              </a:lnSpc>
            </a:pPr>
            <a:r>
              <a:rPr lang="en-US" sz="2000" dirty="0"/>
              <a:t>Avoid in combo with GLP-1 agonist</a:t>
            </a:r>
          </a:p>
          <a:p>
            <a:pPr lvl="2">
              <a:lnSpc>
                <a:spcPct val="80000"/>
              </a:lnSpc>
            </a:pPr>
            <a:r>
              <a:rPr lang="en-US" sz="2000" dirty="0"/>
              <a:t>Caution with h/o pancreatitis</a:t>
            </a:r>
          </a:p>
          <a:p>
            <a:pPr lvl="2">
              <a:lnSpc>
                <a:spcPct val="80000"/>
              </a:lnSpc>
            </a:pPr>
            <a:r>
              <a:rPr lang="en-US" sz="2000" dirty="0"/>
              <a:t>Potential joint pain </a:t>
            </a:r>
          </a:p>
          <a:p>
            <a:pPr lvl="1">
              <a:lnSpc>
                <a:spcPct val="80000"/>
              </a:lnSpc>
            </a:pPr>
            <a:endParaRPr lang="en-US" sz="2400" dirty="0"/>
          </a:p>
          <a:p>
            <a:pPr marL="0" indent="0">
              <a:buNone/>
            </a:pPr>
            <a:endParaRPr lang="en-US" dirty="0"/>
          </a:p>
        </p:txBody>
      </p:sp>
      <p:sp>
        <p:nvSpPr>
          <p:cNvPr id="4" name="Text Placeholder 3">
            <a:extLst>
              <a:ext uri="{FF2B5EF4-FFF2-40B4-BE49-F238E27FC236}">
                <a16:creationId xmlns:a16="http://schemas.microsoft.com/office/drawing/2014/main" id="{977111E8-550F-210C-0A91-4CB8BCF801F3}"/>
              </a:ext>
            </a:extLst>
          </p:cNvPr>
          <p:cNvSpPr>
            <a:spLocks noGrp="1"/>
          </p:cNvSpPr>
          <p:nvPr>
            <p:ph type="body" sz="quarter" idx="14"/>
          </p:nvPr>
        </p:nvSpPr>
        <p:spPr/>
        <p:txBody>
          <a:bodyPr/>
          <a:lstStyle/>
          <a:p>
            <a:r>
              <a:rPr lang="en-US"/>
              <a:t>Dipeptidyl Peptidase-4 (DPP-4) Inhibitors</a:t>
            </a:r>
          </a:p>
          <a:p>
            <a:endParaRPr lang="en-US"/>
          </a:p>
        </p:txBody>
      </p:sp>
      <p:sp>
        <p:nvSpPr>
          <p:cNvPr id="5" name="Slide Number Placeholder 4">
            <a:extLst>
              <a:ext uri="{FF2B5EF4-FFF2-40B4-BE49-F238E27FC236}">
                <a16:creationId xmlns:a16="http://schemas.microsoft.com/office/drawing/2014/main" id="{0A9A6296-8541-D990-CEE5-19D5892DED46}"/>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216</a:t>
            </a:fld>
            <a:endParaRPr lang="en-US"/>
          </a:p>
        </p:txBody>
      </p:sp>
    </p:spTree>
    <p:extLst>
      <p:ext uri="{BB962C8B-B14F-4D97-AF65-F5344CB8AC3E}">
        <p14:creationId xmlns:p14="http://schemas.microsoft.com/office/powerpoint/2010/main" val="31856057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4567F-DE98-44F6-EBD3-D5F8F2ED519C}"/>
              </a:ext>
            </a:extLst>
          </p:cNvPr>
          <p:cNvSpPr>
            <a:spLocks noGrp="1"/>
          </p:cNvSpPr>
          <p:nvPr>
            <p:ph type="title"/>
          </p:nvPr>
        </p:nvSpPr>
        <p:spPr/>
        <p:txBody>
          <a:bodyPr/>
          <a:lstStyle/>
          <a:p>
            <a:r>
              <a:rPr lang="en-US" dirty="0"/>
              <a:t>DPP4 Inhibitor Dosing</a:t>
            </a:r>
          </a:p>
        </p:txBody>
      </p:sp>
      <p:graphicFrame>
        <p:nvGraphicFramePr>
          <p:cNvPr id="5" name="Table 5">
            <a:extLst>
              <a:ext uri="{FF2B5EF4-FFF2-40B4-BE49-F238E27FC236}">
                <a16:creationId xmlns:a16="http://schemas.microsoft.com/office/drawing/2014/main" id="{2E3D9BF3-E1C4-1F6A-C535-FDF86EE046E9}"/>
              </a:ext>
            </a:extLst>
          </p:cNvPr>
          <p:cNvGraphicFramePr>
            <a:graphicFrameLocks noGrp="1"/>
          </p:cNvGraphicFramePr>
          <p:nvPr>
            <p:ph sz="quarter" idx="11"/>
            <p:extLst>
              <p:ext uri="{D42A27DB-BD31-4B8C-83A1-F6EECF244321}">
                <p14:modId xmlns:p14="http://schemas.microsoft.com/office/powerpoint/2010/main" val="3611718074"/>
              </p:ext>
            </p:extLst>
          </p:nvPr>
        </p:nvGraphicFramePr>
        <p:xfrm>
          <a:off x="539749" y="961191"/>
          <a:ext cx="8064499" cy="3154680"/>
        </p:xfrm>
        <a:graphic>
          <a:graphicData uri="http://schemas.openxmlformats.org/drawingml/2006/table">
            <a:tbl>
              <a:tblPr firstRow="1" bandRow="1">
                <a:tableStyleId>{5C22544A-7EE6-4342-B048-85BDC9FD1C3A}</a:tableStyleId>
              </a:tblPr>
              <a:tblGrid>
                <a:gridCol w="2352146">
                  <a:extLst>
                    <a:ext uri="{9D8B030D-6E8A-4147-A177-3AD203B41FA5}">
                      <a16:colId xmlns:a16="http://schemas.microsoft.com/office/drawing/2014/main" val="2402532846"/>
                    </a:ext>
                  </a:extLst>
                </a:gridCol>
                <a:gridCol w="2016125">
                  <a:extLst>
                    <a:ext uri="{9D8B030D-6E8A-4147-A177-3AD203B41FA5}">
                      <a16:colId xmlns:a16="http://schemas.microsoft.com/office/drawing/2014/main" val="187672530"/>
                    </a:ext>
                  </a:extLst>
                </a:gridCol>
                <a:gridCol w="3696228">
                  <a:extLst>
                    <a:ext uri="{9D8B030D-6E8A-4147-A177-3AD203B41FA5}">
                      <a16:colId xmlns:a16="http://schemas.microsoft.com/office/drawing/2014/main" val="3748936994"/>
                    </a:ext>
                  </a:extLst>
                </a:gridCol>
              </a:tblGrid>
              <a:tr h="326432">
                <a:tc>
                  <a:txBody>
                    <a:bodyPr/>
                    <a:lstStyle/>
                    <a:p>
                      <a:r>
                        <a:rPr lang="en-US" sz="1700"/>
                        <a:t>Drug</a:t>
                      </a:r>
                    </a:p>
                  </a:txBody>
                  <a:tcPr marL="68580" marR="68580" marT="34290" marB="34290"/>
                </a:tc>
                <a:tc>
                  <a:txBody>
                    <a:bodyPr/>
                    <a:lstStyle/>
                    <a:p>
                      <a:r>
                        <a:rPr lang="en-US" sz="1700"/>
                        <a:t>Dose</a:t>
                      </a:r>
                    </a:p>
                  </a:txBody>
                  <a:tcPr marL="68580" marR="68580" marT="34290" marB="34290"/>
                </a:tc>
                <a:tc>
                  <a:txBody>
                    <a:bodyPr/>
                    <a:lstStyle/>
                    <a:p>
                      <a:r>
                        <a:rPr lang="en-US" sz="1700"/>
                        <a:t>Renal Adjustment</a:t>
                      </a:r>
                    </a:p>
                  </a:txBody>
                  <a:tcPr marL="68580" marR="68580" marT="34290" marB="34290"/>
                </a:tc>
                <a:extLst>
                  <a:ext uri="{0D108BD9-81ED-4DB2-BD59-A6C34878D82A}">
                    <a16:rowId xmlns:a16="http://schemas.microsoft.com/office/drawing/2014/main" val="3271985787"/>
                  </a:ext>
                </a:extLst>
              </a:tr>
              <a:tr h="822960">
                <a:tc>
                  <a:txBody>
                    <a:bodyPr/>
                    <a:lstStyle/>
                    <a:p>
                      <a:r>
                        <a:rPr lang="en-US" sz="1700"/>
                        <a:t>Sitagliptin</a:t>
                      </a:r>
                    </a:p>
                  </a:txBody>
                  <a:tcPr marL="68580" marR="68580" marT="34290" marB="34290"/>
                </a:tc>
                <a:tc>
                  <a:txBody>
                    <a:bodyPr/>
                    <a:lstStyle/>
                    <a:p>
                      <a:r>
                        <a:rPr lang="en-US" sz="1700"/>
                        <a:t>100 mg daily</a:t>
                      </a:r>
                    </a:p>
                  </a:txBody>
                  <a:tcPr marL="68580" marR="68580" marT="34290" marB="34290"/>
                </a:tc>
                <a:tc>
                  <a:txBody>
                    <a:bodyPr/>
                    <a:lstStyle/>
                    <a:p>
                      <a:r>
                        <a:rPr lang="en-US" sz="1700"/>
                        <a:t>50 mg/day eGFR 30–45 </a:t>
                      </a:r>
                      <a:r>
                        <a:rPr lang="en-US" sz="1700" b="0" kern="1200">
                          <a:solidFill>
                            <a:schemeClr val="dk1"/>
                          </a:solidFill>
                          <a:effectLst/>
                        </a:rPr>
                        <a:t>mL/min/1.73m</a:t>
                      </a:r>
                      <a:r>
                        <a:rPr lang="en-US" sz="1700" b="0" kern="1200" baseline="30000">
                          <a:solidFill>
                            <a:schemeClr val="dk1"/>
                          </a:solidFill>
                          <a:effectLst/>
                        </a:rPr>
                        <a:t>2</a:t>
                      </a:r>
                      <a:endParaRPr lang="en-US" sz="1700"/>
                    </a:p>
                    <a:p>
                      <a:r>
                        <a:rPr lang="en-US" sz="1700"/>
                        <a:t>25 mg/day eGFR &lt;30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1808944318"/>
                  </a:ext>
                </a:extLst>
              </a:tr>
              <a:tr h="326432">
                <a:tc>
                  <a:txBody>
                    <a:bodyPr/>
                    <a:lstStyle/>
                    <a:p>
                      <a:r>
                        <a:rPr lang="en-US" sz="1700"/>
                        <a:t>Linagliptin</a:t>
                      </a:r>
                    </a:p>
                  </a:txBody>
                  <a:tcPr marL="68580" marR="68580" marT="34290" marB="34290"/>
                </a:tc>
                <a:tc>
                  <a:txBody>
                    <a:bodyPr/>
                    <a:lstStyle/>
                    <a:p>
                      <a:r>
                        <a:rPr lang="en-US" sz="1700"/>
                        <a:t>5 mg daily</a:t>
                      </a:r>
                    </a:p>
                  </a:txBody>
                  <a:tcPr marL="68580" marR="68580" marT="34290" marB="34290"/>
                </a:tc>
                <a:tc>
                  <a:txBody>
                    <a:bodyPr/>
                    <a:lstStyle/>
                    <a:p>
                      <a:r>
                        <a:rPr lang="en-US" sz="1700"/>
                        <a:t>None necessary</a:t>
                      </a:r>
                    </a:p>
                  </a:txBody>
                  <a:tcPr marL="68580" marR="68580" marT="34290" marB="34290"/>
                </a:tc>
                <a:extLst>
                  <a:ext uri="{0D108BD9-81ED-4DB2-BD59-A6C34878D82A}">
                    <a16:rowId xmlns:a16="http://schemas.microsoft.com/office/drawing/2014/main" val="1465198801"/>
                  </a:ext>
                </a:extLst>
              </a:tr>
              <a:tr h="571500">
                <a:tc>
                  <a:txBody>
                    <a:bodyPr/>
                    <a:lstStyle/>
                    <a:p>
                      <a:r>
                        <a:rPr lang="en-US" sz="1700"/>
                        <a:t>Saxagliptin</a:t>
                      </a:r>
                    </a:p>
                  </a:txBody>
                  <a:tcPr marL="68580" marR="68580" marT="34290" marB="34290"/>
                </a:tc>
                <a:tc>
                  <a:txBody>
                    <a:bodyPr/>
                    <a:lstStyle/>
                    <a:p>
                      <a:r>
                        <a:rPr lang="en-US" sz="1700"/>
                        <a:t>5 mg daily</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a:t>2.5 mg/day eGFR &lt; 45 </a:t>
                      </a:r>
                      <a:r>
                        <a:rPr lang="en-US" sz="1700" b="0" kern="1200">
                          <a:solidFill>
                            <a:schemeClr val="dk1"/>
                          </a:solidFill>
                          <a:effectLst/>
                        </a:rPr>
                        <a:t>mL/min/1.73m</a:t>
                      </a:r>
                      <a:r>
                        <a:rPr lang="en-US" sz="1700" b="0" kern="1200" baseline="30000">
                          <a:solidFill>
                            <a:schemeClr val="dk1"/>
                          </a:solidFill>
                          <a:effectLst/>
                        </a:rPr>
                        <a:t>2</a:t>
                      </a:r>
                      <a:endParaRPr lang="en-US" sz="1700"/>
                    </a:p>
                  </a:txBody>
                  <a:tcPr marL="68580" marR="68580" marT="34290" marB="34290"/>
                </a:tc>
                <a:extLst>
                  <a:ext uri="{0D108BD9-81ED-4DB2-BD59-A6C34878D82A}">
                    <a16:rowId xmlns:a16="http://schemas.microsoft.com/office/drawing/2014/main" val="323192764"/>
                  </a:ext>
                </a:extLst>
              </a:tr>
              <a:tr h="1074420">
                <a:tc>
                  <a:txBody>
                    <a:bodyPr/>
                    <a:lstStyle/>
                    <a:p>
                      <a:r>
                        <a:rPr lang="en-US" sz="1700"/>
                        <a:t>Alogliptin</a:t>
                      </a:r>
                    </a:p>
                  </a:txBody>
                  <a:tcPr marL="68580" marR="68580" marT="34290" marB="34290"/>
                </a:tc>
                <a:tc>
                  <a:txBody>
                    <a:bodyPr/>
                    <a:lstStyle/>
                    <a:p>
                      <a:r>
                        <a:rPr lang="en-US" sz="1700" dirty="0"/>
                        <a:t>25 mg daily</a:t>
                      </a:r>
                    </a:p>
                  </a:txBody>
                  <a:tcPr marL="68580" marR="68580" marT="34290" marB="34290"/>
                </a:tc>
                <a:tc>
                  <a:txBody>
                    <a:bodyPr/>
                    <a:lstStyle/>
                    <a:p>
                      <a:r>
                        <a:rPr lang="en-US" sz="1700" dirty="0"/>
                        <a:t>12.5 mg/day eGFR 30–59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p>
                      <a:r>
                        <a:rPr lang="en-US" sz="1700" dirty="0"/>
                        <a:t>6.25 mg/day for eGFR &lt;30 </a:t>
                      </a:r>
                      <a:r>
                        <a:rPr lang="en-US" sz="1700" b="0" kern="1200" dirty="0">
                          <a:solidFill>
                            <a:schemeClr val="dk1"/>
                          </a:solidFill>
                          <a:effectLst/>
                        </a:rPr>
                        <a:t>mL/min/1.73m</a:t>
                      </a:r>
                      <a:r>
                        <a:rPr lang="en-US" sz="1700" b="0" kern="1200" baseline="30000" dirty="0">
                          <a:solidFill>
                            <a:schemeClr val="dk1"/>
                          </a:solidFill>
                          <a:effectLst/>
                        </a:rPr>
                        <a:t>2</a:t>
                      </a:r>
                      <a:endParaRPr lang="en-US" sz="1700" dirty="0"/>
                    </a:p>
                  </a:txBody>
                  <a:tcPr marL="68580" marR="68580" marT="34290" marB="34290"/>
                </a:tc>
                <a:extLst>
                  <a:ext uri="{0D108BD9-81ED-4DB2-BD59-A6C34878D82A}">
                    <a16:rowId xmlns:a16="http://schemas.microsoft.com/office/drawing/2014/main" val="2443004893"/>
                  </a:ext>
                </a:extLst>
              </a:tr>
            </a:tbl>
          </a:graphicData>
        </a:graphic>
      </p:graphicFrame>
      <p:sp>
        <p:nvSpPr>
          <p:cNvPr id="4" name="Text Placeholder 3">
            <a:extLst>
              <a:ext uri="{FF2B5EF4-FFF2-40B4-BE49-F238E27FC236}">
                <a16:creationId xmlns:a16="http://schemas.microsoft.com/office/drawing/2014/main" id="{BF4BC263-004B-881A-8B0A-F32C53FC1F0B}"/>
              </a:ext>
            </a:extLst>
          </p:cNvPr>
          <p:cNvSpPr>
            <a:spLocks noGrp="1"/>
          </p:cNvSpPr>
          <p:nvPr>
            <p:ph type="body"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D0715CF-009C-EDC4-5BE3-C4BD10E5D9EF}"/>
              </a:ext>
            </a:extLst>
          </p:cNvPr>
          <p:cNvSpPr>
            <a:spLocks noGrp="1"/>
          </p:cNvSpPr>
          <p:nvPr>
            <p:ph type="sldNum" sz="quarter" idx="4294967295"/>
          </p:nvPr>
        </p:nvSpPr>
        <p:spPr>
          <a:xfrm>
            <a:off x="8626475" y="6323013"/>
            <a:ext cx="517525" cy="365125"/>
          </a:xfrm>
          <a:prstGeom prst="rect">
            <a:avLst/>
          </a:prstGeom>
        </p:spPr>
        <p:txBody>
          <a:bodyPr/>
          <a:lstStyle/>
          <a:p>
            <a:fld id="{7F4E9268-1612-8141-A5F6-8C1073305412}" type="slidenum">
              <a:rPr lang="en-US" smtClean="0"/>
              <a:pPr/>
              <a:t>217</a:t>
            </a:fld>
            <a:endParaRPr lang="en-US"/>
          </a:p>
        </p:txBody>
      </p:sp>
      <p:pic>
        <p:nvPicPr>
          <p:cNvPr id="7" name="Picture 6">
            <a:extLst>
              <a:ext uri="{FF2B5EF4-FFF2-40B4-BE49-F238E27FC236}">
                <a16:creationId xmlns:a16="http://schemas.microsoft.com/office/drawing/2014/main" id="{04069D10-A54C-2CAA-EAB8-2BC0D8E873C3}"/>
              </a:ext>
            </a:extLst>
          </p:cNvPr>
          <p:cNvPicPr>
            <a:picLocks noChangeAspect="1"/>
          </p:cNvPicPr>
          <p:nvPr/>
        </p:nvPicPr>
        <p:blipFill>
          <a:blip r:embed="rId3"/>
          <a:stretch>
            <a:fillRect/>
          </a:stretch>
        </p:blipFill>
        <p:spPr>
          <a:xfrm>
            <a:off x="383979" y="4304798"/>
            <a:ext cx="8302821" cy="1927806"/>
          </a:xfrm>
          <a:prstGeom prst="rect">
            <a:avLst/>
          </a:prstGeom>
        </p:spPr>
      </p:pic>
      <p:sp>
        <p:nvSpPr>
          <p:cNvPr id="2" name="Text Placeholder 3">
            <a:extLst>
              <a:ext uri="{FF2B5EF4-FFF2-40B4-BE49-F238E27FC236}">
                <a16:creationId xmlns:a16="http://schemas.microsoft.com/office/drawing/2014/main" id="{51BD7E68-DAD7-EFF5-F634-E8ED5B9AF409}"/>
              </a:ext>
            </a:extLst>
          </p:cNvPr>
          <p:cNvSpPr txBox="1">
            <a:spLocks/>
          </p:cNvSpPr>
          <p:nvPr/>
        </p:nvSpPr>
        <p:spPr>
          <a:xfrm>
            <a:off x="457200" y="6304689"/>
            <a:ext cx="8686800" cy="416831"/>
          </a:xfrm>
          <a:prstGeom prst="rect">
            <a:avLst/>
          </a:prstGeom>
          <a:noFill/>
        </p:spPr>
        <p:txBody>
          <a:bodyPr vert="horz" wrap="square" lIns="180000" tIns="36000" rIns="180000" bIns="72000" anchor="b" anchorCtr="0">
            <a:spAutoFit/>
          </a:bodyPr>
          <a:lstStyle>
            <a:lvl1pPr marL="205740" indent="-205740" algn="l" rtl="0" eaLnBrk="1" latinLnBrk="0" hangingPunct="1">
              <a:lnSpc>
                <a:spcPct val="100000"/>
              </a:lnSpc>
              <a:spcBef>
                <a:spcPts val="450"/>
              </a:spcBef>
              <a:spcAft>
                <a:spcPts val="450"/>
              </a:spcAft>
              <a:buClr>
                <a:srgbClr val="5E3886"/>
              </a:buClr>
              <a:buSzPct val="76000"/>
              <a:buFont typeface="Wingdings 3"/>
              <a:buChar char=""/>
              <a:defRPr kumimoji="0" sz="825" b="0" i="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r>
              <a:rPr lang="en-US" sz="2000"/>
              <a:t>DPP-IV Dosing and Diabetes Med PocketCards</a:t>
            </a:r>
            <a:endParaRPr lang="en-US" sz="2000" dirty="0"/>
          </a:p>
        </p:txBody>
      </p:sp>
    </p:spTree>
    <p:extLst>
      <p:ext uri="{BB962C8B-B14F-4D97-AF65-F5344CB8AC3E}">
        <p14:creationId xmlns:p14="http://schemas.microsoft.com/office/powerpoint/2010/main" val="22984091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381000" y="299800"/>
            <a:ext cx="8229600" cy="919399"/>
          </a:xfrm>
        </p:spPr>
        <p:txBody>
          <a:bodyPr>
            <a:normAutofit/>
          </a:bodyPr>
          <a:lstStyle/>
          <a:p>
            <a:pPr eaLnBrk="1" hangingPunct="1">
              <a:defRPr/>
            </a:pPr>
            <a:r>
              <a:rPr lang="en-US" dirty="0"/>
              <a:t>Alpha-glucosidase Inhibitors</a:t>
            </a:r>
          </a:p>
        </p:txBody>
      </p:sp>
      <p:sp>
        <p:nvSpPr>
          <p:cNvPr id="1525763" name="Rectangle 3"/>
          <p:cNvSpPr>
            <a:spLocks noGrp="1" noChangeArrowheads="1"/>
          </p:cNvSpPr>
          <p:nvPr>
            <p:ph type="body" idx="1"/>
          </p:nvPr>
        </p:nvSpPr>
        <p:spPr>
          <a:xfrm>
            <a:off x="381000" y="1428750"/>
            <a:ext cx="6096000" cy="5353050"/>
          </a:xfrm>
        </p:spPr>
        <p:txBody>
          <a:bodyPr>
            <a:noAutofit/>
          </a:bodyPr>
          <a:lstStyle/>
          <a:p>
            <a:pPr eaLnBrk="1" hangingPunct="1">
              <a:lnSpc>
                <a:spcPct val="80000"/>
              </a:lnSpc>
              <a:defRPr/>
            </a:pPr>
            <a:r>
              <a:rPr lang="en-US" b="1" dirty="0"/>
              <a:t>Action</a:t>
            </a:r>
            <a:r>
              <a:rPr lang="en-US" dirty="0"/>
              <a:t>: blocks enzymes that digest starches in the small intestine</a:t>
            </a:r>
          </a:p>
          <a:p>
            <a:pPr eaLnBrk="1" hangingPunct="1">
              <a:lnSpc>
                <a:spcPct val="80000"/>
              </a:lnSpc>
              <a:defRPr/>
            </a:pPr>
            <a:r>
              <a:rPr lang="en-US" b="1" dirty="0"/>
              <a:t>Name</a:t>
            </a:r>
            <a:r>
              <a:rPr lang="en-US" dirty="0"/>
              <a:t>: acarbose (</a:t>
            </a:r>
            <a:r>
              <a:rPr lang="en-US" dirty="0" err="1"/>
              <a:t>Precose</a:t>
            </a:r>
            <a:r>
              <a:rPr lang="en-US" dirty="0"/>
              <a:t>) or miglitol (</a:t>
            </a:r>
            <a:r>
              <a:rPr lang="en-US" dirty="0" err="1"/>
              <a:t>Glyset</a:t>
            </a:r>
            <a:r>
              <a:rPr lang="en-US" dirty="0"/>
              <a:t>)</a:t>
            </a:r>
          </a:p>
          <a:p>
            <a:pPr lvl="1" eaLnBrk="1" hangingPunct="1">
              <a:lnSpc>
                <a:spcPct val="80000"/>
              </a:lnSpc>
              <a:defRPr/>
            </a:pPr>
            <a:r>
              <a:rPr lang="en-US" sz="2400" dirty="0"/>
              <a:t>Dosing: 25-100mg TID, max 300mg/day</a:t>
            </a:r>
          </a:p>
          <a:p>
            <a:pPr eaLnBrk="1" hangingPunct="1">
              <a:lnSpc>
                <a:spcPct val="80000"/>
              </a:lnSpc>
              <a:defRPr/>
            </a:pPr>
            <a:r>
              <a:rPr lang="en-US" dirty="0"/>
              <a:t>Efficacy</a:t>
            </a:r>
          </a:p>
          <a:p>
            <a:pPr lvl="1" eaLnBrk="1" hangingPunct="1">
              <a:lnSpc>
                <a:spcPct val="80000"/>
              </a:lnSpc>
              <a:defRPr/>
            </a:pPr>
            <a:r>
              <a:rPr lang="en-US" sz="2400" dirty="0"/>
              <a:t>Decrease postprandial glucose 40-50 mg/dl</a:t>
            </a:r>
          </a:p>
          <a:p>
            <a:pPr lvl="1" eaLnBrk="1" hangingPunct="1">
              <a:lnSpc>
                <a:spcPct val="80000"/>
              </a:lnSpc>
              <a:defRPr/>
            </a:pPr>
            <a:r>
              <a:rPr lang="en-US" sz="2400" dirty="0"/>
              <a:t>Decrease A1C 0.5-1.0%</a:t>
            </a:r>
          </a:p>
          <a:p>
            <a:pPr eaLnBrk="1" hangingPunct="1">
              <a:lnSpc>
                <a:spcPct val="80000"/>
              </a:lnSpc>
              <a:defRPr/>
            </a:pPr>
            <a:r>
              <a:rPr lang="en-US" dirty="0"/>
              <a:t>Other Effects</a:t>
            </a:r>
          </a:p>
          <a:p>
            <a:pPr lvl="1" eaLnBrk="1" hangingPunct="1">
              <a:lnSpc>
                <a:spcPct val="80000"/>
              </a:lnSpc>
              <a:defRPr/>
            </a:pPr>
            <a:r>
              <a:rPr lang="en-US" sz="2400" dirty="0"/>
              <a:t>Flatulence or abdominal discomfort </a:t>
            </a:r>
          </a:p>
          <a:p>
            <a:pPr lvl="1" eaLnBrk="1" hangingPunct="1">
              <a:lnSpc>
                <a:spcPct val="80000"/>
              </a:lnSpc>
              <a:defRPr/>
            </a:pPr>
            <a:r>
              <a:rPr lang="en-US" sz="2400" dirty="0"/>
              <a:t>Contraindicated in patients with inflammatory bowel disease or cirrhosis</a:t>
            </a:r>
          </a:p>
          <a:p>
            <a:pPr eaLnBrk="1" hangingPunct="1">
              <a:lnSpc>
                <a:spcPct val="80000"/>
              </a:lnSpc>
              <a:defRPr/>
            </a:pPr>
            <a:r>
              <a:rPr lang="en-US" dirty="0"/>
              <a:t>Special Consideration</a:t>
            </a:r>
          </a:p>
          <a:p>
            <a:pPr lvl="1" eaLnBrk="1" hangingPunct="1">
              <a:lnSpc>
                <a:spcPct val="80000"/>
              </a:lnSpc>
              <a:defRPr/>
            </a:pPr>
            <a:r>
              <a:rPr lang="en-US" sz="2400" dirty="0"/>
              <a:t>In case of hypoglycemia, treat with glucose tabs or milk</a:t>
            </a:r>
          </a:p>
          <a:p>
            <a:pPr lvl="1" eaLnBrk="1" hangingPunct="1">
              <a:lnSpc>
                <a:spcPct val="80000"/>
              </a:lnSpc>
              <a:defRPr/>
            </a:pPr>
            <a:r>
              <a:rPr lang="en-US" sz="2400" dirty="0"/>
              <a:t>(other starches are blocked by medication)</a:t>
            </a:r>
            <a:r>
              <a:rPr lang="en-US" sz="2400" dirty="0">
                <a:solidFill>
                  <a:srgbClr val="FFFFFF"/>
                </a:solidFill>
              </a:rPr>
              <a:t>)</a:t>
            </a:r>
          </a:p>
        </p:txBody>
      </p:sp>
      <p:pic>
        <p:nvPicPr>
          <p:cNvPr id="2" name="Picture 1">
            <a:extLst>
              <a:ext uri="{FF2B5EF4-FFF2-40B4-BE49-F238E27FC236}">
                <a16:creationId xmlns:a16="http://schemas.microsoft.com/office/drawing/2014/main" id="{57F9BA80-99AD-4D8C-B802-656CF159C544}"/>
              </a:ext>
            </a:extLst>
          </p:cNvPr>
          <p:cNvPicPr>
            <a:picLocks noChangeAspect="1"/>
          </p:cNvPicPr>
          <p:nvPr/>
        </p:nvPicPr>
        <p:blipFill>
          <a:blip r:embed="rId4"/>
          <a:stretch>
            <a:fillRect/>
          </a:stretch>
        </p:blipFill>
        <p:spPr>
          <a:xfrm>
            <a:off x="6553200" y="533400"/>
            <a:ext cx="2286198" cy="2341067"/>
          </a:xfrm>
          <a:prstGeom prst="rect">
            <a:avLst/>
          </a:prstGeom>
        </p:spPr>
      </p:pic>
    </p:spTree>
    <p:custDataLst>
      <p:tags r:id="rId1"/>
    </p:custDataLst>
    <p:extLst>
      <p:ext uri="{BB962C8B-B14F-4D97-AF65-F5344CB8AC3E}">
        <p14:creationId xmlns:p14="http://schemas.microsoft.com/office/powerpoint/2010/main" val="4814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6819-1B4A-79F1-D361-1C4AE45F08AE}"/>
              </a:ext>
            </a:extLst>
          </p:cNvPr>
          <p:cNvSpPr>
            <a:spLocks noGrp="1"/>
          </p:cNvSpPr>
          <p:nvPr>
            <p:ph type="title"/>
          </p:nvPr>
        </p:nvSpPr>
        <p:spPr/>
        <p:txBody>
          <a:bodyPr/>
          <a:lstStyle/>
          <a:p>
            <a:r>
              <a:rPr lang="en-US" dirty="0"/>
              <a:t>Other Med Classes</a:t>
            </a:r>
          </a:p>
        </p:txBody>
      </p:sp>
      <p:sp>
        <p:nvSpPr>
          <p:cNvPr id="3" name="Content Placeholder 2">
            <a:extLst>
              <a:ext uri="{FF2B5EF4-FFF2-40B4-BE49-F238E27FC236}">
                <a16:creationId xmlns:a16="http://schemas.microsoft.com/office/drawing/2014/main" id="{BA2D2885-BA52-B6FC-490F-98F49FD7B596}"/>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058F9853-B3C4-7987-863C-77B6BEA3A1D2}"/>
              </a:ext>
            </a:extLst>
          </p:cNvPr>
          <p:cNvPicPr>
            <a:picLocks noChangeAspect="1"/>
          </p:cNvPicPr>
          <p:nvPr/>
        </p:nvPicPr>
        <p:blipFill>
          <a:blip r:embed="rId3"/>
          <a:stretch>
            <a:fillRect/>
          </a:stretch>
        </p:blipFill>
        <p:spPr>
          <a:xfrm>
            <a:off x="914400" y="1219200"/>
            <a:ext cx="7890164" cy="5244972"/>
          </a:xfrm>
          <a:prstGeom prst="rect">
            <a:avLst/>
          </a:prstGeom>
        </p:spPr>
      </p:pic>
      <p:sp>
        <p:nvSpPr>
          <p:cNvPr id="4" name="Arrow: Right 3">
            <a:extLst>
              <a:ext uri="{FF2B5EF4-FFF2-40B4-BE49-F238E27FC236}">
                <a16:creationId xmlns:a16="http://schemas.microsoft.com/office/drawing/2014/main" id="{555D0EEB-9350-0442-CA3F-4EE0FFB334E2}"/>
              </a:ext>
            </a:extLst>
          </p:cNvPr>
          <p:cNvSpPr/>
          <p:nvPr/>
        </p:nvSpPr>
        <p:spPr>
          <a:xfrm>
            <a:off x="0" y="4724400"/>
            <a:ext cx="838200" cy="762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2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http://www.worlddiabetesday.org/files/images/dka.jpg">
            <a:hlinkClick r:id="rId5" tooltip="Understand diabetes and take control"/>
            <a:extLst>
              <a:ext uri="{FF2B5EF4-FFF2-40B4-BE49-F238E27FC236}">
                <a16:creationId xmlns:a16="http://schemas.microsoft.com/office/drawing/2014/main" id="{BAB02481-DC20-E3B2-92D4-FE8EA45AF6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4368" y="45339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038-F962-DE94-4D73-65DDD148F313}"/>
              </a:ext>
            </a:extLst>
          </p:cNvPr>
          <p:cNvSpPr>
            <a:spLocks noGrp="1"/>
          </p:cNvSpPr>
          <p:nvPr>
            <p:ph type="title"/>
          </p:nvPr>
        </p:nvSpPr>
        <p:spPr/>
        <p:txBody>
          <a:bodyPr/>
          <a:lstStyle/>
          <a:p>
            <a:r>
              <a:rPr lang="en-US" dirty="0"/>
              <a:t>Drug Comparison </a:t>
            </a:r>
          </a:p>
        </p:txBody>
      </p:sp>
      <p:sp>
        <p:nvSpPr>
          <p:cNvPr id="3" name="Content Placeholder 2">
            <a:extLst>
              <a:ext uri="{FF2B5EF4-FFF2-40B4-BE49-F238E27FC236}">
                <a16:creationId xmlns:a16="http://schemas.microsoft.com/office/drawing/2014/main" id="{2408A4DF-BC6E-A6C1-A055-A49C4A0AC45F}"/>
              </a:ext>
            </a:extLst>
          </p:cNvPr>
          <p:cNvSpPr>
            <a:spLocks noGrp="1"/>
          </p:cNvSpPr>
          <p:nvPr>
            <p:ph sz="quarter" idx="1"/>
          </p:nvPr>
        </p:nvSpPr>
        <p:spPr/>
        <p:txBody>
          <a:bodyPr/>
          <a:lstStyle/>
          <a:p>
            <a:endParaRPr lang="en-US"/>
          </a:p>
        </p:txBody>
      </p:sp>
      <p:graphicFrame>
        <p:nvGraphicFramePr>
          <p:cNvPr id="4" name="Content Placeholder 3">
            <a:extLst>
              <a:ext uri="{FF2B5EF4-FFF2-40B4-BE49-F238E27FC236}">
                <a16:creationId xmlns:a16="http://schemas.microsoft.com/office/drawing/2014/main" id="{805BA8D9-B59E-C1CC-A9BD-F8EA05685697}"/>
              </a:ext>
            </a:extLst>
          </p:cNvPr>
          <p:cNvGraphicFramePr>
            <a:graphicFrameLocks/>
          </p:cNvGraphicFramePr>
          <p:nvPr>
            <p:extLst>
              <p:ext uri="{D42A27DB-BD31-4B8C-83A1-F6EECF244321}">
                <p14:modId xmlns:p14="http://schemas.microsoft.com/office/powerpoint/2010/main" val="1272657243"/>
              </p:ext>
            </p:extLst>
          </p:nvPr>
        </p:nvGraphicFramePr>
        <p:xfrm>
          <a:off x="152400" y="1552914"/>
          <a:ext cx="8763000" cy="5150154"/>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042550">
                  <a:extLst>
                    <a:ext uri="{9D8B030D-6E8A-4147-A177-3AD203B41FA5}">
                      <a16:colId xmlns:a16="http://schemas.microsoft.com/office/drawing/2014/main" val="20001"/>
                    </a:ext>
                  </a:extLst>
                </a:gridCol>
                <a:gridCol w="1183112">
                  <a:extLst>
                    <a:ext uri="{9D8B030D-6E8A-4147-A177-3AD203B41FA5}">
                      <a16:colId xmlns:a16="http://schemas.microsoft.com/office/drawing/2014/main" val="20002"/>
                    </a:ext>
                  </a:extLst>
                </a:gridCol>
                <a:gridCol w="1203338">
                  <a:extLst>
                    <a:ext uri="{9D8B030D-6E8A-4147-A177-3AD203B41FA5}">
                      <a16:colId xmlns:a16="http://schemas.microsoft.com/office/drawing/2014/main" val="20003"/>
                    </a:ext>
                  </a:extLst>
                </a:gridCol>
                <a:gridCol w="983626">
                  <a:extLst>
                    <a:ext uri="{9D8B030D-6E8A-4147-A177-3AD203B41FA5}">
                      <a16:colId xmlns:a16="http://schemas.microsoft.com/office/drawing/2014/main" val="20004"/>
                    </a:ext>
                  </a:extLst>
                </a:gridCol>
                <a:gridCol w="1260040">
                  <a:extLst>
                    <a:ext uri="{9D8B030D-6E8A-4147-A177-3AD203B41FA5}">
                      <a16:colId xmlns:a16="http://schemas.microsoft.com/office/drawing/2014/main" val="20005"/>
                    </a:ext>
                  </a:extLst>
                </a:gridCol>
                <a:gridCol w="1145490">
                  <a:extLst>
                    <a:ext uri="{9D8B030D-6E8A-4147-A177-3AD203B41FA5}">
                      <a16:colId xmlns:a16="http://schemas.microsoft.com/office/drawing/2014/main" val="20006"/>
                    </a:ext>
                  </a:extLst>
                </a:gridCol>
                <a:gridCol w="801844">
                  <a:extLst>
                    <a:ext uri="{9D8B030D-6E8A-4147-A177-3AD203B41FA5}">
                      <a16:colId xmlns:a16="http://schemas.microsoft.com/office/drawing/2014/main" val="20007"/>
                    </a:ext>
                  </a:extLst>
                </a:gridCol>
              </a:tblGrid>
              <a:tr h="543798">
                <a:tc>
                  <a:txBody>
                    <a:bodyPr/>
                    <a:lstStyle/>
                    <a:p>
                      <a:r>
                        <a:rPr lang="en-US" sz="1500"/>
                        <a:t>Class</a:t>
                      </a:r>
                    </a:p>
                  </a:txBody>
                  <a:tcPr marL="83173" marR="83173" marT="41578" marB="41578"/>
                </a:tc>
                <a:tc>
                  <a:txBody>
                    <a:bodyPr/>
                    <a:lstStyle/>
                    <a:p>
                      <a:r>
                        <a:rPr lang="en-US" sz="1500" dirty="0"/>
                        <a:t>Efficacy</a:t>
                      </a:r>
                    </a:p>
                  </a:txBody>
                  <a:tcPr marL="83173" marR="83173" marT="41578" marB="41578"/>
                </a:tc>
                <a:tc>
                  <a:txBody>
                    <a:bodyPr/>
                    <a:lstStyle/>
                    <a:p>
                      <a:r>
                        <a:rPr lang="en-US" sz="1500"/>
                        <a:t>Hypoglycemia</a:t>
                      </a:r>
                    </a:p>
                  </a:txBody>
                  <a:tcPr marL="83173" marR="83173" marT="41578" marB="41578"/>
                </a:tc>
                <a:tc>
                  <a:txBody>
                    <a:bodyPr/>
                    <a:lstStyle/>
                    <a:p>
                      <a:r>
                        <a:rPr lang="en-US" sz="1500"/>
                        <a:t>Weight Change</a:t>
                      </a:r>
                    </a:p>
                  </a:txBody>
                  <a:tcPr marL="83173" marR="83173" marT="41578" marB="41578"/>
                </a:tc>
                <a:tc>
                  <a:txBody>
                    <a:bodyPr/>
                    <a:lstStyle/>
                    <a:p>
                      <a:r>
                        <a:rPr lang="en-US" sz="1500"/>
                        <a:t>Effect on MACE</a:t>
                      </a:r>
                    </a:p>
                  </a:txBody>
                  <a:tcPr marL="83173" marR="83173" marT="41578" marB="41578"/>
                </a:tc>
                <a:tc>
                  <a:txBody>
                    <a:bodyPr/>
                    <a:lstStyle/>
                    <a:p>
                      <a:r>
                        <a:rPr lang="en-US" sz="1500"/>
                        <a:t>Heart Failure</a:t>
                      </a:r>
                    </a:p>
                  </a:txBody>
                  <a:tcPr marL="83173" marR="83173" marT="41578" marB="41578"/>
                </a:tc>
                <a:tc>
                  <a:txBody>
                    <a:bodyPr/>
                    <a:lstStyle/>
                    <a:p>
                      <a:r>
                        <a:rPr lang="en-US" sz="1500"/>
                        <a:t>Renal</a:t>
                      </a:r>
                    </a:p>
                  </a:txBody>
                  <a:tcPr marL="83173" marR="83173" marT="41578" marB="41578"/>
                </a:tc>
                <a:tc>
                  <a:txBody>
                    <a:bodyPr/>
                    <a:lstStyle/>
                    <a:p>
                      <a:r>
                        <a:rPr lang="en-US" sz="1500"/>
                        <a:t>Cost</a:t>
                      </a:r>
                    </a:p>
                  </a:txBody>
                  <a:tcPr marL="83173" marR="83173" marT="41578" marB="41578"/>
                </a:tc>
                <a:extLst>
                  <a:ext uri="{0D108BD9-81ED-4DB2-BD59-A6C34878D82A}">
                    <a16:rowId xmlns:a16="http://schemas.microsoft.com/office/drawing/2014/main" val="10000"/>
                  </a:ext>
                </a:extLst>
              </a:tr>
              <a:tr h="543798">
                <a:tc>
                  <a:txBody>
                    <a:bodyPr/>
                    <a:lstStyle/>
                    <a:p>
                      <a:r>
                        <a:rPr lang="en-US" sz="1500"/>
                        <a:t>Metformin</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Neutral/</a:t>
                      </a:r>
                    </a:p>
                    <a:p>
                      <a:r>
                        <a:rPr lang="en-US" sz="1500"/>
                        <a:t>Loss</a:t>
                      </a:r>
                    </a:p>
                  </a:txBody>
                  <a:tcPr marL="83173" marR="83173" marT="41578" marB="41578"/>
                </a:tc>
                <a:tc>
                  <a:txBody>
                    <a:bodyPr/>
                    <a:lstStyle/>
                    <a:p>
                      <a:r>
                        <a:rPr lang="en-US" sz="1500"/>
                        <a:t>Potential benefit</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1"/>
                  </a:ext>
                </a:extLst>
              </a:tr>
              <a:tr h="662931">
                <a:tc>
                  <a:txBody>
                    <a:bodyPr/>
                    <a:lstStyle/>
                    <a:p>
                      <a:r>
                        <a:rPr lang="en-US" sz="1500"/>
                        <a:t>SGLT2 Inhibitors</a:t>
                      </a:r>
                    </a:p>
                  </a:txBody>
                  <a:tcPr marL="83173" marR="83173" marT="41578" marB="41578"/>
                </a:tc>
                <a:tc>
                  <a:txBody>
                    <a:bodyPr/>
                    <a:lstStyle/>
                    <a:p>
                      <a:r>
                        <a:rPr lang="en-US" sz="1500"/>
                        <a:t>Intermediate to High </a:t>
                      </a:r>
                    </a:p>
                  </a:txBody>
                  <a:tcPr marL="83173" marR="83173" marT="41578" marB="41578"/>
                </a:tc>
                <a:tc>
                  <a:txBody>
                    <a:bodyPr/>
                    <a:lstStyle/>
                    <a:p>
                      <a:r>
                        <a:rPr lang="en-US" sz="1500" dirty="0"/>
                        <a:t>No</a:t>
                      </a:r>
                    </a:p>
                  </a:txBody>
                  <a:tcPr marL="83173" marR="83173" marT="41578" marB="41578"/>
                </a:tc>
                <a:tc>
                  <a:txBody>
                    <a:bodyPr/>
                    <a:lstStyle/>
                    <a:p>
                      <a:r>
                        <a:rPr lang="en-US" sz="1500"/>
                        <a:t>Loss, intermediate</a:t>
                      </a:r>
                    </a:p>
                  </a:txBody>
                  <a:tcPr marL="83173" marR="83173" marT="41578" marB="41578"/>
                </a:tc>
                <a:tc>
                  <a:txBody>
                    <a:bodyPr/>
                    <a:lstStyle/>
                    <a:p>
                      <a:r>
                        <a:rPr lang="en-US" sz="1500"/>
                        <a:t>Benefit</a:t>
                      </a:r>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Benefit</a:t>
                      </a:r>
                    </a:p>
                    <a:p>
                      <a:endParaRPr lang="en-US" sz="1500"/>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2"/>
                  </a:ext>
                </a:extLst>
              </a:tr>
              <a:tr h="774119">
                <a:tc>
                  <a:txBody>
                    <a:bodyPr/>
                    <a:lstStyle/>
                    <a:p>
                      <a:r>
                        <a:rPr lang="en-US" sz="1500" dirty="0"/>
                        <a:t>GLP-1 RA</a:t>
                      </a:r>
                    </a:p>
                  </a:txBody>
                  <a:tcPr marL="83173" marR="83173" marT="41578" marB="41578"/>
                </a:tc>
                <a:tc>
                  <a:txBody>
                    <a:bodyPr/>
                    <a:lstStyle/>
                    <a:p>
                      <a:r>
                        <a:rPr lang="en-US" sz="1500"/>
                        <a:t>High to Very High</a:t>
                      </a:r>
                    </a:p>
                  </a:txBody>
                  <a:tcPr marL="83173" marR="83173" marT="41578" marB="41578"/>
                </a:tc>
                <a:tc>
                  <a:txBody>
                    <a:bodyPr/>
                    <a:lstStyle/>
                    <a:p>
                      <a:r>
                        <a:rPr lang="en-US" sz="1500" dirty="0"/>
                        <a:t>No</a:t>
                      </a:r>
                    </a:p>
                  </a:txBody>
                  <a:tcPr marL="83173" marR="83173" marT="41578" marB="41578"/>
                </a:tc>
                <a:tc>
                  <a:txBody>
                    <a:bodyPr/>
                    <a:lstStyle/>
                    <a:p>
                      <a:r>
                        <a:rPr lang="en-US" sz="1500"/>
                        <a:t>Loss, intermediate to high</a:t>
                      </a:r>
                    </a:p>
                  </a:txBody>
                  <a:tcPr marL="83173" marR="83173" marT="41578" marB="41578"/>
                </a:tc>
                <a:tc>
                  <a:txBody>
                    <a:bodyPr/>
                    <a:lstStyle/>
                    <a:p>
                      <a:r>
                        <a:rPr lang="en-US" sz="1500"/>
                        <a:t>Benefit</a:t>
                      </a:r>
                    </a:p>
                  </a:txBody>
                  <a:tcPr marL="83173" marR="83173" marT="41578" marB="41578"/>
                </a:tc>
                <a:tc>
                  <a:txBody>
                    <a:bodyPr/>
                    <a:lstStyle/>
                    <a:p>
                      <a:r>
                        <a:rPr lang="en-US" sz="1500"/>
                        <a:t>Neutral</a:t>
                      </a:r>
                    </a:p>
                  </a:txBody>
                  <a:tcPr marL="83173" marR="83173" marT="41578" marB="41578"/>
                </a:tc>
                <a:tc>
                  <a:txBody>
                    <a:bodyPr/>
                    <a:lstStyle/>
                    <a:p>
                      <a:r>
                        <a:rPr lang="en-US" sz="1500"/>
                        <a:t>Benefit</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3"/>
                  </a:ext>
                </a:extLst>
              </a:tr>
              <a:tr h="662931">
                <a:tc>
                  <a:txBody>
                    <a:bodyPr/>
                    <a:lstStyle/>
                    <a:p>
                      <a:r>
                        <a:rPr lang="en-US" sz="1500"/>
                        <a:t>GIP and GLP-1 RA</a:t>
                      </a:r>
                    </a:p>
                  </a:txBody>
                  <a:tcPr marL="83173" marR="83173" marT="41578" marB="4157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t>High to Very High</a:t>
                      </a:r>
                    </a:p>
                  </a:txBody>
                  <a:tcPr marL="83173" marR="83173" marT="41578" marB="41578"/>
                </a:tc>
                <a:tc>
                  <a:txBody>
                    <a:bodyPr/>
                    <a:lstStyle/>
                    <a:p>
                      <a:r>
                        <a:rPr lang="en-US" sz="1500"/>
                        <a:t>No</a:t>
                      </a:r>
                    </a:p>
                  </a:txBody>
                  <a:tcPr marL="83173" marR="83173" marT="41578" marB="41578"/>
                </a:tc>
                <a:tc>
                  <a:txBody>
                    <a:bodyPr/>
                    <a:lstStyle/>
                    <a:p>
                      <a:r>
                        <a:rPr lang="en-US" sz="1500"/>
                        <a:t>Loss, very high </a:t>
                      </a:r>
                    </a:p>
                  </a:txBody>
                  <a:tcPr marL="83173" marR="83173" marT="41578" marB="41578"/>
                </a:tc>
                <a:tc>
                  <a:txBody>
                    <a:bodyPr/>
                    <a:lstStyle/>
                    <a:p>
                      <a:r>
                        <a:rPr lang="en-US" sz="150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Under investigation</a:t>
                      </a:r>
                    </a:p>
                  </a:txBody>
                  <a:tcPr marL="83173" marR="83173" marT="41578" marB="41578"/>
                </a:tc>
                <a:tc>
                  <a:txBody>
                    <a:bodyPr/>
                    <a:lstStyle/>
                    <a:p>
                      <a:r>
                        <a:rPr lang="en-US" sz="1500"/>
                        <a:t>High</a:t>
                      </a:r>
                    </a:p>
                  </a:txBody>
                  <a:tcPr marL="83173" marR="83173" marT="41578" marB="41578"/>
                </a:tc>
                <a:extLst>
                  <a:ext uri="{0D108BD9-81ED-4DB2-BD59-A6C34878D82A}">
                    <a16:rowId xmlns:a16="http://schemas.microsoft.com/office/drawing/2014/main" val="2931108661"/>
                  </a:ext>
                </a:extLst>
              </a:tr>
              <a:tr h="543798">
                <a:tc>
                  <a:txBody>
                    <a:bodyPr/>
                    <a:lstStyle/>
                    <a:p>
                      <a:r>
                        <a:rPr lang="en-US" sz="1500"/>
                        <a:t>DPP-4 Inhibitors</a:t>
                      </a:r>
                    </a:p>
                  </a:txBody>
                  <a:tcPr marL="83173" marR="83173" marT="41578" marB="41578"/>
                </a:tc>
                <a:tc>
                  <a:txBody>
                    <a:bodyPr/>
                    <a:lstStyle/>
                    <a:p>
                      <a:r>
                        <a:rPr lang="en-US" sz="1500"/>
                        <a:t>Intermediate</a:t>
                      </a:r>
                    </a:p>
                  </a:txBody>
                  <a:tcPr marL="83173" marR="83173" marT="41578" marB="41578"/>
                </a:tc>
                <a:tc>
                  <a:txBody>
                    <a:bodyPr/>
                    <a:lstStyle/>
                    <a:p>
                      <a:r>
                        <a:rPr lang="en-US" sz="1500"/>
                        <a:t>No</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Risk: saxa/alogliptin</a:t>
                      </a:r>
                    </a:p>
                  </a:txBody>
                  <a:tcPr marL="83173" marR="83173" marT="41578" marB="41578"/>
                </a:tc>
                <a:tc>
                  <a:txBody>
                    <a:bodyPr/>
                    <a:lstStyle/>
                    <a:p>
                      <a:r>
                        <a:rPr lang="en-US" sz="1500"/>
                        <a:t>Neutral</a:t>
                      </a:r>
                    </a:p>
                  </a:txBody>
                  <a:tcPr marL="83173" marR="83173" marT="41578" marB="41578"/>
                </a:tc>
                <a:tc>
                  <a:txBody>
                    <a:bodyPr/>
                    <a:lstStyle/>
                    <a:p>
                      <a:r>
                        <a:rPr lang="en-US" sz="1500"/>
                        <a:t>High </a:t>
                      </a:r>
                    </a:p>
                  </a:txBody>
                  <a:tcPr marL="83173" marR="83173" marT="41578" marB="41578"/>
                </a:tc>
                <a:extLst>
                  <a:ext uri="{0D108BD9-81ED-4DB2-BD59-A6C34878D82A}">
                    <a16:rowId xmlns:a16="http://schemas.microsoft.com/office/drawing/2014/main" val="10004"/>
                  </a:ext>
                </a:extLst>
              </a:tr>
              <a:tr h="543798">
                <a:tc>
                  <a:txBody>
                    <a:bodyPr/>
                    <a:lstStyle/>
                    <a:p>
                      <a:r>
                        <a:rPr lang="en-US" sz="1500"/>
                        <a:t>TZD</a:t>
                      </a:r>
                    </a:p>
                  </a:txBody>
                  <a:tcPr marL="83173" marR="83173" marT="41578" marB="41578"/>
                </a:tc>
                <a:tc>
                  <a:txBody>
                    <a:bodyPr/>
                    <a:lstStyle/>
                    <a:p>
                      <a:r>
                        <a:rPr lang="en-US" sz="1500"/>
                        <a:t>High</a:t>
                      </a:r>
                    </a:p>
                  </a:txBody>
                  <a:tcPr marL="83173" marR="83173" marT="41578" marB="41578"/>
                </a:tc>
                <a:tc>
                  <a:txBody>
                    <a:bodyPr/>
                    <a:lstStyle/>
                    <a:p>
                      <a:r>
                        <a:rPr lang="en-US" sz="1500"/>
                        <a:t>No</a:t>
                      </a:r>
                    </a:p>
                  </a:txBody>
                  <a:tcPr marL="83173" marR="83173" marT="41578" marB="41578"/>
                </a:tc>
                <a:tc>
                  <a:txBody>
                    <a:bodyPr/>
                    <a:lstStyle/>
                    <a:p>
                      <a:r>
                        <a:rPr lang="en-US" sz="1500"/>
                        <a:t>Gain</a:t>
                      </a:r>
                    </a:p>
                  </a:txBody>
                  <a:tcPr marL="83173" marR="83173" marT="41578" marB="41578"/>
                </a:tc>
                <a:tc>
                  <a:txBody>
                    <a:bodyPr/>
                    <a:lstStyle/>
                    <a:p>
                      <a:r>
                        <a:rPr lang="en-US" sz="1500"/>
                        <a:t>Potential benefit: Pio</a:t>
                      </a:r>
                    </a:p>
                  </a:txBody>
                  <a:tcPr marL="83173" marR="83173" marT="41578" marB="41578"/>
                </a:tc>
                <a:tc>
                  <a:txBody>
                    <a:bodyPr/>
                    <a:lstStyle/>
                    <a:p>
                      <a:r>
                        <a:rPr lang="en-US" sz="1500"/>
                        <a:t>Risk</a:t>
                      </a:r>
                    </a:p>
                  </a:txBody>
                  <a:tcPr marL="83173" marR="83173" marT="41578" marB="41578"/>
                </a:tc>
                <a:tc>
                  <a:txBody>
                    <a:bodyPr/>
                    <a:lstStyle/>
                    <a:p>
                      <a:r>
                        <a:rPr lang="en-US" sz="1500"/>
                        <a:t>Neutral</a:t>
                      </a:r>
                    </a:p>
                  </a:txBody>
                  <a:tcPr marL="83173" marR="83173" marT="41578" marB="41578"/>
                </a:tc>
                <a:tc>
                  <a:txBody>
                    <a:bodyPr/>
                    <a:lstStyle/>
                    <a:p>
                      <a:r>
                        <a:rPr lang="en-US" sz="1500"/>
                        <a:t>Low</a:t>
                      </a:r>
                    </a:p>
                  </a:txBody>
                  <a:tcPr marL="83173" marR="83173" marT="41578" marB="41578"/>
                </a:tc>
                <a:extLst>
                  <a:ext uri="{0D108BD9-81ED-4DB2-BD59-A6C34878D82A}">
                    <a16:rowId xmlns:a16="http://schemas.microsoft.com/office/drawing/2014/main" val="10005"/>
                  </a:ext>
                </a:extLst>
              </a:tr>
              <a:tr h="543798">
                <a:tc>
                  <a:txBody>
                    <a:bodyPr/>
                    <a:lstStyle/>
                    <a:p>
                      <a:r>
                        <a:rPr lang="en-US" sz="1500"/>
                        <a:t>Sulfonylurea</a:t>
                      </a:r>
                    </a:p>
                  </a:txBody>
                  <a:tcPr marL="83173" marR="83173" marT="41578" marB="41578"/>
                </a:tc>
                <a:tc>
                  <a:txBody>
                    <a:bodyPr/>
                    <a:lstStyle/>
                    <a:p>
                      <a:r>
                        <a:rPr lang="en-US" sz="1500"/>
                        <a:t>High</a:t>
                      </a:r>
                    </a:p>
                  </a:txBody>
                  <a:tcPr marL="83173" marR="83173" marT="41578" marB="41578"/>
                </a:tc>
                <a:tc>
                  <a:txBody>
                    <a:bodyPr/>
                    <a:lstStyle/>
                    <a:p>
                      <a:r>
                        <a:rPr lang="en-US" sz="1500"/>
                        <a:t>Yes</a:t>
                      </a:r>
                    </a:p>
                  </a:txBody>
                  <a:tcPr marL="83173" marR="83173" marT="41578" marB="41578"/>
                </a:tc>
                <a:tc>
                  <a:txBody>
                    <a:bodyPr/>
                    <a:lstStyle/>
                    <a:p>
                      <a:r>
                        <a:rPr lang="en-US" sz="1500"/>
                        <a:t>Gain</a:t>
                      </a:r>
                    </a:p>
                  </a:txBody>
                  <a:tcPr marL="83173" marR="83173" marT="41578" marB="41578"/>
                </a:tc>
                <a:tc>
                  <a:txBody>
                    <a:bodyPr/>
                    <a:lstStyle/>
                    <a:p>
                      <a:r>
                        <a:rPr lang="en-US" sz="1500"/>
                        <a:t>Neutral</a:t>
                      </a:r>
                    </a:p>
                  </a:txBody>
                  <a:tcPr marL="83173" marR="83173" marT="41578" marB="41578"/>
                </a:tc>
                <a:tc>
                  <a:txBody>
                    <a:bodyPr/>
                    <a:lstStyle/>
                    <a:p>
                      <a:r>
                        <a:rPr lang="en-US" sz="1500"/>
                        <a:t>Neutral</a:t>
                      </a:r>
                    </a:p>
                  </a:txBody>
                  <a:tcPr marL="83173" marR="83173" marT="41578" marB="41578"/>
                </a:tc>
                <a:tc>
                  <a:txBody>
                    <a:bodyPr/>
                    <a:lstStyle/>
                    <a:p>
                      <a:r>
                        <a:rPr lang="en-US" sz="1500"/>
                        <a:t>Neutral </a:t>
                      </a:r>
                    </a:p>
                  </a:txBody>
                  <a:tcPr marL="83173" marR="83173" marT="41578" marB="41578"/>
                </a:tc>
                <a:tc>
                  <a:txBody>
                    <a:bodyPr/>
                    <a:lstStyle/>
                    <a:p>
                      <a:r>
                        <a:rPr lang="en-US" sz="1500" dirty="0"/>
                        <a:t>Low</a:t>
                      </a:r>
                    </a:p>
                  </a:txBody>
                  <a:tcPr marL="83173" marR="83173" marT="41578" marB="41578"/>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7498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p:txBody>
          <a:bodyPr>
            <a:normAutofit/>
          </a:bodyPr>
          <a:lstStyle/>
          <a:p>
            <a:pPr eaLnBrk="1" hangingPunct="1"/>
            <a:r>
              <a:rPr lang="en-US" altLang="en-US" sz="4800" dirty="0"/>
              <a:t>Check Your Knowledge</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330549" y="1219200"/>
            <a:ext cx="8229600"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a:t>Ozempic (</a:t>
            </a:r>
            <a:r>
              <a:rPr lang="en-US" sz="3603" dirty="0" err="1"/>
              <a:t>semaglutide</a:t>
            </a:r>
            <a:r>
              <a:rPr lang="en-US" sz="3603" dirty="0"/>
              <a:t>)</a:t>
            </a:r>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0821" y="3140121"/>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B7CE123-384E-4325-8CB9-AA6C6395A53F}"/>
              </a:ext>
            </a:extLst>
          </p:cNvPr>
          <p:cNvSpPr/>
          <p:nvPr/>
        </p:nvSpPr>
        <p:spPr>
          <a:xfrm>
            <a:off x="558451" y="4760724"/>
            <a:ext cx="4869458" cy="878076"/>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443-24BC-7791-0DB1-0575CEF74261}"/>
              </a:ext>
            </a:extLst>
          </p:cNvPr>
          <p:cNvSpPr>
            <a:spLocks noGrp="1"/>
          </p:cNvSpPr>
          <p:nvPr>
            <p:ph type="title"/>
          </p:nvPr>
        </p:nvSpPr>
        <p:spPr/>
        <p:txBody>
          <a:bodyPr>
            <a:normAutofit/>
          </a:bodyPr>
          <a:lstStyle/>
          <a:p>
            <a:r>
              <a:rPr lang="en-US" sz="4000" dirty="0"/>
              <a:t>Medication Cost Considerations</a:t>
            </a:r>
          </a:p>
        </p:txBody>
      </p:sp>
      <p:sp>
        <p:nvSpPr>
          <p:cNvPr id="3" name="Content Placeholder 2">
            <a:extLst>
              <a:ext uri="{FF2B5EF4-FFF2-40B4-BE49-F238E27FC236}">
                <a16:creationId xmlns:a16="http://schemas.microsoft.com/office/drawing/2014/main" id="{84D2A50F-8489-7483-9028-FDBED8C54643}"/>
              </a:ext>
            </a:extLst>
          </p:cNvPr>
          <p:cNvSpPr>
            <a:spLocks noGrp="1"/>
          </p:cNvSpPr>
          <p:nvPr>
            <p:ph sz="quarter" idx="1"/>
          </p:nvPr>
        </p:nvSpPr>
        <p:spPr/>
        <p:txBody>
          <a:bodyPr/>
          <a:lstStyle/>
          <a:p>
            <a:r>
              <a:rPr lang="en-US" sz="3200" dirty="0"/>
              <a:t>Lowest cost medications - AWP for a month</a:t>
            </a:r>
          </a:p>
          <a:p>
            <a:pPr lvl="1"/>
            <a:r>
              <a:rPr lang="en-US" sz="2800" dirty="0"/>
              <a:t>Metformin - $3</a:t>
            </a:r>
          </a:p>
          <a:p>
            <a:pPr lvl="1"/>
            <a:r>
              <a:rPr lang="en-US" sz="2800" dirty="0"/>
              <a:t>Sulfonylureas $3</a:t>
            </a:r>
          </a:p>
          <a:p>
            <a:pPr lvl="1"/>
            <a:r>
              <a:rPr lang="en-US" sz="2800" dirty="0"/>
              <a:t>TZD – Pioglitazone $3</a:t>
            </a:r>
          </a:p>
          <a:p>
            <a:pPr lvl="1"/>
            <a:r>
              <a:rPr lang="en-US" sz="2800" dirty="0"/>
              <a:t>Lower cost insulin</a:t>
            </a:r>
          </a:p>
          <a:p>
            <a:pPr lvl="1"/>
            <a:r>
              <a:rPr lang="en-US" sz="2800" dirty="0" err="1"/>
              <a:t>Brenzavvy</a:t>
            </a:r>
            <a:r>
              <a:rPr lang="en-US" sz="2800" dirty="0"/>
              <a:t>-$48, </a:t>
            </a:r>
            <a:r>
              <a:rPr lang="en-US" sz="2800" dirty="0" err="1"/>
              <a:t>costplus</a:t>
            </a:r>
            <a:endParaRPr lang="en-US" sz="2800" dirty="0"/>
          </a:p>
          <a:p>
            <a:pPr lvl="1"/>
            <a:r>
              <a:rPr lang="en-US" sz="2800" dirty="0"/>
              <a:t>Insulin-$35</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3795A70-91D8-FDD5-0046-D6C5C55207C7}"/>
              </a:ext>
            </a:extLst>
          </p:cNvPr>
          <p:cNvSpPr>
            <a:spLocks noGrp="1"/>
          </p:cNvSpPr>
          <p:nvPr>
            <p:ph sz="quarter" idx="2"/>
          </p:nvPr>
        </p:nvSpPr>
        <p:spPr/>
        <p:txBody>
          <a:bodyPr/>
          <a:lstStyle/>
          <a:p>
            <a:r>
              <a:rPr lang="en-US" sz="3200" dirty="0"/>
              <a:t>Highest cost medications – AWP for a month</a:t>
            </a:r>
          </a:p>
          <a:p>
            <a:pPr lvl="1"/>
            <a:r>
              <a:rPr lang="en-US" sz="2800" dirty="0"/>
              <a:t>GLP-1 RA - $1000+</a:t>
            </a:r>
          </a:p>
          <a:p>
            <a:pPr lvl="1"/>
            <a:r>
              <a:rPr lang="en-US" sz="2800" dirty="0"/>
              <a:t>GLP-1/GIP RA  - 1000+</a:t>
            </a:r>
          </a:p>
          <a:p>
            <a:pPr lvl="1"/>
            <a:r>
              <a:rPr lang="en-US" sz="2800" dirty="0"/>
              <a:t>SGLT2i - $650</a:t>
            </a:r>
          </a:p>
          <a:p>
            <a:pPr lvl="1"/>
            <a:r>
              <a:rPr lang="en-US" sz="2800" dirty="0"/>
              <a:t>DPP-IV’s  - $550-600</a:t>
            </a:r>
          </a:p>
          <a:p>
            <a:endParaRPr lang="en-US" dirty="0"/>
          </a:p>
        </p:txBody>
      </p:sp>
    </p:spTree>
    <p:extLst>
      <p:ext uri="{BB962C8B-B14F-4D97-AF65-F5344CB8AC3E}">
        <p14:creationId xmlns:p14="http://schemas.microsoft.com/office/powerpoint/2010/main" val="14123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73600" y="2667000"/>
            <a:ext cx="4013200" cy="2407920"/>
          </a:xfrm>
          <a:prstGeom prst="rect">
            <a:avLst/>
          </a:prstGeom>
        </p:spPr>
      </p:pic>
    </p:spTree>
    <p:extLst>
      <p:ext uri="{BB962C8B-B14F-4D97-AF65-F5344CB8AC3E}">
        <p14:creationId xmlns:p14="http://schemas.microsoft.com/office/powerpoint/2010/main" val="6814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3DB596B-6B34-11CE-2343-DC06AF6F6129}"/>
              </a:ext>
            </a:extLst>
          </p:cNvPr>
          <p:cNvPicPr>
            <a:picLocks noChangeAspect="1"/>
          </p:cNvPicPr>
          <p:nvPr/>
        </p:nvPicPr>
        <p:blipFill>
          <a:blip r:embed="rId2"/>
          <a:stretch>
            <a:fillRect/>
          </a:stretch>
        </p:blipFill>
        <p:spPr>
          <a:xfrm>
            <a:off x="20053" y="8021"/>
            <a:ext cx="9144000" cy="6219440"/>
          </a:xfrm>
          <a:prstGeom prst="rect">
            <a:avLst/>
          </a:prstGeom>
        </p:spPr>
      </p:pic>
      <p:sp>
        <p:nvSpPr>
          <p:cNvPr id="3" name="TextBox 2">
            <a:extLst>
              <a:ext uri="{FF2B5EF4-FFF2-40B4-BE49-F238E27FC236}">
                <a16:creationId xmlns:a16="http://schemas.microsoft.com/office/drawing/2014/main" id="{1825694D-301B-99A4-2FE8-50FF150F2C71}"/>
              </a:ext>
            </a:extLst>
          </p:cNvPr>
          <p:cNvSpPr txBox="1"/>
          <p:nvPr/>
        </p:nvSpPr>
        <p:spPr>
          <a:xfrm>
            <a:off x="3200400" y="5334000"/>
            <a:ext cx="2819400" cy="533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6476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fontScale="90000"/>
          </a:bodyPr>
          <a:lstStyle/>
          <a:p>
            <a:r>
              <a:rPr lang="en-US" dirty="0"/>
              <a:t>Chronic </a:t>
            </a:r>
            <a:r>
              <a:rPr lang="en-US" sz="4400" dirty="0"/>
              <a:t>Kidney Disease– 2025 Update</a:t>
            </a:r>
            <a:endParaRPr lang="en-US" dirty="0"/>
          </a:p>
        </p:txBody>
      </p:sp>
      <p:sp>
        <p:nvSpPr>
          <p:cNvPr id="3" name="Content Placeholder 2"/>
          <p:cNvSpPr>
            <a:spLocks noGrp="1"/>
          </p:cNvSpPr>
          <p:nvPr>
            <p:ph sz="quarter" idx="1"/>
          </p:nvPr>
        </p:nvSpPr>
        <p:spPr>
          <a:xfrm>
            <a:off x="267269" y="1070048"/>
            <a:ext cx="5562600" cy="5658998"/>
          </a:xfrm>
        </p:spPr>
        <p:txBody>
          <a:bodyPr>
            <a:normAutofit fontScale="85000" lnSpcReduction="10000"/>
          </a:bodyPr>
          <a:lstStyle/>
          <a:p>
            <a:pPr lvl="1">
              <a:lnSpc>
                <a:spcPct val="110000"/>
              </a:lnSpc>
            </a:pPr>
            <a:r>
              <a:rPr lang="en-US" sz="2600" dirty="0">
                <a:cs typeface="Calibri" panose="020F0502020204030204" pitchFamily="34" charset="0"/>
              </a:rPr>
              <a:t>Optimize glucose and BP to protect kidneys.</a:t>
            </a:r>
          </a:p>
          <a:p>
            <a:pPr lvl="1">
              <a:lnSpc>
                <a:spcPct val="110000"/>
              </a:lnSpc>
            </a:pPr>
            <a:r>
              <a:rPr lang="en-US" sz="2600" dirty="0">
                <a:cs typeface="Calibri" panose="020F0502020204030204" pitchFamily="34" charset="0"/>
              </a:rPr>
              <a:t>Use SGLT-2 with demonstrated benefit to reduce CKD and CVD*</a:t>
            </a:r>
          </a:p>
          <a:p>
            <a:pPr lvl="1">
              <a:lnSpc>
                <a:spcPct val="110000"/>
              </a:lnSpc>
            </a:pPr>
            <a:r>
              <a:rPr lang="en-US" sz="2600" dirty="0">
                <a:cs typeface="Calibri" panose="020F0502020204030204" pitchFamily="34" charset="0"/>
              </a:rPr>
              <a:t>To reduce CV risk and CKD, use a GLP-1* with demonstrated benefit.</a:t>
            </a:r>
          </a:p>
          <a:p>
            <a:pPr lvl="1">
              <a:lnSpc>
                <a:spcPct val="110000"/>
              </a:lnSpc>
            </a:pPr>
            <a:r>
              <a:rPr lang="en-US" sz="2600" dirty="0">
                <a:solidFill>
                  <a:srgbClr val="383636"/>
                </a:solidFill>
                <a:ea typeface="Calibri" panose="020F0502020204030204" pitchFamily="34" charset="0"/>
                <a:cs typeface="Calibri" panose="020F0502020204030204" pitchFamily="34" charset="0"/>
              </a:rPr>
              <a:t>In</a:t>
            </a:r>
            <a:r>
              <a:rPr lang="en-US" sz="26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GFR 25+</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400" dirty="0"/>
              <a:t>*SGLT-2i’s </a:t>
            </a:r>
          </a:p>
          <a:p>
            <a:pPr lvl="3">
              <a:lnSpc>
                <a:spcPct val="120000"/>
              </a:lnSpc>
            </a:pPr>
            <a:r>
              <a:rPr lang="en-US" sz="2000" dirty="0"/>
              <a:t>Empagliflozin (Jardiance), canagliflozin (Invokana), dapagliflozin (Farxiga)</a:t>
            </a:r>
          </a:p>
          <a:p>
            <a:pPr lvl="2">
              <a:lnSpc>
                <a:spcPct val="120000"/>
              </a:lnSpc>
            </a:pPr>
            <a:r>
              <a:rPr lang="en-US" sz="2400" dirty="0"/>
              <a:t>*GLP-1 RA’s</a:t>
            </a:r>
          </a:p>
          <a:p>
            <a:pPr lvl="3">
              <a:lnSpc>
                <a:spcPct val="120000"/>
              </a:lnSpc>
            </a:pPr>
            <a:r>
              <a:rPr lang="en-US" sz="2000" dirty="0"/>
              <a:t>Semaglutide (Ozempic), liraglutide (Victoza), dulaglutide (Trulicity)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5" name="Picture 4">
            <a:extLst>
              <a:ext uri="{FF2B5EF4-FFF2-40B4-BE49-F238E27FC236}">
                <a16:creationId xmlns:a16="http://schemas.microsoft.com/office/drawing/2014/main" id="{49107071-FE24-37C8-5FF7-38D1A6BFD525}"/>
              </a:ext>
            </a:extLst>
          </p:cNvPr>
          <p:cNvPicPr>
            <a:picLocks noChangeAspect="1"/>
          </p:cNvPicPr>
          <p:nvPr/>
        </p:nvPicPr>
        <p:blipFill>
          <a:blip r:embed="rId5"/>
          <a:stretch>
            <a:fillRect/>
          </a:stretch>
        </p:blipFill>
        <p:spPr>
          <a:xfrm>
            <a:off x="5447731" y="6313989"/>
            <a:ext cx="3467669" cy="384846"/>
          </a:xfrm>
          <a:prstGeom prst="rect">
            <a:avLst/>
          </a:prstGeom>
        </p:spPr>
      </p:pic>
    </p:spTree>
    <p:custDataLst>
      <p:tags r:id="rId1"/>
    </p:custDataLst>
    <p:extLst>
      <p:ext uri="{BB962C8B-B14F-4D97-AF65-F5344CB8AC3E}">
        <p14:creationId xmlns:p14="http://schemas.microsoft.com/office/powerpoint/2010/main" val="16097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E7A0-F333-44AB-BF86-1BD5E22AE79D}"/>
              </a:ext>
            </a:extLst>
          </p:cNvPr>
          <p:cNvSpPr>
            <a:spLocks noGrp="1"/>
          </p:cNvSpPr>
          <p:nvPr>
            <p:ph type="title"/>
          </p:nvPr>
        </p:nvSpPr>
        <p:spPr/>
        <p:txBody>
          <a:bodyPr/>
          <a:lstStyle/>
          <a:p>
            <a:r>
              <a:rPr lang="en-US" dirty="0"/>
              <a:t>Poll Question 5  </a:t>
            </a:r>
          </a:p>
        </p:txBody>
      </p:sp>
      <p:sp>
        <p:nvSpPr>
          <p:cNvPr id="3" name="Content Placeholder 2">
            <a:extLst>
              <a:ext uri="{FF2B5EF4-FFF2-40B4-BE49-F238E27FC236}">
                <a16:creationId xmlns:a16="http://schemas.microsoft.com/office/drawing/2014/main" id="{29111F89-5A8B-4749-8F05-9F0143A437C3}"/>
              </a:ext>
            </a:extLst>
          </p:cNvPr>
          <p:cNvSpPr>
            <a:spLocks noGrp="1"/>
          </p:cNvSpPr>
          <p:nvPr>
            <p:ph sz="quarter" idx="1"/>
          </p:nvPr>
        </p:nvSpPr>
        <p:spPr>
          <a:xfrm>
            <a:off x="457200" y="1219200"/>
            <a:ext cx="5791200" cy="4937760"/>
          </a:xfrm>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Evaluating kidney function is important to determine most beneficial treatment interventions.  Which of the following measurements would indicate that JR has healthy kidney function?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of 30-299 mg/g with GFR of 45.</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GFR of 60 or greater and urinary albumin creatinine ratio of 12 mg/g.</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less than 30 mg/g and GFR of 30-45.</a:t>
            </a:r>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Times New Roman" panose="02020603050405020304" pitchFamily="18" charset="0"/>
              </a:rPr>
              <a:t>Creatinine of 1.5 and urinary albumin creatinine ratio of 300 mg/g or greater.</a:t>
            </a:r>
            <a:endParaRPr lang="en-US" dirty="0"/>
          </a:p>
        </p:txBody>
      </p:sp>
      <p:pic>
        <p:nvPicPr>
          <p:cNvPr id="4" name="Picture 3">
            <a:extLst>
              <a:ext uri="{FF2B5EF4-FFF2-40B4-BE49-F238E27FC236}">
                <a16:creationId xmlns:a16="http://schemas.microsoft.com/office/drawing/2014/main" id="{287EBC29-04B0-4609-97E6-0D2CCC918B86}"/>
              </a:ext>
            </a:extLst>
          </p:cNvPr>
          <p:cNvPicPr>
            <a:picLocks noChangeAspect="1"/>
          </p:cNvPicPr>
          <p:nvPr/>
        </p:nvPicPr>
        <p:blipFill>
          <a:blip r:embed="rId3"/>
          <a:stretch>
            <a:fillRect/>
          </a:stretch>
        </p:blipFill>
        <p:spPr>
          <a:xfrm>
            <a:off x="6633901" y="1371600"/>
            <a:ext cx="2042337" cy="2493480"/>
          </a:xfrm>
          <a:prstGeom prst="rect">
            <a:avLst/>
          </a:prstGeom>
        </p:spPr>
      </p:pic>
      <p:sp>
        <p:nvSpPr>
          <p:cNvPr id="5" name="Oval 4">
            <a:extLst>
              <a:ext uri="{FF2B5EF4-FFF2-40B4-BE49-F238E27FC236}">
                <a16:creationId xmlns:a16="http://schemas.microsoft.com/office/drawing/2014/main" id="{B0670036-C37F-A870-8C72-6472C74A8A23}"/>
              </a:ext>
            </a:extLst>
          </p:cNvPr>
          <p:cNvSpPr/>
          <p:nvPr/>
        </p:nvSpPr>
        <p:spPr>
          <a:xfrm>
            <a:off x="473858" y="3688080"/>
            <a:ext cx="6003142" cy="990600"/>
          </a:xfrm>
          <a:prstGeom prst="ellipse">
            <a:avLst/>
          </a:prstGeom>
          <a:noFill/>
          <a:ln w="38100">
            <a:solidFill>
              <a:srgbClr val="5E388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69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itle 1">
            <a:extLst>
              <a:ext uri="{FF2B5EF4-FFF2-40B4-BE49-F238E27FC236}">
                <a16:creationId xmlns:a16="http://schemas.microsoft.com/office/drawing/2014/main" id="{EC71EF12-21D0-C88B-483B-68C76FABEB9F}"/>
              </a:ext>
            </a:extLst>
          </p:cNvPr>
          <p:cNvSpPr>
            <a:spLocks noGrp="1"/>
          </p:cNvSpPr>
          <p:nvPr>
            <p:ph type="title"/>
          </p:nvPr>
        </p:nvSpPr>
        <p:spPr>
          <a:xfrm>
            <a:off x="457200" y="152400"/>
            <a:ext cx="8229600" cy="990600"/>
          </a:xfrm>
        </p:spPr>
        <p:txBody>
          <a:bodyPr/>
          <a:lstStyle/>
          <a:p>
            <a:r>
              <a:rPr lang="en-US" dirty="0"/>
              <a:t>Risk of CKD Progression, CVD</a:t>
            </a:r>
          </a:p>
        </p:txBody>
      </p:sp>
      <p:pic>
        <p:nvPicPr>
          <p:cNvPr id="26628" name="Picture 4" descr="Risk of CKD progression, cardiovascular disease risk, and mortality; frequency of visits; and referral to nephrology according to GFR and albuminuria. The numbers in the boxes are a guide to the frequency of screening or monitoring (number of times per year). Green reflects no evidence of CKD by estimated GFR or albuminuria, with screening indicated once per year. For monitoring of prevalent CKD, suggested monitoring varies from once per year (yellow) to four times or more per year (i.e., every 1–3 months [deep red]) according to risks of CKD progression and CKD complications (e.g., cardiovascular disease, anemia, and hyperparathyroidism). These are general parameters based only on expert opinion and underlying comorbid conditions, and disease state must be taken into account, as should the likelihood of impacting a change in management for any individual. CKD, chronic kidney disease; GFR, glomerular filtration rate. Adapted from de Boer et al. (1).">
            <a:extLst>
              <a:ext uri="{FF2B5EF4-FFF2-40B4-BE49-F238E27FC236}">
                <a16:creationId xmlns:a16="http://schemas.microsoft.com/office/drawing/2014/main" id="{6FECA3A2-7A0D-07FC-EBAC-36286B194315}"/>
              </a:ext>
            </a:extLst>
          </p:cNvPr>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321498" y="1289340"/>
            <a:ext cx="8501003" cy="5079349"/>
          </a:xfrm>
          <a:prstGeom prst="rect">
            <a:avLst/>
          </a:prstGeom>
          <a:solidFill>
            <a:srgbClr val="FFFFFF"/>
          </a:solidFill>
        </p:spPr>
      </p:pic>
      <p:pic>
        <p:nvPicPr>
          <p:cNvPr id="4" name="Picture 3">
            <a:extLst>
              <a:ext uri="{FF2B5EF4-FFF2-40B4-BE49-F238E27FC236}">
                <a16:creationId xmlns:a16="http://schemas.microsoft.com/office/drawing/2014/main" id="{948EDE94-B912-C473-8DE8-610D5C87A1C7}"/>
              </a:ext>
            </a:extLst>
          </p:cNvPr>
          <p:cNvPicPr>
            <a:picLocks noChangeAspect="1"/>
          </p:cNvPicPr>
          <p:nvPr/>
        </p:nvPicPr>
        <p:blipFill>
          <a:blip r:embed="rId3"/>
          <a:stretch>
            <a:fillRect/>
          </a:stretch>
        </p:blipFill>
        <p:spPr>
          <a:xfrm>
            <a:off x="609600" y="1264759"/>
            <a:ext cx="3467669" cy="384846"/>
          </a:xfrm>
          <a:prstGeom prst="rect">
            <a:avLst/>
          </a:prstGeom>
        </p:spPr>
      </p:pic>
    </p:spTree>
    <p:extLst>
      <p:ext uri="{BB962C8B-B14F-4D97-AF65-F5344CB8AC3E}">
        <p14:creationId xmlns:p14="http://schemas.microsoft.com/office/powerpoint/2010/main" val="180865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95300" y="202715"/>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600200"/>
            <a:ext cx="8496301" cy="51799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eaLnBrk="1" hangingPunct="1">
              <a:defRPr/>
            </a:pPr>
            <a:r>
              <a:rPr lang="en-US" altLang="en-US" sz="1200" b="0" spc="-10" dirty="0">
                <a:latin typeface="Calibri" panose="020F0502020204030204" pitchFamily="34" charset="0"/>
                <a:cs typeface="+mn-cs"/>
              </a:rPr>
              <a:t>National Kidney Foundation. </a:t>
            </a:r>
            <a:r>
              <a:rPr lang="en-US" altLang="en-US" sz="1200" b="0" spc="-10" dirty="0">
                <a:latin typeface="Calibri" panose="020F0502020204030204" pitchFamily="34" charset="0"/>
                <a:cs typeface="+mn-cs"/>
                <a:hlinkClick r:id="rId2">
                  <a:extLst>
                    <a:ext uri="{A12FA001-AC4F-418D-AE19-62706E023703}">
                      <ahyp:hlinkClr xmlns:ahyp="http://schemas.microsoft.com/office/drawing/2018/hyperlinkcolor" val="tx"/>
                    </a:ext>
                  </a:extLst>
                </a:hlinkClick>
              </a:rPr>
              <a:t>https://www.kidney.org/atoz/content/diabetes</a:t>
            </a:r>
            <a:endParaRPr lang="en-US" altLang="en-US" sz="1200" b="0" spc="-10" dirty="0">
              <a:latin typeface="Calibri" panose="020F0502020204030204" pitchFamily="34" charset="0"/>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sz="4900" dirty="0"/>
              <a:t>Standard 11 – Protect Kidneys</a:t>
            </a:r>
            <a:endParaRPr lang="en-US" dirty="0"/>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40660"/>
            <a:ext cx="4041648" cy="5105400"/>
          </a:xfrm>
        </p:spPr>
        <p:txBody>
          <a:bodyPr>
            <a:normAutofit/>
          </a:bodyPr>
          <a:lstStyle/>
          <a:p>
            <a:pPr>
              <a:lnSpc>
                <a:spcPct val="120000"/>
              </a:lnSpc>
            </a:pPr>
            <a:r>
              <a:rPr lang="en-US" dirty="0"/>
              <a:t> </a:t>
            </a:r>
            <a:r>
              <a:rPr lang="en-US" sz="2800" dirty="0"/>
              <a:t>Diabetes with CKD </a:t>
            </a:r>
            <a:br>
              <a:rPr lang="en-US" sz="2800" dirty="0"/>
            </a:br>
            <a:r>
              <a:rPr lang="en-US" sz="2800" dirty="0"/>
              <a:t>- </a:t>
            </a:r>
            <a:r>
              <a:rPr lang="en-US" sz="2800" b="0" i="0" dirty="0">
                <a:effectLst/>
                <a:cs typeface="Calibri" panose="020F0502020204030204" pitchFamily="34" charset="0"/>
              </a:rPr>
              <a:t>GFR ≥20</a:t>
            </a:r>
            <a:endParaRPr lang="en-US" sz="2800" dirty="0">
              <a:cs typeface="Calibri" panose="020F0502020204030204" pitchFamily="34" charset="0"/>
            </a:endParaRPr>
          </a:p>
          <a:p>
            <a:pPr>
              <a:lnSpc>
                <a:spcPct val="120000"/>
              </a:lnSpc>
            </a:pPr>
            <a:r>
              <a:rPr lang="en-US" sz="2800" dirty="0">
                <a:solidFill>
                  <a:srgbClr val="383636"/>
                </a:solidFill>
                <a:cs typeface="Calibri" panose="020F0502020204030204" pitchFamily="34" charset="0"/>
              </a:rPr>
              <a:t>Start SGLT2 </a:t>
            </a:r>
            <a:r>
              <a:rPr lang="en-US" sz="2800" b="0" i="0" dirty="0">
                <a:solidFill>
                  <a:srgbClr val="383636"/>
                </a:solidFill>
                <a:effectLst/>
                <a:cs typeface="Calibri" panose="020F0502020204030204" pitchFamily="34" charset="0"/>
              </a:rPr>
              <a:t>to reduce chronic kidney disease progression and cardiovascular events.</a:t>
            </a:r>
          </a:p>
          <a:p>
            <a:pPr>
              <a:lnSpc>
                <a:spcPct val="120000"/>
              </a:lnSpc>
            </a:pPr>
            <a:r>
              <a:rPr lang="en-US" sz="2800" dirty="0">
                <a:solidFill>
                  <a:srgbClr val="383636"/>
                </a:solidFill>
                <a:cs typeface="Calibri" panose="020F0502020204030204" pitchFamily="34" charset="0"/>
              </a:rPr>
              <a:t>Also consider GLP-1 RA – (</a:t>
            </a:r>
            <a:r>
              <a:rPr lang="en-US" sz="2800" dirty="0" err="1">
                <a:solidFill>
                  <a:srgbClr val="383636"/>
                </a:solidFill>
                <a:cs typeface="Calibri" panose="020F0502020204030204" pitchFamily="34" charset="0"/>
              </a:rPr>
              <a:t>ie</a:t>
            </a:r>
            <a:r>
              <a:rPr lang="en-US" sz="2800" dirty="0">
                <a:solidFill>
                  <a:srgbClr val="383636"/>
                </a:solidFill>
                <a:cs typeface="Calibri" panose="020F0502020204030204" pitchFamily="34" charset="0"/>
              </a:rPr>
              <a:t> semaglutide)</a:t>
            </a:r>
            <a:endParaRPr lang="en-US" sz="2800"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(finerenone)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5709251"/>
            <a:ext cx="1484376" cy="989584"/>
          </a:xfrm>
          <a:prstGeom prst="rect">
            <a:avLst/>
          </a:prstGeom>
        </p:spPr>
      </p:pic>
      <p:pic>
        <p:nvPicPr>
          <p:cNvPr id="7" name="Picture 6">
            <a:extLst>
              <a:ext uri="{FF2B5EF4-FFF2-40B4-BE49-F238E27FC236}">
                <a16:creationId xmlns:a16="http://schemas.microsoft.com/office/drawing/2014/main" id="{7F5D952A-BF34-BFCC-D1D2-8AA38E8915D2}"/>
              </a:ext>
            </a:extLst>
          </p:cNvPr>
          <p:cNvPicPr>
            <a:picLocks noChangeAspect="1"/>
          </p:cNvPicPr>
          <p:nvPr/>
        </p:nvPicPr>
        <p:blipFill>
          <a:blip r:embed="rId3"/>
          <a:stretch>
            <a:fillRect/>
          </a:stretch>
        </p:blipFill>
        <p:spPr>
          <a:xfrm>
            <a:off x="5447731" y="6313989"/>
            <a:ext cx="3467669" cy="384846"/>
          </a:xfrm>
          <a:prstGeom prst="rect">
            <a:avLst/>
          </a:prstGeom>
        </p:spPr>
      </p:pic>
    </p:spTree>
    <p:extLst>
      <p:ext uri="{BB962C8B-B14F-4D97-AF65-F5344CB8AC3E}">
        <p14:creationId xmlns:p14="http://schemas.microsoft.com/office/powerpoint/2010/main" val="228732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C8AE-B930-89B5-4167-139FAF771B83}"/>
              </a:ext>
            </a:extLst>
          </p:cNvPr>
          <p:cNvSpPr>
            <a:spLocks noGrp="1"/>
          </p:cNvSpPr>
          <p:nvPr>
            <p:ph type="title"/>
          </p:nvPr>
        </p:nvSpPr>
        <p:spPr/>
        <p:txBody>
          <a:bodyPr/>
          <a:lstStyle/>
          <a:p>
            <a:r>
              <a:rPr lang="en-US" dirty="0"/>
              <a:t>Poll Question 1</a:t>
            </a:r>
          </a:p>
        </p:txBody>
      </p:sp>
      <p:sp>
        <p:nvSpPr>
          <p:cNvPr id="3" name="Content Placeholder 2">
            <a:extLst>
              <a:ext uri="{FF2B5EF4-FFF2-40B4-BE49-F238E27FC236}">
                <a16:creationId xmlns:a16="http://schemas.microsoft.com/office/drawing/2014/main" id="{82A2DE13-F9A5-3111-C895-E72C389B4D58}"/>
              </a:ext>
            </a:extLst>
          </p:cNvPr>
          <p:cNvSpPr>
            <a:spLocks noGrp="1"/>
          </p:cNvSpPr>
          <p:nvPr>
            <p:ph sz="quarter" idx="1"/>
          </p:nvPr>
        </p:nvSpPr>
        <p:spPr>
          <a:xfrm>
            <a:off x="609600" y="1219200"/>
            <a:ext cx="8077200" cy="4937760"/>
          </a:xfrm>
        </p:spPr>
        <p:txBody>
          <a:bodyPr/>
          <a:lstStyle/>
          <a:p>
            <a:r>
              <a:rPr lang="en-US" dirty="0"/>
              <a:t>What percent of total people in the U.S. are living with undiagnosed and diagnosed type 2 diabetes?</a:t>
            </a:r>
          </a:p>
          <a:p>
            <a:r>
              <a:rPr lang="en-US" dirty="0"/>
              <a:t>A. About 30%</a:t>
            </a:r>
          </a:p>
          <a:p>
            <a:r>
              <a:rPr lang="en-US" dirty="0"/>
              <a:t>B. 11.3%</a:t>
            </a:r>
          </a:p>
          <a:p>
            <a:r>
              <a:rPr lang="en-US" dirty="0"/>
              <a:t>C. 16.8%</a:t>
            </a:r>
          </a:p>
          <a:p>
            <a:r>
              <a:rPr lang="en-US" dirty="0"/>
              <a:t>D. 25.6%</a:t>
            </a:r>
          </a:p>
        </p:txBody>
      </p:sp>
      <p:pic>
        <p:nvPicPr>
          <p:cNvPr id="5" name="Picture 4" descr="Wood human figure">
            <a:extLst>
              <a:ext uri="{FF2B5EF4-FFF2-40B4-BE49-F238E27FC236}">
                <a16:creationId xmlns:a16="http://schemas.microsoft.com/office/drawing/2014/main" id="{A0C8FDD4-416B-82B9-EDB2-6E16701E0142}"/>
              </a:ext>
            </a:extLst>
          </p:cNvPr>
          <p:cNvPicPr>
            <a:picLocks noChangeAspect="1"/>
          </p:cNvPicPr>
          <p:nvPr/>
        </p:nvPicPr>
        <p:blipFill>
          <a:blip r:embed="rId2" cstate="print">
            <a:extLst>
              <a:ext uri="{28A0092B-C50C-407E-A947-70E740481C1C}">
                <a14:useLocalDpi xmlns:a14="http://schemas.microsoft.com/office/drawing/2010/main" val="0"/>
              </a:ext>
            </a:extLst>
          </a:blip>
          <a:srcRect l="4346" t="5250" r="34783"/>
          <a:stretch/>
        </p:blipFill>
        <p:spPr>
          <a:xfrm>
            <a:off x="5791200" y="3459480"/>
            <a:ext cx="2104045" cy="2278380"/>
          </a:xfrm>
          <a:prstGeom prst="rect">
            <a:avLst/>
          </a:prstGeom>
        </p:spPr>
      </p:pic>
    </p:spTree>
    <p:extLst>
      <p:ext uri="{BB962C8B-B14F-4D97-AF65-F5344CB8AC3E}">
        <p14:creationId xmlns:p14="http://schemas.microsoft.com/office/powerpoint/2010/main" val="1651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R" sz="3000" dirty="0"/>
              <a:t>Choosing </a:t>
            </a:r>
            <a:r>
              <a:rPr lang="en-US" sz="3000" dirty="0"/>
              <a:t>glucose-lowering</a:t>
            </a:r>
            <a:r>
              <a:rPr lang="en-GR" sz="3000" dirty="0"/>
              <a:t> medication in p</a:t>
            </a:r>
            <a:r>
              <a:rPr lang="en-US" sz="3000" dirty="0" err="1"/>
              <a:t>eople</a:t>
            </a:r>
            <a:r>
              <a:rPr lang="en-GR" sz="3000" dirty="0"/>
              <a:t> </a:t>
            </a:r>
            <a:r>
              <a:rPr lang="en-GB" sz="3000" dirty="0"/>
              <a:t>with Chronic Kidney Disease</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421" y="2286000"/>
            <a:ext cx="2711229" cy="4204964"/>
          </a:xfrm>
          <a:prstGeom prst="rect">
            <a:avLst/>
          </a:prstGeom>
        </p:spPr>
      </p:pic>
      <p:pic>
        <p:nvPicPr>
          <p:cNvPr id="3" name="Picture 2">
            <a:extLst>
              <a:ext uri="{FF2B5EF4-FFF2-40B4-BE49-F238E27FC236}">
                <a16:creationId xmlns:a16="http://schemas.microsoft.com/office/drawing/2014/main" id="{E86E3897-1FBD-1149-B5BC-F40B508CD72C}"/>
              </a:ext>
            </a:extLst>
          </p:cNvPr>
          <p:cNvPicPr>
            <a:picLocks noChangeAspect="1"/>
          </p:cNvPicPr>
          <p:nvPr/>
        </p:nvPicPr>
        <p:blipFill>
          <a:blip r:embed="rId3"/>
          <a:stretch>
            <a:fillRect/>
          </a:stretch>
        </p:blipFill>
        <p:spPr>
          <a:xfrm>
            <a:off x="190499" y="1243512"/>
            <a:ext cx="8763000" cy="950054"/>
          </a:xfrm>
          <a:prstGeom prst="rect">
            <a:avLst/>
          </a:prstGeom>
        </p:spPr>
      </p:pic>
      <p:sp>
        <p:nvSpPr>
          <p:cNvPr id="6" name="TextBox 5">
            <a:extLst>
              <a:ext uri="{FF2B5EF4-FFF2-40B4-BE49-F238E27FC236}">
                <a16:creationId xmlns:a16="http://schemas.microsoft.com/office/drawing/2014/main" id="{A9546756-3EA2-E31D-0BC8-4D55E4107203}"/>
              </a:ext>
            </a:extLst>
          </p:cNvPr>
          <p:cNvSpPr txBox="1"/>
          <p:nvPr/>
        </p:nvSpPr>
        <p:spPr>
          <a:xfrm>
            <a:off x="4148539" y="2286000"/>
            <a:ext cx="4804960" cy="5170646"/>
          </a:xfrm>
          <a:prstGeom prst="rect">
            <a:avLst/>
          </a:prstGeom>
          <a:noFill/>
        </p:spPr>
        <p:txBody>
          <a:bodyPr wrap="square" rtlCol="0">
            <a:spAutoFit/>
          </a:bodyPr>
          <a:lstStyle/>
          <a:p>
            <a:pPr algn="ctr"/>
            <a:r>
              <a:rPr lang="en-US" sz="2400" dirty="0">
                <a:solidFill>
                  <a:srgbClr val="C00000"/>
                </a:solidFill>
              </a:rPr>
              <a:t>In people with renal failure, use SGLT-2 in people with GFR ≥ 20 and continue until initiation of dialysis or transplantation </a:t>
            </a:r>
          </a:p>
          <a:p>
            <a:pPr algn="ctr"/>
            <a:endParaRPr lang="en-US" sz="2400" dirty="0">
              <a:solidFill>
                <a:srgbClr val="C00000"/>
              </a:solidFill>
            </a:endParaRPr>
          </a:p>
          <a:p>
            <a:pPr algn="ctr"/>
            <a:r>
              <a:rPr lang="en-US" sz="2400" dirty="0">
                <a:solidFill>
                  <a:srgbClr val="C00000"/>
                </a:solidFill>
              </a:rPr>
              <a:t>Or</a:t>
            </a:r>
          </a:p>
          <a:p>
            <a:pPr algn="ctr"/>
            <a:endParaRPr lang="en-US" sz="2400" dirty="0">
              <a:solidFill>
                <a:srgbClr val="C00000"/>
              </a:solidFill>
            </a:endParaRPr>
          </a:p>
          <a:p>
            <a:pPr algn="ctr"/>
            <a:r>
              <a:rPr lang="en-US" sz="2400" dirty="0">
                <a:solidFill>
                  <a:srgbClr val="C00000"/>
                </a:solidFill>
              </a:rPr>
              <a:t>GLP with proven CVD benefit if SGLT2 not tolerated or contraindicated</a:t>
            </a:r>
          </a:p>
          <a:p>
            <a:pPr algn="ctr"/>
            <a:r>
              <a:rPr lang="en-US" sz="2400" dirty="0"/>
              <a:t>Semaglutide (Ozempic), liraglutide (Victoza), dulaglutide (Trulicity)</a:t>
            </a:r>
          </a:p>
          <a:p>
            <a:pPr algn="ctr"/>
            <a:endParaRPr lang="en-US" sz="2400" dirty="0">
              <a:solidFill>
                <a:srgbClr val="C00000"/>
              </a:solidFill>
            </a:endParaRPr>
          </a:p>
          <a:p>
            <a:endParaRPr lang="en-US" dirty="0"/>
          </a:p>
        </p:txBody>
      </p:sp>
      <p:pic>
        <p:nvPicPr>
          <p:cNvPr id="5" name="Picture 4">
            <a:extLst>
              <a:ext uri="{FF2B5EF4-FFF2-40B4-BE49-F238E27FC236}">
                <a16:creationId xmlns:a16="http://schemas.microsoft.com/office/drawing/2014/main" id="{C6648FF3-47F5-58AC-1F69-2D150609F671}"/>
              </a:ext>
            </a:extLst>
          </p:cNvPr>
          <p:cNvPicPr>
            <a:picLocks noChangeAspect="1"/>
          </p:cNvPicPr>
          <p:nvPr/>
        </p:nvPicPr>
        <p:blipFill>
          <a:blip r:embed="rId4"/>
          <a:stretch>
            <a:fillRect/>
          </a:stretch>
        </p:blipFill>
        <p:spPr>
          <a:xfrm>
            <a:off x="1463736" y="6320347"/>
            <a:ext cx="1570598" cy="537653"/>
          </a:xfrm>
          <a:prstGeom prst="rect">
            <a:avLst/>
          </a:prstGeom>
        </p:spPr>
      </p:pic>
    </p:spTree>
    <p:extLst>
      <p:ext uri="{BB962C8B-B14F-4D97-AF65-F5344CB8AC3E}">
        <p14:creationId xmlns:p14="http://schemas.microsoft.com/office/powerpoint/2010/main" val="14747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445477" y="1752600"/>
          <a:ext cx="8229598" cy="304800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400" dirty="0"/>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N=4401, Median follow-up 2.6 years, Prior CVD 50.4%</a:t>
                      </a:r>
                    </a:p>
                    <a:p>
                      <a:r>
                        <a:rPr lang="en-US" sz="1400" b="1" dirty="0"/>
                        <a:t>ESRD, doubling of create or death from renal or CV cause</a:t>
                      </a:r>
                      <a:r>
                        <a:rPr lang="en-US" sz="1400" b="0" dirty="0"/>
                        <a:t> (primary</a:t>
                      </a:r>
                      <a:r>
                        <a:rPr lang="en-US" sz="1400" dirty="0"/>
                        <a:t>): 0.70 (0.59-0.82), </a:t>
                      </a:r>
                    </a:p>
                    <a:p>
                      <a:r>
                        <a:rPr lang="en-US" sz="1400" dirty="0"/>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400" dirty="0"/>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N=4304, 2906 with diabetes, Median follow-up 2.4 years, Prior CVD 37.4%</a:t>
                      </a:r>
                    </a:p>
                    <a:p>
                      <a:r>
                        <a:rPr lang="en-US" sz="1400" b="1" dirty="0"/>
                        <a:t>&gt;50% decline in eGFR, ESKD or renal/CV death (primary</a:t>
                      </a:r>
                      <a:r>
                        <a:rPr lang="en-US" sz="1400" dirty="0"/>
                        <a:t>):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400" dirty="0"/>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N=6609, Median follow-up 2.0 years, Prior CVD 27%, 46% with DM</a:t>
                      </a:r>
                    </a:p>
                    <a:p>
                      <a:r>
                        <a:rPr lang="en-US" sz="1400" b="1" dirty="0"/>
                        <a:t>ESRD, &gt;40% decline in eGFR, ESKD, or renal/CV death (primary</a:t>
                      </a:r>
                      <a:r>
                        <a:rPr lang="en-US" sz="1400" dirty="0"/>
                        <a:t>):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57150" y="5174776"/>
            <a:ext cx="8058150" cy="646331"/>
          </a:xfrm>
          <a:prstGeom prst="rect">
            <a:avLst/>
          </a:prstGeom>
          <a:noFill/>
        </p:spPr>
        <p:txBody>
          <a:bodyPr wrap="square" rtlCol="0">
            <a:spAutoFit/>
          </a:bodyPr>
          <a:lstStyle/>
          <a:p>
            <a:r>
              <a:rPr lang="en-US" sz="900" dirty="0" err="1"/>
              <a:t>Perkovic</a:t>
            </a:r>
            <a:r>
              <a:rPr lang="en-US" sz="900" dirty="0"/>
              <a:t> V, Jardine MJ, Neal B, et al. Canagliflozin and renal outcomes in type 2 diabetes and nephropathy. N </a:t>
            </a:r>
            <a:r>
              <a:rPr lang="en-US" sz="900" dirty="0" err="1"/>
              <a:t>Engl</a:t>
            </a:r>
            <a:r>
              <a:rPr lang="en-US" sz="900" dirty="0"/>
              <a:t> J Med. 2019;380:2295–2306. </a:t>
            </a:r>
          </a:p>
          <a:p>
            <a:r>
              <a:rPr lang="en-US" sz="900" dirty="0"/>
              <a:t> </a:t>
            </a:r>
            <a:r>
              <a:rPr lang="en-US" sz="900" dirty="0" err="1"/>
              <a:t>Heerspink</a:t>
            </a:r>
            <a:r>
              <a:rPr lang="en-US" sz="900" dirty="0"/>
              <a:t> HJL, Stefansson BV, Correa-Rotter R, et al. Dapagliflozin in patients with chronic kidney disease. N </a:t>
            </a:r>
            <a:r>
              <a:rPr lang="en-US" sz="900" dirty="0" err="1"/>
              <a:t>Engl</a:t>
            </a:r>
            <a:r>
              <a:rPr lang="en-US" sz="900" dirty="0"/>
              <a:t> J Med. 2020;383:1436–1446.</a:t>
            </a:r>
          </a:p>
          <a:p>
            <a:r>
              <a:rPr lang="en-US" sz="900" dirty="0">
                <a:solidFill>
                  <a:srgbClr val="212121"/>
                </a:solidFill>
              </a:rPr>
              <a:t>EMPA-KIDNEY Collaborative Group, Herrington WG, </a:t>
            </a:r>
            <a:r>
              <a:rPr lang="en-US" sz="900" dirty="0" err="1">
                <a:solidFill>
                  <a:srgbClr val="212121"/>
                </a:solidFill>
              </a:rPr>
              <a:t>Staplin</a:t>
            </a:r>
            <a:r>
              <a:rPr lang="en-US" sz="900" dirty="0">
                <a:solidFill>
                  <a:srgbClr val="212121"/>
                </a:solidFill>
              </a:rPr>
              <a:t> N, </a:t>
            </a:r>
            <a:r>
              <a:rPr lang="en-US" sz="900" dirty="0" err="1">
                <a:solidFill>
                  <a:srgbClr val="212121"/>
                </a:solidFill>
              </a:rPr>
              <a:t>Wanner</a:t>
            </a:r>
            <a:r>
              <a:rPr lang="en-US" sz="900" dirty="0">
                <a:solidFill>
                  <a:srgbClr val="212121"/>
                </a:solidFill>
              </a:rPr>
              <a:t> C, et al. Empagliflozin in Patients with Chronic Kidney Disease. N </a:t>
            </a:r>
            <a:r>
              <a:rPr lang="en-US" sz="900" dirty="0" err="1">
                <a:solidFill>
                  <a:srgbClr val="212121"/>
                </a:solidFill>
              </a:rPr>
              <a:t>Engl</a:t>
            </a:r>
            <a:r>
              <a:rPr lang="en-US" sz="900" dirty="0">
                <a:solidFill>
                  <a:srgbClr val="212121"/>
                </a:solidFill>
              </a:rPr>
              <a:t> J Med. 2022 Nov 4. </a:t>
            </a:r>
            <a:r>
              <a:rPr lang="en-US" sz="900" dirty="0" err="1">
                <a:solidFill>
                  <a:srgbClr val="212121"/>
                </a:solidFill>
              </a:rPr>
              <a:t>doi</a:t>
            </a:r>
            <a:r>
              <a:rPr lang="en-US" sz="900" dirty="0">
                <a:solidFill>
                  <a:srgbClr val="212121"/>
                </a:solidFill>
              </a:rPr>
              <a:t>: 10.1056/NEJMoa2204233. </a:t>
            </a:r>
            <a:r>
              <a:rPr lang="en-US" sz="900" dirty="0" err="1">
                <a:solidFill>
                  <a:srgbClr val="212121"/>
                </a:solidFill>
              </a:rPr>
              <a:t>Epub</a:t>
            </a:r>
            <a:r>
              <a:rPr lang="en-US" sz="900" dirty="0">
                <a:solidFill>
                  <a:srgbClr val="212121"/>
                </a:solidFill>
              </a:rPr>
              <a:t> ahead of print. PMID: 36331190.</a:t>
            </a:r>
            <a:endParaRPr lang="en-US" sz="900" dirty="0"/>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914400" y="57150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extLst>
              <p:ext uri="{D42A27DB-BD31-4B8C-83A1-F6EECF244321}">
                <p14:modId xmlns:p14="http://schemas.microsoft.com/office/powerpoint/2010/main" val="1766488466"/>
              </p:ext>
            </p:extLst>
          </p:nvPr>
        </p:nvGraphicFramePr>
        <p:xfrm>
          <a:off x="304800" y="2590800"/>
          <a:ext cx="8153398" cy="3740363"/>
        </p:xfrm>
        <a:graphic>
          <a:graphicData uri="http://schemas.openxmlformats.org/drawingml/2006/table">
            <a:tbl>
              <a:tblPr firstRow="1" bandRow="1">
                <a:tableStyleId>{F5AB1C69-6EDB-4FF4-983F-18BD219EF322}</a:tableStyleId>
              </a:tblPr>
              <a:tblGrid>
                <a:gridCol w="1251618">
                  <a:extLst>
                    <a:ext uri="{9D8B030D-6E8A-4147-A177-3AD203B41FA5}">
                      <a16:colId xmlns:a16="http://schemas.microsoft.com/office/drawing/2014/main" val="464911175"/>
                    </a:ext>
                  </a:extLst>
                </a:gridCol>
                <a:gridCol w="1072815">
                  <a:extLst>
                    <a:ext uri="{9D8B030D-6E8A-4147-A177-3AD203B41FA5}">
                      <a16:colId xmlns:a16="http://schemas.microsoft.com/office/drawing/2014/main" val="346030484"/>
                    </a:ext>
                  </a:extLst>
                </a:gridCol>
                <a:gridCol w="5828965">
                  <a:extLst>
                    <a:ext uri="{9D8B030D-6E8A-4147-A177-3AD203B41FA5}">
                      <a16:colId xmlns:a16="http://schemas.microsoft.com/office/drawing/2014/main" val="300917375"/>
                    </a:ext>
                  </a:extLst>
                </a:gridCol>
              </a:tblGrid>
              <a:tr h="322793">
                <a:tc>
                  <a:txBody>
                    <a:bodyPr/>
                    <a:lstStyle/>
                    <a:p>
                      <a:r>
                        <a:rPr lang="en-US" sz="1200" dirty="0"/>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200" dirty="0"/>
                        <a:t>Ertugliflozin (</a:t>
                      </a:r>
                      <a:r>
                        <a:rPr lang="en-US" sz="1200" dirty="0" err="1"/>
                        <a:t>Steglatro</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200" dirty="0"/>
                        <a:t>Dapagliflozin (</a:t>
                      </a:r>
                      <a:r>
                        <a:rPr lang="en-US" sz="1200" dirty="0" err="1"/>
                        <a:t>Farxiga</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To reduce the risk of hospitalization for HF in adults with T2DM and established CVD or multiple CV risk factors.</a:t>
                      </a:r>
                    </a:p>
                    <a:p>
                      <a:pPr marL="285750" indent="-285750">
                        <a:buFont typeface="Arial" panose="020B0604020202020204" pitchFamily="34" charset="0"/>
                        <a:buChar char="•"/>
                      </a:pPr>
                      <a:r>
                        <a:rPr lang="en-US" sz="1200" dirty="0"/>
                        <a:t>To reduce the risk of CV death and hospitalization for HF, and urgent HF visit in adults </a:t>
                      </a:r>
                      <a:r>
                        <a:rPr lang="en-US" sz="1200" b="1" dirty="0"/>
                        <a:t>with HF. </a:t>
                      </a:r>
                    </a:p>
                    <a:p>
                      <a:pPr marL="285750" indent="-285750">
                        <a:buFont typeface="Arial" panose="020B0604020202020204" pitchFamily="34" charset="0"/>
                        <a:buChar char="•"/>
                      </a:pPr>
                      <a:r>
                        <a:rPr lang="en-US" sz="1200" dirty="0">
                          <a:effectLst/>
                        </a:rPr>
                        <a:t>To reduce the risk of sustained eGFR decline, ESKD, CV death, and hospitalization for HF in </a:t>
                      </a:r>
                      <a:r>
                        <a:rPr lang="en-US" sz="1200" b="1" dirty="0">
                          <a:effectLst/>
                        </a:rPr>
                        <a:t>adults with CKD </a:t>
                      </a:r>
                      <a:r>
                        <a:rPr lang="en-US" sz="1200" dirty="0">
                          <a:effectLst/>
                        </a:rPr>
                        <a:t>at risk of progression.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200" dirty="0"/>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and  hospitalization for HF in </a:t>
                      </a:r>
                      <a:r>
                        <a:rPr lang="en-US" sz="1200" b="1" i="0" kern="1200" dirty="0">
                          <a:solidFill>
                            <a:schemeClr val="dk1"/>
                          </a:solidFill>
                          <a:effectLst/>
                          <a:latin typeface="+mn-lt"/>
                          <a:ea typeface="+mn-ea"/>
                          <a:cs typeface="+mn-cs"/>
                        </a:rPr>
                        <a:t>adults with HF</a:t>
                      </a:r>
                    </a:p>
                    <a:p>
                      <a:pPr marL="285750" indent="-285750" fontAlgn="base">
                        <a:buFont typeface="Arial" panose="020B0604020202020204" pitchFamily="34" charset="0"/>
                        <a:buChar char="•"/>
                      </a:pPr>
                      <a:r>
                        <a:rPr lang="en-US" sz="1200" b="1" i="0" kern="1200" dirty="0">
                          <a:solidFill>
                            <a:schemeClr val="dk1"/>
                          </a:solidFill>
                          <a:effectLst/>
                          <a:latin typeface="+mn-lt"/>
                          <a:ea typeface="+mn-ea"/>
                          <a:cs typeface="+mn-cs"/>
                        </a:rPr>
                        <a:t>To reduce the risk of sustained decline in eGFR, ESKD, CV death, and hospitalization in adults with CKD at risk of progression.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200" dirty="0"/>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To  reduce MACE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200" dirty="0" err="1"/>
                        <a:t>Bexagliflozin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dk1"/>
                          </a:solidFill>
                          <a:effectLst/>
                          <a:latin typeface="+mn-lt"/>
                          <a:ea typeface="+mn-ea"/>
                          <a:cs typeface="+mn-cs"/>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6692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5B4A-872A-4003-AC33-97B2DE3F9D92}"/>
              </a:ext>
            </a:extLst>
          </p:cNvPr>
          <p:cNvSpPr>
            <a:spLocks noGrp="1"/>
          </p:cNvSpPr>
          <p:nvPr>
            <p:ph type="title"/>
          </p:nvPr>
        </p:nvSpPr>
        <p:spPr/>
        <p:txBody>
          <a:bodyPr>
            <a:normAutofit/>
          </a:bodyPr>
          <a:lstStyle/>
          <a:p>
            <a:r>
              <a:rPr lang="en-US" sz="4000" dirty="0" err="1"/>
              <a:t>Finereone’s</a:t>
            </a:r>
            <a:r>
              <a:rPr lang="en-US" sz="4000" dirty="0"/>
              <a:t> Place in Therapy</a:t>
            </a:r>
          </a:p>
        </p:txBody>
      </p:sp>
      <p:sp>
        <p:nvSpPr>
          <p:cNvPr id="3" name="Content Placeholder 2">
            <a:extLst>
              <a:ext uri="{FF2B5EF4-FFF2-40B4-BE49-F238E27FC236}">
                <a16:creationId xmlns:a16="http://schemas.microsoft.com/office/drawing/2014/main" id="{9F139371-E259-42B0-87DF-2EEFFB9C1E52}"/>
              </a:ext>
            </a:extLst>
          </p:cNvPr>
          <p:cNvSpPr>
            <a:spLocks noGrp="1"/>
          </p:cNvSpPr>
          <p:nvPr>
            <p:ph sz="quarter" idx="1"/>
          </p:nvPr>
        </p:nvSpPr>
        <p:spPr>
          <a:xfrm>
            <a:off x="457200" y="1219200"/>
            <a:ext cx="4495800" cy="5486400"/>
          </a:xfrm>
        </p:spPr>
        <p:txBody>
          <a:bodyPr>
            <a:normAutofit/>
          </a:bodyPr>
          <a:lstStyle/>
          <a:p>
            <a:r>
              <a:rPr lang="en-US" sz="3200" dirty="0">
                <a:cs typeface="Calibri" panose="020F0502020204030204" pitchFamily="34" charset="0"/>
              </a:rPr>
              <a:t>In people with CKD and albuminuria who are at increased risk for CV events or CKD progression </a:t>
            </a:r>
          </a:p>
          <a:p>
            <a:pPr lvl="1"/>
            <a:r>
              <a:rPr lang="en-US" dirty="0">
                <a:cs typeface="Calibri" panose="020F0502020204030204" pitchFamily="34" charset="0"/>
              </a:rPr>
              <a:t>a nonsteroidal </a:t>
            </a:r>
            <a:r>
              <a:rPr lang="en-US" b="0" i="0" dirty="0">
                <a:solidFill>
                  <a:srgbClr val="202124"/>
                </a:solidFill>
                <a:effectLst/>
                <a:cs typeface="Calibri" panose="020F0502020204030204" pitchFamily="34" charset="0"/>
              </a:rPr>
              <a:t>mineralocorticoid</a:t>
            </a:r>
            <a:r>
              <a:rPr lang="en-US" dirty="0">
                <a:cs typeface="Calibri" panose="020F0502020204030204" pitchFamily="34" charset="0"/>
              </a:rPr>
              <a:t> receptor antagonist (finerenone) is recommended to reduce CKD progression and CV events. </a:t>
            </a:r>
          </a:p>
          <a:p>
            <a:r>
              <a:rPr lang="en-US" sz="2850" dirty="0">
                <a:cs typeface="Calibri" panose="020F0502020204030204" pitchFamily="34" charset="0"/>
              </a:rPr>
              <a:t>First optimize ACEI or ARB</a:t>
            </a:r>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5562600" y="1295400"/>
            <a:ext cx="2867025" cy="4924425"/>
          </a:xfrm>
          <a:prstGeom prst="rect">
            <a:avLst/>
          </a:prstGeom>
        </p:spPr>
      </p:pic>
      <p:sp>
        <p:nvSpPr>
          <p:cNvPr id="4" name="TextBox 3">
            <a:extLst>
              <a:ext uri="{FF2B5EF4-FFF2-40B4-BE49-F238E27FC236}">
                <a16:creationId xmlns:a16="http://schemas.microsoft.com/office/drawing/2014/main" id="{45B36925-4A2D-144B-251E-F91E5F56E230}"/>
              </a:ext>
            </a:extLst>
          </p:cNvPr>
          <p:cNvSpPr txBox="1"/>
          <p:nvPr/>
        </p:nvSpPr>
        <p:spPr>
          <a:xfrm>
            <a:off x="304800" y="6219825"/>
            <a:ext cx="46482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3249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457200" y="1143000"/>
            <a:ext cx="8293924" cy="5305425"/>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lstStyle/>
          <a:p>
            <a:r>
              <a:rPr lang="en-US"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55000" lnSpcReduction="20000"/>
          </a:bodyPr>
          <a:lstStyle/>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600" dirty="0">
                <a:solidFill>
                  <a:srgbClr val="383636"/>
                </a:solidFill>
                <a:ea typeface="Calibri" panose="020F0502020204030204" pitchFamily="34" charset="0"/>
                <a:cs typeface="Calibri" panose="020F0502020204030204" pitchFamily="34" charset="0"/>
              </a:rPr>
              <a:t>Goal is </a:t>
            </a:r>
            <a:r>
              <a:rPr lang="en-US" sz="3600" b="0" i="0" dirty="0">
                <a:solidFill>
                  <a:srgbClr val="383636"/>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5641848"/>
          </a:xfrm>
        </p:spPr>
        <p:txBody>
          <a:bodyPr>
            <a:normAutofit fontScale="55000" lnSpcReduction="20000"/>
          </a:bodyPr>
          <a:lstStyle/>
          <a:p>
            <a:pPr>
              <a:lnSpc>
                <a:spcPct val="120000"/>
              </a:lnSpc>
            </a:pPr>
            <a:r>
              <a:rPr lang="en-US" sz="4400" dirty="0">
                <a:solidFill>
                  <a:srgbClr val="383636"/>
                </a:solidFill>
                <a:ea typeface="Calibri" panose="020F0502020204030204" pitchFamily="34" charset="0"/>
                <a:cs typeface="Calibri" panose="020F0502020204030204" pitchFamily="34" charset="0"/>
              </a:rPr>
              <a:t>Nutrition Recommendations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people with non–dialysis-dependent stage 3 or higher chronic kidney disease</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dietary protein intake aimed to a target level of 0.8 g/kg body weight per day</a:t>
            </a:r>
            <a:r>
              <a:rPr lang="en-US" sz="3300" b="0" i="0" dirty="0">
                <a:solidFill>
                  <a:srgbClr val="383636"/>
                </a:solidFill>
                <a:effectLst/>
                <a:ea typeface="Calibri" panose="020F0502020204030204" pitchFamily="34" charset="0"/>
                <a:cs typeface="Calibri" panose="020F0502020204030204" pitchFamily="34" charset="0"/>
              </a:rPr>
              <a:t>. </a:t>
            </a:r>
            <a:endParaRPr lang="en-US" sz="3300" b="1" dirty="0">
              <a:solidFill>
                <a:srgbClr val="383636"/>
              </a:solidFill>
              <a:ea typeface="Calibri" panose="020F0502020204030204" pitchFamily="34" charset="0"/>
              <a:cs typeface="Calibri" panose="020F0502020204030204" pitchFamily="34" charset="0"/>
            </a:endParaRP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those on dialysis,</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consider protein </a:t>
            </a:r>
            <a:r>
              <a:rPr lang="en-US" sz="3600" b="0" i="0" dirty="0">
                <a:solidFill>
                  <a:srgbClr val="0070C0"/>
                </a:solidFill>
                <a:effectLst/>
                <a:ea typeface="Calibri" panose="020F0502020204030204" pitchFamily="34" charset="0"/>
                <a:cs typeface="Calibri" panose="020F0502020204030204" pitchFamily="34" charset="0"/>
              </a:rPr>
              <a:t>intake of 1.0–1.2 g/kg/day </a:t>
            </a:r>
            <a:r>
              <a:rPr lang="en-US" sz="3600" b="0" i="0" dirty="0">
                <a:solidFill>
                  <a:srgbClr val="383636"/>
                </a:solidFill>
                <a:effectLst/>
                <a:ea typeface="Calibri" panose="020F0502020204030204" pitchFamily="34" charset="0"/>
                <a:cs typeface="Calibri" panose="020F0502020204030204" pitchFamily="34" charset="0"/>
              </a:rPr>
              <a:t>since protein energy wasting is a major problem in some individuals on dialysis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Refer to nephrology </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If GFR &lt; 30 or uncertain CKD etiology</a:t>
            </a:r>
            <a:endParaRPr lang="en-US" sz="3600" dirty="0">
              <a:ea typeface="Calibri" panose="020F0502020204030204" pitchFamily="34" charset="0"/>
              <a:cs typeface="Calibri" panose="020F0502020204030204" pitchFamily="34" charset="0"/>
            </a:endParaRPr>
          </a:p>
        </p:txBody>
      </p:sp>
      <p:pic>
        <p:nvPicPr>
          <p:cNvPr id="6" name="Picture 5" descr="Businessman in wheelchair using phone">
            <a:extLst>
              <a:ext uri="{FF2B5EF4-FFF2-40B4-BE49-F238E27FC236}">
                <a16:creationId xmlns:a16="http://schemas.microsoft.com/office/drawing/2014/main" id="{7B7E22C5-EC38-A8F7-E0BF-BC491A495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427" y="2938404"/>
            <a:ext cx="1822064" cy="3319337"/>
          </a:xfrm>
          <a:prstGeom prst="rect">
            <a:avLst/>
          </a:prstGeom>
        </p:spPr>
      </p:pic>
      <p:pic>
        <p:nvPicPr>
          <p:cNvPr id="9" name="Picture 8">
            <a:extLst>
              <a:ext uri="{FF2B5EF4-FFF2-40B4-BE49-F238E27FC236}">
                <a16:creationId xmlns:a16="http://schemas.microsoft.com/office/drawing/2014/main" id="{80F037A4-BDBA-E5AF-8E7A-1261E75E5B55}"/>
              </a:ext>
            </a:extLst>
          </p:cNvPr>
          <p:cNvPicPr>
            <a:picLocks noChangeAspect="1"/>
          </p:cNvPicPr>
          <p:nvPr/>
        </p:nvPicPr>
        <p:blipFill>
          <a:blip r:embed="rId4"/>
          <a:stretch>
            <a:fillRect/>
          </a:stretch>
        </p:blipFill>
        <p:spPr>
          <a:xfrm>
            <a:off x="483362" y="6296173"/>
            <a:ext cx="3467669" cy="384846"/>
          </a:xfrm>
          <a:prstGeom prst="rect">
            <a:avLst/>
          </a:prstGeom>
        </p:spPr>
      </p:pic>
    </p:spTree>
    <p:extLst>
      <p:ext uri="{BB962C8B-B14F-4D97-AF65-F5344CB8AC3E}">
        <p14:creationId xmlns:p14="http://schemas.microsoft.com/office/powerpoint/2010/main" val="33412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1524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sp>
        <p:nvSpPr>
          <p:cNvPr id="2" name="Content Placeholder 1">
            <a:extLst>
              <a:ext uri="{FF2B5EF4-FFF2-40B4-BE49-F238E27FC236}">
                <a16:creationId xmlns:a16="http://schemas.microsoft.com/office/drawing/2014/main" id="{9A5BE956-059C-9421-DC8D-1DCEB1BEFD54}"/>
              </a:ext>
            </a:extLst>
          </p:cNvPr>
          <p:cNvSpPr>
            <a:spLocks noGrp="1"/>
          </p:cNvSpPr>
          <p:nvPr>
            <p:ph sz="quarter" idx="1"/>
          </p:nvPr>
        </p:nvSpPr>
        <p:spPr/>
        <p:txBody>
          <a:bodyPr/>
          <a:lstStyle/>
          <a:p>
            <a:endParaRPr lang="en-US"/>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48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rmAutofit fontScale="77500" lnSpcReduction="20000"/>
          </a:bodyPr>
          <a:lstStyle/>
          <a:p>
            <a:r>
              <a:rPr lang="en-US" sz="3400" dirty="0"/>
              <a:t>SGLT-2 Inhibitors main action</a:t>
            </a:r>
          </a:p>
          <a:p>
            <a:r>
              <a:rPr lang="en-US" sz="3400" dirty="0"/>
              <a:t>Januvia(</a:t>
            </a:r>
            <a:r>
              <a:rPr lang="en-US" sz="3400" dirty="0" err="1"/>
              <a:t>sitagliptin</a:t>
            </a:r>
            <a:r>
              <a:rPr lang="en-US" sz="3400" dirty="0"/>
              <a:t>) belongs to which class? </a:t>
            </a:r>
            <a:endParaRPr lang="en-US" sz="1700" dirty="0"/>
          </a:p>
          <a:p>
            <a:r>
              <a:rPr lang="en-US" sz="3400" dirty="0"/>
              <a:t>These classes of diabetes pills increase insulin release	                  </a:t>
            </a:r>
          </a:p>
          <a:p>
            <a:r>
              <a:rPr lang="en-US" sz="3400" dirty="0"/>
              <a:t>People with high am fasting glucose may benefit from pm 	</a:t>
            </a:r>
          </a:p>
          <a:p>
            <a:r>
              <a:rPr lang="en-US" sz="3400" dirty="0"/>
              <a:t>On Acarbose (</a:t>
            </a:r>
            <a:r>
              <a:rPr lang="en-US" sz="3400" dirty="0" err="1"/>
              <a:t>Precose</a:t>
            </a:r>
            <a:r>
              <a:rPr lang="en-US" sz="3400" dirty="0"/>
              <a:t>) should treat hypo with ___	</a:t>
            </a:r>
          </a:p>
          <a:p>
            <a:r>
              <a:rPr lang="en-US" sz="3400" dirty="0"/>
              <a:t>On Metformin (Glucophage) </a:t>
            </a:r>
            <a:r>
              <a:rPr lang="en-US" dirty="0"/>
              <a:t>s</a:t>
            </a:r>
            <a:r>
              <a:rPr lang="en-US" sz="3400" dirty="0"/>
              <a:t>top med if GFR ___</a:t>
            </a:r>
          </a:p>
          <a:p>
            <a:r>
              <a:rPr lang="en-US" sz="3400" dirty="0"/>
              <a:t>On which med should </a:t>
            </a:r>
            <a:r>
              <a:rPr lang="en-US" sz="3400" dirty="0" err="1"/>
              <a:t>ind’s</a:t>
            </a:r>
            <a:r>
              <a:rPr lang="en-US" sz="3400" dirty="0"/>
              <a:t> know about hypoglycemia SE’s     </a:t>
            </a:r>
            <a:endParaRPr lang="en-US" sz="1700" dirty="0"/>
          </a:p>
          <a:p>
            <a:r>
              <a:rPr lang="en-US" sz="3400" dirty="0"/>
              <a:t>Possible side effects of TZD’s include		</a:t>
            </a:r>
            <a:r>
              <a:rPr lang="en-US" sz="1700" dirty="0"/>
              <a:t> </a:t>
            </a:r>
          </a:p>
          <a:p>
            <a:r>
              <a:rPr lang="en-US" sz="3400" dirty="0"/>
              <a:t>Metformin can damage kidney function	</a:t>
            </a:r>
          </a:p>
          <a:p>
            <a:r>
              <a:rPr lang="en-US" sz="3400" dirty="0"/>
              <a:t>What warning for DPP- IV and GLP-1 RA		</a:t>
            </a:r>
          </a:p>
          <a:p>
            <a:r>
              <a:rPr lang="en-US" sz="3400" dirty="0"/>
              <a:t>GLP-1 Receptor agonists cause increased satiety	</a:t>
            </a:r>
          </a:p>
          <a:p>
            <a:r>
              <a:rPr lang="en-US" sz="3400" dirty="0"/>
              <a:t>Beneficial Effects of SGLT-2 Inhibitors include:</a:t>
            </a:r>
          </a:p>
          <a:p>
            <a:r>
              <a:rPr lang="en-US" sz="3400" dirty="0"/>
              <a:t>If GI side effects on Metformin try ____	</a:t>
            </a:r>
            <a:r>
              <a:rPr lang="en-US" dirty="0"/>
              <a:t>	</a:t>
            </a:r>
          </a:p>
        </p:txBody>
      </p:sp>
    </p:spTree>
    <p:extLst>
      <p:ext uri="{BB962C8B-B14F-4D97-AF65-F5344CB8AC3E}">
        <p14:creationId xmlns:p14="http://schemas.microsoft.com/office/powerpoint/2010/main" val="339515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3" name="Picture 2">
            <a:extLst>
              <a:ext uri="{FF2B5EF4-FFF2-40B4-BE49-F238E27FC236}">
                <a16:creationId xmlns:a16="http://schemas.microsoft.com/office/drawing/2014/main" id="{85824E8F-B98A-DE9C-9CB0-173DDB316376}"/>
              </a:ext>
            </a:extLst>
          </p:cNvPr>
          <p:cNvPicPr>
            <a:picLocks noChangeAspect="1"/>
          </p:cNvPicPr>
          <p:nvPr/>
        </p:nvPicPr>
        <p:blipFill>
          <a:blip r:embed="rId3"/>
          <a:stretch>
            <a:fillRect/>
          </a:stretch>
        </p:blipFill>
        <p:spPr>
          <a:xfrm>
            <a:off x="1905000" y="6099297"/>
            <a:ext cx="5892991" cy="731809"/>
          </a:xfrm>
          <a:prstGeom prst="rect">
            <a:avLst/>
          </a:prstGeom>
        </p:spPr>
      </p:pic>
    </p:spTree>
    <p:extLst>
      <p:ext uri="{BB962C8B-B14F-4D97-AF65-F5344CB8AC3E}">
        <p14:creationId xmlns:p14="http://schemas.microsoft.com/office/powerpoint/2010/main" val="318650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2"/>
          <a:stretch>
            <a:fillRect/>
          </a:stretch>
        </p:blipFill>
        <p:spPr>
          <a:xfrm>
            <a:off x="456114" y="135736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3"/>
          <a:stretch>
            <a:fillRect/>
          </a:stretch>
        </p:blipFill>
        <p:spPr>
          <a:xfrm>
            <a:off x="4171950" y="1447800"/>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419600" y="4242176"/>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22456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p:txBody>
          <a:bodyPr anchor="b">
            <a:normAutofit/>
          </a:bodyPr>
          <a:lstStyle/>
          <a:p>
            <a:r>
              <a:rPr lang="en-US" dirty="0"/>
              <a:t>Stroke of Luck</a:t>
            </a:r>
          </a:p>
        </p:txBody>
      </p:sp>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066800" y="1371600"/>
            <a:ext cx="2912012" cy="41148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600" y="5138737"/>
            <a:ext cx="2465388" cy="1566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p:txBody>
          <a:bodyPr/>
          <a:lstStyle/>
          <a:p>
            <a:r>
              <a:rPr lang="en-US" altLang="en-US"/>
              <a:t>Atherosclerotic Cardiovascular Disease</a:t>
            </a:r>
          </a:p>
        </p:txBody>
      </p:sp>
      <p:sp>
        <p:nvSpPr>
          <p:cNvPr id="110595" name="Content Placeholder 2">
            <a:extLst>
              <a:ext uri="{FF2B5EF4-FFF2-40B4-BE49-F238E27FC236}">
                <a16:creationId xmlns:a16="http://schemas.microsoft.com/office/drawing/2014/main" id="{ACABCB6D-2862-4F34-BEB8-B7D50C2948BD}"/>
              </a:ext>
            </a:extLst>
          </p:cNvPr>
          <p:cNvSpPr>
            <a:spLocks noGrp="1" noChangeArrowheads="1"/>
          </p:cNvSpPr>
          <p:nvPr>
            <p:ph sz="quarter" idx="1"/>
          </p:nvPr>
        </p:nvSpPr>
        <p:spPr>
          <a:xfrm>
            <a:off x="152400" y="1412345"/>
            <a:ext cx="5791200" cy="5486400"/>
          </a:xfrm>
        </p:spPr>
        <p:txBody>
          <a:bodyPr/>
          <a:lstStyle/>
          <a:p>
            <a:r>
              <a:rPr lang="en-US" altLang="en-US" sz="3200" dirty="0"/>
              <a:t>ASCVD risk</a:t>
            </a:r>
          </a:p>
          <a:p>
            <a:pPr lvl="1"/>
            <a:r>
              <a:rPr lang="en-US" altLang="en-US" sz="2400" dirty="0"/>
              <a:t>Established CV disease</a:t>
            </a:r>
          </a:p>
          <a:p>
            <a:pPr lvl="1"/>
            <a:r>
              <a:rPr lang="en-US" altLang="en-US" sz="2400" dirty="0"/>
              <a:t>High CV Risk </a:t>
            </a:r>
          </a:p>
          <a:p>
            <a:pPr lvl="2"/>
            <a:r>
              <a:rPr lang="en-US" altLang="en-US" sz="2000" dirty="0"/>
              <a:t>55+ with 2 or more risk factors</a:t>
            </a:r>
          </a:p>
          <a:p>
            <a:pPr lvl="2"/>
            <a:r>
              <a:rPr lang="en-US" altLang="en-US" sz="2000" dirty="0"/>
              <a:t>Risk factors include obesity, HTN, dyslipidemia, albuminuria, smoking</a:t>
            </a:r>
          </a:p>
          <a:p>
            <a:pPr lvl="1"/>
            <a:r>
              <a:rPr lang="en-US" altLang="en-US" sz="2400" dirty="0"/>
              <a:t>Most effective meds based on Cardiovascular Outcomes Trials (CVOT)</a:t>
            </a:r>
          </a:p>
          <a:p>
            <a:pPr lvl="2"/>
            <a:r>
              <a:rPr lang="en-US" altLang="en-US" sz="2000" dirty="0"/>
              <a:t>SGLT2i - Empagliflozin (Jardiance), canagliflozin (Invokana), </a:t>
            </a:r>
            <a:r>
              <a:rPr lang="en-US" altLang="en-US" sz="2000" dirty="0" err="1"/>
              <a:t>Dapagliflozn</a:t>
            </a:r>
            <a:r>
              <a:rPr lang="en-US" altLang="en-US" sz="2000" dirty="0"/>
              <a:t> (</a:t>
            </a:r>
            <a:r>
              <a:rPr lang="en-US" altLang="en-US" sz="2000" dirty="0" err="1"/>
              <a:t>Farxiga</a:t>
            </a:r>
            <a:r>
              <a:rPr lang="en-US" altLang="en-US" sz="2000" dirty="0"/>
              <a:t>)</a:t>
            </a:r>
          </a:p>
          <a:p>
            <a:pPr lvl="2"/>
            <a:r>
              <a:rPr lang="en-US" altLang="en-US" sz="2000" dirty="0"/>
              <a:t>GLP-1 RAs - Semaglutide (Ozempic), liraglutide (Victoza), dulaglutide (Trulicity), </a:t>
            </a:r>
            <a:r>
              <a:rPr lang="en-US" altLang="en-US" sz="2000" dirty="0" err="1"/>
              <a:t>semaglutide</a:t>
            </a:r>
            <a:r>
              <a:rPr lang="en-US" altLang="en-US" sz="2000" dirty="0"/>
              <a:t> (</a:t>
            </a:r>
            <a:r>
              <a:rPr lang="en-US" altLang="en-US" sz="2000" dirty="0" err="1"/>
              <a:t>Wegovy</a:t>
            </a:r>
            <a:r>
              <a:rPr lang="en-US" altLang="en-US" sz="2000" dirty="0"/>
              <a:t>)</a:t>
            </a:r>
          </a:p>
          <a:p>
            <a:pPr lvl="2"/>
            <a:endParaRPr lang="en-US" altLang="en-US" dirty="0"/>
          </a:p>
        </p:txBody>
      </p:sp>
      <p:sp>
        <p:nvSpPr>
          <p:cNvPr id="6" name="TextBox 5">
            <a:extLst>
              <a:ext uri="{FF2B5EF4-FFF2-40B4-BE49-F238E27FC236}">
                <a16:creationId xmlns:a16="http://schemas.microsoft.com/office/drawing/2014/main" id="{687990A6-1AD0-40E2-A97F-0225177B6652}"/>
              </a:ext>
            </a:extLst>
          </p:cNvPr>
          <p:cNvSpPr txBox="1"/>
          <p:nvPr/>
        </p:nvSpPr>
        <p:spPr>
          <a:xfrm>
            <a:off x="304800" y="6468003"/>
            <a:ext cx="4572000" cy="276999"/>
          </a:xfrm>
          <a:prstGeom prst="rect">
            <a:avLst/>
          </a:prstGeom>
          <a:noFill/>
        </p:spPr>
        <p:txBody>
          <a:bodyPr wrap="square">
            <a:spAutoFit/>
          </a:body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Diabetes Care 2023;46(Suppl. 1):S125-S143.</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6182AF7-E480-49A4-9460-905FE6F4AC84}"/>
              </a:ext>
            </a:extLst>
          </p:cNvPr>
          <p:cNvPicPr>
            <a:picLocks noChangeAspect="1"/>
          </p:cNvPicPr>
          <p:nvPr/>
        </p:nvPicPr>
        <p:blipFill>
          <a:blip r:embed="rId3"/>
          <a:stretch>
            <a:fillRect/>
          </a:stretch>
        </p:blipFill>
        <p:spPr>
          <a:xfrm>
            <a:off x="3390900" y="1412345"/>
            <a:ext cx="5600700" cy="600075"/>
          </a:xfrm>
          <a:prstGeom prst="rect">
            <a:avLst/>
          </a:prstGeom>
        </p:spPr>
      </p:pic>
      <p:pic>
        <p:nvPicPr>
          <p:cNvPr id="3" name="Picture 2">
            <a:extLst>
              <a:ext uri="{FF2B5EF4-FFF2-40B4-BE49-F238E27FC236}">
                <a16:creationId xmlns:a16="http://schemas.microsoft.com/office/drawing/2014/main" id="{042862D2-5D74-BDD5-D257-22BC488C7B5A}"/>
              </a:ext>
            </a:extLst>
          </p:cNvPr>
          <p:cNvPicPr>
            <a:picLocks noChangeAspect="1"/>
          </p:cNvPicPr>
          <p:nvPr/>
        </p:nvPicPr>
        <p:blipFill>
          <a:blip r:embed="rId4"/>
          <a:stretch>
            <a:fillRect/>
          </a:stretch>
        </p:blipFill>
        <p:spPr>
          <a:xfrm>
            <a:off x="5961185" y="2615433"/>
            <a:ext cx="2806442" cy="2185169"/>
          </a:xfrm>
          <a:prstGeom prst="rect">
            <a:avLst/>
          </a:prstGeom>
        </p:spPr>
      </p:pic>
    </p:spTree>
    <p:extLst>
      <p:ext uri="{BB962C8B-B14F-4D97-AF65-F5344CB8AC3E}">
        <p14:creationId xmlns:p14="http://schemas.microsoft.com/office/powerpoint/2010/main" val="2532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1D45A"/>
          </a:solidFill>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56388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Higher risk of Atherosclerotic cardiovascular disease (ASCVD):</a:t>
            </a:r>
          </a:p>
          <a:p>
            <a:pPr lvl="1">
              <a:lnSpc>
                <a:spcPct val="120000"/>
              </a:lnSpc>
            </a:pPr>
            <a:r>
              <a:rPr lang="en-US" sz="3100" dirty="0"/>
              <a:t>history of acute coronary syndrome,</a:t>
            </a:r>
          </a:p>
          <a:p>
            <a:pPr lvl="1">
              <a:lnSpc>
                <a:spcPct val="120000"/>
              </a:lnSpc>
            </a:pPr>
            <a:r>
              <a:rPr lang="en-US" sz="3100" dirty="0"/>
              <a:t>myocardial infarction (MI), </a:t>
            </a:r>
          </a:p>
          <a:p>
            <a:pPr lvl="1">
              <a:lnSpc>
                <a:spcPct val="120000"/>
              </a:lnSpc>
            </a:pPr>
            <a:r>
              <a:rPr lang="en-US" sz="3100" dirty="0"/>
              <a:t>stable or unstable angina,</a:t>
            </a:r>
          </a:p>
          <a:p>
            <a:pPr lvl="1">
              <a:lnSpc>
                <a:spcPct val="120000"/>
              </a:lnSpc>
            </a:pPr>
            <a:r>
              <a:rPr lang="en-US" sz="3100" dirty="0"/>
              <a:t>coronary or other arterial revascularization,</a:t>
            </a:r>
          </a:p>
          <a:p>
            <a:pPr lvl="1">
              <a:lnSpc>
                <a:spcPct val="120000"/>
              </a:lnSpc>
            </a:pPr>
            <a:r>
              <a:rPr lang="en-US" sz="3100" dirty="0"/>
              <a:t>stroke, transient ischemic attack, </a:t>
            </a:r>
          </a:p>
          <a:p>
            <a:pPr lvl="1">
              <a:lnSpc>
                <a:spcPct val="120000"/>
              </a:lnSpc>
            </a:pPr>
            <a:r>
              <a:rPr lang="en-US" sz="3100" dirty="0"/>
              <a:t>or peripheral artery disease (PAD) including aortic aneurysm.</a:t>
            </a:r>
          </a:p>
          <a:p>
            <a:pPr>
              <a:lnSpc>
                <a:spcPct val="120000"/>
              </a:lnSpc>
            </a:pPr>
            <a:r>
              <a:rPr lang="en-US" sz="3100" dirty="0"/>
              <a:t>Plus 2x’s risk of Heart Failure</a:t>
            </a:r>
          </a:p>
          <a:p>
            <a:pPr>
              <a:lnSpc>
                <a:spcPct val="120000"/>
              </a:lnSpc>
            </a:pPr>
            <a:r>
              <a:rPr lang="en-US" dirty="0"/>
              <a:t>Leading cause of morbidity and mortality in people with diabetes</a:t>
            </a:r>
            <a:endParaRPr lang="en-US" b="0" i="0" dirty="0">
              <a:solidFill>
                <a:srgbClr val="383636"/>
              </a:solidFill>
              <a:effectLst/>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5953125" y="1249392"/>
            <a:ext cx="2733675" cy="1581150"/>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33883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Large benefits are seen when multiple CV risk factors are addressed simultaneously</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With more aggressive goals, rates of CVD have decreased.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CV Risks predicted to increase in future.</a:t>
            </a:r>
          </a:p>
        </p:txBody>
      </p:sp>
      <p:pic>
        <p:nvPicPr>
          <p:cNvPr id="5" name="Picture 4">
            <a:extLst>
              <a:ext uri="{FF2B5EF4-FFF2-40B4-BE49-F238E27FC236}">
                <a16:creationId xmlns:a16="http://schemas.microsoft.com/office/drawing/2014/main" id="{4B3AB0C1-C9EE-14B0-8DD2-FD7FEB4F1087}"/>
              </a:ext>
            </a:extLst>
          </p:cNvPr>
          <p:cNvPicPr>
            <a:picLocks noChangeAspect="1"/>
          </p:cNvPicPr>
          <p:nvPr/>
        </p:nvPicPr>
        <p:blipFill>
          <a:blip r:embed="rId5"/>
          <a:stretch>
            <a:fillRect/>
          </a:stretch>
        </p:blipFill>
        <p:spPr>
          <a:xfrm>
            <a:off x="5586261" y="6341682"/>
            <a:ext cx="3431008" cy="426073"/>
          </a:xfrm>
          <a:prstGeom prst="rect">
            <a:avLst/>
          </a:prstGeom>
        </p:spPr>
      </p:pic>
    </p:spTree>
    <p:custDataLst>
      <p:tags r:id="rId1"/>
    </p:custDataLst>
    <p:extLst>
      <p:ext uri="{BB962C8B-B14F-4D97-AF65-F5344CB8AC3E}">
        <p14:creationId xmlns:p14="http://schemas.microsoft.com/office/powerpoint/2010/main" val="11326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a:extLst>
              <a:ext uri="{FF2B5EF4-FFF2-40B4-BE49-F238E27FC236}">
                <a16:creationId xmlns:a16="http://schemas.microsoft.com/office/drawing/2014/main" id="{E8D61444-35C4-4ACB-9CB5-AB7CDD1730CF}"/>
              </a:ext>
            </a:extLst>
          </p:cNvPr>
          <p:cNvSpPr>
            <a:spLocks noGrp="1" noChangeArrowheads="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Heart Failure</a:t>
            </a:r>
          </a:p>
        </p:txBody>
      </p:sp>
      <p:sp>
        <p:nvSpPr>
          <p:cNvPr id="9" name="TextBox 3">
            <a:extLst>
              <a:ext uri="{FF2B5EF4-FFF2-40B4-BE49-F238E27FC236}">
                <a16:creationId xmlns:a16="http://schemas.microsoft.com/office/drawing/2014/main" id="{56AAE029-78EC-4F85-922E-5D7594CCCF3A}"/>
              </a:ext>
            </a:extLst>
          </p:cNvPr>
          <p:cNvSpPr txBox="1">
            <a:spLocks noChangeArrowheads="1"/>
          </p:cNvSpPr>
          <p:nvPr/>
        </p:nvSpPr>
        <p:spPr bwMode="auto">
          <a:xfrm>
            <a:off x="530947" y="6383134"/>
            <a:ext cx="4428991"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112646" name="TextBox 6">
            <a:extLst>
              <a:ext uri="{FF2B5EF4-FFF2-40B4-BE49-F238E27FC236}">
                <a16:creationId xmlns:a16="http://schemas.microsoft.com/office/drawing/2014/main" id="{3F87985B-FA62-46A8-85E0-FA9807FAFF97}"/>
              </a:ext>
            </a:extLst>
          </p:cNvPr>
          <p:cNvSpPr txBox="1">
            <a:spLocks noChangeArrowheads="1"/>
          </p:cNvSpPr>
          <p:nvPr/>
        </p:nvSpPr>
        <p:spPr bwMode="auto">
          <a:xfrm>
            <a:off x="5534452" y="2426507"/>
            <a:ext cx="3207694"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defTabSz="823692" fontAlgn="base">
              <a:spcBef>
                <a:spcPct val="0"/>
              </a:spcBef>
              <a:spcAft>
                <a:spcPct val="0"/>
              </a:spcAft>
              <a:buClrTx/>
              <a:buSzTx/>
              <a:buNone/>
            </a:pPr>
            <a:r>
              <a:rPr lang="en-US" altLang="en-US" sz="1621" b="1">
                <a:solidFill>
                  <a:prstClr val="white"/>
                </a:solidFill>
                <a:cs typeface="Arial" panose="020B0604020202020204" pitchFamily="34" charset="0"/>
              </a:rPr>
              <a:t>Which SGLT2i have proven benefit in this population? </a:t>
            </a:r>
          </a:p>
        </p:txBody>
      </p:sp>
      <p:sp>
        <p:nvSpPr>
          <p:cNvPr id="112647" name="TextBox 1">
            <a:extLst>
              <a:ext uri="{FF2B5EF4-FFF2-40B4-BE49-F238E27FC236}">
                <a16:creationId xmlns:a16="http://schemas.microsoft.com/office/drawing/2014/main" id="{65104DA3-03C0-41B2-98EA-F15BCE55B5E4}"/>
              </a:ext>
            </a:extLst>
          </p:cNvPr>
          <p:cNvSpPr txBox="1">
            <a:spLocks noChangeArrowheads="1"/>
          </p:cNvSpPr>
          <p:nvPr/>
        </p:nvSpPr>
        <p:spPr bwMode="auto">
          <a:xfrm>
            <a:off x="304800" y="5608594"/>
            <a:ext cx="7688168" cy="3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b="1" dirty="0">
                <a:solidFill>
                  <a:prstClr val="black"/>
                </a:solidFill>
                <a:cs typeface="Arial" panose="020B0604020202020204" pitchFamily="34" charset="0"/>
              </a:rPr>
              <a:t>Proven benefit: All </a:t>
            </a:r>
          </a:p>
        </p:txBody>
      </p:sp>
      <p:sp>
        <p:nvSpPr>
          <p:cNvPr id="11" name="Content Placeholder 2">
            <a:extLst>
              <a:ext uri="{FF2B5EF4-FFF2-40B4-BE49-F238E27FC236}">
                <a16:creationId xmlns:a16="http://schemas.microsoft.com/office/drawing/2014/main" id="{422DA35D-3BE2-4E87-89BB-554A3E310442}"/>
              </a:ext>
            </a:extLst>
          </p:cNvPr>
          <p:cNvSpPr txBox="1">
            <a:spLocks/>
          </p:cNvSpPr>
          <p:nvPr/>
        </p:nvSpPr>
        <p:spPr bwMode="auto">
          <a:xfrm>
            <a:off x="5284901" y="1524000"/>
            <a:ext cx="3706795" cy="4280261"/>
          </a:xfrm>
          <a:prstGeom prst="rect">
            <a:avLst/>
          </a:prstGeom>
          <a:noFill/>
          <a:ln>
            <a:noFill/>
          </a:ln>
        </p:spPr>
        <p:txBody>
          <a:bodyPr>
            <a:normAutofit fontScale="70000" lnSpcReduction="20000"/>
          </a:bodyPr>
          <a:lst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45963" indent="-245963" defTabSz="823692" eaLnBrk="1" fontAlgn="auto" hangingPunct="1">
              <a:spcBef>
                <a:spcPts val="540"/>
              </a:spcBef>
              <a:spcAft>
                <a:spcPts val="0"/>
              </a:spcAft>
              <a:defRPr/>
            </a:pPr>
            <a:r>
              <a:rPr lang="en-US" sz="2800" dirty="0">
                <a:solidFill>
                  <a:prstClr val="black"/>
                </a:solidFill>
              </a:rPr>
              <a:t>If HF or reduced Ejection Fraction (</a:t>
            </a:r>
            <a:r>
              <a:rPr lang="en-US" sz="2800" dirty="0" err="1">
                <a:solidFill>
                  <a:prstClr val="black"/>
                </a:solidFill>
              </a:rPr>
              <a:t>rEF</a:t>
            </a:r>
            <a:r>
              <a:rPr lang="en-US" sz="2800" dirty="0">
                <a:solidFill>
                  <a:prstClr val="black"/>
                </a:solidFill>
              </a:rPr>
              <a:t>) and Left Ventricular Ejection Fraction (LVEF) &lt;45% (all except </a:t>
            </a:r>
            <a:r>
              <a:rPr lang="en-US" sz="2800" dirty="0" err="1">
                <a:solidFill>
                  <a:prstClr val="black"/>
                </a:solidFill>
              </a:rPr>
              <a:t>bexagliflozin</a:t>
            </a:r>
            <a:r>
              <a:rPr lang="en-US" sz="2800" dirty="0">
                <a:solidFill>
                  <a:prstClr val="black"/>
                </a:solidFill>
              </a:rPr>
              <a:t>)</a:t>
            </a:r>
          </a:p>
          <a:p>
            <a:pPr marL="245963" indent="-245963" defTabSz="823692" eaLnBrk="1" fontAlgn="auto" hangingPunct="1">
              <a:spcBef>
                <a:spcPts val="540"/>
              </a:spcBef>
              <a:spcAft>
                <a:spcPts val="0"/>
              </a:spcAft>
              <a:defRPr/>
            </a:pPr>
            <a:r>
              <a:rPr lang="en-US" sz="2800" dirty="0">
                <a:solidFill>
                  <a:prstClr val="black"/>
                </a:solidFill>
              </a:rPr>
              <a:t>Empagliflozin and dapagliflozin FDA approved for preserved EF</a:t>
            </a:r>
          </a:p>
          <a:p>
            <a:pPr marL="245963" indent="-245963" defTabSz="823692" eaLnBrk="1" fontAlgn="auto" hangingPunct="1">
              <a:spcBef>
                <a:spcPts val="540"/>
              </a:spcBef>
              <a:spcAft>
                <a:spcPts val="0"/>
              </a:spcAft>
              <a:defRPr/>
            </a:pPr>
            <a:r>
              <a:rPr lang="en-US" sz="2800" dirty="0">
                <a:solidFill>
                  <a:prstClr val="black"/>
                </a:solidFill>
              </a:rPr>
              <a:t>SGLT-2 inhibitor if eGFR is adequate (&gt;20 to start, may continue until ESRD)</a:t>
            </a:r>
          </a:p>
          <a:p>
            <a:pPr marL="245963" indent="-245963" defTabSz="823692" eaLnBrk="1" fontAlgn="auto" hangingPunct="1">
              <a:spcBef>
                <a:spcPts val="540"/>
              </a:spcBef>
              <a:spcAft>
                <a:spcPts val="0"/>
              </a:spcAft>
              <a:defRPr/>
            </a:pPr>
            <a:r>
              <a:rPr lang="en-US" sz="2800" dirty="0">
                <a:solidFill>
                  <a:prstClr val="black"/>
                </a:solidFill>
              </a:rPr>
              <a:t>Avoid TZD</a:t>
            </a:r>
          </a:p>
          <a:p>
            <a:pPr marL="245963" indent="-245963" defTabSz="823692" eaLnBrk="1" fontAlgn="auto" hangingPunct="1">
              <a:spcBef>
                <a:spcPts val="540"/>
              </a:spcBef>
              <a:spcAft>
                <a:spcPts val="0"/>
              </a:spcAft>
              <a:defRPr/>
            </a:pPr>
            <a:r>
              <a:rPr lang="en-US" sz="2800" dirty="0">
                <a:solidFill>
                  <a:prstClr val="black"/>
                </a:solidFill>
              </a:rPr>
              <a:t>If using a DPP4 inhibitor, avoid </a:t>
            </a:r>
            <a:r>
              <a:rPr lang="en-US" sz="2800" dirty="0" err="1">
                <a:solidFill>
                  <a:prstClr val="black"/>
                </a:solidFill>
              </a:rPr>
              <a:t>saxagliptin</a:t>
            </a:r>
            <a:r>
              <a:rPr lang="en-US" sz="2800" dirty="0">
                <a:solidFill>
                  <a:prstClr val="black"/>
                </a:solidFill>
              </a:rPr>
              <a:t> and </a:t>
            </a:r>
            <a:r>
              <a:rPr lang="en-US" sz="2800" dirty="0" err="1">
                <a:solidFill>
                  <a:prstClr val="black"/>
                </a:solidFill>
              </a:rPr>
              <a:t>alogliptin</a:t>
            </a:r>
            <a:endParaRPr lang="en-US" sz="2800" dirty="0">
              <a:solidFill>
                <a:prstClr val="black"/>
              </a:solidFill>
            </a:endParaRPr>
          </a:p>
          <a:p>
            <a:pPr marL="245963" indent="-245963" defTabSz="823692" eaLnBrk="1" fontAlgn="auto" hangingPunct="1">
              <a:spcBef>
                <a:spcPts val="540"/>
              </a:spcBef>
              <a:spcAft>
                <a:spcPts val="0"/>
              </a:spcAft>
              <a:defRPr/>
            </a:pPr>
            <a:endParaRPr lang="en-US" sz="2883" dirty="0">
              <a:solidFill>
                <a:prstClr val="black"/>
              </a:solidFill>
            </a:endParaRPr>
          </a:p>
        </p:txBody>
      </p:sp>
      <p:pic>
        <p:nvPicPr>
          <p:cNvPr id="3" name="Picture 2">
            <a:extLst>
              <a:ext uri="{FF2B5EF4-FFF2-40B4-BE49-F238E27FC236}">
                <a16:creationId xmlns:a16="http://schemas.microsoft.com/office/drawing/2014/main" id="{0BAA1D2C-6BB7-43F4-BF4B-440307F680D3}"/>
              </a:ext>
            </a:extLst>
          </p:cNvPr>
          <p:cNvPicPr>
            <a:picLocks noChangeAspect="1"/>
          </p:cNvPicPr>
          <p:nvPr/>
        </p:nvPicPr>
        <p:blipFill>
          <a:blip r:embed="rId3"/>
          <a:stretch>
            <a:fillRect/>
          </a:stretch>
        </p:blipFill>
        <p:spPr>
          <a:xfrm>
            <a:off x="1295400" y="2979112"/>
            <a:ext cx="1330036" cy="1828800"/>
          </a:xfrm>
          <a:prstGeom prst="rect">
            <a:avLst/>
          </a:prstGeom>
        </p:spPr>
      </p:pic>
      <p:pic>
        <p:nvPicPr>
          <p:cNvPr id="5" name="Picture 4">
            <a:extLst>
              <a:ext uri="{FF2B5EF4-FFF2-40B4-BE49-F238E27FC236}">
                <a16:creationId xmlns:a16="http://schemas.microsoft.com/office/drawing/2014/main" id="{566CFBEB-2D38-4871-98BD-8EDEA6497E06}"/>
              </a:ext>
            </a:extLst>
          </p:cNvPr>
          <p:cNvPicPr>
            <a:picLocks noChangeAspect="1"/>
          </p:cNvPicPr>
          <p:nvPr/>
        </p:nvPicPr>
        <p:blipFill>
          <a:blip r:embed="rId4"/>
          <a:stretch>
            <a:fillRect/>
          </a:stretch>
        </p:blipFill>
        <p:spPr>
          <a:xfrm>
            <a:off x="426038" y="2068509"/>
            <a:ext cx="4533900" cy="485775"/>
          </a:xfrm>
          <a:prstGeom prst="rect">
            <a:avLst/>
          </a:prstGeom>
        </p:spPr>
      </p:pic>
    </p:spTree>
    <p:extLst>
      <p:ext uri="{BB962C8B-B14F-4D97-AF65-F5344CB8AC3E}">
        <p14:creationId xmlns:p14="http://schemas.microsoft.com/office/powerpoint/2010/main" val="2812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C3F0-D9BA-54C2-1E98-A7ED8FEACE11}"/>
              </a:ext>
            </a:extLst>
          </p:cNvPr>
          <p:cNvSpPr>
            <a:spLocks noGrp="1"/>
          </p:cNvSpPr>
          <p:nvPr>
            <p:ph type="title"/>
          </p:nvPr>
        </p:nvSpPr>
        <p:spPr/>
        <p:txBody>
          <a:bodyPr/>
          <a:lstStyle/>
          <a:p>
            <a:r>
              <a:rPr lang="en-US" dirty="0" err="1"/>
              <a:t>Sotagliflozin</a:t>
            </a:r>
            <a:r>
              <a:rPr lang="en-US" dirty="0"/>
              <a:t> (</a:t>
            </a:r>
            <a:r>
              <a:rPr lang="en-US" dirty="0" err="1"/>
              <a:t>Impefa</a:t>
            </a:r>
            <a:r>
              <a:rPr lang="en-US" dirty="0"/>
              <a:t>)</a:t>
            </a:r>
          </a:p>
        </p:txBody>
      </p:sp>
      <p:sp>
        <p:nvSpPr>
          <p:cNvPr id="3" name="Content Placeholder 2">
            <a:extLst>
              <a:ext uri="{FF2B5EF4-FFF2-40B4-BE49-F238E27FC236}">
                <a16:creationId xmlns:a16="http://schemas.microsoft.com/office/drawing/2014/main" id="{C675C58F-4530-0CE1-FE1C-F1FB9CF9A750}"/>
              </a:ext>
            </a:extLst>
          </p:cNvPr>
          <p:cNvSpPr>
            <a:spLocks noGrp="1"/>
          </p:cNvSpPr>
          <p:nvPr>
            <p:ph sz="quarter" idx="1"/>
          </p:nvPr>
        </p:nvSpPr>
        <p:spPr/>
        <p:txBody>
          <a:bodyPr>
            <a:normAutofit/>
          </a:bodyPr>
          <a:lstStyle/>
          <a:p>
            <a:pPr algn="l" fontAlgn="base"/>
            <a:r>
              <a:rPr lang="en-US" b="0" i="0" dirty="0">
                <a:solidFill>
                  <a:srgbClr val="222222"/>
                </a:solidFill>
                <a:effectLst/>
                <a:latin typeface="pt_sansregular"/>
              </a:rPr>
              <a:t>SGLT1/SGLT2 inhibitor</a:t>
            </a:r>
          </a:p>
          <a:p>
            <a:pPr algn="l" fontAlgn="base"/>
            <a:r>
              <a:rPr lang="en-US" b="0" i="0" dirty="0">
                <a:solidFill>
                  <a:srgbClr val="222222"/>
                </a:solidFill>
                <a:effectLst/>
                <a:latin typeface="pt_sansregular"/>
              </a:rPr>
              <a:t>Indicated to reduce risk of CV death, hospitalization for HF, and urgent HF visit in adults with:</a:t>
            </a:r>
          </a:p>
          <a:p>
            <a:pPr lvl="1" fontAlgn="base">
              <a:buFont typeface="Arial" panose="020B0604020202020204" pitchFamily="34" charset="0"/>
              <a:buChar char="•"/>
            </a:pPr>
            <a:r>
              <a:rPr lang="en-US" b="0" i="0" dirty="0">
                <a:solidFill>
                  <a:srgbClr val="222222"/>
                </a:solidFill>
                <a:effectLst/>
                <a:latin typeface="inherit"/>
              </a:rPr>
              <a:t>HF or </a:t>
            </a:r>
          </a:p>
          <a:p>
            <a:pPr lvl="1" fontAlgn="base">
              <a:buFont typeface="Arial" panose="020B0604020202020204" pitchFamily="34" charset="0"/>
              <a:buChar char="•"/>
            </a:pPr>
            <a:r>
              <a:rPr lang="en-US" dirty="0">
                <a:solidFill>
                  <a:srgbClr val="222222"/>
                </a:solidFill>
                <a:latin typeface="inherit"/>
              </a:rPr>
              <a:t>T2D, CKD, and other CV risk factors</a:t>
            </a:r>
            <a:endParaRPr lang="en-US" b="0" i="0" dirty="0">
              <a:solidFill>
                <a:srgbClr val="222222"/>
              </a:solidFill>
              <a:effectLst/>
              <a:latin typeface="inherit"/>
            </a:endParaRPr>
          </a:p>
          <a:p>
            <a:r>
              <a:rPr lang="en-US" dirty="0"/>
              <a:t>Dose: 200mg once daily not more than 1 hour before first meal</a:t>
            </a:r>
          </a:p>
          <a:p>
            <a:r>
              <a:rPr lang="en-US" dirty="0"/>
              <a:t>Titrate up to 400mg daily after at least 2 weeks</a:t>
            </a:r>
          </a:p>
          <a:p>
            <a:r>
              <a:rPr lang="en-US" dirty="0"/>
              <a:t>Studied in the SCORED and SOLOIST trials. </a:t>
            </a:r>
          </a:p>
          <a:p>
            <a:r>
              <a:rPr lang="en-US" dirty="0"/>
              <a:t>SCORED: A total of 10.584 people with T2D and additional CV risk factors</a:t>
            </a:r>
          </a:p>
          <a:p>
            <a:pPr lvl="1"/>
            <a:r>
              <a:rPr lang="en-US" dirty="0"/>
              <a:t>After 16 months, rate of primary endpoint (death from CV causes, hospitalization for HF and urgent visits for GF) was reduced (5.6 events/100 patient years with </a:t>
            </a:r>
            <a:r>
              <a:rPr lang="en-US" dirty="0" err="1"/>
              <a:t>sotagliflozin</a:t>
            </a:r>
            <a:r>
              <a:rPr lang="en-US" dirty="0"/>
              <a:t> compared to 7.5/100 patient years with placebo)</a:t>
            </a:r>
          </a:p>
        </p:txBody>
      </p:sp>
    </p:spTree>
    <p:extLst>
      <p:ext uri="{BB962C8B-B14F-4D97-AF65-F5344CB8AC3E}">
        <p14:creationId xmlns:p14="http://schemas.microsoft.com/office/powerpoint/2010/main" val="31124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normAutofit/>
          </a:bodyPr>
          <a:lstStyle/>
          <a:p>
            <a:pPr algn="ctr"/>
            <a:r>
              <a:rPr lang="en-US" dirty="0"/>
              <a:t>SGLT2 Inhibitor HF/ASCVD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128954" y="1181100"/>
          <a:ext cx="8839200" cy="5311140"/>
        </p:xfrm>
        <a:graphic>
          <a:graphicData uri="http://schemas.openxmlformats.org/drawingml/2006/table">
            <a:tbl>
              <a:tblPr firstRow="1" bandRow="1">
                <a:tableStyleId>{F5AB1C69-6EDB-4FF4-983F-18BD219EF322}</a:tableStyleId>
              </a:tblPr>
              <a:tblGrid>
                <a:gridCol w="1230775">
                  <a:extLst>
                    <a:ext uri="{9D8B030D-6E8A-4147-A177-3AD203B41FA5}">
                      <a16:colId xmlns:a16="http://schemas.microsoft.com/office/drawing/2014/main" val="2070957117"/>
                    </a:ext>
                  </a:extLst>
                </a:gridCol>
                <a:gridCol w="1535871">
                  <a:extLst>
                    <a:ext uri="{9D8B030D-6E8A-4147-A177-3AD203B41FA5}">
                      <a16:colId xmlns:a16="http://schemas.microsoft.com/office/drawing/2014/main" val="2326439264"/>
                    </a:ext>
                  </a:extLst>
                </a:gridCol>
                <a:gridCol w="6072554">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434340">
                <a:tc>
                  <a:txBody>
                    <a:bodyPr/>
                    <a:lstStyle/>
                    <a:p>
                      <a:r>
                        <a:rPr lang="en-US" sz="1400" dirty="0"/>
                        <a:t>EMPA-REG Outcome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kern="1200" dirty="0">
                          <a:effectLst/>
                        </a:rPr>
                        <a:t>N=7020, Median follow-up 3.1 years, Prior CVD 99%</a:t>
                      </a:r>
                    </a:p>
                    <a:p>
                      <a:r>
                        <a:rPr kumimoji="0" lang="en-US" sz="1400" b="1" kern="1200" dirty="0">
                          <a:effectLst/>
                        </a:rPr>
                        <a:t>3 Point MACE (primary</a:t>
                      </a:r>
                      <a:r>
                        <a:rPr kumimoji="0" lang="en-US" sz="1400" kern="1200" dirty="0">
                          <a:effectLst/>
                        </a:rPr>
                        <a:t>): 0.86 (0.74-0.99), CV death: 0.62 (0.49-0.77)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302281"/>
                  </a:ext>
                </a:extLst>
              </a:tr>
              <a:tr h="434340">
                <a:tc>
                  <a:txBody>
                    <a:bodyPr/>
                    <a:lstStyle/>
                    <a:p>
                      <a:r>
                        <a:rPr lang="en-US" sz="1400" dirty="0"/>
                        <a:t>EMPEROR Reduced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N=3730, 1856 with diabetes, Median follow-up 1.3 years, 100% HF with reduced EF</a:t>
                      </a:r>
                    </a:p>
                    <a:p>
                      <a:r>
                        <a:rPr lang="en-US" sz="1400" b="1" dirty="0"/>
                        <a:t>CV death or HF hospitalization (primary) </a:t>
                      </a:r>
                      <a:r>
                        <a:rPr lang="en-US" sz="1400" dirty="0"/>
                        <a:t>0.75 (0.65-0.86)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340">
                <a:tc>
                  <a:txBody>
                    <a:bodyPr/>
                    <a:lstStyle/>
                    <a:p>
                      <a:r>
                        <a:rPr lang="en-US" sz="1400" dirty="0"/>
                        <a:t>EMPEROR Preserved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N=5988, 2938 with diabetes, Median follow-up 2.2 years, 100% HF with EF &gt;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CV death or HF hospitalization (primary) </a:t>
                      </a:r>
                      <a:r>
                        <a:rPr lang="en-US" sz="1400" dirty="0">
                          <a:effectLst/>
                          <a:latin typeface="+mn-lt"/>
                          <a:ea typeface="Calibri"/>
                          <a:cs typeface="Times New Roman"/>
                        </a:rPr>
                        <a:t>0.79 (0.69-0.90)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20214"/>
                  </a:ext>
                </a:extLst>
              </a:tr>
              <a:tr h="434340">
                <a:tc>
                  <a:txBody>
                    <a:bodyPr/>
                    <a:lstStyle/>
                    <a:p>
                      <a:r>
                        <a:rPr lang="en-US" sz="1400" dirty="0"/>
                        <a:t>CANVAS Program</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N=10142, Median follow-up 3.6 years, Prior CVD 65.6%</a:t>
                      </a:r>
                    </a:p>
                    <a:p>
                      <a:r>
                        <a:rPr lang="en-US" sz="1400" b="1" dirty="0"/>
                        <a:t>3 point MACE (primary</a:t>
                      </a:r>
                      <a:r>
                        <a:rPr lang="en-US" sz="1400" dirty="0"/>
                        <a:t>): 0.86 (0.75-0.97), Worsening nephropathy 0.60 (0.47-0.77)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90234"/>
                  </a:ext>
                </a:extLst>
              </a:tr>
              <a:tr h="617220">
                <a:tc>
                  <a:txBody>
                    <a:bodyPr/>
                    <a:lstStyle/>
                    <a:p>
                      <a:r>
                        <a:rPr lang="en-US" sz="1400" dirty="0"/>
                        <a:t>DECLARE-TIMI 58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N=17160, Median follow-up 4.2 years, Prior CVD 40%</a:t>
                      </a:r>
                    </a:p>
                    <a:p>
                      <a:r>
                        <a:rPr lang="en-US" sz="1400" b="1" dirty="0"/>
                        <a:t>3 point MACE (primary</a:t>
                      </a:r>
                      <a:r>
                        <a:rPr lang="en-US" sz="1400" dirty="0"/>
                        <a:t>): 0.93 (0.84-1.03) CV death or HF hospitalization: 0.83 (0.73-0.95),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19060"/>
                  </a:ext>
                </a:extLst>
              </a:tr>
              <a:tr h="434340">
                <a:tc>
                  <a:txBody>
                    <a:bodyPr/>
                    <a:lstStyle/>
                    <a:p>
                      <a:r>
                        <a:rPr lang="en-US" sz="1400" dirty="0"/>
                        <a:t>DAPA-HF</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N=4744 (1983 with diabetes), Median follow-up 1.5 years, 100% HF</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0.74 (0.65-0.85)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40">
                <a:tc>
                  <a:txBody>
                    <a:bodyPr/>
                    <a:lstStyle/>
                    <a:p>
                      <a:r>
                        <a:rPr lang="en-US" sz="1400" dirty="0"/>
                        <a:t>DELIVER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N=6263, 2807 with diabetes, Median follow-up 2.3 years, 100% with HF with EF &gt; 40%</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0.82 (0.73-0.92)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23929"/>
                  </a:ext>
                </a:extLst>
              </a:tr>
              <a:tr h="434340">
                <a:tc>
                  <a:txBody>
                    <a:bodyPr/>
                    <a:lstStyle/>
                    <a:p>
                      <a:r>
                        <a:rPr lang="en-US" sz="1400" dirty="0"/>
                        <a:t>VERTIS-CV</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Ertugliflozin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N=8246, Median follow-up 3.5 years, Prior CVD 99.9% </a:t>
                      </a:r>
                    </a:p>
                    <a:p>
                      <a:r>
                        <a:rPr lang="en-US" sz="1400" b="1" dirty="0"/>
                        <a:t>3 point MACE (primary</a:t>
                      </a:r>
                      <a:r>
                        <a:rPr lang="en-US" sz="1400" dirty="0"/>
                        <a:t>) 0.97 (0.85-1.11), HF hospitalization 0.70 (0.51-0.90)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73E0D90D-032A-8D1B-B3C7-1F76FEB4B807}"/>
              </a:ext>
            </a:extLst>
          </p:cNvPr>
          <p:cNvSpPr txBox="1"/>
          <p:nvPr/>
        </p:nvSpPr>
        <p:spPr>
          <a:xfrm>
            <a:off x="0" y="66271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3987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2A1C-C046-4BB2-A2D5-6EE07BF45290}"/>
              </a:ext>
            </a:extLst>
          </p:cNvPr>
          <p:cNvSpPr>
            <a:spLocks noGrp="1"/>
          </p:cNvSpPr>
          <p:nvPr>
            <p:ph type="title"/>
          </p:nvPr>
        </p:nvSpPr>
        <p:spPr/>
        <p:txBody>
          <a:bodyPr>
            <a:normAutofit/>
          </a:bodyPr>
          <a:lstStyle/>
          <a:p>
            <a:pPr algn="ctr"/>
            <a:r>
              <a:rPr lang="en-US" dirty="0"/>
              <a:t>GLP-1 Analog CVOT Data Summary</a:t>
            </a:r>
          </a:p>
        </p:txBody>
      </p:sp>
      <p:graphicFrame>
        <p:nvGraphicFramePr>
          <p:cNvPr id="5" name="Content Placeholder 4">
            <a:extLst>
              <a:ext uri="{FF2B5EF4-FFF2-40B4-BE49-F238E27FC236}">
                <a16:creationId xmlns:a16="http://schemas.microsoft.com/office/drawing/2014/main" id="{1BC86253-064C-4CBF-82E1-60132D14D034}"/>
              </a:ext>
            </a:extLst>
          </p:cNvPr>
          <p:cNvGraphicFramePr>
            <a:graphicFrameLocks noGrp="1"/>
          </p:cNvGraphicFramePr>
          <p:nvPr>
            <p:ph sz="quarter" idx="1"/>
            <p:extLst>
              <p:ext uri="{D42A27DB-BD31-4B8C-83A1-F6EECF244321}">
                <p14:modId xmlns:p14="http://schemas.microsoft.com/office/powerpoint/2010/main" val="2326198599"/>
              </p:ext>
            </p:extLst>
          </p:nvPr>
        </p:nvGraphicFramePr>
        <p:xfrm>
          <a:off x="457200" y="1219200"/>
          <a:ext cx="8229598" cy="4671060"/>
        </p:xfrm>
        <a:graphic>
          <a:graphicData uri="http://schemas.openxmlformats.org/drawingml/2006/table">
            <a:tbl>
              <a:tblPr firstRow="1" bandRow="1">
                <a:tableStyleId>{F5AB1C69-6EDB-4FF4-983F-18BD219EF322}</a:tableStyleId>
              </a:tblPr>
              <a:tblGrid>
                <a:gridCol w="881874">
                  <a:extLst>
                    <a:ext uri="{9D8B030D-6E8A-4147-A177-3AD203B41FA5}">
                      <a16:colId xmlns:a16="http://schemas.microsoft.com/office/drawing/2014/main" val="542943260"/>
                    </a:ext>
                  </a:extLst>
                </a:gridCol>
                <a:gridCol w="1271970">
                  <a:extLst>
                    <a:ext uri="{9D8B030D-6E8A-4147-A177-3AD203B41FA5}">
                      <a16:colId xmlns:a16="http://schemas.microsoft.com/office/drawing/2014/main" val="901455471"/>
                    </a:ext>
                  </a:extLst>
                </a:gridCol>
                <a:gridCol w="2702937">
                  <a:extLst>
                    <a:ext uri="{9D8B030D-6E8A-4147-A177-3AD203B41FA5}">
                      <a16:colId xmlns:a16="http://schemas.microsoft.com/office/drawing/2014/main" val="2914270098"/>
                    </a:ext>
                  </a:extLst>
                </a:gridCol>
                <a:gridCol w="3372817">
                  <a:extLst>
                    <a:ext uri="{9D8B030D-6E8A-4147-A177-3AD203B41FA5}">
                      <a16:colId xmlns:a16="http://schemas.microsoft.com/office/drawing/2014/main" val="3960507430"/>
                    </a:ext>
                  </a:extLst>
                </a:gridCol>
              </a:tblGrid>
              <a:tr h="388620">
                <a:tc>
                  <a:txBody>
                    <a:bodyPr/>
                    <a:lstStyle/>
                    <a:p>
                      <a:r>
                        <a:rPr lang="en-US" sz="1100" dirty="0">
                          <a:highlight>
                            <a:srgbClr val="000000"/>
                          </a:highlight>
                        </a:rPr>
                        <a:t>Trial Name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GLP-1 Agent/ Comparator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FDA Indication </a:t>
                      </a:r>
                    </a:p>
                    <a:p>
                      <a:endParaRPr lang="en-US" sz="1100" dirty="0">
                        <a:highlight>
                          <a:srgbClr val="000000"/>
                        </a:highlight>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07750338"/>
                  </a:ext>
                </a:extLst>
              </a:tr>
              <a:tr h="708660">
                <a:tc>
                  <a:txBody>
                    <a:bodyPr/>
                    <a:lstStyle/>
                    <a:p>
                      <a:r>
                        <a:rPr lang="en-US" sz="1200" dirty="0"/>
                        <a:t>LEADER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Liraglutide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100" kern="1200" dirty="0">
                          <a:effectLst/>
                        </a:rPr>
                        <a:t>81% Prior CVD</a:t>
                      </a:r>
                      <a:r>
                        <a:rPr kumimoji="0" lang="en-US" sz="1100" b="1" kern="1200" dirty="0">
                          <a:effectLst/>
                        </a:rPr>
                        <a:t>, 3 point MACE </a:t>
                      </a:r>
                      <a:r>
                        <a:rPr kumimoji="0" lang="en-US" sz="1100" kern="1200" dirty="0">
                          <a:effectLst/>
                        </a:rPr>
                        <a:t>0.87 (0.58-0.95)</a:t>
                      </a:r>
                    </a:p>
                    <a:p>
                      <a:r>
                        <a:rPr kumimoji="0" lang="en-US" sz="1100" kern="1200" dirty="0">
                          <a:effectLst/>
                        </a:rPr>
                        <a:t>N=9340, Median follow-up 3.8 years</a:t>
                      </a:r>
                    </a:p>
                    <a:p>
                      <a:r>
                        <a:rPr kumimoji="0" lang="en-US" sz="1100" kern="1200" dirty="0">
                          <a:effectLst/>
                        </a:rPr>
                        <a:t>Worsening nephropathy 0.78 (0.67-0.92)</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To reduce the risk of </a:t>
                      </a:r>
                      <a:r>
                        <a:rPr lang="en-US" sz="1100" b="1" kern="1200" dirty="0">
                          <a:solidFill>
                            <a:schemeClr val="tx1"/>
                          </a:solidFill>
                          <a:effectLst/>
                          <a:latin typeface="+mn-lt"/>
                          <a:ea typeface="+mn-ea"/>
                          <a:cs typeface="+mn-cs"/>
                        </a:rPr>
                        <a:t>major adverse CV events </a:t>
                      </a:r>
                      <a:r>
                        <a:rPr lang="en-US" sz="1100" kern="1200" dirty="0">
                          <a:solidFill>
                            <a:schemeClr val="tx1"/>
                          </a:solidFill>
                          <a:effectLst/>
                          <a:latin typeface="+mn-lt"/>
                          <a:ea typeface="+mn-ea"/>
                          <a:cs typeface="+mn-cs"/>
                        </a:rPr>
                        <a:t>in adults with type 2 DM and </a:t>
                      </a:r>
                      <a:r>
                        <a:rPr lang="en-US" sz="1100" b="1" kern="1200" dirty="0">
                          <a:solidFill>
                            <a:schemeClr val="tx1"/>
                          </a:solidFill>
                          <a:effectLst/>
                          <a:latin typeface="+mn-lt"/>
                          <a:ea typeface="+mn-ea"/>
                          <a:cs typeface="+mn-cs"/>
                        </a:rPr>
                        <a:t>established CVD</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485861"/>
                  </a:ext>
                </a:extLst>
              </a:tr>
              <a:tr h="400050">
                <a:tc>
                  <a:txBody>
                    <a:bodyPr/>
                    <a:lstStyle/>
                    <a:p>
                      <a:r>
                        <a:rPr lang="en-US" sz="1200" dirty="0"/>
                        <a:t>ELIXA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Lixesenatide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100% Prior CVD, </a:t>
                      </a:r>
                      <a:r>
                        <a:rPr lang="en-US" sz="1100" b="1" dirty="0"/>
                        <a:t>4 point MACE </a:t>
                      </a:r>
                      <a:r>
                        <a:rPr lang="en-US" sz="1100" dirty="0"/>
                        <a:t>1.02 (0.89-1.17)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N=6068, Median follow-up 2.1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074428"/>
                  </a:ext>
                </a:extLst>
              </a:tr>
              <a:tr h="708660">
                <a:tc>
                  <a:txBody>
                    <a:bodyPr/>
                    <a:lstStyle/>
                    <a:p>
                      <a:r>
                        <a:rPr lang="en-US" sz="1200" dirty="0"/>
                        <a:t>SUSTAIN-6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err="1"/>
                        <a:t>Semaglutide</a:t>
                      </a:r>
                      <a:r>
                        <a:rPr lang="en-US" sz="1100" dirty="0"/>
                        <a:t> </a:t>
                      </a:r>
                      <a:r>
                        <a:rPr lang="en-US" sz="1100" b="1" dirty="0" err="1"/>
                        <a:t>inj</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 60% Prior CVD, </a:t>
                      </a:r>
                      <a:r>
                        <a:rPr kumimoji="0" lang="en-US" sz="1100" b="1" kern="1200" dirty="0">
                          <a:effectLst/>
                        </a:rPr>
                        <a:t>3 point MACE </a:t>
                      </a:r>
                      <a:r>
                        <a:rPr kumimoji="0" lang="en-US" sz="1100" kern="1200" dirty="0">
                          <a:effectLst/>
                        </a:rPr>
                        <a:t>0.74 (0.58-0.95)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N=3297, Median follow-up 2.1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Worsening nephropathy 0.64 (0.46-0.88)</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128359"/>
                  </a:ext>
                </a:extLst>
              </a:tr>
              <a:tr h="548640">
                <a:tc>
                  <a:txBody>
                    <a:bodyPr/>
                    <a:lstStyle/>
                    <a:p>
                      <a:r>
                        <a:rPr lang="en-US" sz="1200" dirty="0"/>
                        <a:t>PIONEER-6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Semaglutide</a:t>
                      </a:r>
                      <a:r>
                        <a:rPr lang="en-US" sz="1100" dirty="0"/>
                        <a:t> </a:t>
                      </a:r>
                      <a:r>
                        <a:rPr lang="en-US" sz="1100" b="1" dirty="0"/>
                        <a:t>oral</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84.7% Prior CVD, </a:t>
                      </a:r>
                      <a:r>
                        <a:rPr lang="en-US" sz="1100" b="1" dirty="0"/>
                        <a:t>3 point MACE </a:t>
                      </a:r>
                      <a:r>
                        <a:rPr lang="en-US" sz="1100" dirty="0"/>
                        <a:t>0.79 (0.57-1.11)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N=3183, Median follow-up 1.3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r>
                        <a:rPr lang="en-US" sz="1200" dirty="0"/>
                        <a:t>EXSCEL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Exenatide</a:t>
                      </a:r>
                      <a:r>
                        <a:rPr lang="en-US" sz="1100" dirty="0"/>
                        <a:t> –(weekly)/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73.1% Prior CVD, </a:t>
                      </a:r>
                      <a:r>
                        <a:rPr lang="en-US" sz="1100" b="1" dirty="0"/>
                        <a:t>3 point MACE </a:t>
                      </a:r>
                      <a:r>
                        <a:rPr lang="en-US" sz="1100" dirty="0"/>
                        <a:t>0.91 (0.83-1.00)</a:t>
                      </a:r>
                    </a:p>
                    <a:p>
                      <a:r>
                        <a:rPr lang="en-US" sz="1100" dirty="0"/>
                        <a:t>N=14752, Median follow-up 3.2 years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endParaRPr lang="en-US" sz="1100" i="0" u="none" strike="noStrike" kern="1200" baseline="0" dirty="0">
                        <a:solidFill>
                          <a:schemeClr val="tx1"/>
                        </a:solidFill>
                        <a:effectLst/>
                        <a:latin typeface="+mn-lt"/>
                        <a:ea typeface="+mn-ea"/>
                        <a:cs typeface="+mn-cs"/>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670129"/>
                  </a:ext>
                </a:extLst>
              </a:tr>
              <a:tr h="868680">
                <a:tc>
                  <a:txBody>
                    <a:bodyPr/>
                    <a:lstStyle/>
                    <a:p>
                      <a:r>
                        <a:rPr lang="en-US" sz="1200" dirty="0"/>
                        <a:t>REWIND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Dulaglutide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32% Prior CVD, </a:t>
                      </a:r>
                      <a:r>
                        <a:rPr lang="en-US" sz="1100" b="1" dirty="0"/>
                        <a:t>3 point MACE </a:t>
                      </a:r>
                      <a:r>
                        <a:rPr lang="en-US" sz="1100" dirty="0"/>
                        <a:t>0.88 (0.79-0.99)</a:t>
                      </a:r>
                    </a:p>
                    <a:p>
                      <a:r>
                        <a:rPr lang="en-US" sz="1100" dirty="0"/>
                        <a:t>N=9901, Median follow up 5. 4 years</a:t>
                      </a:r>
                    </a:p>
                    <a:p>
                      <a:r>
                        <a:rPr lang="en-US" sz="1100" dirty="0"/>
                        <a:t>Worsening nephropathy 0.85 (0.77-0.93)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r>
                        <a:rPr lang="en-US" sz="1100" dirty="0">
                          <a:solidFill>
                            <a:schemeClr val="tx1"/>
                          </a:solidFill>
                        </a:rPr>
                        <a:t> or </a:t>
                      </a:r>
                      <a:r>
                        <a:rPr lang="en-US" sz="1100" b="1" dirty="0">
                          <a:solidFill>
                            <a:schemeClr val="tx1"/>
                          </a:solidFill>
                        </a:rPr>
                        <a:t>multiple</a:t>
                      </a:r>
                      <a:r>
                        <a:rPr lang="en-US" sz="1100" b="1" baseline="0" dirty="0">
                          <a:solidFill>
                            <a:schemeClr val="tx1"/>
                          </a:solidFill>
                        </a:rPr>
                        <a:t> CVD risk factors</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a:extLst>
              <a:ext uri="{FF2B5EF4-FFF2-40B4-BE49-F238E27FC236}">
                <a16:creationId xmlns:a16="http://schemas.microsoft.com/office/drawing/2014/main" id="{458107EC-3497-4002-9121-EC663146C926}"/>
              </a:ext>
            </a:extLst>
          </p:cNvPr>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8B75D-D028-46ED-9143-4415CE484F59}" type="slidenum">
              <a:rPr lang="en-US" smtClean="0"/>
              <a:pPr/>
              <a:t>246</a:t>
            </a:fld>
            <a:endParaRPr lang="en-US" dirty="0"/>
          </a:p>
        </p:txBody>
      </p:sp>
      <p:sp>
        <p:nvSpPr>
          <p:cNvPr id="6" name="TextBox 5">
            <a:extLst>
              <a:ext uri="{FF2B5EF4-FFF2-40B4-BE49-F238E27FC236}">
                <a16:creationId xmlns:a16="http://schemas.microsoft.com/office/drawing/2014/main" id="{72C9C420-163D-2710-230D-E2EEE5C434C5}"/>
              </a:ext>
            </a:extLst>
          </p:cNvPr>
          <p:cNvSpPr txBox="1"/>
          <p:nvPr/>
        </p:nvSpPr>
        <p:spPr>
          <a:xfrm>
            <a:off x="228600" y="612551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148326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3FE0-B1A3-4983-9D67-6A6F5B3DF96C}"/>
              </a:ext>
            </a:extLst>
          </p:cNvPr>
          <p:cNvSpPr>
            <a:spLocks noGrp="1"/>
          </p:cNvSpPr>
          <p:nvPr>
            <p:ph type="title"/>
          </p:nvPr>
        </p:nvSpPr>
        <p:spPr>
          <a:xfrm>
            <a:off x="457200" y="228600"/>
            <a:ext cx="8229600" cy="762000"/>
          </a:xfrm>
        </p:spPr>
        <p:txBody>
          <a:bodyPr>
            <a:normAutofit/>
          </a:bodyPr>
          <a:lstStyle/>
          <a:p>
            <a:pPr eaLnBrk="1" fontAlgn="auto" hangingPunct="1">
              <a:spcAft>
                <a:spcPts val="0"/>
              </a:spcAft>
              <a:defRPr/>
            </a:pPr>
            <a:r>
              <a:rPr lang="en-US" dirty="0"/>
              <a:t>Meet Alice</a:t>
            </a:r>
          </a:p>
        </p:txBody>
      </p:sp>
      <p:sp>
        <p:nvSpPr>
          <p:cNvPr id="55299" name="Content Placeholder 2">
            <a:extLst>
              <a:ext uri="{FF2B5EF4-FFF2-40B4-BE49-F238E27FC236}">
                <a16:creationId xmlns:a16="http://schemas.microsoft.com/office/drawing/2014/main" id="{4A4A95F2-CCFF-412C-83AD-1631850872D3}"/>
              </a:ext>
            </a:extLst>
          </p:cNvPr>
          <p:cNvSpPr>
            <a:spLocks noGrp="1"/>
          </p:cNvSpPr>
          <p:nvPr>
            <p:ph sz="quarter" idx="1"/>
          </p:nvPr>
        </p:nvSpPr>
        <p:spPr>
          <a:xfrm>
            <a:off x="457200" y="1143000"/>
            <a:ext cx="4800600" cy="5867400"/>
          </a:xfrm>
        </p:spPr>
        <p:txBody>
          <a:bodyPr>
            <a:normAutofit fontScale="85000" lnSpcReduction="20000"/>
          </a:bodyPr>
          <a:lstStyle/>
          <a:p>
            <a:pPr marL="0" indent="0" eaLnBrk="1" hangingPunct="1">
              <a:lnSpc>
                <a:spcPct val="120000"/>
              </a:lnSpc>
              <a:buFont typeface="Wingdings 2" panose="05020102010507070707" pitchFamily="18" charset="2"/>
              <a:buNone/>
              <a:defRPr/>
            </a:pPr>
            <a:r>
              <a:rPr lang="en-US" altLang="en-US" sz="2100" dirty="0"/>
              <a:t>Alice is a 56yo AAF presenting for follow-up for type 2 diabetes. Alice reports that her blood pressure has been higher lately. Denies s/</a:t>
            </a:r>
            <a:r>
              <a:rPr lang="en-US" altLang="en-US" sz="2100" dirty="0" err="1"/>
              <a:t>sx</a:t>
            </a:r>
            <a:r>
              <a:rPr lang="en-US" altLang="en-US" sz="21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14340" name="Content Placeholder 3">
            <a:extLst>
              <a:ext uri="{FF2B5EF4-FFF2-40B4-BE49-F238E27FC236}">
                <a16:creationId xmlns:a16="http://schemas.microsoft.com/office/drawing/2014/main" id="{A42A0E7A-7F8B-4426-B728-641DC3AA5FE9}"/>
              </a:ext>
            </a:extLst>
          </p:cNvPr>
          <p:cNvSpPr txBox="1">
            <a:spLocks/>
          </p:cNvSpPr>
          <p:nvPr/>
        </p:nvSpPr>
        <p:spPr bwMode="auto">
          <a:xfrm>
            <a:off x="5233737" y="1281906"/>
            <a:ext cx="3810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spTree>
    <p:extLst>
      <p:ext uri="{BB962C8B-B14F-4D97-AF65-F5344CB8AC3E}">
        <p14:creationId xmlns:p14="http://schemas.microsoft.com/office/powerpoint/2010/main" val="4100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106F-2F3B-4854-8B7E-923F9FA457F8}"/>
              </a:ext>
            </a:extLst>
          </p:cNvPr>
          <p:cNvSpPr>
            <a:spLocks noGrp="1"/>
          </p:cNvSpPr>
          <p:nvPr>
            <p:ph type="title"/>
          </p:nvPr>
        </p:nvSpPr>
        <p:spPr/>
        <p:txBody>
          <a:bodyPr/>
          <a:lstStyle/>
          <a:p>
            <a:pPr>
              <a:defRPr/>
            </a:pPr>
            <a:r>
              <a:rPr lang="en-US" dirty="0"/>
              <a:t>Questions to Think About</a:t>
            </a:r>
          </a:p>
        </p:txBody>
      </p:sp>
      <p:sp>
        <p:nvSpPr>
          <p:cNvPr id="16387" name="Content Placeholder 2">
            <a:extLst>
              <a:ext uri="{FF2B5EF4-FFF2-40B4-BE49-F238E27FC236}">
                <a16:creationId xmlns:a16="http://schemas.microsoft.com/office/drawing/2014/main" id="{C0A40BBD-C097-4B3C-9BF7-4885F933F937}"/>
              </a:ext>
            </a:extLst>
          </p:cNvPr>
          <p:cNvSpPr>
            <a:spLocks noGrp="1"/>
          </p:cNvSpPr>
          <p:nvPr>
            <p:ph idx="1"/>
          </p:nvPr>
        </p:nvSpPr>
        <p:spPr/>
        <p:txBody>
          <a:bodyPr/>
          <a:lstStyle/>
          <a:p>
            <a:r>
              <a:rPr lang="en-US" altLang="en-US" sz="2800" dirty="0"/>
              <a:t>What are Alice’s blood pressure, cholesterol and glucose targets? </a:t>
            </a:r>
          </a:p>
          <a:p>
            <a:r>
              <a:rPr lang="en-US" altLang="en-US" sz="2800" dirty="0"/>
              <a:t>What lifestyle changes should be advised to reduce cardiovascular risk? </a:t>
            </a:r>
          </a:p>
          <a:p>
            <a:r>
              <a:rPr lang="en-US" altLang="en-US" sz="2800" dirty="0"/>
              <a:t>What changes should be made to optimize Alice’s medication regimen? </a:t>
            </a:r>
          </a:p>
          <a:p>
            <a:endParaRPr lang="en-US" altLang="en-US" dirty="0"/>
          </a:p>
          <a:p>
            <a:endParaRPr lang="en-US" altLang="en-US" dirty="0"/>
          </a:p>
        </p:txBody>
      </p:sp>
      <p:pic>
        <p:nvPicPr>
          <p:cNvPr id="16388" name="Picture 5">
            <a:extLst>
              <a:ext uri="{FF2B5EF4-FFF2-40B4-BE49-F238E27FC236}">
                <a16:creationId xmlns:a16="http://schemas.microsoft.com/office/drawing/2014/main" id="{2663767C-842F-43C9-AAB5-8CA5AD8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8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B90-BD02-4E4B-952A-DDE14B2C7F0D}"/>
              </a:ext>
            </a:extLst>
          </p:cNvPr>
          <p:cNvSpPr>
            <a:spLocks noGrp="1"/>
          </p:cNvSpPr>
          <p:nvPr>
            <p:ph type="ctrTitle"/>
          </p:nvPr>
        </p:nvSpPr>
        <p:spPr/>
        <p:txBody>
          <a:bodyPr/>
          <a:lstStyle/>
          <a:p>
            <a:pPr eaLnBrk="1" fontAlgn="auto" hangingPunct="1">
              <a:spcAft>
                <a:spcPts val="0"/>
              </a:spcAft>
              <a:defRPr/>
            </a:pPr>
            <a:r>
              <a:rPr lang="en-US" dirty="0"/>
              <a:t>Hypertension Management in People with Diabetes</a:t>
            </a:r>
          </a:p>
        </p:txBody>
      </p:sp>
      <p:pic>
        <p:nvPicPr>
          <p:cNvPr id="26627" name="Picture 2">
            <a:extLst>
              <a:ext uri="{FF2B5EF4-FFF2-40B4-BE49-F238E27FC236}">
                <a16:creationId xmlns:a16="http://schemas.microsoft.com/office/drawing/2014/main" id="{F758DA5E-8EB8-4638-B0F5-B21862967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6200"/>
            <a:ext cx="351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4000" dirty="0"/>
              <a:t>Improving Care - Population Health</a:t>
            </a:r>
          </a:p>
        </p:txBody>
      </p:sp>
      <p:sp>
        <p:nvSpPr>
          <p:cNvPr id="3" name="Content Placeholder 2"/>
          <p:cNvSpPr>
            <a:spLocks noGrp="1"/>
          </p:cNvSpPr>
          <p:nvPr>
            <p:ph sz="quarter" idx="1"/>
          </p:nvPr>
        </p:nvSpPr>
        <p:spPr>
          <a:xfrm>
            <a:off x="457200" y="1219200"/>
            <a:ext cx="5105400" cy="56388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 outcome:</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r>
              <a:rPr lang="en-US" dirty="0"/>
              <a:t>ADA Standards 2025</a:t>
            </a:r>
          </a:p>
        </p:txBody>
      </p:sp>
      <p:pic>
        <p:nvPicPr>
          <p:cNvPr id="5" name="Picture 4">
            <a:extLst>
              <a:ext uri="{FF2B5EF4-FFF2-40B4-BE49-F238E27FC236}">
                <a16:creationId xmlns:a16="http://schemas.microsoft.com/office/drawing/2014/main" id="{CEF5CAA3-48C0-267A-54C1-D4253BADC3EF}"/>
              </a:ext>
            </a:extLst>
          </p:cNvPr>
          <p:cNvPicPr>
            <a:picLocks noChangeAspect="1"/>
          </p:cNvPicPr>
          <p:nvPr/>
        </p:nvPicPr>
        <p:blipFill>
          <a:blip r:embed="rId5"/>
          <a:stretch>
            <a:fillRect/>
          </a:stretch>
        </p:blipFill>
        <p:spPr>
          <a:xfrm>
            <a:off x="6096000" y="3798332"/>
            <a:ext cx="2667000" cy="749210"/>
          </a:xfrm>
          <a:prstGeom prst="rect">
            <a:avLst/>
          </a:prstGeom>
        </p:spPr>
      </p:pic>
    </p:spTree>
    <p:custDataLst>
      <p:tags r:id="rId1"/>
    </p:custDataLst>
    <p:extLst>
      <p:ext uri="{BB962C8B-B14F-4D97-AF65-F5344CB8AC3E}">
        <p14:creationId xmlns:p14="http://schemas.microsoft.com/office/powerpoint/2010/main" val="35574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FFA-067F-4998-850B-F22F935780E3}"/>
              </a:ext>
            </a:extLst>
          </p:cNvPr>
          <p:cNvSpPr>
            <a:spLocks noGrp="1"/>
          </p:cNvSpPr>
          <p:nvPr>
            <p:ph type="title"/>
          </p:nvPr>
        </p:nvSpPr>
        <p:spPr/>
        <p:txBody>
          <a:bodyPr>
            <a:normAutofit/>
          </a:bodyPr>
          <a:lstStyle/>
          <a:p>
            <a:pPr>
              <a:defRPr/>
            </a:pPr>
            <a:r>
              <a:rPr lang="en-US" sz="4000" dirty="0"/>
              <a:t>Classifying Hypertension </a:t>
            </a:r>
          </a:p>
        </p:txBody>
      </p:sp>
      <p:graphicFrame>
        <p:nvGraphicFramePr>
          <p:cNvPr id="3" name="Content Placeholder 2">
            <a:extLst>
              <a:ext uri="{FF2B5EF4-FFF2-40B4-BE49-F238E27FC236}">
                <a16:creationId xmlns:a16="http://schemas.microsoft.com/office/drawing/2014/main" id="{0FCEEE47-F69E-4159-A7BC-6D9B57B45A86}"/>
              </a:ext>
            </a:extLst>
          </p:cNvPr>
          <p:cNvGraphicFramePr>
            <a:graphicFrameLocks noGrp="1"/>
          </p:cNvGraphicFramePr>
          <p:nvPr>
            <p:ph idx="1"/>
            <p:extLst>
              <p:ext uri="{D42A27DB-BD31-4B8C-83A1-F6EECF244321}">
                <p14:modId xmlns:p14="http://schemas.microsoft.com/office/powerpoint/2010/main" val="3945523973"/>
              </p:ext>
            </p:extLst>
          </p:nvPr>
        </p:nvGraphicFramePr>
        <p:xfrm>
          <a:off x="457200" y="1371600"/>
          <a:ext cx="8077200" cy="2463804"/>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410634">
                <a:tc>
                  <a:txBody>
                    <a:bodyPr/>
                    <a:lstStyle/>
                    <a:p>
                      <a:r>
                        <a:rPr lang="en-US" sz="1800" dirty="0"/>
                        <a:t>BP Category</a:t>
                      </a:r>
                    </a:p>
                  </a:txBody>
                  <a:tcPr marT="45733" marB="45733"/>
                </a:tc>
                <a:tc>
                  <a:txBody>
                    <a:bodyPr/>
                    <a:lstStyle/>
                    <a:p>
                      <a:r>
                        <a:rPr lang="en-US" sz="1800" dirty="0"/>
                        <a:t>SBP</a:t>
                      </a:r>
                    </a:p>
                  </a:txBody>
                  <a:tcPr marT="45733" marB="45733"/>
                </a:tc>
                <a:tc>
                  <a:txBody>
                    <a:bodyPr/>
                    <a:lstStyle/>
                    <a:p>
                      <a:endParaRPr lang="en-US" sz="1800" dirty="0"/>
                    </a:p>
                  </a:txBody>
                  <a:tcPr marT="45733" marB="45733"/>
                </a:tc>
                <a:tc>
                  <a:txBody>
                    <a:bodyPr/>
                    <a:lstStyle/>
                    <a:p>
                      <a:r>
                        <a:rPr lang="en-US" sz="1800" dirty="0"/>
                        <a:t>DBP</a:t>
                      </a:r>
                    </a:p>
                  </a:txBody>
                  <a:tcPr marT="45733" marB="45733"/>
                </a:tc>
                <a:extLst>
                  <a:ext uri="{0D108BD9-81ED-4DB2-BD59-A6C34878D82A}">
                    <a16:rowId xmlns:a16="http://schemas.microsoft.com/office/drawing/2014/main" val="10000"/>
                  </a:ext>
                </a:extLst>
              </a:tr>
              <a:tr h="410634">
                <a:tc>
                  <a:txBody>
                    <a:bodyPr/>
                    <a:lstStyle/>
                    <a:p>
                      <a:r>
                        <a:rPr lang="en-US" sz="1800" dirty="0"/>
                        <a:t>Normal</a:t>
                      </a:r>
                    </a:p>
                  </a:txBody>
                  <a:tcPr marT="45733" marB="45733"/>
                </a:tc>
                <a:tc>
                  <a:txBody>
                    <a:bodyPr/>
                    <a:lstStyle/>
                    <a:p>
                      <a:r>
                        <a:rPr lang="en-US" sz="1800" dirty="0"/>
                        <a:t>&lt;120 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1"/>
                  </a:ext>
                </a:extLst>
              </a:tr>
              <a:tr h="410634">
                <a:tc>
                  <a:txBody>
                    <a:bodyPr/>
                    <a:lstStyle/>
                    <a:p>
                      <a:r>
                        <a:rPr lang="en-US" sz="1800" dirty="0"/>
                        <a:t>Elevated</a:t>
                      </a:r>
                    </a:p>
                  </a:txBody>
                  <a:tcPr marT="45733" marB="45733"/>
                </a:tc>
                <a:tc>
                  <a:txBody>
                    <a:bodyPr/>
                    <a:lstStyle/>
                    <a:p>
                      <a:r>
                        <a:rPr lang="en-US" sz="1800" dirty="0"/>
                        <a:t>120-129mmHg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2"/>
                  </a:ext>
                </a:extLst>
              </a:tr>
              <a:tr h="410634">
                <a:tc>
                  <a:txBody>
                    <a:bodyPr/>
                    <a:lstStyle/>
                    <a:p>
                      <a:r>
                        <a:rPr lang="en-US" sz="1800" dirty="0"/>
                        <a:t>Hypertension</a:t>
                      </a:r>
                    </a:p>
                  </a:txBody>
                  <a:tcPr marT="45733" marB="45733"/>
                </a:tc>
                <a:tc gridSpan="3">
                  <a:txBody>
                    <a:bodyPr/>
                    <a:lstStyle/>
                    <a:p>
                      <a:pPr algn="ctr"/>
                      <a:endParaRPr lang="en-US" sz="1800" dirty="0"/>
                    </a:p>
                  </a:txBody>
                  <a:tcPr marT="45733" marB="45733"/>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r h="410634">
                <a:tc>
                  <a:txBody>
                    <a:bodyPr/>
                    <a:lstStyle/>
                    <a:p>
                      <a:r>
                        <a:rPr lang="en-US" sz="1800" dirty="0"/>
                        <a:t>Stage 1</a:t>
                      </a:r>
                    </a:p>
                  </a:txBody>
                  <a:tcPr marT="45733" marB="45733"/>
                </a:tc>
                <a:tc>
                  <a:txBody>
                    <a:bodyPr/>
                    <a:lstStyle/>
                    <a:p>
                      <a:r>
                        <a:rPr lang="en-US" sz="1800" dirty="0"/>
                        <a:t>130-139 mmHg</a:t>
                      </a:r>
                    </a:p>
                  </a:txBody>
                  <a:tcPr marT="45733" marB="45733"/>
                </a:tc>
                <a:tc>
                  <a:txBody>
                    <a:bodyPr/>
                    <a:lstStyle/>
                    <a:p>
                      <a:pPr algn="ctr"/>
                      <a:r>
                        <a:rPr lang="en-US" sz="1800" dirty="0"/>
                        <a:t>Or</a:t>
                      </a:r>
                    </a:p>
                  </a:txBody>
                  <a:tcPr marT="45733" marB="45733"/>
                </a:tc>
                <a:tc>
                  <a:txBody>
                    <a:bodyPr/>
                    <a:lstStyle/>
                    <a:p>
                      <a:r>
                        <a:rPr lang="en-US" sz="1800" dirty="0"/>
                        <a:t>80-89mmHg</a:t>
                      </a:r>
                    </a:p>
                  </a:txBody>
                  <a:tcPr marT="45733" marB="45733"/>
                </a:tc>
                <a:extLst>
                  <a:ext uri="{0D108BD9-81ED-4DB2-BD59-A6C34878D82A}">
                    <a16:rowId xmlns:a16="http://schemas.microsoft.com/office/drawing/2014/main" val="10004"/>
                  </a:ext>
                </a:extLst>
              </a:tr>
              <a:tr h="410634">
                <a:tc>
                  <a:txBody>
                    <a:bodyPr/>
                    <a:lstStyle/>
                    <a:p>
                      <a:r>
                        <a:rPr lang="en-US" sz="1800" dirty="0"/>
                        <a:t>Stage 2</a:t>
                      </a:r>
                    </a:p>
                  </a:txBody>
                  <a:tcPr marT="45733" marB="45733"/>
                </a:tc>
                <a:tc>
                  <a:txBody>
                    <a:bodyPr/>
                    <a:lstStyle/>
                    <a:p>
                      <a:r>
                        <a:rPr lang="en-US" sz="1800" dirty="0"/>
                        <a:t>≥140mmHg</a:t>
                      </a:r>
                    </a:p>
                  </a:txBody>
                  <a:tcPr marT="45733" marB="45733"/>
                </a:tc>
                <a:tc>
                  <a:txBody>
                    <a:bodyPr/>
                    <a:lstStyle/>
                    <a:p>
                      <a:pPr algn="ctr"/>
                      <a:r>
                        <a:rPr lang="en-US" sz="1800" dirty="0"/>
                        <a:t>Or</a:t>
                      </a:r>
                    </a:p>
                  </a:txBody>
                  <a:tcPr marT="45733" marB="45733"/>
                </a:tc>
                <a:tc>
                  <a:txBody>
                    <a:bodyPr/>
                    <a:lstStyle/>
                    <a:p>
                      <a:r>
                        <a:rPr lang="en-US" sz="1800" dirty="0"/>
                        <a:t>≥90mmHg</a:t>
                      </a:r>
                    </a:p>
                  </a:txBody>
                  <a:tcPr marT="45733" marB="45733"/>
                </a:tc>
                <a:extLst>
                  <a:ext uri="{0D108BD9-81ED-4DB2-BD59-A6C34878D82A}">
                    <a16:rowId xmlns:a16="http://schemas.microsoft.com/office/drawing/2014/main" val="10005"/>
                  </a:ext>
                </a:extLst>
              </a:tr>
            </a:tbl>
          </a:graphicData>
        </a:graphic>
      </p:graphicFrame>
      <p:sp>
        <p:nvSpPr>
          <p:cNvPr id="27688" name="TextBox 3">
            <a:extLst>
              <a:ext uri="{FF2B5EF4-FFF2-40B4-BE49-F238E27FC236}">
                <a16:creationId xmlns:a16="http://schemas.microsoft.com/office/drawing/2014/main" id="{89C9FC74-D2C9-41B1-835F-DEDA30D81E20}"/>
              </a:ext>
            </a:extLst>
          </p:cNvPr>
          <p:cNvSpPr txBox="1">
            <a:spLocks noChangeArrowheads="1"/>
          </p:cNvSpPr>
          <p:nvPr/>
        </p:nvSpPr>
        <p:spPr bwMode="auto">
          <a:xfrm>
            <a:off x="212725" y="6448425"/>
            <a:ext cx="815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Whelton et al. 2017 High Blood Pressure Clinical Practice Guideline</a:t>
            </a:r>
          </a:p>
        </p:txBody>
      </p:sp>
      <p:sp>
        <p:nvSpPr>
          <p:cNvPr id="27689" name="TextBox 3">
            <a:extLst>
              <a:ext uri="{FF2B5EF4-FFF2-40B4-BE49-F238E27FC236}">
                <a16:creationId xmlns:a16="http://schemas.microsoft.com/office/drawing/2014/main" id="{5BF1E5EC-14D4-40A3-9CA2-38751BCB71D4}"/>
              </a:ext>
            </a:extLst>
          </p:cNvPr>
          <p:cNvSpPr txBox="1">
            <a:spLocks noChangeArrowheads="1"/>
          </p:cNvSpPr>
          <p:nvPr/>
        </p:nvSpPr>
        <p:spPr bwMode="auto">
          <a:xfrm>
            <a:off x="533400" y="4114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a:t>Individuals with SBP and DBP in 2 categories should be designated to the higher BP category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1295400"/>
            <a:ext cx="3200400" cy="5257800"/>
          </a:xfrm>
        </p:spPr>
        <p:txBody>
          <a:bodyPr/>
          <a:lstStyle/>
          <a:p>
            <a:pPr>
              <a:buFont typeface="Wingdings 2" panose="05020102010507070707" pitchFamily="18" charset="2"/>
              <a:buNone/>
            </a:pPr>
            <a:r>
              <a:rPr lang="en-US" altLang="en-US"/>
              <a:t>Taking an accurate Blood Pressure</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2025 </a:t>
            </a:r>
          </a:p>
        </p:txBody>
      </p:sp>
      <p:sp>
        <p:nvSpPr>
          <p:cNvPr id="3" name="Content Placeholder 2"/>
          <p:cNvSpPr>
            <a:spLocks noGrp="1"/>
          </p:cNvSpPr>
          <p:nvPr>
            <p:ph sz="quarter" idx="1"/>
          </p:nvPr>
        </p:nvSpPr>
        <p:spPr>
          <a:xfrm>
            <a:off x="446116" y="1143000"/>
            <a:ext cx="7859684" cy="5334000"/>
          </a:xfrm>
        </p:spPr>
        <p:txBody>
          <a:bodyPr>
            <a:normAutofit fontScale="9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a:t>
            </a:r>
            <a:r>
              <a:rPr lang="en-US" sz="2600" dirty="0" err="1">
                <a:ea typeface="Calibri" panose="020F0502020204030204" pitchFamily="34" charset="0"/>
                <a:cs typeface="Calibri" panose="020F0502020204030204" pitchFamily="34" charset="0"/>
              </a:rPr>
              <a:t>ind</a:t>
            </a:r>
            <a:r>
              <a:rPr lang="en-US" sz="2600" dirty="0">
                <a:ea typeface="Calibri" panose="020F0502020204030204" pitchFamily="34" charset="0"/>
                <a:cs typeface="Calibri" panose="020F0502020204030204" pitchFamily="34" charset="0"/>
              </a:rPr>
              <a:t>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home and at each visit</a:t>
            </a:r>
          </a:p>
          <a:p>
            <a:pPr>
              <a:lnSpc>
                <a:spcPct val="120000"/>
              </a:lnSpc>
            </a:pPr>
            <a:r>
              <a:rPr lang="en-US" sz="2600" dirty="0">
                <a:ea typeface="Calibri" panose="020F0502020204030204" pitchFamily="34" charset="0"/>
                <a:cs typeface="Calibri" panose="020F0502020204030204" pitchFamily="34" charset="0"/>
              </a:rPr>
              <a:t>During pregnancy, with previous history of HTN</a:t>
            </a:r>
          </a:p>
          <a:p>
            <a:pPr lvl="1">
              <a:lnSpc>
                <a:spcPct val="120000"/>
              </a:lnSpc>
            </a:pPr>
            <a:r>
              <a:rPr lang="en-US" sz="2600" dirty="0">
                <a:ea typeface="Calibri" panose="020F0502020204030204" pitchFamily="34" charset="0"/>
                <a:cs typeface="Calibri" panose="020F0502020204030204" pitchFamily="34" charset="0"/>
              </a:rPr>
              <a:t>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85D7B71-1CEB-997E-A7C8-31111F1647C0}"/>
              </a:ext>
            </a:extLst>
          </p:cNvPr>
          <p:cNvPicPr>
            <a:picLocks noChangeAspect="1"/>
          </p:cNvPicPr>
          <p:nvPr/>
        </p:nvPicPr>
        <p:blipFill>
          <a:blip r:embed="rId3"/>
          <a:stretch>
            <a:fillRect/>
          </a:stretch>
        </p:blipFill>
        <p:spPr>
          <a:xfrm>
            <a:off x="5867400" y="6440986"/>
            <a:ext cx="3076312" cy="382026"/>
          </a:xfrm>
          <a:prstGeom prst="rect">
            <a:avLst/>
          </a:prstGeom>
        </p:spPr>
      </p:pic>
    </p:spTree>
    <p:extLst>
      <p:ext uri="{BB962C8B-B14F-4D97-AF65-F5344CB8AC3E}">
        <p14:creationId xmlns:p14="http://schemas.microsoft.com/office/powerpoint/2010/main" val="34886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a:bodyPr>
          <a:lstStyle/>
          <a:p>
            <a:r>
              <a:rPr lang="en-US" dirty="0"/>
              <a:t>BP Treatment in addition to Lifestyle</a:t>
            </a:r>
          </a:p>
        </p:txBody>
      </p:sp>
      <p:sp>
        <p:nvSpPr>
          <p:cNvPr id="6" name="Content Placeholder 5"/>
          <p:cNvSpPr>
            <a:spLocks noGrp="1"/>
          </p:cNvSpPr>
          <p:nvPr>
            <p:ph sz="quarter" idx="1"/>
          </p:nvPr>
        </p:nvSpPr>
        <p:spPr>
          <a:xfrm>
            <a:off x="457200" y="1250835"/>
            <a:ext cx="6934200" cy="5290038"/>
          </a:xfrm>
        </p:spPr>
        <p:txBody>
          <a:bodyPr>
            <a:normAutofit/>
          </a:bodyPr>
          <a:lstStyle/>
          <a:p>
            <a:r>
              <a:rPr lang="en-US" b="1" dirty="0"/>
              <a:t>First Line B/P Drugs if 130/80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2" name="Picture 1">
            <a:extLst>
              <a:ext uri="{FF2B5EF4-FFF2-40B4-BE49-F238E27FC236}">
                <a16:creationId xmlns:a16="http://schemas.microsoft.com/office/drawing/2014/main" id="{1E42F007-7620-7C75-0BC4-87C1728ED299}"/>
              </a:ext>
            </a:extLst>
          </p:cNvPr>
          <p:cNvPicPr>
            <a:picLocks noChangeAspect="1"/>
          </p:cNvPicPr>
          <p:nvPr/>
        </p:nvPicPr>
        <p:blipFill>
          <a:blip r:embed="rId4"/>
          <a:stretch>
            <a:fillRect/>
          </a:stretch>
        </p:blipFill>
        <p:spPr>
          <a:xfrm>
            <a:off x="5867400" y="6440986"/>
            <a:ext cx="3076312" cy="382026"/>
          </a:xfrm>
          <a:prstGeom prst="rect">
            <a:avLst/>
          </a:prstGeom>
        </p:spPr>
      </p:pic>
    </p:spTree>
    <p:custDataLst>
      <p:tags r:id="rId1"/>
    </p:custDataLst>
    <p:extLst>
      <p:ext uri="{BB962C8B-B14F-4D97-AF65-F5344CB8AC3E}">
        <p14:creationId xmlns:p14="http://schemas.microsoft.com/office/powerpoint/2010/main" val="423810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550FC6A3-C03C-CE7B-6F4B-2AC8ED9BA3A5}"/>
              </a:ext>
            </a:extLst>
          </p:cNvPr>
          <p:cNvPicPr>
            <a:picLocks noGrp="1" noChangeAspect="1"/>
          </p:cNvPicPr>
          <p:nvPr>
            <p:ph sz="quarter" idx="1"/>
          </p:nvPr>
        </p:nvPicPr>
        <p:blipFill>
          <a:blip r:embed="rId2"/>
          <a:stretch>
            <a:fillRect/>
          </a:stretch>
        </p:blipFill>
        <p:spPr>
          <a:xfrm>
            <a:off x="170999" y="1371600"/>
            <a:ext cx="8802002" cy="4798615"/>
          </a:xfrm>
        </p:spPr>
      </p:pic>
      <p:pic>
        <p:nvPicPr>
          <p:cNvPr id="10" name="Picture 9">
            <a:extLst>
              <a:ext uri="{FF2B5EF4-FFF2-40B4-BE49-F238E27FC236}">
                <a16:creationId xmlns:a16="http://schemas.microsoft.com/office/drawing/2014/main" id="{08F9FD06-918D-6FA9-97E9-E9FFD9169B40}"/>
              </a:ext>
            </a:extLst>
          </p:cNvPr>
          <p:cNvPicPr>
            <a:picLocks noChangeAspect="1"/>
          </p:cNvPicPr>
          <p:nvPr/>
        </p:nvPicPr>
        <p:blipFill>
          <a:blip r:embed="rId3"/>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3298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19DC-1EEB-2C8A-F4AC-097BC1CFF6EA}"/>
              </a:ext>
            </a:extLst>
          </p:cNvPr>
          <p:cNvSpPr>
            <a:spLocks noGrp="1"/>
          </p:cNvSpPr>
          <p:nvPr>
            <p:ph type="title"/>
          </p:nvPr>
        </p:nvSpPr>
        <p:spPr/>
        <p:txBody>
          <a:bodyPr/>
          <a:lstStyle/>
          <a:p>
            <a:r>
              <a:rPr lang="en-US" dirty="0"/>
              <a:t>Cardiac and Renal Disease</a:t>
            </a:r>
          </a:p>
        </p:txBody>
      </p:sp>
      <p:sp>
        <p:nvSpPr>
          <p:cNvPr id="3" name="Content Placeholder 2">
            <a:extLst>
              <a:ext uri="{FF2B5EF4-FFF2-40B4-BE49-F238E27FC236}">
                <a16:creationId xmlns:a16="http://schemas.microsoft.com/office/drawing/2014/main" id="{6E5C3795-DD6A-A227-0421-03AD11F861ED}"/>
              </a:ext>
            </a:extLst>
          </p:cNvPr>
          <p:cNvSpPr>
            <a:spLocks noGrp="1"/>
          </p:cNvSpPr>
          <p:nvPr>
            <p:ph sz="quarter" idx="1"/>
          </p:nvPr>
        </p:nvSpPr>
        <p:spPr>
          <a:xfrm>
            <a:off x="401054" y="1160206"/>
            <a:ext cx="6400800" cy="5715000"/>
          </a:xfrm>
        </p:spPr>
        <p:txBody>
          <a:bodyPr>
            <a:normAutofit/>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The combination of 3 comorbidities has been termed </a:t>
            </a:r>
            <a:r>
              <a:rPr lang="en-US" b="0" i="1" dirty="0">
                <a:solidFill>
                  <a:srgbClr val="0070C0"/>
                </a:solidFill>
                <a:effectLst/>
                <a:ea typeface="Calibri" panose="020F0502020204030204" pitchFamily="34" charset="0"/>
                <a:cs typeface="Calibri" panose="020F0502020204030204" pitchFamily="34" charset="0"/>
              </a:rPr>
              <a:t>cardiorenal metabolic disease </a:t>
            </a:r>
            <a:r>
              <a:rPr lang="en-US" b="0" i="0" dirty="0">
                <a:solidFill>
                  <a:srgbClr val="383636"/>
                </a:solidFill>
                <a:effectLst/>
                <a:ea typeface="Calibri" panose="020F0502020204030204" pitchFamily="34" charset="0"/>
                <a:cs typeface="Calibri" panose="020F0502020204030204" pitchFamily="34" charset="0"/>
              </a:rPr>
              <a:t>or </a:t>
            </a:r>
            <a:r>
              <a:rPr lang="en-US" b="0" i="1" dirty="0">
                <a:solidFill>
                  <a:srgbClr val="0070C0"/>
                </a:solidFill>
                <a:effectLst/>
                <a:ea typeface="Calibri" panose="020F0502020204030204" pitchFamily="34" charset="0"/>
                <a:cs typeface="Calibri" panose="020F0502020204030204" pitchFamily="34" charset="0"/>
              </a:rPr>
              <a:t>cardiovascular-kidney-metabolic</a:t>
            </a:r>
            <a:r>
              <a:rPr lang="en-US" b="0" i="0" dirty="0">
                <a:solidFill>
                  <a:srgbClr val="383636"/>
                </a:solidFill>
                <a:effectLst/>
                <a:ea typeface="Calibri" panose="020F0502020204030204" pitchFamily="34" charset="0"/>
                <a:cs typeface="Calibri" panose="020F0502020204030204" pitchFamily="34" charset="0"/>
              </a:rPr>
              <a:t> health</a:t>
            </a:r>
            <a:endParaRPr lang="en-US" dirty="0">
              <a:ea typeface="Calibri" panose="020F0502020204030204" pitchFamily="34" charset="0"/>
              <a:cs typeface="Calibri" panose="020F0502020204030204" pitchFamily="34" charset="0"/>
            </a:endParaRPr>
          </a:p>
          <a:p>
            <a:pPr lvl="1">
              <a:lnSpc>
                <a:spcPct val="120000"/>
              </a:lnSpc>
            </a:pPr>
            <a:r>
              <a:rPr lang="en-US" dirty="0">
                <a:solidFill>
                  <a:srgbClr val="383636"/>
                </a:solidFill>
                <a:ea typeface="Calibri" panose="020F0502020204030204" pitchFamily="34" charset="0"/>
                <a:cs typeface="Calibri" panose="020F0502020204030204" pitchFamily="34" charset="0"/>
              </a:rPr>
              <a:t> </a:t>
            </a:r>
            <a:r>
              <a:rPr lang="en-US" b="0" i="0" dirty="0">
                <a:solidFill>
                  <a:srgbClr val="0070C0"/>
                </a:solidFill>
                <a:effectLst/>
                <a:ea typeface="Calibri" panose="020F0502020204030204" pitchFamily="34" charset="0"/>
                <a:cs typeface="Calibri" panose="020F0502020204030204" pitchFamily="34" charset="0"/>
              </a:rPr>
              <a:t>ASCVD, heart failure, and chronic kidney disease (CKD) </a:t>
            </a:r>
          </a:p>
          <a:p>
            <a:pPr>
              <a:lnSpc>
                <a:spcPct val="120000"/>
              </a:lnSpc>
            </a:pPr>
            <a:r>
              <a:rPr lang="en-US" sz="2800" dirty="0">
                <a:solidFill>
                  <a:srgbClr val="383636"/>
                </a:solidFill>
                <a:ea typeface="Calibri" panose="020F0502020204030204" pitchFamily="34" charset="0"/>
                <a:cs typeface="Calibri" panose="020F0502020204030204" pitchFamily="34" charset="0"/>
              </a:rPr>
              <a:t>Recognized </a:t>
            </a:r>
            <a:r>
              <a:rPr lang="en-US" sz="2800" b="0" i="0" dirty="0">
                <a:solidFill>
                  <a:srgbClr val="383636"/>
                </a:solidFill>
                <a:effectLst/>
                <a:ea typeface="Calibri" panose="020F0502020204030204" pitchFamily="34" charset="0"/>
                <a:cs typeface="Calibri" panose="020F0502020204030204" pitchFamily="34" charset="0"/>
              </a:rPr>
              <a:t>interrelationship of cardiometabolic risk factors leading to cardiovascular disease and adverse kidney outcomes in people with diabetes.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3 comorbidities frequently associated with metabolic risk factors &amp; extra weight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Incidence of all three conditions rises with </a:t>
            </a:r>
            <a:r>
              <a:rPr lang="en-US" b="0" i="1" dirty="0">
                <a:solidFill>
                  <a:srgbClr val="383636"/>
                </a:solidFill>
                <a:effectLst/>
                <a:ea typeface="Calibri" panose="020F0502020204030204" pitchFamily="34" charset="0"/>
                <a:cs typeface="Calibri" panose="020F0502020204030204" pitchFamily="34" charset="0"/>
              </a:rPr>
              <a:t>increasing</a:t>
            </a:r>
            <a:r>
              <a:rPr lang="en-US" b="0" i="0" dirty="0">
                <a:solidFill>
                  <a:srgbClr val="383636"/>
                </a:solidFill>
                <a:effectLst/>
                <a:ea typeface="Calibri" panose="020F0502020204030204" pitchFamily="34" charset="0"/>
                <a:cs typeface="Calibri" panose="020F0502020204030204" pitchFamily="34" charset="0"/>
              </a:rPr>
              <a:t> A1C levels.</a:t>
            </a:r>
          </a:p>
        </p:txBody>
      </p:sp>
      <p:pic>
        <p:nvPicPr>
          <p:cNvPr id="4" name="Picture 3">
            <a:extLst>
              <a:ext uri="{FF2B5EF4-FFF2-40B4-BE49-F238E27FC236}">
                <a16:creationId xmlns:a16="http://schemas.microsoft.com/office/drawing/2014/main" id="{0F8364BF-CBDB-CEE1-694F-AE9C61717BE0}"/>
              </a:ext>
            </a:extLst>
          </p:cNvPr>
          <p:cNvPicPr>
            <a:picLocks noChangeAspect="1"/>
          </p:cNvPicPr>
          <p:nvPr/>
        </p:nvPicPr>
        <p:blipFill>
          <a:blip r:embed="rId2"/>
          <a:stretch>
            <a:fillRect/>
          </a:stretch>
        </p:blipFill>
        <p:spPr>
          <a:xfrm>
            <a:off x="4762500" y="6336818"/>
            <a:ext cx="4078708" cy="506506"/>
          </a:xfrm>
          <a:prstGeom prst="rect">
            <a:avLst/>
          </a:prstGeom>
        </p:spPr>
      </p:pic>
      <p:pic>
        <p:nvPicPr>
          <p:cNvPr id="8" name="Picture 7" descr="Doctor finger on chin">
            <a:extLst>
              <a:ext uri="{FF2B5EF4-FFF2-40B4-BE49-F238E27FC236}">
                <a16:creationId xmlns:a16="http://schemas.microsoft.com/office/drawing/2014/main" id="{ACE23CD8-AF06-8CD8-E0F0-DFDC2069E7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20" y="1319908"/>
            <a:ext cx="1111143" cy="5029200"/>
          </a:xfrm>
          <a:prstGeom prst="rect">
            <a:avLst/>
          </a:prstGeom>
        </p:spPr>
      </p:pic>
    </p:spTree>
    <p:extLst>
      <p:ext uri="{BB962C8B-B14F-4D97-AF65-F5344CB8AC3E}">
        <p14:creationId xmlns:p14="http://schemas.microsoft.com/office/powerpoint/2010/main" val="368438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30A12-1055-6D02-5E9E-D4D0647500C4}"/>
              </a:ext>
            </a:extLst>
          </p:cNvPr>
          <p:cNvSpPr>
            <a:spLocks noGrp="1"/>
          </p:cNvSpPr>
          <p:nvPr>
            <p:ph type="title"/>
          </p:nvPr>
        </p:nvSpPr>
        <p:spPr/>
        <p:txBody>
          <a:bodyPr/>
          <a:lstStyle/>
          <a:p>
            <a:r>
              <a:rPr lang="en-US" dirty="0"/>
              <a:t>Screening for Undiagnosed CV Disease</a:t>
            </a:r>
          </a:p>
        </p:txBody>
      </p:sp>
      <p:pic>
        <p:nvPicPr>
          <p:cNvPr id="4" name="Content Placeholder 3">
            <a:extLst>
              <a:ext uri="{FF2B5EF4-FFF2-40B4-BE49-F238E27FC236}">
                <a16:creationId xmlns:a16="http://schemas.microsoft.com/office/drawing/2014/main" id="{E44C4E66-1ED3-DA36-3AB0-56F244B5968C}"/>
              </a:ext>
            </a:extLst>
          </p:cNvPr>
          <p:cNvPicPr>
            <a:picLocks noGrp="1" noChangeAspect="1"/>
          </p:cNvPicPr>
          <p:nvPr>
            <p:ph sz="quarter" idx="1"/>
          </p:nvPr>
        </p:nvPicPr>
        <p:blipFill>
          <a:blip r:embed="rId2"/>
          <a:stretch>
            <a:fillRect/>
          </a:stretch>
        </p:blipFill>
        <p:spPr>
          <a:xfrm>
            <a:off x="457200" y="1329280"/>
            <a:ext cx="8229600" cy="4716965"/>
          </a:xfrm>
          <a:prstGeom prst="rect">
            <a:avLst/>
          </a:prstGeom>
        </p:spPr>
      </p:pic>
      <p:pic>
        <p:nvPicPr>
          <p:cNvPr id="5" name="Picture 4">
            <a:extLst>
              <a:ext uri="{FF2B5EF4-FFF2-40B4-BE49-F238E27FC236}">
                <a16:creationId xmlns:a16="http://schemas.microsoft.com/office/drawing/2014/main" id="{C60FF473-0B86-D2C2-5B39-5474B2114E31}"/>
              </a:ext>
            </a:extLst>
          </p:cNvPr>
          <p:cNvPicPr>
            <a:picLocks noChangeAspect="1"/>
          </p:cNvPicPr>
          <p:nvPr/>
        </p:nvPicPr>
        <p:blipFill>
          <a:blip r:embed="rId3"/>
          <a:stretch>
            <a:fillRect/>
          </a:stretch>
        </p:blipFill>
        <p:spPr>
          <a:xfrm>
            <a:off x="4815741" y="6309924"/>
            <a:ext cx="4078708" cy="506506"/>
          </a:xfrm>
          <a:prstGeom prst="rect">
            <a:avLst/>
          </a:prstGeom>
        </p:spPr>
      </p:pic>
    </p:spTree>
    <p:extLst>
      <p:ext uri="{BB962C8B-B14F-4D97-AF65-F5344CB8AC3E}">
        <p14:creationId xmlns:p14="http://schemas.microsoft.com/office/powerpoint/2010/main" val="56669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E885-7837-45D1-A558-AA0A80AA39B2}"/>
              </a:ext>
            </a:extLst>
          </p:cNvPr>
          <p:cNvSpPr>
            <a:spLocks noGrp="1"/>
          </p:cNvSpPr>
          <p:nvPr>
            <p:ph type="title"/>
          </p:nvPr>
        </p:nvSpPr>
        <p:spPr>
          <a:xfrm>
            <a:off x="457200" y="152400"/>
            <a:ext cx="8229600" cy="990600"/>
          </a:xfrm>
        </p:spPr>
        <p:txBody>
          <a:bodyPr/>
          <a:lstStyle/>
          <a:p>
            <a:r>
              <a:rPr lang="en-US" dirty="0"/>
              <a:t>Cost vs Benefit of Treating HTN</a:t>
            </a:r>
          </a:p>
        </p:txBody>
      </p:sp>
      <p:sp>
        <p:nvSpPr>
          <p:cNvPr id="3" name="Content Placeholder 2">
            <a:extLst>
              <a:ext uri="{FF2B5EF4-FFF2-40B4-BE49-F238E27FC236}">
                <a16:creationId xmlns:a16="http://schemas.microsoft.com/office/drawing/2014/main" id="{070E9FF1-348F-4ED8-88C0-E8EBA01F15FB}"/>
              </a:ext>
            </a:extLst>
          </p:cNvPr>
          <p:cNvSpPr>
            <a:spLocks noGrp="1"/>
          </p:cNvSpPr>
          <p:nvPr>
            <p:ph sz="quarter" idx="1"/>
          </p:nvPr>
        </p:nvSpPr>
        <p:spPr>
          <a:xfrm>
            <a:off x="381000" y="1143000"/>
            <a:ext cx="5562600" cy="5638800"/>
          </a:xfrm>
        </p:spPr>
        <p:txBody>
          <a:bodyPr>
            <a:normAutofit/>
          </a:bodyPr>
          <a:lstStyle/>
          <a:p>
            <a:r>
              <a:rPr lang="en-US" sz="3200" dirty="0"/>
              <a:t>Consider potential adverse effects of BP medications</a:t>
            </a:r>
          </a:p>
          <a:p>
            <a:pPr lvl="1"/>
            <a:r>
              <a:rPr lang="en-US" sz="2400" dirty="0"/>
              <a:t>Hypotension, syncope, falls, acute kidney injury, and electrolyte abnormalities</a:t>
            </a:r>
          </a:p>
          <a:p>
            <a:pPr lvl="1"/>
            <a:r>
              <a:rPr lang="en-US" sz="2400" dirty="0"/>
              <a:t>Older people, those with chronic kidney disease, and frailty have been shown to be at higher risk  </a:t>
            </a:r>
          </a:p>
          <a:p>
            <a:pPr lvl="1"/>
            <a:r>
              <a:rPr lang="en-US" sz="2400" dirty="0"/>
              <a:t>People with orthostatic hypotension, substantial comorbidity, functional limitations, or polypharmacy higher risk and may prefer relaxed B/P targets to enhance quality of life. </a:t>
            </a:r>
          </a:p>
        </p:txBody>
      </p:sp>
      <p:pic>
        <p:nvPicPr>
          <p:cNvPr id="5" name="Picture 4" descr="A picture containing text, sign, outdoor, sky&#10;&#10;Description automatically generated">
            <a:extLst>
              <a:ext uri="{FF2B5EF4-FFF2-40B4-BE49-F238E27FC236}">
                <a16:creationId xmlns:a16="http://schemas.microsoft.com/office/drawing/2014/main" id="{1E2D208A-A28F-442F-AC73-5395458EC5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325880"/>
            <a:ext cx="2362200" cy="2362200"/>
          </a:xfrm>
          <a:prstGeom prst="rect">
            <a:avLst/>
          </a:prstGeom>
        </p:spPr>
      </p:pic>
      <p:pic>
        <p:nvPicPr>
          <p:cNvPr id="4" name="Picture 3">
            <a:extLst>
              <a:ext uri="{FF2B5EF4-FFF2-40B4-BE49-F238E27FC236}">
                <a16:creationId xmlns:a16="http://schemas.microsoft.com/office/drawing/2014/main" id="{09818C10-59FF-66B4-722F-8EE520290010}"/>
              </a:ext>
            </a:extLst>
          </p:cNvPr>
          <p:cNvPicPr>
            <a:picLocks noChangeAspect="1"/>
          </p:cNvPicPr>
          <p:nvPr/>
        </p:nvPicPr>
        <p:blipFill>
          <a:blip r:embed="rId4"/>
          <a:stretch>
            <a:fillRect/>
          </a:stretch>
        </p:blipFill>
        <p:spPr>
          <a:xfrm>
            <a:off x="4533330" y="6477000"/>
            <a:ext cx="4459109" cy="381000"/>
          </a:xfrm>
          <a:prstGeom prst="rect">
            <a:avLst/>
          </a:prstGeom>
        </p:spPr>
      </p:pic>
      <p:pic>
        <p:nvPicPr>
          <p:cNvPr id="6" name="Picture 5">
            <a:extLst>
              <a:ext uri="{FF2B5EF4-FFF2-40B4-BE49-F238E27FC236}">
                <a16:creationId xmlns:a16="http://schemas.microsoft.com/office/drawing/2014/main" id="{5FF95A4D-E6CB-3415-68FE-1A3857B7A62D}"/>
              </a:ext>
            </a:extLst>
          </p:cNvPr>
          <p:cNvPicPr>
            <a:picLocks noChangeAspect="1"/>
          </p:cNvPicPr>
          <p:nvPr/>
        </p:nvPicPr>
        <p:blipFill>
          <a:blip r:embed="rId5"/>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826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2"/>
          <a:stretch>
            <a:fillRect/>
          </a:stretch>
        </p:blipFill>
        <p:spPr>
          <a:xfrm>
            <a:off x="6569319" y="1203960"/>
            <a:ext cx="2152650" cy="1832144"/>
          </a:xfrm>
          <a:prstGeom prst="rect">
            <a:avLst/>
          </a:prstGeom>
        </p:spPr>
      </p:pic>
      <p:pic>
        <p:nvPicPr>
          <p:cNvPr id="6" name="Picture 5">
            <a:extLst>
              <a:ext uri="{FF2B5EF4-FFF2-40B4-BE49-F238E27FC236}">
                <a16:creationId xmlns:a16="http://schemas.microsoft.com/office/drawing/2014/main" id="{1605F5C2-B8CB-47A9-F55F-662FECA72BC3}"/>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172265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3EF6-BB7F-4A17-ABEC-0BAB645133AA}"/>
              </a:ext>
            </a:extLst>
          </p:cNvPr>
          <p:cNvSpPr>
            <a:spLocks noGrp="1"/>
          </p:cNvSpPr>
          <p:nvPr>
            <p:ph type="title"/>
          </p:nvPr>
        </p:nvSpPr>
        <p:spPr>
          <a:xfrm>
            <a:off x="457200" y="228600"/>
            <a:ext cx="8229600" cy="609600"/>
          </a:xfrm>
        </p:spPr>
        <p:txBody>
          <a:bodyPr>
            <a:normAutofit fontScale="90000"/>
          </a:bodyPr>
          <a:lstStyle/>
          <a:p>
            <a:pPr eaLnBrk="1" fontAlgn="auto" hangingPunct="1">
              <a:spcAft>
                <a:spcPts val="0"/>
              </a:spcAft>
              <a:defRPr/>
            </a:pPr>
            <a:r>
              <a:rPr lang="en-US" sz="4400" dirty="0"/>
              <a:t>Back to Alice</a:t>
            </a:r>
            <a:endParaRPr lang="en-US" dirty="0"/>
          </a:p>
        </p:txBody>
      </p:sp>
      <p:sp>
        <p:nvSpPr>
          <p:cNvPr id="55299" name="Content Placeholder 2">
            <a:extLst>
              <a:ext uri="{FF2B5EF4-FFF2-40B4-BE49-F238E27FC236}">
                <a16:creationId xmlns:a16="http://schemas.microsoft.com/office/drawing/2014/main" id="{EBF0F0DA-B2CC-4ECD-B776-E45B83A7649F}"/>
              </a:ext>
            </a:extLst>
          </p:cNvPr>
          <p:cNvSpPr>
            <a:spLocks noGrp="1"/>
          </p:cNvSpPr>
          <p:nvPr>
            <p:ph sz="quarter" idx="1"/>
          </p:nvPr>
        </p:nvSpPr>
        <p:spPr>
          <a:xfrm>
            <a:off x="457200" y="838200"/>
            <a:ext cx="4041648" cy="6248400"/>
          </a:xfrm>
        </p:spPr>
        <p:txBody>
          <a:bodyPr>
            <a:normAutofit fontScale="85000" lnSpcReduction="10000"/>
          </a:bodyPr>
          <a:lstStyle/>
          <a:p>
            <a:pPr marL="0" indent="0" eaLnBrk="1" hangingPunct="1">
              <a:lnSpc>
                <a:spcPct val="120000"/>
              </a:lnSpc>
              <a:buFont typeface="Wingdings 2" panose="05020102010507070707" pitchFamily="18" charset="2"/>
              <a:buNone/>
              <a:defRPr/>
            </a:pPr>
            <a:r>
              <a:rPr lang="en-US" altLang="en-US" sz="1800" dirty="0"/>
              <a:t>Alice is a 56yo AAF presenting for follow-up for type 2 diabetes. Alice reports that her blood pressure has been higher lately. Denies s/</a:t>
            </a:r>
            <a:r>
              <a:rPr lang="en-US" altLang="en-US" sz="1800" dirty="0" err="1"/>
              <a:t>sx</a:t>
            </a:r>
            <a:r>
              <a:rPr lang="en-US" altLang="en-US" sz="18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36868" name="Content Placeholder 3">
            <a:extLst>
              <a:ext uri="{FF2B5EF4-FFF2-40B4-BE49-F238E27FC236}">
                <a16:creationId xmlns:a16="http://schemas.microsoft.com/office/drawing/2014/main" id="{F04A6194-87D7-4F0D-B2C8-85FDA318A9A8}"/>
              </a:ext>
            </a:extLst>
          </p:cNvPr>
          <p:cNvSpPr txBox="1">
            <a:spLocks/>
          </p:cNvSpPr>
          <p:nvPr/>
        </p:nvSpPr>
        <p:spPr bwMode="auto">
          <a:xfrm>
            <a:off x="5283274" y="1447800"/>
            <a:ext cx="34797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pic>
        <p:nvPicPr>
          <p:cNvPr id="5" name="Picture 4">
            <a:extLst>
              <a:ext uri="{FF2B5EF4-FFF2-40B4-BE49-F238E27FC236}">
                <a16:creationId xmlns:a16="http://schemas.microsoft.com/office/drawing/2014/main" id="{B355783F-E068-4E8B-BF98-1A30AFF48ED8}"/>
              </a:ext>
            </a:extLst>
          </p:cNvPr>
          <p:cNvPicPr>
            <a:picLocks noChangeAspect="1"/>
          </p:cNvPicPr>
          <p:nvPr/>
        </p:nvPicPr>
        <p:blipFill>
          <a:blip r:embed="rId3"/>
          <a:stretch>
            <a:fillRect/>
          </a:stretch>
        </p:blipFill>
        <p:spPr>
          <a:xfrm>
            <a:off x="3724583" y="1676399"/>
            <a:ext cx="1558692" cy="384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dirty="0">
                <a:hlinkClick r:id="rId3"/>
              </a:rPr>
              <a:t>http://tools.acc.org/ASCVD-Risk-Estimator-Plus/#!/calculate/estimate/</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D2AF-B999-4998-9995-325A298B062F}"/>
              </a:ext>
            </a:extLst>
          </p:cNvPr>
          <p:cNvSpPr>
            <a:spLocks noGrp="1"/>
          </p:cNvSpPr>
          <p:nvPr>
            <p:ph type="title"/>
          </p:nvPr>
        </p:nvSpPr>
        <p:spPr/>
        <p:txBody>
          <a:bodyPr/>
          <a:lstStyle/>
          <a:p>
            <a:pPr>
              <a:defRPr/>
            </a:pPr>
            <a:r>
              <a:rPr lang="en-US" dirty="0"/>
              <a:t>What Is Alice’s ASCVD risk? </a:t>
            </a:r>
          </a:p>
        </p:txBody>
      </p:sp>
      <p:sp>
        <p:nvSpPr>
          <p:cNvPr id="3" name="Content Placeholder 2">
            <a:extLst>
              <a:ext uri="{FF2B5EF4-FFF2-40B4-BE49-F238E27FC236}">
                <a16:creationId xmlns:a16="http://schemas.microsoft.com/office/drawing/2014/main" id="{02B3CFF2-885A-4440-A81A-E7718056823D}"/>
              </a:ext>
            </a:extLst>
          </p:cNvPr>
          <p:cNvSpPr>
            <a:spLocks noGrp="1"/>
          </p:cNvSpPr>
          <p:nvPr>
            <p:ph idx="1"/>
          </p:nvPr>
        </p:nvSpPr>
        <p:spPr>
          <a:xfrm>
            <a:off x="409222" y="1219200"/>
            <a:ext cx="7239000" cy="4846638"/>
          </a:xfrm>
        </p:spPr>
        <p:txBody>
          <a:bodyPr/>
          <a:lstStyle/>
          <a:p>
            <a:pPr marL="0" indent="0">
              <a:buNone/>
            </a:pPr>
            <a:endParaRPr lang="en-US" altLang="en-US" dirty="0"/>
          </a:p>
          <a:p>
            <a:r>
              <a:rPr lang="en-US" altLang="en-US" dirty="0"/>
              <a:t>42% risk of a cardiovascular event in the next 10 years</a:t>
            </a:r>
          </a:p>
          <a:p>
            <a:endParaRPr lang="en-US" altLang="en-US" dirty="0"/>
          </a:p>
          <a:p>
            <a:r>
              <a:rPr lang="en-US" altLang="en-US" dirty="0"/>
              <a:t>This puts Alice at HIGH risk</a:t>
            </a:r>
          </a:p>
        </p:txBody>
      </p:sp>
      <p:pic>
        <p:nvPicPr>
          <p:cNvPr id="5" name="Picture 4">
            <a:extLst>
              <a:ext uri="{FF2B5EF4-FFF2-40B4-BE49-F238E27FC236}">
                <a16:creationId xmlns:a16="http://schemas.microsoft.com/office/drawing/2014/main" id="{6A7BBC73-E0D1-45D4-B798-CFCB8E366206}"/>
              </a:ext>
            </a:extLst>
          </p:cNvPr>
          <p:cNvPicPr>
            <a:picLocks noChangeAspect="1"/>
          </p:cNvPicPr>
          <p:nvPr/>
        </p:nvPicPr>
        <p:blipFill>
          <a:blip r:embed="rId2"/>
          <a:stretch>
            <a:fillRect/>
          </a:stretch>
        </p:blipFill>
        <p:spPr>
          <a:xfrm>
            <a:off x="762000" y="3642519"/>
            <a:ext cx="5876925" cy="1304925"/>
          </a:xfrm>
          <a:prstGeom prst="rect">
            <a:avLst/>
          </a:prstGeom>
        </p:spPr>
      </p:pic>
      <p:pic>
        <p:nvPicPr>
          <p:cNvPr id="7" name="Picture 6">
            <a:extLst>
              <a:ext uri="{FF2B5EF4-FFF2-40B4-BE49-F238E27FC236}">
                <a16:creationId xmlns:a16="http://schemas.microsoft.com/office/drawing/2014/main" id="{B9CF52E7-61D6-4E90-BECE-78D674E0B60B}"/>
              </a:ext>
            </a:extLst>
          </p:cNvPr>
          <p:cNvPicPr>
            <a:picLocks noChangeAspect="1"/>
          </p:cNvPicPr>
          <p:nvPr/>
        </p:nvPicPr>
        <p:blipFill>
          <a:blip r:embed="rId3"/>
          <a:stretch>
            <a:fillRect/>
          </a:stretch>
        </p:blipFill>
        <p:spPr>
          <a:xfrm>
            <a:off x="0" y="5069396"/>
            <a:ext cx="8723489" cy="1555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3B7D-85B3-4CA5-962F-185022A6F16D}"/>
              </a:ext>
            </a:extLst>
          </p:cNvPr>
          <p:cNvSpPr>
            <a:spLocks noGrp="1"/>
          </p:cNvSpPr>
          <p:nvPr>
            <p:ph type="title"/>
          </p:nvPr>
        </p:nvSpPr>
        <p:spPr>
          <a:xfrm>
            <a:off x="457200" y="304800"/>
            <a:ext cx="8229600" cy="1066800"/>
          </a:xfrm>
        </p:spPr>
        <p:txBody>
          <a:bodyPr>
            <a:normAutofit fontScale="90000"/>
          </a:bodyPr>
          <a:lstStyle/>
          <a:p>
            <a:pPr eaLnBrk="1" fontAlgn="auto" hangingPunct="1">
              <a:spcAft>
                <a:spcPts val="0"/>
              </a:spcAft>
              <a:defRPr/>
            </a:pPr>
            <a:r>
              <a:rPr lang="en-US" dirty="0"/>
              <a:t>Poll 6 - What is the blood pressure goal for Alice?</a:t>
            </a:r>
          </a:p>
        </p:txBody>
      </p:sp>
      <p:sp>
        <p:nvSpPr>
          <p:cNvPr id="3" name="Content Placeholder 2">
            <a:extLst>
              <a:ext uri="{FF2B5EF4-FFF2-40B4-BE49-F238E27FC236}">
                <a16:creationId xmlns:a16="http://schemas.microsoft.com/office/drawing/2014/main" id="{29467292-E125-4030-9B42-7CCDA14F1CD1}"/>
              </a:ext>
            </a:extLst>
          </p:cNvPr>
          <p:cNvSpPr>
            <a:spLocks noGrp="1"/>
          </p:cNvSpPr>
          <p:nvPr>
            <p:ph idx="1"/>
          </p:nvPr>
        </p:nvSpPr>
        <p:spPr>
          <a:xfrm>
            <a:off x="762000" y="1828800"/>
            <a:ext cx="7239000" cy="3560763"/>
          </a:xfrm>
        </p:spPr>
        <p:txBody>
          <a:bodyPr>
            <a:normAutofit/>
          </a:bodyPr>
          <a:lstStyle/>
          <a:p>
            <a:pPr marL="0" indent="0" fontAlgn="auto">
              <a:spcAft>
                <a:spcPts val="0"/>
              </a:spcAft>
              <a:buFont typeface="Wingdings 2"/>
              <a:buNone/>
              <a:defRPr/>
            </a:pPr>
            <a:r>
              <a:rPr lang="en-US" sz="3200" dirty="0"/>
              <a:t>A. BP&lt;120/80 mmHg</a:t>
            </a:r>
          </a:p>
          <a:p>
            <a:pPr marL="0" indent="0" fontAlgn="auto">
              <a:spcAft>
                <a:spcPts val="0"/>
              </a:spcAft>
              <a:buFont typeface="Wingdings 2" panose="05020102010507070707" pitchFamily="18" charset="2"/>
              <a:buNone/>
              <a:defRPr/>
            </a:pPr>
            <a:r>
              <a:rPr lang="en-US" sz="3200" dirty="0"/>
              <a:t>B. BP&lt;130/80 mmHg</a:t>
            </a:r>
          </a:p>
          <a:p>
            <a:pPr marL="0" indent="0" fontAlgn="auto">
              <a:spcAft>
                <a:spcPts val="0"/>
              </a:spcAft>
              <a:buFont typeface="Wingdings 2" panose="05020102010507070707" pitchFamily="18" charset="2"/>
              <a:buNone/>
              <a:defRPr/>
            </a:pPr>
            <a:r>
              <a:rPr lang="en-US" sz="3200" dirty="0"/>
              <a:t>C. BP&lt;140/80 mmHg</a:t>
            </a:r>
          </a:p>
          <a:p>
            <a:pPr marL="0" indent="0" fontAlgn="auto">
              <a:spcAft>
                <a:spcPts val="0"/>
              </a:spcAft>
              <a:buFont typeface="Wingdings 2" panose="05020102010507070707" pitchFamily="18" charset="2"/>
              <a:buNone/>
              <a:defRPr/>
            </a:pPr>
            <a:r>
              <a:rPr lang="en-US" sz="3200" dirty="0"/>
              <a:t>D. BP&lt;140/90 mmHg</a:t>
            </a:r>
          </a:p>
          <a:p>
            <a:pPr marL="0" indent="0" fontAlgn="auto">
              <a:spcAft>
                <a:spcPts val="0"/>
              </a:spcAft>
              <a:buFont typeface="Wingdings 2"/>
              <a:buNone/>
              <a:defRPr/>
            </a:pPr>
            <a:endParaRPr lang="en-US" dirty="0"/>
          </a:p>
          <a:p>
            <a:pPr marL="274320" indent="-274320" eaLnBrk="1" fontAlgn="auto" hangingPunct="1">
              <a:spcAft>
                <a:spcPts val="0"/>
              </a:spcAft>
              <a:buFont typeface="Wingdings 2"/>
              <a:buChar char=""/>
              <a:defRPr/>
            </a:pPr>
            <a:endParaRPr lang="en-US" dirty="0"/>
          </a:p>
        </p:txBody>
      </p:sp>
      <p:pic>
        <p:nvPicPr>
          <p:cNvPr id="6" name="Picture 5">
            <a:extLst>
              <a:ext uri="{FF2B5EF4-FFF2-40B4-BE49-F238E27FC236}">
                <a16:creationId xmlns:a16="http://schemas.microsoft.com/office/drawing/2014/main" id="{B43D514E-E1F3-4904-A042-8833CEB7D35E}"/>
              </a:ext>
            </a:extLst>
          </p:cNvPr>
          <p:cNvPicPr>
            <a:picLocks noChangeAspect="1"/>
          </p:cNvPicPr>
          <p:nvPr/>
        </p:nvPicPr>
        <p:blipFill>
          <a:blip r:embed="rId3"/>
          <a:stretch>
            <a:fillRect/>
          </a:stretch>
        </p:blipFill>
        <p:spPr>
          <a:xfrm>
            <a:off x="5334000" y="1600200"/>
            <a:ext cx="1791412" cy="4419600"/>
          </a:xfrm>
          <a:prstGeom prst="rect">
            <a:avLst/>
          </a:prstGeom>
        </p:spPr>
      </p:pic>
      <p:sp>
        <p:nvSpPr>
          <p:cNvPr id="5" name="Oval 4">
            <a:extLst>
              <a:ext uri="{FF2B5EF4-FFF2-40B4-BE49-F238E27FC236}">
                <a16:creationId xmlns:a16="http://schemas.microsoft.com/office/drawing/2014/main" id="{49C9AD31-F8F4-42FC-98AF-55FDCDF27140}"/>
              </a:ext>
            </a:extLst>
          </p:cNvPr>
          <p:cNvSpPr/>
          <p:nvPr/>
        </p:nvSpPr>
        <p:spPr>
          <a:xfrm>
            <a:off x="723900" y="2286001"/>
            <a:ext cx="38481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7" name="Picture 6">
            <a:extLst>
              <a:ext uri="{FF2B5EF4-FFF2-40B4-BE49-F238E27FC236}">
                <a16:creationId xmlns:a16="http://schemas.microsoft.com/office/drawing/2014/main" id="{ABAFF9D4-B135-4E5C-A402-FEDDA18E2A57}"/>
              </a:ext>
            </a:extLst>
          </p:cNvPr>
          <p:cNvPicPr>
            <a:picLocks noChangeAspect="1"/>
          </p:cNvPicPr>
          <p:nvPr/>
        </p:nvPicPr>
        <p:blipFill>
          <a:blip r:embed="rId4"/>
          <a:stretch>
            <a:fillRect/>
          </a:stretch>
        </p:blipFill>
        <p:spPr>
          <a:xfrm rot="1563043">
            <a:off x="1504892" y="4548982"/>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0176-03AB-4D19-919B-99AA65A2B660}"/>
              </a:ext>
            </a:extLst>
          </p:cNvPr>
          <p:cNvSpPr>
            <a:spLocks noGrp="1"/>
          </p:cNvSpPr>
          <p:nvPr>
            <p:ph type="title"/>
          </p:nvPr>
        </p:nvSpPr>
        <p:spPr/>
        <p:txBody>
          <a:bodyPr/>
          <a:lstStyle/>
          <a:p>
            <a:pPr>
              <a:defRPr/>
            </a:pPr>
            <a:r>
              <a:rPr lang="en-US" dirty="0"/>
              <a:t>Does Alice have albuminuria?</a:t>
            </a:r>
          </a:p>
        </p:txBody>
      </p:sp>
      <p:sp>
        <p:nvSpPr>
          <p:cNvPr id="44035" name="Content Placeholder 2">
            <a:extLst>
              <a:ext uri="{FF2B5EF4-FFF2-40B4-BE49-F238E27FC236}">
                <a16:creationId xmlns:a16="http://schemas.microsoft.com/office/drawing/2014/main" id="{6D0546D7-F64A-45F0-8C3D-32838368FB83}"/>
              </a:ext>
            </a:extLst>
          </p:cNvPr>
          <p:cNvSpPr>
            <a:spLocks noGrp="1"/>
          </p:cNvSpPr>
          <p:nvPr>
            <p:ph idx="1"/>
          </p:nvPr>
        </p:nvSpPr>
        <p:spPr>
          <a:xfrm>
            <a:off x="228600" y="1219200"/>
            <a:ext cx="8610600" cy="5486400"/>
          </a:xfrm>
        </p:spPr>
        <p:txBody>
          <a:bodyPr/>
          <a:lstStyle/>
          <a:p>
            <a:pPr marL="0" indent="0" algn="ctr">
              <a:buNone/>
            </a:pPr>
            <a:r>
              <a:rPr lang="en-US" altLang="en-US" sz="3600" dirty="0"/>
              <a:t>Albumin to Creatinine ratio (ACR)= 202 mg/g</a:t>
            </a:r>
          </a:p>
          <a:p>
            <a:endParaRPr lang="en-US" altLang="en-US" dirty="0"/>
          </a:p>
        </p:txBody>
      </p:sp>
      <p:sp>
        <p:nvSpPr>
          <p:cNvPr id="4" name="TextBox 3">
            <a:extLst>
              <a:ext uri="{FF2B5EF4-FFF2-40B4-BE49-F238E27FC236}">
                <a16:creationId xmlns:a16="http://schemas.microsoft.com/office/drawing/2014/main" id="{CB32E354-FA1D-458B-A768-74D9468D789C}"/>
              </a:ext>
            </a:extLst>
          </p:cNvPr>
          <p:cNvSpPr txBox="1">
            <a:spLocks noChangeArrowheads="1"/>
          </p:cNvSpPr>
          <p:nvPr/>
        </p:nvSpPr>
        <p:spPr bwMode="auto">
          <a:xfrm>
            <a:off x="1524000" y="297180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sz="8000" b="1" dirty="0">
                <a:solidFill>
                  <a:srgbClr val="FF0000"/>
                </a:solidFill>
              </a:rPr>
              <a:t>YES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B2C3FF74-AE1D-E7C5-D2ED-41640B212F0D}"/>
              </a:ext>
            </a:extLst>
          </p:cNvPr>
          <p:cNvSpPr>
            <a:spLocks noGrp="1"/>
          </p:cNvSpPr>
          <p:nvPr>
            <p:ph sz="quarter" idx="1"/>
          </p:nvPr>
        </p:nvSpPr>
        <p:spPr/>
        <p:txBody>
          <a:bodyPr/>
          <a:lstStyle/>
          <a:p>
            <a:endParaRPr lang="en-US" dirty="0"/>
          </a:p>
        </p:txBody>
      </p:sp>
      <p:sp>
        <p:nvSpPr>
          <p:cNvPr id="6" name="TextBox 5">
            <a:extLst>
              <a:ext uri="{FF2B5EF4-FFF2-40B4-BE49-F238E27FC236}">
                <a16:creationId xmlns:a16="http://schemas.microsoft.com/office/drawing/2014/main" id="{FD83782D-E4F0-E94A-AE3C-99618E9CC1AC}"/>
              </a:ext>
            </a:extLst>
          </p:cNvPr>
          <p:cNvSpPr txBox="1"/>
          <p:nvPr/>
        </p:nvSpPr>
        <p:spPr>
          <a:xfrm>
            <a:off x="76200" y="6254605"/>
            <a:ext cx="6324600" cy="369332"/>
          </a:xfrm>
          <a:prstGeom prst="rect">
            <a:avLst/>
          </a:prstGeom>
          <a:noFill/>
        </p:spPr>
        <p:txBody>
          <a:bodyPr wrap="square" rtlCol="0">
            <a:spAutoFit/>
          </a:bodyPr>
          <a:lstStyle/>
          <a:p>
            <a:r>
              <a:rPr lang="en-US" dirty="0"/>
              <a:t>ADASOC 2024</a:t>
            </a:r>
          </a:p>
        </p:txBody>
      </p:sp>
      <p:pic>
        <p:nvPicPr>
          <p:cNvPr id="3" name="Picture 2">
            <a:extLst>
              <a:ext uri="{FF2B5EF4-FFF2-40B4-BE49-F238E27FC236}">
                <a16:creationId xmlns:a16="http://schemas.microsoft.com/office/drawing/2014/main" id="{36277213-40BE-074F-54DA-AF3787D326BE}"/>
              </a:ext>
            </a:extLst>
          </p:cNvPr>
          <p:cNvPicPr>
            <a:picLocks noChangeAspect="1"/>
          </p:cNvPicPr>
          <p:nvPr/>
        </p:nvPicPr>
        <p:blipFill>
          <a:blip r:embed="rId3"/>
          <a:stretch>
            <a:fillRect/>
          </a:stretch>
        </p:blipFill>
        <p:spPr>
          <a:xfrm>
            <a:off x="166921" y="125190"/>
            <a:ext cx="8810158" cy="6607619"/>
          </a:xfrm>
          <a:prstGeom prst="rect">
            <a:avLst/>
          </a:prstGeom>
        </p:spPr>
      </p:pic>
    </p:spTree>
    <p:extLst>
      <p:ext uri="{BB962C8B-B14F-4D97-AF65-F5344CB8AC3E}">
        <p14:creationId xmlns:p14="http://schemas.microsoft.com/office/powerpoint/2010/main" val="298043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pic>
        <p:nvPicPr>
          <p:cNvPr id="48131" name="Picture 2">
            <a:extLst>
              <a:ext uri="{FF2B5EF4-FFF2-40B4-BE49-F238E27FC236}">
                <a16:creationId xmlns:a16="http://schemas.microsoft.com/office/drawing/2014/main" id="{F9971CDA-6B41-45CA-91BA-85EAF9BB9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460500"/>
            <a:ext cx="7858125"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5582" y="6169026"/>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dirty="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308D1BEF-452C-3476-BADC-29DEC89B1DA7}"/>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a:bodyPr>
          <a:lstStyle/>
          <a:p>
            <a:pPr>
              <a:defRPr/>
            </a:pPr>
            <a:r>
              <a:rPr lang="en-US" dirty="0"/>
              <a:t>Angiotensin Receptor blockers (ARB’s)</a:t>
            </a:r>
          </a:p>
        </p:txBody>
      </p:sp>
      <p:pic>
        <p:nvPicPr>
          <p:cNvPr id="50179" name="Picture 2">
            <a:extLst>
              <a:ext uri="{FF2B5EF4-FFF2-40B4-BE49-F238E27FC236}">
                <a16:creationId xmlns:a16="http://schemas.microsoft.com/office/drawing/2014/main" id="{201CD853-8085-4DD3-9873-E66C8ECE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69" y="1558192"/>
            <a:ext cx="828125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657924" y="6216772"/>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a:latin typeface="Arial" panose="020B0604020202020204" pitchFamily="34" charset="0"/>
              </a:rPr>
              <a:t>Initial dose adjustment may be needed for renal dysfunction or elderly</a:t>
            </a:r>
          </a:p>
        </p:txBody>
      </p:sp>
      <p:sp>
        <p:nvSpPr>
          <p:cNvPr id="3" name="TextBox 2">
            <a:extLst>
              <a:ext uri="{FF2B5EF4-FFF2-40B4-BE49-F238E27FC236}">
                <a16:creationId xmlns:a16="http://schemas.microsoft.com/office/drawing/2014/main" id="{658A3439-AB4E-D066-F0BE-FE39C50DCEE9}"/>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7020049-1592-4646-892F-1ED024722AED}"/>
              </a:ext>
            </a:extLst>
          </p:cNvPr>
          <p:cNvSpPr>
            <a:spLocks noGrp="1"/>
          </p:cNvSpPr>
          <p:nvPr>
            <p:ph type="title"/>
          </p:nvPr>
        </p:nvSpPr>
        <p:spPr>
          <a:xfrm>
            <a:off x="455340" y="304800"/>
            <a:ext cx="8231459" cy="701675"/>
          </a:xfrm>
        </p:spPr>
        <p:txBody>
          <a:bodyPr/>
          <a:lstStyle/>
          <a:p>
            <a:pPr eaLnBrk="1" hangingPunct="1">
              <a:defRPr/>
            </a:pPr>
            <a:r>
              <a:rPr lang="en-US" altLang="en-US" dirty="0"/>
              <a:t>ACEI/ARB Adverse Effects</a:t>
            </a:r>
          </a:p>
        </p:txBody>
      </p:sp>
      <p:sp>
        <p:nvSpPr>
          <p:cNvPr id="3" name="Content Placeholder 2">
            <a:extLst>
              <a:ext uri="{FF2B5EF4-FFF2-40B4-BE49-F238E27FC236}">
                <a16:creationId xmlns:a16="http://schemas.microsoft.com/office/drawing/2014/main" id="{15540147-01C6-4D64-8D29-F521C80F1C63}"/>
              </a:ext>
            </a:extLst>
          </p:cNvPr>
          <p:cNvSpPr>
            <a:spLocks noGrp="1"/>
          </p:cNvSpPr>
          <p:nvPr>
            <p:ph idx="1"/>
          </p:nvPr>
        </p:nvSpPr>
        <p:spPr>
          <a:xfrm>
            <a:off x="457200" y="1006475"/>
            <a:ext cx="5638800" cy="5775325"/>
          </a:xfrm>
        </p:spPr>
        <p:txBody>
          <a:bodyPr rtlCol="0">
            <a:normAutofit fontScale="92500" lnSpcReduction="20000"/>
          </a:bodyPr>
          <a:lstStyle/>
          <a:p>
            <a:pPr eaLnBrk="1" fontAlgn="auto" hangingPunct="1">
              <a:lnSpc>
                <a:spcPct val="120000"/>
              </a:lnSpc>
              <a:spcBef>
                <a:spcPts val="0"/>
              </a:spcBef>
              <a:spcAft>
                <a:spcPts val="0"/>
              </a:spcAft>
              <a:buFont typeface="Arial" pitchFamily="34" charset="0"/>
              <a:buChar char="•"/>
              <a:defRPr/>
            </a:pPr>
            <a:r>
              <a:rPr lang="en-US" sz="3000" dirty="0"/>
              <a:t>Adverse effects</a:t>
            </a:r>
          </a:p>
          <a:p>
            <a:pPr lvl="1" eaLnBrk="1" fontAlgn="auto" hangingPunct="1">
              <a:lnSpc>
                <a:spcPct val="120000"/>
              </a:lnSpc>
              <a:spcBef>
                <a:spcPts val="0"/>
              </a:spcBef>
              <a:spcAft>
                <a:spcPts val="0"/>
              </a:spcAft>
              <a:buFont typeface="Arial" pitchFamily="34" charset="0"/>
              <a:buChar char="–"/>
              <a:defRPr/>
            </a:pPr>
            <a:r>
              <a:rPr lang="en-US" sz="2600" u="sng" dirty="0"/>
              <a:t>Dry</a:t>
            </a:r>
            <a:r>
              <a:rPr lang="en-US" sz="2600" dirty="0"/>
              <a:t> cough with ACEI </a:t>
            </a:r>
          </a:p>
          <a:p>
            <a:pPr lvl="2" eaLnBrk="1" fontAlgn="auto" hangingPunct="1">
              <a:lnSpc>
                <a:spcPct val="120000"/>
              </a:lnSpc>
              <a:spcBef>
                <a:spcPts val="0"/>
              </a:spcBef>
              <a:spcAft>
                <a:spcPts val="0"/>
              </a:spcAft>
              <a:buFont typeface="Arial" pitchFamily="34" charset="0"/>
              <a:buChar char="–"/>
              <a:defRPr/>
            </a:pPr>
            <a:r>
              <a:rPr lang="en-US" sz="1900" dirty="0"/>
              <a:t>Caused by inhibition of bradykinin breakdown</a:t>
            </a:r>
          </a:p>
          <a:p>
            <a:pPr lvl="1" eaLnBrk="1" fontAlgn="auto" hangingPunct="1">
              <a:lnSpc>
                <a:spcPct val="120000"/>
              </a:lnSpc>
              <a:spcBef>
                <a:spcPts val="0"/>
              </a:spcBef>
              <a:spcAft>
                <a:spcPts val="0"/>
              </a:spcAft>
              <a:buFont typeface="Arial" pitchFamily="34" charset="0"/>
              <a:buChar char="–"/>
              <a:defRPr/>
            </a:pPr>
            <a:r>
              <a:rPr lang="en-US" sz="2600" dirty="0"/>
              <a:t>Hyperkalemia</a:t>
            </a:r>
          </a:p>
          <a:p>
            <a:pPr lvl="1" eaLnBrk="1" fontAlgn="auto" hangingPunct="1">
              <a:lnSpc>
                <a:spcPct val="120000"/>
              </a:lnSpc>
              <a:spcBef>
                <a:spcPts val="0"/>
              </a:spcBef>
              <a:spcAft>
                <a:spcPts val="0"/>
              </a:spcAft>
              <a:buFont typeface="Arial" pitchFamily="34" charset="0"/>
              <a:buChar char="–"/>
              <a:defRPr/>
            </a:pPr>
            <a:r>
              <a:rPr lang="en-US" sz="2600" dirty="0"/>
              <a:t>Angioedema (&lt; 1%)</a:t>
            </a:r>
          </a:p>
          <a:p>
            <a:pPr lvl="2" eaLnBrk="1" fontAlgn="auto" hangingPunct="1">
              <a:lnSpc>
                <a:spcPct val="120000"/>
              </a:lnSpc>
              <a:spcBef>
                <a:spcPts val="0"/>
              </a:spcBef>
              <a:spcAft>
                <a:spcPts val="0"/>
              </a:spcAft>
              <a:buFont typeface="Arial" pitchFamily="34" charset="0"/>
              <a:buChar char="•"/>
              <a:defRPr/>
            </a:pPr>
            <a:r>
              <a:rPr lang="en-US" sz="2200" dirty="0"/>
              <a:t>Occurs 2-4x more frequently in African Americans</a:t>
            </a:r>
          </a:p>
          <a:p>
            <a:pPr lvl="1" eaLnBrk="1" fontAlgn="auto" hangingPunct="1">
              <a:lnSpc>
                <a:spcPct val="120000"/>
              </a:lnSpc>
              <a:spcBef>
                <a:spcPts val="0"/>
              </a:spcBef>
              <a:spcAft>
                <a:spcPts val="0"/>
              </a:spcAft>
              <a:buFont typeface="Arial" pitchFamily="34" charset="0"/>
              <a:buChar char="–"/>
              <a:defRPr/>
            </a:pPr>
            <a:r>
              <a:rPr lang="en-US" sz="2600" dirty="0"/>
              <a:t>Bump in SCr</a:t>
            </a:r>
          </a:p>
          <a:p>
            <a:pPr lvl="2" eaLnBrk="1" fontAlgn="auto" hangingPunct="1">
              <a:lnSpc>
                <a:spcPct val="120000"/>
              </a:lnSpc>
              <a:spcBef>
                <a:spcPts val="0"/>
              </a:spcBef>
              <a:spcAft>
                <a:spcPts val="0"/>
              </a:spcAft>
              <a:buFont typeface="Arial" pitchFamily="34" charset="0"/>
              <a:buChar char="•"/>
              <a:defRPr/>
            </a:pPr>
            <a:r>
              <a:rPr lang="en-US" dirty="0"/>
              <a:t>Up to  30% is acceptable</a:t>
            </a:r>
          </a:p>
          <a:p>
            <a:pPr lvl="1" eaLnBrk="1" fontAlgn="auto" hangingPunct="1">
              <a:lnSpc>
                <a:spcPct val="120000"/>
              </a:lnSpc>
              <a:spcBef>
                <a:spcPts val="0"/>
              </a:spcBef>
              <a:spcAft>
                <a:spcPts val="0"/>
              </a:spcAft>
              <a:buFont typeface="Arial" pitchFamily="34" charset="0"/>
              <a:buChar char="–"/>
              <a:defRPr/>
            </a:pPr>
            <a:r>
              <a:rPr lang="en-US" sz="2600" dirty="0"/>
              <a:t>Orthostatic hypotension (initial dose)</a:t>
            </a:r>
          </a:p>
          <a:p>
            <a:pPr lvl="1" eaLnBrk="1" fontAlgn="auto" hangingPunct="1">
              <a:lnSpc>
                <a:spcPct val="120000"/>
              </a:lnSpc>
              <a:spcBef>
                <a:spcPts val="0"/>
              </a:spcBef>
              <a:spcAft>
                <a:spcPts val="0"/>
              </a:spcAft>
              <a:buFont typeface="Arial" pitchFamily="34" charset="0"/>
              <a:buChar char="–"/>
              <a:defRPr/>
            </a:pPr>
            <a:r>
              <a:rPr lang="en-US" sz="2600" dirty="0"/>
              <a:t>Skin rash (captopril)</a:t>
            </a:r>
          </a:p>
          <a:p>
            <a:pPr marL="457200" lvl="1" indent="0" eaLnBrk="1" fontAlgn="auto" hangingPunct="1">
              <a:lnSpc>
                <a:spcPct val="120000"/>
              </a:lnSpc>
              <a:spcAft>
                <a:spcPts val="0"/>
              </a:spcAft>
              <a:buFont typeface="Arial" pitchFamily="34" charset="0"/>
              <a:buNone/>
              <a:defRPr/>
            </a:pPr>
            <a:endParaRPr lang="en-US" sz="2600" dirty="0"/>
          </a:p>
          <a:p>
            <a:pPr eaLnBrk="1" fontAlgn="auto" hangingPunct="1">
              <a:lnSpc>
                <a:spcPct val="120000"/>
              </a:lnSpc>
              <a:spcAft>
                <a:spcPts val="0"/>
              </a:spcAft>
              <a:buFont typeface="Arial" pitchFamily="34" charset="0"/>
              <a:buChar char="•"/>
              <a:defRPr/>
            </a:pPr>
            <a:r>
              <a:rPr lang="en-US" sz="3000" dirty="0"/>
              <a:t>Contraindications</a:t>
            </a:r>
          </a:p>
          <a:p>
            <a:pPr lvl="1" eaLnBrk="1" fontAlgn="auto" hangingPunct="1">
              <a:lnSpc>
                <a:spcPct val="120000"/>
              </a:lnSpc>
              <a:spcAft>
                <a:spcPts val="0"/>
              </a:spcAft>
              <a:buFont typeface="Arial" pitchFamily="34" charset="0"/>
              <a:buChar char="–"/>
              <a:defRPr/>
            </a:pPr>
            <a:r>
              <a:rPr lang="en-US" sz="2600" dirty="0"/>
              <a:t>Pregnancy </a:t>
            </a:r>
          </a:p>
          <a:p>
            <a:pPr lvl="1" eaLnBrk="1" fontAlgn="auto" hangingPunct="1">
              <a:lnSpc>
                <a:spcPct val="120000"/>
              </a:lnSpc>
              <a:spcAft>
                <a:spcPts val="0"/>
              </a:spcAft>
              <a:buFont typeface="Arial" pitchFamily="34" charset="0"/>
              <a:buChar char="–"/>
              <a:defRPr/>
            </a:pPr>
            <a:r>
              <a:rPr lang="en-US" sz="2600" dirty="0"/>
              <a:t>Bilateral renal artery stenosis</a:t>
            </a:r>
          </a:p>
        </p:txBody>
      </p:sp>
      <p:pic>
        <p:nvPicPr>
          <p:cNvPr id="6" name="Picture 5" descr="A picture containing person, wall, indoor&#10;&#10;Description automatically generated">
            <a:extLst>
              <a:ext uri="{FF2B5EF4-FFF2-40B4-BE49-F238E27FC236}">
                <a16:creationId xmlns:a16="http://schemas.microsoft.com/office/drawing/2014/main" id="{27385AEA-4717-40BC-BDBA-DD212D6D013D}"/>
              </a:ext>
            </a:extLst>
          </p:cNvPr>
          <p:cNvPicPr>
            <a:picLocks noChangeAspect="1"/>
          </p:cNvPicPr>
          <p:nvPr/>
        </p:nvPicPr>
        <p:blipFill>
          <a:blip r:embed="rId3"/>
          <a:stretch>
            <a:fillRect/>
          </a:stretch>
        </p:blipFill>
        <p:spPr>
          <a:xfrm>
            <a:off x="6129969" y="1143000"/>
            <a:ext cx="2667000" cy="3747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D7D-239B-42F1-9271-784CEB6D6610}"/>
              </a:ext>
            </a:extLst>
          </p:cNvPr>
          <p:cNvSpPr>
            <a:spLocks noGrp="1"/>
          </p:cNvSpPr>
          <p:nvPr>
            <p:ph type="title"/>
          </p:nvPr>
        </p:nvSpPr>
        <p:spPr/>
        <p:txBody>
          <a:bodyPr/>
          <a:lstStyle/>
          <a:p>
            <a:pPr>
              <a:defRPr/>
            </a:pPr>
            <a:r>
              <a:rPr lang="en-US" dirty="0"/>
              <a:t>Thiazide diuretics</a:t>
            </a:r>
          </a:p>
        </p:txBody>
      </p:sp>
      <p:sp>
        <p:nvSpPr>
          <p:cNvPr id="54276" name="Content Placeholder 2">
            <a:extLst>
              <a:ext uri="{FF2B5EF4-FFF2-40B4-BE49-F238E27FC236}">
                <a16:creationId xmlns:a16="http://schemas.microsoft.com/office/drawing/2014/main" id="{6BA28AD0-D605-4A96-AC7D-CE690B86DD4F}"/>
              </a:ext>
            </a:extLst>
          </p:cNvPr>
          <p:cNvSpPr txBox="1">
            <a:spLocks/>
          </p:cNvSpPr>
          <p:nvPr/>
        </p:nvSpPr>
        <p:spPr bwMode="auto">
          <a:xfrm>
            <a:off x="609600" y="1524000"/>
            <a:ext cx="7239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758825"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004888"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1279525"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17367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1939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26511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1083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endParaRPr lang="en-US" altLang="en-US"/>
          </a:p>
        </p:txBody>
      </p:sp>
      <p:pic>
        <p:nvPicPr>
          <p:cNvPr id="54277" name="Picture 3">
            <a:extLst>
              <a:ext uri="{FF2B5EF4-FFF2-40B4-BE49-F238E27FC236}">
                <a16:creationId xmlns:a16="http://schemas.microsoft.com/office/drawing/2014/main" id="{E6BECB99-454C-4ABA-9425-5B02CB39C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219200"/>
            <a:ext cx="8229600" cy="312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283DBD49-465E-A0EE-5B44-1D5EAB1263AD}"/>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DC20-DD6E-415B-BC34-0571A665EA7C}"/>
              </a:ext>
            </a:extLst>
          </p:cNvPr>
          <p:cNvSpPr>
            <a:spLocks noGrp="1"/>
          </p:cNvSpPr>
          <p:nvPr>
            <p:ph type="title"/>
          </p:nvPr>
        </p:nvSpPr>
        <p:spPr>
          <a:xfrm>
            <a:off x="304800" y="152400"/>
            <a:ext cx="8382000" cy="962247"/>
          </a:xfrm>
        </p:spPr>
        <p:txBody>
          <a:bodyPr>
            <a:normAutofit/>
          </a:bodyPr>
          <a:lstStyle/>
          <a:p>
            <a:pPr>
              <a:defRPr/>
            </a:pPr>
            <a:r>
              <a:rPr lang="en-US" sz="4000" dirty="0"/>
              <a:t>Calcium Channel Blockers</a:t>
            </a:r>
          </a:p>
        </p:txBody>
      </p:sp>
      <p:sp>
        <p:nvSpPr>
          <p:cNvPr id="55299" name="Content Placeholder 2">
            <a:extLst>
              <a:ext uri="{FF2B5EF4-FFF2-40B4-BE49-F238E27FC236}">
                <a16:creationId xmlns:a16="http://schemas.microsoft.com/office/drawing/2014/main" id="{F945396B-0177-4B93-A13C-AE7ECDB682FC}"/>
              </a:ext>
            </a:extLst>
          </p:cNvPr>
          <p:cNvSpPr>
            <a:spLocks noGrp="1"/>
          </p:cNvSpPr>
          <p:nvPr>
            <p:ph idx="1"/>
          </p:nvPr>
        </p:nvSpPr>
        <p:spPr/>
        <p:txBody>
          <a:bodyPr/>
          <a:lstStyle/>
          <a:p>
            <a:endParaRPr lang="en-US" altLang="en-US"/>
          </a:p>
        </p:txBody>
      </p:sp>
      <p:pic>
        <p:nvPicPr>
          <p:cNvPr id="55300" name="Picture 2">
            <a:extLst>
              <a:ext uri="{FF2B5EF4-FFF2-40B4-BE49-F238E27FC236}">
                <a16:creationId xmlns:a16="http://schemas.microsoft.com/office/drawing/2014/main" id="{AE652C46-43FB-4290-9BD6-E4A8D90AB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848600"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4E6-6643-467F-BE50-435D802CD072}"/>
              </a:ext>
            </a:extLst>
          </p:cNvPr>
          <p:cNvSpPr>
            <a:spLocks noGrp="1"/>
          </p:cNvSpPr>
          <p:nvPr>
            <p:ph type="title"/>
          </p:nvPr>
        </p:nvSpPr>
        <p:spPr>
          <a:xfrm>
            <a:off x="384048" y="243840"/>
            <a:ext cx="8229600" cy="914400"/>
          </a:xfrm>
        </p:spPr>
        <p:txBody>
          <a:bodyPr>
            <a:normAutofit/>
          </a:bodyPr>
          <a:lstStyle/>
          <a:p>
            <a:pPr>
              <a:defRPr/>
            </a:pPr>
            <a:r>
              <a:rPr lang="en-US" sz="4000" dirty="0"/>
              <a:t>Resistant hypertension	</a:t>
            </a:r>
          </a:p>
        </p:txBody>
      </p:sp>
      <p:sp>
        <p:nvSpPr>
          <p:cNvPr id="56323" name="Content Placeholder 2">
            <a:extLst>
              <a:ext uri="{FF2B5EF4-FFF2-40B4-BE49-F238E27FC236}">
                <a16:creationId xmlns:a16="http://schemas.microsoft.com/office/drawing/2014/main" id="{54F98892-9860-463C-BF3D-C39EA1AB66DF}"/>
              </a:ext>
            </a:extLst>
          </p:cNvPr>
          <p:cNvSpPr>
            <a:spLocks noGrp="1"/>
          </p:cNvSpPr>
          <p:nvPr>
            <p:ph sz="quarter" idx="1"/>
          </p:nvPr>
        </p:nvSpPr>
        <p:spPr>
          <a:xfrm>
            <a:off x="457200" y="1219200"/>
            <a:ext cx="5029200" cy="4724400"/>
          </a:xfrm>
        </p:spPr>
        <p:txBody>
          <a:bodyPr>
            <a:normAutofit fontScale="77500" lnSpcReduction="20000"/>
          </a:bodyPr>
          <a:lstStyle/>
          <a:p>
            <a:r>
              <a:rPr lang="en-US" altLang="en-US" sz="3200" dirty="0"/>
              <a:t>Not meeting BP targets on 3 classes of antihypertensive meds (including a diuretic) at optimal doses</a:t>
            </a:r>
          </a:p>
          <a:p>
            <a:endParaRPr lang="en-US" altLang="en-US" sz="3200" dirty="0"/>
          </a:p>
          <a:p>
            <a:r>
              <a:rPr lang="en-US" altLang="en-US" sz="3200" dirty="0"/>
              <a:t>Consider mineralocorticoid receptor antagonist</a:t>
            </a:r>
          </a:p>
          <a:p>
            <a:pPr lvl="1"/>
            <a:r>
              <a:rPr lang="en-US" altLang="en-US" sz="2400" dirty="0"/>
              <a:t>Spironolactone (Aldactone®) 25-100mg daily </a:t>
            </a:r>
          </a:p>
          <a:p>
            <a:pPr lvl="1"/>
            <a:r>
              <a:rPr lang="en-US" altLang="en-US" sz="2400" dirty="0"/>
              <a:t>Eplerenone (Inspira®) 50-100mg daily </a:t>
            </a:r>
          </a:p>
          <a:p>
            <a:pPr lvl="1"/>
            <a:endParaRPr lang="en-US" altLang="en-US" sz="2400" dirty="0"/>
          </a:p>
          <a:p>
            <a:r>
              <a:rPr lang="en-US" altLang="en-US" sz="3200" dirty="0"/>
              <a:t>Monitor serum creatinine, potassium</a:t>
            </a:r>
          </a:p>
          <a:p>
            <a:endParaRPr lang="en-US" altLang="en-US" sz="3200" dirty="0"/>
          </a:p>
          <a:p>
            <a:r>
              <a:rPr lang="en-US" altLang="en-US" sz="3200" dirty="0"/>
              <a:t>Avoid use with </a:t>
            </a:r>
            <a:r>
              <a:rPr lang="en-US" altLang="en-US" sz="3200" dirty="0" err="1"/>
              <a:t>finerenone</a:t>
            </a:r>
            <a:endParaRPr lang="en-US" altLang="en-US" dirty="0"/>
          </a:p>
        </p:txBody>
      </p:sp>
      <p:pic>
        <p:nvPicPr>
          <p:cNvPr id="4" name="Picture 3" descr="Assorted pills and capsules">
            <a:extLst>
              <a:ext uri="{FF2B5EF4-FFF2-40B4-BE49-F238E27FC236}">
                <a16:creationId xmlns:a16="http://schemas.microsoft.com/office/drawing/2014/main" id="{840AC765-915B-4C8C-8D04-BDB63F2AB9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216071" y="2032000"/>
            <a:ext cx="4191000"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7AB7-04FD-4D0D-9FE3-7CB2E7B0D859}"/>
              </a:ext>
            </a:extLst>
          </p:cNvPr>
          <p:cNvSpPr>
            <a:spLocks noGrp="1"/>
          </p:cNvSpPr>
          <p:nvPr>
            <p:ph type="title"/>
          </p:nvPr>
        </p:nvSpPr>
        <p:spPr/>
        <p:txBody>
          <a:bodyPr>
            <a:normAutofit/>
          </a:bodyPr>
          <a:lstStyle/>
          <a:p>
            <a:pPr>
              <a:defRPr/>
            </a:pPr>
            <a:r>
              <a:rPr lang="en-US" sz="4400" dirty="0"/>
              <a:t>Beta Blockers</a:t>
            </a:r>
          </a:p>
        </p:txBody>
      </p:sp>
      <p:sp>
        <p:nvSpPr>
          <p:cNvPr id="57347" name="Content Placeholder 2">
            <a:extLst>
              <a:ext uri="{FF2B5EF4-FFF2-40B4-BE49-F238E27FC236}">
                <a16:creationId xmlns:a16="http://schemas.microsoft.com/office/drawing/2014/main" id="{82D5A658-5C6E-4C2F-935A-9ED471E2E620}"/>
              </a:ext>
            </a:extLst>
          </p:cNvPr>
          <p:cNvSpPr>
            <a:spLocks noGrp="1"/>
          </p:cNvSpPr>
          <p:nvPr>
            <p:ph idx="1"/>
          </p:nvPr>
        </p:nvSpPr>
        <p:spPr>
          <a:xfrm>
            <a:off x="457200" y="1401624"/>
            <a:ext cx="5638800" cy="5303976"/>
          </a:xfrm>
        </p:spPr>
        <p:txBody>
          <a:bodyPr>
            <a:normAutofit lnSpcReduction="10000"/>
          </a:bodyPr>
          <a:lstStyle/>
          <a:p>
            <a:r>
              <a:rPr lang="en-US" altLang="en-US" sz="2800" dirty="0"/>
              <a:t>Use in recurrent MI, heart failure</a:t>
            </a:r>
          </a:p>
          <a:p>
            <a:r>
              <a:rPr lang="en-US" altLang="en-US" sz="2800" dirty="0"/>
              <a:t>Side effects: depression, sexual dysfunction, exercise intolerance, sedation, dizziness</a:t>
            </a:r>
          </a:p>
          <a:p>
            <a:r>
              <a:rPr lang="en-US" altLang="en-US" sz="2800" dirty="0"/>
              <a:t>Monitor BP, lipids, heart rate, glucose</a:t>
            </a:r>
          </a:p>
          <a:p>
            <a:r>
              <a:rPr lang="en-US" altLang="en-US" sz="2800" dirty="0"/>
              <a:t>When stopping, taper dose gradually</a:t>
            </a:r>
          </a:p>
          <a:p>
            <a:r>
              <a:rPr lang="en-US" altLang="en-US" sz="2800" dirty="0"/>
              <a:t>Can elevate glucose and mask adrenergic symptoms of hypoglycemia (ex. tachycardia)</a:t>
            </a:r>
          </a:p>
          <a:p>
            <a:pPr lvl="1"/>
            <a:r>
              <a:rPr lang="en-US" altLang="en-US" sz="2000" dirty="0"/>
              <a:t>Sweating will still occur (cholinergic mediated)</a:t>
            </a:r>
          </a:p>
        </p:txBody>
      </p:sp>
      <p:pic>
        <p:nvPicPr>
          <p:cNvPr id="4" name="Picture 3" descr="A picture containing stationary, writing implement, marker&#10;&#10;Description automatically generated">
            <a:extLst>
              <a:ext uri="{FF2B5EF4-FFF2-40B4-BE49-F238E27FC236}">
                <a16:creationId xmlns:a16="http://schemas.microsoft.com/office/drawing/2014/main" id="{3DACF23C-E05E-4602-9BA4-2DF380D0D8D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7093" y="1401624"/>
            <a:ext cx="2895600" cy="205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962-D23C-41C4-8152-A03C92314F2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78BCC3-5FEE-408C-A2DF-87553BB213E4}"/>
              </a:ext>
            </a:extLst>
          </p:cNvPr>
          <p:cNvSpPr>
            <a:spLocks noGrp="1"/>
          </p:cNvSpPr>
          <p:nvPr>
            <p:ph sz="quarter"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1FAAF133-B436-4AF1-86A0-9C6E34B72453}"/>
              </a:ext>
            </a:extLst>
          </p:cNvPr>
          <p:cNvPicPr>
            <a:picLocks noChangeAspect="1"/>
          </p:cNvPicPr>
          <p:nvPr/>
        </p:nvPicPr>
        <p:blipFill>
          <a:blip r:embed="rId2"/>
          <a:stretch>
            <a:fillRect/>
          </a:stretch>
        </p:blipFill>
        <p:spPr>
          <a:xfrm>
            <a:off x="457200" y="185835"/>
            <a:ext cx="8229600" cy="6486329"/>
          </a:xfrm>
          <a:prstGeom prst="rect">
            <a:avLst/>
          </a:prstGeom>
        </p:spPr>
      </p:pic>
    </p:spTree>
    <p:extLst>
      <p:ext uri="{BB962C8B-B14F-4D97-AF65-F5344CB8AC3E}">
        <p14:creationId xmlns:p14="http://schemas.microsoft.com/office/powerpoint/2010/main" val="41124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586D-3EE8-427B-B9E9-A92CE0E8DD86}"/>
              </a:ext>
            </a:extLst>
          </p:cNvPr>
          <p:cNvSpPr>
            <a:spLocks noGrp="1"/>
          </p:cNvSpPr>
          <p:nvPr>
            <p:ph type="title"/>
          </p:nvPr>
        </p:nvSpPr>
        <p:spPr>
          <a:xfrm>
            <a:off x="304800" y="258763"/>
            <a:ext cx="8229600" cy="914400"/>
          </a:xfrm>
        </p:spPr>
        <p:txBody>
          <a:bodyPr/>
          <a:lstStyle/>
          <a:p>
            <a:pPr>
              <a:defRPr/>
            </a:pPr>
            <a:r>
              <a:rPr lang="en-US" dirty="0"/>
              <a:t>Other Hypertension Meds</a:t>
            </a:r>
          </a:p>
        </p:txBody>
      </p:sp>
      <p:sp>
        <p:nvSpPr>
          <p:cNvPr id="58371" name="Content Placeholder 2">
            <a:extLst>
              <a:ext uri="{FF2B5EF4-FFF2-40B4-BE49-F238E27FC236}">
                <a16:creationId xmlns:a16="http://schemas.microsoft.com/office/drawing/2014/main" id="{083FDE29-BC58-4AD9-B7D2-B0B8FFBD346F}"/>
              </a:ext>
            </a:extLst>
          </p:cNvPr>
          <p:cNvSpPr>
            <a:spLocks noGrp="1"/>
          </p:cNvSpPr>
          <p:nvPr>
            <p:ph idx="1"/>
          </p:nvPr>
        </p:nvSpPr>
        <p:spPr>
          <a:xfrm>
            <a:off x="457200" y="1295400"/>
            <a:ext cx="5562600" cy="5410200"/>
          </a:xfrm>
        </p:spPr>
        <p:txBody>
          <a:bodyPr>
            <a:normAutofit fontScale="92500" lnSpcReduction="10000"/>
          </a:bodyPr>
          <a:lstStyle/>
          <a:p>
            <a:r>
              <a:rPr lang="en-US" altLang="en-US" dirty="0"/>
              <a:t>Direct renin inhibitors (</a:t>
            </a:r>
            <a:r>
              <a:rPr lang="en-US" altLang="en-US" dirty="0" err="1"/>
              <a:t>Alsikiren-Tekturna</a:t>
            </a:r>
            <a:r>
              <a:rPr lang="en-US" altLang="en-US" dirty="0"/>
              <a:t>®)</a:t>
            </a:r>
          </a:p>
          <a:p>
            <a:pPr lvl="1"/>
            <a:r>
              <a:rPr lang="en-US" altLang="en-US" dirty="0"/>
              <a:t>Similar side effects to ACEI/ARB, rarely used in clinical practice</a:t>
            </a:r>
          </a:p>
          <a:p>
            <a:pPr lvl="1"/>
            <a:endParaRPr lang="en-US" altLang="en-US" dirty="0"/>
          </a:p>
          <a:p>
            <a:r>
              <a:rPr lang="en-US" altLang="en-US" dirty="0"/>
              <a:t>Combined alpha and beta blockers (ex. Carvedilol)</a:t>
            </a:r>
          </a:p>
          <a:p>
            <a:pPr lvl="1"/>
            <a:r>
              <a:rPr lang="en-US" altLang="en-US" dirty="0"/>
              <a:t>Similar precautions as beta blockers, additional MOA</a:t>
            </a:r>
          </a:p>
          <a:p>
            <a:pPr lvl="1"/>
            <a:endParaRPr lang="en-US" altLang="en-US" dirty="0"/>
          </a:p>
          <a:p>
            <a:r>
              <a:rPr lang="en-US" altLang="en-US" dirty="0"/>
              <a:t>Loop diuretics (Furosemide, Torsemide, Bumetanide)</a:t>
            </a:r>
          </a:p>
          <a:p>
            <a:pPr lvl="1"/>
            <a:r>
              <a:rPr lang="en-US" altLang="en-US" dirty="0"/>
              <a:t>Use when eGFR&lt;30 or if greater diuresis is needed, monitor electrolytes</a:t>
            </a:r>
          </a:p>
          <a:p>
            <a:pPr lvl="1"/>
            <a:endParaRPr lang="en-US" altLang="en-US" dirty="0"/>
          </a:p>
          <a:p>
            <a:r>
              <a:rPr lang="en-US" altLang="en-US" dirty="0"/>
              <a:t>Potassium sparing diuretics (ex. Amiloride, Triamterene)</a:t>
            </a:r>
          </a:p>
          <a:p>
            <a:pPr lvl="1"/>
            <a:r>
              <a:rPr lang="en-US" altLang="en-US" dirty="0"/>
              <a:t>Use in combination with thiazide to retain potassium, minimal effect on BP</a:t>
            </a:r>
          </a:p>
          <a:p>
            <a:endParaRPr lang="en-US" altLang="en-US" dirty="0"/>
          </a:p>
          <a:p>
            <a:endParaRPr lang="en-US" altLang="en-US" dirty="0"/>
          </a:p>
          <a:p>
            <a:endParaRPr lang="en-US" altLang="en-US" dirty="0"/>
          </a:p>
        </p:txBody>
      </p:sp>
      <p:pic>
        <p:nvPicPr>
          <p:cNvPr id="8" name="Picture 7" descr="A picture containing indoor, decorated, arranged&#10;&#10;Description automatically generated">
            <a:extLst>
              <a:ext uri="{FF2B5EF4-FFF2-40B4-BE49-F238E27FC236}">
                <a16:creationId xmlns:a16="http://schemas.microsoft.com/office/drawing/2014/main" id="{517B88B7-44EC-4D7E-8086-53A79D82B4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34050" y="1173163"/>
            <a:ext cx="3105150" cy="2178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465A-C579-49B4-A1D6-E0A92416071F}"/>
              </a:ext>
            </a:extLst>
          </p:cNvPr>
          <p:cNvSpPr>
            <a:spLocks noGrp="1"/>
          </p:cNvSpPr>
          <p:nvPr>
            <p:ph type="title"/>
          </p:nvPr>
        </p:nvSpPr>
        <p:spPr>
          <a:xfrm>
            <a:off x="457200" y="320675"/>
            <a:ext cx="8305800" cy="822325"/>
          </a:xfrm>
        </p:spPr>
        <p:txBody>
          <a:bodyPr>
            <a:normAutofit/>
          </a:bodyPr>
          <a:lstStyle/>
          <a:p>
            <a:pPr>
              <a:defRPr/>
            </a:pPr>
            <a:r>
              <a:rPr lang="en-US" dirty="0"/>
              <a:t>Other hypertension meds (</a:t>
            </a:r>
            <a:r>
              <a:rPr lang="en-US" dirty="0" err="1"/>
              <a:t>cont</a:t>
            </a:r>
            <a:r>
              <a:rPr lang="en-US" dirty="0"/>
              <a:t>)</a:t>
            </a:r>
          </a:p>
        </p:txBody>
      </p:sp>
      <p:sp>
        <p:nvSpPr>
          <p:cNvPr id="3" name="Content Placeholder 2">
            <a:extLst>
              <a:ext uri="{FF2B5EF4-FFF2-40B4-BE49-F238E27FC236}">
                <a16:creationId xmlns:a16="http://schemas.microsoft.com/office/drawing/2014/main" id="{DB7029B7-92B6-4704-AD8B-8392AC531F97}"/>
              </a:ext>
            </a:extLst>
          </p:cNvPr>
          <p:cNvSpPr>
            <a:spLocks noGrp="1"/>
          </p:cNvSpPr>
          <p:nvPr>
            <p:ph idx="1"/>
          </p:nvPr>
        </p:nvSpPr>
        <p:spPr>
          <a:xfrm>
            <a:off x="457200" y="1282700"/>
            <a:ext cx="8229600" cy="5486400"/>
          </a:xfrm>
        </p:spPr>
        <p:txBody>
          <a:bodyPr/>
          <a:lstStyle/>
          <a:p>
            <a:pPr>
              <a:defRPr/>
            </a:pPr>
            <a:r>
              <a:rPr lang="en-US" altLang="en-US" dirty="0"/>
              <a:t>Alpha 1 blockers (Doxazosin, Prazosin, Terazosin)</a:t>
            </a:r>
          </a:p>
          <a:p>
            <a:pPr lvl="1">
              <a:defRPr/>
            </a:pPr>
            <a:r>
              <a:rPr lang="en-US" altLang="en-US" sz="1600" dirty="0"/>
              <a:t>Vasodilator, risk of orthostatic hypotension</a:t>
            </a:r>
          </a:p>
          <a:p>
            <a:pPr lvl="1">
              <a:defRPr/>
            </a:pPr>
            <a:r>
              <a:rPr lang="en-US" altLang="en-US" sz="1600" dirty="0"/>
              <a:t>Often used for people with DM + benign prostatic hypertrophy (BPH)</a:t>
            </a:r>
          </a:p>
          <a:p>
            <a:pPr>
              <a:defRPr/>
            </a:pPr>
            <a:r>
              <a:rPr lang="en-US" altLang="en-US" dirty="0"/>
              <a:t>Alpha 2 agonists (Clonidine, Methyldopa)</a:t>
            </a:r>
          </a:p>
          <a:p>
            <a:pPr lvl="1">
              <a:defRPr/>
            </a:pPr>
            <a:r>
              <a:rPr lang="en-US" altLang="en-US" sz="1600" dirty="0"/>
              <a:t>Centrally acting </a:t>
            </a:r>
          </a:p>
          <a:p>
            <a:pPr lvl="1">
              <a:defRPr/>
            </a:pPr>
            <a:r>
              <a:rPr lang="en-US" altLang="en-US" sz="1600" dirty="0"/>
              <a:t>Administer with a diuretic</a:t>
            </a:r>
          </a:p>
          <a:p>
            <a:pPr lvl="1">
              <a:defRPr/>
            </a:pPr>
            <a:r>
              <a:rPr lang="en-US" altLang="en-US" sz="1600" dirty="0"/>
              <a:t>Side effects: sedation, dry mouth, orthostatic hypotension, impotence</a:t>
            </a:r>
          </a:p>
          <a:p>
            <a:pPr lvl="1">
              <a:defRPr/>
            </a:pPr>
            <a:r>
              <a:rPr lang="en-US" altLang="en-US" sz="1600" dirty="0"/>
              <a:t>Avoid abrupt discontinuation</a:t>
            </a:r>
          </a:p>
          <a:p>
            <a:pPr>
              <a:defRPr/>
            </a:pPr>
            <a:endParaRPr lang="en-US" dirty="0"/>
          </a:p>
        </p:txBody>
      </p:sp>
      <p:pic>
        <p:nvPicPr>
          <p:cNvPr id="5" name="Picture 4" descr="Table&#10;&#10;Description automatically generated">
            <a:extLst>
              <a:ext uri="{FF2B5EF4-FFF2-40B4-BE49-F238E27FC236}">
                <a16:creationId xmlns:a16="http://schemas.microsoft.com/office/drawing/2014/main" id="{3B997916-9702-4265-B169-206F35DABCC4}"/>
              </a:ext>
            </a:extLst>
          </p:cNvPr>
          <p:cNvPicPr>
            <a:picLocks noChangeAspect="1"/>
          </p:cNvPicPr>
          <p:nvPr/>
        </p:nvPicPr>
        <p:blipFill>
          <a:blip r:embed="rId3"/>
          <a:stretch>
            <a:fillRect/>
          </a:stretch>
        </p:blipFill>
        <p:spPr>
          <a:xfrm>
            <a:off x="762000" y="4025900"/>
            <a:ext cx="6934200"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FAB-01F2-45D9-8152-0921861C7FEE}"/>
              </a:ext>
            </a:extLst>
          </p:cNvPr>
          <p:cNvSpPr>
            <a:spLocks noGrp="1"/>
          </p:cNvSpPr>
          <p:nvPr>
            <p:ph type="title"/>
          </p:nvPr>
        </p:nvSpPr>
        <p:spPr>
          <a:xfrm>
            <a:off x="457200" y="463181"/>
            <a:ext cx="8305800" cy="1143000"/>
          </a:xfrm>
        </p:spPr>
        <p:txBody>
          <a:bodyPr>
            <a:normAutofit/>
          </a:bodyPr>
          <a:lstStyle/>
          <a:p>
            <a:pPr>
              <a:defRPr/>
            </a:pPr>
            <a:r>
              <a:rPr lang="en-US" dirty="0"/>
              <a:t>Poll 7 - What Changes are Best to Make to Alice’s Hypertension Regimen? </a:t>
            </a:r>
          </a:p>
        </p:txBody>
      </p:sp>
      <p:sp>
        <p:nvSpPr>
          <p:cNvPr id="3" name="Content Placeholder 2">
            <a:extLst>
              <a:ext uri="{FF2B5EF4-FFF2-40B4-BE49-F238E27FC236}">
                <a16:creationId xmlns:a16="http://schemas.microsoft.com/office/drawing/2014/main" id="{CF091710-6BE9-4514-BA2F-243F6267D351}"/>
              </a:ext>
            </a:extLst>
          </p:cNvPr>
          <p:cNvSpPr>
            <a:spLocks noGrp="1"/>
          </p:cNvSpPr>
          <p:nvPr>
            <p:ph idx="1"/>
          </p:nvPr>
        </p:nvSpPr>
        <p:spPr>
          <a:xfrm>
            <a:off x="457200" y="1981200"/>
            <a:ext cx="7239000" cy="4475163"/>
          </a:xfrm>
        </p:spPr>
        <p:txBody>
          <a:bodyPr/>
          <a:lstStyle/>
          <a:p>
            <a:pPr marL="514350" indent="-514350">
              <a:buFont typeface="+mj-lt"/>
              <a:buAutoNum type="alphaUcPeriod"/>
              <a:defRPr/>
            </a:pPr>
            <a:r>
              <a:rPr lang="en-US" sz="3600" dirty="0"/>
              <a:t>Add lisinopril </a:t>
            </a:r>
          </a:p>
          <a:p>
            <a:pPr marL="514350" indent="-514350">
              <a:buFont typeface="+mj-lt"/>
              <a:buAutoNum type="alphaUcPeriod"/>
              <a:defRPr/>
            </a:pPr>
            <a:r>
              <a:rPr lang="en-US" sz="3600" dirty="0"/>
              <a:t>Replace chlorthalidone with lisinopril </a:t>
            </a:r>
          </a:p>
          <a:p>
            <a:pPr marL="514350" indent="-514350">
              <a:buFont typeface="+mj-lt"/>
              <a:buAutoNum type="alphaUcPeriod"/>
              <a:defRPr/>
            </a:pPr>
            <a:r>
              <a:rPr lang="en-US" sz="3600" dirty="0"/>
              <a:t>Add amlodipine</a:t>
            </a:r>
          </a:p>
          <a:p>
            <a:pPr marL="514350" indent="-514350">
              <a:buFont typeface="+mj-lt"/>
              <a:buAutoNum type="alphaUcPeriod"/>
              <a:defRPr/>
            </a:pPr>
            <a:r>
              <a:rPr lang="en-US" sz="3600" dirty="0"/>
              <a:t>Replace chlorthalidone with amlodipine</a:t>
            </a:r>
          </a:p>
          <a:p>
            <a:pPr>
              <a:defRPr/>
            </a:pPr>
            <a:endParaRPr lang="en-US" dirty="0"/>
          </a:p>
        </p:txBody>
      </p:sp>
      <p:sp>
        <p:nvSpPr>
          <p:cNvPr id="60420" name="TextBox 3">
            <a:extLst>
              <a:ext uri="{FF2B5EF4-FFF2-40B4-BE49-F238E27FC236}">
                <a16:creationId xmlns:a16="http://schemas.microsoft.com/office/drawing/2014/main" id="{DA476F20-529C-47C6-A7C5-291CBA55CFD6}"/>
              </a:ext>
            </a:extLst>
          </p:cNvPr>
          <p:cNvSpPr txBox="1">
            <a:spLocks noChangeArrowheads="1"/>
          </p:cNvSpPr>
          <p:nvPr/>
        </p:nvSpPr>
        <p:spPr bwMode="auto">
          <a:xfrm>
            <a:off x="838200" y="6248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dirty="0"/>
              <a:t>Assume all choices include lifestyle modifications</a:t>
            </a:r>
          </a:p>
        </p:txBody>
      </p:sp>
      <p:pic>
        <p:nvPicPr>
          <p:cNvPr id="8" name="Picture 7">
            <a:extLst>
              <a:ext uri="{FF2B5EF4-FFF2-40B4-BE49-F238E27FC236}">
                <a16:creationId xmlns:a16="http://schemas.microsoft.com/office/drawing/2014/main" id="{D755DDAA-2A52-43D2-A1E6-65D3ADD51C5C}"/>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E11F2AD1-6EF0-400C-98A4-4E381BE08240}"/>
              </a:ext>
            </a:extLst>
          </p:cNvPr>
          <p:cNvSpPr/>
          <p:nvPr/>
        </p:nvSpPr>
        <p:spPr>
          <a:xfrm>
            <a:off x="572456" y="1865658"/>
            <a:ext cx="3618544" cy="87754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8</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2"/>
          <a:stretch>
            <a:fillRect/>
          </a:stretch>
        </p:blipFill>
        <p:spPr>
          <a:xfrm>
            <a:off x="6477000" y="1524000"/>
            <a:ext cx="1530443" cy="4726985"/>
          </a:xfrm>
          <a:prstGeom prst="rect">
            <a:avLst/>
          </a:prstGeom>
        </p:spPr>
      </p:pic>
      <p:sp>
        <p:nvSpPr>
          <p:cNvPr id="4" name="Oval 3">
            <a:extLst>
              <a:ext uri="{FF2B5EF4-FFF2-40B4-BE49-F238E27FC236}">
                <a16:creationId xmlns:a16="http://schemas.microsoft.com/office/drawing/2014/main" id="{2960378F-1C2F-3B12-263C-0014BE6FA094}"/>
              </a:ext>
            </a:extLst>
          </p:cNvPr>
          <p:cNvSpPr/>
          <p:nvPr/>
        </p:nvSpPr>
        <p:spPr>
          <a:xfrm>
            <a:off x="381000" y="5105400"/>
            <a:ext cx="4495800" cy="87754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1459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40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a:xfrm>
            <a:off x="457200" y="1219200"/>
            <a:ext cx="4041648" cy="5181600"/>
          </a:xfrm>
        </p:spPr>
        <p:txBody>
          <a:bodyPr>
            <a:normAutofit fontScale="77500" lnSpcReduction="20000"/>
          </a:bodyPr>
          <a:lstStyle/>
          <a:p>
            <a:pPr algn="l">
              <a:lnSpc>
                <a:spcPct val="120000"/>
              </a:lnSpc>
            </a:pPr>
            <a:r>
              <a:rPr lang="en-US" sz="2600" dirty="0">
                <a:solidFill>
                  <a:srgbClr val="000000"/>
                </a:solidFill>
                <a:ea typeface="Calibri" panose="020F0502020204030204" pitchFamily="34" charset="0"/>
                <a:cs typeface="Calibri" panose="020F0502020204030204" pitchFamily="34" charset="0"/>
              </a:rPr>
              <a:t>F</a:t>
            </a:r>
            <a:r>
              <a:rPr lang="en-US" sz="2600" b="0" i="0" dirty="0">
                <a:solidFill>
                  <a:srgbClr val="000000"/>
                </a:solidFill>
                <a:effectLst/>
                <a:ea typeface="Calibri" panose="020F0502020204030204" pitchFamily="34" charset="0"/>
                <a:cs typeface="Calibri" panose="020F0502020204030204" pitchFamily="34" charset="0"/>
              </a:rPr>
              <a:t>or people with diabetes aged 40–75:</a:t>
            </a:r>
          </a:p>
          <a:p>
            <a:pPr algn="l">
              <a:lnSpc>
                <a:spcPct val="120000"/>
              </a:lnSpc>
            </a:pPr>
            <a:r>
              <a:rPr lang="en-US" sz="2600" dirty="0">
                <a:solidFill>
                  <a:srgbClr val="000000"/>
                </a:solidFill>
                <a:ea typeface="Calibri" panose="020F0502020204030204" pitchFamily="34" charset="0"/>
                <a:cs typeface="Calibri" panose="020F0502020204030204" pitchFamily="34" charset="0"/>
              </a:rPr>
              <a:t>No ACSVD Risk </a:t>
            </a:r>
            <a:r>
              <a:rPr lang="en-US" sz="2600" b="0" i="0" dirty="0">
                <a:solidFill>
                  <a:srgbClr val="000000"/>
                </a:solidFill>
                <a:effectLst/>
                <a:ea typeface="Calibri" panose="020F0502020204030204" pitchFamily="34" charset="0"/>
                <a:cs typeface="Calibri" panose="020F0502020204030204" pitchFamily="34" charset="0"/>
              </a:rPr>
              <a:t>– Start Moderate intensity statin</a:t>
            </a:r>
          </a:p>
          <a:p>
            <a:pPr algn="l">
              <a:lnSpc>
                <a:spcPct val="120000"/>
              </a:lnSpc>
            </a:pPr>
            <a:r>
              <a:rPr lang="en-US" sz="2600" dirty="0">
                <a:solidFill>
                  <a:srgbClr val="000000"/>
                </a:solidFill>
                <a:ea typeface="Calibri" panose="020F0502020204030204" pitchFamily="34" charset="0"/>
                <a:cs typeface="Calibri" panose="020F0502020204030204" pitchFamily="34" charset="0"/>
              </a:rPr>
              <a:t>H</a:t>
            </a:r>
            <a:r>
              <a:rPr lang="en-US" sz="2600" i="0" dirty="0">
                <a:solidFill>
                  <a:srgbClr val="000000"/>
                </a:solidFill>
                <a:effectLst/>
                <a:ea typeface="Calibri" panose="020F0502020204030204" pitchFamily="34" charset="0"/>
                <a:cs typeface="Calibri" panose="020F0502020204030204" pitchFamily="34" charset="0"/>
              </a:rPr>
              <a:t>igher cardiovascular risk*</a:t>
            </a:r>
          </a:p>
          <a:p>
            <a:pPr lvl="1">
              <a:lnSpc>
                <a:spcPct val="120000"/>
              </a:lnSpc>
            </a:pPr>
            <a:r>
              <a:rPr lang="en-US" sz="23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300" b="0" i="0" dirty="0" err="1">
                <a:solidFill>
                  <a:srgbClr val="000000"/>
                </a:solidFill>
                <a:effectLst/>
                <a:ea typeface="Calibri" panose="020F0502020204030204" pitchFamily="34" charset="0"/>
                <a:cs typeface="Calibri" panose="020F0502020204030204" pitchFamily="34" charset="0"/>
              </a:rPr>
              <a:t>hx</a:t>
            </a:r>
            <a:r>
              <a:rPr lang="en-US" sz="23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300" b="1" i="0" dirty="0">
                <a:solidFill>
                  <a:srgbClr val="000000"/>
                </a:solidFill>
                <a:effectLst/>
                <a:ea typeface="Calibri" panose="020F0502020204030204" pitchFamily="34" charset="0"/>
                <a:cs typeface="Calibri" panose="020F0502020204030204" pitchFamily="34" charset="0"/>
              </a:rPr>
              <a:t>High-intensity statin </a:t>
            </a:r>
            <a:r>
              <a:rPr lang="en-US" sz="2300" b="0" i="0" dirty="0">
                <a:solidFill>
                  <a:srgbClr val="000000"/>
                </a:solidFill>
                <a:effectLst/>
                <a:ea typeface="Calibri" panose="020F0502020204030204" pitchFamily="34" charset="0"/>
                <a:cs typeface="Calibri" panose="020F0502020204030204" pitchFamily="34" charset="0"/>
              </a:rPr>
              <a:t>therapy is recommended</a:t>
            </a:r>
          </a:p>
          <a:p>
            <a:pPr>
              <a:lnSpc>
                <a:spcPct val="120000"/>
              </a:lnSpc>
            </a:pPr>
            <a:r>
              <a:rPr lang="en-US" sz="31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a:lnSpc>
                <a:spcPct val="120000"/>
              </a:lnSpc>
            </a:pPr>
            <a:r>
              <a:rPr lang="en-US" sz="3100" b="1" i="0" dirty="0">
                <a:solidFill>
                  <a:srgbClr val="000000"/>
                </a:solidFill>
                <a:effectLst/>
                <a:ea typeface="Calibri" panose="020F0502020204030204" pitchFamily="34" charset="0"/>
                <a:cs typeface="Calibri" panose="020F0502020204030204" pitchFamily="34" charset="0"/>
              </a:rPr>
              <a:t>Target LDL cholesterol &lt;70 mg/dL. </a:t>
            </a:r>
            <a:endParaRPr lang="en-US" sz="31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fontScale="77500" lnSpcReduction="20000"/>
          </a:bodyPr>
          <a:lstStyle/>
          <a:p>
            <a:pPr algn="ctr">
              <a:lnSpc>
                <a:spcPct val="120000"/>
              </a:lnSpc>
            </a:pPr>
            <a:r>
              <a:rPr lang="en-US" sz="3600"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31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981" y="3962400"/>
            <a:ext cx="2743200" cy="1829704"/>
          </a:xfrm>
          <a:prstGeom prst="rect">
            <a:avLst/>
          </a:prstGeom>
        </p:spPr>
      </p:pic>
      <p:pic>
        <p:nvPicPr>
          <p:cNvPr id="4" name="Picture 3">
            <a:extLst>
              <a:ext uri="{FF2B5EF4-FFF2-40B4-BE49-F238E27FC236}">
                <a16:creationId xmlns:a16="http://schemas.microsoft.com/office/drawing/2014/main" id="{48827125-E89F-9CA8-0D14-846BB7C8779B}"/>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269808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93739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330" y="1102080"/>
            <a:ext cx="7123470" cy="5638800"/>
          </a:xfrm>
        </p:spPr>
        <p:txBody>
          <a:bodyPr>
            <a:normAutofit/>
          </a:bodyPr>
          <a:lstStyle/>
          <a:p>
            <a:r>
              <a:rPr lang="en-US" sz="2400" b="0" i="0" dirty="0">
                <a:effectLst/>
              </a:rPr>
              <a:t>For people of all ages with diabetes and atherosclerotic cardiovascular disease:</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cholesterol goal of &lt;55.</a:t>
            </a:r>
          </a:p>
          <a:p>
            <a:pPr lvl="1">
              <a:buFont typeface="Arial" panose="020B0604020202020204" pitchFamily="34" charset="0"/>
              <a:buChar char="•"/>
            </a:pPr>
            <a:r>
              <a:rPr lang="en-US" sz="2400" b="0" i="0" dirty="0">
                <a:effectLst/>
              </a:rPr>
              <a:t>Addition of ezetimibe or a PCSK9 inhibitor with proven benefit in recommended if goal is not achieved on maximum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7225036" y="1295400"/>
            <a:ext cx="1780529" cy="2175307"/>
          </a:xfrm>
          <a:prstGeom prst="rect">
            <a:avLst/>
          </a:prstGeom>
          <a:noFill/>
        </p:spPr>
      </p:pic>
      <p:pic>
        <p:nvPicPr>
          <p:cNvPr id="4" name="Picture 3">
            <a:extLst>
              <a:ext uri="{FF2B5EF4-FFF2-40B4-BE49-F238E27FC236}">
                <a16:creationId xmlns:a16="http://schemas.microsoft.com/office/drawing/2014/main" id="{19D9B231-516E-F828-4B35-0E99CBB7AE7B}"/>
              </a:ext>
            </a:extLst>
          </p:cNvPr>
          <p:cNvPicPr>
            <a:picLocks noChangeAspect="1"/>
          </p:cNvPicPr>
          <p:nvPr/>
        </p:nvPicPr>
        <p:blipFill>
          <a:blip r:embed="rId3"/>
          <a:stretch>
            <a:fillRect/>
          </a:stretch>
        </p:blipFill>
        <p:spPr>
          <a:xfrm>
            <a:off x="5257800" y="6308911"/>
            <a:ext cx="3735808" cy="463924"/>
          </a:xfrm>
          <a:prstGeom prst="rect">
            <a:avLst/>
          </a:prstGeom>
        </p:spPr>
      </p:pic>
      <p:pic>
        <p:nvPicPr>
          <p:cNvPr id="8" name="Picture 7">
            <a:extLst>
              <a:ext uri="{FF2B5EF4-FFF2-40B4-BE49-F238E27FC236}">
                <a16:creationId xmlns:a16="http://schemas.microsoft.com/office/drawing/2014/main" id="{DADD6E13-D2B3-C7E4-BA74-C331C253C7B1}"/>
              </a:ext>
            </a:extLst>
          </p:cNvPr>
          <p:cNvPicPr>
            <a:picLocks noChangeAspect="1"/>
          </p:cNvPicPr>
          <p:nvPr/>
        </p:nvPicPr>
        <p:blipFill>
          <a:blip r:embed="rId4"/>
          <a:stretch>
            <a:fillRect/>
          </a:stretch>
        </p:blipFill>
        <p:spPr>
          <a:xfrm>
            <a:off x="145476" y="4629482"/>
            <a:ext cx="8688808" cy="2064115"/>
          </a:xfrm>
          <a:prstGeom prst="rect">
            <a:avLst/>
          </a:prstGeom>
        </p:spPr>
      </p:pic>
    </p:spTree>
    <p:extLst>
      <p:ext uri="{BB962C8B-B14F-4D97-AF65-F5344CB8AC3E}">
        <p14:creationId xmlns:p14="http://schemas.microsoft.com/office/powerpoint/2010/main" val="12338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90600"/>
          </a:xfrm>
        </p:spPr>
        <p:txBody>
          <a:bodyPr>
            <a:noAutofit/>
          </a:bodyPr>
          <a:lstStyle/>
          <a:p>
            <a:br>
              <a:rPr lang="en-US" sz="3200" dirty="0"/>
            </a:br>
            <a:r>
              <a:rPr lang="en-US" sz="4000" dirty="0"/>
              <a:t>Lipid Therapy in Diabetes by Age</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381000" y="1143000"/>
            <a:ext cx="4041648" cy="5638800"/>
          </a:xfrm>
        </p:spPr>
        <p:txBody>
          <a:bodyPr>
            <a:normAutofit fontScale="925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400" b="0" i="0" dirty="0">
                <a:solidFill>
                  <a:srgbClr val="383636"/>
                </a:solidFill>
                <a:effectLst/>
                <a:ea typeface="Calibri" panose="020F0502020204030204" pitchFamily="34" charset="0"/>
                <a:cs typeface="Calibri" panose="020F0502020204030204" pitchFamily="34" charset="0"/>
              </a:rPr>
              <a:t>may be reasonable to initiate statin therapy </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and low CV risk</a:t>
            </a:r>
          </a:p>
          <a:p>
            <a:pPr lvl="2">
              <a:lnSpc>
                <a:spcPct val="120000"/>
              </a:lnSpc>
            </a:pPr>
            <a:r>
              <a:rPr lang="en-US" sz="2100" dirty="0">
                <a:solidFill>
                  <a:srgbClr val="383636"/>
                </a:solidFill>
                <a:ea typeface="Calibri" panose="020F0502020204030204" pitchFamily="34" charset="0"/>
                <a:cs typeface="Calibri" panose="020F0502020204030204" pitchFamily="34" charset="0"/>
              </a:rPr>
              <a:t>Moderate intensity statin</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with 1 or more CV risk factor, reduce LDL by 50%, use high-intensity statin, LDL goal &lt;70</a:t>
            </a:r>
            <a:endParaRPr lang="en-US" sz="24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925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6" name="Content Placeholder 2">
            <a:extLst>
              <a:ext uri="{FF2B5EF4-FFF2-40B4-BE49-F238E27FC236}">
                <a16:creationId xmlns:a16="http://schemas.microsoft.com/office/drawing/2014/main" id="{D3643FAA-B564-6FE9-368B-D36920FEC7AE}"/>
              </a:ext>
            </a:extLst>
          </p:cNvPr>
          <p:cNvPicPr>
            <a:picLocks noChangeAspect="1"/>
          </p:cNvPicPr>
          <p:nvPr/>
        </p:nvPicPr>
        <p:blipFill>
          <a:blip r:embed="rId2"/>
          <a:stretch>
            <a:fillRect/>
          </a:stretch>
        </p:blipFill>
        <p:spPr>
          <a:xfrm>
            <a:off x="4721354" y="6430020"/>
            <a:ext cx="4402515" cy="376164"/>
          </a:xfrm>
          <a:prstGeom prst="rect">
            <a:avLst/>
          </a:prstGeom>
        </p:spPr>
      </p:pic>
      <p:pic>
        <p:nvPicPr>
          <p:cNvPr id="5" name="Picture 4">
            <a:extLst>
              <a:ext uri="{FF2B5EF4-FFF2-40B4-BE49-F238E27FC236}">
                <a16:creationId xmlns:a16="http://schemas.microsoft.com/office/drawing/2014/main" id="{BF4DE8AA-0ECA-7ABE-79B9-1F9F0ECEE429}"/>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12083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5"/>
          <a:stretch>
            <a:fillRect/>
          </a:stretch>
        </p:blipFill>
        <p:spPr>
          <a:xfrm>
            <a:off x="334644" y="6358155"/>
            <a:ext cx="3321600" cy="453589"/>
          </a:xfrm>
          <a:prstGeom prst="rect">
            <a:avLst/>
          </a:prstGeom>
        </p:spPr>
      </p:pic>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https://coveragetoolkit.org/health-equity/defining-health-equity/</a:t>
            </a:r>
            <a:endParaRPr lang="en-US" sz="1400" dirty="0"/>
          </a:p>
        </p:txBody>
      </p:sp>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
        <p:nvSpPr>
          <p:cNvPr id="3" name="TextBox 2">
            <a:extLst>
              <a:ext uri="{FF2B5EF4-FFF2-40B4-BE49-F238E27FC236}">
                <a16:creationId xmlns:a16="http://schemas.microsoft.com/office/drawing/2014/main" id="{53091761-E077-8460-C255-84EA87FDE35B}"/>
              </a:ext>
            </a:extLst>
          </p:cNvPr>
          <p:cNvSpPr txBox="1"/>
          <p:nvPr/>
        </p:nvSpPr>
        <p:spPr>
          <a:xfrm>
            <a:off x="6553200" y="6433623"/>
            <a:ext cx="2452689" cy="369332"/>
          </a:xfrm>
          <a:prstGeom prst="rect">
            <a:avLst/>
          </a:prstGeom>
          <a:noFill/>
        </p:spPr>
        <p:txBody>
          <a:bodyPr wrap="square">
            <a:spAutoFit/>
          </a:bodyPr>
          <a:lstStyle/>
          <a:p>
            <a:r>
              <a:rPr lang="en-US" dirty="0">
                <a:solidFill>
                  <a:srgbClr val="0070C0"/>
                </a:solidFill>
              </a:rPr>
              <a:t>See Med Cheat Sheets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p:txBody>
          <a:bodyPr/>
          <a:lstStyle/>
          <a:p>
            <a:r>
              <a:rPr lang="en-US" dirty="0"/>
              <a:t>Lipid and HTN Meds Cheat Sheets</a:t>
            </a:r>
          </a:p>
        </p:txBody>
      </p:sp>
      <p:pic>
        <p:nvPicPr>
          <p:cNvPr id="6" name="Content Placeholder 5">
            <a:extLst>
              <a:ext uri="{FF2B5EF4-FFF2-40B4-BE49-F238E27FC236}">
                <a16:creationId xmlns:a16="http://schemas.microsoft.com/office/drawing/2014/main" id="{99806881-7376-8DDE-DB67-250FEC2EE2C6}"/>
              </a:ext>
            </a:extLst>
          </p:cNvPr>
          <p:cNvPicPr>
            <a:picLocks noGrp="1" noChangeAspect="1"/>
          </p:cNvPicPr>
          <p:nvPr>
            <p:ph sz="quarter" idx="1"/>
          </p:nvPr>
        </p:nvPicPr>
        <p:blipFill>
          <a:blip r:embed="rId2"/>
          <a:stretch>
            <a:fillRect/>
          </a:stretch>
        </p:blipFill>
        <p:spPr>
          <a:xfrm>
            <a:off x="426720" y="1218523"/>
            <a:ext cx="4041775" cy="3542790"/>
          </a:xfrm>
        </p:spPr>
      </p:pic>
      <p:pic>
        <p:nvPicPr>
          <p:cNvPr id="8" name="Content Placeholder 7">
            <a:extLst>
              <a:ext uri="{FF2B5EF4-FFF2-40B4-BE49-F238E27FC236}">
                <a16:creationId xmlns:a16="http://schemas.microsoft.com/office/drawing/2014/main" id="{D8BDE182-6C0C-ACCA-D1F5-163FB83E46DC}"/>
              </a:ext>
            </a:extLst>
          </p:cNvPr>
          <p:cNvPicPr>
            <a:picLocks noGrp="1" noChangeAspect="1"/>
          </p:cNvPicPr>
          <p:nvPr>
            <p:ph sz="quarter" idx="2"/>
          </p:nvPr>
        </p:nvPicPr>
        <p:blipFill>
          <a:blip r:embed="rId3"/>
          <a:stretch>
            <a:fillRect/>
          </a:stretch>
        </p:blipFill>
        <p:spPr>
          <a:xfrm>
            <a:off x="4687697" y="1272031"/>
            <a:ext cx="4041775" cy="3924467"/>
          </a:xfrm>
        </p:spPr>
      </p:pic>
      <p:sp>
        <p:nvSpPr>
          <p:cNvPr id="9" name="TextBox 8">
            <a:extLst>
              <a:ext uri="{FF2B5EF4-FFF2-40B4-BE49-F238E27FC236}">
                <a16:creationId xmlns:a16="http://schemas.microsoft.com/office/drawing/2014/main" id="{068B8B5A-0A43-0AA3-0250-C11AD15D076E}"/>
              </a:ext>
            </a:extLst>
          </p:cNvPr>
          <p:cNvSpPr txBox="1"/>
          <p:nvPr/>
        </p:nvSpPr>
        <p:spPr>
          <a:xfrm>
            <a:off x="772795" y="5524006"/>
            <a:ext cx="7391400" cy="1200329"/>
          </a:xfrm>
          <a:prstGeom prst="rect">
            <a:avLst/>
          </a:prstGeom>
          <a:noFill/>
        </p:spPr>
        <p:txBody>
          <a:bodyPr wrap="square" rtlCol="0">
            <a:spAutoFit/>
          </a:bodyPr>
          <a:lstStyle/>
          <a:p>
            <a:pPr algn="ctr"/>
            <a:r>
              <a:rPr lang="en-US" dirty="0"/>
              <a:t>Website: </a:t>
            </a:r>
            <a:r>
              <a:rPr lang="en-US" dirty="0">
                <a:hlinkClick r:id="rId4"/>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spTree>
    <p:extLst>
      <p:ext uri="{BB962C8B-B14F-4D97-AF65-F5344CB8AC3E}">
        <p14:creationId xmlns:p14="http://schemas.microsoft.com/office/powerpoint/2010/main" val="25821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F2A4C-EAE8-4CED-ABB3-F0795B50ECD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08348BF8-4A71-56A1-CC1F-94EA557378E0}"/>
              </a:ext>
            </a:extLst>
          </p:cNvPr>
          <p:cNvPicPr>
            <a:picLocks noChangeAspect="1"/>
          </p:cNvPicPr>
          <p:nvPr/>
        </p:nvPicPr>
        <p:blipFill>
          <a:blip r:embed="rId2"/>
          <a:stretch>
            <a:fillRect/>
          </a:stretch>
        </p:blipFill>
        <p:spPr>
          <a:xfrm>
            <a:off x="762000" y="0"/>
            <a:ext cx="6780801" cy="6452092"/>
          </a:xfrm>
          <a:prstGeom prst="rect">
            <a:avLst/>
          </a:prstGeom>
        </p:spPr>
      </p:pic>
    </p:spTree>
    <p:extLst>
      <p:ext uri="{BB962C8B-B14F-4D97-AF65-F5344CB8AC3E}">
        <p14:creationId xmlns:p14="http://schemas.microsoft.com/office/powerpoint/2010/main" val="1684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a:bodyPr>
          <a:lstStyle/>
          <a:p>
            <a:r>
              <a:rPr lang="en-US" dirty="0"/>
              <a:t>Lipid Goals</a:t>
            </a:r>
          </a:p>
          <a:p>
            <a:pPr lvl="1"/>
            <a:r>
              <a:rPr lang="en-US" dirty="0"/>
              <a:t>HDL &gt;40</a:t>
            </a:r>
          </a:p>
          <a:p>
            <a:pPr lvl="1"/>
            <a:r>
              <a:rPr lang="en-US" dirty="0"/>
              <a:t>Triglycerides &lt;150</a:t>
            </a:r>
          </a:p>
          <a:p>
            <a:pPr lvl="1"/>
            <a:r>
              <a:rPr lang="en-US" dirty="0"/>
              <a:t>LDL target based on risk</a:t>
            </a:r>
          </a:p>
        </p:txBody>
      </p:sp>
      <p:sp>
        <p:nvSpPr>
          <p:cNvPr id="6" name="TextBox 5">
            <a:extLst>
              <a:ext uri="{FF2B5EF4-FFF2-40B4-BE49-F238E27FC236}">
                <a16:creationId xmlns:a16="http://schemas.microsoft.com/office/drawing/2014/main" id="{83AB242B-1126-4BAE-A1EA-C630F6B7167C}"/>
              </a:ext>
            </a:extLst>
          </p:cNvPr>
          <p:cNvSpPr txBox="1"/>
          <p:nvPr/>
        </p:nvSpPr>
        <p:spPr>
          <a:xfrm>
            <a:off x="762000" y="3276600"/>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a:t>
            </a:r>
            <a:r>
              <a:rPr lang="en-US" dirty="0" err="1"/>
              <a:t>unde</a:t>
            </a:r>
            <a:r>
              <a:rPr lang="en-US" dirty="0"/>
              <a:t> 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8" name="Picture 7">
            <a:extLst>
              <a:ext uri="{FF2B5EF4-FFF2-40B4-BE49-F238E27FC236}">
                <a16:creationId xmlns:a16="http://schemas.microsoft.com/office/drawing/2014/main" id="{FF71313B-3B2C-F597-F3FF-D7CDB6D7E09A}"/>
              </a:ext>
            </a:extLst>
          </p:cNvPr>
          <p:cNvPicPr>
            <a:picLocks noChangeAspect="1"/>
          </p:cNvPicPr>
          <p:nvPr/>
        </p:nvPicPr>
        <p:blipFill>
          <a:blip r:embed="rId2"/>
          <a:stretch>
            <a:fillRect/>
          </a:stretch>
        </p:blipFill>
        <p:spPr>
          <a:xfrm>
            <a:off x="3962400" y="6344562"/>
            <a:ext cx="4969150" cy="423658"/>
          </a:xfrm>
          <a:prstGeom prst="rect">
            <a:avLst/>
          </a:prstGeom>
        </p:spPr>
      </p:pic>
    </p:spTree>
    <p:extLst>
      <p:ext uri="{BB962C8B-B14F-4D97-AF65-F5344CB8AC3E}">
        <p14:creationId xmlns:p14="http://schemas.microsoft.com/office/powerpoint/2010/main" val="21707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BDFC-08DC-51B9-2C20-C7AAA66E101F}"/>
              </a:ext>
            </a:extLst>
          </p:cNvPr>
          <p:cNvSpPr>
            <a:spLocks noGrp="1"/>
          </p:cNvSpPr>
          <p:nvPr>
            <p:ph type="title"/>
          </p:nvPr>
        </p:nvSpPr>
        <p:spPr/>
        <p:txBody>
          <a:bodyPr/>
          <a:lstStyle/>
          <a:p>
            <a:r>
              <a:rPr lang="en-US" dirty="0"/>
              <a:t>Statin Intolerant</a:t>
            </a:r>
          </a:p>
        </p:txBody>
      </p:sp>
      <p:sp>
        <p:nvSpPr>
          <p:cNvPr id="3" name="Content Placeholder 2">
            <a:extLst>
              <a:ext uri="{FF2B5EF4-FFF2-40B4-BE49-F238E27FC236}">
                <a16:creationId xmlns:a16="http://schemas.microsoft.com/office/drawing/2014/main" id="{6E89790B-2FB3-7E8E-F1CA-16802EDE27EF}"/>
              </a:ext>
            </a:extLst>
          </p:cNvPr>
          <p:cNvSpPr>
            <a:spLocks noGrp="1"/>
          </p:cNvSpPr>
          <p:nvPr>
            <p:ph sz="quarter" idx="1"/>
          </p:nvPr>
        </p:nvSpPr>
        <p:spPr>
          <a:xfrm>
            <a:off x="381000" y="1152832"/>
            <a:ext cx="8229600" cy="5486400"/>
          </a:xfrm>
        </p:spPr>
        <p:txBody>
          <a:bodyPr>
            <a:normAutofit/>
          </a:bodyPr>
          <a:lstStyle/>
          <a:p>
            <a:r>
              <a:rPr lang="en-US" sz="3200" dirty="0"/>
              <a:t>Primary Prevention</a:t>
            </a:r>
          </a:p>
          <a:p>
            <a:pPr lvl="1"/>
            <a:r>
              <a:rPr lang="en-US" sz="2400" dirty="0"/>
              <a:t>In people with diabetes intolerant to statin therapy, treatment with </a:t>
            </a:r>
            <a:r>
              <a:rPr lang="en-US" sz="2400" dirty="0" err="1"/>
              <a:t>bempedoic</a:t>
            </a:r>
            <a:r>
              <a:rPr lang="en-US" sz="2400" dirty="0"/>
              <a:t> acid is recommended to reduce cardiovascular event rates as an alternative cholesterol-lowering plan. (A)</a:t>
            </a:r>
          </a:p>
          <a:p>
            <a:pPr lvl="1"/>
            <a:endParaRPr lang="en-US" sz="2400" dirty="0"/>
          </a:p>
          <a:p>
            <a:r>
              <a:rPr lang="en-US" sz="3200" dirty="0"/>
              <a:t>Secondary Prevention</a:t>
            </a:r>
          </a:p>
          <a:p>
            <a:pPr lvl="1"/>
            <a:r>
              <a:rPr lang="en-US" sz="2400" dirty="0"/>
              <a:t>For people with diabetes and ASCVD intolerant to statin </a:t>
            </a:r>
            <a:r>
              <a:rPr lang="en-US" sz="2400" dirty="0" err="1"/>
              <a:t>ther</a:t>
            </a:r>
            <a:r>
              <a:rPr lang="en-US" sz="2400" dirty="0"/>
              <a:t> </a:t>
            </a:r>
            <a:r>
              <a:rPr lang="en-US" sz="2400" dirty="0" err="1"/>
              <a:t>apy</a:t>
            </a:r>
            <a:r>
              <a:rPr lang="en-US" sz="2400" dirty="0"/>
              <a:t>, PCSK9 inhibitor therapy with monoclonal antibody treatment, (A), </a:t>
            </a:r>
            <a:r>
              <a:rPr lang="en-US" sz="2400" dirty="0" err="1"/>
              <a:t>bempedoic</a:t>
            </a:r>
            <a:r>
              <a:rPr lang="en-US" sz="2400" dirty="0"/>
              <a:t> acid (A) or PCSK9 inhibitor therapy with </a:t>
            </a:r>
            <a:r>
              <a:rPr lang="en-US" sz="2400" dirty="0" err="1"/>
              <a:t>inclisiran</a:t>
            </a:r>
            <a:r>
              <a:rPr lang="en-US" sz="2400" dirty="0"/>
              <a:t> siRNA (E) should be considered as an alternative cholesterol-lowering therapy.</a:t>
            </a:r>
          </a:p>
          <a:p>
            <a:pPr lvl="1"/>
            <a:endParaRPr lang="en-US" dirty="0"/>
          </a:p>
          <a:p>
            <a:pPr lvl="1"/>
            <a:endParaRPr lang="en-US" dirty="0"/>
          </a:p>
        </p:txBody>
      </p:sp>
      <p:pic>
        <p:nvPicPr>
          <p:cNvPr id="4" name="Picture 3">
            <a:extLst>
              <a:ext uri="{FF2B5EF4-FFF2-40B4-BE49-F238E27FC236}">
                <a16:creationId xmlns:a16="http://schemas.microsoft.com/office/drawing/2014/main" id="{AF62FFB1-0BEF-84B1-9A00-873451DB09BB}"/>
              </a:ext>
            </a:extLst>
          </p:cNvPr>
          <p:cNvPicPr>
            <a:picLocks noChangeAspect="1"/>
          </p:cNvPicPr>
          <p:nvPr/>
        </p:nvPicPr>
        <p:blipFill>
          <a:blip r:embed="rId2"/>
          <a:stretch>
            <a:fillRect/>
          </a:stretch>
        </p:blipFill>
        <p:spPr>
          <a:xfrm>
            <a:off x="3697985" y="6225406"/>
            <a:ext cx="4969150" cy="423658"/>
          </a:xfrm>
          <a:prstGeom prst="rect">
            <a:avLst/>
          </a:prstGeom>
        </p:spPr>
      </p:pic>
    </p:spTree>
    <p:extLst>
      <p:ext uri="{BB962C8B-B14F-4D97-AF65-F5344CB8AC3E}">
        <p14:creationId xmlns:p14="http://schemas.microsoft.com/office/powerpoint/2010/main" val="365200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69515"/>
          </a:xfrm>
        </p:spPr>
        <p:txBody>
          <a:bodyPr>
            <a:noAutofit/>
          </a:bodyPr>
          <a:lstStyle/>
          <a:p>
            <a:br>
              <a:rPr lang="en-US" sz="3200" dirty="0"/>
            </a:br>
            <a:br>
              <a:rPr lang="en-US" sz="3200" dirty="0"/>
            </a:br>
            <a:r>
              <a:rPr lang="en-US" sz="4000" dirty="0"/>
              <a:t>Lipid Therapy in Diabetes by Age 10.3</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531392" y="1487674"/>
            <a:ext cx="4041648" cy="4937760"/>
          </a:xfrm>
        </p:spPr>
        <p:txBody>
          <a:bodyPr>
            <a:normAutofit fontScale="92500" lnSpcReduction="200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to lifestyle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may be reasonable to initiate statin therapy in addition to lifestyle.</a:t>
            </a:r>
          </a:p>
          <a:p>
            <a:pPr>
              <a:lnSpc>
                <a:spcPct val="120000"/>
              </a:lnSpc>
            </a:pPr>
            <a:r>
              <a:rPr lang="en-US" sz="3500" dirty="0">
                <a:solidFill>
                  <a:srgbClr val="383636"/>
                </a:solidFill>
                <a:ea typeface="Calibri" panose="020F0502020204030204" pitchFamily="34" charset="0"/>
                <a:cs typeface="Calibri" panose="020F0502020204030204" pitchFamily="34" charset="0"/>
              </a:rPr>
              <a:t>40-75 years</a:t>
            </a:r>
          </a:p>
          <a:p>
            <a:pPr lvl="1">
              <a:lnSpc>
                <a:spcPct val="120000"/>
              </a:lnSpc>
            </a:pPr>
            <a:r>
              <a:rPr lang="en-US" sz="2900" dirty="0">
                <a:solidFill>
                  <a:srgbClr val="383636"/>
                </a:solidFill>
                <a:ea typeface="Calibri" panose="020F0502020204030204" pitchFamily="34" charset="0"/>
                <a:cs typeface="Calibri" panose="020F0502020204030204" pitchFamily="34" charset="0"/>
              </a:rPr>
              <a:t>Moderate to high intensity statin based on risk (see previous slides)</a:t>
            </a:r>
            <a:endParaRPr lang="en-US" sz="29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92500" lnSpcReduction="200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7" name="Picture 6">
            <a:extLst>
              <a:ext uri="{FF2B5EF4-FFF2-40B4-BE49-F238E27FC236}">
                <a16:creationId xmlns:a16="http://schemas.microsoft.com/office/drawing/2014/main" id="{4EFD2B07-EBEE-944C-DCBA-3BEE1E20F0C4}"/>
              </a:ext>
            </a:extLst>
          </p:cNvPr>
          <p:cNvPicPr>
            <a:picLocks noChangeAspect="1"/>
          </p:cNvPicPr>
          <p:nvPr/>
        </p:nvPicPr>
        <p:blipFill>
          <a:blip r:embed="rId2"/>
          <a:stretch>
            <a:fillRect/>
          </a:stretch>
        </p:blipFill>
        <p:spPr>
          <a:xfrm>
            <a:off x="5029236" y="6394076"/>
            <a:ext cx="3735808" cy="463924"/>
          </a:xfrm>
          <a:prstGeom prst="rect">
            <a:avLst/>
          </a:prstGeom>
        </p:spPr>
      </p:pic>
      <p:pic>
        <p:nvPicPr>
          <p:cNvPr id="14338" name="Picture 2" descr="Recommendations for primary prevention of atherosclerotic cardiovascular disease (ASCVD) in people with diabetes using cholesterol-lowering therapy. Adapted from “Standards of Care in Diabetes—2024 Abridged for Primary Care Professionals” (325).">
            <a:extLst>
              <a:ext uri="{FF2B5EF4-FFF2-40B4-BE49-F238E27FC236}">
                <a16:creationId xmlns:a16="http://schemas.microsoft.com/office/drawing/2014/main" id="{720F9ABB-2F99-848C-2FD9-552732D11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96" y="1177770"/>
            <a:ext cx="8993608" cy="51307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4E5A65-EF9A-959E-5E80-4E1169288ACF}"/>
              </a:ext>
            </a:extLst>
          </p:cNvPr>
          <p:cNvSpPr txBox="1"/>
          <p:nvPr/>
        </p:nvSpPr>
        <p:spPr>
          <a:xfrm>
            <a:off x="7094583" y="2895600"/>
            <a:ext cx="1447800" cy="307777"/>
          </a:xfrm>
          <a:prstGeom prst="rect">
            <a:avLst/>
          </a:prstGeom>
          <a:noFill/>
        </p:spPr>
        <p:txBody>
          <a:bodyPr wrap="square" rtlCol="0">
            <a:spAutoFit/>
          </a:bodyPr>
          <a:lstStyle/>
          <a:p>
            <a:r>
              <a:rPr lang="en-US" sz="1400" dirty="0"/>
              <a:t>(Nexlizet) 180mg</a:t>
            </a:r>
          </a:p>
        </p:txBody>
      </p:sp>
      <p:sp>
        <p:nvSpPr>
          <p:cNvPr id="9" name="TextBox 8">
            <a:extLst>
              <a:ext uri="{FF2B5EF4-FFF2-40B4-BE49-F238E27FC236}">
                <a16:creationId xmlns:a16="http://schemas.microsoft.com/office/drawing/2014/main" id="{AA24F8FF-FA1F-E75C-070E-D82492291751}"/>
              </a:ext>
            </a:extLst>
          </p:cNvPr>
          <p:cNvSpPr txBox="1"/>
          <p:nvPr/>
        </p:nvSpPr>
        <p:spPr>
          <a:xfrm>
            <a:off x="6464710" y="5105400"/>
            <a:ext cx="2591804" cy="338554"/>
          </a:xfrm>
          <a:prstGeom prst="rect">
            <a:avLst/>
          </a:prstGeom>
          <a:noFill/>
        </p:spPr>
        <p:txBody>
          <a:bodyPr wrap="square" rtlCol="0">
            <a:spAutoFit/>
          </a:bodyPr>
          <a:lstStyle/>
          <a:p>
            <a:r>
              <a:rPr lang="en-US" sz="1600" dirty="0"/>
              <a:t>Zetia or  Praluent &amp; Repatha</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83F66C3B-6340-3D95-57A3-7C061FAA727F}"/>
                  </a:ext>
                </a:extLst>
              </p14:cNvPr>
              <p14:cNvContentPartPr/>
              <p14:nvPr/>
            </p14:nvContentPartPr>
            <p14:xfrm>
              <a:off x="6577560" y="4443875"/>
              <a:ext cx="360" cy="360"/>
            </p14:xfrm>
          </p:contentPart>
        </mc:Choice>
        <mc:Fallback xmlns="">
          <p:pic>
            <p:nvPicPr>
              <p:cNvPr id="10" name="Ink 9">
                <a:extLst>
                  <a:ext uri="{FF2B5EF4-FFF2-40B4-BE49-F238E27FC236}">
                    <a16:creationId xmlns:a16="http://schemas.microsoft.com/office/drawing/2014/main" id="{83F66C3B-6340-3D95-57A3-7C061FAA727F}"/>
                  </a:ext>
                </a:extLst>
              </p:cNvPr>
              <p:cNvPicPr/>
              <p:nvPr/>
            </p:nvPicPr>
            <p:blipFill>
              <a:blip r:embed="rId5"/>
              <a:stretch>
                <a:fillRect/>
              </a:stretch>
            </p:blipFill>
            <p:spPr>
              <a:xfrm>
                <a:off x="6541920" y="437223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B1A86952-8572-2B6E-A31D-2D91E55B1A48}"/>
                  </a:ext>
                </a:extLst>
              </p14:cNvPr>
              <p14:cNvContentPartPr/>
              <p14:nvPr/>
            </p14:nvContentPartPr>
            <p14:xfrm>
              <a:off x="6548040" y="5270075"/>
              <a:ext cx="360" cy="360"/>
            </p14:xfrm>
          </p:contentPart>
        </mc:Choice>
        <mc:Fallback xmlns="">
          <p:pic>
            <p:nvPicPr>
              <p:cNvPr id="11" name="Ink 10">
                <a:extLst>
                  <a:ext uri="{FF2B5EF4-FFF2-40B4-BE49-F238E27FC236}">
                    <a16:creationId xmlns:a16="http://schemas.microsoft.com/office/drawing/2014/main" id="{B1A86952-8572-2B6E-A31D-2D91E55B1A48}"/>
                  </a:ext>
                </a:extLst>
              </p:cNvPr>
              <p:cNvPicPr/>
              <p:nvPr/>
            </p:nvPicPr>
            <p:blipFill>
              <a:blip r:embed="rId5"/>
              <a:stretch>
                <a:fillRect/>
              </a:stretch>
            </p:blipFill>
            <p:spPr>
              <a:xfrm>
                <a:off x="6512040" y="519807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EAECF1F1-6CCD-09A6-C6AD-C8659C8F2F5C}"/>
                  </a:ext>
                </a:extLst>
              </p14:cNvPr>
              <p14:cNvContentPartPr/>
              <p14:nvPr/>
            </p14:nvContentPartPr>
            <p14:xfrm>
              <a:off x="7502040" y="4463675"/>
              <a:ext cx="360" cy="360"/>
            </p14:xfrm>
          </p:contentPart>
        </mc:Choice>
        <mc:Fallback xmlns="">
          <p:pic>
            <p:nvPicPr>
              <p:cNvPr id="12" name="Ink 11">
                <a:extLst>
                  <a:ext uri="{FF2B5EF4-FFF2-40B4-BE49-F238E27FC236}">
                    <a16:creationId xmlns:a16="http://schemas.microsoft.com/office/drawing/2014/main" id="{EAECF1F1-6CCD-09A6-C6AD-C8659C8F2F5C}"/>
                  </a:ext>
                </a:extLst>
              </p:cNvPr>
              <p:cNvPicPr/>
              <p:nvPr/>
            </p:nvPicPr>
            <p:blipFill>
              <a:blip r:embed="rId8"/>
              <a:stretch>
                <a:fillRect/>
              </a:stretch>
            </p:blipFill>
            <p:spPr>
              <a:xfrm>
                <a:off x="7466040" y="439167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D3A83368-F68B-0BDC-FE50-30296BD88B87}"/>
                  </a:ext>
                </a:extLst>
              </p14:cNvPr>
              <p14:cNvContentPartPr/>
              <p14:nvPr/>
            </p14:nvContentPartPr>
            <p14:xfrm>
              <a:off x="7334640" y="5270075"/>
              <a:ext cx="360" cy="360"/>
            </p14:xfrm>
          </p:contentPart>
        </mc:Choice>
        <mc:Fallback xmlns="">
          <p:pic>
            <p:nvPicPr>
              <p:cNvPr id="13" name="Ink 12">
                <a:extLst>
                  <a:ext uri="{FF2B5EF4-FFF2-40B4-BE49-F238E27FC236}">
                    <a16:creationId xmlns:a16="http://schemas.microsoft.com/office/drawing/2014/main" id="{D3A83368-F68B-0BDC-FE50-30296BD88B87}"/>
                  </a:ext>
                </a:extLst>
              </p:cNvPr>
              <p:cNvPicPr/>
              <p:nvPr/>
            </p:nvPicPr>
            <p:blipFill>
              <a:blip r:embed="rId8"/>
              <a:stretch>
                <a:fillRect/>
              </a:stretch>
            </p:blipFill>
            <p:spPr>
              <a:xfrm>
                <a:off x="7299000" y="519807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5" name="Ink 14">
                <a:extLst>
                  <a:ext uri="{FF2B5EF4-FFF2-40B4-BE49-F238E27FC236}">
                    <a16:creationId xmlns:a16="http://schemas.microsoft.com/office/drawing/2014/main" id="{256B6F0F-F2ED-2E42-981E-7F78AA8545AA}"/>
                  </a:ext>
                </a:extLst>
              </p14:cNvPr>
              <p14:cNvContentPartPr/>
              <p14:nvPr/>
            </p14:nvContentPartPr>
            <p14:xfrm>
              <a:off x="6961320" y="3201155"/>
              <a:ext cx="360" cy="4320"/>
            </p14:xfrm>
          </p:contentPart>
        </mc:Choice>
        <mc:Fallback xmlns="">
          <p:pic>
            <p:nvPicPr>
              <p:cNvPr id="15" name="Ink 14">
                <a:extLst>
                  <a:ext uri="{FF2B5EF4-FFF2-40B4-BE49-F238E27FC236}">
                    <a16:creationId xmlns:a16="http://schemas.microsoft.com/office/drawing/2014/main" id="{256B6F0F-F2ED-2E42-981E-7F78AA8545AA}"/>
                  </a:ext>
                </a:extLst>
              </p:cNvPr>
              <p:cNvPicPr/>
              <p:nvPr/>
            </p:nvPicPr>
            <p:blipFill>
              <a:blip r:embed="rId11"/>
              <a:stretch>
                <a:fillRect/>
              </a:stretch>
            </p:blipFill>
            <p:spPr>
              <a:xfrm>
                <a:off x="6925320" y="3129515"/>
                <a:ext cx="7200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51953A15-0400-97FD-F776-856F35076A5D}"/>
                  </a:ext>
                </a:extLst>
              </p14:cNvPr>
              <p14:cNvContentPartPr/>
              <p14:nvPr/>
            </p14:nvContentPartPr>
            <p14:xfrm>
              <a:off x="7197120" y="2988755"/>
              <a:ext cx="360" cy="360"/>
            </p14:xfrm>
          </p:contentPart>
        </mc:Choice>
        <mc:Fallback xmlns="">
          <p:pic>
            <p:nvPicPr>
              <p:cNvPr id="16" name="Ink 15">
                <a:extLst>
                  <a:ext uri="{FF2B5EF4-FFF2-40B4-BE49-F238E27FC236}">
                    <a16:creationId xmlns:a16="http://schemas.microsoft.com/office/drawing/2014/main" id="{51953A15-0400-97FD-F776-856F35076A5D}"/>
                  </a:ext>
                </a:extLst>
              </p:cNvPr>
              <p:cNvPicPr/>
              <p:nvPr/>
            </p:nvPicPr>
            <p:blipFill>
              <a:blip r:embed="rId13"/>
              <a:stretch>
                <a:fillRect/>
              </a:stretch>
            </p:blipFill>
            <p:spPr>
              <a:xfrm>
                <a:off x="7161480" y="291675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8DFA7611-8569-71A1-8568-0A39B7E7DB3A}"/>
                  </a:ext>
                </a:extLst>
              </p14:cNvPr>
              <p14:cNvContentPartPr/>
              <p14:nvPr/>
            </p14:nvContentPartPr>
            <p14:xfrm>
              <a:off x="8288280" y="5289875"/>
              <a:ext cx="360" cy="360"/>
            </p14:xfrm>
          </p:contentPart>
        </mc:Choice>
        <mc:Fallback xmlns="">
          <p:pic>
            <p:nvPicPr>
              <p:cNvPr id="17" name="Ink 16">
                <a:extLst>
                  <a:ext uri="{FF2B5EF4-FFF2-40B4-BE49-F238E27FC236}">
                    <a16:creationId xmlns:a16="http://schemas.microsoft.com/office/drawing/2014/main" id="{8DFA7611-8569-71A1-8568-0A39B7E7DB3A}"/>
                  </a:ext>
                </a:extLst>
              </p:cNvPr>
              <p:cNvPicPr/>
              <p:nvPr/>
            </p:nvPicPr>
            <p:blipFill>
              <a:blip r:embed="rId8"/>
              <a:stretch>
                <a:fillRect/>
              </a:stretch>
            </p:blipFill>
            <p:spPr>
              <a:xfrm>
                <a:off x="8252280" y="521787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 name="Ink 17">
                <a:extLst>
                  <a:ext uri="{FF2B5EF4-FFF2-40B4-BE49-F238E27FC236}">
                    <a16:creationId xmlns:a16="http://schemas.microsoft.com/office/drawing/2014/main" id="{E9441389-4280-2298-B29B-08B86A68F22B}"/>
                  </a:ext>
                </a:extLst>
              </p14:cNvPr>
              <p14:cNvContentPartPr/>
              <p14:nvPr/>
            </p14:nvContentPartPr>
            <p14:xfrm>
              <a:off x="9891000" y="5083235"/>
              <a:ext cx="360" cy="360"/>
            </p14:xfrm>
          </p:contentPart>
        </mc:Choice>
        <mc:Fallback xmlns="">
          <p:pic>
            <p:nvPicPr>
              <p:cNvPr id="18" name="Ink 17">
                <a:extLst>
                  <a:ext uri="{FF2B5EF4-FFF2-40B4-BE49-F238E27FC236}">
                    <a16:creationId xmlns:a16="http://schemas.microsoft.com/office/drawing/2014/main" id="{E9441389-4280-2298-B29B-08B86A68F22B}"/>
                  </a:ext>
                </a:extLst>
              </p:cNvPr>
              <p:cNvPicPr/>
              <p:nvPr/>
            </p:nvPicPr>
            <p:blipFill>
              <a:blip r:embed="rId8"/>
              <a:stretch>
                <a:fillRect/>
              </a:stretch>
            </p:blipFill>
            <p:spPr>
              <a:xfrm>
                <a:off x="9855360" y="5011235"/>
                <a:ext cx="72000" cy="144000"/>
              </a:xfrm>
              <a:prstGeom prst="rect">
                <a:avLst/>
              </a:prstGeom>
            </p:spPr>
          </p:pic>
        </mc:Fallback>
      </mc:AlternateContent>
      <p:sp>
        <p:nvSpPr>
          <p:cNvPr id="6" name="TextBox 5">
            <a:extLst>
              <a:ext uri="{FF2B5EF4-FFF2-40B4-BE49-F238E27FC236}">
                <a16:creationId xmlns:a16="http://schemas.microsoft.com/office/drawing/2014/main" id="{96729993-A6CE-1D25-5479-93A4FA63121F}"/>
              </a:ext>
            </a:extLst>
          </p:cNvPr>
          <p:cNvSpPr txBox="1"/>
          <p:nvPr/>
        </p:nvSpPr>
        <p:spPr>
          <a:xfrm>
            <a:off x="381360" y="75330"/>
            <a:ext cx="8383324" cy="1477328"/>
          </a:xfrm>
          <a:prstGeom prst="rect">
            <a:avLst/>
          </a:prstGeom>
          <a:solidFill>
            <a:schemeClr val="bg1"/>
          </a:solidFill>
        </p:spPr>
        <p:txBody>
          <a:bodyPr wrap="square">
            <a:spAutoFit/>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*Bempedoic acid, a novel LDL cholesterol–lowering agent acting in the same pathway as statin but without activity in skeletal muscle, which limits the muscle-related adverse effects, lowers LDL cholesterol levels by 15% for those on statins and 24% for those not taking statins (</a:t>
            </a:r>
            <a:r>
              <a:rPr lang="en-US" sz="1800" b="1"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140</a:t>
            </a:r>
            <a:r>
              <a:rPr lang="en-US" sz="1800" dirty="0">
                <a:effectLst/>
                <a:latin typeface="Aptos" panose="020B0004020202020204" pitchFamily="34" charset="0"/>
                <a:ea typeface="Aptos" panose="020B0004020202020204" pitchFamily="34" charset="0"/>
                <a:cs typeface="Times New Roman" panose="02020603050405020304" pitchFamily="18" charset="0"/>
              </a:rPr>
              <a:t>). Use of this agent with ezetimibe results in an additional 19% reduction in LDL cholesterol </a:t>
            </a:r>
            <a:endParaRPr lang="en-US" dirty="0"/>
          </a:p>
        </p:txBody>
      </p:sp>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3C2D5F1E-8F4E-65A0-6F4C-A454F8B4A503}"/>
                  </a:ext>
                </a:extLst>
              </p14:cNvPr>
              <p14:cNvContentPartPr/>
              <p14:nvPr/>
            </p14:nvContentPartPr>
            <p14:xfrm>
              <a:off x="609476" y="234755"/>
              <a:ext cx="1567080" cy="60480"/>
            </p14:xfrm>
          </p:contentPart>
        </mc:Choice>
        <mc:Fallback xmlns="">
          <p:pic>
            <p:nvPicPr>
              <p:cNvPr id="14" name="Ink 13">
                <a:extLst>
                  <a:ext uri="{FF2B5EF4-FFF2-40B4-BE49-F238E27FC236}">
                    <a16:creationId xmlns:a16="http://schemas.microsoft.com/office/drawing/2014/main" id="{3C2D5F1E-8F4E-65A0-6F4C-A454F8B4A503}"/>
                  </a:ext>
                </a:extLst>
              </p:cNvPr>
              <p:cNvPicPr/>
              <p:nvPr/>
            </p:nvPicPr>
            <p:blipFill>
              <a:blip r:embed="rId17"/>
              <a:stretch>
                <a:fillRect/>
              </a:stretch>
            </p:blipFill>
            <p:spPr>
              <a:xfrm>
                <a:off x="555836" y="127115"/>
                <a:ext cx="167472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7C09ADD6-F2D0-A645-8199-1EDC78C6243A}"/>
                  </a:ext>
                </a:extLst>
              </p14:cNvPr>
              <p14:cNvContentPartPr/>
              <p14:nvPr/>
            </p14:nvContentPartPr>
            <p14:xfrm>
              <a:off x="5547236" y="1240595"/>
              <a:ext cx="8280" cy="37800"/>
            </p14:xfrm>
          </p:contentPart>
        </mc:Choice>
        <mc:Fallback xmlns="">
          <p:pic>
            <p:nvPicPr>
              <p:cNvPr id="20" name="Ink 19">
                <a:extLst>
                  <a:ext uri="{FF2B5EF4-FFF2-40B4-BE49-F238E27FC236}">
                    <a16:creationId xmlns:a16="http://schemas.microsoft.com/office/drawing/2014/main" id="{7C09ADD6-F2D0-A645-8199-1EDC78C6243A}"/>
                  </a:ext>
                </a:extLst>
              </p:cNvPr>
              <p:cNvPicPr/>
              <p:nvPr/>
            </p:nvPicPr>
            <p:blipFill>
              <a:blip r:embed="rId19"/>
              <a:stretch>
                <a:fillRect/>
              </a:stretch>
            </p:blipFill>
            <p:spPr>
              <a:xfrm>
                <a:off x="5493236" y="1132595"/>
                <a:ext cx="115920" cy="253440"/>
              </a:xfrm>
              <a:prstGeom prst="rect">
                <a:avLst/>
              </a:prstGeom>
            </p:spPr>
          </p:pic>
        </mc:Fallback>
      </mc:AlternateContent>
    </p:spTree>
    <p:extLst>
      <p:ext uri="{BB962C8B-B14F-4D97-AF65-F5344CB8AC3E}">
        <p14:creationId xmlns:p14="http://schemas.microsoft.com/office/powerpoint/2010/main" val="17038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4C8F8-0DB0-BF74-D249-2FFE0F0962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65A51-70DD-0DB7-8426-47B25548B40F}"/>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FA5BF97F-B502-6B3F-2A39-A7E8E8023D59}"/>
              </a:ext>
            </a:extLst>
          </p:cNvPr>
          <p:cNvSpPr>
            <a:spLocks noGrp="1"/>
          </p:cNvSpPr>
          <p:nvPr>
            <p:ph sz="quarter" idx="1"/>
          </p:nvPr>
        </p:nvSpPr>
        <p:spPr>
          <a:xfrm>
            <a:off x="457200" y="1219200"/>
            <a:ext cx="6400800" cy="5486400"/>
          </a:xfrm>
        </p:spPr>
        <p:txBody>
          <a:bodyPr>
            <a:normAutofit/>
          </a:bodyPr>
          <a:lstStyle/>
          <a:p>
            <a:pPr lvl="1">
              <a:defRPr/>
            </a:pPr>
            <a:r>
              <a:rPr lang="en-US" altLang="en-US" sz="2800" dirty="0" err="1"/>
              <a:t>Bempedoic</a:t>
            </a:r>
            <a:r>
              <a:rPr lang="en-US" altLang="en-US" sz="2800" dirty="0"/>
              <a:t> acid (</a:t>
            </a:r>
            <a:r>
              <a:rPr lang="en-US" altLang="en-US" sz="2800" dirty="0" err="1"/>
              <a:t>Nexltetol</a:t>
            </a:r>
            <a:r>
              <a:rPr lang="en-US" altLang="en-US" sz="2800" dirty="0"/>
              <a:t>), lowers LDL  by ~23% when added to statin</a:t>
            </a:r>
          </a:p>
          <a:p>
            <a:pPr lvl="2">
              <a:defRPr/>
            </a:pPr>
            <a:r>
              <a:rPr lang="en-US" altLang="en-US" sz="2400" dirty="0"/>
              <a:t>Reduced CVD events  by 13% in people with CVD or high risk and intolerant to statin</a:t>
            </a:r>
          </a:p>
          <a:p>
            <a:pPr lvl="2">
              <a:defRPr/>
            </a:pPr>
            <a:r>
              <a:rPr lang="en-US" altLang="en-US" sz="2400" dirty="0"/>
              <a:t>Mechanism: </a:t>
            </a:r>
            <a:r>
              <a:rPr lang="en-US" sz="2400" b="0" i="0" dirty="0">
                <a:solidFill>
                  <a:srgbClr val="222222"/>
                </a:solidFill>
                <a:effectLst/>
                <a:latin typeface="pt_sansregular"/>
              </a:rPr>
              <a:t>adenosine triphosphate-citrate lyase (ACL) inhibitor that lowers LDL by inhibition of cholesterol synthesis in the liver. </a:t>
            </a:r>
          </a:p>
          <a:p>
            <a:pPr lvl="2">
              <a:defRPr/>
            </a:pPr>
            <a:r>
              <a:rPr lang="en-US" sz="2400" b="0" i="0" dirty="0">
                <a:solidFill>
                  <a:srgbClr val="222222"/>
                </a:solidFill>
                <a:effectLst/>
                <a:latin typeface="pt_sansregular"/>
              </a:rPr>
              <a:t>ACL is an enzyme upstream of 3-hydroxy-3-methyl-glutaryl-coenzyme A (HMG-CoA) reductase in the cholesterol biosynthesis pathway.</a:t>
            </a:r>
            <a:r>
              <a:rPr lang="en-US" altLang="en-US" sz="2400" dirty="0"/>
              <a:t> </a:t>
            </a:r>
          </a:p>
          <a:p>
            <a:pPr lvl="2">
              <a:defRPr/>
            </a:pPr>
            <a:r>
              <a:rPr lang="en-US" altLang="en-US" sz="2400" dirty="0"/>
              <a:t>Dose: 180mg orally once daily </a:t>
            </a:r>
          </a:p>
          <a:p>
            <a:pPr lvl="2">
              <a:defRPr/>
            </a:pPr>
            <a:endParaRPr lang="en-US" altLang="en-US" dirty="0"/>
          </a:p>
          <a:p>
            <a:endParaRPr lang="en-US" dirty="0"/>
          </a:p>
        </p:txBody>
      </p:sp>
    </p:spTree>
    <p:extLst>
      <p:ext uri="{BB962C8B-B14F-4D97-AF65-F5344CB8AC3E}">
        <p14:creationId xmlns:p14="http://schemas.microsoft.com/office/powerpoint/2010/main" val="302169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363-8D21-D02F-BBE5-A42E75BE0DDE}"/>
              </a:ext>
            </a:extLst>
          </p:cNvPr>
          <p:cNvSpPr>
            <a:spLocks noGrp="1"/>
          </p:cNvSpPr>
          <p:nvPr>
            <p:ph type="title"/>
          </p:nvPr>
        </p:nvSpPr>
        <p:spPr/>
        <p:txBody>
          <a:bodyPr/>
          <a:lstStyle/>
          <a:p>
            <a:r>
              <a:rPr lang="en-US" dirty="0"/>
              <a:t>Additional Agents to Lower LDL</a:t>
            </a:r>
          </a:p>
        </p:txBody>
      </p:sp>
      <p:sp>
        <p:nvSpPr>
          <p:cNvPr id="3" name="Content Placeholder 2">
            <a:extLst>
              <a:ext uri="{FF2B5EF4-FFF2-40B4-BE49-F238E27FC236}">
                <a16:creationId xmlns:a16="http://schemas.microsoft.com/office/drawing/2014/main" id="{690DD927-9DB3-D27A-8592-03596FD53019}"/>
              </a:ext>
            </a:extLst>
          </p:cNvPr>
          <p:cNvSpPr>
            <a:spLocks noGrp="1"/>
          </p:cNvSpPr>
          <p:nvPr>
            <p:ph sz="quarter" idx="1"/>
          </p:nvPr>
        </p:nvSpPr>
        <p:spPr>
          <a:xfrm>
            <a:off x="457200" y="1219200"/>
            <a:ext cx="8229600" cy="5638800"/>
          </a:xfrm>
        </p:spPr>
        <p:txBody>
          <a:bodyPr>
            <a:normAutofit fontScale="92500" lnSpcReduction="10000"/>
          </a:bodyPr>
          <a:lstStyle/>
          <a:p>
            <a:pPr lvl="1">
              <a:lnSpc>
                <a:spcPct val="110000"/>
              </a:lnSpc>
              <a:defRPr/>
            </a:pPr>
            <a:r>
              <a:rPr lang="en-US" altLang="en-US" sz="2800" dirty="0" err="1"/>
              <a:t>Iclisiran</a:t>
            </a:r>
            <a:r>
              <a:rPr lang="en-US" altLang="en-US" sz="2800" dirty="0"/>
              <a:t> (</a:t>
            </a:r>
            <a:r>
              <a:rPr lang="en-US" altLang="en-US" sz="2800" dirty="0" err="1"/>
              <a:t>Leqvio</a:t>
            </a:r>
            <a:r>
              <a:rPr lang="en-US" altLang="en-US" sz="2800" dirty="0"/>
              <a:t>), lowers LDL by ~50% when added to statin </a:t>
            </a:r>
          </a:p>
          <a:p>
            <a:pPr lvl="2">
              <a:lnSpc>
                <a:spcPct val="110000"/>
              </a:lnSpc>
              <a:defRPr/>
            </a:pPr>
            <a:r>
              <a:rPr lang="en-US" altLang="en-US" sz="2400" dirty="0"/>
              <a:t>Studied in ORION-10 and ORION-11 trials</a:t>
            </a:r>
          </a:p>
          <a:p>
            <a:pPr lvl="2">
              <a:lnSpc>
                <a:spcPct val="110000"/>
              </a:lnSpc>
              <a:defRPr/>
            </a:pPr>
            <a:r>
              <a:rPr lang="en-US" altLang="en-US" sz="2400" dirty="0"/>
              <a:t>CV events reduced, being studied in a longer CVD outcome trial</a:t>
            </a:r>
          </a:p>
          <a:p>
            <a:pPr lvl="2">
              <a:lnSpc>
                <a:spcPct val="110000"/>
              </a:lnSpc>
              <a:defRPr/>
            </a:pPr>
            <a:r>
              <a:rPr lang="en-US" altLang="en-US" sz="2400" dirty="0"/>
              <a:t>Mechanism: </a:t>
            </a:r>
            <a:r>
              <a:rPr lang="en-US" sz="2400" b="0" i="0" dirty="0">
                <a:solidFill>
                  <a:srgbClr val="222222"/>
                </a:solidFill>
                <a:effectLst/>
                <a:latin typeface="pt_sansregular"/>
              </a:rPr>
              <a:t>double-stranded small interfering ribonucleic acid (siRNA), conjugated on the sense strand with </a:t>
            </a:r>
            <a:r>
              <a:rPr lang="en-US" sz="2400" b="0" i="0" dirty="0" err="1">
                <a:solidFill>
                  <a:srgbClr val="222222"/>
                </a:solidFill>
                <a:effectLst/>
                <a:latin typeface="pt_sansregular"/>
              </a:rPr>
              <a:t>triantennary</a:t>
            </a:r>
            <a:r>
              <a:rPr lang="en-US" sz="2400" b="0" i="0" dirty="0">
                <a:solidFill>
                  <a:srgbClr val="222222"/>
                </a:solidFill>
                <a:effectLst/>
                <a:latin typeface="pt_sansregular"/>
              </a:rPr>
              <a:t> N-</a:t>
            </a:r>
            <a:r>
              <a:rPr lang="en-US" sz="2400" b="0" i="0" dirty="0" err="1">
                <a:solidFill>
                  <a:srgbClr val="222222"/>
                </a:solidFill>
                <a:effectLst/>
                <a:latin typeface="pt_sansregular"/>
              </a:rPr>
              <a:t>Acetylgalactosamine</a:t>
            </a:r>
            <a:r>
              <a:rPr lang="en-US" sz="2400" b="0" i="0" dirty="0">
                <a:solidFill>
                  <a:srgbClr val="222222"/>
                </a:solidFill>
                <a:effectLst/>
                <a:latin typeface="pt_sansregular"/>
              </a:rPr>
              <a:t> (GalNAc) to facilitate uptake by hepatocytes. </a:t>
            </a:r>
          </a:p>
          <a:p>
            <a:pPr lvl="2">
              <a:lnSpc>
                <a:spcPct val="110000"/>
              </a:lnSpc>
              <a:defRPr/>
            </a:pPr>
            <a:r>
              <a:rPr lang="en-US" sz="2400" b="0" i="0" dirty="0">
                <a:solidFill>
                  <a:srgbClr val="222222"/>
                </a:solidFill>
                <a:effectLst/>
                <a:latin typeface="pt_sansregular"/>
              </a:rPr>
              <a:t>In hepatocytes, </a:t>
            </a:r>
            <a:r>
              <a:rPr lang="en-US" sz="2400" b="0" i="0" dirty="0" err="1">
                <a:solidFill>
                  <a:srgbClr val="222222"/>
                </a:solidFill>
                <a:effectLst/>
                <a:latin typeface="pt_sansregular"/>
              </a:rPr>
              <a:t>inclisiran</a:t>
            </a:r>
            <a:r>
              <a:rPr lang="en-US" sz="2400" b="0" i="0" dirty="0">
                <a:solidFill>
                  <a:srgbClr val="222222"/>
                </a:solidFill>
                <a:effectLst/>
                <a:latin typeface="pt_sansregular"/>
              </a:rPr>
              <a:t> utilizes the RNA interference mechanism and directs catalytic breakdown of mRNA for PCSK9. </a:t>
            </a:r>
          </a:p>
          <a:p>
            <a:pPr lvl="2">
              <a:lnSpc>
                <a:spcPct val="110000"/>
              </a:lnSpc>
              <a:defRPr/>
            </a:pPr>
            <a:r>
              <a:rPr lang="en-US" sz="2400" b="0" i="0" dirty="0">
                <a:solidFill>
                  <a:srgbClr val="222222"/>
                </a:solidFill>
                <a:effectLst/>
                <a:latin typeface="pt_sansregular"/>
              </a:rPr>
              <a:t>This increases LDL-C receptor recycling and expression on the hepatocyte cell surface, which increases LDL-C uptake and lowers LDL-C levels in the circulation.</a:t>
            </a:r>
            <a:endParaRPr lang="en-US" altLang="en-US" sz="2400" dirty="0"/>
          </a:p>
          <a:p>
            <a:pPr lvl="2">
              <a:lnSpc>
                <a:spcPct val="110000"/>
              </a:lnSpc>
              <a:defRPr/>
            </a:pPr>
            <a:r>
              <a:rPr lang="en-US" altLang="en-US" sz="2400" dirty="0"/>
              <a:t>SC injection, day 1, 90 days, then every 6 months</a:t>
            </a:r>
          </a:p>
          <a:p>
            <a:endParaRPr lang="en-US" dirty="0"/>
          </a:p>
        </p:txBody>
      </p:sp>
    </p:spTree>
    <p:extLst>
      <p:ext uri="{BB962C8B-B14F-4D97-AF65-F5344CB8AC3E}">
        <p14:creationId xmlns:p14="http://schemas.microsoft.com/office/powerpoint/2010/main" val="2931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35DF-34F3-4299-80A2-1F5B331206B9}"/>
              </a:ext>
            </a:extLst>
          </p:cNvPr>
          <p:cNvSpPr>
            <a:spLocks noGrp="1"/>
          </p:cNvSpPr>
          <p:nvPr>
            <p:ph type="title"/>
          </p:nvPr>
        </p:nvSpPr>
        <p:spPr>
          <a:xfrm>
            <a:off x="457200" y="320040"/>
            <a:ext cx="8305800" cy="822960"/>
          </a:xfrm>
        </p:spPr>
        <p:txBody>
          <a:bodyPr/>
          <a:lstStyle/>
          <a:p>
            <a:pPr eaLnBrk="1" fontAlgn="auto" hangingPunct="1">
              <a:spcAft>
                <a:spcPts val="0"/>
              </a:spcAft>
              <a:defRPr/>
            </a:pPr>
            <a:r>
              <a:rPr lang="en-US" dirty="0"/>
              <a:t>Treating High TG</a:t>
            </a:r>
          </a:p>
        </p:txBody>
      </p:sp>
      <p:sp>
        <p:nvSpPr>
          <p:cNvPr id="39939" name="Content Placeholder 2">
            <a:extLst>
              <a:ext uri="{FF2B5EF4-FFF2-40B4-BE49-F238E27FC236}">
                <a16:creationId xmlns:a16="http://schemas.microsoft.com/office/drawing/2014/main" id="{72FC1158-639B-4347-BEF5-C1EF752C90F0}"/>
              </a:ext>
            </a:extLst>
          </p:cNvPr>
          <p:cNvSpPr>
            <a:spLocks noGrp="1"/>
          </p:cNvSpPr>
          <p:nvPr>
            <p:ph idx="1"/>
          </p:nvPr>
        </p:nvSpPr>
        <p:spPr>
          <a:xfrm>
            <a:off x="457200" y="1295400"/>
            <a:ext cx="7467600" cy="5410200"/>
          </a:xfrm>
        </p:spPr>
        <p:txBody>
          <a:bodyPr>
            <a:normAutofit/>
          </a:bodyPr>
          <a:lstStyle/>
          <a:p>
            <a:pPr eaLnBrk="1" hangingPunct="1">
              <a:defRPr/>
            </a:pPr>
            <a:r>
              <a:rPr lang="en-US" altLang="en-US" sz="2800" dirty="0"/>
              <a:t>Consider fibrates or fish oil when TG&gt;500mg/dL and definitely when TG&gt;1000mg/dL</a:t>
            </a:r>
          </a:p>
          <a:p>
            <a:pPr lvl="1" eaLnBrk="1" hangingPunct="1">
              <a:defRPr/>
            </a:pPr>
            <a:r>
              <a:rPr lang="en-US" altLang="en-US" sz="2400" dirty="0"/>
              <a:t>High TG puts people at increased pancreatitis risk</a:t>
            </a:r>
          </a:p>
          <a:p>
            <a:pPr lvl="1" eaLnBrk="1" hangingPunct="1">
              <a:defRPr/>
            </a:pPr>
            <a:r>
              <a:rPr lang="en-US" altLang="en-US" sz="2400" dirty="0"/>
              <a:t>Rule out secondary causes </a:t>
            </a:r>
          </a:p>
          <a:p>
            <a:pPr marL="292100" lvl="1" indent="0" eaLnBrk="1" hangingPunct="1">
              <a:buFont typeface="Wingdings 2" panose="05020102010507070707" pitchFamily="18" charset="2"/>
              <a:buNone/>
              <a:defRPr/>
            </a:pPr>
            <a:endParaRPr lang="en-US" altLang="en-US" sz="2400" dirty="0"/>
          </a:p>
          <a:p>
            <a:pPr eaLnBrk="1" hangingPunct="1">
              <a:defRPr/>
            </a:pPr>
            <a:r>
              <a:rPr lang="en-US" altLang="en-US" sz="2800" dirty="0"/>
              <a:t>In People with ASCVD on a statin with controlled LDL but elevated TG (135-499mg/dL), adding </a:t>
            </a:r>
            <a:r>
              <a:rPr lang="en-US" altLang="en-US" sz="2800" dirty="0" err="1"/>
              <a:t>icosapent</a:t>
            </a:r>
            <a:r>
              <a:rPr lang="en-US" altLang="en-US" sz="2800" dirty="0"/>
              <a:t> ethyl (</a:t>
            </a:r>
            <a:r>
              <a:rPr lang="en-US" altLang="en-US" sz="2800" dirty="0" err="1"/>
              <a:t>Vascepa</a:t>
            </a:r>
            <a:r>
              <a:rPr lang="en-US" altLang="en-US" sz="2800" dirty="0"/>
              <a:t>) can be considered to reduce CV risk (REDUCE-IT trial)</a:t>
            </a:r>
          </a:p>
          <a:p>
            <a:pPr lvl="1">
              <a:defRPr/>
            </a:pPr>
            <a:r>
              <a:rPr lang="en-US" altLang="en-US" sz="2000" dirty="0"/>
              <a:t>Individuals randomized to 2g BID who had either established CVD or diabetes + at least 1 risk factor, </a:t>
            </a:r>
            <a:r>
              <a:rPr lang="en-US" altLang="en-US" sz="2000" dirty="0" err="1"/>
              <a:t>Vascepa</a:t>
            </a:r>
            <a:r>
              <a:rPr lang="en-US" altLang="en-US" sz="2000" dirty="0"/>
              <a:t> demonstrated a 25% risk reduction in 3 point MACE</a:t>
            </a:r>
          </a:p>
          <a:p>
            <a:pPr eaLnBrk="1" hangingPunct="1">
              <a:defRPr/>
            </a:pPr>
            <a:endParaRPr lang="en-US" altLang="en-US" dirty="0"/>
          </a:p>
          <a:p>
            <a:pPr eaLnBrk="1" hangingPunct="1">
              <a:defRPr/>
            </a:pPr>
            <a:endParaRPr lang="en-US" altLang="en-US" sz="2400" dirty="0"/>
          </a:p>
          <a:p>
            <a:pPr eaLnBrk="1" hangingPunct="1">
              <a:defRPr/>
            </a:pPr>
            <a:endParaRPr lang="en-US" altLang="en-US" sz="2400" dirty="0"/>
          </a:p>
          <a:p>
            <a:pPr eaLnBrk="1" hangingPunct="1">
              <a:defRPr/>
            </a:pPr>
            <a:endParaRPr lang="en-US" altLang="en-US" dirty="0"/>
          </a:p>
          <a:p>
            <a:pPr eaLnBrk="1" hangingPunct="1">
              <a:defRPr/>
            </a:pP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a:bodyPr>
          <a:lstStyle/>
          <a:p>
            <a:r>
              <a:rPr lang="en-US" dirty="0"/>
              <a:t>Diabetes Meds Lower CV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953000" cy="5638800"/>
          </a:xfrm>
        </p:spPr>
        <p:txBody>
          <a:bodyPr>
            <a:normAutofit/>
          </a:bodyPr>
          <a:lstStyle/>
          <a:p>
            <a:r>
              <a:rPr lang="en-US" sz="2400" dirty="0">
                <a:ea typeface="Calibri" panose="020F0502020204030204" pitchFamily="34" charset="0"/>
                <a:cs typeface="Calibri" panose="020F0502020204030204" pitchFamily="34" charset="0"/>
              </a:rPr>
              <a:t>If diabetes plus ASCVD risk factors and/or CKD</a:t>
            </a:r>
          </a:p>
          <a:p>
            <a:pPr lvl="1"/>
            <a:r>
              <a:rPr lang="en-US" sz="2400" dirty="0">
                <a:ea typeface="Calibri" panose="020F0502020204030204" pitchFamily="34" charset="0"/>
                <a:cs typeface="Calibri" panose="020F0502020204030204" pitchFamily="34" charset="0"/>
              </a:rPr>
              <a:t>SGLT-2s* and GLP-1s* reduce risk of major adverse CV events</a:t>
            </a:r>
          </a:p>
          <a:p>
            <a:pPr lvl="1"/>
            <a:r>
              <a:rPr lang="en-US" sz="2400" dirty="0">
                <a:ea typeface="Calibri" panose="020F0502020204030204" pitchFamily="34" charset="0"/>
                <a:cs typeface="Calibri" panose="020F0502020204030204" pitchFamily="34" charset="0"/>
              </a:rPr>
              <a:t>Plus ACE or ARB</a:t>
            </a:r>
          </a:p>
          <a:p>
            <a:r>
              <a:rPr lang="en-US" sz="2400" dirty="0">
                <a:ea typeface="Calibri" panose="020F0502020204030204" pitchFamily="34" charset="0"/>
                <a:cs typeface="Calibri" panose="020F0502020204030204" pitchFamily="34" charset="0"/>
              </a:rPr>
              <a:t>If type 2 diabetes and heart failure</a:t>
            </a:r>
          </a:p>
          <a:p>
            <a:pPr lvl="1"/>
            <a:r>
              <a:rPr lang="en-US" sz="2400" dirty="0">
                <a:ea typeface="Calibri" panose="020F0502020204030204" pitchFamily="34" charset="0"/>
                <a:cs typeface="Calibri" panose="020F0502020204030204" pitchFamily="34" charset="0"/>
              </a:rPr>
              <a:t>SGLT-2s reduce risk of heart failure and hospitalization.  </a:t>
            </a:r>
          </a:p>
          <a:p>
            <a:pPr lvl="1"/>
            <a:r>
              <a:rPr lang="en-US" sz="2400" dirty="0">
                <a:ea typeface="Calibri" panose="020F0502020204030204" pitchFamily="34" charset="0"/>
                <a:cs typeface="Calibri" panose="020F0502020204030204" pitchFamily="34" charset="0"/>
              </a:rPr>
              <a:t>Consider beta blocker</a:t>
            </a:r>
          </a:p>
          <a:p>
            <a:pPr lvl="1"/>
            <a:r>
              <a:rPr lang="en-US" sz="2400" dirty="0">
                <a:solidFill>
                  <a:srgbClr val="383636"/>
                </a:solidFill>
                <a:ea typeface="Calibri" panose="020F0502020204030204" pitchFamily="34" charset="0"/>
                <a:cs typeface="Calibri" panose="020F0502020204030204" pitchFamily="34" charset="0"/>
              </a:rPr>
              <a:t>Type</a:t>
            </a:r>
            <a:r>
              <a:rPr lang="en-US" sz="2400" b="0" i="0" dirty="0">
                <a:solidFill>
                  <a:srgbClr val="383636"/>
                </a:solidFill>
                <a:effectLst/>
                <a:ea typeface="Calibri" panose="020F0502020204030204" pitchFamily="34" charset="0"/>
                <a:cs typeface="Calibri" panose="020F0502020204030204" pitchFamily="34" charset="0"/>
              </a:rPr>
              <a:t> 2 diabetes and CKD, recommend treatment with a nonsteroidal MRA </a:t>
            </a:r>
            <a:r>
              <a:rPr lang="en-US" sz="2000" b="0" i="0" dirty="0">
                <a:solidFill>
                  <a:srgbClr val="383636"/>
                </a:solidFill>
                <a:effectLst/>
                <a:latin typeface="Helvetica Neue"/>
              </a:rPr>
              <a:t>Finerenone (</a:t>
            </a:r>
            <a:r>
              <a:rPr lang="en-US" sz="2400" b="0" i="0" dirty="0">
                <a:solidFill>
                  <a:srgbClr val="383636"/>
                </a:solidFill>
                <a:effectLst/>
                <a:ea typeface="Calibri" panose="020F0502020204030204" pitchFamily="34" charset="0"/>
                <a:cs typeface="Calibri" panose="020F0502020204030204" pitchFamily="34" charset="0"/>
              </a:rPr>
              <a:t>Kerendia) to reduce the risk of hospitalization for heart failure.</a:t>
            </a:r>
            <a:endParaRPr lang="en-US" sz="3600" dirty="0">
              <a:ea typeface="Calibri" panose="020F0502020204030204" pitchFamily="34" charset="0"/>
              <a:cs typeface="Calibri" panose="020F0502020204030204" pitchFamily="34" charset="0"/>
            </a:endParaRPr>
          </a:p>
          <a:p>
            <a:pPr lvl="1"/>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5715000" y="1219200"/>
            <a:ext cx="2996420" cy="3810000"/>
          </a:xfrm>
          <a:prstGeom prst="rect">
            <a:avLst/>
          </a:prstGeom>
          <a:noFill/>
        </p:spPr>
      </p:pic>
      <p:pic>
        <p:nvPicPr>
          <p:cNvPr id="4" name="Picture 3">
            <a:extLst>
              <a:ext uri="{FF2B5EF4-FFF2-40B4-BE49-F238E27FC236}">
                <a16:creationId xmlns:a16="http://schemas.microsoft.com/office/drawing/2014/main" id="{2032498D-25F5-98ED-63F3-D25214B38F50}"/>
              </a:ext>
            </a:extLst>
          </p:cNvPr>
          <p:cNvPicPr>
            <a:picLocks noChangeAspect="1"/>
          </p:cNvPicPr>
          <p:nvPr/>
        </p:nvPicPr>
        <p:blipFill>
          <a:blip r:embed="rId3"/>
          <a:stretch>
            <a:fillRect/>
          </a:stretch>
        </p:blipFill>
        <p:spPr>
          <a:xfrm>
            <a:off x="5142495" y="6317876"/>
            <a:ext cx="3735808" cy="463924"/>
          </a:xfrm>
          <a:prstGeom prst="rect">
            <a:avLst/>
          </a:prstGeom>
        </p:spPr>
      </p:pic>
    </p:spTree>
    <p:extLst>
      <p:ext uri="{BB962C8B-B14F-4D97-AF65-F5344CB8AC3E}">
        <p14:creationId xmlns:p14="http://schemas.microsoft.com/office/powerpoint/2010/main" val="383091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2926-3194-450E-A712-5AC542E0F9B8}"/>
              </a:ext>
            </a:extLst>
          </p:cNvPr>
          <p:cNvSpPr>
            <a:spLocks noGrp="1"/>
          </p:cNvSpPr>
          <p:nvPr>
            <p:ph type="title"/>
          </p:nvPr>
        </p:nvSpPr>
        <p:spPr/>
        <p:txBody>
          <a:bodyPr/>
          <a:lstStyle/>
          <a:p>
            <a:pPr>
              <a:defRPr/>
            </a:pPr>
            <a:r>
              <a:rPr lang="en-US" dirty="0"/>
              <a:t>Back to Alice	</a:t>
            </a:r>
          </a:p>
        </p:txBody>
      </p:sp>
      <p:sp>
        <p:nvSpPr>
          <p:cNvPr id="40963" name="Content Placeholder 2">
            <a:extLst>
              <a:ext uri="{FF2B5EF4-FFF2-40B4-BE49-F238E27FC236}">
                <a16:creationId xmlns:a16="http://schemas.microsoft.com/office/drawing/2014/main" id="{D0448BD3-6AAA-4A92-9CB6-951D60DEF5CF}"/>
              </a:ext>
            </a:extLst>
          </p:cNvPr>
          <p:cNvSpPr>
            <a:spLocks noGrp="1"/>
          </p:cNvSpPr>
          <p:nvPr>
            <p:ph idx="1"/>
          </p:nvPr>
        </p:nvSpPr>
        <p:spPr>
          <a:xfrm>
            <a:off x="457200" y="1219200"/>
            <a:ext cx="5638800" cy="5486400"/>
          </a:xfrm>
        </p:spPr>
        <p:txBody>
          <a:bodyPr>
            <a:normAutofit fontScale="92500" lnSpcReduction="10000"/>
          </a:bodyPr>
          <a:lstStyle/>
          <a:p>
            <a:pPr>
              <a:defRPr/>
            </a:pPr>
            <a:r>
              <a:rPr lang="en-US" altLang="en-US" sz="3200" dirty="0"/>
              <a:t>Alice’s lipid panel is as follows: </a:t>
            </a:r>
          </a:p>
          <a:p>
            <a:pPr lvl="1">
              <a:defRPr/>
            </a:pPr>
            <a:r>
              <a:rPr lang="en-US" altLang="en-US" sz="2400" dirty="0"/>
              <a:t>Total cholesterol: 204mg/</a:t>
            </a:r>
            <a:r>
              <a:rPr lang="en-US" altLang="en-US" sz="2400" dirty="0" err="1"/>
              <a:t>dL</a:t>
            </a:r>
            <a:endParaRPr lang="en-US" altLang="en-US" sz="2400" dirty="0"/>
          </a:p>
          <a:p>
            <a:pPr lvl="1">
              <a:defRPr/>
            </a:pPr>
            <a:r>
              <a:rPr lang="en-US" altLang="en-US" sz="2400" dirty="0"/>
              <a:t>LDL: 120mg/</a:t>
            </a:r>
            <a:r>
              <a:rPr lang="en-US" altLang="en-US" sz="2400" dirty="0" err="1"/>
              <a:t>dL</a:t>
            </a:r>
            <a:endParaRPr lang="en-US" altLang="en-US" sz="2400" dirty="0"/>
          </a:p>
          <a:p>
            <a:pPr lvl="1">
              <a:defRPr/>
            </a:pPr>
            <a:r>
              <a:rPr lang="en-US" altLang="en-US" sz="2400" dirty="0"/>
              <a:t>HDL: 34mg/</a:t>
            </a:r>
            <a:r>
              <a:rPr lang="en-US" altLang="en-US" sz="2400" dirty="0" err="1"/>
              <a:t>dL</a:t>
            </a:r>
            <a:endParaRPr lang="en-US" altLang="en-US" sz="2400" dirty="0"/>
          </a:p>
          <a:p>
            <a:pPr lvl="1">
              <a:defRPr/>
            </a:pPr>
            <a:r>
              <a:rPr lang="en-US" altLang="en-US" sz="2400" dirty="0"/>
              <a:t>Triglycerides: 250mg/</a:t>
            </a:r>
            <a:r>
              <a:rPr lang="en-US" altLang="en-US" sz="2400" dirty="0" err="1"/>
              <a:t>dL</a:t>
            </a:r>
            <a:endParaRPr lang="en-US" altLang="en-US" sz="2400" dirty="0"/>
          </a:p>
          <a:p>
            <a:pPr lvl="1">
              <a:defRPr/>
            </a:pPr>
            <a:endParaRPr lang="en-US" altLang="en-US" sz="2400" dirty="0"/>
          </a:p>
          <a:p>
            <a:pPr>
              <a:defRPr/>
            </a:pPr>
            <a:r>
              <a:rPr lang="en-US" sz="3200" dirty="0"/>
              <a:t>Which ASCVD risk factors does Alice have? </a:t>
            </a:r>
          </a:p>
          <a:p>
            <a:pPr marL="292100" lvl="1" indent="0">
              <a:buFont typeface="Wingdings 2" panose="05020102010507070707" pitchFamily="18" charset="2"/>
              <a:buNone/>
              <a:defRPr/>
            </a:pPr>
            <a:r>
              <a:rPr lang="en-US" altLang="en-US" sz="2800" dirty="0"/>
              <a:t>Low HDL, smokes, obesity, HTN, albuminuria</a:t>
            </a:r>
            <a:endParaRPr lang="en-US" altLang="en-US" sz="2800" b="1" dirty="0">
              <a:solidFill>
                <a:schemeClr val="bg1">
                  <a:lumMod val="50000"/>
                </a:schemeClr>
              </a:solidFill>
            </a:endParaRPr>
          </a:p>
          <a:p>
            <a:pPr lvl="1">
              <a:defRPr/>
            </a:pPr>
            <a:endParaRPr lang="en-US" altLang="en-US" sz="2400" dirty="0"/>
          </a:p>
          <a:p>
            <a:pPr>
              <a:defRPr/>
            </a:pPr>
            <a:r>
              <a:rPr lang="en-US" altLang="en-US" sz="3200" dirty="0"/>
              <a:t>10 year ASCVD risk=42%</a:t>
            </a:r>
            <a:br>
              <a:rPr lang="en-US" altLang="en-US" sz="4800" dirty="0"/>
            </a:br>
            <a:endParaRPr lang="en-US" altLang="en-US" sz="3200" dirty="0"/>
          </a:p>
          <a:p>
            <a:pPr lvl="1">
              <a:defRPr/>
            </a:pPr>
            <a:endParaRPr lang="en-US" altLang="en-US" dirty="0"/>
          </a:p>
          <a:p>
            <a:pPr lvl="1">
              <a:defRPr/>
            </a:pPr>
            <a:endParaRPr lang="en-US" altLang="en-US" sz="2000" dirty="0"/>
          </a:p>
        </p:txBody>
      </p:sp>
      <p:pic>
        <p:nvPicPr>
          <p:cNvPr id="4" name="Picture 3" descr="Old woman explaining">
            <a:extLst>
              <a:ext uri="{FF2B5EF4-FFF2-40B4-BE49-F238E27FC236}">
                <a16:creationId xmlns:a16="http://schemas.microsoft.com/office/drawing/2014/main" id="{25EA3D1E-64D1-4EE3-9510-87328BA8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219200"/>
            <a:ext cx="153924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A2B5-A672-472B-8DD1-EA3CD8C603B2}"/>
              </a:ext>
            </a:extLst>
          </p:cNvPr>
          <p:cNvSpPr>
            <a:spLocks noGrp="1"/>
          </p:cNvSpPr>
          <p:nvPr>
            <p:ph type="title"/>
          </p:nvPr>
        </p:nvSpPr>
        <p:spPr>
          <a:xfrm>
            <a:off x="447101" y="401637"/>
            <a:ext cx="8153400" cy="1143000"/>
          </a:xfrm>
        </p:spPr>
        <p:txBody>
          <a:bodyPr>
            <a:normAutofit/>
          </a:bodyPr>
          <a:lstStyle/>
          <a:p>
            <a:pPr>
              <a:defRPr/>
            </a:pPr>
            <a:r>
              <a:rPr lang="en-US" dirty="0"/>
              <a:t>Poll 8 - What is the best Lipid Recommendation for Alice? </a:t>
            </a:r>
          </a:p>
        </p:txBody>
      </p:sp>
      <p:sp>
        <p:nvSpPr>
          <p:cNvPr id="75779" name="Content Placeholder 2">
            <a:extLst>
              <a:ext uri="{FF2B5EF4-FFF2-40B4-BE49-F238E27FC236}">
                <a16:creationId xmlns:a16="http://schemas.microsoft.com/office/drawing/2014/main" id="{375130FE-FAC2-4E02-96B5-1860E11CFCB8}"/>
              </a:ext>
            </a:extLst>
          </p:cNvPr>
          <p:cNvSpPr>
            <a:spLocks noGrp="1"/>
          </p:cNvSpPr>
          <p:nvPr>
            <p:ph idx="1"/>
          </p:nvPr>
        </p:nvSpPr>
        <p:spPr>
          <a:xfrm>
            <a:off x="457200" y="1752600"/>
            <a:ext cx="5638800" cy="4703763"/>
          </a:xfrm>
        </p:spPr>
        <p:txBody>
          <a:bodyPr>
            <a:normAutofit fontScale="92500" lnSpcReduction="10000"/>
          </a:bodyPr>
          <a:lstStyle/>
          <a:p>
            <a:pPr marL="514350" indent="-514350">
              <a:buFont typeface="Trebuchet MS" panose="020B0603020202020204" pitchFamily="34" charset="0"/>
              <a:buAutoNum type="alphaUcPeriod"/>
            </a:pPr>
            <a:r>
              <a:rPr lang="en-US" altLang="en-US" sz="3200" dirty="0"/>
              <a:t>Optimize lifestyle modifications only</a:t>
            </a:r>
          </a:p>
          <a:p>
            <a:pPr marL="514350" indent="-514350">
              <a:buFont typeface="Trebuchet MS" panose="020B0603020202020204" pitchFamily="34" charset="0"/>
              <a:buAutoNum type="alphaUcPeriod"/>
            </a:pPr>
            <a:r>
              <a:rPr lang="en-US" altLang="en-US" sz="3200" dirty="0"/>
              <a:t>Lifestyle + initiate a moderate intensity statin</a:t>
            </a:r>
          </a:p>
          <a:p>
            <a:pPr marL="514350" indent="-514350">
              <a:buFont typeface="Trebuchet MS" panose="020B0603020202020204" pitchFamily="34" charset="0"/>
              <a:buAutoNum type="alphaUcPeriod"/>
            </a:pPr>
            <a:r>
              <a:rPr lang="en-US" altLang="en-US" sz="3200" dirty="0"/>
              <a:t>Lifestyle + initiate a high intensity statin</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icosapent</a:t>
            </a:r>
            <a:r>
              <a:rPr lang="en-US" altLang="en-US" sz="3200" dirty="0"/>
              <a:t> ethyl </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bempedoic</a:t>
            </a:r>
            <a:r>
              <a:rPr lang="en-US" altLang="en-US" sz="3200" dirty="0"/>
              <a:t> acid</a:t>
            </a:r>
            <a:endParaRPr lang="en-US" altLang="en-US" dirty="0"/>
          </a:p>
        </p:txBody>
      </p:sp>
      <p:sp>
        <p:nvSpPr>
          <p:cNvPr id="4" name="Oval 3">
            <a:extLst>
              <a:ext uri="{FF2B5EF4-FFF2-40B4-BE49-F238E27FC236}">
                <a16:creationId xmlns:a16="http://schemas.microsoft.com/office/drawing/2014/main" id="{0795D1CA-E40C-458D-A7A1-B6D44ECBD401}"/>
              </a:ext>
            </a:extLst>
          </p:cNvPr>
          <p:cNvSpPr/>
          <p:nvPr/>
        </p:nvSpPr>
        <p:spPr>
          <a:xfrm>
            <a:off x="457986" y="3429000"/>
            <a:ext cx="4647413"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pic>
        <p:nvPicPr>
          <p:cNvPr id="5" name="Picture 4">
            <a:extLst>
              <a:ext uri="{FF2B5EF4-FFF2-40B4-BE49-F238E27FC236}">
                <a16:creationId xmlns:a16="http://schemas.microsoft.com/office/drawing/2014/main" id="{00C20F7A-18D7-43F2-B423-E7E4D051244D}"/>
              </a:ext>
            </a:extLst>
          </p:cNvPr>
          <p:cNvPicPr>
            <a:picLocks noChangeAspect="1"/>
          </p:cNvPicPr>
          <p:nvPr/>
        </p:nvPicPr>
        <p:blipFill>
          <a:blip r:embed="rId3"/>
          <a:stretch>
            <a:fillRect/>
          </a:stretch>
        </p:blipFill>
        <p:spPr>
          <a:xfrm rot="1563043">
            <a:off x="6915092" y="2043947"/>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2025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extLst>
              <p:ext uri="{D42A27DB-BD31-4B8C-83A1-F6EECF244321}">
                <p14:modId xmlns:p14="http://schemas.microsoft.com/office/powerpoint/2010/main" val="4197008209"/>
              </p:ext>
            </p:extLst>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510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3F5-B2C7-4FEC-858B-A7AFEF9409EB}"/>
              </a:ext>
            </a:extLst>
          </p:cNvPr>
          <p:cNvSpPr>
            <a:spLocks noGrp="1"/>
          </p:cNvSpPr>
          <p:nvPr>
            <p:ph type="title"/>
          </p:nvPr>
        </p:nvSpPr>
        <p:spPr/>
        <p:txBody>
          <a:bodyPr>
            <a:normAutofit/>
          </a:bodyPr>
          <a:lstStyle/>
          <a:p>
            <a:pPr eaLnBrk="1" fontAlgn="auto" hangingPunct="1">
              <a:spcAft>
                <a:spcPts val="0"/>
              </a:spcAft>
              <a:defRPr/>
            </a:pPr>
            <a:r>
              <a:rPr lang="en-US" sz="6000" dirty="0"/>
              <a:t>Antiplatelet Agents</a:t>
            </a:r>
          </a:p>
        </p:txBody>
      </p:sp>
      <p:sp>
        <p:nvSpPr>
          <p:cNvPr id="4" name="Text Placeholder 3">
            <a:extLst>
              <a:ext uri="{FF2B5EF4-FFF2-40B4-BE49-F238E27FC236}">
                <a16:creationId xmlns:a16="http://schemas.microsoft.com/office/drawing/2014/main" id="{EACF9DCC-D6C6-A6E0-74A1-2562B12D66FA}"/>
              </a:ext>
            </a:extLst>
          </p:cNvPr>
          <p:cNvSpPr>
            <a:spLocks noGrp="1"/>
          </p:cNvSpPr>
          <p:nvPr>
            <p:ph type="body" idx="1"/>
          </p:nvPr>
        </p:nvSpPr>
        <p:spPr/>
        <p:txBody>
          <a:bodyPr/>
          <a:lstStyle/>
          <a:p>
            <a:endParaRPr lang="en-US"/>
          </a:p>
        </p:txBody>
      </p:sp>
    </p:spTree>
  </p:cSld>
  <p:clrMapOvr>
    <a:masterClrMapping/>
  </p:clrMapOvr>
  <p:transition spd="med">
    <p:fade/>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pic>
        <p:nvPicPr>
          <p:cNvPr id="3" name="Picture 2">
            <a:extLst>
              <a:ext uri="{FF2B5EF4-FFF2-40B4-BE49-F238E27FC236}">
                <a16:creationId xmlns:a16="http://schemas.microsoft.com/office/drawing/2014/main" id="{F70EA76B-CC21-78C2-4563-C3966A353D94}"/>
              </a:ext>
            </a:extLst>
          </p:cNvPr>
          <p:cNvPicPr>
            <a:picLocks noChangeAspect="1"/>
          </p:cNvPicPr>
          <p:nvPr/>
        </p:nvPicPr>
        <p:blipFill>
          <a:blip r:embed="rId4"/>
          <a:stretch>
            <a:fillRect/>
          </a:stretch>
        </p:blipFill>
        <p:spPr>
          <a:xfrm>
            <a:off x="3930644" y="6434342"/>
            <a:ext cx="4969150" cy="423658"/>
          </a:xfrm>
          <a:prstGeom prst="rect">
            <a:avLst/>
          </a:prstGeom>
        </p:spPr>
      </p:pic>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E503-FA78-439A-A246-8844765C9C13}"/>
              </a:ext>
            </a:extLst>
          </p:cNvPr>
          <p:cNvSpPr>
            <a:spLocks noGrp="1"/>
          </p:cNvSpPr>
          <p:nvPr>
            <p:ph type="title"/>
          </p:nvPr>
        </p:nvSpPr>
        <p:spPr/>
        <p:txBody>
          <a:bodyPr/>
          <a:lstStyle/>
          <a:p>
            <a:pPr>
              <a:defRPr/>
            </a:pPr>
            <a:r>
              <a:rPr lang="en-US" dirty="0"/>
              <a:t>Should Alice start aspirin?  No Poll</a:t>
            </a:r>
          </a:p>
        </p:txBody>
      </p:sp>
      <p:sp>
        <p:nvSpPr>
          <p:cNvPr id="84995" name="Content Placeholder 2">
            <a:extLst>
              <a:ext uri="{FF2B5EF4-FFF2-40B4-BE49-F238E27FC236}">
                <a16:creationId xmlns:a16="http://schemas.microsoft.com/office/drawing/2014/main" id="{35E0F97C-2CF0-426F-8F55-EA6404002BAA}"/>
              </a:ext>
            </a:extLst>
          </p:cNvPr>
          <p:cNvSpPr>
            <a:spLocks noGrp="1"/>
          </p:cNvSpPr>
          <p:nvPr>
            <p:ph idx="1"/>
          </p:nvPr>
        </p:nvSpPr>
        <p:spPr/>
        <p:txBody>
          <a:bodyPr>
            <a:normAutofit/>
          </a:bodyPr>
          <a:lstStyle/>
          <a:p>
            <a:pPr marL="514350" indent="-514350">
              <a:buFont typeface="Trebuchet MS" panose="020B0603020202020204" pitchFamily="34" charset="0"/>
              <a:buAutoNum type="alphaUcPeriod"/>
            </a:pPr>
            <a:r>
              <a:rPr lang="en-US" altLang="en-US" sz="5400" dirty="0"/>
              <a:t>Yes</a:t>
            </a:r>
          </a:p>
          <a:p>
            <a:pPr marL="514350" indent="-514350">
              <a:buFont typeface="Trebuchet MS" panose="020B0603020202020204" pitchFamily="34" charset="0"/>
              <a:buAutoNum type="alphaUcPeriod"/>
            </a:pPr>
            <a:r>
              <a:rPr lang="en-US" altLang="en-US" sz="5400" dirty="0"/>
              <a:t>No </a:t>
            </a:r>
          </a:p>
        </p:txBody>
      </p:sp>
      <p:pic>
        <p:nvPicPr>
          <p:cNvPr id="4" name="Picture 3">
            <a:extLst>
              <a:ext uri="{FF2B5EF4-FFF2-40B4-BE49-F238E27FC236}">
                <a16:creationId xmlns:a16="http://schemas.microsoft.com/office/drawing/2014/main" id="{229AE671-137E-43C4-8A91-EAEA77B83362}"/>
              </a:ext>
            </a:extLst>
          </p:cNvPr>
          <p:cNvPicPr>
            <a:picLocks noChangeAspect="1"/>
          </p:cNvPicPr>
          <p:nvPr/>
        </p:nvPicPr>
        <p:blipFill>
          <a:blip r:embed="rId3"/>
          <a:stretch>
            <a:fillRect/>
          </a:stretch>
        </p:blipFill>
        <p:spPr>
          <a:xfrm>
            <a:off x="3429001" y="1617419"/>
            <a:ext cx="1791412" cy="4419600"/>
          </a:xfrm>
          <a:prstGeom prst="rect">
            <a:avLst/>
          </a:prstGeom>
        </p:spPr>
      </p:pic>
      <p:pic>
        <p:nvPicPr>
          <p:cNvPr id="3" name="Picture 2">
            <a:extLst>
              <a:ext uri="{FF2B5EF4-FFF2-40B4-BE49-F238E27FC236}">
                <a16:creationId xmlns:a16="http://schemas.microsoft.com/office/drawing/2014/main" id="{373CAF97-BE53-49F4-B80D-21CC1596B53C}"/>
              </a:ext>
            </a:extLst>
          </p:cNvPr>
          <p:cNvPicPr>
            <a:picLocks noChangeAspect="1"/>
          </p:cNvPicPr>
          <p:nvPr/>
        </p:nvPicPr>
        <p:blipFill>
          <a:blip r:embed="rId4"/>
          <a:stretch>
            <a:fillRect/>
          </a:stretch>
        </p:blipFill>
        <p:spPr>
          <a:xfrm>
            <a:off x="5791200" y="1639190"/>
            <a:ext cx="1795901" cy="4419600"/>
          </a:xfrm>
          <a:prstGeom prst="rect">
            <a:avLst/>
          </a:prstGeom>
        </p:spPr>
      </p:pic>
      <p:sp>
        <p:nvSpPr>
          <p:cNvPr id="5" name="TextBox 4">
            <a:extLst>
              <a:ext uri="{FF2B5EF4-FFF2-40B4-BE49-F238E27FC236}">
                <a16:creationId xmlns:a16="http://schemas.microsoft.com/office/drawing/2014/main" id="{C53812DF-3EF8-883C-987A-66FDDC51C694}"/>
              </a:ext>
            </a:extLst>
          </p:cNvPr>
          <p:cNvSpPr txBox="1"/>
          <p:nvPr/>
        </p:nvSpPr>
        <p:spPr>
          <a:xfrm>
            <a:off x="394994" y="3962400"/>
            <a:ext cx="3200400" cy="646331"/>
          </a:xfrm>
          <a:prstGeom prst="rect">
            <a:avLst/>
          </a:prstGeom>
          <a:noFill/>
        </p:spPr>
        <p:txBody>
          <a:bodyPr wrap="square" rtlCol="0">
            <a:spAutoFit/>
          </a:bodyPr>
          <a:lstStyle/>
          <a:p>
            <a:r>
              <a:rPr lang="en-US" dirty="0"/>
              <a:t>Individualized discussed with shared decision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B65-46AC-4D85-9213-3E1D5752DAAE}"/>
              </a:ext>
            </a:extLst>
          </p:cNvPr>
          <p:cNvSpPr>
            <a:spLocks noGrp="1"/>
          </p:cNvSpPr>
          <p:nvPr>
            <p:ph type="title"/>
          </p:nvPr>
        </p:nvSpPr>
        <p:spPr/>
        <p:txBody>
          <a:bodyPr>
            <a:normAutofit/>
          </a:bodyPr>
          <a:lstStyle/>
          <a:p>
            <a:pPr>
              <a:defRPr/>
            </a:pPr>
            <a:r>
              <a:rPr lang="en-US" dirty="0"/>
              <a:t>Would you change Alice’s Diabetes Regimen? </a:t>
            </a:r>
          </a:p>
        </p:txBody>
      </p:sp>
      <p:sp>
        <p:nvSpPr>
          <p:cNvPr id="3" name="Content Placeholder 2">
            <a:extLst>
              <a:ext uri="{FF2B5EF4-FFF2-40B4-BE49-F238E27FC236}">
                <a16:creationId xmlns:a16="http://schemas.microsoft.com/office/drawing/2014/main" id="{FED72873-11CD-4673-BEF0-4A2AFCD701A8}"/>
              </a:ext>
            </a:extLst>
          </p:cNvPr>
          <p:cNvSpPr>
            <a:spLocks noGrp="1"/>
          </p:cNvSpPr>
          <p:nvPr>
            <p:ph idx="1"/>
          </p:nvPr>
        </p:nvSpPr>
        <p:spPr/>
        <p:txBody>
          <a:bodyPr>
            <a:normAutofit lnSpcReduction="10000"/>
          </a:bodyPr>
          <a:lstStyle/>
          <a:p>
            <a:pPr eaLnBrk="1" hangingPunct="1">
              <a:defRPr/>
            </a:pPr>
            <a:r>
              <a:rPr lang="en-US" altLang="en-US" sz="3200" dirty="0"/>
              <a:t>Current meds</a:t>
            </a:r>
          </a:p>
          <a:p>
            <a:pPr lvl="1" eaLnBrk="1" hangingPunct="1">
              <a:defRPr/>
            </a:pPr>
            <a:r>
              <a:rPr lang="en-US" altLang="en-US" sz="3200" dirty="0">
                <a:solidFill>
                  <a:schemeClr val="tx1"/>
                </a:solidFill>
              </a:rPr>
              <a:t>Metformin1000mg PO bid</a:t>
            </a:r>
          </a:p>
          <a:p>
            <a:pPr lvl="1" eaLnBrk="1" hangingPunct="1">
              <a:defRPr/>
            </a:pPr>
            <a:r>
              <a:rPr lang="en-US" altLang="en-US" sz="3200" dirty="0" err="1">
                <a:solidFill>
                  <a:schemeClr val="tx1"/>
                </a:solidFill>
              </a:rPr>
              <a:t>Glipizide</a:t>
            </a:r>
            <a:r>
              <a:rPr lang="en-US" altLang="en-US" sz="3200" dirty="0">
                <a:solidFill>
                  <a:schemeClr val="tx1"/>
                </a:solidFill>
              </a:rPr>
              <a:t> 10mg PO </a:t>
            </a:r>
            <a:r>
              <a:rPr lang="en-US" altLang="en-US" sz="3200" dirty="0" err="1">
                <a:solidFill>
                  <a:schemeClr val="tx1"/>
                </a:solidFill>
              </a:rPr>
              <a:t>qam</a:t>
            </a:r>
            <a:endParaRPr lang="en-US" altLang="en-US" sz="3200" dirty="0">
              <a:solidFill>
                <a:schemeClr val="tx1"/>
              </a:solidFill>
            </a:endParaRPr>
          </a:p>
          <a:p>
            <a:pPr lvl="1" eaLnBrk="1" hangingPunct="1">
              <a:defRPr/>
            </a:pPr>
            <a:r>
              <a:rPr lang="en-US" altLang="en-US" sz="3200" dirty="0" err="1">
                <a:solidFill>
                  <a:schemeClr val="tx1"/>
                </a:solidFill>
              </a:rPr>
              <a:t>Chlorthalidone</a:t>
            </a:r>
            <a:r>
              <a:rPr lang="en-US" altLang="en-US" sz="3200" dirty="0">
                <a:solidFill>
                  <a:schemeClr val="tx1"/>
                </a:solidFill>
              </a:rPr>
              <a:t> 25mg PO daily</a:t>
            </a:r>
          </a:p>
          <a:p>
            <a:pPr lvl="1" eaLnBrk="1" hangingPunct="1">
              <a:defRPr/>
            </a:pPr>
            <a:r>
              <a:rPr lang="en-US" altLang="en-US" sz="3200" dirty="0" err="1">
                <a:solidFill>
                  <a:schemeClr val="tx1"/>
                </a:solidFill>
              </a:rPr>
              <a:t>Escitalopram</a:t>
            </a:r>
            <a:r>
              <a:rPr lang="en-US" altLang="en-US" sz="3200" dirty="0">
                <a:solidFill>
                  <a:schemeClr val="tx1"/>
                </a:solidFill>
              </a:rPr>
              <a:t> 10mg PO daily</a:t>
            </a:r>
          </a:p>
          <a:p>
            <a:pPr marL="530225" lvl="2" indent="0" eaLnBrk="1" hangingPunct="1">
              <a:buFont typeface="Wingdings" panose="05000000000000000000" pitchFamily="2" charset="2"/>
              <a:buNone/>
              <a:defRPr/>
            </a:pPr>
            <a:endParaRPr lang="en-US" altLang="en-US" sz="2000" dirty="0"/>
          </a:p>
          <a:p>
            <a:pPr>
              <a:defRPr/>
            </a:pPr>
            <a:r>
              <a:rPr lang="en-US" altLang="en-US" sz="3200" dirty="0"/>
              <a:t>Home monitoring</a:t>
            </a:r>
          </a:p>
          <a:p>
            <a:pPr lvl="1">
              <a:defRPr/>
            </a:pPr>
            <a:r>
              <a:rPr lang="en-US" altLang="en-US" sz="2800" dirty="0">
                <a:solidFill>
                  <a:schemeClr val="tx1"/>
                </a:solidFill>
              </a:rPr>
              <a:t>FBG and pre-meal: 110-130mg/dL</a:t>
            </a:r>
          </a:p>
          <a:p>
            <a:pPr lvl="1">
              <a:defRPr/>
            </a:pPr>
            <a:r>
              <a:rPr lang="en-US" altLang="en-US" sz="2800" dirty="0">
                <a:solidFill>
                  <a:schemeClr val="tx1"/>
                </a:solidFill>
              </a:rPr>
              <a:t>Denies s/</a:t>
            </a:r>
            <a:r>
              <a:rPr lang="en-US" altLang="en-US" sz="2800" dirty="0" err="1">
                <a:solidFill>
                  <a:schemeClr val="tx1"/>
                </a:solidFill>
              </a:rPr>
              <a:t>sx</a:t>
            </a:r>
            <a:r>
              <a:rPr lang="en-US" altLang="en-US" sz="2800" dirty="0">
                <a:solidFill>
                  <a:schemeClr val="tx1"/>
                </a:solidFill>
              </a:rPr>
              <a:t> hypoglycemia. </a:t>
            </a:r>
          </a:p>
          <a:p>
            <a:pPr marL="292100" lvl="1" indent="0">
              <a:buFont typeface="Wingdings 2" panose="05020102010507070707" pitchFamily="18" charset="2"/>
              <a:buNone/>
              <a:defRPr/>
            </a:pPr>
            <a:endParaRPr lang="en-US" altLang="en-US" sz="2800" dirty="0">
              <a:solidFill>
                <a:schemeClr val="tx1"/>
              </a:solidFill>
            </a:endParaRPr>
          </a:p>
          <a:p>
            <a:pPr eaLnBrk="1" hangingPunct="1">
              <a:defRPr/>
            </a:pPr>
            <a:r>
              <a:rPr lang="en-US" altLang="en-US" sz="3200" dirty="0"/>
              <a:t>A1C=6.9%</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0D18-63CB-48C5-BD4A-14F9E1537106}"/>
              </a:ext>
            </a:extLst>
          </p:cNvPr>
          <p:cNvSpPr>
            <a:spLocks noGrp="1"/>
          </p:cNvSpPr>
          <p:nvPr>
            <p:ph type="title"/>
          </p:nvPr>
        </p:nvSpPr>
        <p:spPr>
          <a:xfrm>
            <a:off x="152400" y="152400"/>
            <a:ext cx="8458200" cy="1143000"/>
          </a:xfrm>
        </p:spPr>
        <p:txBody>
          <a:bodyPr>
            <a:normAutofit/>
          </a:bodyPr>
          <a:lstStyle/>
          <a:p>
            <a:pPr>
              <a:defRPr/>
            </a:pPr>
            <a:r>
              <a:rPr lang="en-US" dirty="0"/>
              <a:t>Which of the Following Changes Would you Make to Alice’s regimen?   Poll 10</a:t>
            </a:r>
          </a:p>
        </p:txBody>
      </p:sp>
      <p:sp>
        <p:nvSpPr>
          <p:cNvPr id="3" name="Content Placeholder 2">
            <a:extLst>
              <a:ext uri="{FF2B5EF4-FFF2-40B4-BE49-F238E27FC236}">
                <a16:creationId xmlns:a16="http://schemas.microsoft.com/office/drawing/2014/main" id="{20132805-C2AD-426B-89AE-A8E62D078967}"/>
              </a:ext>
            </a:extLst>
          </p:cNvPr>
          <p:cNvSpPr>
            <a:spLocks noGrp="1"/>
          </p:cNvSpPr>
          <p:nvPr>
            <p:ph idx="1"/>
          </p:nvPr>
        </p:nvSpPr>
        <p:spPr>
          <a:xfrm>
            <a:off x="457200" y="1752600"/>
            <a:ext cx="6629400" cy="4703763"/>
          </a:xfrm>
        </p:spPr>
        <p:txBody>
          <a:bodyPr/>
          <a:lstStyle/>
          <a:p>
            <a:pPr marL="514350" indent="-514350">
              <a:buFont typeface="+mj-lt"/>
              <a:buAutoNum type="alphaUcPeriod"/>
              <a:defRPr/>
            </a:pPr>
            <a:r>
              <a:rPr lang="en-US" sz="4000" dirty="0"/>
              <a:t>No changes since A1C is at target</a:t>
            </a:r>
          </a:p>
          <a:p>
            <a:pPr marL="514350" indent="-514350">
              <a:buFont typeface="+mj-lt"/>
              <a:buAutoNum type="alphaUcPeriod"/>
              <a:defRPr/>
            </a:pPr>
            <a:r>
              <a:rPr lang="en-US" sz="4000" dirty="0"/>
              <a:t>Add empagliflozin (Jardiance)</a:t>
            </a:r>
          </a:p>
          <a:p>
            <a:pPr marL="514350" indent="-514350">
              <a:buFont typeface="+mj-lt"/>
              <a:buAutoNum type="alphaUcPeriod"/>
              <a:defRPr/>
            </a:pPr>
            <a:r>
              <a:rPr lang="en-US" sz="4000" dirty="0"/>
              <a:t>Add dulaglutide (Trulicity)</a:t>
            </a:r>
          </a:p>
          <a:p>
            <a:pPr marL="514350" indent="-514350">
              <a:buFont typeface="+mj-lt"/>
              <a:buAutoNum type="alphaUcPeriod"/>
              <a:defRPr/>
            </a:pPr>
            <a:r>
              <a:rPr lang="en-US" sz="4000" dirty="0"/>
              <a:t>Add linagliptin (</a:t>
            </a:r>
            <a:r>
              <a:rPr lang="en-US" sz="4000" dirty="0" err="1"/>
              <a:t>Tradjenta</a:t>
            </a:r>
            <a:r>
              <a:rPr lang="en-US" sz="4000" dirty="0"/>
              <a:t>)</a:t>
            </a:r>
          </a:p>
          <a:p>
            <a:pPr>
              <a:defRPr/>
            </a:pPr>
            <a:endParaRPr lang="en-US" dirty="0"/>
          </a:p>
        </p:txBody>
      </p:sp>
      <p:sp>
        <p:nvSpPr>
          <p:cNvPr id="89092" name="TextBox 3">
            <a:extLst>
              <a:ext uri="{FF2B5EF4-FFF2-40B4-BE49-F238E27FC236}">
                <a16:creationId xmlns:a16="http://schemas.microsoft.com/office/drawing/2014/main" id="{04ED6E79-1591-4C9F-B510-6C26DEB74879}"/>
              </a:ext>
            </a:extLst>
          </p:cNvPr>
          <p:cNvSpPr txBox="1">
            <a:spLocks noChangeArrowheads="1"/>
          </p:cNvSpPr>
          <p:nvPr/>
        </p:nvSpPr>
        <p:spPr bwMode="auto">
          <a:xfrm>
            <a:off x="452438" y="59436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b="1">
                <a:solidFill>
                  <a:srgbClr val="FF0000"/>
                </a:solidFill>
              </a:rPr>
              <a:t>If you add an agent, would you stop or decrease any of the others? </a:t>
            </a:r>
          </a:p>
        </p:txBody>
      </p:sp>
      <p:pic>
        <p:nvPicPr>
          <p:cNvPr id="5" name="Picture 4">
            <a:extLst>
              <a:ext uri="{FF2B5EF4-FFF2-40B4-BE49-F238E27FC236}">
                <a16:creationId xmlns:a16="http://schemas.microsoft.com/office/drawing/2014/main" id="{D89A67D8-B9B7-47A3-A1A5-DA9787EF5BE4}"/>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6C01E7BD-C5C6-4527-9FF0-A4D6EF75D9B2}"/>
              </a:ext>
            </a:extLst>
          </p:cNvPr>
          <p:cNvSpPr/>
          <p:nvPr/>
        </p:nvSpPr>
        <p:spPr>
          <a:xfrm>
            <a:off x="452438" y="2921994"/>
            <a:ext cx="5262562" cy="157380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6EE8-2E2B-4BDA-A066-9B06703A0C73}"/>
              </a:ext>
            </a:extLst>
          </p:cNvPr>
          <p:cNvSpPr>
            <a:spLocks noGrp="1"/>
          </p:cNvSpPr>
          <p:nvPr>
            <p:ph type="ctrTitle"/>
          </p:nvPr>
        </p:nvSpPr>
        <p:spPr>
          <a:xfrm>
            <a:off x="1219200" y="3352800"/>
            <a:ext cx="6019800" cy="1524000"/>
          </a:xfrm>
        </p:spPr>
        <p:txBody>
          <a:bodyPr/>
          <a:lstStyle/>
          <a:p>
            <a:pPr eaLnBrk="1" fontAlgn="auto" hangingPunct="1">
              <a:spcAft>
                <a:spcPts val="0"/>
              </a:spcAft>
              <a:defRPr/>
            </a:pPr>
            <a:r>
              <a:rPr lang="en-US" dirty="0"/>
              <a:t>Lifestyle Modifications to Reduce CV risk</a:t>
            </a:r>
          </a:p>
        </p:txBody>
      </p:sp>
      <p:sp>
        <p:nvSpPr>
          <p:cNvPr id="91139" name="AutoShape 2">
            <a:extLst>
              <a:ext uri="{FF2B5EF4-FFF2-40B4-BE49-F238E27FC236}">
                <a16:creationId xmlns:a16="http://schemas.microsoft.com/office/drawing/2014/main" id="{BA77AB8A-95B4-44DE-BBF2-ED3474FBFC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pic>
        <p:nvPicPr>
          <p:cNvPr id="91140" name="Picture 4">
            <a:extLst>
              <a:ext uri="{FF2B5EF4-FFF2-40B4-BE49-F238E27FC236}">
                <a16:creationId xmlns:a16="http://schemas.microsoft.com/office/drawing/2014/main" id="{21F2439B-D1C2-4252-8AFB-7E7B2E13E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304800"/>
            <a:ext cx="22621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a:extLst>
              <a:ext uri="{FF2B5EF4-FFF2-40B4-BE49-F238E27FC236}">
                <a16:creationId xmlns:a16="http://schemas.microsoft.com/office/drawing/2014/main" id="{1B796D06-3484-4F18-BF62-F015F367E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5466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B1B26E1E-EBF1-4437-B79C-5287E248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60338"/>
            <a:ext cx="5459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C64-4A2C-40B4-99AB-336179BBB031}"/>
              </a:ext>
            </a:extLst>
          </p:cNvPr>
          <p:cNvSpPr>
            <a:spLocks noGrp="1"/>
          </p:cNvSpPr>
          <p:nvPr>
            <p:ph type="title"/>
          </p:nvPr>
        </p:nvSpPr>
        <p:spPr>
          <a:xfrm>
            <a:off x="457200" y="320675"/>
            <a:ext cx="8229600" cy="669925"/>
          </a:xfrm>
        </p:spPr>
        <p:txBody>
          <a:bodyPr/>
          <a:lstStyle/>
          <a:p>
            <a:pPr>
              <a:defRPr/>
            </a:pPr>
            <a:r>
              <a:rPr lang="en-US" dirty="0"/>
              <a:t>Lifestyle modifications</a:t>
            </a:r>
          </a:p>
        </p:txBody>
      </p:sp>
      <p:graphicFrame>
        <p:nvGraphicFramePr>
          <p:cNvPr id="5" name="Content Placeholder 4">
            <a:extLst>
              <a:ext uri="{FF2B5EF4-FFF2-40B4-BE49-F238E27FC236}">
                <a16:creationId xmlns:a16="http://schemas.microsoft.com/office/drawing/2014/main" id="{9BF0696C-41F6-43FE-A953-82B613A26141}"/>
              </a:ext>
            </a:extLst>
          </p:cNvPr>
          <p:cNvGraphicFramePr>
            <a:graphicFrameLocks noGrp="1"/>
          </p:cNvGraphicFramePr>
          <p:nvPr>
            <p:ph idx="1"/>
            <p:extLst>
              <p:ext uri="{D42A27DB-BD31-4B8C-83A1-F6EECF244321}">
                <p14:modId xmlns:p14="http://schemas.microsoft.com/office/powerpoint/2010/main" val="662359452"/>
              </p:ext>
            </p:extLst>
          </p:nvPr>
        </p:nvGraphicFramePr>
        <p:xfrm>
          <a:off x="487532" y="1122085"/>
          <a:ext cx="8229600" cy="5050117"/>
        </p:xfrm>
        <a:graphic>
          <a:graphicData uri="http://schemas.openxmlformats.org/drawingml/2006/table">
            <a:tbl>
              <a:tblPr firstRow="1" bandRow="1">
                <a:tableStyleId>{5C22544A-7EE6-4342-B048-85BDC9FD1C3A}</a:tableStyleId>
              </a:tblPr>
              <a:tblGrid>
                <a:gridCol w="2202114">
                  <a:extLst>
                    <a:ext uri="{9D8B030D-6E8A-4147-A177-3AD203B41FA5}">
                      <a16:colId xmlns:a16="http://schemas.microsoft.com/office/drawing/2014/main" val="20000"/>
                    </a:ext>
                  </a:extLst>
                </a:gridCol>
                <a:gridCol w="6027486">
                  <a:extLst>
                    <a:ext uri="{9D8B030D-6E8A-4147-A177-3AD203B41FA5}">
                      <a16:colId xmlns:a16="http://schemas.microsoft.com/office/drawing/2014/main" val="20001"/>
                    </a:ext>
                  </a:extLst>
                </a:gridCol>
              </a:tblGrid>
              <a:tr h="371269">
                <a:tc>
                  <a:txBody>
                    <a:bodyPr/>
                    <a:lstStyle/>
                    <a:p>
                      <a:r>
                        <a:rPr lang="en-US" sz="1800" dirty="0"/>
                        <a:t>Category</a:t>
                      </a:r>
                    </a:p>
                  </a:txBody>
                  <a:tcPr marT="45727" marB="45727"/>
                </a:tc>
                <a:tc>
                  <a:txBody>
                    <a:bodyPr/>
                    <a:lstStyle/>
                    <a:p>
                      <a:r>
                        <a:rPr lang="en-US" sz="1800" dirty="0"/>
                        <a:t>Recommendations</a:t>
                      </a:r>
                    </a:p>
                  </a:txBody>
                  <a:tcPr marT="45727" marB="45727"/>
                </a:tc>
                <a:extLst>
                  <a:ext uri="{0D108BD9-81ED-4DB2-BD59-A6C34878D82A}">
                    <a16:rowId xmlns:a16="http://schemas.microsoft.com/office/drawing/2014/main" val="10000"/>
                  </a:ext>
                </a:extLst>
              </a:tr>
              <a:tr h="2288491">
                <a:tc>
                  <a:txBody>
                    <a:bodyPr/>
                    <a:lstStyle/>
                    <a:p>
                      <a:r>
                        <a:rPr lang="en-US" sz="1800" dirty="0"/>
                        <a:t>Nutrition</a:t>
                      </a:r>
                    </a:p>
                  </a:txBody>
                  <a:tcPr marT="45727" marB="45727"/>
                </a:tc>
                <a:tc>
                  <a:txBody>
                    <a:bodyPr/>
                    <a:lstStyle/>
                    <a:p>
                      <a:pPr marL="285750" indent="-285750">
                        <a:buFont typeface="Arial" panose="020B0604020202020204" pitchFamily="34" charset="0"/>
                        <a:buChar char="•"/>
                      </a:pPr>
                      <a:r>
                        <a:rPr lang="en-US" sz="1800" dirty="0"/>
                        <a:t>Maintain optimal weight</a:t>
                      </a:r>
                    </a:p>
                    <a:p>
                      <a:pPr marL="285750" indent="-285750">
                        <a:buFont typeface="Arial" panose="020B0604020202020204" pitchFamily="34" charset="0"/>
                        <a:buChar char="•"/>
                      </a:pPr>
                      <a:r>
                        <a:rPr lang="en-US" sz="1800" dirty="0"/>
                        <a:t>Calorie restriction</a:t>
                      </a:r>
                    </a:p>
                    <a:p>
                      <a:pPr marL="285750" indent="-285750">
                        <a:buFont typeface="Arial" panose="020B0604020202020204" pitchFamily="34" charset="0"/>
                        <a:buChar char="•"/>
                      </a:pPr>
                      <a:r>
                        <a:rPr lang="en-US" sz="1800" dirty="0"/>
                        <a:t>Plant</a:t>
                      </a:r>
                      <a:r>
                        <a:rPr lang="en-US" sz="1800" baseline="0" dirty="0"/>
                        <a:t> based diet-high in polyunsaturated and monounsaturated fats </a:t>
                      </a:r>
                    </a:p>
                    <a:p>
                      <a:pPr marL="285750" indent="-285750">
                        <a:buFont typeface="Arial" panose="020B0604020202020204" pitchFamily="34" charset="0"/>
                        <a:buChar char="•"/>
                      </a:pPr>
                      <a:r>
                        <a:rPr lang="en-US" sz="1800" baseline="0" dirty="0"/>
                        <a:t>Avoid trans fats, limit saturated fats</a:t>
                      </a:r>
                    </a:p>
                    <a:p>
                      <a:pPr marL="285750" indent="-285750">
                        <a:buFont typeface="Arial" panose="020B0604020202020204" pitchFamily="34" charset="0"/>
                        <a:buChar char="•"/>
                      </a:pPr>
                      <a:r>
                        <a:rPr lang="en-US" sz="1800" baseline="0" dirty="0"/>
                        <a:t>Consider DASH/Mediterranean meal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omega-3 fatty acids, viscous fiber, plant </a:t>
                      </a:r>
                      <a:r>
                        <a:rPr lang="en-US" sz="1800" dirty="0" err="1"/>
                        <a:t>stanols</a:t>
                      </a:r>
                      <a:r>
                        <a:rPr lang="en-US" sz="1800" dirty="0"/>
                        <a:t>/sterols</a:t>
                      </a:r>
                      <a:r>
                        <a:rPr lang="en-US" sz="1800" baseline="0" dirty="0"/>
                        <a:t> (lipids)</a:t>
                      </a:r>
                      <a:endParaRPr lang="en-US" sz="1800" dirty="0"/>
                    </a:p>
                  </a:txBody>
                  <a:tcPr marT="45727" marB="45727"/>
                </a:tc>
                <a:extLst>
                  <a:ext uri="{0D108BD9-81ED-4DB2-BD59-A6C34878D82A}">
                    <a16:rowId xmlns:a16="http://schemas.microsoft.com/office/drawing/2014/main" val="10001"/>
                  </a:ext>
                </a:extLst>
              </a:tr>
              <a:tr h="640819">
                <a:tc>
                  <a:txBody>
                    <a:bodyPr/>
                    <a:lstStyle/>
                    <a:p>
                      <a:r>
                        <a:rPr lang="en-US" sz="1800" dirty="0"/>
                        <a:t>Physical</a:t>
                      </a:r>
                      <a:r>
                        <a:rPr lang="en-US" sz="1800" baseline="0" dirty="0"/>
                        <a:t> Activity</a:t>
                      </a:r>
                      <a:endParaRPr lang="en-US" sz="1800" dirty="0"/>
                    </a:p>
                  </a:txBody>
                  <a:tcPr marT="45727" marB="45727"/>
                </a:tc>
                <a:tc>
                  <a:txBody>
                    <a:bodyPr/>
                    <a:lstStyle/>
                    <a:p>
                      <a:pPr marL="285750" indent="-285750">
                        <a:buFont typeface="Arial" panose="020B0604020202020204" pitchFamily="34" charset="0"/>
                        <a:buChar char="•"/>
                      </a:pPr>
                      <a:r>
                        <a:rPr lang="en-US" sz="1800" dirty="0"/>
                        <a:t>150 minutes/week moderate exertion</a:t>
                      </a:r>
                    </a:p>
                    <a:p>
                      <a:pPr marL="285750" indent="-285750">
                        <a:buFont typeface="Arial" panose="020B0604020202020204" pitchFamily="34" charset="0"/>
                        <a:buChar char="•"/>
                      </a:pPr>
                      <a:r>
                        <a:rPr lang="en-US" sz="1800" dirty="0"/>
                        <a:t>Strength</a:t>
                      </a:r>
                      <a:r>
                        <a:rPr lang="en-US" sz="1800" baseline="0" dirty="0"/>
                        <a:t> training</a:t>
                      </a:r>
                      <a:endParaRPr lang="en-US" sz="1800" dirty="0"/>
                    </a:p>
                  </a:txBody>
                  <a:tcPr marT="45727" marB="45727"/>
                </a:tc>
                <a:extLst>
                  <a:ext uri="{0D108BD9-81ED-4DB2-BD59-A6C34878D82A}">
                    <a16:rowId xmlns:a16="http://schemas.microsoft.com/office/drawing/2014/main" val="10002"/>
                  </a:ext>
                </a:extLst>
              </a:tr>
              <a:tr h="366181">
                <a:tc>
                  <a:txBody>
                    <a:bodyPr/>
                    <a:lstStyle/>
                    <a:p>
                      <a:r>
                        <a:rPr lang="en-US" sz="1800" dirty="0"/>
                        <a:t>Sleep</a:t>
                      </a:r>
                    </a:p>
                  </a:txBody>
                  <a:tcPr marT="45727" marB="45727"/>
                </a:tc>
                <a:tc>
                  <a:txBody>
                    <a:bodyPr/>
                    <a:lstStyle/>
                    <a:p>
                      <a:r>
                        <a:rPr lang="en-US" sz="1800" dirty="0"/>
                        <a:t>6-8 hours per night</a:t>
                      </a:r>
                    </a:p>
                  </a:txBody>
                  <a:tcPr marT="45727" marB="45727"/>
                </a:tc>
                <a:extLst>
                  <a:ext uri="{0D108BD9-81ED-4DB2-BD59-A6C34878D82A}">
                    <a16:rowId xmlns:a16="http://schemas.microsoft.com/office/drawing/2014/main" val="10003"/>
                  </a:ext>
                </a:extLst>
              </a:tr>
              <a:tr h="640819">
                <a:tc>
                  <a:txBody>
                    <a:bodyPr/>
                    <a:lstStyle/>
                    <a:p>
                      <a:r>
                        <a:rPr lang="en-US" sz="1800" dirty="0"/>
                        <a:t>Alcohol</a:t>
                      </a:r>
                    </a:p>
                  </a:txBody>
                  <a:tcPr marT="45727" marB="45727"/>
                </a:tc>
                <a:tc>
                  <a:txBody>
                    <a:bodyPr/>
                    <a:lstStyle/>
                    <a:p>
                      <a:pPr marL="285750" indent="-285750">
                        <a:buFont typeface="Arial" panose="020B0604020202020204" pitchFamily="34" charset="0"/>
                        <a:buChar char="•"/>
                      </a:pPr>
                      <a:r>
                        <a:rPr lang="en-US" sz="1800" dirty="0"/>
                        <a:t>2 drinks/day for men</a:t>
                      </a:r>
                    </a:p>
                    <a:p>
                      <a:pPr marL="285750" indent="-285750">
                        <a:buFont typeface="Arial" panose="020B0604020202020204" pitchFamily="34" charset="0"/>
                        <a:buChar char="•"/>
                      </a:pPr>
                      <a:r>
                        <a:rPr lang="en-US" sz="1800" dirty="0"/>
                        <a:t>1 drink/day for women</a:t>
                      </a:r>
                    </a:p>
                  </a:txBody>
                  <a:tcPr marT="45727" marB="45727"/>
                </a:tc>
                <a:extLst>
                  <a:ext uri="{0D108BD9-81ED-4DB2-BD59-A6C34878D82A}">
                    <a16:rowId xmlns:a16="http://schemas.microsoft.com/office/drawing/2014/main" val="10004"/>
                  </a:ext>
                </a:extLst>
              </a:tr>
              <a:tr h="371269">
                <a:tc>
                  <a:txBody>
                    <a:bodyPr/>
                    <a:lstStyle/>
                    <a:p>
                      <a:r>
                        <a:rPr lang="en-US" sz="1800" dirty="0"/>
                        <a:t>Tobacco Cessation</a:t>
                      </a:r>
                    </a:p>
                  </a:txBody>
                  <a:tcPr marT="45727" marB="45727"/>
                </a:tc>
                <a:tc>
                  <a:txBody>
                    <a:bodyPr/>
                    <a:lstStyle/>
                    <a:p>
                      <a:r>
                        <a:rPr lang="en-US" sz="1800" dirty="0"/>
                        <a:t>Avoid tobacco</a:t>
                      </a:r>
                      <a:r>
                        <a:rPr lang="en-US" sz="1800" baseline="0" dirty="0"/>
                        <a:t> products</a:t>
                      </a:r>
                      <a:endParaRPr lang="en-US" sz="1800" dirty="0"/>
                    </a:p>
                  </a:txBody>
                  <a:tcPr marT="45727" marB="45727"/>
                </a:tc>
                <a:extLst>
                  <a:ext uri="{0D108BD9-81ED-4DB2-BD59-A6C34878D82A}">
                    <a16:rowId xmlns:a16="http://schemas.microsoft.com/office/drawing/2014/main" val="10005"/>
                  </a:ext>
                </a:extLst>
              </a:tr>
              <a:tr h="371269">
                <a:tc>
                  <a:txBody>
                    <a:bodyPr/>
                    <a:lstStyle/>
                    <a:p>
                      <a:r>
                        <a:rPr lang="en-US" sz="1800" dirty="0"/>
                        <a:t>Salt Intake</a:t>
                      </a:r>
                    </a:p>
                  </a:txBody>
                  <a:tcPr marT="45727" marB="45727"/>
                </a:tc>
                <a:tc>
                  <a:txBody>
                    <a:bodyPr/>
                    <a:lstStyle/>
                    <a:p>
                      <a:pPr marL="0" indent="0">
                        <a:buFont typeface="Arial" panose="020B0604020202020204" pitchFamily="34" charset="0"/>
                        <a:buNone/>
                      </a:pPr>
                      <a:r>
                        <a:rPr lang="en-US" sz="1800" dirty="0"/>
                        <a:t>&lt;2300mg/day</a:t>
                      </a:r>
                    </a:p>
                  </a:txBody>
                  <a:tcPr marT="45727" marB="45727"/>
                </a:tc>
                <a:extLst>
                  <a:ext uri="{0D108BD9-81ED-4DB2-BD59-A6C34878D82A}">
                    <a16:rowId xmlns:a16="http://schemas.microsoft.com/office/drawing/2014/main" val="10006"/>
                  </a:ext>
                </a:extLst>
              </a:tr>
            </a:tbl>
          </a:graphicData>
        </a:graphic>
      </p:graphicFrame>
      <p:sp>
        <p:nvSpPr>
          <p:cNvPr id="93213" name="AutoShape 2">
            <a:extLst>
              <a:ext uri="{FF2B5EF4-FFF2-40B4-BE49-F238E27FC236}">
                <a16:creationId xmlns:a16="http://schemas.microsoft.com/office/drawing/2014/main" id="{F04C3DFC-784D-4D21-A067-0F7B5E9561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sp>
        <p:nvSpPr>
          <p:cNvPr id="93214" name="TextBox 6">
            <a:extLst>
              <a:ext uri="{FF2B5EF4-FFF2-40B4-BE49-F238E27FC236}">
                <a16:creationId xmlns:a16="http://schemas.microsoft.com/office/drawing/2014/main" id="{96EDF0A0-44BC-4EED-92A2-899406010F80}"/>
              </a:ext>
            </a:extLst>
          </p:cNvPr>
          <p:cNvSpPr txBox="1">
            <a:spLocks noChangeArrowheads="1"/>
          </p:cNvSpPr>
          <p:nvPr/>
        </p:nvSpPr>
        <p:spPr bwMode="auto">
          <a:xfrm>
            <a:off x="7620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Diabetes Care 2020;43(Suppl. 1):S111-134</a:t>
            </a:r>
          </a:p>
          <a:p>
            <a:pPr eaLnBrk="1" hangingPunct="1">
              <a:spcBef>
                <a:spcPct val="0"/>
              </a:spcBef>
              <a:buClrTx/>
              <a:buSzTx/>
              <a:buFontTx/>
              <a:buNone/>
            </a:pPr>
            <a:r>
              <a:rPr lang="en-US" altLang="en-US" sz="1200"/>
              <a:t>ENDOCRINE PRACTICE Vol 26 No. 1 January 2020 </a:t>
            </a:r>
            <a:endParaRPr lang="en-US" altLang="en-US" sz="12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CAB2-22DF-0978-065D-704A9F373B5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64AE3B1-31E8-5A3F-A6EB-00025392B8D8}"/>
              </a:ext>
            </a:extLst>
          </p:cNvPr>
          <p:cNvPicPr>
            <a:picLocks noChangeAspect="1"/>
          </p:cNvPicPr>
          <p:nvPr/>
        </p:nvPicPr>
        <p:blipFill>
          <a:blip r:embed="rId2"/>
          <a:stretch>
            <a:fillRect/>
          </a:stretch>
        </p:blipFill>
        <p:spPr>
          <a:xfrm>
            <a:off x="-36871" y="223684"/>
            <a:ext cx="9144000" cy="2877954"/>
          </a:xfrm>
          <a:prstGeom prst="rect">
            <a:avLst/>
          </a:prstGeom>
        </p:spPr>
      </p:pic>
      <p:pic>
        <p:nvPicPr>
          <p:cNvPr id="4" name="Picture 4" descr="Virtual DiabetesEd Training Conference | April 16-18th, 2025">
            <a:extLst>
              <a:ext uri="{FF2B5EF4-FFF2-40B4-BE49-F238E27FC236}">
                <a16:creationId xmlns:a16="http://schemas.microsoft.com/office/drawing/2014/main" id="{B482F6D3-605C-DBA3-7865-06129516C6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2901" y="3059176"/>
            <a:ext cx="3624456" cy="362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1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E2E-05B1-4AD5-8793-DC812A88791E}"/>
              </a:ext>
            </a:extLst>
          </p:cNvPr>
          <p:cNvSpPr>
            <a:spLocks noGrp="1"/>
          </p:cNvSpPr>
          <p:nvPr>
            <p:ph type="title"/>
          </p:nvPr>
        </p:nvSpPr>
        <p:spPr>
          <a:xfrm>
            <a:off x="457200" y="152400"/>
            <a:ext cx="8229600" cy="1295400"/>
          </a:xfrm>
        </p:spPr>
        <p:txBody>
          <a:bodyPr>
            <a:normAutofit/>
          </a:bodyPr>
          <a:lstStyle/>
          <a:p>
            <a:pPr>
              <a:defRPr/>
            </a:pPr>
            <a:r>
              <a:rPr lang="en-US" sz="3200" dirty="0"/>
              <a:t>Poll 11- What Lifestyle Modifications are Recommended for Alice?</a:t>
            </a:r>
          </a:p>
        </p:txBody>
      </p:sp>
      <p:sp>
        <p:nvSpPr>
          <p:cNvPr id="95235" name="Content Placeholder 2">
            <a:extLst>
              <a:ext uri="{FF2B5EF4-FFF2-40B4-BE49-F238E27FC236}">
                <a16:creationId xmlns:a16="http://schemas.microsoft.com/office/drawing/2014/main" id="{151999A4-E12E-4E51-B047-75BC777C871B}"/>
              </a:ext>
            </a:extLst>
          </p:cNvPr>
          <p:cNvSpPr>
            <a:spLocks noGrp="1"/>
          </p:cNvSpPr>
          <p:nvPr>
            <p:ph idx="1"/>
          </p:nvPr>
        </p:nvSpPr>
        <p:spPr>
          <a:xfrm>
            <a:off x="457200" y="1600200"/>
            <a:ext cx="8229600" cy="5105400"/>
          </a:xfrm>
        </p:spPr>
        <p:txBody>
          <a:bodyPr/>
          <a:lstStyle/>
          <a:p>
            <a:pPr marL="514350" indent="-514350">
              <a:buFont typeface="Trebuchet MS" panose="020B0603020202020204" pitchFamily="34" charset="0"/>
              <a:buAutoNum type="alphaUcPeriod"/>
            </a:pPr>
            <a:r>
              <a:rPr lang="en-US" altLang="en-US" sz="3200" dirty="0"/>
              <a:t>Tobacco cessation </a:t>
            </a:r>
          </a:p>
          <a:p>
            <a:pPr marL="514350" indent="-514350">
              <a:buFont typeface="Trebuchet MS" panose="020B0603020202020204" pitchFamily="34" charset="0"/>
              <a:buAutoNum type="alphaUcPeriod"/>
            </a:pPr>
            <a:r>
              <a:rPr lang="en-US" altLang="en-US" sz="3200" dirty="0"/>
              <a:t>Weight loss</a:t>
            </a:r>
          </a:p>
          <a:p>
            <a:pPr marL="514350" indent="-514350">
              <a:buFont typeface="Trebuchet MS" panose="020B0603020202020204" pitchFamily="34" charset="0"/>
              <a:buAutoNum type="alphaUcPeriod"/>
            </a:pPr>
            <a:r>
              <a:rPr lang="en-US" altLang="en-US" sz="3200" dirty="0"/>
              <a:t>Increase physical activity</a:t>
            </a:r>
          </a:p>
          <a:p>
            <a:pPr marL="514350" indent="-514350">
              <a:buFont typeface="Trebuchet MS" panose="020B0603020202020204" pitchFamily="34" charset="0"/>
              <a:buAutoNum type="alphaUcPeriod"/>
            </a:pPr>
            <a:r>
              <a:rPr lang="en-US" altLang="en-US" sz="3200" dirty="0"/>
              <a:t>Reduce alcohol intake</a:t>
            </a:r>
          </a:p>
          <a:p>
            <a:pPr marL="514350" indent="-514350">
              <a:buFont typeface="Trebuchet MS" panose="020B0603020202020204" pitchFamily="34" charset="0"/>
              <a:buAutoNum type="alphaUcPeriod"/>
            </a:pPr>
            <a:r>
              <a:rPr lang="en-US" altLang="en-US" sz="3200" dirty="0"/>
              <a:t>Reduce salt intake</a:t>
            </a:r>
            <a:endParaRPr lang="en-US" altLang="en-US" dirty="0"/>
          </a:p>
        </p:txBody>
      </p:sp>
      <p:sp>
        <p:nvSpPr>
          <p:cNvPr id="95236" name="TextBox 3">
            <a:extLst>
              <a:ext uri="{FF2B5EF4-FFF2-40B4-BE49-F238E27FC236}">
                <a16:creationId xmlns:a16="http://schemas.microsoft.com/office/drawing/2014/main" id="{EADD3FDD-9C3E-4620-90F0-66E22CA85E31}"/>
              </a:ext>
            </a:extLst>
          </p:cNvPr>
          <p:cNvSpPr txBox="1">
            <a:spLocks noChangeArrowheads="1"/>
          </p:cNvSpPr>
          <p:nvPr/>
        </p:nvSpPr>
        <p:spPr bwMode="auto">
          <a:xfrm>
            <a:off x="609600" y="6021388"/>
            <a:ext cx="329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b="1">
                <a:solidFill>
                  <a:srgbClr val="FF0000"/>
                </a:solidFill>
              </a:rPr>
              <a:t>Select all that apply</a:t>
            </a:r>
          </a:p>
        </p:txBody>
      </p:sp>
      <p:sp>
        <p:nvSpPr>
          <p:cNvPr id="95237" name="Rectangle 2">
            <a:extLst>
              <a:ext uri="{FF2B5EF4-FFF2-40B4-BE49-F238E27FC236}">
                <a16:creationId xmlns:a16="http://schemas.microsoft.com/office/drawing/2014/main" id="{F2AB9D97-20AD-4D5B-A78A-1550D5F5C072}"/>
              </a:ext>
            </a:extLst>
          </p:cNvPr>
          <p:cNvSpPr>
            <a:spLocks noChangeArrowheads="1"/>
          </p:cNvSpPr>
          <p:nvPr/>
        </p:nvSpPr>
        <p:spPr bwMode="auto">
          <a:xfrm>
            <a:off x="5002104" y="3641519"/>
            <a:ext cx="3505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r>
              <a:rPr lang="en-US" altLang="en-US" sz="2100" dirty="0"/>
              <a:t>Social history</a:t>
            </a:r>
          </a:p>
          <a:p>
            <a:pPr lvl="1" eaLnBrk="1" hangingPunct="1"/>
            <a:r>
              <a:rPr lang="en-US" altLang="en-US" sz="1800" dirty="0">
                <a:solidFill>
                  <a:schemeClr val="tx1"/>
                </a:solidFill>
              </a:rPr>
              <a:t>(+)Alcohol: 1-2 drinks/week</a:t>
            </a:r>
          </a:p>
          <a:p>
            <a:pPr lvl="1" eaLnBrk="1" hangingPunct="1"/>
            <a:r>
              <a:rPr lang="en-US" altLang="en-US" sz="1800" dirty="0">
                <a:solidFill>
                  <a:schemeClr val="tx1"/>
                </a:solidFill>
              </a:rPr>
              <a:t>(+) Tobacco use: 1/2ppd</a:t>
            </a:r>
          </a:p>
          <a:p>
            <a:pPr lvl="1" eaLnBrk="1" hangingPunct="1"/>
            <a:r>
              <a:rPr lang="en-US" altLang="en-US" sz="1800" dirty="0">
                <a:solidFill>
                  <a:schemeClr val="tx1"/>
                </a:solidFill>
              </a:rPr>
              <a:t>Exercise: walks 15 min twice/week</a:t>
            </a:r>
          </a:p>
          <a:p>
            <a:pPr lvl="1" eaLnBrk="1" hangingPunct="1"/>
            <a:r>
              <a:rPr lang="en-US" altLang="en-US" sz="1800" dirty="0">
                <a:solidFill>
                  <a:schemeClr val="tx1"/>
                </a:solidFill>
              </a:rPr>
              <a:t>Occ: receptionist</a:t>
            </a:r>
          </a:p>
          <a:p>
            <a:pPr eaLnBrk="1" hangingPunct="1"/>
            <a:r>
              <a:rPr lang="en-US" altLang="en-US" sz="2100" dirty="0"/>
              <a:t>BMI:32.8kg/m</a:t>
            </a:r>
            <a:r>
              <a:rPr lang="en-US" altLang="en-US" sz="2100" baseline="30000" dirty="0"/>
              <a:t>2</a:t>
            </a:r>
            <a:r>
              <a:rPr lang="en-US" altLang="en-US" sz="2100" dirty="0"/>
              <a:t> </a:t>
            </a:r>
          </a:p>
          <a:p>
            <a:pPr lvl="1" eaLnBrk="1" hangingPunct="1"/>
            <a:endParaRPr lang="en-US" altLang="en-US" sz="1800" dirty="0">
              <a:solidFill>
                <a:schemeClr val="tx1"/>
              </a:solidFill>
            </a:endParaRPr>
          </a:p>
        </p:txBody>
      </p:sp>
      <p:sp>
        <p:nvSpPr>
          <p:cNvPr id="4" name="Rounded Rectangle 3">
            <a:extLst>
              <a:ext uri="{FF2B5EF4-FFF2-40B4-BE49-F238E27FC236}">
                <a16:creationId xmlns:a16="http://schemas.microsoft.com/office/drawing/2014/main" id="{C904B29D-EE35-48E6-B902-92CC8482BB4E}"/>
              </a:ext>
            </a:extLst>
          </p:cNvPr>
          <p:cNvSpPr/>
          <p:nvPr/>
        </p:nvSpPr>
        <p:spPr>
          <a:xfrm>
            <a:off x="4654550" y="3505200"/>
            <a:ext cx="35052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69E728B4-B589-4C74-979B-80C91EBA5ED1}"/>
              </a:ext>
            </a:extLst>
          </p:cNvPr>
          <p:cNvPicPr>
            <a:picLocks noChangeAspect="1"/>
          </p:cNvPicPr>
          <p:nvPr/>
        </p:nvPicPr>
        <p:blipFill>
          <a:blip r:embed="rId3"/>
          <a:stretch>
            <a:fillRect/>
          </a:stretch>
        </p:blipFill>
        <p:spPr>
          <a:xfrm rot="1563043">
            <a:off x="5933172" y="1476195"/>
            <a:ext cx="1643062" cy="1681162"/>
          </a:xfrm>
          <a:prstGeom prst="rect">
            <a:avLst/>
          </a:prstGeom>
        </p:spPr>
      </p:pic>
      <p:sp>
        <p:nvSpPr>
          <p:cNvPr id="8" name="Oval 7">
            <a:extLst>
              <a:ext uri="{FF2B5EF4-FFF2-40B4-BE49-F238E27FC236}">
                <a16:creationId xmlns:a16="http://schemas.microsoft.com/office/drawing/2014/main" id="{A70CE31E-3B21-406C-87B9-32A0967EFC17}"/>
              </a:ext>
            </a:extLst>
          </p:cNvPr>
          <p:cNvSpPr/>
          <p:nvPr/>
        </p:nvSpPr>
        <p:spPr>
          <a:xfrm>
            <a:off x="305756" y="1371600"/>
            <a:ext cx="5341723" cy="2133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3886200" y="228600"/>
            <a:ext cx="4800600" cy="914400"/>
          </a:xfrm>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pPr>
              <a:lnSpc>
                <a:spcPct val="150000"/>
              </a:lnSpc>
            </a:pPr>
            <a:r>
              <a:rPr lang="fr-FR" dirty="0"/>
              <a:t>Eval for </a:t>
            </a:r>
            <a:r>
              <a:rPr lang="fr-FR" dirty="0" err="1"/>
              <a:t>Today</a:t>
            </a:r>
            <a:r>
              <a:rPr lang="fr-FR" dirty="0"/>
              <a:t> on CDCES Coach App </a:t>
            </a:r>
          </a:p>
          <a:p>
            <a:pPr>
              <a:lnSpc>
                <a:spcPct val="150000"/>
              </a:lnSpc>
            </a:pPr>
            <a:r>
              <a:rPr lang="fr-FR" dirty="0" err="1"/>
              <a:t>Dexcom</a:t>
            </a:r>
            <a:r>
              <a:rPr lang="fr-FR" dirty="0"/>
              <a:t> </a:t>
            </a:r>
            <a:r>
              <a:rPr lang="fr-FR" dirty="0" err="1"/>
              <a:t>Dinner</a:t>
            </a:r>
            <a:r>
              <a:rPr lang="fr-FR" dirty="0"/>
              <a:t> starts at 6pm on patio</a:t>
            </a:r>
          </a:p>
          <a:p>
            <a:pPr>
              <a:lnSpc>
                <a:spcPct val="150000"/>
              </a:lnSpc>
            </a:pPr>
            <a:r>
              <a:rPr lang="fr-FR" dirty="0"/>
              <a:t> </a:t>
            </a:r>
            <a:r>
              <a:rPr lang="fr-FR" dirty="0" err="1"/>
              <a:t>Beautiful</a:t>
            </a:r>
            <a:r>
              <a:rPr lang="fr-FR" dirty="0"/>
              <a:t> </a:t>
            </a:r>
            <a:r>
              <a:rPr lang="fr-FR" dirty="0" err="1"/>
              <a:t>walking</a:t>
            </a:r>
            <a:r>
              <a:rPr lang="fr-FR" dirty="0"/>
              <a:t> </a:t>
            </a:r>
            <a:r>
              <a:rPr lang="fr-FR" dirty="0" err="1"/>
              <a:t>paths</a:t>
            </a:r>
            <a:endParaRPr lang="fr-FR" dirty="0"/>
          </a:p>
          <a:p>
            <a:pPr>
              <a:lnSpc>
                <a:spcPct val="150000"/>
              </a:lnSpc>
            </a:pPr>
            <a:r>
              <a:rPr lang="fr-FR" dirty="0" err="1"/>
              <a:t>Dream</a:t>
            </a:r>
            <a:r>
              <a:rPr lang="fr-FR" dirty="0"/>
              <a:t> about a team </a:t>
            </a:r>
            <a:r>
              <a:rPr lang="fr-FR" dirty="0" err="1"/>
              <a:t>name</a:t>
            </a:r>
            <a:r>
              <a:rPr lang="fr-FR" dirty="0"/>
              <a:t>.</a:t>
            </a:r>
          </a:p>
          <a:p>
            <a:pPr>
              <a:lnSpc>
                <a:spcPct val="150000"/>
              </a:lnSpc>
            </a:pPr>
            <a:r>
              <a:rPr lang="fr-FR" dirty="0"/>
              <a:t>Breakfast at 7:00am and </a:t>
            </a:r>
            <a:r>
              <a:rPr lang="fr-FR" dirty="0" err="1"/>
              <a:t>we</a:t>
            </a:r>
            <a:r>
              <a:rPr lang="fr-FR" dirty="0"/>
              <a:t> lectures start at 8:00am </a:t>
            </a:r>
            <a:r>
              <a:rPr lang="fr-FR" dirty="0" err="1"/>
              <a:t>tomorrow</a:t>
            </a:r>
            <a:r>
              <a:rPr lang="fr-FR" dirty="0"/>
              <a:t>!                         </a:t>
            </a:r>
          </a:p>
          <a:p>
            <a:pPr>
              <a:lnSpc>
                <a:spcPct val="150000"/>
              </a:lnSpc>
            </a:pPr>
            <a:r>
              <a:rPr lang="en-US" dirty="0"/>
              <a:t>Thank you</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284" y="304800"/>
            <a:ext cx="3259667" cy="4889501"/>
          </a:xfrm>
          <a:prstGeom prst="rect">
            <a:avLst/>
          </a:prstGeom>
        </p:spPr>
      </p:pic>
      <p:pic>
        <p:nvPicPr>
          <p:cNvPr id="4" name="Picture 3">
            <a:extLst>
              <a:ext uri="{FF2B5EF4-FFF2-40B4-BE49-F238E27FC236}">
                <a16:creationId xmlns:a16="http://schemas.microsoft.com/office/drawing/2014/main" id="{3501EB74-5F65-2E8A-A368-DA52D7C6592F}"/>
              </a:ext>
            </a:extLst>
          </p:cNvPr>
          <p:cNvPicPr>
            <a:picLocks noChangeAspect="1"/>
          </p:cNvPicPr>
          <p:nvPr/>
        </p:nvPicPr>
        <p:blipFill>
          <a:blip r:embed="rId5"/>
          <a:stretch>
            <a:fillRect/>
          </a:stretch>
        </p:blipFill>
        <p:spPr>
          <a:xfrm>
            <a:off x="628932" y="3926752"/>
            <a:ext cx="2906369" cy="2938622"/>
          </a:xfrm>
          <a:prstGeom prst="rect">
            <a:avLst/>
          </a:prstGeom>
        </p:spPr>
      </p:pic>
    </p:spTree>
    <p:custDataLst>
      <p:tags r:id="rId1"/>
    </p:custDataLst>
    <p:extLst>
      <p:ext uri="{BB962C8B-B14F-4D97-AF65-F5344CB8AC3E}">
        <p14:creationId xmlns:p14="http://schemas.microsoft.com/office/powerpoint/2010/main" val="29257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us at 530-893-8635</a:t>
            </a:r>
          </a:p>
          <a:p>
            <a:r>
              <a:rPr lang="fr-FR" dirty="0"/>
              <a:t>www.DiabetesEdUniversity.net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which injection site is insulin most rapidly absorbed?  </a:t>
            </a:r>
            <a:r>
              <a:rPr lang="en-US" sz="2200" dirty="0">
                <a:solidFill>
                  <a:schemeClr val="accent2">
                    <a:lumMod val="50000"/>
                  </a:schemeClr>
                </a:solidFill>
                <a:latin typeface="Arial" panose="020B0604020202020204" pitchFamily="34" charset="0"/>
                <a:cs typeface="Arial" panose="020B0604020202020204"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t>DiaBingo</a:t>
            </a:r>
            <a:r>
              <a:rPr lang="en-US" dirty="0"/>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buNone/>
              <a:defRPr/>
            </a:pPr>
            <a:r>
              <a:rPr lang="en-US" sz="2300" dirty="0"/>
              <a:t>N Average A1c of 7% = </a:t>
            </a:r>
            <a:r>
              <a:rPr lang="en-US" sz="2300" dirty="0" err="1"/>
              <a:t>Avg</a:t>
            </a:r>
            <a:r>
              <a:rPr lang="en-US" sz="2300" dirty="0"/>
              <a:t> BG of ____	 </a:t>
            </a:r>
            <a:endParaRPr lang="en-US" sz="2300" b="1" dirty="0"/>
          </a:p>
          <a:p>
            <a:pPr marL="609600" indent="-609600" eaLnBrk="1" hangingPunct="1">
              <a:buFont typeface="Wingdings" pitchFamily="2" charset="2"/>
              <a:buNone/>
              <a:defRPr/>
            </a:pPr>
            <a:r>
              <a:rPr lang="en-US" sz="2300" b="1" dirty="0"/>
              <a:t>N</a:t>
            </a:r>
            <a:r>
              <a:rPr lang="en-US" sz="2300" dirty="0"/>
              <a:t> The goal is to eat 14 </a:t>
            </a:r>
            <a:r>
              <a:rPr lang="en-US" sz="2300" dirty="0" err="1"/>
              <a:t>gms</a:t>
            </a:r>
            <a:r>
              <a:rPr lang="en-US" sz="2300" dirty="0"/>
              <a:t> per 1000 </a:t>
            </a:r>
            <a:r>
              <a:rPr lang="en-US" sz="2300" dirty="0" err="1"/>
              <a:t>cals</a:t>
            </a:r>
            <a:r>
              <a:rPr lang="en-US" sz="2300" dirty="0"/>
              <a:t> of this nutrient a day	</a:t>
            </a:r>
          </a:p>
          <a:p>
            <a:pPr marL="609600" indent="-609600" eaLnBrk="1" hangingPunct="1">
              <a:buFont typeface="Wingdings" pitchFamily="2" charset="2"/>
              <a:buNone/>
              <a:defRPr/>
            </a:pPr>
            <a:r>
              <a:rPr lang="en-US" sz="2300" b="1" dirty="0"/>
              <a:t>N</a:t>
            </a:r>
            <a:r>
              <a:rPr lang="en-US" sz="2300" dirty="0"/>
              <a:t> Rebound hyperglycemia						 </a:t>
            </a:r>
            <a:endParaRPr lang="en-US" sz="2300" b="1" dirty="0"/>
          </a:p>
          <a:p>
            <a:pPr marL="609600" indent="-609600" eaLnBrk="1" hangingPunct="1">
              <a:buFont typeface="Wingdings" pitchFamily="2" charset="2"/>
              <a:buNone/>
              <a:defRPr/>
            </a:pPr>
            <a:r>
              <a:rPr lang="en-US" sz="2300" b="1" dirty="0"/>
              <a:t>N</a:t>
            </a:r>
            <a:r>
              <a:rPr lang="en-US" sz="2300" dirty="0"/>
              <a:t> Scare tactics are effective at motivating behavior change</a:t>
            </a:r>
            <a:endParaRPr lang="en-US" sz="2300" b="1" dirty="0"/>
          </a:p>
          <a:p>
            <a:pPr marL="609600" indent="-609600" eaLnBrk="1" hangingPunct="1">
              <a:buFont typeface="Wingdings" pitchFamily="2" charset="2"/>
              <a:buNone/>
              <a:defRPr/>
            </a:pPr>
            <a:r>
              <a:rPr lang="en-US" sz="2300" b="1" dirty="0"/>
              <a:t>N</a:t>
            </a:r>
            <a:r>
              <a:rPr lang="en-US" sz="2300" dirty="0"/>
              <a:t>  Get LDL less than ____for most people with diabetes 40 years+</a:t>
            </a:r>
            <a:endParaRPr lang="en-US" sz="2300" b="1" dirty="0"/>
          </a:p>
          <a:p>
            <a:pPr marL="609600" indent="-609600" eaLnBrk="1" hangingPunct="1">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buFont typeface="Wingdings" pitchFamily="2" charset="2"/>
              <a:buNone/>
              <a:defRPr/>
            </a:pPr>
            <a:r>
              <a:rPr lang="en-US" sz="2300" b="1" dirty="0"/>
              <a:t>N</a:t>
            </a:r>
            <a:r>
              <a:rPr lang="en-US" sz="2300" dirty="0"/>
              <a:t> 1% A1c = how many points of blood sugar  _____			 </a:t>
            </a:r>
            <a:endParaRPr lang="en-US" sz="2300" b="1" dirty="0"/>
          </a:p>
          <a:p>
            <a:pPr marL="609600" indent="-609600" eaLnBrk="1" hangingPunct="1">
              <a:buFont typeface="Wingdings" pitchFamily="2" charset="2"/>
              <a:buNone/>
              <a:defRPr/>
            </a:pPr>
            <a:r>
              <a:rPr lang="en-US" sz="2300" b="1" dirty="0"/>
              <a:t>N</a:t>
            </a:r>
            <a:r>
              <a:rPr lang="en-US" sz="2300" dirty="0"/>
              <a:t> 1 gm of fat equal _____kilo/calories</a:t>
            </a:r>
          </a:p>
          <a:p>
            <a:pPr marL="609600" indent="-609600" eaLnBrk="1" hangingPunct="1">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spcBef>
                <a:spcPct val="0"/>
              </a:spcBef>
              <a:buFont typeface="Wingdings" pitchFamily="2" charset="2"/>
              <a:buNone/>
              <a:defRPr/>
            </a:pPr>
            <a:r>
              <a:rPr lang="en-US" sz="2300" b="1" dirty="0"/>
              <a:t>N</a:t>
            </a:r>
            <a:r>
              <a:rPr lang="en-US" sz="23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56541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rmAutofit fontScale="77500" lnSpcReduction="20000"/>
          </a:bodyPr>
          <a:lstStyle/>
          <a:p>
            <a:r>
              <a:rPr lang="en-US" sz="3400" dirty="0"/>
              <a:t>SGLT-2 Inhibitors main action</a:t>
            </a:r>
          </a:p>
          <a:p>
            <a:r>
              <a:rPr lang="en-US" sz="3400" dirty="0"/>
              <a:t>Januvia(</a:t>
            </a:r>
            <a:r>
              <a:rPr lang="en-US" sz="3400" dirty="0" err="1"/>
              <a:t>sitagliptin</a:t>
            </a:r>
            <a:r>
              <a:rPr lang="en-US" sz="3400" dirty="0"/>
              <a:t>) belongs to which class? </a:t>
            </a:r>
            <a:endParaRPr lang="en-US" sz="1700" dirty="0"/>
          </a:p>
          <a:p>
            <a:r>
              <a:rPr lang="en-US" sz="3400" dirty="0"/>
              <a:t>These classes of diabetes pills increase insulin release	                  </a:t>
            </a:r>
          </a:p>
          <a:p>
            <a:r>
              <a:rPr lang="en-US" sz="3400" dirty="0"/>
              <a:t>People with high am fasting glucose may benefit from pm 	</a:t>
            </a:r>
          </a:p>
          <a:p>
            <a:r>
              <a:rPr lang="en-US" sz="3400" dirty="0"/>
              <a:t>On Acarbose (</a:t>
            </a:r>
            <a:r>
              <a:rPr lang="en-US" sz="3400" dirty="0" err="1"/>
              <a:t>Precose</a:t>
            </a:r>
            <a:r>
              <a:rPr lang="en-US" sz="3400" dirty="0"/>
              <a:t>) should treat hypo with ___	</a:t>
            </a:r>
          </a:p>
          <a:p>
            <a:r>
              <a:rPr lang="en-US" sz="3400" dirty="0"/>
              <a:t>On Metformin (Glucophage) </a:t>
            </a:r>
            <a:r>
              <a:rPr lang="en-US" dirty="0"/>
              <a:t>s</a:t>
            </a:r>
            <a:r>
              <a:rPr lang="en-US" sz="3400" dirty="0"/>
              <a:t>top med if GFR ___</a:t>
            </a:r>
          </a:p>
          <a:p>
            <a:r>
              <a:rPr lang="en-US" sz="3400" dirty="0"/>
              <a:t>On which med should </a:t>
            </a:r>
            <a:r>
              <a:rPr lang="en-US" sz="3400" dirty="0" err="1"/>
              <a:t>ind’s</a:t>
            </a:r>
            <a:r>
              <a:rPr lang="en-US" sz="3400" dirty="0"/>
              <a:t> know about hypoglycemia SE’s     </a:t>
            </a:r>
            <a:endParaRPr lang="en-US" sz="1700" dirty="0"/>
          </a:p>
          <a:p>
            <a:r>
              <a:rPr lang="en-US" sz="3400" dirty="0"/>
              <a:t>Possible side effects of TZD’s include		</a:t>
            </a:r>
            <a:r>
              <a:rPr lang="en-US" sz="1700" dirty="0"/>
              <a:t> </a:t>
            </a:r>
          </a:p>
          <a:p>
            <a:r>
              <a:rPr lang="en-US" sz="3400" dirty="0"/>
              <a:t>Metformin can damage kidney function	</a:t>
            </a:r>
          </a:p>
          <a:p>
            <a:r>
              <a:rPr lang="en-US" sz="3400" dirty="0"/>
              <a:t>What warning for DPP- IV and GLP-1 RA		</a:t>
            </a:r>
          </a:p>
          <a:p>
            <a:r>
              <a:rPr lang="en-US" sz="3400" dirty="0"/>
              <a:t>GLP-1 Receptor agonists cause increased satiety	</a:t>
            </a:r>
          </a:p>
          <a:p>
            <a:r>
              <a:rPr lang="en-US" sz="3400" dirty="0"/>
              <a:t>Beneficial Effects of SGLT-2 Inhibitors include:</a:t>
            </a:r>
          </a:p>
          <a:p>
            <a:r>
              <a:rPr lang="en-US" sz="3400" dirty="0"/>
              <a:t>If GI side effects on Metformin try ____	</a:t>
            </a:r>
            <a:r>
              <a:rPr lang="en-US" dirty="0"/>
              <a:t>	</a:t>
            </a:r>
          </a:p>
        </p:txBody>
      </p:sp>
    </p:spTree>
    <p:extLst>
      <p:ext uri="{BB962C8B-B14F-4D97-AF65-F5344CB8AC3E}">
        <p14:creationId xmlns:p14="http://schemas.microsoft.com/office/powerpoint/2010/main" val="10939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Time &amp; 5 minute Q&amp;A</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fontScale="92500" lnSpcReduction="10000"/>
          </a:bodyPr>
          <a:lstStyle/>
          <a:p>
            <a:r>
              <a:rPr lang="en-US" sz="4000" dirty="0"/>
              <a:t>Energizing Ideas</a:t>
            </a:r>
          </a:p>
          <a:p>
            <a:pPr lvl="1"/>
            <a:r>
              <a:rPr lang="en-US" sz="3200" dirty="0"/>
              <a:t>Dance</a:t>
            </a:r>
          </a:p>
          <a:p>
            <a:pPr lvl="1"/>
            <a:r>
              <a:rPr lang="en-US" sz="3200" dirty="0"/>
              <a:t>Walk outside</a:t>
            </a:r>
          </a:p>
          <a:p>
            <a:pPr lvl="1"/>
            <a:r>
              <a:rPr lang="en-US" sz="3200" dirty="0"/>
              <a:t>Get a nourishing snack</a:t>
            </a:r>
          </a:p>
          <a:p>
            <a:pPr lvl="1"/>
            <a:r>
              <a:rPr lang="en-US" sz="3200" dirty="0"/>
              <a:t>Drink some spa water</a:t>
            </a:r>
          </a:p>
          <a:p>
            <a:pPr lvl="1"/>
            <a:r>
              <a:rPr lang="en-US" sz="3200" dirty="0"/>
              <a:t>Do some jumping jacks</a:t>
            </a:r>
          </a:p>
          <a:p>
            <a:pPr lvl="1"/>
            <a:r>
              <a:rPr lang="en-US" sz="3200" dirty="0"/>
              <a:t>Stretch and Breathe</a:t>
            </a:r>
            <a:endParaRPr lang="en-US" dirty="0"/>
          </a:p>
        </p:txBody>
      </p:sp>
      <p:pic>
        <p:nvPicPr>
          <p:cNvPr id="8" name="Content Placeholder 7" descr="Portrait of a senior woman dancing and smiling">
            <a:extLst>
              <a:ext uri="{FF2B5EF4-FFF2-40B4-BE49-F238E27FC236}">
                <a16:creationId xmlns:a16="http://schemas.microsoft.com/office/drawing/2014/main" id="{572A28B6-11AA-4A40-B797-8B8C581ADC71}"/>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32325" y="2068272"/>
            <a:ext cx="4041775" cy="3232630"/>
          </a:xfrm>
        </p:spPr>
      </p:pic>
    </p:spTree>
    <p:extLst>
      <p:ext uri="{BB962C8B-B14F-4D97-AF65-F5344CB8AC3E}">
        <p14:creationId xmlns:p14="http://schemas.microsoft.com/office/powerpoint/2010/main" val="16234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2025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99B695-AA47-0316-B2EF-0AFBE4039AA3}"/>
              </a:ext>
            </a:extLst>
          </p:cNvPr>
          <p:cNvPicPr>
            <a:picLocks noChangeAspect="1"/>
          </p:cNvPicPr>
          <p:nvPr/>
        </p:nvPicPr>
        <p:blipFill>
          <a:blip r:embed="rId4"/>
          <a:stretch>
            <a:fillRect/>
          </a:stretch>
        </p:blipFill>
        <p:spPr>
          <a:xfrm>
            <a:off x="6431830" y="6400522"/>
            <a:ext cx="2590800" cy="457755"/>
          </a:xfrm>
          <a:prstGeom prst="rect">
            <a:avLst/>
          </a:prstGeom>
        </p:spPr>
      </p:pic>
    </p:spTree>
    <p:custDataLst>
      <p:tags r:id="rId1"/>
    </p:custDataLst>
    <p:extLst>
      <p:ext uri="{BB962C8B-B14F-4D97-AF65-F5344CB8AC3E}">
        <p14:creationId xmlns:p14="http://schemas.microsoft.com/office/powerpoint/2010/main" val="2016771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Screen using A1C, Fasting Blood Glucose or OGTT.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Repeat screening at least every 3 years if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*If prediabetes or on high risk meds, recheck yearly  </a:t>
            </a:r>
          </a:p>
        </p:txBody>
      </p:sp>
      <p:pic>
        <p:nvPicPr>
          <p:cNvPr id="5" name="Picture 4">
            <a:extLst>
              <a:ext uri="{FF2B5EF4-FFF2-40B4-BE49-F238E27FC236}">
                <a16:creationId xmlns:a16="http://schemas.microsoft.com/office/drawing/2014/main" id="{6A9CE6D7-921D-B72E-350D-506CC477E8A4}"/>
              </a:ext>
            </a:extLst>
          </p:cNvPr>
          <p:cNvPicPr>
            <a:picLocks noChangeAspect="1"/>
          </p:cNvPicPr>
          <p:nvPr/>
        </p:nvPicPr>
        <p:blipFill>
          <a:blip r:embed="rId4"/>
          <a:stretch>
            <a:fillRect/>
          </a:stretch>
        </p:blipFill>
        <p:spPr>
          <a:xfrm>
            <a:off x="6255594" y="6153622"/>
            <a:ext cx="2590800" cy="457755"/>
          </a:xfrm>
          <a:prstGeom prst="rect">
            <a:avLst/>
          </a:prstGeom>
        </p:spPr>
      </p:pic>
    </p:spTree>
    <p:custDataLst>
      <p:tags r:id="rId1"/>
    </p:custDataLst>
    <p:extLst>
      <p:ext uri="{BB962C8B-B14F-4D97-AF65-F5344CB8AC3E}">
        <p14:creationId xmlns:p14="http://schemas.microsoft.com/office/powerpoint/2010/main" val="3156893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a:bodyPr>
          <a:lstStyle/>
          <a:p>
            <a:pPr eaLnBrk="1" hangingPunct="1"/>
            <a:r>
              <a:rPr lang="en-US" dirty="0"/>
              <a:t>Diabetes Screening Guidelines</a:t>
            </a:r>
            <a:r>
              <a:rPr lang="en-US" sz="3200" dirty="0"/>
              <a:t> </a:t>
            </a:r>
            <a:br>
              <a:rPr lang="en-US" sz="3200" dirty="0"/>
            </a:br>
            <a:r>
              <a:rPr lang="en-US" sz="2489" dirty="0"/>
              <a:t>(ADA 2025 Clinical Practice Guidelines – Cheat Sheet</a:t>
            </a:r>
            <a:r>
              <a:rPr lang="en-US" sz="2844" dirty="0"/>
              <a:t>)</a:t>
            </a:r>
            <a:endParaRPr lang="en-US" sz="2844" dirty="0">
              <a:sym typeface="Monotype Sorts" pitchFamily="2" charset="2"/>
            </a:endParaRP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ADB4C2-D8D2-0E5F-C03E-E1C3A3FA49B6}"/>
              </a:ext>
            </a:extLst>
          </p:cNvPr>
          <p:cNvPicPr>
            <a:picLocks noChangeAspect="1"/>
          </p:cNvPicPr>
          <p:nvPr/>
        </p:nvPicPr>
        <p:blipFill>
          <a:blip r:embed="rId4"/>
          <a:stretch>
            <a:fillRect/>
          </a:stretch>
        </p:blipFill>
        <p:spPr>
          <a:xfrm>
            <a:off x="88759" y="1473200"/>
            <a:ext cx="9042682" cy="4267200"/>
          </a:xfrm>
          <a:prstGeom prst="rect">
            <a:avLst/>
          </a:prstGeom>
        </p:spPr>
      </p:pic>
      <p:sp>
        <p:nvSpPr>
          <p:cNvPr id="6" name="TextBox 5">
            <a:extLst>
              <a:ext uri="{FF2B5EF4-FFF2-40B4-BE49-F238E27FC236}">
                <a16:creationId xmlns:a16="http://schemas.microsoft.com/office/drawing/2014/main" id="{36188CF2-F4F0-ABFC-EBAA-FCBA8FF3C144}"/>
              </a:ext>
            </a:extLst>
          </p:cNvPr>
          <p:cNvSpPr txBox="1"/>
          <p:nvPr/>
        </p:nvSpPr>
        <p:spPr>
          <a:xfrm>
            <a:off x="3276600" y="6260068"/>
            <a:ext cx="3200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mn-ea"/>
                <a:cs typeface="+mn-cs"/>
              </a:rPr>
              <a:t>DiabetesEd.net   Cheat Sheets</a:t>
            </a:r>
          </a:p>
        </p:txBody>
      </p:sp>
      <p:pic>
        <p:nvPicPr>
          <p:cNvPr id="4" name="Picture 3">
            <a:extLst>
              <a:ext uri="{FF2B5EF4-FFF2-40B4-BE49-F238E27FC236}">
                <a16:creationId xmlns:a16="http://schemas.microsoft.com/office/drawing/2014/main" id="{A38B2B8D-B4EE-0F9D-FFB8-94FE772B7779}"/>
              </a:ext>
            </a:extLst>
          </p:cNvPr>
          <p:cNvPicPr>
            <a:picLocks noChangeAspect="1"/>
          </p:cNvPicPr>
          <p:nvPr/>
        </p:nvPicPr>
        <p:blipFill>
          <a:blip r:embed="rId5"/>
          <a:stretch>
            <a:fillRect/>
          </a:stretch>
        </p:blipFill>
        <p:spPr>
          <a:xfrm>
            <a:off x="228600" y="3352800"/>
            <a:ext cx="8718620" cy="2197007"/>
          </a:xfrm>
          <a:prstGeom prst="rect">
            <a:avLst/>
          </a:prstGeom>
          <a:solidFill>
            <a:schemeClr val="bg1"/>
          </a:solidFill>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0E77B3C-8190-C5C2-48E7-81DD5694A4B0}"/>
                  </a:ext>
                </a:extLst>
              </p14:cNvPr>
              <p14:cNvContentPartPr/>
              <p14:nvPr/>
            </p14:nvContentPartPr>
            <p14:xfrm>
              <a:off x="570236" y="5073155"/>
              <a:ext cx="1439640" cy="360"/>
            </p14:xfrm>
          </p:contentPart>
        </mc:Choice>
        <mc:Fallback xmlns="">
          <p:pic>
            <p:nvPicPr>
              <p:cNvPr id="5" name="Ink 4">
                <a:extLst>
                  <a:ext uri="{FF2B5EF4-FFF2-40B4-BE49-F238E27FC236}">
                    <a16:creationId xmlns:a16="http://schemas.microsoft.com/office/drawing/2014/main" id="{A0E77B3C-8190-C5C2-48E7-81DD5694A4B0}"/>
                  </a:ext>
                </a:extLst>
              </p:cNvPr>
              <p:cNvPicPr/>
              <p:nvPr/>
            </p:nvPicPr>
            <p:blipFill>
              <a:blip r:embed="rId7"/>
              <a:stretch>
                <a:fillRect/>
              </a:stretch>
            </p:blipFill>
            <p:spPr>
              <a:xfrm>
                <a:off x="516236" y="4965155"/>
                <a:ext cx="1547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A1CE2585-E326-59A9-F619-4D936FE9EF50}"/>
                  </a:ext>
                </a:extLst>
              </p14:cNvPr>
              <p14:cNvContentPartPr/>
              <p14:nvPr/>
            </p14:nvContentPartPr>
            <p14:xfrm>
              <a:off x="294836" y="5279435"/>
              <a:ext cx="1865160" cy="10800"/>
            </p14:xfrm>
          </p:contentPart>
        </mc:Choice>
        <mc:Fallback xmlns="">
          <p:pic>
            <p:nvPicPr>
              <p:cNvPr id="7" name="Ink 6">
                <a:extLst>
                  <a:ext uri="{FF2B5EF4-FFF2-40B4-BE49-F238E27FC236}">
                    <a16:creationId xmlns:a16="http://schemas.microsoft.com/office/drawing/2014/main" id="{A1CE2585-E326-59A9-F619-4D936FE9EF50}"/>
                  </a:ext>
                </a:extLst>
              </p:cNvPr>
              <p:cNvPicPr/>
              <p:nvPr/>
            </p:nvPicPr>
            <p:blipFill>
              <a:blip r:embed="rId9"/>
              <a:stretch>
                <a:fillRect/>
              </a:stretch>
            </p:blipFill>
            <p:spPr>
              <a:xfrm>
                <a:off x="240836" y="5171435"/>
                <a:ext cx="197280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5ED07019-8F06-3989-8139-1EA4D9AD2FAD}"/>
                  </a:ext>
                </a:extLst>
              </p14:cNvPr>
              <p14:cNvContentPartPr/>
              <p14:nvPr/>
            </p14:nvContentPartPr>
            <p14:xfrm>
              <a:off x="2104196" y="5258195"/>
              <a:ext cx="232560" cy="41400"/>
            </p14:xfrm>
          </p:contentPart>
        </mc:Choice>
        <mc:Fallback xmlns="">
          <p:pic>
            <p:nvPicPr>
              <p:cNvPr id="8" name="Ink 7">
                <a:extLst>
                  <a:ext uri="{FF2B5EF4-FFF2-40B4-BE49-F238E27FC236}">
                    <a16:creationId xmlns:a16="http://schemas.microsoft.com/office/drawing/2014/main" id="{5ED07019-8F06-3989-8139-1EA4D9AD2FAD}"/>
                  </a:ext>
                </a:extLst>
              </p:cNvPr>
              <p:cNvPicPr/>
              <p:nvPr/>
            </p:nvPicPr>
            <p:blipFill>
              <a:blip r:embed="rId11"/>
              <a:stretch>
                <a:fillRect/>
              </a:stretch>
            </p:blipFill>
            <p:spPr>
              <a:xfrm>
                <a:off x="2050196" y="5150555"/>
                <a:ext cx="340200" cy="257040"/>
              </a:xfrm>
              <a:prstGeom prst="rect">
                <a:avLst/>
              </a:prstGeom>
            </p:spPr>
          </p:pic>
        </mc:Fallback>
      </mc:AlternateContent>
      <p:pic>
        <p:nvPicPr>
          <p:cNvPr id="2" name="Picture 1">
            <a:extLst>
              <a:ext uri="{FF2B5EF4-FFF2-40B4-BE49-F238E27FC236}">
                <a16:creationId xmlns:a16="http://schemas.microsoft.com/office/drawing/2014/main" id="{755B3001-8EE3-D707-DC4E-E6AEE74F81A0}"/>
              </a:ext>
            </a:extLst>
          </p:cNvPr>
          <p:cNvPicPr>
            <a:picLocks noChangeAspect="1"/>
          </p:cNvPicPr>
          <p:nvPr/>
        </p:nvPicPr>
        <p:blipFill>
          <a:blip r:embed="rId12"/>
          <a:stretch>
            <a:fillRect/>
          </a:stretch>
        </p:blipFill>
        <p:spPr>
          <a:xfrm>
            <a:off x="3429000" y="5816045"/>
            <a:ext cx="2590800" cy="457755"/>
          </a:xfrm>
          <a:prstGeom prst="rect">
            <a:avLst/>
          </a:prstGeom>
        </p:spPr>
      </p:pic>
    </p:spTree>
    <p:custDataLst>
      <p:tags r:id="rId1"/>
    </p:custDataLst>
    <p:extLst>
      <p:ext uri="{BB962C8B-B14F-4D97-AF65-F5344CB8AC3E}">
        <p14:creationId xmlns:p14="http://schemas.microsoft.com/office/powerpoint/2010/main" val="5078344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8" name="Oval 7">
            <a:extLst>
              <a:ext uri="{FF2B5EF4-FFF2-40B4-BE49-F238E27FC236}">
                <a16:creationId xmlns:a16="http://schemas.microsoft.com/office/drawing/2014/main" id="{46A7849A-5313-45AE-9022-8C622B26B295}"/>
              </a:ext>
            </a:extLst>
          </p:cNvPr>
          <p:cNvSpPr/>
          <p:nvPr/>
        </p:nvSpPr>
        <p:spPr>
          <a:xfrm>
            <a:off x="609600" y="30480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a:bodyPr>
          <a:lstStyle/>
          <a:p>
            <a:pPr lvl="0" fontAlgn="base"/>
            <a:r>
              <a:rPr lang="en-US" sz="3200" dirty="0"/>
              <a:t>What best describes prediabetes?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2098C6E4-9921-4907-BD86-915B3FA0DD3E}"/>
              </a:ext>
            </a:extLst>
          </p:cNvPr>
          <p:cNvSpPr/>
          <p:nvPr/>
        </p:nvSpPr>
        <p:spPr>
          <a:xfrm>
            <a:off x="409575" y="4885301"/>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4962144" cy="5486400"/>
          </a:xfrm>
        </p:spPr>
        <p:txBody>
          <a:bodyPr>
            <a:normAutofit fontScale="92500" lnSpcReduction="20000"/>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344" y="1525438"/>
            <a:ext cx="3267456" cy="3267456"/>
          </a:xfrm>
          <a:prstGeom prst="rect">
            <a:avLst/>
          </a:prstGeom>
          <a:solidFill>
            <a:srgbClr val="FFFFFF"/>
          </a:solidFill>
        </p:spPr>
      </p:pic>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6" name="Picture 5">
            <a:extLst>
              <a:ext uri="{FF2B5EF4-FFF2-40B4-BE49-F238E27FC236}">
                <a16:creationId xmlns:a16="http://schemas.microsoft.com/office/drawing/2014/main" id="{D8B79B92-6376-C70D-3E95-FD7660D18F8F}"/>
              </a:ext>
            </a:extLst>
          </p:cNvPr>
          <p:cNvPicPr>
            <a:picLocks noChangeAspect="1"/>
          </p:cNvPicPr>
          <p:nvPr/>
        </p:nvPicPr>
        <p:blipFill>
          <a:blip r:embed="rId3"/>
          <a:stretch>
            <a:fillRect/>
          </a:stretch>
        </p:blipFill>
        <p:spPr>
          <a:xfrm>
            <a:off x="5546523" y="4330551"/>
            <a:ext cx="3581400" cy="56513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Prescribe effective eating patterns</a:t>
            </a:r>
          </a:p>
          <a:p>
            <a:pPr lvl="1"/>
            <a:r>
              <a:rPr lang="en-US" sz="2400" dirty="0"/>
              <a:t>Address inconsistencies in access – leverage technology</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990600" y="5156231"/>
            <a:ext cx="4125896" cy="1287780"/>
          </a:xfrm>
          <a:prstGeom prst="rect">
            <a:avLst/>
          </a:prstGeom>
        </p:spPr>
      </p:pic>
      <p:pic>
        <p:nvPicPr>
          <p:cNvPr id="8" name="Picture 7">
            <a:extLst>
              <a:ext uri="{FF2B5EF4-FFF2-40B4-BE49-F238E27FC236}">
                <a16:creationId xmlns:a16="http://schemas.microsoft.com/office/drawing/2014/main" id="{C4E98878-4021-172D-0B36-B72FFE662642}"/>
              </a:ext>
            </a:extLst>
          </p:cNvPr>
          <p:cNvPicPr>
            <a:picLocks noChangeAspect="1"/>
          </p:cNvPicPr>
          <p:nvPr/>
        </p:nvPicPr>
        <p:blipFill>
          <a:blip r:embed="rId4"/>
          <a:stretch>
            <a:fillRect/>
          </a:stretch>
        </p:blipFill>
        <p:spPr>
          <a:xfrm>
            <a:off x="5410200" y="6233160"/>
            <a:ext cx="3581400" cy="565138"/>
          </a:xfrm>
          <a:prstGeom prst="rect">
            <a:avLst/>
          </a:prstGeom>
        </p:spPr>
      </p:pic>
    </p:spTree>
    <p:extLst>
      <p:ext uri="{BB962C8B-B14F-4D97-AF65-F5344CB8AC3E}">
        <p14:creationId xmlns:p14="http://schemas.microsoft.com/office/powerpoint/2010/main" val="317307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id="{D2D1C840-8847-B42D-0EE6-A93B3CC4BC19}"/>
              </a:ext>
            </a:extLst>
          </p:cNvPr>
          <p:cNvPicPr>
            <a:picLocks noChangeAspect="1"/>
          </p:cNvPicPr>
          <p:nvPr/>
        </p:nvPicPr>
        <p:blipFill>
          <a:blip r:embed="rId5"/>
          <a:stretch>
            <a:fillRect/>
          </a:stretch>
        </p:blipFill>
        <p:spPr>
          <a:xfrm>
            <a:off x="5410200" y="6233160"/>
            <a:ext cx="3581400" cy="565138"/>
          </a:xfrm>
          <a:prstGeom prst="rect">
            <a:avLst/>
          </a:prstGeom>
        </p:spPr>
      </p:pic>
    </p:spTree>
    <p:custDataLst>
      <p:tags r:id="rId1"/>
    </p:custDataLst>
    <p:extLst>
      <p:ext uri="{BB962C8B-B14F-4D97-AF65-F5344CB8AC3E}">
        <p14:creationId xmlns:p14="http://schemas.microsoft.com/office/powerpoint/2010/main" val="279939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3A66-68A4-F34B-80B4-274158C17026}"/>
              </a:ext>
            </a:extLst>
          </p:cNvPr>
          <p:cNvSpPr>
            <a:spLocks noGrp="1"/>
          </p:cNvSpPr>
          <p:nvPr>
            <p:ph type="title"/>
          </p:nvPr>
        </p:nvSpPr>
        <p:spPr>
          <a:xfrm>
            <a:off x="457200" y="152400"/>
            <a:ext cx="8229600" cy="1447800"/>
          </a:xfrm>
        </p:spPr>
        <p:txBody>
          <a:bodyPr>
            <a:normAutofit fontScale="90000"/>
          </a:bodyPr>
          <a:lstStyle/>
          <a:p>
            <a:r>
              <a:rPr lang="en-US" dirty="0"/>
              <a:t>Get About 7 Hours of Quality Sleep to Prevent Diabetes</a:t>
            </a:r>
          </a:p>
        </p:txBody>
      </p:sp>
      <p:sp>
        <p:nvSpPr>
          <p:cNvPr id="6" name="Content Placeholder 5">
            <a:extLst>
              <a:ext uri="{FF2B5EF4-FFF2-40B4-BE49-F238E27FC236}">
                <a16:creationId xmlns:a16="http://schemas.microsoft.com/office/drawing/2014/main" id="{F7604553-9616-1862-DFAB-F6A4B3690FA2}"/>
              </a:ext>
            </a:extLst>
          </p:cNvPr>
          <p:cNvSpPr>
            <a:spLocks noGrp="1"/>
          </p:cNvSpPr>
          <p:nvPr>
            <p:ph sz="quarter" idx="1"/>
          </p:nvPr>
        </p:nvSpPr>
        <p:spPr>
          <a:xfrm>
            <a:off x="310046" y="1600200"/>
            <a:ext cx="6319354" cy="5257800"/>
          </a:xfrm>
        </p:spPr>
        <p:txBody>
          <a:bodyPr>
            <a:normAutofit fontScale="92500" lnSpcReduction="10000"/>
          </a:bodyPr>
          <a:lstStyle/>
          <a:p>
            <a:pPr>
              <a:lnSpc>
                <a:spcPct val="120000"/>
              </a:lnSpc>
            </a:pPr>
            <a:r>
              <a:rPr lang="en-US" sz="2800" dirty="0">
                <a:ea typeface="Calibri" panose="020F0502020204030204" pitchFamily="34" charset="0"/>
                <a:cs typeface="Calibri" panose="020F0502020204030204" pitchFamily="34" charset="0"/>
              </a:rPr>
              <a:t>Poor sleep quality was associated with a 40–84% increased risk of developing type 2 diabetes in a meta-analysis.</a:t>
            </a:r>
          </a:p>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Chronotype preference has been linked with many chronic diseases, including type 2 diabetes. </a:t>
            </a:r>
          </a:p>
          <a:p>
            <a:pPr lvl="1">
              <a:lnSpc>
                <a:spcPct val="120000"/>
              </a:lnSpc>
            </a:pPr>
            <a:r>
              <a:rPr lang="en-US" sz="2800" b="0" i="0" dirty="0">
                <a:solidFill>
                  <a:srgbClr val="383636"/>
                </a:solidFill>
                <a:effectLst/>
                <a:ea typeface="Calibri" panose="020F0502020204030204" pitchFamily="34" charset="0"/>
                <a:cs typeface="Calibri" panose="020F0502020204030204" pitchFamily="34" charset="0"/>
              </a:rPr>
              <a:t>For those with a preference for evenings (i.e., going to bed late and getting up late)</a:t>
            </a:r>
          </a:p>
          <a:p>
            <a:pPr lvl="2">
              <a:lnSpc>
                <a:spcPct val="120000"/>
              </a:lnSpc>
            </a:pPr>
            <a:r>
              <a:rPr lang="en-US" sz="2200" b="0" i="0" dirty="0">
                <a:solidFill>
                  <a:srgbClr val="383636"/>
                </a:solidFill>
                <a:effectLst/>
                <a:ea typeface="Calibri" panose="020F0502020204030204" pitchFamily="34" charset="0"/>
                <a:cs typeface="Calibri" panose="020F0502020204030204" pitchFamily="34" charset="0"/>
              </a:rPr>
              <a:t>2.5-fold higher odds ratio for type 2 diabetes than for those with a preference for mornings (i.e., going to bed early and getting up early),</a:t>
            </a:r>
          </a:p>
          <a:p>
            <a:pPr lvl="2">
              <a:lnSpc>
                <a:spcPct val="120000"/>
              </a:lnSpc>
            </a:pPr>
            <a:r>
              <a:rPr lang="en-US" sz="2200" dirty="0">
                <a:solidFill>
                  <a:srgbClr val="383636"/>
                </a:solidFill>
                <a:ea typeface="Calibri" panose="020F0502020204030204" pitchFamily="34" charset="0"/>
                <a:cs typeface="Calibri" panose="020F0502020204030204" pitchFamily="34" charset="0"/>
              </a:rPr>
              <a:t>I</a:t>
            </a:r>
            <a:r>
              <a:rPr lang="en-US" sz="2200" b="0" i="0" dirty="0">
                <a:solidFill>
                  <a:srgbClr val="383636"/>
                </a:solidFill>
                <a:effectLst/>
                <a:ea typeface="Calibri" panose="020F0502020204030204" pitchFamily="34" charset="0"/>
                <a:cs typeface="Calibri" panose="020F0502020204030204" pitchFamily="34" charset="0"/>
              </a:rPr>
              <a:t>ndependent of sleep duration and sleep sufficiency</a:t>
            </a:r>
            <a:endParaRPr lang="en-US" sz="2200" dirty="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065A515-D56A-7221-3CC1-AFD2BA8BC212}"/>
              </a:ext>
            </a:extLst>
          </p:cNvPr>
          <p:cNvPicPr>
            <a:picLocks noChangeAspect="1"/>
          </p:cNvPicPr>
          <p:nvPr/>
        </p:nvPicPr>
        <p:blipFill>
          <a:blip r:embed="rId2"/>
          <a:stretch>
            <a:fillRect/>
          </a:stretch>
        </p:blipFill>
        <p:spPr>
          <a:xfrm>
            <a:off x="6370320" y="4343400"/>
            <a:ext cx="2458718" cy="244784"/>
          </a:xfrm>
          <a:prstGeom prst="rect">
            <a:avLst/>
          </a:prstGeom>
        </p:spPr>
      </p:pic>
      <p:pic>
        <p:nvPicPr>
          <p:cNvPr id="9" name="Picture 8" descr="Elderly man relaxing outdoor">
            <a:extLst>
              <a:ext uri="{FF2B5EF4-FFF2-40B4-BE49-F238E27FC236}">
                <a16:creationId xmlns:a16="http://schemas.microsoft.com/office/drawing/2014/main" id="{36204B16-B906-5176-F00B-6BBD249E82F5}"/>
              </a:ext>
            </a:extLst>
          </p:cNvPr>
          <p:cNvPicPr>
            <a:picLocks noChangeAspect="1"/>
          </p:cNvPicPr>
          <p:nvPr/>
        </p:nvPicPr>
        <p:blipFill>
          <a:blip r:embed="rId3" cstate="print">
            <a:extLst>
              <a:ext uri="{28A0092B-C50C-407E-A947-70E740481C1C}">
                <a14:useLocalDpi xmlns:a14="http://schemas.microsoft.com/office/drawing/2010/main" val="0"/>
              </a:ext>
            </a:extLst>
          </a:blip>
          <a:srcRect l="-2564" r="37606"/>
          <a:stretch/>
        </p:blipFill>
        <p:spPr>
          <a:xfrm>
            <a:off x="6370320" y="1752600"/>
            <a:ext cx="2316480" cy="2438400"/>
          </a:xfrm>
          <a:prstGeom prst="rect">
            <a:avLst/>
          </a:prstGeom>
        </p:spPr>
      </p:pic>
      <p:pic>
        <p:nvPicPr>
          <p:cNvPr id="10" name="Picture 9">
            <a:extLst>
              <a:ext uri="{FF2B5EF4-FFF2-40B4-BE49-F238E27FC236}">
                <a16:creationId xmlns:a16="http://schemas.microsoft.com/office/drawing/2014/main" id="{D3C0F20C-BBA2-FD50-7CC3-95A529267257}"/>
              </a:ext>
            </a:extLst>
          </p:cNvPr>
          <p:cNvPicPr>
            <a:picLocks noChangeAspect="1"/>
          </p:cNvPicPr>
          <p:nvPr/>
        </p:nvPicPr>
        <p:blipFill>
          <a:blip r:embed="rId4"/>
          <a:stretch>
            <a:fillRect/>
          </a:stretch>
        </p:blipFill>
        <p:spPr>
          <a:xfrm>
            <a:off x="6370320" y="4268594"/>
            <a:ext cx="2621280" cy="413633"/>
          </a:xfrm>
          <a:prstGeom prst="rect">
            <a:avLst/>
          </a:prstGeom>
        </p:spPr>
      </p:pic>
      <p:sp>
        <p:nvSpPr>
          <p:cNvPr id="3" name="TextBox 2">
            <a:extLst>
              <a:ext uri="{FF2B5EF4-FFF2-40B4-BE49-F238E27FC236}">
                <a16:creationId xmlns:a16="http://schemas.microsoft.com/office/drawing/2014/main" id="{DCAB0B5F-26B2-BBF6-BF9C-8682A6CBDE65}"/>
              </a:ext>
            </a:extLst>
          </p:cNvPr>
          <p:cNvSpPr txBox="1"/>
          <p:nvPr/>
        </p:nvSpPr>
        <p:spPr>
          <a:xfrm>
            <a:off x="6547954" y="4757033"/>
            <a:ext cx="2286000" cy="1754326"/>
          </a:xfrm>
          <a:prstGeom prst="rect">
            <a:avLst/>
          </a:prstGeom>
          <a:noFill/>
        </p:spPr>
        <p:txBody>
          <a:bodyPr wrap="square" rtlCol="0">
            <a:spAutoFit/>
          </a:bodyPr>
          <a:lstStyle/>
          <a:p>
            <a:r>
              <a:rPr lang="en-US" b="0" i="1" dirty="0">
                <a:solidFill>
                  <a:srgbClr val="0070C0"/>
                </a:solidFill>
                <a:effectLst/>
                <a:latin typeface="Helvetica Neue"/>
              </a:rPr>
              <a:t>The composition of the gut microbiome may also affect the likelihood of developing type 2 diabetes.</a:t>
            </a:r>
            <a:endParaRPr lang="en-US" i="1" dirty="0">
              <a:solidFill>
                <a:srgbClr val="0070C0"/>
              </a:solidFill>
            </a:endParaRPr>
          </a:p>
        </p:txBody>
      </p:sp>
    </p:spTree>
    <p:extLst>
      <p:ext uri="{BB962C8B-B14F-4D97-AF65-F5344CB8AC3E}">
        <p14:creationId xmlns:p14="http://schemas.microsoft.com/office/powerpoint/2010/main" val="4216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US" sz="4000" dirty="0"/>
              <a:t>3. Pharmacologic Interventions</a:t>
            </a:r>
          </a:p>
        </p:txBody>
      </p:sp>
      <p:sp>
        <p:nvSpPr>
          <p:cNvPr id="74755" name="Rectangle 3"/>
          <p:cNvSpPr>
            <a:spLocks noGrp="1" noChangeArrowheads="1"/>
          </p:cNvSpPr>
          <p:nvPr>
            <p:ph sz="quarter" idx="1"/>
          </p:nvPr>
        </p:nvSpPr>
        <p:spPr>
          <a:xfrm>
            <a:off x="457200" y="1219199"/>
            <a:ext cx="4041648" cy="5285637"/>
          </a:xfrm>
        </p:spPr>
        <p:txBody>
          <a:bodyPr>
            <a:normAutofit/>
          </a:bodyPr>
          <a:lstStyle/>
          <a:p>
            <a:r>
              <a:rPr lang="en-US" sz="2800" dirty="0">
                <a:solidFill>
                  <a:srgbClr val="0070C0"/>
                </a:solidFill>
              </a:rPr>
              <a:t>Use more intensive approach for high-risk individuals: </a:t>
            </a:r>
          </a:p>
          <a:p>
            <a:pPr lvl="1" eaLnBrk="1" hangingPunct="1"/>
            <a:r>
              <a:rPr lang="en-US" sz="2400" dirty="0"/>
              <a:t>BMI of 35+</a:t>
            </a:r>
          </a:p>
          <a:p>
            <a:pPr lvl="1" eaLnBrk="1" hangingPunct="1"/>
            <a:r>
              <a:rPr lang="en-US" sz="2400" dirty="0">
                <a:solidFill>
                  <a:srgbClr val="0070C0"/>
                </a:solidFill>
              </a:rPr>
              <a:t>If A1C is ~6.0 or FPG is 110</a:t>
            </a:r>
          </a:p>
          <a:p>
            <a:pPr lvl="1" eaLnBrk="1" hangingPunct="1"/>
            <a:r>
              <a:rPr lang="en-US" sz="2400" dirty="0"/>
              <a:t>History of GDM</a:t>
            </a:r>
          </a:p>
          <a:p>
            <a:pPr eaLnBrk="1" hangingPunct="1"/>
            <a:r>
              <a:rPr lang="en-US" sz="2400" dirty="0"/>
              <a:t>No FDA approved med for prevention (off label)</a:t>
            </a:r>
          </a:p>
          <a:p>
            <a:pPr eaLnBrk="1" hangingPunct="1"/>
            <a:r>
              <a:rPr lang="en-US" sz="2400" dirty="0"/>
              <a:t>Consider Metformin Therapy for Prediabetes</a:t>
            </a:r>
          </a:p>
          <a:p>
            <a:pPr lvl="1"/>
            <a:r>
              <a:rPr lang="en-US" sz="2400" dirty="0"/>
              <a:t>Monitor B12 level </a:t>
            </a:r>
            <a:r>
              <a:rPr lang="en-US" sz="2000" dirty="0"/>
              <a:t>(</a:t>
            </a:r>
            <a:r>
              <a:rPr lang="en-US" sz="2000" dirty="0" err="1"/>
              <a:t>esp</a:t>
            </a:r>
            <a:r>
              <a:rPr lang="en-US" sz="20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a:bodyPr>
          <a:lstStyle/>
          <a:p>
            <a:r>
              <a:rPr lang="en-US" sz="2800" dirty="0"/>
              <a:t>CV Risk Mitigation important.</a:t>
            </a:r>
          </a:p>
          <a:p>
            <a:r>
              <a:rPr lang="en-US" sz="2800" dirty="0"/>
              <a:t>Statin can increase BG, stop if notice elevation</a:t>
            </a:r>
          </a:p>
          <a:p>
            <a:r>
              <a:rPr lang="en-US" sz="2800" dirty="0"/>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34000" y="4551799"/>
            <a:ext cx="2664014" cy="2060448"/>
          </a:xfrm>
          <a:prstGeom prst="rect">
            <a:avLst/>
          </a:prstGeom>
        </p:spPr>
      </p:pic>
      <p:pic>
        <p:nvPicPr>
          <p:cNvPr id="3" name="Picture 2">
            <a:extLst>
              <a:ext uri="{FF2B5EF4-FFF2-40B4-BE49-F238E27FC236}">
                <a16:creationId xmlns:a16="http://schemas.microsoft.com/office/drawing/2014/main" id="{7F76F016-305C-8E7B-CF02-DBE68119275D}"/>
              </a:ext>
            </a:extLst>
          </p:cNvPr>
          <p:cNvPicPr>
            <a:picLocks noChangeAspect="1"/>
          </p:cNvPicPr>
          <p:nvPr/>
        </p:nvPicPr>
        <p:blipFill>
          <a:blip r:embed="rId5"/>
          <a:stretch>
            <a:fillRect/>
          </a:stretch>
        </p:blipFill>
        <p:spPr>
          <a:xfrm>
            <a:off x="1027145" y="6298019"/>
            <a:ext cx="2621280" cy="413633"/>
          </a:xfrm>
          <a:prstGeom prst="rect">
            <a:avLst/>
          </a:prstGeom>
        </p:spPr>
      </p:pic>
    </p:spTree>
    <p:custDataLst>
      <p:tags r:id="rId1"/>
    </p:custDataLst>
    <p:extLst>
      <p:ext uri="{BB962C8B-B14F-4D97-AF65-F5344CB8AC3E}">
        <p14:creationId xmlns:p14="http://schemas.microsoft.com/office/powerpoint/2010/main" val="133680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457200" y="1260093"/>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371600" y="5597907"/>
            <a:ext cx="6000750" cy="937949"/>
          </a:xfrm>
          <a:prstGeom prst="rect">
            <a:avLst/>
          </a:prstGeom>
          <a:noFill/>
        </p:spPr>
        <p:txBody>
          <a:bodyPr wrap="square">
            <a:spAutoFit/>
          </a:bodyPr>
          <a:lstStyle/>
          <a:p>
            <a:pPr algn="ct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2"/>
          <a:stretch>
            <a:fillRect/>
          </a:stretch>
        </p:blipFill>
        <p:spPr>
          <a:xfrm>
            <a:off x="6126911" y="1836707"/>
            <a:ext cx="2703842" cy="1802561"/>
          </a:xfrm>
          <a:prstGeom prst="rect">
            <a:avLst/>
          </a:prstGeom>
        </p:spPr>
      </p:pic>
      <p:pic>
        <p:nvPicPr>
          <p:cNvPr id="5" name="Picture 4">
            <a:extLst>
              <a:ext uri="{FF2B5EF4-FFF2-40B4-BE49-F238E27FC236}">
                <a16:creationId xmlns:a16="http://schemas.microsoft.com/office/drawing/2014/main" id="{11702E9A-0AE7-CEB9-DB5A-1BE19FEC10D3}"/>
              </a:ext>
            </a:extLst>
          </p:cNvPr>
          <p:cNvPicPr>
            <a:picLocks noChangeAspect="1"/>
          </p:cNvPicPr>
          <p:nvPr/>
        </p:nvPicPr>
        <p:blipFill>
          <a:blip r:embed="rId3"/>
          <a:stretch>
            <a:fillRect/>
          </a:stretch>
        </p:blipFill>
        <p:spPr>
          <a:xfrm>
            <a:off x="6179663" y="3639267"/>
            <a:ext cx="2667000" cy="749210"/>
          </a:xfrm>
          <a:prstGeom prst="rect">
            <a:avLst/>
          </a:prstGeom>
        </p:spPr>
      </p:pic>
    </p:spTree>
    <p:extLst>
      <p:ext uri="{BB962C8B-B14F-4D97-AF65-F5344CB8AC3E}">
        <p14:creationId xmlns:p14="http://schemas.microsoft.com/office/powerpoint/2010/main" val="29129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pic>
        <p:nvPicPr>
          <p:cNvPr id="3" name="Picture 2" descr="A picture containing person, person, posing, male&#10;&#10;Description automatically generated">
            <a:extLst>
              <a:ext uri="{FF2B5EF4-FFF2-40B4-BE49-F238E27FC236}">
                <a16:creationId xmlns:a16="http://schemas.microsoft.com/office/drawing/2014/main" id="{A1B08CA4-1B84-40FB-8770-FE5B0CFB0D7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18449"/>
          <a:stretch/>
        </p:blipFill>
        <p:spPr>
          <a:xfrm>
            <a:off x="5439697" y="1248697"/>
            <a:ext cx="2767089" cy="3380607"/>
          </a:xfrm>
          <a:prstGeom prst="rect">
            <a:avLst/>
          </a:prstGeom>
          <a:noFill/>
        </p:spPr>
      </p:pic>
      <p:sp>
        <p:nvSpPr>
          <p:cNvPr id="2" name="TextBox 1">
            <a:extLst>
              <a:ext uri="{FF2B5EF4-FFF2-40B4-BE49-F238E27FC236}">
                <a16:creationId xmlns:a16="http://schemas.microsoft.com/office/drawing/2014/main" id="{A5162908-F739-DB55-0E8C-4C68FD4975EB}"/>
              </a:ext>
            </a:extLst>
          </p:cNvPr>
          <p:cNvSpPr txBox="1"/>
          <p:nvPr/>
        </p:nvSpPr>
        <p:spPr>
          <a:xfrm>
            <a:off x="5417574" y="4739917"/>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spTree>
    <p:custDataLst>
      <p:tags r:id="rId1"/>
    </p:custDataLst>
    <p:extLst>
      <p:ext uri="{BB962C8B-B14F-4D97-AF65-F5344CB8AC3E}">
        <p14:creationId xmlns:p14="http://schemas.microsoft.com/office/powerpoint/2010/main" val="38857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2"/>
          <p:cNvSpPr>
            <a:spLocks noGrp="1" noChangeArrowheads="1"/>
          </p:cNvSpPr>
          <p:nvPr>
            <p:ph type="title"/>
          </p:nvPr>
        </p:nvSpPr>
        <p:spPr>
          <a:xfrm>
            <a:off x="455614" y="273050"/>
            <a:ext cx="8226425" cy="1016490"/>
          </a:xfrm>
        </p:spPr>
        <p:txBody>
          <a:bodyPr>
            <a:normAutofit/>
          </a:bodyPr>
          <a:lstStyle/>
          <a:p>
            <a:pPr eaLnBrk="1" hangingPunct="1">
              <a:defRPr/>
            </a:pPr>
            <a:r>
              <a:rPr lang="en-US" sz="5400" dirty="0"/>
              <a:t>Thank You  </a:t>
            </a:r>
          </a:p>
        </p:txBody>
      </p:sp>
      <p:pic>
        <p:nvPicPr>
          <p:cNvPr id="6" name="Picture 5" descr="A group of people wearing sunglasses&#10;&#10;Description automatically generated">
            <a:extLst>
              <a:ext uri="{FF2B5EF4-FFF2-40B4-BE49-F238E27FC236}">
                <a16:creationId xmlns:a16="http://schemas.microsoft.com/office/drawing/2014/main" id="{0A6292E1-5D51-A279-8B85-4ACCD7004A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541" y="1289540"/>
            <a:ext cx="7284569" cy="5463427"/>
          </a:xfrm>
          <a:prstGeom prst="rect">
            <a:avLst/>
          </a:prstGeom>
        </p:spPr>
      </p:pic>
      <p:sp>
        <p:nvSpPr>
          <p:cNvPr id="1230851" name="Rectangle 3"/>
          <p:cNvSpPr>
            <a:spLocks noGrp="1" noChangeArrowheads="1"/>
          </p:cNvSpPr>
          <p:nvPr>
            <p:ph type="body" sz="half" idx="1"/>
          </p:nvPr>
        </p:nvSpPr>
        <p:spPr>
          <a:xfrm>
            <a:off x="4051345" y="1563008"/>
            <a:ext cx="4040186" cy="1486043"/>
          </a:xfrm>
        </p:spPr>
        <p:txBody>
          <a:bodyPr>
            <a:normAutofit lnSpcReduction="10000"/>
          </a:bodyPr>
          <a:lstStyle/>
          <a:p>
            <a:pPr eaLnBrk="1" hangingPunct="1">
              <a:defRPr/>
            </a:pPr>
            <a:r>
              <a:rPr lang="en-US" sz="2100" dirty="0"/>
              <a:t>My Family at the Solar Eclipse</a:t>
            </a:r>
          </a:p>
          <a:p>
            <a:pPr eaLnBrk="1" hangingPunct="1">
              <a:defRPr/>
            </a:pPr>
            <a:r>
              <a:rPr lang="en-US" sz="2100" dirty="0"/>
              <a:t>Robert 22 years</a:t>
            </a:r>
          </a:p>
          <a:p>
            <a:pPr eaLnBrk="1" hangingPunct="1">
              <a:defRPr/>
            </a:pPr>
            <a:r>
              <a:rPr lang="en-US" sz="2100" dirty="0"/>
              <a:t>Jackson 19 years</a:t>
            </a:r>
          </a:p>
          <a:p>
            <a:pPr>
              <a:defRPr/>
            </a:pPr>
            <a:r>
              <a:rPr lang="en-US" sz="2100" dirty="0"/>
              <a:t>Kris, my husband for 25 </a:t>
            </a:r>
            <a:r>
              <a:rPr lang="en-US" sz="2100" dirty="0" err="1"/>
              <a:t>yrs</a:t>
            </a:r>
            <a:endParaRPr lang="en-US" sz="2100" dirty="0"/>
          </a:p>
        </p:txBody>
      </p:sp>
    </p:spTree>
    <p:custDataLst>
      <p:tags r:id="rId1"/>
    </p:custDataLst>
    <p:extLst>
      <p:ext uri="{BB962C8B-B14F-4D97-AF65-F5344CB8AC3E}">
        <p14:creationId xmlns:p14="http://schemas.microsoft.com/office/powerpoint/2010/main" val="3683156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274373"/>
      </p:ext>
    </p:ext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686300" y="5086351"/>
            <a:ext cx="2971800"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5" name="Picture 4" descr="A screenshot of a social media post&#10;&#10;Description automatically generated">
            <a:extLst>
              <a:ext uri="{FF2B5EF4-FFF2-40B4-BE49-F238E27FC236}">
                <a16:creationId xmlns:a16="http://schemas.microsoft.com/office/drawing/2014/main" id="{860AB297-3600-D7F8-AD25-06FD80F47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76" y="134343"/>
            <a:ext cx="4952963" cy="5579492"/>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3D095-BC4D-3391-8125-17BDAE02C14E}"/>
              </a:ext>
            </a:extLst>
          </p:cNvPr>
          <p:cNvSpPr>
            <a:spLocks noGrp="1"/>
          </p:cNvSpPr>
          <p:nvPr>
            <p:ph type="title"/>
          </p:nvPr>
        </p:nvSpPr>
        <p:spPr/>
        <p:txBody>
          <a:bodyPr/>
          <a:lstStyle/>
          <a:p>
            <a:r>
              <a:rPr lang="en-US" dirty="0"/>
              <a:t>Antibody Testing for Type 1</a:t>
            </a:r>
          </a:p>
        </p:txBody>
      </p:sp>
      <p:sp>
        <p:nvSpPr>
          <p:cNvPr id="4" name="Content Placeholder 3">
            <a:extLst>
              <a:ext uri="{FF2B5EF4-FFF2-40B4-BE49-F238E27FC236}">
                <a16:creationId xmlns:a16="http://schemas.microsoft.com/office/drawing/2014/main" id="{9BE82966-C558-B67B-7884-D50EFB0479BF}"/>
              </a:ext>
            </a:extLst>
          </p:cNvPr>
          <p:cNvSpPr>
            <a:spLocks noGrp="1"/>
          </p:cNvSpPr>
          <p:nvPr>
            <p:ph sz="quarter" idx="1"/>
          </p:nvPr>
        </p:nvSpPr>
        <p:spPr>
          <a:xfrm>
            <a:off x="457200" y="1219200"/>
            <a:ext cx="6477000" cy="5638800"/>
          </a:xfrm>
        </p:spPr>
        <p:txBody>
          <a:bodyPr>
            <a:normAutofit fontScale="92500"/>
          </a:bodyPr>
          <a:lstStyle/>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Glutamic acid decarboxylase (GAD) primary antibody measured</a:t>
            </a:r>
          </a:p>
          <a:p>
            <a:pPr>
              <a:lnSpc>
                <a:spcPct val="120000"/>
              </a:lnSpc>
            </a:pPr>
            <a:r>
              <a:rPr lang="en-US" sz="2000" dirty="0">
                <a:solidFill>
                  <a:srgbClr val="383636"/>
                </a:solidFill>
                <a:ea typeface="Calibri" panose="020F0502020204030204" pitchFamily="34" charset="0"/>
                <a:cs typeface="Calibri" panose="020F0502020204030204" pitchFamily="34" charset="0"/>
              </a:rPr>
              <a:t>If</a:t>
            </a:r>
            <a:r>
              <a:rPr lang="en-US" sz="2000" b="0" i="0" dirty="0">
                <a:solidFill>
                  <a:srgbClr val="383636"/>
                </a:solidFill>
                <a:effectLst/>
                <a:ea typeface="Calibri" panose="020F0502020204030204" pitchFamily="34" charset="0"/>
                <a:cs typeface="Calibri" panose="020F0502020204030204" pitchFamily="34" charset="0"/>
              </a:rPr>
              <a:t> negative, test islet tyrosine phosphatase 2 (IA-2) and/or zinc transporter 8 (ZnT8) where these tests are available. </a:t>
            </a:r>
          </a:p>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In individuals who have not been treated with insulin, antibodies against insulin may also be useful.</a:t>
            </a:r>
          </a:p>
          <a:p>
            <a:pPr>
              <a:lnSpc>
                <a:spcPct val="120000"/>
              </a:lnSpc>
            </a:pPr>
            <a:r>
              <a:rPr lang="en-US" sz="2000" b="0" i="0" dirty="0">
                <a:solidFill>
                  <a:srgbClr val="383636"/>
                </a:solidFill>
                <a:effectLst/>
                <a:ea typeface="Calibri" panose="020F0502020204030204" pitchFamily="34" charset="0"/>
                <a:cs typeface="Calibri" panose="020F0502020204030204" pitchFamily="34" charset="0"/>
              </a:rPr>
              <a:t>5–10% of people with type 1 diabetes do not have antibodies.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In those diagnosed at &lt;35 years of age who have no clinical features of type 2 diabetes or monogenic diabetes, a negative result does not change the diagnosis of type 1 diabetes, </a:t>
            </a:r>
          </a:p>
          <a:p>
            <a:pPr>
              <a:lnSpc>
                <a:spcPct val="120000"/>
              </a:lnSpc>
            </a:pPr>
            <a:r>
              <a:rPr lang="en-US" sz="2000" dirty="0">
                <a:solidFill>
                  <a:srgbClr val="383636"/>
                </a:solidFill>
                <a:ea typeface="Calibri" panose="020F0502020204030204" pitchFamily="34" charset="0"/>
                <a:cs typeface="Calibri" panose="020F0502020204030204" pitchFamily="34" charset="0"/>
              </a:rPr>
              <a:t>R</a:t>
            </a:r>
            <a:r>
              <a:rPr lang="en-US" sz="2000" b="0" i="0" dirty="0">
                <a:solidFill>
                  <a:srgbClr val="383636"/>
                </a:solidFill>
                <a:effectLst/>
                <a:ea typeface="Calibri" panose="020F0502020204030204" pitchFamily="34" charset="0"/>
                <a:cs typeface="Calibri" panose="020F0502020204030204" pitchFamily="34" charset="0"/>
              </a:rPr>
              <a:t>ate of type 1 progression depends on:</a:t>
            </a:r>
          </a:p>
          <a:p>
            <a:pPr lvl="1">
              <a:lnSpc>
                <a:spcPct val="120000"/>
              </a:lnSpc>
            </a:pPr>
            <a:r>
              <a:rPr lang="en-US" sz="1600" dirty="0">
                <a:solidFill>
                  <a:srgbClr val="383636"/>
                </a:solidFill>
                <a:ea typeface="Calibri" panose="020F0502020204030204" pitchFamily="34" charset="0"/>
                <a:cs typeface="Calibri" panose="020F0502020204030204" pitchFamily="34" charset="0"/>
              </a:rPr>
              <a:t>a</a:t>
            </a:r>
            <a:r>
              <a:rPr lang="en-US" sz="1600" b="0" i="0" dirty="0">
                <a:solidFill>
                  <a:srgbClr val="383636"/>
                </a:solidFill>
                <a:effectLst/>
                <a:ea typeface="Calibri" panose="020F0502020204030204" pitchFamily="34" charset="0"/>
                <a:cs typeface="Calibri" panose="020F0502020204030204" pitchFamily="34" charset="0"/>
              </a:rPr>
              <a:t>ge at first detection of autoantibody,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number of autoantibodies,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autoantibody specificity, and autoantibody titer. </a:t>
            </a:r>
          </a:p>
          <a:p>
            <a:pPr lvl="1">
              <a:lnSpc>
                <a:spcPct val="120000"/>
              </a:lnSpc>
            </a:pPr>
            <a:r>
              <a:rPr lang="en-US" sz="1600" b="0" i="0" dirty="0">
                <a:solidFill>
                  <a:srgbClr val="383636"/>
                </a:solidFill>
                <a:effectLst/>
                <a:ea typeface="Calibri" panose="020F0502020204030204" pitchFamily="34" charset="0"/>
                <a:cs typeface="Calibri" panose="020F0502020204030204" pitchFamily="34" charset="0"/>
              </a:rPr>
              <a:t>Glucose and A1C levels may rise well before the clinical onset of diabetes  </a:t>
            </a:r>
            <a:endParaRPr lang="en-US" sz="1600" dirty="0">
              <a:ea typeface="Calibri" panose="020F0502020204030204" pitchFamily="34" charset="0"/>
              <a:cs typeface="Calibri" panose="020F0502020204030204" pitchFamily="34" charset="0"/>
            </a:endParaRPr>
          </a:p>
        </p:txBody>
      </p:sp>
      <p:pic>
        <p:nvPicPr>
          <p:cNvPr id="6" name="Picture 5" descr="Young chinse boy raising a finger">
            <a:extLst>
              <a:ext uri="{FF2B5EF4-FFF2-40B4-BE49-F238E27FC236}">
                <a16:creationId xmlns:a16="http://schemas.microsoft.com/office/drawing/2014/main" id="{BB646CA4-B2EB-14B9-DB85-2D9B0D383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990600"/>
            <a:ext cx="1406864" cy="4495800"/>
          </a:xfrm>
          <a:prstGeom prst="rect">
            <a:avLst/>
          </a:prstGeom>
        </p:spPr>
      </p:pic>
      <p:pic>
        <p:nvPicPr>
          <p:cNvPr id="2" name="Picture 1">
            <a:extLst>
              <a:ext uri="{FF2B5EF4-FFF2-40B4-BE49-F238E27FC236}">
                <a16:creationId xmlns:a16="http://schemas.microsoft.com/office/drawing/2014/main" id="{5B5E41F9-E79D-2C43-93B9-2C0483466B46}"/>
              </a:ext>
            </a:extLst>
          </p:cNvPr>
          <p:cNvPicPr>
            <a:picLocks noChangeAspect="1"/>
          </p:cNvPicPr>
          <p:nvPr/>
        </p:nvPicPr>
        <p:blipFill>
          <a:blip r:embed="rId3"/>
          <a:stretch>
            <a:fillRect/>
          </a:stretch>
        </p:blipFill>
        <p:spPr>
          <a:xfrm>
            <a:off x="6248400" y="5542117"/>
            <a:ext cx="2819512" cy="498165"/>
          </a:xfrm>
          <a:prstGeom prst="rect">
            <a:avLst/>
          </a:prstGeom>
        </p:spPr>
      </p:pic>
    </p:spTree>
    <p:extLst>
      <p:ext uri="{BB962C8B-B14F-4D97-AF65-F5344CB8AC3E}">
        <p14:creationId xmlns:p14="http://schemas.microsoft.com/office/powerpoint/2010/main" val="333084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Dysglycemia</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Presymptomatic</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err="1">
                          <a:effectLst/>
                        </a:rPr>
                        <a:t>Dysglycemia</a:t>
                      </a:r>
                      <a:r>
                        <a:rPr lang="en-US" sz="1800" dirty="0">
                          <a:effectLst/>
                        </a:rPr>
                        <a:t>: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pic>
        <p:nvPicPr>
          <p:cNvPr id="4" name="Picture 3">
            <a:extLst>
              <a:ext uri="{FF2B5EF4-FFF2-40B4-BE49-F238E27FC236}">
                <a16:creationId xmlns:a16="http://schemas.microsoft.com/office/drawing/2014/main" id="{E822B34D-15F5-169F-586A-15A5AC71E7ED}"/>
              </a:ext>
            </a:extLst>
          </p:cNvPr>
          <p:cNvPicPr>
            <a:picLocks noChangeAspect="1"/>
          </p:cNvPicPr>
          <p:nvPr/>
        </p:nvPicPr>
        <p:blipFill>
          <a:blip r:embed="rId2"/>
          <a:stretch>
            <a:fillRect/>
          </a:stretch>
        </p:blipFill>
        <p:spPr>
          <a:xfrm>
            <a:off x="228600" y="6189986"/>
            <a:ext cx="3581400" cy="632779"/>
          </a:xfrm>
          <a:prstGeom prst="rect">
            <a:avLst/>
          </a:prstGeom>
        </p:spPr>
      </p:pic>
      <p:pic>
        <p:nvPicPr>
          <p:cNvPr id="8" name="Picture 7">
            <a:extLst>
              <a:ext uri="{FF2B5EF4-FFF2-40B4-BE49-F238E27FC236}">
                <a16:creationId xmlns:a16="http://schemas.microsoft.com/office/drawing/2014/main" id="{16915458-9AA6-05AE-B873-2D3552A8B798}"/>
              </a:ext>
            </a:extLst>
          </p:cNvPr>
          <p:cNvPicPr>
            <a:picLocks noChangeAspect="1"/>
          </p:cNvPicPr>
          <p:nvPr/>
        </p:nvPicPr>
        <p:blipFill>
          <a:blip r:embed="rId3"/>
          <a:stretch>
            <a:fillRect/>
          </a:stretch>
        </p:blipFill>
        <p:spPr>
          <a:xfrm>
            <a:off x="609600" y="-7764"/>
            <a:ext cx="7430537" cy="1457528"/>
          </a:xfrm>
          <a:prstGeom prst="rect">
            <a:avLst/>
          </a:prstGeom>
        </p:spPr>
      </p:pic>
    </p:spTree>
    <p:extLst>
      <p:ext uri="{BB962C8B-B14F-4D97-AF65-F5344CB8AC3E}">
        <p14:creationId xmlns:p14="http://schemas.microsoft.com/office/powerpoint/2010/main" val="357499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416072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28098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6"/>
            <a:ext cx="4041648" cy="5244253"/>
          </a:xfrm>
        </p:spPr>
        <p:txBody>
          <a:bodyPr>
            <a:normAutofit fontScale="85000" lnSpcReduction="20000"/>
          </a:bodyPr>
          <a:lstStyle/>
          <a:p>
            <a:r>
              <a:rPr lang="en-US" sz="3800" b="1" dirty="0"/>
              <a:t>A</a:t>
            </a:r>
            <a:r>
              <a:rPr lang="en-US" sz="3800" dirty="0"/>
              <a:t>ge </a:t>
            </a:r>
          </a:p>
          <a:p>
            <a:pPr lvl="1"/>
            <a:r>
              <a:rPr lang="en-US" sz="2800" dirty="0"/>
              <a:t>e.g., for individuals &lt;35 years old, consider type 1 diabetes </a:t>
            </a:r>
          </a:p>
          <a:p>
            <a:r>
              <a:rPr lang="en-US" sz="3800" b="1" dirty="0"/>
              <a:t>A</a:t>
            </a:r>
            <a:r>
              <a:rPr lang="en-US" sz="3800" dirty="0"/>
              <a:t>utoimmunity </a:t>
            </a:r>
          </a:p>
          <a:p>
            <a:pPr lvl="1"/>
            <a:r>
              <a:rPr lang="en-US" sz="2800" dirty="0"/>
              <a:t>e.g., personal or family history of autoimmune disease or polyglandular autoimmune syndromes </a:t>
            </a:r>
          </a:p>
          <a:p>
            <a:r>
              <a:rPr lang="en-US" sz="3800" b="1" dirty="0"/>
              <a:t>B</a:t>
            </a:r>
            <a:r>
              <a:rPr lang="en-US" sz="3800" dirty="0"/>
              <a:t>ody habitus </a:t>
            </a:r>
          </a:p>
          <a:p>
            <a:pPr lvl="1"/>
            <a:r>
              <a:rPr lang="en-US" sz="2800" dirty="0"/>
              <a:t>e.g., BMI &lt;25 kg/m2</a:t>
            </a:r>
          </a:p>
          <a:p>
            <a:r>
              <a:rPr lang="en-US" sz="3800" b="1" dirty="0"/>
              <a:t>B</a:t>
            </a:r>
            <a:r>
              <a:rPr lang="en-US" sz="3800" dirty="0"/>
              <a:t>ackground</a:t>
            </a:r>
          </a:p>
          <a:p>
            <a:pPr lvl="1"/>
            <a:r>
              <a:rPr lang="en-US" sz="2800" dirty="0"/>
              <a:t>e.g., family history of type 1 diabetes</a:t>
            </a:r>
            <a:endParaRPr lang="en-US" dirty="0"/>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85000" lnSpcReduction="20000"/>
          </a:bodyPr>
          <a:lstStyle/>
          <a:p>
            <a:pPr>
              <a:lnSpc>
                <a:spcPct val="120000"/>
              </a:lnSpc>
            </a:pPr>
            <a:r>
              <a:rPr lang="en-US" sz="2400" b="1" dirty="0"/>
              <a:t>C</a:t>
            </a:r>
            <a:r>
              <a:rPr lang="en-US" sz="2400" dirty="0"/>
              <a:t>ontrol </a:t>
            </a:r>
          </a:p>
          <a:p>
            <a:pPr lvl="1">
              <a:lnSpc>
                <a:spcPct val="120000"/>
              </a:lnSpc>
            </a:pPr>
            <a:r>
              <a:rPr lang="en-US" sz="2400" dirty="0"/>
              <a:t>e.g., level of glucose control on noninsulin therapies</a:t>
            </a:r>
          </a:p>
          <a:p>
            <a:pPr>
              <a:lnSpc>
                <a:spcPct val="120000"/>
              </a:lnSpc>
            </a:pPr>
            <a:r>
              <a:rPr lang="en-US" sz="2400" b="1" dirty="0"/>
              <a:t>C</a:t>
            </a:r>
            <a:r>
              <a:rPr lang="en-US" sz="2400" dirty="0"/>
              <a:t>omorbidities</a:t>
            </a:r>
          </a:p>
          <a:p>
            <a:pPr lvl="1">
              <a:lnSpc>
                <a:spcPct val="120000"/>
              </a:lnSpc>
            </a:pPr>
            <a:r>
              <a:rPr lang="en-US" sz="2400"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707298"/>
            <a:ext cx="2519426" cy="1679617"/>
          </a:xfrm>
          <a:prstGeom prst="rect">
            <a:avLst/>
          </a:prstGeom>
        </p:spPr>
      </p:pic>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Younger than 35 years at diagnosis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Lower BMI (&lt;25 kg/m</a:t>
            </a:r>
            <a:r>
              <a:rPr kumimoji="0" lang="en-US" sz="2400" b="0" i="0" u="none" strike="noStrike" kern="1200" cap="none" spc="0" normalizeH="0" baseline="30000" noProof="0" dirty="0">
                <a:ln>
                  <a:noFill/>
                </a:ln>
                <a:solidFill>
                  <a:prstClr val="black"/>
                </a:solidFill>
                <a:effectLst/>
                <a:uLnTx/>
                <a:uFillTx/>
                <a:latin typeface="BlinkMacSystemFont"/>
                <a:ea typeface="+mn-ea"/>
                <a:cs typeface="+mn-cs"/>
              </a:rPr>
              <a:t>2</a:t>
            </a: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Unintentional weight loss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Ketoacidosis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BlinkMacSystemFont"/>
                <a:ea typeface="+mn-ea"/>
                <a:cs typeface="+mn-cs"/>
              </a:rPr>
              <a:t>Glucose 360 mg/dl or greater.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Type 1 Most Discriminative Features</a:t>
            </a:r>
          </a:p>
        </p:txBody>
      </p:sp>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5424" y="969189"/>
            <a:ext cx="1451458" cy="4800600"/>
          </a:xfrm>
          <a:prstGeom prst="rect">
            <a:avLst/>
          </a:prstGeom>
        </p:spPr>
      </p:pic>
      <p:pic>
        <p:nvPicPr>
          <p:cNvPr id="2" name="Picture 1">
            <a:extLst>
              <a:ext uri="{FF2B5EF4-FFF2-40B4-BE49-F238E27FC236}">
                <a16:creationId xmlns:a16="http://schemas.microsoft.com/office/drawing/2014/main" id="{E4179989-8E98-8FB3-D7DC-FCA814C16736}"/>
              </a:ext>
            </a:extLst>
          </p:cNvPr>
          <p:cNvPicPr>
            <a:picLocks noChangeAspect="1"/>
          </p:cNvPicPr>
          <p:nvPr/>
        </p:nvPicPr>
        <p:blipFill>
          <a:blip r:embed="rId4"/>
          <a:stretch>
            <a:fillRect/>
          </a:stretch>
        </p:blipFill>
        <p:spPr>
          <a:xfrm>
            <a:off x="5243932" y="6255450"/>
            <a:ext cx="3378264" cy="596888"/>
          </a:xfrm>
          <a:prstGeom prst="rect">
            <a:avLst/>
          </a:prstGeom>
        </p:spPr>
      </p:pic>
      <p:sp>
        <p:nvSpPr>
          <p:cNvPr id="9" name="TextBox 8">
            <a:extLst>
              <a:ext uri="{FF2B5EF4-FFF2-40B4-BE49-F238E27FC236}">
                <a16:creationId xmlns:a16="http://schemas.microsoft.com/office/drawing/2014/main" id="{4022AAAF-69D7-5937-643E-2E3370292DE9}"/>
              </a:ext>
            </a:extLst>
          </p:cNvPr>
          <p:cNvSpPr txBox="1"/>
          <p:nvPr/>
        </p:nvSpPr>
        <p:spPr>
          <a:xfrm>
            <a:off x="354123" y="5888811"/>
            <a:ext cx="413406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elvetica Neue" panose="02000503000000020004"/>
                <a:ea typeface="+mn-ea"/>
                <a:cs typeface="+mn-cs"/>
              </a:rPr>
              <a:t>Misdiagnosis is common and can occur in ∼40% of adults with new type 1 diabetes </a:t>
            </a: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917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a:solidFill>
            <a:srgbClr val="92D050"/>
          </a:solidFill>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0" y="6386185"/>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4"/>
          <a:stretch>
            <a:fillRect/>
          </a:stretch>
        </p:blipFill>
        <p:spPr>
          <a:xfrm>
            <a:off x="1813788" y="6320795"/>
            <a:ext cx="4029719" cy="413530"/>
          </a:xfrm>
          <a:prstGeom prst="rect">
            <a:avLst/>
          </a:prstGeom>
        </p:spPr>
      </p:pic>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81271"/>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374291"/>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4800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pic>
        <p:nvPicPr>
          <p:cNvPr id="1026" name="Picture 2">
            <a:extLst>
              <a:ext uri="{FF2B5EF4-FFF2-40B4-BE49-F238E27FC236}">
                <a16:creationId xmlns:a16="http://schemas.microsoft.com/office/drawing/2014/main" id="{45CFAD95-465F-E294-4260-9507638C39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1374291"/>
            <a:ext cx="2493330" cy="249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83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a:solidFill>
            <a:srgbClr val="92D050"/>
          </a:solidFill>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5" name="Picture 4">
            <a:extLst>
              <a:ext uri="{FF2B5EF4-FFF2-40B4-BE49-F238E27FC236}">
                <a16:creationId xmlns:a16="http://schemas.microsoft.com/office/drawing/2014/main" id="{C97D9B09-C7BC-775B-F7B4-61ED2F73EDF0}"/>
              </a:ext>
            </a:extLst>
          </p:cNvPr>
          <p:cNvPicPr>
            <a:picLocks noChangeAspect="1"/>
          </p:cNvPicPr>
          <p:nvPr/>
        </p:nvPicPr>
        <p:blipFill>
          <a:blip r:embed="rId2"/>
          <a:stretch>
            <a:fillRect/>
          </a:stretch>
        </p:blipFill>
        <p:spPr>
          <a:xfrm>
            <a:off x="4280496" y="6315425"/>
            <a:ext cx="4723804" cy="484757"/>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a:solidFill>
            <a:srgbClr val="92D050"/>
          </a:solidFill>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a:t>Sanofi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224126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a:solidFill>
            <a:srgbClr val="B1D45A"/>
          </a:solidFill>
        </p:spPr>
        <p:txBody>
          <a:bodyPr/>
          <a:lstStyle/>
          <a:p>
            <a:r>
              <a:rPr lang="en-US" dirty="0"/>
              <a:t>Quick Question</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2, type 1 diabetes.  They have 2 positive antibodies and their blood sugars are slightly elevated.  They ask you if they are a candidate for “that therapy” that can protect their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lvl="1">
              <a:lnSpc>
                <a:spcPct val="120000"/>
              </a:lnSpc>
            </a:pPr>
            <a:r>
              <a:rPr lang="en-US" sz="3800" b="0" i="0" dirty="0">
                <a:solidFill>
                  <a:srgbClr val="000000"/>
                </a:solidFill>
                <a:effectLst/>
                <a:latin typeface="signika_negativeregular"/>
              </a:rPr>
              <a:t>Unfortunately, you are not a candidate, since you already have 2 positive antibodies.</a:t>
            </a:r>
          </a:p>
          <a:p>
            <a:pPr lvl="1">
              <a:lnSpc>
                <a:spcPct val="120000"/>
              </a:lnSpc>
            </a:pPr>
            <a:r>
              <a:rPr lang="en-US" sz="3800" b="0" i="0" dirty="0">
                <a:solidFill>
                  <a:srgbClr val="000000"/>
                </a:solidFill>
                <a:effectLst/>
                <a:latin typeface="signika_negativeregular"/>
              </a:rPr>
              <a:t>Let’s talk to your provider about the possibility of starting Teplizumab therapy.</a:t>
            </a:r>
          </a:p>
          <a:p>
            <a:pPr lvl="1">
              <a:lnSpc>
                <a:spcPct val="120000"/>
              </a:lnSpc>
            </a:pPr>
            <a:r>
              <a:rPr lang="en-US" sz="3800" b="0" i="0" dirty="0">
                <a:solidFill>
                  <a:srgbClr val="000000"/>
                </a:solidFill>
                <a:effectLst/>
                <a:latin typeface="signika_negativeregular"/>
              </a:rPr>
              <a:t>With your blood sugar elevation, the best early intervention is insulin therapy.</a:t>
            </a:r>
          </a:p>
          <a:p>
            <a:pPr lvl="1">
              <a:lnSpc>
                <a:spcPct val="120000"/>
              </a:lnSpc>
            </a:pPr>
            <a:r>
              <a:rPr lang="en-US" sz="3800" b="0" i="0" dirty="0">
                <a:solidFill>
                  <a:srgbClr val="000000"/>
                </a:solidFill>
                <a:effectLst/>
                <a:latin typeface="signika_negativeregular"/>
              </a:rPr>
              <a:t>Since you are already in stage 2, the monoclonal antibody therapy won’t be effective.</a:t>
            </a:r>
          </a:p>
          <a:p>
            <a:endParaRPr lang="en-US" dirty="0"/>
          </a:p>
        </p:txBody>
      </p:sp>
      <p:sp>
        <p:nvSpPr>
          <p:cNvPr id="4" name="Oval 3">
            <a:extLst>
              <a:ext uri="{FF2B5EF4-FFF2-40B4-BE49-F238E27FC236}">
                <a16:creationId xmlns:a16="http://schemas.microsoft.com/office/drawing/2014/main" id="{DEBEAEE8-A9C7-6108-4CDD-ADE226CB5670}"/>
              </a:ext>
            </a:extLst>
          </p:cNvPr>
          <p:cNvSpPr/>
          <p:nvPr/>
        </p:nvSpPr>
        <p:spPr>
          <a:xfrm>
            <a:off x="450501" y="4159599"/>
            <a:ext cx="7963319" cy="10668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3"/>
          <a:stretch>
            <a:fillRect/>
          </a:stretch>
        </p:blipFill>
        <p:spPr>
          <a:xfrm>
            <a:off x="6494128" y="1288470"/>
            <a:ext cx="2074432" cy="2064329"/>
          </a:xfrm>
          <a:prstGeom prst="rect">
            <a:avLst/>
          </a:prstGeom>
        </p:spPr>
      </p:pic>
      <p:sp>
        <p:nvSpPr>
          <p:cNvPr id="4" name="TextBox 3"/>
          <p:cNvSpPr txBox="1"/>
          <p:nvPr/>
        </p:nvSpPr>
        <p:spPr>
          <a:xfrm>
            <a:off x="6494128" y="3498269"/>
            <a:ext cx="2337288" cy="3293209"/>
          </a:xfrm>
          <a:prstGeom prst="rect">
            <a:avLst/>
          </a:prstGeom>
          <a:solidFill>
            <a:schemeClr val="accent5">
              <a:lumMod val="20000"/>
              <a:lumOff val="80000"/>
            </a:schemeClr>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100E-0890-A52B-7A55-289D8161CEDA}"/>
              </a:ext>
            </a:extLst>
          </p:cNvPr>
          <p:cNvSpPr>
            <a:spLocks noGrp="1"/>
          </p:cNvSpPr>
          <p:nvPr>
            <p:ph type="title"/>
          </p:nvPr>
        </p:nvSpPr>
        <p:spPr>
          <a:xfrm>
            <a:off x="457200" y="228600"/>
            <a:ext cx="8229600" cy="914400"/>
          </a:xfrm>
        </p:spPr>
        <p:txBody>
          <a:bodyPr anchor="b">
            <a:normAutofit/>
          </a:bodyPr>
          <a:lstStyle/>
          <a:p>
            <a:r>
              <a:rPr lang="en-US" dirty="0"/>
              <a:t>Type 1 &amp; Type 2 - Double Diabetes?</a:t>
            </a:r>
          </a:p>
        </p:txBody>
      </p:sp>
      <p:sp>
        <p:nvSpPr>
          <p:cNvPr id="3" name="Content Placeholder 2">
            <a:extLst>
              <a:ext uri="{FF2B5EF4-FFF2-40B4-BE49-F238E27FC236}">
                <a16:creationId xmlns:a16="http://schemas.microsoft.com/office/drawing/2014/main" id="{EEC002EE-4C1F-A42F-3E42-FCEC9F8ABDE5}"/>
              </a:ext>
            </a:extLst>
          </p:cNvPr>
          <p:cNvSpPr>
            <a:spLocks noGrp="1"/>
          </p:cNvSpPr>
          <p:nvPr>
            <p:ph sz="quarter" idx="1"/>
          </p:nvPr>
        </p:nvSpPr>
        <p:spPr>
          <a:xfrm>
            <a:off x="479986" y="1295400"/>
            <a:ext cx="5082614" cy="5410200"/>
          </a:xfrm>
        </p:spPr>
        <p:txBody>
          <a:bodyPr>
            <a:normAutofit fontScale="92500" lnSpcReduction="10000"/>
          </a:bodyPr>
          <a:lstStyle/>
          <a:p>
            <a:pPr>
              <a:lnSpc>
                <a:spcPct val="110000"/>
              </a:lnSpc>
            </a:pPr>
            <a:r>
              <a:rPr lang="en-US" sz="2800" dirty="0"/>
              <a:t>M</a:t>
            </a:r>
            <a:r>
              <a:rPr lang="en-US" sz="2800" b="0" i="0" dirty="0">
                <a:effectLst/>
              </a:rPr>
              <a:t>ay be appropriate to recognize a </a:t>
            </a:r>
            <a:r>
              <a:rPr lang="en-US" sz="2800" dirty="0"/>
              <a:t>person with </a:t>
            </a:r>
            <a:r>
              <a:rPr lang="en-US" sz="2800" b="0" i="0" dirty="0">
                <a:effectLst/>
              </a:rPr>
              <a:t>type 1 diabetes </a:t>
            </a:r>
            <a:r>
              <a:rPr lang="en-US" sz="2800" b="0" i="1" dirty="0">
                <a:effectLst/>
              </a:rPr>
              <a:t>and </a:t>
            </a:r>
            <a:r>
              <a:rPr lang="en-US" sz="2800" b="0" i="0" dirty="0">
                <a:effectLst/>
              </a:rPr>
              <a:t>features classically associated with type 2 diabetes (e.g., insulin resistance, obesity, and other metabolic abnormalities.</a:t>
            </a:r>
          </a:p>
          <a:p>
            <a:pPr>
              <a:lnSpc>
                <a:spcPct val="110000"/>
              </a:lnSpc>
            </a:pPr>
            <a:r>
              <a:rPr lang="en-US" sz="2800" dirty="0"/>
              <a:t>Can help</a:t>
            </a:r>
            <a:r>
              <a:rPr lang="en-US" sz="2800" b="0" i="0" dirty="0">
                <a:effectLst/>
              </a:rPr>
              <a:t> facilitate access to appropriate treatment:</a:t>
            </a:r>
          </a:p>
          <a:p>
            <a:pPr lvl="1">
              <a:lnSpc>
                <a:spcPct val="110000"/>
              </a:lnSpc>
            </a:pPr>
            <a:r>
              <a:rPr lang="en-US" sz="2800" b="0" i="0" dirty="0">
                <a:effectLst/>
              </a:rPr>
              <a:t> (e.g., GLP-1 RA or SGLT-2 inhibitor therapies for potential weight and other cardiometabolic benefits) and monitoring systems.</a:t>
            </a:r>
            <a:endParaRPr lang="en-US" sz="2800" dirty="0"/>
          </a:p>
        </p:txBody>
      </p:sp>
      <p:pic>
        <p:nvPicPr>
          <p:cNvPr id="5" name="Picture 4" descr="Person with colorful hair">
            <a:extLst>
              <a:ext uri="{FF2B5EF4-FFF2-40B4-BE49-F238E27FC236}">
                <a16:creationId xmlns:a16="http://schemas.microsoft.com/office/drawing/2014/main" id="{577F747F-02A1-BDAE-03BA-1D3A6372FC56}"/>
              </a:ext>
            </a:extLst>
          </p:cNvPr>
          <p:cNvPicPr>
            <a:picLocks noChangeAspect="1"/>
          </p:cNvPicPr>
          <p:nvPr/>
        </p:nvPicPr>
        <p:blipFill>
          <a:blip r:embed="rId2" cstate="print">
            <a:extLst>
              <a:ext uri="{28A0092B-C50C-407E-A947-70E740481C1C}">
                <a14:useLocalDpi xmlns:a14="http://schemas.microsoft.com/office/drawing/2010/main" val="0"/>
              </a:ext>
            </a:extLst>
          </a:blip>
          <a:srcRect l="31933" r="13430" b="-3"/>
          <a:stretch/>
        </p:blipFill>
        <p:spPr>
          <a:xfrm>
            <a:off x="5867400" y="1216152"/>
            <a:ext cx="2806446" cy="3428690"/>
          </a:xfrm>
          <a:prstGeom prst="rect">
            <a:avLst/>
          </a:prstGeom>
          <a:noFill/>
        </p:spPr>
      </p:pic>
      <p:pic>
        <p:nvPicPr>
          <p:cNvPr id="4" name="Picture 3">
            <a:extLst>
              <a:ext uri="{FF2B5EF4-FFF2-40B4-BE49-F238E27FC236}">
                <a16:creationId xmlns:a16="http://schemas.microsoft.com/office/drawing/2014/main" id="{CF5416A9-E6A6-0E3A-BF68-EFF7D8B25322}"/>
              </a:ext>
            </a:extLst>
          </p:cNvPr>
          <p:cNvPicPr>
            <a:picLocks noChangeAspect="1"/>
          </p:cNvPicPr>
          <p:nvPr/>
        </p:nvPicPr>
        <p:blipFill>
          <a:blip r:embed="rId3"/>
          <a:stretch>
            <a:fillRect/>
          </a:stretch>
        </p:blipFill>
        <p:spPr>
          <a:xfrm>
            <a:off x="6019800" y="4717994"/>
            <a:ext cx="2743200" cy="484682"/>
          </a:xfrm>
          <a:prstGeom prst="rect">
            <a:avLst/>
          </a:prstGeom>
        </p:spPr>
      </p:pic>
    </p:spTree>
    <p:extLst>
      <p:ext uri="{BB962C8B-B14F-4D97-AF65-F5344CB8AC3E}">
        <p14:creationId xmlns:p14="http://schemas.microsoft.com/office/powerpoint/2010/main" val="321402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a:t>Feature			       LADA	Type 2</a:t>
            </a:r>
          </a:p>
          <a:p>
            <a:pPr eaLnBrk="1" hangingPunct="1"/>
            <a:r>
              <a:rPr lang="en-US"/>
              <a:t>Age &lt;50			  63%	  19%</a:t>
            </a:r>
          </a:p>
          <a:p>
            <a:pPr eaLnBrk="1" hangingPunct="1"/>
            <a:r>
              <a:rPr lang="en-US"/>
              <a:t>Acute hyperglycemia	  66		  24</a:t>
            </a:r>
          </a:p>
          <a:p>
            <a:pPr eaLnBrk="1" hangingPunct="1"/>
            <a:r>
              <a:rPr lang="en-US"/>
              <a:t>BMI &lt; 25 			  33		  13</a:t>
            </a:r>
          </a:p>
          <a:p>
            <a:pPr eaLnBrk="1" hangingPunct="1"/>
            <a:r>
              <a:rPr lang="en-US"/>
              <a:t>Hx of autoimmune dx  27		  12</a:t>
            </a:r>
          </a:p>
          <a:p>
            <a:pPr eaLnBrk="1" hangingPunct="1"/>
            <a:r>
              <a:rPr lang="en-US"/>
              <a:t>Family hx autoimmune 46      	   35</a:t>
            </a:r>
            <a:endParaRPr lang="en-US" dirty="0"/>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91CD8-E2E6-93AD-6AA6-373D7A692E8E}"/>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What about Latent Autoimmunity Diabetes in Adults (LADA) </a:t>
            </a:r>
          </a:p>
        </p:txBody>
      </p:sp>
      <p:sp>
        <p:nvSpPr>
          <p:cNvPr id="3" name="Content Placeholder 2">
            <a:extLst>
              <a:ext uri="{FF2B5EF4-FFF2-40B4-BE49-F238E27FC236}">
                <a16:creationId xmlns:a16="http://schemas.microsoft.com/office/drawing/2014/main" id="{8CC4BBC5-B80F-DB9F-6F36-D8A82100169A}"/>
              </a:ext>
            </a:extLst>
          </p:cNvPr>
          <p:cNvSpPr>
            <a:spLocks noGrp="1"/>
          </p:cNvSpPr>
          <p:nvPr>
            <p:ph sz="quarter" idx="1"/>
          </p:nvPr>
        </p:nvSpPr>
        <p:spPr>
          <a:xfrm>
            <a:off x="457200" y="1219200"/>
            <a:ext cx="5334000" cy="4937760"/>
          </a:xfrm>
        </p:spPr>
        <p:txBody>
          <a:bodyPr>
            <a:normAutofit fontScale="92500" lnSpcReduction="20000"/>
          </a:bodyPr>
          <a:lstStyle/>
          <a:p>
            <a:pPr>
              <a:lnSpc>
                <a:spcPct val="110000"/>
              </a:lnSpc>
            </a:pPr>
            <a:r>
              <a:rPr lang="en-US" sz="2800" dirty="0"/>
              <a:t>S</a:t>
            </a:r>
            <a:r>
              <a:rPr lang="en-US" sz="2800" b="0" i="0" dirty="0">
                <a:effectLst/>
              </a:rPr>
              <a:t>lowly progressive autoimmune diabetes with an adult onset should be termed:</a:t>
            </a:r>
          </a:p>
          <a:p>
            <a:pPr lvl="1">
              <a:lnSpc>
                <a:spcPct val="110000"/>
              </a:lnSpc>
            </a:pPr>
            <a:r>
              <a:rPr lang="en-US" sz="2800" dirty="0"/>
              <a:t>LADA</a:t>
            </a:r>
            <a:r>
              <a:rPr lang="en-US" sz="2800" b="0" i="0" dirty="0">
                <a:effectLst/>
              </a:rPr>
              <a:t> or type 1 diabetes. </a:t>
            </a:r>
            <a:endParaRPr lang="en-US" sz="2800" dirty="0"/>
          </a:p>
          <a:p>
            <a:pPr lvl="1">
              <a:lnSpc>
                <a:spcPct val="110000"/>
              </a:lnSpc>
            </a:pPr>
            <a:r>
              <a:rPr lang="en-US" sz="2800" b="0" i="0" dirty="0">
                <a:effectLst/>
              </a:rPr>
              <a:t>Slow autoimmune β-cell destruction can lead to a long duration of marginal insulin secretory capacity. </a:t>
            </a:r>
          </a:p>
          <a:p>
            <a:pPr lvl="1">
              <a:lnSpc>
                <a:spcPct val="110000"/>
              </a:lnSpc>
            </a:pPr>
            <a:r>
              <a:rPr lang="en-US" sz="2800" b="0" i="0" dirty="0">
                <a:effectLst/>
              </a:rPr>
              <a:t>For this classification, all forms of diabetes mediated by autoimmune β-cell destruction independent of age of onset are included under the rubric of type 1 diabetes. </a:t>
            </a:r>
            <a:endParaRPr lang="en-US" sz="2800" dirty="0"/>
          </a:p>
        </p:txBody>
      </p:sp>
      <p:pic>
        <p:nvPicPr>
          <p:cNvPr id="5" name="Picture 4" descr="Stressed healthcare worker">
            <a:extLst>
              <a:ext uri="{FF2B5EF4-FFF2-40B4-BE49-F238E27FC236}">
                <a16:creationId xmlns:a16="http://schemas.microsoft.com/office/drawing/2014/main" id="{BF73B091-C9B1-B2F7-9779-1EC6D3FFC96F}"/>
              </a:ext>
            </a:extLst>
          </p:cNvPr>
          <p:cNvPicPr>
            <a:picLocks noChangeAspect="1"/>
          </p:cNvPicPr>
          <p:nvPr/>
        </p:nvPicPr>
        <p:blipFill>
          <a:blip r:embed="rId2" cstate="print">
            <a:extLst>
              <a:ext uri="{28A0092B-C50C-407E-A947-70E740481C1C}">
                <a14:useLocalDpi xmlns:a14="http://schemas.microsoft.com/office/drawing/2010/main" val="0"/>
              </a:ext>
            </a:extLst>
          </a:blip>
          <a:srcRect l="40058" r="5304" b="-3"/>
          <a:stretch/>
        </p:blipFill>
        <p:spPr>
          <a:xfrm>
            <a:off x="6014895" y="1295400"/>
            <a:ext cx="2666989" cy="3258312"/>
          </a:xfrm>
          <a:prstGeom prst="rect">
            <a:avLst/>
          </a:prstGeom>
          <a:noFill/>
        </p:spPr>
      </p:pic>
      <p:pic>
        <p:nvPicPr>
          <p:cNvPr id="6" name="Picture 5">
            <a:extLst>
              <a:ext uri="{FF2B5EF4-FFF2-40B4-BE49-F238E27FC236}">
                <a16:creationId xmlns:a16="http://schemas.microsoft.com/office/drawing/2014/main" id="{409A20EC-1DCF-4A4B-AD0E-7A9303FB963B}"/>
              </a:ext>
            </a:extLst>
          </p:cNvPr>
          <p:cNvPicPr>
            <a:picLocks noChangeAspect="1"/>
          </p:cNvPicPr>
          <p:nvPr/>
        </p:nvPicPr>
        <p:blipFill>
          <a:blip r:embed="rId3"/>
          <a:stretch>
            <a:fillRect/>
          </a:stretch>
        </p:blipFill>
        <p:spPr>
          <a:xfrm>
            <a:off x="6096000" y="4706112"/>
            <a:ext cx="2666989" cy="472516"/>
          </a:xfrm>
          <a:prstGeom prst="rect">
            <a:avLst/>
          </a:prstGeom>
        </p:spPr>
      </p:pic>
    </p:spTree>
    <p:extLst>
      <p:ext uri="{BB962C8B-B14F-4D97-AF65-F5344CB8AC3E}">
        <p14:creationId xmlns:p14="http://schemas.microsoft.com/office/powerpoint/2010/main" val="31482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617270" y="1447800"/>
            <a:ext cx="7909460" cy="3384424"/>
          </a:xfrm>
          <a:prstGeom prst="rect">
            <a:avLst/>
          </a:prstGeom>
        </p:spPr>
      </p:pic>
      <p:pic>
        <p:nvPicPr>
          <p:cNvPr id="3" name="Picture 2">
            <a:extLst>
              <a:ext uri="{FF2B5EF4-FFF2-40B4-BE49-F238E27FC236}">
                <a16:creationId xmlns:a16="http://schemas.microsoft.com/office/drawing/2014/main" id="{C5046250-948B-461E-B36B-0C071C11BB65}"/>
              </a:ext>
            </a:extLst>
          </p:cNvPr>
          <p:cNvPicPr>
            <a:picLocks noChangeAspect="1"/>
          </p:cNvPicPr>
          <p:nvPr/>
        </p:nvPicPr>
        <p:blipFill>
          <a:blip r:embed="rId4"/>
          <a:stretch>
            <a:fillRect/>
          </a:stretch>
        </p:blipFill>
        <p:spPr>
          <a:xfrm>
            <a:off x="762000" y="4832224"/>
            <a:ext cx="8755330" cy="401759"/>
          </a:xfrm>
          <a:prstGeom prst="rect">
            <a:avLst/>
          </a:prstGeom>
        </p:spPr>
      </p:pic>
    </p:spTree>
    <p:custDataLst>
      <p:tags r:id="rId1"/>
    </p:custDataLst>
    <p:extLst>
      <p:ext uri="{BB962C8B-B14F-4D97-AF65-F5344CB8AC3E}">
        <p14:creationId xmlns:p14="http://schemas.microsoft.com/office/powerpoint/2010/main" val="17992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C:\Users\disaacs\AppData\Local\Microsoft\Windows\INetCache\IE\UUP2QLUF\1415725079_0ad42fcd00_z[1].jpg">
            <a:extLst>
              <a:ext uri="{FF2B5EF4-FFF2-40B4-BE49-F238E27FC236}">
                <a16:creationId xmlns:a16="http://schemas.microsoft.com/office/drawing/2014/main" id="{AD7DE525-9C44-4097-8596-4626C029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5714"/>
            <a:ext cx="9144000" cy="61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p:nvPr>
        </p:nvSpPr>
        <p:spPr/>
        <p:txBody>
          <a:bodyPr/>
          <a:lstStyle/>
          <a:p>
            <a:pPr marL="0" indent="0" algn="ctr" eaLnBrk="1" hangingPunct="1">
              <a:buNone/>
            </a:pPr>
            <a:r>
              <a:rPr lang="en-US" altLang="en-US" sz="5225" b="1">
                <a:solidFill>
                  <a:schemeClr val="bg1"/>
                </a:solidFill>
              </a:rPr>
              <a:t>SGLT-2 Inhibitors</a:t>
            </a:r>
          </a:p>
        </p:txBody>
      </p:sp>
    </p:spTree>
    <p:extLst>
      <p:ext uri="{BB962C8B-B14F-4D97-AF65-F5344CB8AC3E}">
        <p14:creationId xmlns:p14="http://schemas.microsoft.com/office/powerpoint/2010/main" val="326613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95ED82D-267D-4D1A-9326-AFBDE93ABD92}"/>
              </a:ext>
            </a:extLst>
          </p:cNvPr>
          <p:cNvSpPr>
            <a:spLocks noGrp="1" noChangeArrowheads="1"/>
          </p:cNvSpPr>
          <p:nvPr>
            <p:ph type="title"/>
          </p:nvPr>
        </p:nvSpPr>
        <p:spPr/>
        <p:txBody>
          <a:bodyPr>
            <a:normAutofit/>
          </a:bodyPr>
          <a:lstStyle/>
          <a:p>
            <a:pPr eaLnBrk="1" hangingPunct="1"/>
            <a:r>
              <a:rPr lang="en-US" altLang="en-US" sz="4800" dirty="0"/>
              <a:t>SGLT and the Kidney</a:t>
            </a:r>
          </a:p>
        </p:txBody>
      </p:sp>
      <p:sp>
        <p:nvSpPr>
          <p:cNvPr id="3" name="Content Placeholder 2">
            <a:extLst>
              <a:ext uri="{FF2B5EF4-FFF2-40B4-BE49-F238E27FC236}">
                <a16:creationId xmlns:a16="http://schemas.microsoft.com/office/drawing/2014/main" id="{9A7B7366-8661-1C44-633A-CB9260623E9E}"/>
              </a:ext>
            </a:extLst>
          </p:cNvPr>
          <p:cNvSpPr>
            <a:spLocks noGrp="1"/>
          </p:cNvSpPr>
          <p:nvPr>
            <p:ph sz="quarter" idx="1"/>
          </p:nvPr>
        </p:nvSpPr>
        <p:spPr/>
        <p:txBody>
          <a:bodyPr/>
          <a:lstStyle/>
          <a:p>
            <a:endParaRPr lang="en-US"/>
          </a:p>
        </p:txBody>
      </p:sp>
      <p:pic>
        <p:nvPicPr>
          <p:cNvPr id="84996" name="Picture 2" descr="SGLT2-1HIW">
            <a:extLst>
              <a:ext uri="{FF2B5EF4-FFF2-40B4-BE49-F238E27FC236}">
                <a16:creationId xmlns:a16="http://schemas.microsoft.com/office/drawing/2014/main" id="{A6BA993A-AA45-4E2E-9DB0-5DFF6127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0" y="1805848"/>
            <a:ext cx="8007078" cy="40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1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19200"/>
            <a:ext cx="8229600" cy="5486400"/>
          </a:xfrm>
        </p:spPr>
        <p:txBody>
          <a:bodyPr>
            <a:normAutofit/>
          </a:bodyPr>
          <a:lstStyle/>
          <a:p>
            <a:pPr lvl="0"/>
            <a:r>
              <a:rPr lang="en-US" dirty="0"/>
              <a:t>FZ is older and lives alone and has CHF. Very concerned about avoiding hypoglycemia, since brother almost died from a hypoglycemic incident. Which medication class would you recommend?</a:t>
            </a:r>
          </a:p>
          <a:p>
            <a:pPr marL="514350" lvl="0" indent="-514350">
              <a:buFont typeface="+mj-lt"/>
              <a:buAutoNum type="alphaLcPeriod"/>
            </a:pPr>
            <a:r>
              <a:rPr lang="en-US" dirty="0"/>
              <a:t>Meglitinides</a:t>
            </a:r>
          </a:p>
          <a:p>
            <a:pPr marL="514350" lvl="0" indent="-514350">
              <a:buFont typeface="+mj-lt"/>
              <a:buAutoNum type="alphaLcPeriod"/>
            </a:pPr>
            <a:r>
              <a:rPr lang="en-US" dirty="0"/>
              <a:t>SGLT-2 Inhibitors</a:t>
            </a:r>
          </a:p>
          <a:p>
            <a:pPr marL="514350" lvl="0" indent="-514350">
              <a:buFont typeface="+mj-lt"/>
              <a:buAutoNum type="alphaLcPeriod"/>
            </a:pPr>
            <a:r>
              <a:rPr lang="en-US" dirty="0"/>
              <a:t>Sulfonylureas</a:t>
            </a:r>
          </a:p>
          <a:p>
            <a:pPr marL="514350" lvl="0" indent="-514350">
              <a:buFont typeface="+mj-lt"/>
              <a:buAutoNum type="alphaLcPeriod"/>
            </a:pPr>
            <a:r>
              <a:rPr lang="en-US" dirty="0"/>
              <a:t>Analog insulins</a:t>
            </a:r>
          </a:p>
          <a:p>
            <a:pPr marL="0" indent="0">
              <a:buNone/>
            </a:pPr>
            <a:r>
              <a:rPr lang="en-US" dirty="0"/>
              <a:t> </a:t>
            </a:r>
          </a:p>
          <a:p>
            <a:endParaRPr lang="en-US" dirty="0"/>
          </a:p>
        </p:txBody>
      </p:sp>
      <p:pic>
        <p:nvPicPr>
          <p:cNvPr id="4" name="Picture 3"/>
          <p:cNvPicPr>
            <a:picLocks noChangeAspect="1"/>
          </p:cNvPicPr>
          <p:nvPr/>
        </p:nvPicPr>
        <p:blipFill>
          <a:blip r:embed="rId3"/>
          <a:stretch>
            <a:fillRect/>
          </a:stretch>
        </p:blipFill>
        <p:spPr>
          <a:xfrm>
            <a:off x="5715000" y="3810000"/>
            <a:ext cx="1541792" cy="2283142"/>
          </a:xfrm>
          <a:prstGeom prst="rect">
            <a:avLst/>
          </a:prstGeom>
        </p:spPr>
      </p:pic>
      <p:sp>
        <p:nvSpPr>
          <p:cNvPr id="5" name="Oval 4">
            <a:extLst>
              <a:ext uri="{FF2B5EF4-FFF2-40B4-BE49-F238E27FC236}">
                <a16:creationId xmlns:a16="http://schemas.microsoft.com/office/drawing/2014/main" id="{FA782021-6AC4-465C-E31A-2F1FDB41D8C9}"/>
              </a:ext>
            </a:extLst>
          </p:cNvPr>
          <p:cNvSpPr/>
          <p:nvPr/>
        </p:nvSpPr>
        <p:spPr>
          <a:xfrm>
            <a:off x="446139" y="3111500"/>
            <a:ext cx="4152900" cy="635000"/>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custDataLst>
      <p:tags r:id="rId1"/>
    </p:custDataLst>
    <p:extLst>
      <p:ext uri="{BB962C8B-B14F-4D97-AF65-F5344CB8AC3E}">
        <p14:creationId xmlns:p14="http://schemas.microsoft.com/office/powerpoint/2010/main" val="414481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72E7E-319C-2D46-1356-F48FE7EDA8E7}"/>
              </a:ext>
            </a:extLst>
          </p:cNvPr>
          <p:cNvSpPr>
            <a:spLocks noGrp="1"/>
          </p:cNvSpPr>
          <p:nvPr>
            <p:ph type="title"/>
          </p:nvPr>
        </p:nvSpPr>
        <p:spPr>
          <a:xfrm>
            <a:off x="6324600" y="304800"/>
            <a:ext cx="2514600" cy="838200"/>
          </a:xfrm>
        </p:spPr>
        <p:txBody>
          <a:bodyPr/>
          <a:lstStyle/>
          <a:p>
            <a:r>
              <a:rPr lang="en-US" sz="2800" dirty="0"/>
              <a:t>Look in  your Inbox</a:t>
            </a:r>
          </a:p>
        </p:txBody>
      </p:sp>
      <p:sp>
        <p:nvSpPr>
          <p:cNvPr id="11" name="Text Placeholder 2">
            <a:extLst>
              <a:ext uri="{FF2B5EF4-FFF2-40B4-BE49-F238E27FC236}">
                <a16:creationId xmlns:a16="http://schemas.microsoft.com/office/drawing/2014/main" id="{40924BA8-9B5B-01DB-8DE5-82E5A819377F}"/>
              </a:ext>
            </a:extLst>
          </p:cNvPr>
          <p:cNvSpPr>
            <a:spLocks noGrp="1"/>
          </p:cNvSpPr>
          <p:nvPr>
            <p:ph type="body" idx="2"/>
          </p:nvPr>
        </p:nvSpPr>
        <p:spPr>
          <a:xfrm>
            <a:off x="6324600" y="1219203"/>
            <a:ext cx="2514600" cy="4843463"/>
          </a:xfrm>
        </p:spPr>
        <p:txBody>
          <a:bodyPr>
            <a:normAutofit/>
          </a:bodyPr>
          <a:lstStyle/>
          <a:p>
            <a:pPr>
              <a:lnSpc>
                <a:spcPct val="100000"/>
              </a:lnSpc>
            </a:pPr>
            <a:r>
              <a:rPr lang="en-US" sz="1800" dirty="0"/>
              <a:t>For this email with lots of helpful links and info!</a:t>
            </a:r>
          </a:p>
          <a:p>
            <a:pPr>
              <a:lnSpc>
                <a:spcPct val="100000"/>
              </a:lnSpc>
            </a:pPr>
            <a:endParaRPr lang="en-US" sz="1800" dirty="0"/>
          </a:p>
        </p:txBody>
      </p:sp>
      <p:pic>
        <p:nvPicPr>
          <p:cNvPr id="3" name="Picture 2">
            <a:extLst>
              <a:ext uri="{FF2B5EF4-FFF2-40B4-BE49-F238E27FC236}">
                <a16:creationId xmlns:a16="http://schemas.microsoft.com/office/drawing/2014/main" id="{89D5F7A8-4A5D-3C3B-9387-13451922ECEE}"/>
              </a:ext>
            </a:extLst>
          </p:cNvPr>
          <p:cNvPicPr>
            <a:picLocks noChangeAspect="1"/>
          </p:cNvPicPr>
          <p:nvPr/>
        </p:nvPicPr>
        <p:blipFill>
          <a:blip r:embed="rId2"/>
          <a:stretch>
            <a:fillRect/>
          </a:stretch>
        </p:blipFill>
        <p:spPr>
          <a:xfrm>
            <a:off x="304800" y="228599"/>
            <a:ext cx="5982937" cy="5410197"/>
          </a:xfrm>
          <a:prstGeom prst="rect">
            <a:avLst/>
          </a:prstGeom>
        </p:spPr>
      </p:pic>
      <p:pic>
        <p:nvPicPr>
          <p:cNvPr id="4" name="Picture 3">
            <a:extLst>
              <a:ext uri="{FF2B5EF4-FFF2-40B4-BE49-F238E27FC236}">
                <a16:creationId xmlns:a16="http://schemas.microsoft.com/office/drawing/2014/main" id="{5A060B51-D3A0-AE68-8B63-8F760667298D}"/>
              </a:ext>
            </a:extLst>
          </p:cNvPr>
          <p:cNvPicPr>
            <a:picLocks noChangeAspect="1"/>
          </p:cNvPicPr>
          <p:nvPr/>
        </p:nvPicPr>
        <p:blipFill>
          <a:blip r:embed="rId3"/>
          <a:stretch>
            <a:fillRect/>
          </a:stretch>
        </p:blipFill>
        <p:spPr>
          <a:xfrm>
            <a:off x="304800" y="312218"/>
            <a:ext cx="5791200" cy="1858896"/>
          </a:xfrm>
          <a:prstGeom prst="rect">
            <a:avLst/>
          </a:prstGeom>
        </p:spPr>
      </p:pic>
      <p:pic>
        <p:nvPicPr>
          <p:cNvPr id="6" name="Picture 5">
            <a:extLst>
              <a:ext uri="{FF2B5EF4-FFF2-40B4-BE49-F238E27FC236}">
                <a16:creationId xmlns:a16="http://schemas.microsoft.com/office/drawing/2014/main" id="{50D32068-F62E-CDD6-DE30-575F4171E0D4}"/>
              </a:ext>
            </a:extLst>
          </p:cNvPr>
          <p:cNvPicPr>
            <a:picLocks noChangeAspect="1"/>
          </p:cNvPicPr>
          <p:nvPr/>
        </p:nvPicPr>
        <p:blipFill>
          <a:blip r:embed="rId4"/>
          <a:stretch>
            <a:fillRect/>
          </a:stretch>
        </p:blipFill>
        <p:spPr>
          <a:xfrm>
            <a:off x="304800" y="2221782"/>
            <a:ext cx="5791200" cy="4526246"/>
          </a:xfrm>
          <a:prstGeom prst="rect">
            <a:avLst/>
          </a:prstGeom>
        </p:spPr>
      </p:pic>
    </p:spTree>
    <p:extLst>
      <p:ext uri="{BB962C8B-B14F-4D97-AF65-F5344CB8AC3E}">
        <p14:creationId xmlns:p14="http://schemas.microsoft.com/office/powerpoint/2010/main" val="17145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275013" y="1048578"/>
            <a:ext cx="7486640" cy="4101624"/>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 </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DADEE61-E957-AFC3-5802-23D812B2F452}"/>
              </a:ext>
            </a:extLst>
          </p:cNvPr>
          <p:cNvPicPr>
            <a:picLocks noChangeAspect="1"/>
          </p:cNvPicPr>
          <p:nvPr/>
        </p:nvPicPr>
        <p:blipFill>
          <a:blip r:embed="rId5"/>
          <a:stretch>
            <a:fillRect/>
          </a:stretch>
        </p:blipFill>
        <p:spPr>
          <a:xfrm>
            <a:off x="122613" y="3267059"/>
            <a:ext cx="8716587" cy="3362340"/>
          </a:xfrm>
          <a:prstGeom prst="rect">
            <a:avLst/>
          </a:prstGeom>
        </p:spPr>
      </p:pic>
    </p:spTree>
    <p:custDataLst>
      <p:tags r:id="rId1"/>
    </p:custDataLst>
    <p:extLst>
      <p:ext uri="{BB962C8B-B14F-4D97-AF65-F5344CB8AC3E}">
        <p14:creationId xmlns:p14="http://schemas.microsoft.com/office/powerpoint/2010/main" val="264241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4077-D1F1-BA6F-8F2A-CBD0914C7D1B}"/>
              </a:ext>
            </a:extLst>
          </p:cNvPr>
          <p:cNvSpPr>
            <a:spLocks noGrp="1"/>
          </p:cNvSpPr>
          <p:nvPr>
            <p:ph type="title"/>
          </p:nvPr>
        </p:nvSpPr>
        <p:spPr/>
        <p:txBody>
          <a:bodyPr>
            <a:normAutofit/>
          </a:bodyPr>
          <a:lstStyle/>
          <a:p>
            <a:r>
              <a:rPr lang="en-US" altLang="en-US" dirty="0"/>
              <a:t>SGLT-2 Inhibitor Dosing and Renal Adjustments</a:t>
            </a:r>
            <a:endParaRPr lang="en-US" dirty="0"/>
          </a:p>
        </p:txBody>
      </p:sp>
      <p:sp>
        <p:nvSpPr>
          <p:cNvPr id="3" name="Content Placeholder 2">
            <a:extLst>
              <a:ext uri="{FF2B5EF4-FFF2-40B4-BE49-F238E27FC236}">
                <a16:creationId xmlns:a16="http://schemas.microsoft.com/office/drawing/2014/main" id="{5E11781F-0C5E-84CA-0EC0-8BD8463512E5}"/>
              </a:ext>
            </a:extLst>
          </p:cNvPr>
          <p:cNvSpPr>
            <a:spLocks noGrp="1"/>
          </p:cNvSpPr>
          <p:nvPr>
            <p:ph sz="quarter" idx="1"/>
          </p:nvPr>
        </p:nvSpPr>
        <p:spPr/>
        <p:txBody>
          <a:bodyPr/>
          <a:lstStyle/>
          <a:p>
            <a:endParaRPr lang="en-US" dirty="0"/>
          </a:p>
        </p:txBody>
      </p:sp>
      <p:sp>
        <p:nvSpPr>
          <p:cNvPr id="4" name="Text Placeholder 3">
            <a:extLst>
              <a:ext uri="{FF2B5EF4-FFF2-40B4-BE49-F238E27FC236}">
                <a16:creationId xmlns:a16="http://schemas.microsoft.com/office/drawing/2014/main" id="{6B117FF3-6F1A-A54C-26B3-EEB04C2E5150}"/>
              </a:ext>
            </a:extLst>
          </p:cNvPr>
          <p:cNvSpPr txBox="1">
            <a:spLocks/>
          </p:cNvSpPr>
          <p:nvPr/>
        </p:nvSpPr>
        <p:spPr>
          <a:xfrm>
            <a:off x="342899" y="5127110"/>
            <a:ext cx="1799034" cy="210741"/>
          </a:xfrm>
          <a:prstGeom prst="rect">
            <a:avLst/>
          </a:prstGeom>
        </p:spPr>
        <p:txBody>
          <a:bodyPr>
            <a:normAutofit/>
          </a:bodyPr>
          <a:lstStyle>
            <a:lvl1pPr marL="7938" indent="-7938" algn="l" defTabSz="914400" rtl="0" eaLnBrk="1" latinLnBrk="0" hangingPunct="1">
              <a:lnSpc>
                <a:spcPct val="90000"/>
              </a:lnSpc>
              <a:spcBef>
                <a:spcPts val="1000"/>
              </a:spcBef>
              <a:buFont typeface="Arial" panose="020B0604020202020204" pitchFamily="34" charset="0"/>
              <a:buNone/>
              <a:tabLst/>
              <a:defRPr sz="3200" b="1" kern="1200">
                <a:solidFill>
                  <a:srgbClr val="002B3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7938"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Package inserts, dailymed.nlm.nih.gov</a:t>
            </a:r>
          </a:p>
        </p:txBody>
      </p:sp>
      <p:graphicFrame>
        <p:nvGraphicFramePr>
          <p:cNvPr id="7" name="Table 5">
            <a:extLst>
              <a:ext uri="{FF2B5EF4-FFF2-40B4-BE49-F238E27FC236}">
                <a16:creationId xmlns:a16="http://schemas.microsoft.com/office/drawing/2014/main" id="{256E9303-272B-B227-EFC4-84FB230B4C3C}"/>
              </a:ext>
            </a:extLst>
          </p:cNvPr>
          <p:cNvGraphicFramePr>
            <a:graphicFrameLocks noGrp="1"/>
          </p:cNvGraphicFramePr>
          <p:nvPr>
            <p:extLst>
              <p:ext uri="{D42A27DB-BD31-4B8C-83A1-F6EECF244321}">
                <p14:modId xmlns:p14="http://schemas.microsoft.com/office/powerpoint/2010/main" val="3374396001"/>
              </p:ext>
            </p:extLst>
          </p:nvPr>
        </p:nvGraphicFramePr>
        <p:xfrm>
          <a:off x="342899" y="1988820"/>
          <a:ext cx="8551069" cy="3649980"/>
        </p:xfrm>
        <a:graphic>
          <a:graphicData uri="http://schemas.openxmlformats.org/drawingml/2006/table">
            <a:tbl>
              <a:tblPr/>
              <a:tblGrid>
                <a:gridCol w="2239567">
                  <a:extLst>
                    <a:ext uri="{9D8B030D-6E8A-4147-A177-3AD203B41FA5}">
                      <a16:colId xmlns:a16="http://schemas.microsoft.com/office/drawing/2014/main" val="20000"/>
                    </a:ext>
                  </a:extLst>
                </a:gridCol>
                <a:gridCol w="1489472">
                  <a:extLst>
                    <a:ext uri="{9D8B030D-6E8A-4147-A177-3AD203B41FA5}">
                      <a16:colId xmlns:a16="http://schemas.microsoft.com/office/drawing/2014/main" val="20001"/>
                    </a:ext>
                  </a:extLst>
                </a:gridCol>
                <a:gridCol w="4822030">
                  <a:extLst>
                    <a:ext uri="{9D8B030D-6E8A-4147-A177-3AD203B41FA5}">
                      <a16:colId xmlns:a16="http://schemas.microsoft.com/office/drawing/2014/main" val="20002"/>
                    </a:ext>
                  </a:extLst>
                </a:gridCol>
              </a:tblGrid>
              <a:tr h="36576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Drug</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Dose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FFFFFF"/>
                          </a:solidFill>
                          <a:effectLst/>
                          <a:latin typeface="Arial" panose="020B0604020202020204" pitchFamily="34" charset="0"/>
                          <a:cs typeface="Arial" panose="020B0604020202020204" pitchFamily="34" charset="0"/>
                        </a:rPr>
                        <a:t>Renal Adjustment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2F3690"/>
                    </a:solidFill>
                  </a:tcPr>
                </a:tc>
                <a:extLst>
                  <a:ext uri="{0D108BD9-81ED-4DB2-BD59-A6C34878D82A}">
                    <a16:rowId xmlns:a16="http://schemas.microsoft.com/office/drawing/2014/main" val="10000"/>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Ertugliflozin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Steglatro</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5-15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Not recommended for eGFR &lt;45</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1"/>
                  </a:ext>
                </a:extLst>
              </a:tr>
              <a:tr h="54864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Dapagliflozin (</a:t>
                      </a:r>
                      <a:r>
                        <a:rPr kumimoji="0" lang="en-US" altLang="en-US" sz="1400" b="1" i="0" u="none" strike="noStrike" cap="none" normalizeH="0" baseline="0" err="1">
                          <a:ln>
                            <a:noFill/>
                          </a:ln>
                          <a:solidFill>
                            <a:srgbClr val="000000"/>
                          </a:solidFill>
                          <a:effectLst/>
                          <a:latin typeface="Arial" panose="020B0604020202020204" pitchFamily="34" charset="0"/>
                          <a:cs typeface="Arial" panose="020B0604020202020204" pitchFamily="34" charset="0"/>
                        </a:rPr>
                        <a:t>Farxiga</a:t>
                      </a: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5-10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to initiate with eGFR &lt;45 (glycemic control) or &lt;25 (other conditions):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2"/>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Empagliflozin (Jardiance)</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10-25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to initiate for eGFR &lt;30 (glycemic control) , may continue for CV, CKD benefits</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3"/>
                  </a:ext>
                </a:extLst>
              </a:tr>
              <a:tr h="7543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cs typeface="Arial" panose="020B0604020202020204" pitchFamily="34" charset="0"/>
                        </a:rPr>
                        <a:t>Canagliflozin (Invokana)</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cs typeface="Arial" panose="020B0604020202020204" pitchFamily="34" charset="0"/>
                        </a:rPr>
                        <a:t>100-300 mg daily</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eGFR 30 to &lt;60: 100 mg once daily</a:t>
                      </a:r>
                    </a:p>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eGFR &lt;30: avoid initiation, may continue 100mg daily until ESRD</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lumMod val="20000"/>
                        <a:lumOff val="80000"/>
                      </a:schemeClr>
                    </a:solidFill>
                  </a:tcPr>
                </a:tc>
                <a:extLst>
                  <a:ext uri="{0D108BD9-81ED-4DB2-BD59-A6C34878D82A}">
                    <a16:rowId xmlns:a16="http://schemas.microsoft.com/office/drawing/2014/main" val="10004"/>
                  </a:ext>
                </a:extLst>
              </a:tr>
              <a:tr h="411480">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Bexagliflozin</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4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Brenzavvy</a:t>
                      </a:r>
                      <a:r>
                        <a:rPr kumimoji="0" lang="en-US" altLang="en-US"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defTabSz="760413">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defTabSz="760413">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defTabSz="760413">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defTabSz="760413">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defTabSz="760413"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7604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 mg daily </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tc>
                  <a:txBody>
                    <a:bodyPr/>
                    <a:lstStyle>
                      <a:lvl1pPr>
                        <a:lnSpc>
                          <a:spcPct val="90000"/>
                        </a:lnSpc>
                        <a:spcBef>
                          <a:spcPts val="838"/>
                        </a:spcBef>
                        <a:buFont typeface="Arial" panose="020B0604020202020204" pitchFamily="34" charset="0"/>
                        <a:defRPr sz="3200">
                          <a:solidFill>
                            <a:schemeClr val="bg2"/>
                          </a:solidFill>
                          <a:latin typeface="Arial" panose="020B0604020202020204" pitchFamily="34" charset="0"/>
                          <a:cs typeface="Arial" panose="020B0604020202020204" pitchFamily="34" charset="0"/>
                        </a:defRPr>
                      </a:lvl1pPr>
                      <a:lvl2pPr marL="742950" indent="-285750">
                        <a:lnSpc>
                          <a:spcPct val="90000"/>
                        </a:lnSpc>
                        <a:spcBef>
                          <a:spcPts val="413"/>
                        </a:spcBef>
                        <a:buFont typeface="Arial" panose="020B0604020202020204" pitchFamily="34" charset="0"/>
                        <a:defRPr sz="2900">
                          <a:solidFill>
                            <a:schemeClr val="bg2"/>
                          </a:solidFill>
                          <a:latin typeface="Arial" panose="020B0604020202020204" pitchFamily="34" charset="0"/>
                          <a:cs typeface="Arial" panose="020B0604020202020204" pitchFamily="34" charset="0"/>
                        </a:defRPr>
                      </a:lvl2pPr>
                      <a:lvl3pPr marL="1143000" indent="-228600">
                        <a:lnSpc>
                          <a:spcPct val="90000"/>
                        </a:lnSpc>
                        <a:spcBef>
                          <a:spcPts val="413"/>
                        </a:spcBef>
                        <a:buFont typeface="Arial" panose="020B0604020202020204" pitchFamily="34" charset="0"/>
                        <a:defRPr sz="2500">
                          <a:solidFill>
                            <a:schemeClr val="bg2"/>
                          </a:solidFill>
                          <a:latin typeface="Arial" panose="020B0604020202020204" pitchFamily="34" charset="0"/>
                          <a:cs typeface="Arial" panose="020B0604020202020204" pitchFamily="34" charset="0"/>
                        </a:defRPr>
                      </a:lvl3pPr>
                      <a:lvl4pPr marL="16002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4pPr>
                      <a:lvl5pPr marL="2057400" indent="-228600">
                        <a:lnSpc>
                          <a:spcPct val="90000"/>
                        </a:lnSpc>
                        <a:spcBef>
                          <a:spcPts val="413"/>
                        </a:spcBef>
                        <a:buFont typeface="Arial" panose="020B0604020202020204" pitchFamily="34" charset="0"/>
                        <a:defRPr sz="2200">
                          <a:solidFill>
                            <a:schemeClr val="bg2"/>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413"/>
                        </a:spcBef>
                        <a:spcAft>
                          <a:spcPct val="0"/>
                        </a:spcAft>
                        <a:buFont typeface="Arial" panose="020B0604020202020204" pitchFamily="34" charset="0"/>
                        <a:defRPr sz="2200">
                          <a:solidFill>
                            <a:schemeClr val="bg2"/>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Not recommended for eGFR &lt;30</a:t>
                      </a:r>
                    </a:p>
                  </a:txBody>
                  <a:tcPr marL="68580" marR="68580" marT="68580" marB="685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lumMod val="85000"/>
                      </a:schemeClr>
                    </a:solidFill>
                  </a:tcPr>
                </a:tc>
                <a:extLst>
                  <a:ext uri="{0D108BD9-81ED-4DB2-BD59-A6C34878D82A}">
                    <a16:rowId xmlns:a16="http://schemas.microsoft.com/office/drawing/2014/main" val="10005"/>
                  </a:ext>
                </a:extLst>
              </a:tr>
            </a:tbl>
          </a:graphicData>
        </a:graphic>
      </p:graphicFrame>
      <p:sp>
        <p:nvSpPr>
          <p:cNvPr id="8" name="Text Placeholder 3">
            <a:extLst>
              <a:ext uri="{FF2B5EF4-FFF2-40B4-BE49-F238E27FC236}">
                <a16:creationId xmlns:a16="http://schemas.microsoft.com/office/drawing/2014/main" id="{6CE3E0BE-AD3D-6E7E-8AD9-01377EB11F13}"/>
              </a:ext>
            </a:extLst>
          </p:cNvPr>
          <p:cNvSpPr txBox="1">
            <a:spLocks noChangeArrowheads="1"/>
          </p:cNvSpPr>
          <p:nvPr/>
        </p:nvSpPr>
        <p:spPr bwMode="auto">
          <a:xfrm>
            <a:off x="77606" y="6538317"/>
            <a:ext cx="2692003" cy="3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938" indent="-7938">
              <a:spcBef>
                <a:spcPct val="20000"/>
              </a:spcBef>
              <a:buFont typeface="Arial" panose="020B0604020202020204" pitchFamily="34" charset="0"/>
              <a:buChar char="•"/>
              <a:defRPr sz="3200">
                <a:solidFill>
                  <a:schemeClr val="tx1"/>
                </a:solidFill>
                <a:latin typeface="Calibri" panose="020F0502020204030204" pitchFamily="34" charset="0"/>
              </a:defRPr>
            </a:lvl1pPr>
            <a:lvl2pPr marL="685800" indent="-2286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938" marR="0" lvl="0" indent="-7938"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825"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Package inserts, dailymed.nlm.nih.gov</a:t>
            </a:r>
          </a:p>
        </p:txBody>
      </p:sp>
    </p:spTree>
    <p:extLst>
      <p:ext uri="{BB962C8B-B14F-4D97-AF65-F5344CB8AC3E}">
        <p14:creationId xmlns:p14="http://schemas.microsoft.com/office/powerpoint/2010/main" val="62678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555800273"/>
              </p:ext>
            </p:extLst>
          </p:nvPr>
        </p:nvGraphicFramePr>
        <p:xfrm>
          <a:off x="228600" y="1326953"/>
          <a:ext cx="8610599" cy="5697681"/>
        </p:xfrm>
        <a:graphic>
          <a:graphicData uri="http://schemas.openxmlformats.org/drawingml/2006/table">
            <a:tbl>
              <a:tblPr firstRow="1" bandRow="1">
                <a:tableStyleId>{5C22544A-7EE6-4342-B048-85BDC9FD1C3A}</a:tableStyleId>
              </a:tblPr>
              <a:tblGrid>
                <a:gridCol w="2222805">
                  <a:extLst>
                    <a:ext uri="{9D8B030D-6E8A-4147-A177-3AD203B41FA5}">
                      <a16:colId xmlns:a16="http://schemas.microsoft.com/office/drawing/2014/main" val="2292604403"/>
                    </a:ext>
                  </a:extLst>
                </a:gridCol>
                <a:gridCol w="1351405">
                  <a:extLst>
                    <a:ext uri="{9D8B030D-6E8A-4147-A177-3AD203B41FA5}">
                      <a16:colId xmlns:a16="http://schemas.microsoft.com/office/drawing/2014/main" val="3799880676"/>
                    </a:ext>
                  </a:extLst>
                </a:gridCol>
                <a:gridCol w="1543409">
                  <a:extLst>
                    <a:ext uri="{9D8B030D-6E8A-4147-A177-3AD203B41FA5}">
                      <a16:colId xmlns:a16="http://schemas.microsoft.com/office/drawing/2014/main" val="1741242859"/>
                    </a:ext>
                  </a:extLst>
                </a:gridCol>
                <a:gridCol w="1868337">
                  <a:extLst>
                    <a:ext uri="{9D8B030D-6E8A-4147-A177-3AD203B41FA5}">
                      <a16:colId xmlns:a16="http://schemas.microsoft.com/office/drawing/2014/main" val="2977410308"/>
                    </a:ext>
                  </a:extLst>
                </a:gridCol>
                <a:gridCol w="1624643">
                  <a:extLst>
                    <a:ext uri="{9D8B030D-6E8A-4147-A177-3AD203B41FA5}">
                      <a16:colId xmlns:a16="http://schemas.microsoft.com/office/drawing/2014/main" val="446227343"/>
                    </a:ext>
                  </a:extLst>
                </a:gridCol>
              </a:tblGrid>
              <a:tr h="821886">
                <a:tc>
                  <a:txBody>
                    <a:bodyPr/>
                    <a:lstStyle/>
                    <a:p>
                      <a:pPr algn="ctr"/>
                      <a:r>
                        <a:rPr lang="en-US" sz="2000" dirty="0"/>
                        <a:t>Drug</a:t>
                      </a:r>
                    </a:p>
                  </a:txBody>
                  <a:tcPr/>
                </a:tc>
                <a:tc>
                  <a:txBody>
                    <a:bodyPr/>
                    <a:lstStyle/>
                    <a:p>
                      <a:pPr algn="ctr"/>
                      <a:r>
                        <a:rPr lang="en-US" sz="2000" dirty="0"/>
                        <a:t>Lowers BG</a:t>
                      </a:r>
                    </a:p>
                  </a:txBody>
                  <a:tcPr/>
                </a:tc>
                <a:tc>
                  <a:txBody>
                    <a:bodyPr/>
                    <a:lstStyle/>
                    <a:p>
                      <a:pPr algn="ctr"/>
                      <a:r>
                        <a:rPr lang="en-US" sz="2000" dirty="0"/>
                        <a:t>Reduces CV Risk?</a:t>
                      </a:r>
                    </a:p>
                  </a:txBody>
                  <a:tcPr/>
                </a:tc>
                <a:tc>
                  <a:txBody>
                    <a:bodyPr/>
                    <a:lstStyle/>
                    <a:p>
                      <a:pPr algn="ctr"/>
                      <a:r>
                        <a:rPr lang="en-US" sz="2000" dirty="0"/>
                        <a:t>Used to treat Heart Failure?</a:t>
                      </a:r>
                    </a:p>
                  </a:txBody>
                  <a:tcPr/>
                </a:tc>
                <a:tc>
                  <a:txBody>
                    <a:bodyPr/>
                    <a:lstStyle/>
                    <a:p>
                      <a:pPr algn="ctr"/>
                      <a:r>
                        <a:rPr lang="en-US" sz="2000" dirty="0"/>
                        <a:t>Slows renal disease?</a:t>
                      </a:r>
                    </a:p>
                  </a:txBody>
                  <a:tcPr/>
                </a:tc>
                <a:extLst>
                  <a:ext uri="{0D108BD9-81ED-4DB2-BD59-A6C34878D82A}">
                    <a16:rowId xmlns:a16="http://schemas.microsoft.com/office/drawing/2014/main" val="1793843125"/>
                  </a:ext>
                </a:extLst>
              </a:tr>
              <a:tr h="974287">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1616548762"/>
                  </a:ext>
                </a:extLst>
              </a:tr>
              <a:tr h="974287">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 for 10 </a:t>
                      </a:r>
                      <a:r>
                        <a:rPr lang="en-US" sz="2000" dirty="0" err="1"/>
                        <a:t>yrs</a:t>
                      </a:r>
                      <a:r>
                        <a:rPr lang="en-US" sz="2000" dirty="0"/>
                        <a:t> and older</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p>
                      <a:pPr algn="ctr"/>
                      <a:r>
                        <a:rPr lang="en-US" sz="2000" dirty="0"/>
                        <a:t>+/- Diabetes</a:t>
                      </a:r>
                    </a:p>
                  </a:txBody>
                  <a:tcPr/>
                </a:tc>
                <a:extLst>
                  <a:ext uri="{0D108BD9-81ED-4DB2-BD59-A6C34878D82A}">
                    <a16:rowId xmlns:a16="http://schemas.microsoft.com/office/drawing/2014/main" val="2882318565"/>
                  </a:ext>
                </a:extLst>
              </a:tr>
              <a:tr h="893387">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p>
                      <a:pPr algn="ctr"/>
                      <a:r>
                        <a:rPr lang="en-US" sz="2000" dirty="0"/>
                        <a:t>w/ Diabetes</a:t>
                      </a:r>
                    </a:p>
                  </a:txBody>
                  <a:tcPr/>
                </a:tc>
                <a:extLst>
                  <a:ext uri="{0D108BD9-81ED-4DB2-BD59-A6C34878D82A}">
                    <a16:rowId xmlns:a16="http://schemas.microsoft.com/office/drawing/2014/main" val="3589527904"/>
                  </a:ext>
                </a:extLst>
              </a:tr>
              <a:tr h="893387">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No</a:t>
                      </a:r>
                    </a:p>
                  </a:txBody>
                  <a:tcPr/>
                </a:tc>
                <a:extLst>
                  <a:ext uri="{0D108BD9-81ED-4DB2-BD59-A6C34878D82A}">
                    <a16:rowId xmlns:a16="http://schemas.microsoft.com/office/drawing/2014/main" val="414190452"/>
                  </a:ext>
                </a:extLst>
              </a:tr>
              <a:tr h="893387">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75249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78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4876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Amputation risk? Fournier’s gangrene?  </a:t>
            </a:r>
          </a:p>
        </p:txBody>
      </p:sp>
    </p:spTree>
    <p:extLst>
      <p:ext uri="{BB962C8B-B14F-4D97-AF65-F5344CB8AC3E}">
        <p14:creationId xmlns:p14="http://schemas.microsoft.com/office/powerpoint/2010/main" val="37822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SGLT2i: 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p:txBody>
          <a:bodyPr>
            <a:normAutofit fontScale="92500" lnSpcReduction="20000"/>
          </a:bodyPr>
          <a:lstStyle/>
          <a:p>
            <a:pPr eaLnBrk="1" hangingPunct="1"/>
            <a:r>
              <a:rPr lang="en-US" altLang="en-US" sz="3200" dirty="0"/>
              <a:t>Maintain good hygiene to reduce risk of genital mycotic infections</a:t>
            </a:r>
          </a:p>
          <a:p>
            <a:pPr lvl="1" eaLnBrk="1" hangingPunct="1"/>
            <a:r>
              <a:rPr lang="en-US" altLang="en-US" sz="2800" dirty="0"/>
              <a:t>Higher risk with higher glucose</a:t>
            </a:r>
          </a:p>
          <a:p>
            <a:pPr eaLnBrk="1" hangingPunct="1"/>
            <a:r>
              <a:rPr lang="en-US" altLang="en-US" sz="3200" dirty="0"/>
              <a:t>DKA risk</a:t>
            </a:r>
          </a:p>
          <a:p>
            <a:pPr lvl="1" eaLnBrk="1" hangingPunct="1"/>
            <a:r>
              <a:rPr lang="en-US" altLang="en-US" sz="2800" dirty="0"/>
              <a:t>Use caution with reducing insulin dose</a:t>
            </a:r>
          </a:p>
          <a:p>
            <a:pPr eaLnBrk="1" hangingPunct="1"/>
            <a:r>
              <a:rPr lang="en-US" altLang="en-US" sz="3200" dirty="0"/>
              <a:t>Monitor BP</a:t>
            </a:r>
          </a:p>
          <a:p>
            <a:pPr lvl="1" eaLnBrk="1" hangingPunct="1"/>
            <a:r>
              <a:rPr lang="en-US" altLang="en-US" sz="2800" dirty="0"/>
              <a:t>May need to reduce antihypertensive meds</a:t>
            </a:r>
          </a:p>
          <a:p>
            <a:pPr eaLnBrk="1" hangingPunct="1"/>
            <a:r>
              <a:rPr lang="en-US" altLang="en-US" sz="3200" dirty="0"/>
              <a:t>UTI risk greater with hyperglycemia</a:t>
            </a:r>
          </a:p>
          <a:p>
            <a:pPr eaLnBrk="1" hangingPunct="1"/>
            <a:r>
              <a:rPr lang="en-US" altLang="en-US" sz="3200" dirty="0"/>
              <a:t>Amputations observed with canagliflozin</a:t>
            </a:r>
          </a:p>
          <a:p>
            <a:pPr lvl="1" eaLnBrk="1" hangingPunct="1"/>
            <a:r>
              <a:rPr lang="en-US" altLang="en-US" sz="2800" dirty="0"/>
              <a:t>Good foot care, check feet daily </a:t>
            </a:r>
          </a:p>
          <a:p>
            <a:pPr eaLnBrk="1" hangingPunct="1"/>
            <a:r>
              <a:rPr lang="en-US" altLang="en-US" sz="3200" dirty="0"/>
              <a:t>Monitor renal function/potassium</a:t>
            </a:r>
          </a:p>
          <a:p>
            <a:pPr eaLnBrk="1" hangingPunct="1"/>
            <a:r>
              <a:rPr lang="en-US" altLang="en-US" sz="3200" dirty="0"/>
              <a:t>Discontinue 3 days prior to surgery or procedures that require prolonged fasting</a:t>
            </a:r>
          </a:p>
          <a:p>
            <a:pPr eaLnBrk="1" hangingPunct="1"/>
            <a:endParaRPr lang="en-US" altLang="en-US" dirty="0"/>
          </a:p>
        </p:txBody>
      </p:sp>
    </p:spTree>
    <p:extLst>
      <p:ext uri="{BB962C8B-B14F-4D97-AF65-F5344CB8AC3E}">
        <p14:creationId xmlns:p14="http://schemas.microsoft.com/office/powerpoint/2010/main" val="34311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p:txBody>
          <a:bodyPr>
            <a:normAutofit/>
          </a:bodyPr>
          <a:lstStyle/>
          <a:p>
            <a:pPr eaLnBrk="1" hangingPunct="1"/>
            <a:r>
              <a:rPr lang="en-US" altLang="en-US" sz="4400" dirty="0"/>
              <a:t>Case Study: Rick </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572000" cy="5638800"/>
          </a:xfrm>
        </p:spPr>
        <p:txBody>
          <a:bodyPr rtlCol="0">
            <a:normAutofit fontScale="92500" lnSpcReduction="10000"/>
          </a:bodyPr>
          <a:lstStyle/>
          <a:p>
            <a:pPr>
              <a:lnSpc>
                <a:spcPct val="110000"/>
              </a:lnSpc>
              <a:defRPr/>
            </a:pPr>
            <a:r>
              <a:rPr lang="en-US" sz="2800" dirty="0"/>
              <a:t>Rick is a 51yoM diagnosed with type 2 diabetes 5 years ago. </a:t>
            </a:r>
          </a:p>
          <a:p>
            <a:pPr>
              <a:lnSpc>
                <a:spcPct val="110000"/>
              </a:lnSpc>
              <a:defRPr/>
            </a:pPr>
            <a:r>
              <a:rPr lang="en-US" sz="2800" dirty="0"/>
              <a:t>He takes metformin 1000mg twice daily and </a:t>
            </a:r>
            <a:r>
              <a:rPr lang="en-US" sz="2800" dirty="0" err="1"/>
              <a:t>semaglutide</a:t>
            </a:r>
            <a:r>
              <a:rPr lang="en-US" sz="2800" dirty="0"/>
              <a:t> 2mg weekly. His A1C=7.3%. </a:t>
            </a:r>
          </a:p>
          <a:p>
            <a:pPr>
              <a:lnSpc>
                <a:spcPct val="110000"/>
              </a:lnSpc>
              <a:defRPr/>
            </a:pPr>
            <a:r>
              <a:rPr lang="en-US" sz="2800" dirty="0"/>
              <a:t>In the last 3 months, he was diagnosed with kidney disease. He has albuminuria and eGFR=50. </a:t>
            </a:r>
          </a:p>
          <a:p>
            <a:pPr>
              <a:lnSpc>
                <a:spcPct val="110000"/>
              </a:lnSpc>
              <a:defRPr/>
            </a:pPr>
            <a:r>
              <a:rPr lang="en-US" sz="2800" dirty="0"/>
              <a:t>Weight: 205lbs, 5”7, BMI=32kg/m</a:t>
            </a:r>
            <a:r>
              <a:rPr lang="en-US" sz="2800" baseline="30000" dirty="0"/>
              <a:t>2</a:t>
            </a:r>
          </a:p>
          <a:p>
            <a:pPr>
              <a:lnSpc>
                <a:spcPct val="110000"/>
              </a:lnSpc>
              <a:defRPr/>
            </a:pPr>
            <a:r>
              <a:rPr lang="en-US" sz="2800" dirty="0"/>
              <a:t>He lost 20lbs in the last year</a:t>
            </a:r>
          </a:p>
          <a:p>
            <a:pPr eaLnBrk="1" fontAlgn="auto" hangingPunct="1">
              <a:spcAft>
                <a:spcPts val="0"/>
              </a:spcAft>
              <a:defRPr/>
            </a:pPr>
            <a:endParaRPr lang="en-US" dirty="0"/>
          </a:p>
        </p:txBody>
      </p:sp>
      <p:pic>
        <p:nvPicPr>
          <p:cNvPr id="97284" name="Picture 4" descr="Icon&#10;&#10;Description automatically generated">
            <a:extLst>
              <a:ext uri="{FF2B5EF4-FFF2-40B4-BE49-F238E27FC236}">
                <a16:creationId xmlns:a16="http://schemas.microsoft.com/office/drawing/2014/main" id="{A0BCB4D1-530E-4502-A78A-2A484333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295400"/>
            <a:ext cx="329307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69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Case Study: Rick (No Poll)</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Rick’s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Dapagliflozin (</a:t>
            </a:r>
            <a:r>
              <a:rPr lang="en-US" sz="3200" dirty="0" err="1"/>
              <a:t>Farxiga</a:t>
            </a:r>
            <a:r>
              <a:rPr lang="en-US" sz="3200" dirty="0"/>
              <a:t>)</a:t>
            </a:r>
          </a:p>
          <a:p>
            <a:pPr marL="463326" indent="-463326">
              <a:buFont typeface="+mj-lt"/>
              <a:buAutoNum type="alphaUcPeriod"/>
              <a:defRPr/>
            </a:pPr>
            <a:r>
              <a:rPr lang="en-US" sz="3200" dirty="0"/>
              <a:t>Pioglitazone (Actos)</a:t>
            </a:r>
          </a:p>
          <a:p>
            <a:pPr marL="463326" indent="-463326">
              <a:buFont typeface="+mj-lt"/>
              <a:buAutoNum type="alphaUcPeriod"/>
              <a:defRPr/>
            </a:pPr>
            <a:r>
              <a:rPr lang="en-US" sz="3200" dirty="0"/>
              <a:t>Linagliptin (</a:t>
            </a:r>
            <a:r>
              <a:rPr lang="en-US" sz="3200" dirty="0" err="1"/>
              <a:t>Tradjenta</a:t>
            </a:r>
            <a:r>
              <a:rPr lang="en-US" sz="3200" dirty="0"/>
              <a:t>)</a:t>
            </a:r>
          </a:p>
          <a:p>
            <a:pPr marL="463326" indent="-463326">
              <a:buFont typeface="+mj-lt"/>
              <a:buAutoNum type="alphaUcPeriod"/>
              <a:defRPr/>
            </a:pPr>
            <a:r>
              <a:rPr lang="en-US" sz="3200" dirty="0"/>
              <a:t>More than 1 correct answer</a:t>
            </a:r>
          </a:p>
          <a:p>
            <a:pPr>
              <a:defRPr/>
            </a:pPr>
            <a:endParaRPr lang="en-US" dirty="0"/>
          </a:p>
          <a:p>
            <a:pPr>
              <a:defRPr/>
            </a:pPr>
            <a:endParaRPr lang="en-US" dirty="0"/>
          </a:p>
        </p:txBody>
      </p:sp>
      <p:sp>
        <p:nvSpPr>
          <p:cNvPr id="2" name="Oval 1">
            <a:extLst>
              <a:ext uri="{FF2B5EF4-FFF2-40B4-BE49-F238E27FC236}">
                <a16:creationId xmlns:a16="http://schemas.microsoft.com/office/drawing/2014/main" id="{4D63B57B-03AA-4790-A467-A98AA46C3E13}"/>
              </a:ext>
            </a:extLst>
          </p:cNvPr>
          <p:cNvSpPr/>
          <p:nvPr/>
        </p:nvSpPr>
        <p:spPr>
          <a:xfrm>
            <a:off x="457200" y="2286000"/>
            <a:ext cx="4869459" cy="564382"/>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21"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9282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SGLT2 Inhibitors- How do they rate?  </a:t>
            </a:r>
          </a:p>
        </p:txBody>
      </p:sp>
      <p:sp>
        <p:nvSpPr>
          <p:cNvPr id="3" name="Content Placeholder 2"/>
          <p:cNvSpPr>
            <a:spLocks noGrp="1"/>
          </p:cNvSpPr>
          <p:nvPr>
            <p:ph sz="quarter" idx="1"/>
          </p:nvPr>
        </p:nvSpPr>
        <p:spPr/>
        <p:txBody>
          <a:bodyPr>
            <a:normAutofit/>
          </a:bodyPr>
          <a:lstStyle/>
          <a:p>
            <a:pPr marL="0" indent="0">
              <a:buNone/>
              <a:defRPr/>
            </a:pPr>
            <a:r>
              <a:rPr lang="en-US" sz="3200" u="sng" dirty="0"/>
              <a:t>Question					Answer</a:t>
            </a:r>
          </a:p>
          <a:p>
            <a:pPr>
              <a:defRPr/>
            </a:pPr>
            <a:r>
              <a:rPr lang="en-US" sz="3200" dirty="0"/>
              <a:t>Cause hypoglycemia?		</a:t>
            </a:r>
          </a:p>
          <a:p>
            <a:pPr>
              <a:defRPr/>
            </a:pPr>
            <a:r>
              <a:rPr lang="en-US" sz="3200" dirty="0"/>
              <a:t>Cause weight gain?		 </a:t>
            </a:r>
          </a:p>
          <a:p>
            <a:pPr>
              <a:defRPr/>
            </a:pPr>
            <a:r>
              <a:rPr lang="en-US" sz="3200" dirty="0"/>
              <a:t>Affordable?				</a:t>
            </a:r>
          </a:p>
          <a:p>
            <a:pPr>
              <a:defRPr/>
            </a:pPr>
            <a:r>
              <a:rPr lang="en-US" sz="3200" dirty="0"/>
              <a:t>Lowers Cardiorenal risk?			</a:t>
            </a:r>
          </a:p>
          <a:p>
            <a:pPr>
              <a:defRPr/>
            </a:pPr>
            <a:r>
              <a:rPr lang="en-US" sz="3200" dirty="0"/>
              <a:t>Can most tolerate /use?	   </a:t>
            </a:r>
          </a:p>
          <a:p>
            <a:pPr marL="0" indent="0">
              <a:buNone/>
              <a:defRPr/>
            </a:pPr>
            <a:r>
              <a:rPr lang="en-US" sz="3200" dirty="0"/>
              <a:t>						</a:t>
            </a:r>
            <a:endParaRPr lang="en-US" dirty="0"/>
          </a:p>
        </p:txBody>
      </p:sp>
      <p:sp>
        <p:nvSpPr>
          <p:cNvPr id="5" name="Rectangle 284"/>
          <p:cNvSpPr>
            <a:spLocks noChangeArrowheads="1"/>
          </p:cNvSpPr>
          <p:nvPr/>
        </p:nvSpPr>
        <p:spPr bwMode="auto">
          <a:xfrm>
            <a:off x="5916762" y="1789286"/>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9" name="Rectangle 284"/>
          <p:cNvSpPr>
            <a:spLocks noChangeArrowheads="1"/>
          </p:cNvSpPr>
          <p:nvPr/>
        </p:nvSpPr>
        <p:spPr bwMode="auto">
          <a:xfrm>
            <a:off x="5920334" y="3430297"/>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0" name="Rectangle 284">
            <a:extLst>
              <a:ext uri="{FF2B5EF4-FFF2-40B4-BE49-F238E27FC236}">
                <a16:creationId xmlns:a16="http://schemas.microsoft.com/office/drawing/2014/main" id="{A404F64C-253E-4E75-9222-F34ED09D0AA8}"/>
              </a:ext>
            </a:extLst>
          </p:cNvPr>
          <p:cNvSpPr>
            <a:spLocks noChangeArrowheads="1"/>
          </p:cNvSpPr>
          <p:nvPr/>
        </p:nvSpPr>
        <p:spPr bwMode="auto">
          <a:xfrm>
            <a:off x="5905876" y="2284119"/>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1" name="Rectangle 284">
            <a:extLst>
              <a:ext uri="{FF2B5EF4-FFF2-40B4-BE49-F238E27FC236}">
                <a16:creationId xmlns:a16="http://schemas.microsoft.com/office/drawing/2014/main" id="{E48123F1-BB17-491D-B717-3BE6241E0FA1}"/>
              </a:ext>
            </a:extLst>
          </p:cNvPr>
          <p:cNvSpPr>
            <a:spLocks noChangeArrowheads="1"/>
          </p:cNvSpPr>
          <p:nvPr/>
        </p:nvSpPr>
        <p:spPr bwMode="auto">
          <a:xfrm>
            <a:off x="5916762" y="2857567"/>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No</a:t>
            </a:r>
            <a:r>
              <a:rPr kumimoji="0" lang="en-US" sz="2100" b="1" i="0" u="none" strike="noStrike" kern="1200" cap="none" spc="0" normalizeH="0" baseline="0" noProof="0" dirty="0">
                <a:ln>
                  <a:noFill/>
                </a:ln>
                <a:solidFill>
                  <a:prstClr val="black"/>
                </a:solidFill>
                <a:effectLst/>
                <a:uLnTx/>
                <a:uFillTx/>
                <a:latin typeface="Helvetica"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
        <p:nvSpPr>
          <p:cNvPr id="12" name="Rectangle 284">
            <a:extLst>
              <a:ext uri="{FF2B5EF4-FFF2-40B4-BE49-F238E27FC236}">
                <a16:creationId xmlns:a16="http://schemas.microsoft.com/office/drawing/2014/main" id="{06A14D99-DE9B-415B-8A53-08C1A61B4B28}"/>
              </a:ext>
            </a:extLst>
          </p:cNvPr>
          <p:cNvSpPr>
            <a:spLocks noChangeArrowheads="1"/>
          </p:cNvSpPr>
          <p:nvPr/>
        </p:nvSpPr>
        <p:spPr bwMode="auto">
          <a:xfrm>
            <a:off x="5920334" y="4068553"/>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itchFamily="34" charset="0"/>
                <a:ea typeface="+mn-ea"/>
                <a:cs typeface="+mn-cs"/>
              </a:rPr>
              <a:t>Yes </a:t>
            </a:r>
            <a:endParaRPr kumimoji="0" lang="en-US" sz="1200" b="1" i="0" u="none" strike="noStrike" kern="1200" cap="none" spc="0" normalizeH="0" baseline="0" noProof="0" dirty="0">
              <a:ln>
                <a:noFill/>
              </a:ln>
              <a:solidFill>
                <a:prstClr val="black"/>
              </a:solidFill>
              <a:effectLst/>
              <a:uLnTx/>
              <a:uFillTx/>
              <a:latin typeface="Helvetica" pitchFamily="34" charset="0"/>
              <a:ea typeface="+mn-ea"/>
              <a:cs typeface="+mn-cs"/>
            </a:endParaRPr>
          </a:p>
        </p:txBody>
      </p:sp>
    </p:spTree>
    <p:custDataLst>
      <p:tags r:id="rId1"/>
    </p:custDataLst>
    <p:extLst>
      <p:ext uri="{BB962C8B-B14F-4D97-AF65-F5344CB8AC3E}">
        <p14:creationId xmlns:p14="http://schemas.microsoft.com/office/powerpoint/2010/main" val="23549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7748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CD74-962E-4B4B-BC63-98D7F5C71B24}"/>
              </a:ext>
            </a:extLst>
          </p:cNvPr>
          <p:cNvSpPr>
            <a:spLocks noGrp="1"/>
          </p:cNvSpPr>
          <p:nvPr>
            <p:ph type="title"/>
          </p:nvPr>
        </p:nvSpPr>
        <p:spPr>
          <a:xfrm>
            <a:off x="457200" y="152400"/>
            <a:ext cx="8229600" cy="990600"/>
          </a:xfrm>
        </p:spPr>
        <p:txBody>
          <a:bodyPr anchor="b">
            <a:normAutofit/>
          </a:bodyPr>
          <a:lstStyle/>
          <a:p>
            <a:r>
              <a:rPr lang="en-US" sz="4400"/>
              <a:t>Who is attending this conference?</a:t>
            </a:r>
          </a:p>
        </p:txBody>
      </p:sp>
      <p:pic>
        <p:nvPicPr>
          <p:cNvPr id="12" name="Content Placeholder 11">
            <a:extLst>
              <a:ext uri="{FF2B5EF4-FFF2-40B4-BE49-F238E27FC236}">
                <a16:creationId xmlns:a16="http://schemas.microsoft.com/office/drawing/2014/main" id="{662F06E7-A667-EF6B-2810-64CFA8B77765}"/>
              </a:ext>
            </a:extLst>
          </p:cNvPr>
          <p:cNvPicPr>
            <a:picLocks noGrp="1" noChangeAspect="1"/>
          </p:cNvPicPr>
          <p:nvPr>
            <p:ph sz="quarter" idx="1"/>
          </p:nvPr>
        </p:nvPicPr>
        <p:blipFill>
          <a:blip r:embed="rId2"/>
          <a:stretch>
            <a:fillRect/>
          </a:stretch>
        </p:blipFill>
        <p:spPr>
          <a:xfrm>
            <a:off x="196270" y="2103271"/>
            <a:ext cx="8706152" cy="4461109"/>
          </a:xfrm>
        </p:spPr>
      </p:pic>
      <p:pic>
        <p:nvPicPr>
          <p:cNvPr id="4" name="Picture 3">
            <a:extLst>
              <a:ext uri="{FF2B5EF4-FFF2-40B4-BE49-F238E27FC236}">
                <a16:creationId xmlns:a16="http://schemas.microsoft.com/office/drawing/2014/main" id="{7287F933-C0BB-CB87-CB85-A606E320E15B}"/>
              </a:ext>
            </a:extLst>
          </p:cNvPr>
          <p:cNvPicPr>
            <a:picLocks noChangeAspect="1"/>
          </p:cNvPicPr>
          <p:nvPr/>
        </p:nvPicPr>
        <p:blipFill>
          <a:blip r:embed="rId3"/>
          <a:stretch>
            <a:fillRect/>
          </a:stretch>
        </p:blipFill>
        <p:spPr>
          <a:xfrm>
            <a:off x="206567" y="1219200"/>
            <a:ext cx="8683498" cy="3437090"/>
          </a:xfrm>
          <a:prstGeom prst="rect">
            <a:avLst/>
          </a:prstGeom>
        </p:spPr>
      </p:pic>
      <p:sp>
        <p:nvSpPr>
          <p:cNvPr id="5" name="TextBox 4">
            <a:extLst>
              <a:ext uri="{FF2B5EF4-FFF2-40B4-BE49-F238E27FC236}">
                <a16:creationId xmlns:a16="http://schemas.microsoft.com/office/drawing/2014/main" id="{9F9F9E1D-BB2D-1A8A-266E-7EB54091F772}"/>
              </a:ext>
            </a:extLst>
          </p:cNvPr>
          <p:cNvSpPr txBox="1"/>
          <p:nvPr/>
        </p:nvSpPr>
        <p:spPr>
          <a:xfrm>
            <a:off x="6175097" y="1676400"/>
            <a:ext cx="2793228" cy="1200329"/>
          </a:xfrm>
          <a:prstGeom prst="rect">
            <a:avLst/>
          </a:prstGeom>
          <a:noFill/>
        </p:spPr>
        <p:txBody>
          <a:bodyPr wrap="square" rtlCol="0">
            <a:spAutoFit/>
          </a:bodyPr>
          <a:lstStyle/>
          <a:p>
            <a:r>
              <a:rPr lang="en-US" u="sng" dirty="0">
                <a:solidFill>
                  <a:srgbClr val="0070C0"/>
                </a:solidFill>
              </a:rPr>
              <a:t>Other</a:t>
            </a:r>
            <a:br>
              <a:rPr lang="en-US" dirty="0">
                <a:solidFill>
                  <a:srgbClr val="0070C0"/>
                </a:solidFill>
              </a:rPr>
            </a:br>
            <a:r>
              <a:rPr lang="en-US" dirty="0">
                <a:solidFill>
                  <a:srgbClr val="0070C0"/>
                </a:solidFill>
              </a:rPr>
              <a:t>Formerly CDCES (lapsed)</a:t>
            </a:r>
          </a:p>
          <a:p>
            <a:r>
              <a:rPr lang="en-US" dirty="0">
                <a:solidFill>
                  <a:srgbClr val="0070C0"/>
                </a:solidFill>
              </a:rPr>
              <a:t>Clinical Educator</a:t>
            </a:r>
          </a:p>
          <a:p>
            <a:r>
              <a:rPr lang="en-US" dirty="0">
                <a:solidFill>
                  <a:srgbClr val="0070C0"/>
                </a:solidFill>
              </a:rPr>
              <a:t> </a:t>
            </a:r>
          </a:p>
        </p:txBody>
      </p:sp>
    </p:spTree>
    <p:extLst>
      <p:ext uri="{BB962C8B-B14F-4D97-AF65-F5344CB8AC3E}">
        <p14:creationId xmlns:p14="http://schemas.microsoft.com/office/powerpoint/2010/main" val="39708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sng"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sng"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Type 2</a:t>
              </a:r>
              <a:r>
                <a:rPr kumimoji="0" lang="da-DK"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1" i="0" u="sng"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xxx	  x</a:t>
              </a: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30%	   6mos</a:t>
              </a:r>
              <a:endPar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 xxx</a:t>
              </a: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a:t>
              </a: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xxx</a:t>
              </a: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0</a:t>
              </a: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adult</a:t>
              </a: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mn-cs"/>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mn-cs"/>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mn-cs"/>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mn-cs"/>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Calibri" panose="020F0502020204030204"/>
                <a:ea typeface="+mn-ea"/>
                <a:cs typeface="+mn-cs"/>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mn-cs"/>
              </a:rPr>
              <a:t>  </a:t>
            </a: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727CA3">
                    <a:lumMod val="75000"/>
                  </a:srgbClr>
                </a:solidFill>
                <a:effectLst>
                  <a:outerShdw blurRad="38100" dist="38100" dir="2700000" algn="tl">
                    <a:srgbClr val="000000"/>
                  </a:outerShdw>
                </a:effectLst>
                <a:uLnTx/>
                <a:uFillTx/>
                <a:latin typeface="Calibri" panose="020F0502020204030204"/>
                <a:ea typeface="+mn-ea"/>
                <a:cs typeface="+mn-cs"/>
              </a:rPr>
              <a:t>  x</a:t>
            </a:r>
          </a:p>
        </p:txBody>
      </p:sp>
    </p:spTree>
    <p:custDataLst>
      <p:tags r:id="rId1"/>
    </p:custDataLst>
    <p:extLst>
      <p:ext uri="{BB962C8B-B14F-4D97-AF65-F5344CB8AC3E}">
        <p14:creationId xmlns:p14="http://schemas.microsoft.com/office/powerpoint/2010/main" val="316546431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a:xfrm>
            <a:off x="457200" y="228600"/>
            <a:ext cx="8229600" cy="914400"/>
          </a:xfrm>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4800600" cy="5334000"/>
          </a:xfrm>
        </p:spPr>
        <p:txBody>
          <a:bodyPr>
            <a:normAutofit fontScale="85000" lnSpcReduction="10000"/>
          </a:bodyPr>
          <a:lstStyle/>
          <a:p>
            <a:pPr>
              <a:lnSpc>
                <a:spcPct val="110000"/>
              </a:lnSpc>
            </a:pPr>
            <a:r>
              <a:rPr lang="en-US" sz="2400" dirty="0"/>
              <a:t>Check glucose levels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“Diabetes complicating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21" r="30541" b="-3"/>
          <a:stretch/>
        </p:blipFill>
        <p:spPr>
          <a:xfrm>
            <a:off x="5486400" y="1298618"/>
            <a:ext cx="3245793" cy="3965448"/>
          </a:xfrm>
          <a:prstGeom prst="rect">
            <a:avLst/>
          </a:prstGeom>
          <a:noFill/>
        </p:spPr>
      </p:pic>
      <p:pic>
        <p:nvPicPr>
          <p:cNvPr id="6" name="Picture 5">
            <a:extLst>
              <a:ext uri="{FF2B5EF4-FFF2-40B4-BE49-F238E27FC236}">
                <a16:creationId xmlns:a16="http://schemas.microsoft.com/office/drawing/2014/main" id="{085904F0-D0D6-2B34-11FE-EBB6A911796D}"/>
              </a:ext>
            </a:extLst>
          </p:cNvPr>
          <p:cNvPicPr>
            <a:picLocks noChangeAspect="1"/>
          </p:cNvPicPr>
          <p:nvPr/>
        </p:nvPicPr>
        <p:blipFill>
          <a:blip r:embed="rId3"/>
          <a:stretch>
            <a:fillRect/>
          </a:stretch>
        </p:blipFill>
        <p:spPr>
          <a:xfrm>
            <a:off x="5531793" y="5261395"/>
            <a:ext cx="3200400" cy="565462"/>
          </a:xfrm>
          <a:prstGeom prst="rect">
            <a:avLst/>
          </a:prstGeom>
        </p:spPr>
      </p:pic>
    </p:spTree>
    <p:extLst>
      <p:ext uri="{BB962C8B-B14F-4D97-AF65-F5344CB8AC3E}">
        <p14:creationId xmlns:p14="http://schemas.microsoft.com/office/powerpoint/2010/main" val="60048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Poll question 6</a:t>
            </a:r>
          </a:p>
        </p:txBody>
      </p:sp>
      <p:sp>
        <p:nvSpPr>
          <p:cNvPr id="3" name="Content Placeholder 2"/>
          <p:cNvSpPr>
            <a:spLocks noGrp="1"/>
          </p:cNvSpPr>
          <p:nvPr>
            <p:ph sz="quarter" idx="1"/>
          </p:nvPr>
        </p:nvSpPr>
        <p:spPr>
          <a:xfrm>
            <a:off x="457200" y="1140460"/>
            <a:ext cx="6781800" cy="5793740"/>
          </a:xfrm>
        </p:spPr>
        <p:txBody>
          <a:bodyPr>
            <a:normAutofit fontScale="85000" lnSpcReduction="20000"/>
          </a:bodyPr>
          <a:lstStyle/>
          <a:p>
            <a:pPr>
              <a:lnSpc>
                <a:spcPct val="120000"/>
              </a:lnSpc>
            </a:pPr>
            <a:r>
              <a:rPr lang="en-US" dirty="0"/>
              <a:t>What best describes gestational diabetes?</a:t>
            </a:r>
          </a:p>
          <a:p>
            <a:pPr marL="514350" indent="-514350">
              <a:lnSpc>
                <a:spcPct val="120000"/>
              </a:lnSpc>
              <a:buAutoNum type="alphaLcPeriod"/>
            </a:pPr>
            <a:r>
              <a:rPr lang="en-US" dirty="0"/>
              <a:t>Diabetes discovered within the first 12 weeks of pregnancy.</a:t>
            </a:r>
          </a:p>
          <a:p>
            <a:pPr marL="514350" indent="-514350">
              <a:lnSpc>
                <a:spcPct val="120000"/>
              </a:lnSpc>
              <a:buAutoNum type="alphaLcPeriod"/>
            </a:pPr>
            <a:r>
              <a:rPr lang="en-US" dirty="0"/>
              <a:t>Diabetes discovered in the 24-28 weeks of pregnancy.</a:t>
            </a:r>
          </a:p>
          <a:p>
            <a:pPr marL="514350" indent="-514350">
              <a:lnSpc>
                <a:spcPct val="120000"/>
              </a:lnSpc>
              <a:buAutoNum type="alphaLcPeriod"/>
            </a:pPr>
            <a:r>
              <a:rPr lang="en-US" dirty="0"/>
              <a:t>Risk of getting diabetes before pregnancy.</a:t>
            </a:r>
          </a:p>
          <a:p>
            <a:pPr marL="514350" indent="-514350">
              <a:lnSpc>
                <a:spcPct val="120000"/>
              </a:lnSpc>
              <a:buAutoNum type="alphaLcPeriod"/>
            </a:pPr>
            <a:r>
              <a:rPr lang="en-US" dirty="0"/>
              <a:t>Diabetes discovered at any point during pregnancy.</a:t>
            </a:r>
          </a:p>
        </p:txBody>
      </p:sp>
      <p:pic>
        <p:nvPicPr>
          <p:cNvPr id="5" name="Picture 4"/>
          <p:cNvPicPr>
            <a:picLocks noChangeAspect="1"/>
          </p:cNvPicPr>
          <p:nvPr/>
        </p:nvPicPr>
        <p:blipFill>
          <a:blip r:embed="rId3"/>
          <a:stretch>
            <a:fillRect/>
          </a:stretch>
        </p:blipFill>
        <p:spPr>
          <a:xfrm>
            <a:off x="7239000" y="1447800"/>
            <a:ext cx="1700931" cy="2017951"/>
          </a:xfrm>
          <a:prstGeom prst="rect">
            <a:avLst/>
          </a:prstGeom>
        </p:spPr>
      </p:pic>
      <p:sp>
        <p:nvSpPr>
          <p:cNvPr id="4" name="Oval 3">
            <a:extLst>
              <a:ext uri="{FF2B5EF4-FFF2-40B4-BE49-F238E27FC236}">
                <a16:creationId xmlns:a16="http://schemas.microsoft.com/office/drawing/2014/main" id="{0B89E8CB-58EB-3154-5D21-50B2C12ECF36}"/>
              </a:ext>
            </a:extLst>
          </p:cNvPr>
          <p:cNvSpPr/>
          <p:nvPr/>
        </p:nvSpPr>
        <p:spPr>
          <a:xfrm>
            <a:off x="185534" y="3310810"/>
            <a:ext cx="7963319" cy="1337389"/>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99986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p:spPr>
        <p:txBody>
          <a:bodyPr>
            <a:normAutofit/>
          </a:bodyPr>
          <a:lstStyle/>
          <a:p>
            <a:r>
              <a:rPr lang="en-US" dirty="0"/>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of pregnancy (most insulin resistant phase)</a:t>
            </a:r>
          </a:p>
          <a:p>
            <a:pPr>
              <a:defRPr/>
            </a:pPr>
            <a:r>
              <a:rPr lang="en-US" sz="3200" dirty="0"/>
              <a:t>50% chance of getting diabetes post delivery</a:t>
            </a:r>
          </a:p>
          <a:p>
            <a:pPr>
              <a:defRPr/>
            </a:pPr>
            <a:r>
              <a:rPr lang="en-US" sz="3200" dirty="0"/>
              <a:t>Offspring at greater risk of insulin resistance and diabetes</a:t>
            </a:r>
            <a:endParaRPr lang="en-US" sz="2800" dirty="0"/>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66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p:spPr>
        <p:txBody>
          <a:bodyPr>
            <a:normAutofit fontScale="90000"/>
          </a:bodyPr>
          <a:lstStyle/>
          <a:p>
            <a:r>
              <a:rPr lang="en-US" dirty="0"/>
              <a:t>Rates of Gestational Diabetes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sz="3200" dirty="0"/>
              <a:t>1% to 2% have type 1 or type 2 during pregnancy</a:t>
            </a:r>
          </a:p>
          <a:p>
            <a:pPr>
              <a:defRPr/>
            </a:pPr>
            <a:r>
              <a:rPr lang="en-US" sz="3200" dirty="0"/>
              <a:t>6% to 9% develop GDM.</a:t>
            </a:r>
          </a:p>
          <a:p>
            <a:pPr>
              <a:defRPr/>
            </a:pPr>
            <a:r>
              <a:rPr lang="en-US" sz="3200" dirty="0"/>
              <a:t>From 2000 to 2010</a:t>
            </a:r>
          </a:p>
          <a:p>
            <a:pPr lvl="1">
              <a:defRPr/>
            </a:pPr>
            <a:r>
              <a:rPr lang="en-US" sz="2400" dirty="0"/>
              <a:t>GDM rates increased 56%</a:t>
            </a:r>
          </a:p>
          <a:p>
            <a:pPr lvl="1">
              <a:defRPr/>
            </a:pPr>
            <a:r>
              <a:rPr lang="en-US" sz="2400" dirty="0"/>
              <a:t>Type 1 or type 2 before pregnancy increased 37%.</a:t>
            </a:r>
          </a:p>
          <a:p>
            <a:pPr>
              <a:defRPr/>
            </a:pPr>
            <a:endParaRPr lang="en-US" sz="3200"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333999" y="1636776"/>
            <a:ext cx="3339846" cy="3584448"/>
          </a:xfrm>
        </p:spPr>
        <p:txBody>
          <a:bodyPr>
            <a:normAutofit fontScale="70000" lnSpcReduction="2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CDC https://www.cdc.gov/reproductivehealth/maternalinfanthealth/diabetes-during-pregnancy.htm</a:t>
            </a:r>
          </a:p>
        </p:txBody>
      </p:sp>
    </p:spTree>
    <p:custDataLst>
      <p:tags r:id="rId1"/>
    </p:custDataLst>
    <p:extLst>
      <p:ext uri="{BB962C8B-B14F-4D97-AF65-F5344CB8AC3E}">
        <p14:creationId xmlns:p14="http://schemas.microsoft.com/office/powerpoint/2010/main" val="112300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vert="horz" lIns="274320" anchor="ctr" anchorCtr="0">
            <a:normAutofit/>
          </a:bodyPr>
          <a:lstStyle/>
          <a:p>
            <a:pPr>
              <a:lnSpc>
                <a:spcPct val="90000"/>
              </a:lnSpc>
            </a:pPr>
            <a:r>
              <a:rPr kumimoji="0" lang="en-US" sz="4100" b="0" kern="1200">
                <a:latin typeface="Calibri" panose="020F0502020204030204" pitchFamily="34" charset="0"/>
                <a:ea typeface="+mj-ea"/>
                <a:cs typeface="+mj-cs"/>
              </a:rPr>
              <a:t>See Diabetes and Pregnancy Level 2</a:t>
            </a:r>
          </a:p>
        </p:txBody>
      </p:sp>
      <p:sp>
        <p:nvSpPr>
          <p:cNvPr id="6" name="TextBox 5">
            <a:extLst>
              <a:ext uri="{FF2B5EF4-FFF2-40B4-BE49-F238E27FC236}">
                <a16:creationId xmlns:a16="http://schemas.microsoft.com/office/drawing/2014/main" id="{3F1E889A-3706-E6D9-B9F5-654CF9D1356A}"/>
              </a:ext>
            </a:extLst>
          </p:cNvPr>
          <p:cNvSpPr txBox="1"/>
          <p:nvPr/>
        </p:nvSpPr>
        <p:spPr>
          <a:xfrm>
            <a:off x="457200" y="1219200"/>
            <a:ext cx="8229600" cy="533400"/>
          </a:xfrm>
          <a:prstGeom prst="rect">
            <a:avLst/>
          </a:prstGeom>
        </p:spPr>
        <p:txBody>
          <a:bodyPr vert="horz" rtlCol="0" anchor="ctr" anchorCtr="0">
            <a:normAutofit/>
          </a:bodyPr>
          <a:lstStyle/>
          <a:p>
            <a:pPr>
              <a:lnSpc>
                <a:spcPct val="90000"/>
              </a:lnSpc>
              <a:spcBef>
                <a:spcPts val="600"/>
              </a:spcBef>
              <a:buClr>
                <a:srgbClr val="86AA2C"/>
              </a:buClr>
              <a:buSzPct val="76000"/>
            </a:pPr>
            <a:r>
              <a:rPr kumimoji="0" lang="en-US" sz="3200" kern="1200" dirty="0">
                <a:latin typeface="Calibri" panose="020F0502020204030204" pitchFamily="34" charset="0"/>
                <a:ea typeface="+mn-ea"/>
                <a:cs typeface="+mn-cs"/>
              </a:rPr>
              <a:t>Screening and Diagnosis of Diabetes Cheat Sheet</a:t>
            </a:r>
          </a:p>
        </p:txBody>
      </p:sp>
      <p:pic>
        <p:nvPicPr>
          <p:cNvPr id="11" name="Picture 10">
            <a:extLst>
              <a:ext uri="{FF2B5EF4-FFF2-40B4-BE49-F238E27FC236}">
                <a16:creationId xmlns:a16="http://schemas.microsoft.com/office/drawing/2014/main" id="{86CD63D5-78AE-61F0-E855-496418643761}"/>
              </a:ext>
            </a:extLst>
          </p:cNvPr>
          <p:cNvPicPr>
            <a:picLocks noChangeAspect="1"/>
          </p:cNvPicPr>
          <p:nvPr/>
        </p:nvPicPr>
        <p:blipFill>
          <a:blip r:embed="rId2"/>
          <a:stretch>
            <a:fillRect/>
          </a:stretch>
        </p:blipFill>
        <p:spPr>
          <a:xfrm>
            <a:off x="34912" y="1828800"/>
            <a:ext cx="9074175" cy="4249019"/>
          </a:xfrm>
          <a:prstGeom prst="rect">
            <a:avLst/>
          </a:prstGeom>
          <a:solidFill>
            <a:schemeClr val="bg1"/>
          </a:solidFill>
        </p:spPr>
      </p:pic>
      <p:pic>
        <p:nvPicPr>
          <p:cNvPr id="14" name="Picture 13">
            <a:extLst>
              <a:ext uri="{FF2B5EF4-FFF2-40B4-BE49-F238E27FC236}">
                <a16:creationId xmlns:a16="http://schemas.microsoft.com/office/drawing/2014/main" id="{88B7AA99-E186-84B0-2ECC-D4DB7CE03125}"/>
              </a:ext>
            </a:extLst>
          </p:cNvPr>
          <p:cNvPicPr>
            <a:picLocks noChangeAspect="1"/>
          </p:cNvPicPr>
          <p:nvPr/>
        </p:nvPicPr>
        <p:blipFill>
          <a:blip r:embed="rId3"/>
          <a:stretch>
            <a:fillRect/>
          </a:stretch>
        </p:blipFill>
        <p:spPr>
          <a:xfrm>
            <a:off x="5257800" y="6165742"/>
            <a:ext cx="3581400" cy="632779"/>
          </a:xfrm>
          <a:prstGeom prst="rect">
            <a:avLst/>
          </a:prstGeom>
        </p:spPr>
      </p:pic>
    </p:spTree>
    <p:extLst>
      <p:ext uri="{BB962C8B-B14F-4D97-AF65-F5344CB8AC3E}">
        <p14:creationId xmlns:p14="http://schemas.microsoft.com/office/powerpoint/2010/main" val="5624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5486400"/>
          </a:xfrm>
        </p:spPr>
        <p:txBody>
          <a:bodyPr>
            <a:normAutofit fontScale="85000" lnSpcReduction="20000"/>
          </a:bodyPr>
          <a:lstStyle/>
          <a:p>
            <a:r>
              <a:rPr lang="en-US" dirty="0"/>
              <a:t>Test for GDM at 24-28 weeks</a:t>
            </a:r>
          </a:p>
          <a:p>
            <a:r>
              <a:rPr lang="en-US" dirty="0"/>
              <a:t>Test GDM women for post partum diabetes at 4-12 weeks, using OGTT</a:t>
            </a:r>
          </a:p>
          <a:p>
            <a:r>
              <a:rPr lang="en-US" dirty="0"/>
              <a:t>People with GDM need lifelong screening for prediabetes/ diabetes at least every 3 yrs</a:t>
            </a:r>
          </a:p>
          <a:p>
            <a:r>
              <a:rPr lang="en-US" dirty="0"/>
              <a:t>Women with </a:t>
            </a:r>
            <a:r>
              <a:rPr lang="en-US" dirty="0" err="1"/>
              <a:t>hx</a:t>
            </a:r>
            <a:r>
              <a:rPr lang="en-US" dirty="0"/>
              <a:t> of GDM, found to have prediabetes need intensive lifestyle interventions or metformin to prevent diabetes.</a:t>
            </a:r>
          </a:p>
        </p:txBody>
      </p:sp>
      <p:pic>
        <p:nvPicPr>
          <p:cNvPr id="4" name="Picture 3">
            <a:extLst>
              <a:ext uri="{FF2B5EF4-FFF2-40B4-BE49-F238E27FC236}">
                <a16:creationId xmlns:a16="http://schemas.microsoft.com/office/drawing/2014/main" id="{96E302B4-EF2A-46AF-9560-CAD80058BAA7}"/>
              </a:ext>
            </a:extLst>
          </p:cNvPr>
          <p:cNvPicPr>
            <a:picLocks noChangeAspect="1"/>
          </p:cNvPicPr>
          <p:nvPr/>
        </p:nvPicPr>
        <p:blipFill>
          <a:blip r:embed="rId3"/>
          <a:stretch>
            <a:fillRect/>
          </a:stretch>
        </p:blipFill>
        <p:spPr>
          <a:xfrm>
            <a:off x="5638800" y="6333371"/>
            <a:ext cx="3363060" cy="395296"/>
          </a:xfrm>
          <a:prstGeom prst="rect">
            <a:avLst/>
          </a:prstGeom>
        </p:spPr>
      </p:pic>
    </p:spTree>
    <p:extLst>
      <p:ext uri="{BB962C8B-B14F-4D97-AF65-F5344CB8AC3E}">
        <p14:creationId xmlns:p14="http://schemas.microsoft.com/office/powerpoint/2010/main" val="32193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28600"/>
            <a:ext cx="8229600" cy="914400"/>
          </a:xfrm>
        </p:spPr>
        <p:txBody>
          <a:bodyPr vert="horz" lIns="90477" tIns="44445" rIns="90477" bIns="44445" anchor="b" anchorCtr="0">
            <a:normAutofit/>
          </a:bodyPr>
          <a:lstStyle/>
          <a:p>
            <a:pPr eaLnBrk="1" hangingPunct="1"/>
            <a:r>
              <a:rPr lang="en-US" dirty="0"/>
              <a:t>Other Specific Types of DM</a:t>
            </a:r>
            <a:endParaRPr lang="en-US"/>
          </a:p>
        </p:txBody>
      </p:sp>
      <p:sp>
        <p:nvSpPr>
          <p:cNvPr id="66563" name="Rectangle 3"/>
          <p:cNvSpPr>
            <a:spLocks noGrp="1" noChangeArrowheads="1"/>
          </p:cNvSpPr>
          <p:nvPr>
            <p:ph sz="quarter" idx="1"/>
          </p:nvPr>
        </p:nvSpPr>
        <p:spPr>
          <a:xfrm>
            <a:off x="457200" y="1219200"/>
            <a:ext cx="4648200" cy="5410200"/>
          </a:xfrm>
        </p:spPr>
        <p:txBody>
          <a:bodyPr vert="horz" lIns="90477" tIns="44445" rIns="90477" bIns="44445">
            <a:normAutofit/>
          </a:bodyPr>
          <a:lstStyle/>
          <a:p>
            <a:pPr eaLnBrk="1" hangingPunct="1"/>
            <a:r>
              <a:rPr lang="en-US" sz="2800" dirty="0"/>
              <a:t>Medications such as: steroids, protease inhibitors and </a:t>
            </a:r>
            <a:r>
              <a:rPr lang="en-US" sz="2800" dirty="0" err="1"/>
              <a:t>Prograf</a:t>
            </a:r>
            <a:r>
              <a:rPr lang="en-US" sz="2800" baseline="30000" dirty="0"/>
              <a:t>®</a:t>
            </a:r>
            <a:r>
              <a:rPr lang="en-US" sz="2800" dirty="0"/>
              <a:t> </a:t>
            </a:r>
          </a:p>
          <a:p>
            <a:pPr eaLnBrk="1" hangingPunct="1"/>
            <a:r>
              <a:rPr lang="en-US" sz="2800" dirty="0"/>
              <a:t>Secondary to Agent Orange</a:t>
            </a:r>
          </a:p>
          <a:p>
            <a:pPr eaLnBrk="1" hangingPunct="1"/>
            <a:r>
              <a:rPr lang="en-US" sz="2800" dirty="0"/>
              <a:t>Liver failure</a:t>
            </a:r>
          </a:p>
          <a:p>
            <a:pPr eaLnBrk="1" hangingPunct="1"/>
            <a:r>
              <a:rPr lang="en-US" sz="2800" dirty="0"/>
              <a:t>TPN or tube feedings</a:t>
            </a:r>
          </a:p>
          <a:p>
            <a:pPr eaLnBrk="1" hangingPunct="1"/>
            <a:r>
              <a:rPr lang="en-US" sz="2800" dirty="0">
                <a:solidFill>
                  <a:srgbClr val="0070C0"/>
                </a:solidFill>
              </a:rPr>
              <a:t>Diabetes Type 3c</a:t>
            </a:r>
          </a:p>
          <a:p>
            <a:pPr lvl="1"/>
            <a:r>
              <a:rPr lang="en-US" sz="2800" dirty="0"/>
              <a:t>Cystic fibrosis, </a:t>
            </a:r>
            <a:r>
              <a:rPr lang="en-US" sz="2800" dirty="0">
                <a:solidFill>
                  <a:srgbClr val="0070C0"/>
                </a:solidFill>
              </a:rPr>
              <a:t>pancreatitis</a:t>
            </a:r>
          </a:p>
          <a:p>
            <a:pPr lvl="1"/>
            <a:r>
              <a:rPr lang="en-US" sz="2800" dirty="0"/>
              <a:t>Pancreatic cancers or removal</a:t>
            </a:r>
          </a:p>
          <a:p>
            <a:pPr lvl="1"/>
            <a:r>
              <a:rPr lang="en-US" sz="2800" dirty="0"/>
              <a:t>Hemochromatosis</a:t>
            </a:r>
          </a:p>
          <a:p>
            <a:pPr lvl="1">
              <a:lnSpc>
                <a:spcPct val="90000"/>
              </a:lnSpc>
            </a:pPr>
            <a:endParaRPr lang="en-US" sz="2500" dirty="0"/>
          </a:p>
        </p:txBody>
      </p:sp>
      <p:pic>
        <p:nvPicPr>
          <p:cNvPr id="4" name="Picture 3" descr="Palm tree on beach, calm blue sea, blue skies with clouds">
            <a:extLst>
              <a:ext uri="{FF2B5EF4-FFF2-40B4-BE49-F238E27FC236}">
                <a16:creationId xmlns:a16="http://schemas.microsoft.com/office/drawing/2014/main" id="{984A0351-916E-19DF-5A9F-ACB6696BCDF9}"/>
              </a:ext>
            </a:extLst>
          </p:cNvPr>
          <p:cNvPicPr>
            <a:picLocks noChangeAspect="1"/>
          </p:cNvPicPr>
          <p:nvPr/>
        </p:nvPicPr>
        <p:blipFill>
          <a:blip r:embed="rId4" cstate="print">
            <a:extLst>
              <a:ext uri="{28A0092B-C50C-407E-A947-70E740481C1C}">
                <a14:useLocalDpi xmlns:a14="http://schemas.microsoft.com/office/drawing/2010/main" val="0"/>
              </a:ext>
            </a:extLst>
          </a:blip>
          <a:srcRect l="31081" r="14282" b="-3"/>
          <a:stretch/>
        </p:blipFill>
        <p:spPr>
          <a:xfrm>
            <a:off x="5075512" y="1447800"/>
            <a:ext cx="3611288" cy="4411980"/>
          </a:xfrm>
          <a:prstGeom prst="rect">
            <a:avLst/>
          </a:prstGeom>
          <a:noFill/>
        </p:spPr>
      </p:pic>
    </p:spTree>
    <p:custDataLst>
      <p:tags r:id="rId1"/>
    </p:custDataLst>
    <p:extLst>
      <p:ext uri="{BB962C8B-B14F-4D97-AF65-F5344CB8AC3E}">
        <p14:creationId xmlns:p14="http://schemas.microsoft.com/office/powerpoint/2010/main" val="427895318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Autofit/>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sz="2800" dirty="0">
                <a:solidFill>
                  <a:srgbClr val="383636"/>
                </a:solidFill>
                <a:ea typeface="Calibri" panose="020F0502020204030204" pitchFamily="34" charset="0"/>
                <a:cs typeface="Calibri" panose="020F0502020204030204" pitchFamily="34" charset="0"/>
              </a:rPr>
              <a:t>About 5-10% of diabetes, often </a:t>
            </a:r>
            <a:r>
              <a:rPr lang="en-US" sz="2800" b="0" i="0" dirty="0">
                <a:solidFill>
                  <a:srgbClr val="383636"/>
                </a:solidFill>
                <a:effectLst/>
                <a:ea typeface="Calibri" panose="020F0502020204030204" pitchFamily="34" charset="0"/>
                <a:cs typeface="Calibri" panose="020F0502020204030204" pitchFamily="34" charset="0"/>
              </a:rPr>
              <a:t>misdiagnosed as type 2 diabetes. </a:t>
            </a:r>
            <a:endParaRPr lang="en-US" sz="28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850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5" name="Picture 4">
            <a:extLst>
              <a:ext uri="{FF2B5EF4-FFF2-40B4-BE49-F238E27FC236}">
                <a16:creationId xmlns:a16="http://schemas.microsoft.com/office/drawing/2014/main" id="{04D5A3F5-F589-6059-D637-7E5268539329}"/>
              </a:ext>
            </a:extLst>
          </p:cNvPr>
          <p:cNvPicPr>
            <a:picLocks noChangeAspect="1"/>
          </p:cNvPicPr>
          <p:nvPr/>
        </p:nvPicPr>
        <p:blipFill>
          <a:blip r:embed="rId2"/>
          <a:stretch>
            <a:fillRect/>
          </a:stretch>
        </p:blipFill>
        <p:spPr>
          <a:xfrm>
            <a:off x="641276" y="5925034"/>
            <a:ext cx="3986568" cy="704366"/>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S_UNIQUEID" val="55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UDIO_ID" val="734"/>
  <p:tag name="ARTICULATE_AUDIO_RECORDED" val="1"/>
  <p:tag name="ELAPSEDTIME" val="200.1"/>
  <p:tag name="ANNOTATION_TYPE_1" val="0"/>
  <p:tag name="ANNOTATION_START_1" val="10.9"/>
  <p:tag name="ANNOTATION_END_1" val="26.0"/>
  <p:tag name="ANNOTATION_TOP_1" val="198"/>
  <p:tag name="ANNOTATION_LEFT_1" val="8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0"/>
  <p:tag name="ANNOTATION_END_2" val="43.5"/>
  <p:tag name="ANNOTATION_TOP_2" val="25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5"/>
  <p:tag name="ANNOTATION_END_3" val="57.9"/>
  <p:tag name="ANNOTATION_TOP_3" val="245"/>
  <p:tag name="ANNOTATION_LEFT_3" val="503"/>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9"/>
  <p:tag name="ANNOTATION_END_4" val="65.4"/>
  <p:tag name="ANNOTATION_TOP_4" val="311"/>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5.4"/>
  <p:tag name="ANNOTATION_END_5" val="90.1"/>
  <p:tag name="ANNOTATION_TOP_5" val="311"/>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0.1"/>
  <p:tag name="ANNOTATION_END_6" val="108.2"/>
  <p:tag name="ANNOTATION_TOP_6" val="366"/>
  <p:tag name="ANNOTATION_LEFT_6" val="83"/>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8.2"/>
  <p:tag name="ANNOTATION_END_7" val="120.1"/>
  <p:tag name="ANNOTATION_TOP_7" val="364"/>
  <p:tag name="ANNOTATION_LEFT_7" val="520"/>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20.1"/>
  <p:tag name="ANNOTATION_END_8" val="138.3"/>
  <p:tag name="ANNOTATION_TOP_8" val="414"/>
  <p:tag name="ANNOTATION_LEFT_8" val="60"/>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38.3"/>
  <p:tag name="ANNOTATION_END_9" val="143.6"/>
  <p:tag name="ANNOTATION_TOP_9" val="414"/>
  <p:tag name="ANNOTATION_LEFT_9" val="520"/>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43.6"/>
  <p:tag name="ANNOTATION_END_10" val="149.1"/>
  <p:tag name="ANNOTATION_TOP_10" val="520"/>
  <p:tag name="ANNOTATION_LEFT_10" val="74"/>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49.1"/>
  <p:tag name="ANNOTATION_TOP_11" val="468"/>
  <p:tag name="ANNOTATION_LEFT_11" val="48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USED_LAYOUT" val="4"/>
</p:tagLst>
</file>

<file path=ppt/tags/tag74.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8.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7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8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46250</TotalTime>
  <Words>20894</Words>
  <Application>Microsoft Office PowerPoint</Application>
  <PresentationFormat>On-screen Show (4:3)</PresentationFormat>
  <Paragraphs>2824</Paragraphs>
  <Slides>307</Slides>
  <Notes>138</Notes>
  <HiddenSlides>0</HiddenSlides>
  <MMClips>1</MMClips>
  <ScaleCrop>false</ScaleCrop>
  <HeadingPairs>
    <vt:vector size="8" baseType="variant">
      <vt:variant>
        <vt:lpstr>Fonts Used</vt:lpstr>
      </vt:variant>
      <vt:variant>
        <vt:i4>28</vt:i4>
      </vt:variant>
      <vt:variant>
        <vt:lpstr>Theme</vt:lpstr>
      </vt:variant>
      <vt:variant>
        <vt:i4>8</vt:i4>
      </vt:variant>
      <vt:variant>
        <vt:lpstr>Embedded OLE Servers</vt:lpstr>
      </vt:variant>
      <vt:variant>
        <vt:i4>1</vt:i4>
      </vt:variant>
      <vt:variant>
        <vt:lpstr>Slide Titles</vt:lpstr>
      </vt:variant>
      <vt:variant>
        <vt:i4>307</vt:i4>
      </vt:variant>
    </vt:vector>
  </HeadingPairs>
  <TitlesOfParts>
    <vt:vector size="344" baseType="lpstr">
      <vt:lpstr>__Roboto_22b3a9</vt:lpstr>
      <vt:lpstr>AdvOT7b515deb</vt:lpstr>
      <vt:lpstr>AdvOT8eb9eec2.B</vt:lpstr>
      <vt:lpstr>Aptos</vt:lpstr>
      <vt:lpstr>Arial</vt:lpstr>
      <vt:lpstr>Arial Black</vt:lpstr>
      <vt:lpstr>BlinkMacSystemFont</vt:lpstr>
      <vt:lpstr>Calibri</vt:lpstr>
      <vt:lpstr>Courier New</vt:lpstr>
      <vt:lpstr>Gill Sans MT</vt:lpstr>
      <vt:lpstr>Helvetica</vt:lpstr>
      <vt:lpstr>Helvetica Neue</vt:lpstr>
      <vt:lpstr>inherit</vt:lpstr>
      <vt:lpstr>Monaco</vt:lpstr>
      <vt:lpstr>Monotype Sorts</vt:lpstr>
      <vt:lpstr>Open Sans</vt:lpstr>
      <vt:lpstr>pt_sansregular</vt:lpstr>
      <vt:lpstr>Roboto</vt:lpstr>
      <vt:lpstr>Segoe UI</vt:lpstr>
      <vt:lpstr>signika_negativeregular</vt:lpstr>
      <vt:lpstr>Symbol</vt:lpstr>
      <vt:lpstr>Tahoma</vt:lpstr>
      <vt:lpstr>Times</vt:lpstr>
      <vt:lpstr>Times New Roman</vt:lpstr>
      <vt:lpstr>Trebuchet MS</vt:lpstr>
      <vt:lpstr>Wingdings</vt:lpstr>
      <vt:lpstr>Wingdings 2</vt:lpstr>
      <vt:lpstr>Wingdings 3</vt:lpstr>
      <vt:lpstr>1_Origin</vt:lpstr>
      <vt:lpstr>Origin</vt:lpstr>
      <vt:lpstr>2_Origin</vt:lpstr>
      <vt:lpstr>3_Origin</vt:lpstr>
      <vt:lpstr>4_Origin</vt:lpstr>
      <vt:lpstr>5_Origin</vt:lpstr>
      <vt:lpstr>7_Origin</vt:lpstr>
      <vt:lpstr>8_Origin</vt:lpstr>
      <vt:lpstr>Clip</vt:lpstr>
      <vt:lpstr> Virtual DiabetesEd Training Conference 2024 – Day 1  </vt:lpstr>
      <vt:lpstr>Welcome Everyone</vt:lpstr>
      <vt:lpstr>PowerPoint Presentation</vt:lpstr>
      <vt:lpstr>Land Acknowledgment</vt:lpstr>
      <vt:lpstr>Thank You  </vt:lpstr>
      <vt:lpstr>We are Here to Help!</vt:lpstr>
      <vt:lpstr>Diabetes Education Services Inclusion Statement</vt:lpstr>
      <vt:lpstr>Look in  your Inbox</vt:lpstr>
      <vt:lpstr>Who is attending this conference?</vt:lpstr>
      <vt:lpstr>What is your job setting?</vt:lpstr>
      <vt:lpstr>Certifications?</vt:lpstr>
      <vt:lpstr>What motivated you to attend?</vt:lpstr>
      <vt:lpstr>Thank you for Being a Part of This Awesome Community</vt:lpstr>
      <vt:lpstr>Virtual Course Schedule – Day 1 April 17</vt:lpstr>
      <vt:lpstr>Speaker Question and Answer</vt:lpstr>
      <vt:lpstr>Thank you to our Speakers</vt:lpstr>
      <vt:lpstr>Coach Bev has no Conflict of Interest</vt:lpstr>
      <vt:lpstr>Diana Isaacs, PharmD, BCPS, BCACP,  BC-ADM, CDCES, FADCES, FCCP</vt:lpstr>
      <vt:lpstr>Disclosures for Dr. Isaacs</vt:lpstr>
      <vt:lpstr>Diabetes Overview and Glycemic Goals</vt:lpstr>
      <vt:lpstr>17. Diabetes Advocacy</vt:lpstr>
      <vt:lpstr>CDC Announces</vt:lpstr>
      <vt:lpstr>Poll Question 1</vt:lpstr>
      <vt:lpstr>Type 2 Diabetes in America 2024 </vt:lpstr>
      <vt:lpstr>Improving Care - Population Health</vt:lpstr>
      <vt:lpstr>Diabetes Prevalence by Ethnic Group</vt:lpstr>
      <vt:lpstr>Equality vs Equity</vt:lpstr>
      <vt:lpstr>Address Barriers to Self Management</vt:lpstr>
      <vt:lpstr>Social Determinants of Health</vt:lpstr>
      <vt:lpstr>Status of Diabetes Care</vt:lpstr>
      <vt:lpstr>Now, let’s get to the Nitty Gritty</vt:lpstr>
      <vt:lpstr>PowerPoint Presentation</vt:lpstr>
      <vt:lpstr>Hormones Effect on Glucose</vt:lpstr>
      <vt:lpstr>Pre Diabetes &amp; Type 2- Screening Guidelines (ADA 2025 Clinical Practice Guidelines)</vt:lpstr>
      <vt:lpstr>Diabetes 2 - Who is at Risk?  (ADA 2024 Clinical Practice Guidelines)</vt:lpstr>
      <vt:lpstr>Diabetes Screening Guidelines  (ADA 2025 Clinical Practice Guidelines – Cheat Sheet)</vt:lpstr>
      <vt:lpstr>Poll Question 2 </vt:lpstr>
      <vt:lpstr>Natural History of Diabetes</vt:lpstr>
      <vt:lpstr>Poll Question 3</vt:lpstr>
      <vt:lpstr>PreDiabetes is FREAKING ME OUT</vt:lpstr>
      <vt:lpstr>3. Detecting PreDiabetes Matters</vt:lpstr>
      <vt:lpstr>3. Prevent or Delay Diabetes for those with Prediabetes</vt:lpstr>
      <vt:lpstr>Get About 7 Hours of Quality Sleep to Prevent Diabetes</vt:lpstr>
      <vt:lpstr>3. Pharmacologic Interventions</vt:lpstr>
      <vt:lpstr>Diabetes is Complex</vt:lpstr>
      <vt:lpstr>Tailoring Treatment for Social Context</vt:lpstr>
      <vt:lpstr>Remember by Joy Harjo – Poet Laureate</vt:lpstr>
      <vt:lpstr>Person Centered Care </vt:lpstr>
      <vt:lpstr>Let’s meet people where they are at.</vt:lpstr>
      <vt:lpstr>PowerPoint Presentation</vt:lpstr>
      <vt:lpstr>PowerPoint Presentation</vt:lpstr>
      <vt:lpstr>Type 1 ~ Immune Mediated  5-10% of Diabetes</vt:lpstr>
      <vt:lpstr>Antibody Testing for Type 1</vt:lpstr>
      <vt:lpstr>Type 1 Diabetes Progression</vt:lpstr>
      <vt:lpstr>Pharmacologic Intervention to Delay Symptomatic Type 1 (in Stage 2)</vt:lpstr>
      <vt:lpstr>Type 1 (stage 2) Delayed with Teplizumab by 2 years     www.DiabetesTrialNet.org</vt:lpstr>
      <vt:lpstr> Determine if Type 1 - Use AABBCC Approach</vt:lpstr>
      <vt:lpstr>Type 1 Diabetes Features?</vt:lpstr>
      <vt:lpstr>3. Prevention or Delay of Diabetes and Associated Comorbidities (for Preclinical Type 1 Diabetes) </vt:lpstr>
      <vt:lpstr>Type 1 &amp; Lifestyle Prevention</vt:lpstr>
      <vt:lpstr>Pharmacologic Intervention to Delay Symptomatic Type 1 (in Stage 2)</vt:lpstr>
      <vt:lpstr>Type 1 (stage 2) Delayed with Teplizumab by 2 years     www.DiabetesTrialNet.org</vt:lpstr>
      <vt:lpstr>Quick Question</vt:lpstr>
      <vt:lpstr>Medalist Study – Harvard Joslin Diabetes Center </vt:lpstr>
      <vt:lpstr>What kind of Diabetes?</vt:lpstr>
      <vt:lpstr>Type 1 &amp; Type 2 - Double Diabetes?</vt:lpstr>
      <vt:lpstr>What type of Diabetes?</vt:lpstr>
      <vt:lpstr>Latent AutoImmunity Diabetes in Adults (LADA)</vt:lpstr>
      <vt:lpstr>LADA Clinical Features Compared to Type 2</vt:lpstr>
      <vt:lpstr>What about Latent Autoimmunity Diabetes in Adults (LADA) </vt:lpstr>
      <vt:lpstr>PowerPoint Presentation</vt:lpstr>
      <vt:lpstr>BMI – Visual Image</vt:lpstr>
      <vt:lpstr>Signs of Diabetes</vt:lpstr>
      <vt:lpstr>PowerPoint Presentation</vt:lpstr>
      <vt:lpstr>What is Type 2 Diabetes?</vt:lpstr>
      <vt:lpstr>Ominous Octet</vt:lpstr>
      <vt:lpstr>PowerPoint Presentation</vt:lpstr>
      <vt:lpstr>SGLT and the Kidney</vt:lpstr>
      <vt:lpstr>Poll Question 5</vt:lpstr>
      <vt:lpstr> SGLT2 Inhibitors- “Glucoretics” </vt:lpstr>
      <vt:lpstr>SGLT-2 Inhibitor Dosing and Renal Adjustments</vt:lpstr>
      <vt:lpstr>SGLT-2i Indications Summary</vt:lpstr>
      <vt:lpstr>Benefits of SGLT-2 Inhibitors</vt:lpstr>
      <vt:lpstr>Side Effects of SGLT-2 Inhibitors</vt:lpstr>
      <vt:lpstr>SGLT2i: Managing Adverse Effects</vt:lpstr>
      <vt:lpstr>Case Study: Rick </vt:lpstr>
      <vt:lpstr>Case Study: Rick (No Poll)</vt:lpstr>
      <vt:lpstr>SGLT2 Inhibitors- How do they rate?  </vt:lpstr>
      <vt:lpstr>“Getting diabetes saved my life.”  ~ Sherri Sheperd</vt:lpstr>
      <vt:lpstr>Comparison of Type 1,Type 2, LADA</vt:lpstr>
      <vt:lpstr>Other Types of Diabetes</vt:lpstr>
      <vt:lpstr>Screening in early Pregnancy</vt:lpstr>
      <vt:lpstr>Poll question 6</vt:lpstr>
      <vt:lpstr>Gestational DM ~ 9% of all Pregnancies</vt:lpstr>
      <vt:lpstr>Rates of Gestational Diabetes (GDM) and Diabetes in Pregnancy increasing</vt:lpstr>
      <vt:lpstr>See Diabetes and Pregnancy Level 2</vt:lpstr>
      <vt:lpstr>Gestational Diabetes and Pregnancy</vt:lpstr>
      <vt:lpstr>Other Specific Types of DM</vt:lpstr>
      <vt:lpstr>Type 3c Diabetes (Pancreatogenic)</vt:lpstr>
      <vt:lpstr>Pancreatitis</vt:lpstr>
      <vt:lpstr>Regardless of the cause, hyperglycemia needs to be treated.</vt:lpstr>
      <vt:lpstr>Diabetes Bingo “DiaBingo”  Shout out Right Answer</vt:lpstr>
      <vt:lpstr>DiaBingo</vt:lpstr>
      <vt:lpstr>PowerPoint Presentation</vt:lpstr>
      <vt:lpstr>New Drugs Take Hollywood by Storm</vt:lpstr>
      <vt:lpstr>GLP-1 Receptor Agonist Mechanism</vt:lpstr>
      <vt:lpstr>Action of GLP-1 and GIP</vt:lpstr>
      <vt:lpstr>Pocket Card: GLP-1 &amp; GIP RA  </vt:lpstr>
      <vt:lpstr>Oral Semaglutide (Rybelsus)</vt:lpstr>
      <vt:lpstr>Incretin Device Show/Tell</vt:lpstr>
      <vt:lpstr>Incretin Summary </vt:lpstr>
      <vt:lpstr>PowerPoint Presentation</vt:lpstr>
      <vt:lpstr>Poll Question 9</vt:lpstr>
      <vt:lpstr>SURPASS (Tirzepatide): A1C Change </vt:lpstr>
      <vt:lpstr>SURPASS (Tirzepatide): Change in Body Weight </vt:lpstr>
      <vt:lpstr>Tirzepatide  &amp; GLP-1 RA Safety Profile </vt:lpstr>
      <vt:lpstr>Counseling Points: GLP-1 RA &amp; GLP-1/GIP</vt:lpstr>
      <vt:lpstr>Poll Question 10 </vt:lpstr>
      <vt:lpstr>Let’s Break it Down ADA 2025</vt:lpstr>
      <vt:lpstr>GLP-1 /GIPs Approved for Weight Loss</vt:lpstr>
      <vt:lpstr>Tirzepatide for Weight Loss: SURMOUNT-1  </vt:lpstr>
      <vt:lpstr>GLP-1/GIP Receptor Agonist Indications</vt:lpstr>
      <vt:lpstr>Incretins– How Do They Rate?  </vt:lpstr>
      <vt:lpstr>The Future of Incretins is Bright</vt:lpstr>
      <vt:lpstr>Medication Taking Behaviors</vt:lpstr>
      <vt:lpstr>6. Glycemic Goals &amp; Hypo</vt:lpstr>
      <vt:lpstr>ADA 2025 Summary for Exams</vt:lpstr>
      <vt:lpstr>Poll Question 5</vt:lpstr>
      <vt:lpstr>6. Assess Glycemic Status</vt:lpstr>
      <vt:lpstr>6. Glycemic Targets for Non-Pregnant Adults</vt:lpstr>
      <vt:lpstr>6. Glycemic Targets Individualize Targets – ADA  </vt:lpstr>
      <vt:lpstr>A1c and Estimated Avg Glucose (eAG)  </vt:lpstr>
      <vt:lpstr>PowerPoint Presentation</vt:lpstr>
      <vt:lpstr>Does Race or Ethnicity effect A1C?</vt:lpstr>
      <vt:lpstr>Ambulatory Glucose Profile </vt:lpstr>
      <vt:lpstr>PowerPoint Presentation</vt:lpstr>
      <vt:lpstr>BGM vs CGM</vt:lpstr>
      <vt:lpstr>A1C Alone is Just Not Enough </vt:lpstr>
      <vt:lpstr>Time in Range</vt:lpstr>
      <vt:lpstr>Time in Range (TIR)</vt:lpstr>
      <vt:lpstr>Estimation of A1c for a Given TIR</vt:lpstr>
      <vt:lpstr>Ambulatory Glucose Profile Report</vt:lpstr>
      <vt:lpstr>15. ADA Pregnancy Targets – For those with type 1, type 2 and GDM</vt:lpstr>
      <vt:lpstr>Pharmacologic Treatment during Pregnancy</vt:lpstr>
      <vt:lpstr>Pregnancy and Hypertension</vt:lpstr>
      <vt:lpstr> Case Study - Ricki</vt:lpstr>
      <vt:lpstr>Poll 11. What Treatment Should Ricki Be Started On?  </vt:lpstr>
      <vt:lpstr>Let’s Break it Down ADA 2025</vt:lpstr>
      <vt:lpstr>Metformin is “Usually” 1st Line  </vt:lpstr>
      <vt:lpstr>AACE 2023 Diabetes Guideline</vt:lpstr>
      <vt:lpstr>PowerPoint Presentation</vt:lpstr>
      <vt:lpstr>Poll Question 12</vt:lpstr>
      <vt:lpstr>Metformin Dosing and Mechanism</vt:lpstr>
      <vt:lpstr>Metformin – How Does it Rate?  </vt:lpstr>
      <vt:lpstr>Risk-Based Screening for PreDiabetes or Type 2 in Children and Youth </vt:lpstr>
      <vt:lpstr>Type 2 and Kids Goals  </vt:lpstr>
      <vt:lpstr>14. Children &amp; Adolescents: Glycemic Targets</vt:lpstr>
      <vt:lpstr>Lunch Served  12:00 to 12:55 PDT</vt:lpstr>
      <vt:lpstr>When Does Old Age Start?</vt:lpstr>
      <vt:lpstr>Poll Question 13</vt:lpstr>
      <vt:lpstr> 13. Older Adults Goals – Whole Picture</vt:lpstr>
      <vt:lpstr>Treatment Goals Based On:</vt:lpstr>
      <vt:lpstr>Poll Question 14</vt:lpstr>
      <vt:lpstr>13. Older Adults Healthy &amp; Good Functional Status</vt:lpstr>
      <vt:lpstr>Poll 15 – Review Question</vt:lpstr>
      <vt:lpstr>  Older Adults and Medications</vt:lpstr>
      <vt:lpstr>Older Adults with Complications and Reduced Functionality  - Less Intense Goals</vt:lpstr>
      <vt:lpstr>Older Adults (≥65 years) with diabetes</vt:lpstr>
      <vt:lpstr>4. ADA – Complete Medical Evaluation</vt:lpstr>
      <vt:lpstr>PowerPoint Presentation</vt:lpstr>
      <vt:lpstr>ADA Assess and Treatment Plan</vt:lpstr>
      <vt:lpstr>Standard 4 – Diabetes Medical Evaluation </vt:lpstr>
      <vt:lpstr>Assessment and Treatment of Disabilities</vt:lpstr>
      <vt:lpstr>Lab Eval at Initial &amp; Annual Visit</vt:lpstr>
      <vt:lpstr>Referrals for Initial Care Mgmt</vt:lpstr>
      <vt:lpstr>ADA – Follow-up Visit to include:</vt:lpstr>
      <vt:lpstr>Immunization Schedule for Diabetes 2025</vt:lpstr>
      <vt:lpstr>Pneumococcal Vaccine for US Adults</vt:lpstr>
      <vt:lpstr>PowerPoint Presentation</vt:lpstr>
      <vt:lpstr>PowerPoint Presentation</vt:lpstr>
      <vt:lpstr>Hypoglycemia (Glucose) Alert Values</vt:lpstr>
      <vt:lpstr>PowerPoint Presentation</vt:lpstr>
      <vt:lpstr>Hypo Marker of CV Events &amp; Mortality</vt:lpstr>
      <vt:lpstr>SDOH and Hypoglycemia</vt:lpstr>
      <vt:lpstr>Assess for Hypo</vt:lpstr>
      <vt:lpstr>Hypoglycemia: Clinical Risk Factors  </vt:lpstr>
      <vt:lpstr>Tx of Level 2 &amp; 3 Hypoglycemia</vt:lpstr>
      <vt:lpstr>Poll Question 6</vt:lpstr>
      <vt:lpstr>Hyperglycemic Crisis </vt:lpstr>
      <vt:lpstr>                             HHS      DKA   EDKA </vt:lpstr>
      <vt:lpstr>Sulfonylureas - Secretagogues or “Squirters”</vt:lpstr>
      <vt:lpstr>Meglitinides - Squirts</vt:lpstr>
      <vt:lpstr>Case Study Ken – Poll 2</vt:lpstr>
      <vt:lpstr>Reducing Hypoglycemia</vt:lpstr>
      <vt:lpstr>PowerPoint Presentation</vt:lpstr>
      <vt:lpstr>Quick Question 3</vt:lpstr>
      <vt:lpstr>Preventing Hypoglycemia</vt:lpstr>
      <vt:lpstr>“The highest form of wisdom is kindness.”  The Talmud</vt:lpstr>
      <vt:lpstr>Landmark Trials</vt:lpstr>
      <vt:lpstr>Quick Question 3A</vt:lpstr>
      <vt:lpstr>Diabetes Control and Complications Trial (DCCT) Type 1 – Does getting A1c &lt;7% matter?</vt:lpstr>
      <vt:lpstr>DCCT Conclusions</vt:lpstr>
      <vt:lpstr>UKPDS Results United kingdom Prospective Diabetes Study</vt:lpstr>
      <vt:lpstr>“Legacy Effect”</vt:lpstr>
      <vt:lpstr>Diabetes Bingo “DiaBingo” Shout out Right Answer</vt:lpstr>
      <vt:lpstr>DiaBingo- G</vt:lpstr>
      <vt:lpstr>Question and Break Time – 2:50</vt:lpstr>
      <vt:lpstr>What the Rx?</vt:lpstr>
      <vt:lpstr>How Many Drug Options for Diabetes?</vt:lpstr>
      <vt:lpstr>Drug Targets in Diabetes</vt:lpstr>
      <vt:lpstr>Section 9-  Pharmacologic Approaches to Glycemic Treatment for Type 2 Diabetes</vt:lpstr>
      <vt:lpstr>Let’s Break it Down ADA 2025</vt:lpstr>
      <vt:lpstr>AACE 2023 Diabetes Guideline</vt:lpstr>
      <vt:lpstr>PowerPoint Presentation</vt:lpstr>
      <vt:lpstr>TZDs – How Do They Rate?  </vt:lpstr>
      <vt:lpstr>Dipeptidyl Peptidase-4 (DPP-4) Inhibitors</vt:lpstr>
      <vt:lpstr>DPP4 Inhibitor Dosing</vt:lpstr>
      <vt:lpstr>Alpha-glucosidase Inhibitors</vt:lpstr>
      <vt:lpstr>Other Med Classes</vt:lpstr>
      <vt:lpstr>Drug Comparison </vt:lpstr>
      <vt:lpstr>Check Your Knowledge</vt:lpstr>
      <vt:lpstr>Medication Cost Considerations</vt:lpstr>
      <vt:lpstr>Cost Related Barriers</vt:lpstr>
      <vt:lpstr>PowerPoint Presentation</vt:lpstr>
      <vt:lpstr>Chronic Kidney Disease– 2025 Update</vt:lpstr>
      <vt:lpstr>Poll Question 5  </vt:lpstr>
      <vt:lpstr>Risk of CKD Progression, CVD</vt:lpstr>
      <vt:lpstr>Diabetes + CKD – Increases CVD Risk</vt:lpstr>
      <vt:lpstr> Standard 11 – Protect Kidneys</vt:lpstr>
      <vt:lpstr>Choosing glucose-lowering medication in people with Chronic Kidney Disease</vt:lpstr>
      <vt:lpstr>SGLT2 Inhibitor CKD Evidence Summary</vt:lpstr>
      <vt:lpstr>SGLT-2 Inhibitor Dosing &amp; Indication</vt:lpstr>
      <vt:lpstr>Finereone’s Place in Therapy</vt:lpstr>
      <vt:lpstr>Finerenone Resource</vt:lpstr>
      <vt:lpstr>Kidney Goals and MNT</vt:lpstr>
      <vt:lpstr>Diabetes Bingo “DiaBingo”  Shout out Right Answer</vt:lpstr>
      <vt:lpstr>DiaBingo - O</vt:lpstr>
      <vt:lpstr>PowerPoint Presentation</vt:lpstr>
      <vt:lpstr>Stroke and Heart Attack</vt:lpstr>
      <vt:lpstr>Stroke of Luck</vt:lpstr>
      <vt:lpstr>Atherosclerotic Cardiovascular Disease</vt:lpstr>
      <vt:lpstr>10. Cardiovascular Disease and Risk Management</vt:lpstr>
      <vt:lpstr>Heart Failure</vt:lpstr>
      <vt:lpstr>Sotagliflozin (Impefa)</vt:lpstr>
      <vt:lpstr>SGLT2 Inhibitor HF/ASCVD Evidence Summary</vt:lpstr>
      <vt:lpstr>GLP-1 Analog CVOT Data Summary</vt:lpstr>
      <vt:lpstr>Meet Alice</vt:lpstr>
      <vt:lpstr>Questions to Think About</vt:lpstr>
      <vt:lpstr>Hypertension Management in People with Diabetes</vt:lpstr>
      <vt:lpstr>Classifying Hypertension </vt:lpstr>
      <vt:lpstr>PowerPoint Presentation</vt:lpstr>
      <vt:lpstr>BP and Diabetes Targets 2025 </vt:lpstr>
      <vt:lpstr>BP Treatment in addition to Lifestyle</vt:lpstr>
      <vt:lpstr>Hypertension Management</vt:lpstr>
      <vt:lpstr>Cardiac and Renal Disease</vt:lpstr>
      <vt:lpstr>Screening for Undiagnosed CV Disease</vt:lpstr>
      <vt:lpstr>Cost vs Benefit of Treating HTN</vt:lpstr>
      <vt:lpstr>HTN Lifestyle Treatment Strategies</vt:lpstr>
      <vt:lpstr>Back to Alice</vt:lpstr>
      <vt:lpstr>Calculating ASCVD Risk</vt:lpstr>
      <vt:lpstr>What Is Alice’s ASCVD risk? </vt:lpstr>
      <vt:lpstr>Poll 6 - What is the blood pressure goal for Alice?</vt:lpstr>
      <vt:lpstr>Does Alice have albuminuria?</vt:lpstr>
      <vt:lpstr>PowerPoint Presentation</vt:lpstr>
      <vt:lpstr>ACE Inhibitors</vt:lpstr>
      <vt:lpstr>Angiotensin Receptor blockers (ARB’s)</vt:lpstr>
      <vt:lpstr>ACEI/ARB Adverse Effects</vt:lpstr>
      <vt:lpstr>Thiazide diuretics</vt:lpstr>
      <vt:lpstr>Calcium Channel Blockers</vt:lpstr>
      <vt:lpstr>Resistant hypertension </vt:lpstr>
      <vt:lpstr>Beta Blockers</vt:lpstr>
      <vt:lpstr>PowerPoint Presentation</vt:lpstr>
      <vt:lpstr>Other Hypertension Meds</vt:lpstr>
      <vt:lpstr>Other hypertension meds (cont)</vt:lpstr>
      <vt:lpstr>Poll 7 - What Changes are Best to Make to Alice’s Hypertension Regimen? </vt:lpstr>
      <vt:lpstr>Poll Question 8</vt:lpstr>
      <vt:lpstr>Lipid Goals – Primary Prevention</vt:lpstr>
      <vt:lpstr>Lipid Goals for People with ASCVD</vt:lpstr>
      <vt:lpstr> Lipid Therapy in Diabetes by Age</vt:lpstr>
      <vt:lpstr>Statin Dosing</vt:lpstr>
      <vt:lpstr>Lipid and HTN Meds Cheat Sheets</vt:lpstr>
      <vt:lpstr>PowerPoint Presentation</vt:lpstr>
      <vt:lpstr>Lipid Monitoring and Lifestyle Treatment Strategies</vt:lpstr>
      <vt:lpstr>Statin Intolerant</vt:lpstr>
      <vt:lpstr>  Lipid Therapy in Diabetes by Age 10.3</vt:lpstr>
      <vt:lpstr>Additional Agents to Lower LDL</vt:lpstr>
      <vt:lpstr>Additional Agents to Lower LDL</vt:lpstr>
      <vt:lpstr>Treating High TG</vt:lpstr>
      <vt:lpstr>Diabetes Meds Lower CV Risk  </vt:lpstr>
      <vt:lpstr>Back to Alice </vt:lpstr>
      <vt:lpstr>Poll 8 - What is the best Lipid Recommendation for Alice? </vt:lpstr>
      <vt:lpstr>ADA 2025 Summary</vt:lpstr>
      <vt:lpstr>Antiplatelet Agents</vt:lpstr>
      <vt:lpstr>10 - ADA Antiplatelet Agents </vt:lpstr>
      <vt:lpstr>Should Alice start aspirin?  No Poll</vt:lpstr>
      <vt:lpstr>Would you change Alice’s Diabetes Regimen? </vt:lpstr>
      <vt:lpstr>Which of the Following Changes Would you Make to Alice’s regimen?   Poll 10</vt:lpstr>
      <vt:lpstr>Lifestyle Modifications to Reduce CV risk</vt:lpstr>
      <vt:lpstr>Lifestyle modifications</vt:lpstr>
      <vt:lpstr>Poll 11- What Lifestyle Modifications are Recommended for Alice?</vt:lpstr>
      <vt:lpstr>Thank You</vt:lpstr>
      <vt:lpstr>Thank You – Questions?</vt:lpstr>
      <vt:lpstr>Diabetes Bingo “DiaBingo” Shout out Right Answer</vt:lpstr>
      <vt:lpstr>DiaBingo - I</vt:lpstr>
      <vt:lpstr>DiaBingo - N</vt:lpstr>
      <vt:lpstr>DiaBingo - O</vt:lpstr>
      <vt:lpstr>Break Time &amp; 5 minute Q&amp;A</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790</cp:revision>
  <cp:lastPrinted>2019-03-26T17:05:59Z</cp:lastPrinted>
  <dcterms:created xsi:type="dcterms:W3CDTF">2014-04-17T17:56:59Z</dcterms:created>
  <dcterms:modified xsi:type="dcterms:W3CDTF">2025-03-05T00:38:50Z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