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theme/themeOverride3.xml" ContentType="application/vnd.openxmlformats-officedocument.themeOverride+xml"/>
  <Override PartName="/ppt/theme/themeOverride4.xml" ContentType="application/vnd.openxmlformats-officedocument.themeOverrid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6.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7.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ink/ink1.xml" ContentType="application/inkml+xml"/>
  <Override PartName="/ppt/ink/ink2.xml" ContentType="application/inkml+xml"/>
  <Override PartName="/ppt/ink/ink3.xml" ContentType="application/inkml+xml"/>
  <Override PartName="/ppt/tags/tag13.xml" ContentType="application/vnd.openxmlformats-officedocument.presentationml.tags+xml"/>
  <Override PartName="/ppt/tags/tag14.xml" ContentType="application/vnd.openxmlformats-officedocument.presentationml.tags+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5.xml" ContentType="application/vnd.openxmlformats-officedocument.presentationml.tags+xml"/>
  <Override PartName="/ppt/notesSlides/notesSlide9.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8.xml" ContentType="application/vnd.openxmlformats-officedocument.presentationml.tags+xml"/>
  <Override PartName="/ppt/notesSlides/notesSlide12.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3.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16.xml" ContentType="application/vnd.openxmlformats-officedocument.presentationml.notesSlide+xml"/>
  <Override PartName="/ppt/tags/tag30.xml" ContentType="application/vnd.openxmlformats-officedocument.presentationml.tags+xml"/>
  <Override PartName="/ppt/notesSlides/notesSlide17.xml" ContentType="application/vnd.openxmlformats-officedocument.presentationml.notesSlide+xml"/>
  <Override PartName="/ppt/tags/tag31.xml" ContentType="application/vnd.openxmlformats-officedocument.presentationml.tags+xml"/>
  <Override PartName="/ppt/notesSlides/notesSlide18.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19.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20.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21.xml" ContentType="application/vnd.openxmlformats-officedocument.presentationml.notesSlide+xml"/>
  <Override PartName="/ppt/tags/tag38.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25.xml" ContentType="application/vnd.openxmlformats-officedocument.presentationml.notesSlide+xml"/>
  <Override PartName="/ppt/tags/tag43.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44.xml" ContentType="application/vnd.openxmlformats-officedocument.presentationml.tags+xml"/>
  <Override PartName="/ppt/notesSlides/notesSlide29.xml" ContentType="application/vnd.openxmlformats-officedocument.presentationml.notesSlide+xml"/>
  <Override PartName="/ppt/tags/tag45.xml" ContentType="application/vnd.openxmlformats-officedocument.presentationml.tags+xml"/>
  <Override PartName="/ppt/notesSlides/notesSlide30.xml" ContentType="application/vnd.openxmlformats-officedocument.presentationml.notesSlide+xml"/>
  <Override PartName="/ppt/tags/tag46.xml" ContentType="application/vnd.openxmlformats-officedocument.presentationml.tags+xml"/>
  <Override PartName="/ppt/notesSlides/notesSlide31.xml" ContentType="application/vnd.openxmlformats-officedocument.presentationml.notesSlide+xml"/>
  <Override PartName="/ppt/tags/tag47.xml" ContentType="application/vnd.openxmlformats-officedocument.presentationml.tags+xml"/>
  <Override PartName="/ppt/notesSlides/notesSlide32.xml" ContentType="application/vnd.openxmlformats-officedocument.presentationml.notesSlide+xml"/>
  <Override PartName="/ppt/tags/tag48.xml" ContentType="application/vnd.openxmlformats-officedocument.presentationml.tags+xml"/>
  <Override PartName="/ppt/notesSlides/notesSlide33.xml" ContentType="application/vnd.openxmlformats-officedocument.presentationml.notesSlide+xml"/>
  <Override PartName="/ppt/tags/tag49.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50.xml" ContentType="application/vnd.openxmlformats-officedocument.presentationml.tags+xml"/>
  <Override PartName="/ppt/notesSlides/notesSlide42.xml" ContentType="application/vnd.openxmlformats-officedocument.presentationml.notesSlide+xml"/>
  <Override PartName="/ppt/ink/ink4.xml" ContentType="application/inkml+xml"/>
  <Override PartName="/ppt/ink/ink5.xml" ContentType="application/inkml+xml"/>
  <Override PartName="/ppt/tags/tag51.xml" ContentType="application/vnd.openxmlformats-officedocument.presentationml.tags+xml"/>
  <Override PartName="/ppt/notesSlides/notesSlide43.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notesSlides/notesSlide44.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4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58.xml" ContentType="application/vnd.openxmlformats-officedocument.presentationml.tags+xml"/>
  <Override PartName="/ppt/notesSlides/notesSlide48.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notesSlides/notesSlide49.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tags/tag63.xml" ContentType="application/vnd.openxmlformats-officedocument.presentationml.tags+xml"/>
  <Override PartName="/ppt/tags/tag64.xml" ContentType="application/vnd.openxmlformats-officedocument.presentationml.tags+xml"/>
  <Override PartName="/ppt/notesSlides/notesSlide52.xml" ContentType="application/vnd.openxmlformats-officedocument.presentationml.notesSlide+xml"/>
  <Override PartName="/ppt/tags/tag65.xml" ContentType="application/vnd.openxmlformats-officedocument.presentationml.tags+xml"/>
  <Override PartName="/ppt/notesSlides/notesSlide53.xml" ContentType="application/vnd.openxmlformats-officedocument.presentationml.notesSlide+xml"/>
  <Override PartName="/ppt/tags/tag66.xml" ContentType="application/vnd.openxmlformats-officedocument.presentationml.tags+xml"/>
  <Override PartName="/ppt/notesSlides/notesSlide5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67.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1.xml" ContentType="application/vnd.openxmlformats-officedocument.presentationml.notesSlide+xml"/>
  <Override PartName="/ppt/tags/tag68.xml" ContentType="application/vnd.openxmlformats-officedocument.presentationml.tag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ags/tag69.xml" ContentType="application/vnd.openxmlformats-officedocument.presentationml.tags+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5" r:id="rId2"/>
    <p:sldMasterId id="2147483714" r:id="rId3"/>
    <p:sldMasterId id="2147483755" r:id="rId4"/>
    <p:sldMasterId id="2147483802" r:id="rId5"/>
    <p:sldMasterId id="2147483816" r:id="rId6"/>
    <p:sldMasterId id="2147483932" r:id="rId7"/>
    <p:sldMasterId id="2147483954" r:id="rId8"/>
  </p:sldMasterIdLst>
  <p:notesMasterIdLst>
    <p:notesMasterId r:id="rId210"/>
  </p:notesMasterIdLst>
  <p:handoutMasterIdLst>
    <p:handoutMasterId r:id="rId211"/>
  </p:handoutMasterIdLst>
  <p:sldIdLst>
    <p:sldId id="2145707145" r:id="rId9"/>
    <p:sldId id="2145707153" r:id="rId10"/>
    <p:sldId id="2141411156" r:id="rId11"/>
    <p:sldId id="2145707007" r:id="rId12"/>
    <p:sldId id="2145707547" r:id="rId13"/>
    <p:sldId id="897" r:id="rId14"/>
    <p:sldId id="2145707592" r:id="rId15"/>
    <p:sldId id="2145707568" r:id="rId16"/>
    <p:sldId id="2145707569" r:id="rId17"/>
    <p:sldId id="2145707593" r:id="rId18"/>
    <p:sldId id="2145707211" r:id="rId19"/>
    <p:sldId id="2145707204" r:id="rId20"/>
    <p:sldId id="2145707203" r:id="rId21"/>
    <p:sldId id="2145707594" r:id="rId22"/>
    <p:sldId id="2145707003" r:id="rId23"/>
    <p:sldId id="2141411157" r:id="rId24"/>
    <p:sldId id="962" r:id="rId25"/>
    <p:sldId id="963" r:id="rId26"/>
    <p:sldId id="964" r:id="rId27"/>
    <p:sldId id="2145707207" r:id="rId28"/>
    <p:sldId id="3374" r:id="rId29"/>
    <p:sldId id="2145707214" r:id="rId30"/>
    <p:sldId id="980" r:id="rId31"/>
    <p:sldId id="779" r:id="rId32"/>
    <p:sldId id="1224" r:id="rId33"/>
    <p:sldId id="955" r:id="rId34"/>
    <p:sldId id="2145707595" r:id="rId35"/>
    <p:sldId id="992" r:id="rId36"/>
    <p:sldId id="2145707596" r:id="rId37"/>
    <p:sldId id="2145707597" r:id="rId38"/>
    <p:sldId id="2145707604" r:id="rId39"/>
    <p:sldId id="2145707605" r:id="rId40"/>
    <p:sldId id="829" r:id="rId41"/>
    <p:sldId id="735" r:id="rId42"/>
    <p:sldId id="692" r:id="rId43"/>
    <p:sldId id="1317" r:id="rId44"/>
    <p:sldId id="355" r:id="rId45"/>
    <p:sldId id="984" r:id="rId46"/>
    <p:sldId id="1325" r:id="rId47"/>
    <p:sldId id="2145707599" r:id="rId48"/>
    <p:sldId id="2145707578" r:id="rId49"/>
    <p:sldId id="2145707217" r:id="rId50"/>
    <p:sldId id="2141411161" r:id="rId51"/>
    <p:sldId id="3579" r:id="rId52"/>
    <p:sldId id="2145707201" r:id="rId53"/>
    <p:sldId id="3751" r:id="rId54"/>
    <p:sldId id="997" r:id="rId55"/>
    <p:sldId id="2145707580" r:id="rId56"/>
    <p:sldId id="801" r:id="rId57"/>
    <p:sldId id="2145707581" r:id="rId58"/>
    <p:sldId id="1005" r:id="rId59"/>
    <p:sldId id="1006" r:id="rId60"/>
    <p:sldId id="1007" r:id="rId61"/>
    <p:sldId id="2145707583" r:id="rId62"/>
    <p:sldId id="1008" r:id="rId63"/>
    <p:sldId id="1011" r:id="rId64"/>
    <p:sldId id="1014" r:id="rId65"/>
    <p:sldId id="1016" r:id="rId66"/>
    <p:sldId id="1018" r:id="rId67"/>
    <p:sldId id="694" r:id="rId68"/>
    <p:sldId id="2145707618" r:id="rId69"/>
    <p:sldId id="2145707619" r:id="rId70"/>
    <p:sldId id="2141411105" r:id="rId71"/>
    <p:sldId id="577" r:id="rId72"/>
    <p:sldId id="578" r:id="rId73"/>
    <p:sldId id="1021" r:id="rId74"/>
    <p:sldId id="1019" r:id="rId75"/>
    <p:sldId id="1022" r:id="rId76"/>
    <p:sldId id="1033" r:id="rId77"/>
    <p:sldId id="2145707206" r:id="rId78"/>
    <p:sldId id="1367" r:id="rId79"/>
    <p:sldId id="2145707224" r:id="rId80"/>
    <p:sldId id="2145707482" r:id="rId81"/>
    <p:sldId id="2145707029" r:id="rId82"/>
    <p:sldId id="2145707227" r:id="rId83"/>
    <p:sldId id="537" r:id="rId84"/>
    <p:sldId id="2145707154" r:id="rId85"/>
    <p:sldId id="820" r:id="rId86"/>
    <p:sldId id="2145707155" r:id="rId87"/>
    <p:sldId id="2145707215" r:id="rId88"/>
    <p:sldId id="2145707550" r:id="rId89"/>
    <p:sldId id="2145707551" r:id="rId90"/>
    <p:sldId id="2145707552" r:id="rId91"/>
    <p:sldId id="2145707549" r:id="rId92"/>
    <p:sldId id="697" r:id="rId93"/>
    <p:sldId id="2145707553" r:id="rId94"/>
    <p:sldId id="3620" r:id="rId95"/>
    <p:sldId id="2145707620" r:id="rId96"/>
    <p:sldId id="2145707621" r:id="rId97"/>
    <p:sldId id="1135" r:id="rId98"/>
    <p:sldId id="2145707622" r:id="rId99"/>
    <p:sldId id="2145707196" r:id="rId100"/>
    <p:sldId id="2145707483" r:id="rId101"/>
    <p:sldId id="2145707585" r:id="rId102"/>
    <p:sldId id="2145707600" r:id="rId103"/>
    <p:sldId id="3599" r:id="rId104"/>
    <p:sldId id="2145707564" r:id="rId105"/>
    <p:sldId id="2141411102" r:id="rId106"/>
    <p:sldId id="290" r:id="rId107"/>
    <p:sldId id="2145707608" r:id="rId108"/>
    <p:sldId id="2145707609" r:id="rId109"/>
    <p:sldId id="2145707213" r:id="rId110"/>
    <p:sldId id="2145707606" r:id="rId111"/>
    <p:sldId id="2145707603" r:id="rId112"/>
    <p:sldId id="1277" r:id="rId113"/>
    <p:sldId id="2145707607" r:id="rId114"/>
    <p:sldId id="3156" r:id="rId115"/>
    <p:sldId id="3227" r:id="rId116"/>
    <p:sldId id="3312" r:id="rId117"/>
    <p:sldId id="3221" r:id="rId118"/>
    <p:sldId id="781" r:id="rId119"/>
    <p:sldId id="782" r:id="rId120"/>
    <p:sldId id="1174" r:id="rId121"/>
    <p:sldId id="748" r:id="rId122"/>
    <p:sldId id="3328" r:id="rId123"/>
    <p:sldId id="3350" r:id="rId124"/>
    <p:sldId id="1048" r:id="rId125"/>
    <p:sldId id="2141411140" r:id="rId126"/>
    <p:sldId id="2145707423" r:id="rId127"/>
    <p:sldId id="2145707610" r:id="rId128"/>
    <p:sldId id="2145707612" r:id="rId129"/>
    <p:sldId id="2145707559" r:id="rId130"/>
    <p:sldId id="777" r:id="rId131"/>
    <p:sldId id="3698" r:id="rId132"/>
    <p:sldId id="3752" r:id="rId133"/>
    <p:sldId id="2145707613" r:id="rId134"/>
    <p:sldId id="746" r:id="rId135"/>
    <p:sldId id="2145707614" r:id="rId136"/>
    <p:sldId id="2145707615" r:id="rId137"/>
    <p:sldId id="2145707590" r:id="rId138"/>
    <p:sldId id="2145707165" r:id="rId139"/>
    <p:sldId id="713" r:id="rId140"/>
    <p:sldId id="2141411115" r:id="rId141"/>
    <p:sldId id="3558" r:id="rId142"/>
    <p:sldId id="2145707493" r:id="rId143"/>
    <p:sldId id="2145707237" r:id="rId144"/>
    <p:sldId id="2145707616" r:id="rId145"/>
    <p:sldId id="2145707238" r:id="rId146"/>
    <p:sldId id="2145707172" r:id="rId147"/>
    <p:sldId id="2145707617" r:id="rId148"/>
    <p:sldId id="2145707175" r:id="rId149"/>
    <p:sldId id="3630" r:id="rId150"/>
    <p:sldId id="2145707202" r:id="rId151"/>
    <p:sldId id="2145707624" r:id="rId152"/>
    <p:sldId id="2145707151" r:id="rId153"/>
    <p:sldId id="2145707514" r:id="rId154"/>
    <p:sldId id="2145707533" r:id="rId155"/>
    <p:sldId id="2145707515" r:id="rId156"/>
    <p:sldId id="2145707532" r:id="rId157"/>
    <p:sldId id="2145707525" r:id="rId158"/>
    <p:sldId id="2145707526" r:id="rId159"/>
    <p:sldId id="2145707516" r:id="rId160"/>
    <p:sldId id="2145707517" r:id="rId161"/>
    <p:sldId id="421" r:id="rId162"/>
    <p:sldId id="2145707534" r:id="rId163"/>
    <p:sldId id="2141411058" r:id="rId164"/>
    <p:sldId id="2861" r:id="rId165"/>
    <p:sldId id="2141411076" r:id="rId166"/>
    <p:sldId id="2145707530" r:id="rId167"/>
    <p:sldId id="2145707527" r:id="rId168"/>
    <p:sldId id="2145707528" r:id="rId169"/>
    <p:sldId id="2145707529" r:id="rId170"/>
    <p:sldId id="576" r:id="rId171"/>
    <p:sldId id="437" r:id="rId172"/>
    <p:sldId id="398" r:id="rId173"/>
    <p:sldId id="2141411151" r:id="rId174"/>
    <p:sldId id="3716" r:id="rId175"/>
    <p:sldId id="2141411072" r:id="rId176"/>
    <p:sldId id="1301" r:id="rId177"/>
    <p:sldId id="2145707537" r:id="rId178"/>
    <p:sldId id="2145707538" r:id="rId179"/>
    <p:sldId id="2145707539" r:id="rId180"/>
    <p:sldId id="2145707428" r:id="rId181"/>
    <p:sldId id="392" r:id="rId182"/>
    <p:sldId id="2145707512" r:id="rId183"/>
    <p:sldId id="2145707430" r:id="rId184"/>
    <p:sldId id="2145707531" r:id="rId185"/>
    <p:sldId id="2145707429" r:id="rId186"/>
    <p:sldId id="2145707540" r:id="rId187"/>
    <p:sldId id="2145707626" r:id="rId188"/>
    <p:sldId id="2145707542" r:id="rId189"/>
    <p:sldId id="391" r:id="rId190"/>
    <p:sldId id="2141411044" r:id="rId191"/>
    <p:sldId id="2145707502" r:id="rId192"/>
    <p:sldId id="423" r:id="rId193"/>
    <p:sldId id="2145707136" r:id="rId194"/>
    <p:sldId id="2145707133" r:id="rId195"/>
    <p:sldId id="2145707503" r:id="rId196"/>
    <p:sldId id="395" r:id="rId197"/>
    <p:sldId id="2145707148" r:id="rId198"/>
    <p:sldId id="394" r:id="rId199"/>
    <p:sldId id="425" r:id="rId200"/>
    <p:sldId id="427" r:id="rId201"/>
    <p:sldId id="2145707504" r:id="rId202"/>
    <p:sldId id="2145707150" r:id="rId203"/>
    <p:sldId id="2145707159" r:id="rId204"/>
    <p:sldId id="2145707160" r:id="rId205"/>
    <p:sldId id="2141411162" r:id="rId206"/>
    <p:sldId id="2145707170" r:id="rId207"/>
    <p:sldId id="2145707509" r:id="rId208"/>
    <p:sldId id="665" r:id="rId209"/>
  </p:sldIdLst>
  <p:sldSz cx="9144000" cy="6858000" type="screen4x3"/>
  <p:notesSz cx="7315200" cy="9601200"/>
  <p:custDataLst>
    <p:tags r:id="rId21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verly Thomassian" initials="BT" lastIdx="1" clrIdx="0">
    <p:extLst>
      <p:ext uri="{19B8F6BF-5375-455C-9EA6-DF929625EA0E}">
        <p15:presenceInfo xmlns:p15="http://schemas.microsoft.com/office/powerpoint/2012/main" userId="a7e8311c0d2c402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5E3886"/>
    <a:srgbClr val="B317AC"/>
    <a:srgbClr val="E3C9D8"/>
    <a:srgbClr val="99FFCC"/>
    <a:srgbClr val="B1D4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153" autoAdjust="0"/>
    <p:restoredTop sz="93673" autoAdjust="0"/>
  </p:normalViewPr>
  <p:slideViewPr>
    <p:cSldViewPr>
      <p:cViewPr varScale="1">
        <p:scale>
          <a:sx n="62" d="100"/>
          <a:sy n="62" d="100"/>
        </p:scale>
        <p:origin x="1146" y="39"/>
      </p:cViewPr>
      <p:guideLst>
        <p:guide orient="horz" pos="2160"/>
        <p:guide pos="2880"/>
      </p:guideLst>
    </p:cSldViewPr>
  </p:slideViewPr>
  <p:outlineViewPr>
    <p:cViewPr>
      <p:scale>
        <a:sx n="33" d="100"/>
        <a:sy n="33" d="100"/>
      </p:scale>
      <p:origin x="0" y="-1632"/>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48" d="100"/>
          <a:sy n="48" d="100"/>
        </p:scale>
        <p:origin x="2685" y="3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38" Type="http://schemas.openxmlformats.org/officeDocument/2006/relationships/slide" Target="slides/slide130.xml"/><Relationship Id="rId159" Type="http://schemas.openxmlformats.org/officeDocument/2006/relationships/slide" Target="slides/slide151.xml"/><Relationship Id="rId170" Type="http://schemas.openxmlformats.org/officeDocument/2006/relationships/slide" Target="slides/slide162.xml"/><Relationship Id="rId191" Type="http://schemas.openxmlformats.org/officeDocument/2006/relationships/slide" Target="slides/slide183.xml"/><Relationship Id="rId205" Type="http://schemas.openxmlformats.org/officeDocument/2006/relationships/slide" Target="slides/slide197.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53" Type="http://schemas.openxmlformats.org/officeDocument/2006/relationships/slide" Target="slides/slide45.xml"/><Relationship Id="rId74" Type="http://schemas.openxmlformats.org/officeDocument/2006/relationships/slide" Target="slides/slide66.xml"/><Relationship Id="rId128" Type="http://schemas.openxmlformats.org/officeDocument/2006/relationships/slide" Target="slides/slide120.xml"/><Relationship Id="rId149" Type="http://schemas.openxmlformats.org/officeDocument/2006/relationships/slide" Target="slides/slide141.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160" Type="http://schemas.openxmlformats.org/officeDocument/2006/relationships/slide" Target="slides/slide152.xml"/><Relationship Id="rId165" Type="http://schemas.openxmlformats.org/officeDocument/2006/relationships/slide" Target="slides/slide157.xml"/><Relationship Id="rId181" Type="http://schemas.openxmlformats.org/officeDocument/2006/relationships/slide" Target="slides/slide173.xml"/><Relationship Id="rId186" Type="http://schemas.openxmlformats.org/officeDocument/2006/relationships/slide" Target="slides/slide178.xml"/><Relationship Id="rId216" Type="http://schemas.openxmlformats.org/officeDocument/2006/relationships/theme" Target="theme/theme1.xml"/><Relationship Id="rId211" Type="http://schemas.openxmlformats.org/officeDocument/2006/relationships/handoutMaster" Target="handoutMasters/handoutMaster1.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134" Type="http://schemas.openxmlformats.org/officeDocument/2006/relationships/slide" Target="slides/slide126.xml"/><Relationship Id="rId139" Type="http://schemas.openxmlformats.org/officeDocument/2006/relationships/slide" Target="slides/slide131.xml"/><Relationship Id="rId80" Type="http://schemas.openxmlformats.org/officeDocument/2006/relationships/slide" Target="slides/slide72.xml"/><Relationship Id="rId85" Type="http://schemas.openxmlformats.org/officeDocument/2006/relationships/slide" Target="slides/slide77.xml"/><Relationship Id="rId150" Type="http://schemas.openxmlformats.org/officeDocument/2006/relationships/slide" Target="slides/slide142.xml"/><Relationship Id="rId155" Type="http://schemas.openxmlformats.org/officeDocument/2006/relationships/slide" Target="slides/slide147.xml"/><Relationship Id="rId171" Type="http://schemas.openxmlformats.org/officeDocument/2006/relationships/slide" Target="slides/slide163.xml"/><Relationship Id="rId176" Type="http://schemas.openxmlformats.org/officeDocument/2006/relationships/slide" Target="slides/slide168.xml"/><Relationship Id="rId192" Type="http://schemas.openxmlformats.org/officeDocument/2006/relationships/slide" Target="slides/slide184.xml"/><Relationship Id="rId197" Type="http://schemas.openxmlformats.org/officeDocument/2006/relationships/slide" Target="slides/slide189.xml"/><Relationship Id="rId206" Type="http://schemas.openxmlformats.org/officeDocument/2006/relationships/slide" Target="slides/slide198.xml"/><Relationship Id="rId201" Type="http://schemas.openxmlformats.org/officeDocument/2006/relationships/slide" Target="slides/slide193.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slide" Target="slides/slide116.xml"/><Relationship Id="rId129" Type="http://schemas.openxmlformats.org/officeDocument/2006/relationships/slide" Target="slides/slide121.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40" Type="http://schemas.openxmlformats.org/officeDocument/2006/relationships/slide" Target="slides/slide132.xml"/><Relationship Id="rId145" Type="http://schemas.openxmlformats.org/officeDocument/2006/relationships/slide" Target="slides/slide137.xml"/><Relationship Id="rId161" Type="http://schemas.openxmlformats.org/officeDocument/2006/relationships/slide" Target="slides/slide153.xml"/><Relationship Id="rId166" Type="http://schemas.openxmlformats.org/officeDocument/2006/relationships/slide" Target="slides/slide158.xml"/><Relationship Id="rId182" Type="http://schemas.openxmlformats.org/officeDocument/2006/relationships/slide" Target="slides/slide174.xml"/><Relationship Id="rId187" Type="http://schemas.openxmlformats.org/officeDocument/2006/relationships/slide" Target="slides/slide179.xml"/><Relationship Id="rId217"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212" Type="http://schemas.openxmlformats.org/officeDocument/2006/relationships/tags" Target="tags/tag1.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slide" Target="slides/slide11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0" Type="http://schemas.openxmlformats.org/officeDocument/2006/relationships/slide" Target="slides/slide122.xml"/><Relationship Id="rId135" Type="http://schemas.openxmlformats.org/officeDocument/2006/relationships/slide" Target="slides/slide127.xml"/><Relationship Id="rId151" Type="http://schemas.openxmlformats.org/officeDocument/2006/relationships/slide" Target="slides/slide143.xml"/><Relationship Id="rId156" Type="http://schemas.openxmlformats.org/officeDocument/2006/relationships/slide" Target="slides/slide148.xml"/><Relationship Id="rId177" Type="http://schemas.openxmlformats.org/officeDocument/2006/relationships/slide" Target="slides/slide169.xml"/><Relationship Id="rId198" Type="http://schemas.openxmlformats.org/officeDocument/2006/relationships/slide" Target="slides/slide190.xml"/><Relationship Id="rId172" Type="http://schemas.openxmlformats.org/officeDocument/2006/relationships/slide" Target="slides/slide164.xml"/><Relationship Id="rId193" Type="http://schemas.openxmlformats.org/officeDocument/2006/relationships/slide" Target="slides/slide185.xml"/><Relationship Id="rId202" Type="http://schemas.openxmlformats.org/officeDocument/2006/relationships/slide" Target="slides/slide194.xml"/><Relationship Id="rId207" Type="http://schemas.openxmlformats.org/officeDocument/2006/relationships/slide" Target="slides/slide199.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slide" Target="slides/slide133.xml"/><Relationship Id="rId146" Type="http://schemas.openxmlformats.org/officeDocument/2006/relationships/slide" Target="slides/slide138.xml"/><Relationship Id="rId167" Type="http://schemas.openxmlformats.org/officeDocument/2006/relationships/slide" Target="slides/slide159.xml"/><Relationship Id="rId188" Type="http://schemas.openxmlformats.org/officeDocument/2006/relationships/slide" Target="slides/slide180.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162" Type="http://schemas.openxmlformats.org/officeDocument/2006/relationships/slide" Target="slides/slide154.xml"/><Relationship Id="rId183" Type="http://schemas.openxmlformats.org/officeDocument/2006/relationships/slide" Target="slides/slide175.xml"/><Relationship Id="rId213" Type="http://schemas.openxmlformats.org/officeDocument/2006/relationships/commentAuthors" Target="commentAuthors.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157" Type="http://schemas.openxmlformats.org/officeDocument/2006/relationships/slide" Target="slides/slide149.xml"/><Relationship Id="rId178" Type="http://schemas.openxmlformats.org/officeDocument/2006/relationships/slide" Target="slides/slide170.xml"/><Relationship Id="rId61" Type="http://schemas.openxmlformats.org/officeDocument/2006/relationships/slide" Target="slides/slide53.xml"/><Relationship Id="rId82" Type="http://schemas.openxmlformats.org/officeDocument/2006/relationships/slide" Target="slides/slide74.xml"/><Relationship Id="rId152" Type="http://schemas.openxmlformats.org/officeDocument/2006/relationships/slide" Target="slides/slide144.xml"/><Relationship Id="rId173" Type="http://schemas.openxmlformats.org/officeDocument/2006/relationships/slide" Target="slides/slide165.xml"/><Relationship Id="rId194" Type="http://schemas.openxmlformats.org/officeDocument/2006/relationships/slide" Target="slides/slide186.xml"/><Relationship Id="rId199" Type="http://schemas.openxmlformats.org/officeDocument/2006/relationships/slide" Target="slides/slide191.xml"/><Relationship Id="rId203" Type="http://schemas.openxmlformats.org/officeDocument/2006/relationships/slide" Target="slides/slide195.xml"/><Relationship Id="rId208" Type="http://schemas.openxmlformats.org/officeDocument/2006/relationships/slide" Target="slides/slide200.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168" Type="http://schemas.openxmlformats.org/officeDocument/2006/relationships/slide" Target="slides/slide160.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163" Type="http://schemas.openxmlformats.org/officeDocument/2006/relationships/slide" Target="slides/slide155.xml"/><Relationship Id="rId184" Type="http://schemas.openxmlformats.org/officeDocument/2006/relationships/slide" Target="slides/slide176.xml"/><Relationship Id="rId189" Type="http://schemas.openxmlformats.org/officeDocument/2006/relationships/slide" Target="slides/slide181.xml"/><Relationship Id="rId3" Type="http://schemas.openxmlformats.org/officeDocument/2006/relationships/slideMaster" Target="slideMasters/slideMaster3.xml"/><Relationship Id="rId214" Type="http://schemas.openxmlformats.org/officeDocument/2006/relationships/presProps" Target="presProps.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slide" Target="slides/slide150.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 Id="rId174" Type="http://schemas.openxmlformats.org/officeDocument/2006/relationships/slide" Target="slides/slide166.xml"/><Relationship Id="rId179" Type="http://schemas.openxmlformats.org/officeDocument/2006/relationships/slide" Target="slides/slide171.xml"/><Relationship Id="rId195" Type="http://schemas.openxmlformats.org/officeDocument/2006/relationships/slide" Target="slides/slide187.xml"/><Relationship Id="rId209" Type="http://schemas.openxmlformats.org/officeDocument/2006/relationships/slide" Target="slides/slide201.xml"/><Relationship Id="rId190" Type="http://schemas.openxmlformats.org/officeDocument/2006/relationships/slide" Target="slides/slide182.xml"/><Relationship Id="rId204" Type="http://schemas.openxmlformats.org/officeDocument/2006/relationships/slide" Target="slides/slide196.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slide" Target="slides/slide135.xml"/><Relationship Id="rId148" Type="http://schemas.openxmlformats.org/officeDocument/2006/relationships/slide" Target="slides/slide140.xml"/><Relationship Id="rId164" Type="http://schemas.openxmlformats.org/officeDocument/2006/relationships/slide" Target="slides/slide156.xml"/><Relationship Id="rId169" Type="http://schemas.openxmlformats.org/officeDocument/2006/relationships/slide" Target="slides/slide161.xml"/><Relationship Id="rId185" Type="http://schemas.openxmlformats.org/officeDocument/2006/relationships/slide" Target="slides/slide177.xml"/><Relationship Id="rId4" Type="http://schemas.openxmlformats.org/officeDocument/2006/relationships/slideMaster" Target="slideMasters/slideMaster4.xml"/><Relationship Id="rId9" Type="http://schemas.openxmlformats.org/officeDocument/2006/relationships/slide" Target="slides/slide1.xml"/><Relationship Id="rId180" Type="http://schemas.openxmlformats.org/officeDocument/2006/relationships/slide" Target="slides/slide172.xml"/><Relationship Id="rId210" Type="http://schemas.openxmlformats.org/officeDocument/2006/relationships/notesMaster" Target="notesMasters/notesMaster1.xml"/><Relationship Id="rId215" Type="http://schemas.openxmlformats.org/officeDocument/2006/relationships/viewProps" Target="viewProps.xml"/><Relationship Id="rId26" Type="http://schemas.openxmlformats.org/officeDocument/2006/relationships/slide" Target="slides/slide18.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54" Type="http://schemas.openxmlformats.org/officeDocument/2006/relationships/slide" Target="slides/slide146.xml"/><Relationship Id="rId175" Type="http://schemas.openxmlformats.org/officeDocument/2006/relationships/slide" Target="slides/slide167.xml"/><Relationship Id="rId196" Type="http://schemas.openxmlformats.org/officeDocument/2006/relationships/slide" Target="slides/slide188.xml"/><Relationship Id="rId200" Type="http://schemas.openxmlformats.org/officeDocument/2006/relationships/slide" Target="slides/slide192.xml"/><Relationship Id="rId16" Type="http://schemas.openxmlformats.org/officeDocument/2006/relationships/slide" Target="slides/slide8.xml"/><Relationship Id="rId37" Type="http://schemas.openxmlformats.org/officeDocument/2006/relationships/slide" Target="slides/slide29.xml"/><Relationship Id="rId58" Type="http://schemas.openxmlformats.org/officeDocument/2006/relationships/slide" Target="slides/slide50.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44" Type="http://schemas.openxmlformats.org/officeDocument/2006/relationships/slide" Target="slides/slide136.xml"/></Relationships>
</file>

<file path=ppt/diagrams/_rels/data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s>
</file>

<file path=ppt/diagrams/_rels/data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svg"/><Relationship Id="rId1" Type="http://schemas.openxmlformats.org/officeDocument/2006/relationships/image" Target="../media/image128.png"/><Relationship Id="rId6" Type="http://schemas.openxmlformats.org/officeDocument/2006/relationships/image" Target="../media/image133.svg"/><Relationship Id="rId5" Type="http://schemas.openxmlformats.org/officeDocument/2006/relationships/image" Target="../media/image132.png"/><Relationship Id="rId4" Type="http://schemas.openxmlformats.org/officeDocument/2006/relationships/image" Target="../media/image131.svg"/></Relationships>
</file>

<file path=ppt/diagrams/_rels/data6.xml.rels><?xml version="1.0" encoding="UTF-8" standalone="yes"?>
<Relationships xmlns="http://schemas.openxmlformats.org/package/2006/relationships"><Relationship Id="rId1" Type="http://schemas.openxmlformats.org/officeDocument/2006/relationships/image" Target="../media/image177.jpeg"/></Relationships>
</file>

<file path=ppt/diagrams/_rels/data7.xml.rels><?xml version="1.0" encoding="UTF-8" standalone="yes"?>
<Relationships xmlns="http://schemas.openxmlformats.org/package/2006/relationships"><Relationship Id="rId1" Type="http://schemas.openxmlformats.org/officeDocument/2006/relationships/hyperlink" Target="https://professional.diabetes.org/professional-development/behavioral-mental-health/behavioral-health-toolkit" TargetMode="External"/></Relationships>
</file>

<file path=ppt/diagrams/_rels/data9.xml.rels><?xml version="1.0" encoding="UTF-8" standalone="yes"?>
<Relationships xmlns="http://schemas.openxmlformats.org/package/2006/relationships"><Relationship Id="rId8" Type="http://schemas.openxmlformats.org/officeDocument/2006/relationships/image" Target="../media/image240.svg"/><Relationship Id="rId3" Type="http://schemas.openxmlformats.org/officeDocument/2006/relationships/image" Target="../media/image235.png"/><Relationship Id="rId7" Type="http://schemas.openxmlformats.org/officeDocument/2006/relationships/image" Target="../media/image239.png"/><Relationship Id="rId2" Type="http://schemas.openxmlformats.org/officeDocument/2006/relationships/image" Target="../media/image234.svg"/><Relationship Id="rId1" Type="http://schemas.openxmlformats.org/officeDocument/2006/relationships/image" Target="../media/image233.png"/><Relationship Id="rId6" Type="http://schemas.openxmlformats.org/officeDocument/2006/relationships/image" Target="../media/image238.svg"/><Relationship Id="rId5" Type="http://schemas.openxmlformats.org/officeDocument/2006/relationships/image" Target="../media/image237.png"/><Relationship Id="rId4" Type="http://schemas.openxmlformats.org/officeDocument/2006/relationships/image" Target="../media/image23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s>
</file>

<file path=ppt/diagrams/_rels/drawing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svg"/><Relationship Id="rId1" Type="http://schemas.openxmlformats.org/officeDocument/2006/relationships/image" Target="../media/image128.png"/><Relationship Id="rId6" Type="http://schemas.openxmlformats.org/officeDocument/2006/relationships/image" Target="../media/image133.svg"/><Relationship Id="rId5" Type="http://schemas.openxmlformats.org/officeDocument/2006/relationships/image" Target="../media/image132.png"/><Relationship Id="rId4" Type="http://schemas.openxmlformats.org/officeDocument/2006/relationships/image" Target="../media/image131.svg"/></Relationships>
</file>

<file path=ppt/diagrams/_rels/drawing6.xml.rels><?xml version="1.0" encoding="UTF-8" standalone="yes"?>
<Relationships xmlns="http://schemas.openxmlformats.org/package/2006/relationships"><Relationship Id="rId1" Type="http://schemas.openxmlformats.org/officeDocument/2006/relationships/image" Target="../media/image177.jpeg"/></Relationships>
</file>

<file path=ppt/diagrams/_rels/drawing7.xml.rels><?xml version="1.0" encoding="UTF-8" standalone="yes"?>
<Relationships xmlns="http://schemas.openxmlformats.org/package/2006/relationships"><Relationship Id="rId1" Type="http://schemas.openxmlformats.org/officeDocument/2006/relationships/hyperlink" Target="https://professional.diabetes.org/professional-development/behavioral-mental-health/behavioral-health-toolkit" TargetMode="External"/></Relationships>
</file>

<file path=ppt/diagrams/_rels/drawing9.xml.rels><?xml version="1.0" encoding="UTF-8" standalone="yes"?>
<Relationships xmlns="http://schemas.openxmlformats.org/package/2006/relationships"><Relationship Id="rId8" Type="http://schemas.openxmlformats.org/officeDocument/2006/relationships/image" Target="../media/image240.svg"/><Relationship Id="rId3" Type="http://schemas.openxmlformats.org/officeDocument/2006/relationships/image" Target="../media/image235.png"/><Relationship Id="rId7" Type="http://schemas.openxmlformats.org/officeDocument/2006/relationships/image" Target="../media/image239.png"/><Relationship Id="rId2" Type="http://schemas.openxmlformats.org/officeDocument/2006/relationships/image" Target="../media/image234.svg"/><Relationship Id="rId1" Type="http://schemas.openxmlformats.org/officeDocument/2006/relationships/image" Target="../media/image233.png"/><Relationship Id="rId6" Type="http://schemas.openxmlformats.org/officeDocument/2006/relationships/image" Target="../media/image238.svg"/><Relationship Id="rId5" Type="http://schemas.openxmlformats.org/officeDocument/2006/relationships/image" Target="../media/image237.png"/><Relationship Id="rId4" Type="http://schemas.openxmlformats.org/officeDocument/2006/relationships/image" Target="../media/image236.sv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B7744-917A-4FD6-AA16-3CB0263912D1}" type="doc">
      <dgm:prSet loTypeId="urn:microsoft.com/office/officeart/2005/8/layout/hList7#1" loCatId="relationship" qsTypeId="urn:microsoft.com/office/officeart/2005/8/quickstyle/simple1" qsCatId="simple" csTypeId="urn:microsoft.com/office/officeart/2005/8/colors/accent0_1" csCatId="mainScheme" phldr="1"/>
      <dgm:spPr/>
    </dgm:pt>
    <dgm:pt modelId="{714289C4-44BF-4423-B73A-D36C7D29CD8B}">
      <dgm:prSet phldrT="[Text]" custT="1"/>
      <dgm:spPr/>
      <dgm:t>
        <a:bodyPr/>
        <a:lstStyle/>
        <a:p>
          <a:r>
            <a:rPr lang="en-US" sz="2400" b="1" u="sng" dirty="0"/>
            <a:t>Healthy </a:t>
          </a:r>
        </a:p>
        <a:p>
          <a:r>
            <a:rPr lang="en-US" sz="2400" b="1" dirty="0"/>
            <a:t>FBG &lt;100</a:t>
          </a:r>
        </a:p>
        <a:p>
          <a:r>
            <a:rPr lang="en-US" sz="2400" b="1" dirty="0"/>
            <a:t>Random &lt;140</a:t>
          </a:r>
        </a:p>
        <a:p>
          <a:r>
            <a:rPr lang="en-US" sz="2400" b="1" dirty="0"/>
            <a:t>A1c &lt;5.7%</a:t>
          </a:r>
        </a:p>
      </dgm:t>
    </dgm:pt>
    <dgm:pt modelId="{5AA015D8-B11C-4C72-B385-36C1E774D1A2}" type="parTrans" cxnId="{2E994245-FA34-4D67-9E2B-743453B3ABA0}">
      <dgm:prSet/>
      <dgm:spPr/>
      <dgm:t>
        <a:bodyPr/>
        <a:lstStyle/>
        <a:p>
          <a:endParaRPr lang="en-US"/>
        </a:p>
      </dgm:t>
    </dgm:pt>
    <dgm:pt modelId="{883B5228-B675-48FD-ADE3-882F219A32FD}" type="sibTrans" cxnId="{2E994245-FA34-4D67-9E2B-743453B3ABA0}">
      <dgm:prSet/>
      <dgm:spPr/>
      <dgm:t>
        <a:bodyPr/>
        <a:lstStyle/>
        <a:p>
          <a:endParaRPr lang="en-US"/>
        </a:p>
      </dgm:t>
    </dgm:pt>
    <dgm:pt modelId="{DAFD5B8F-7307-420F-8AA9-469750D54466}">
      <dgm:prSet phldrT="[Text]" custT="1"/>
      <dgm:spPr/>
      <dgm:t>
        <a:bodyPr/>
        <a:lstStyle/>
        <a:p>
          <a:r>
            <a:rPr lang="en-US" sz="2400" b="1" u="sng" dirty="0"/>
            <a:t>Prediabetes</a:t>
          </a:r>
        </a:p>
        <a:p>
          <a:r>
            <a:rPr lang="en-US" sz="2000" b="1" dirty="0"/>
            <a:t>FBG 100-125</a:t>
          </a:r>
        </a:p>
        <a:p>
          <a:r>
            <a:rPr lang="en-US" sz="2000" b="1" dirty="0"/>
            <a:t>Random 140 - 199</a:t>
          </a:r>
        </a:p>
        <a:p>
          <a:r>
            <a:rPr lang="en-US" sz="2000" b="1" dirty="0"/>
            <a:t>A1c ~ 5.7- 6.4% </a:t>
          </a:r>
        </a:p>
        <a:p>
          <a:r>
            <a:rPr lang="en-US" sz="2000" b="1" dirty="0"/>
            <a:t>~ 50% working pancreas</a:t>
          </a:r>
        </a:p>
      </dgm:t>
    </dgm:pt>
    <dgm:pt modelId="{63002CCC-C05A-4123-9188-6CE2F4212990}" type="parTrans" cxnId="{818E502A-FE27-4D49-AAD0-FDEFDFC89433}">
      <dgm:prSet/>
      <dgm:spPr/>
      <dgm:t>
        <a:bodyPr/>
        <a:lstStyle/>
        <a:p>
          <a:endParaRPr lang="en-US"/>
        </a:p>
      </dgm:t>
    </dgm:pt>
    <dgm:pt modelId="{BDA7D873-F110-416A-8950-D7A412F1A1A1}" type="sibTrans" cxnId="{818E502A-FE27-4D49-AAD0-FDEFDFC89433}">
      <dgm:prSet/>
      <dgm:spPr/>
      <dgm:t>
        <a:bodyPr/>
        <a:lstStyle/>
        <a:p>
          <a:endParaRPr lang="en-US"/>
        </a:p>
      </dgm:t>
    </dgm:pt>
    <dgm:pt modelId="{53A7C8F1-6573-416B-BAD0-E203C790D54C}">
      <dgm:prSet phldrT="[Text]" custT="1"/>
      <dgm:spPr/>
      <dgm:t>
        <a:bodyPr/>
        <a:lstStyle/>
        <a:p>
          <a:r>
            <a:rPr lang="en-US" sz="2400" b="1" u="sng" dirty="0">
              <a:latin typeface="+mn-lt"/>
            </a:rPr>
            <a:t>D</a:t>
          </a:r>
          <a:r>
            <a:rPr kumimoji="0" lang="en-US" sz="2400" b="1" i="0" u="sng" strike="noStrike" cap="none" spc="0" normalizeH="0" baseline="0" noProof="0" dirty="0" err="1">
              <a:ln/>
              <a:effectLst/>
              <a:uLnTx/>
              <a:uFillTx/>
              <a:latin typeface="+mn-lt"/>
              <a:ea typeface="+mn-ea"/>
              <a:cs typeface="+mn-cs"/>
            </a:rPr>
            <a:t>iabetes</a:t>
          </a:r>
          <a:endParaRPr kumimoji="0" lang="en-US" sz="2400" b="1" i="0" u="sng" strike="noStrike" cap="none" spc="0" normalizeH="0" baseline="0" noProof="0" dirty="0">
            <a:ln/>
            <a:effectLst/>
            <a:uLnTx/>
            <a:uFillTx/>
            <a:latin typeface="+mn-lt"/>
            <a:ea typeface="+mn-ea"/>
            <a:cs typeface="+mn-cs"/>
          </a:endParaRPr>
        </a:p>
        <a:p>
          <a:pPr rtl="0"/>
          <a:r>
            <a:rPr kumimoji="0" lang="en-US" sz="2400" b="1" i="0" u="none" strike="noStrike" cap="none" spc="0" normalizeH="0" baseline="0" noProof="0" dirty="0">
              <a:ln/>
              <a:effectLst/>
              <a:uLnTx/>
              <a:uFillTx/>
              <a:latin typeface="+mn-lt"/>
            </a:rPr>
            <a:t>FBG 126 +</a:t>
          </a:r>
        </a:p>
        <a:p>
          <a:pPr rtl="0"/>
          <a:r>
            <a:rPr kumimoji="0" lang="en-US" sz="2400" b="1" i="0" u="none" strike="noStrike" cap="none" spc="0" normalizeH="0" baseline="0" noProof="0" dirty="0">
              <a:ln/>
              <a:effectLst/>
              <a:uLnTx/>
              <a:uFillTx/>
              <a:latin typeface="+mn-lt"/>
            </a:rPr>
            <a:t>Random 200</a:t>
          </a:r>
          <a:r>
            <a:rPr kumimoji="0" lang="en-US" sz="2400" b="1" i="0" u="none" strike="noStrike" cap="none" spc="0" normalizeH="0" noProof="0" dirty="0">
              <a:ln/>
              <a:effectLst/>
              <a:uLnTx/>
              <a:uFillTx/>
              <a:latin typeface="+mn-lt"/>
            </a:rPr>
            <a:t> +</a:t>
          </a:r>
          <a:endParaRPr kumimoji="0" lang="en-US" sz="2400" b="1" i="0" u="none" strike="noStrike" cap="none" spc="0" normalizeH="0" baseline="0" noProof="0" dirty="0">
            <a:ln/>
            <a:effectLst/>
            <a:uLnTx/>
            <a:uFillTx/>
            <a:latin typeface="+mn-lt"/>
          </a:endParaRPr>
        </a:p>
        <a:p>
          <a:r>
            <a:rPr kumimoji="0" lang="en-US" sz="2400" b="1" i="0" u="none" strike="noStrike" cap="none" spc="0" normalizeH="0" baseline="0" noProof="0" dirty="0">
              <a:ln/>
              <a:effectLst/>
              <a:uLnTx/>
              <a:uFillTx/>
              <a:latin typeface="+mn-lt"/>
            </a:rPr>
            <a:t>A1c</a:t>
          </a:r>
          <a:r>
            <a:rPr kumimoji="0" lang="en-US" sz="2400" b="1" i="0" u="none" strike="noStrike" cap="none" spc="0" normalizeH="0" noProof="0" dirty="0">
              <a:ln/>
              <a:effectLst/>
              <a:uLnTx/>
              <a:uFillTx/>
              <a:latin typeface="+mn-lt"/>
            </a:rPr>
            <a:t> </a:t>
          </a:r>
          <a:r>
            <a:rPr kumimoji="0" lang="en-US" sz="2400" b="1" i="0" u="none" strike="noStrike" cap="none" spc="0" normalizeH="0" baseline="0" noProof="0" dirty="0">
              <a:ln/>
              <a:effectLst/>
              <a:uLnTx/>
              <a:uFillTx/>
              <a:latin typeface="+mn-lt"/>
            </a:rPr>
            <a:t>6.5% or +   </a:t>
          </a:r>
        </a:p>
        <a:p>
          <a:pPr rtl="0"/>
          <a:r>
            <a:rPr lang="en-US" sz="2400" b="1" dirty="0"/>
            <a:t>~ 20% working pancreas</a:t>
          </a:r>
        </a:p>
      </dgm:t>
    </dgm:pt>
    <dgm:pt modelId="{D9354FAC-CB2C-4D5E-AC16-2B482560F86D}" type="parTrans" cxnId="{9F26229F-1FC4-476A-A7FD-B16E1578B86D}">
      <dgm:prSet/>
      <dgm:spPr/>
      <dgm:t>
        <a:bodyPr/>
        <a:lstStyle/>
        <a:p>
          <a:endParaRPr lang="en-US"/>
        </a:p>
      </dgm:t>
    </dgm:pt>
    <dgm:pt modelId="{886A07C9-7549-4FDD-82D5-820D0D3FDA16}" type="sibTrans" cxnId="{9F26229F-1FC4-476A-A7FD-B16E1578B86D}">
      <dgm:prSet/>
      <dgm:spPr/>
      <dgm:t>
        <a:bodyPr/>
        <a:lstStyle/>
        <a:p>
          <a:endParaRPr lang="en-US"/>
        </a:p>
      </dgm:t>
    </dgm:pt>
    <dgm:pt modelId="{21B2BCE8-470C-4505-93DC-36DDE14B2DFF}" type="pres">
      <dgm:prSet presAssocID="{5B5B7744-917A-4FD6-AA16-3CB0263912D1}" presName="Name0" presStyleCnt="0">
        <dgm:presLayoutVars>
          <dgm:dir/>
          <dgm:resizeHandles val="exact"/>
        </dgm:presLayoutVars>
      </dgm:prSet>
      <dgm:spPr/>
    </dgm:pt>
    <dgm:pt modelId="{D737B785-468C-4A0C-9BAF-B33CE9B38ADA}" type="pres">
      <dgm:prSet presAssocID="{5B5B7744-917A-4FD6-AA16-3CB0263912D1}" presName="fgShape" presStyleLbl="fgShp" presStyleIdx="0" presStyleCnt="1" custLinFactNeighborX="103" custLinFactNeighborY="21462"/>
      <dgm:spPr/>
    </dgm:pt>
    <dgm:pt modelId="{E3446D0B-132A-4581-B805-7D509ABBE1A9}" type="pres">
      <dgm:prSet presAssocID="{5B5B7744-917A-4FD6-AA16-3CB0263912D1}" presName="linComp" presStyleCnt="0"/>
      <dgm:spPr/>
    </dgm:pt>
    <dgm:pt modelId="{F0280A93-2598-4B79-BCF2-5A74016DDAA6}" type="pres">
      <dgm:prSet presAssocID="{714289C4-44BF-4423-B73A-D36C7D29CD8B}" presName="compNode" presStyleCnt="0"/>
      <dgm:spPr/>
    </dgm:pt>
    <dgm:pt modelId="{3325B67F-1C1F-4C7F-87F7-63A9F5F04916}" type="pres">
      <dgm:prSet presAssocID="{714289C4-44BF-4423-B73A-D36C7D29CD8B}" presName="bkgdShape" presStyleLbl="node1" presStyleIdx="0" presStyleCnt="3" custLinFactNeighborX="-64"/>
      <dgm:spPr/>
    </dgm:pt>
    <dgm:pt modelId="{5A6B1BA2-8CEC-4075-979B-58B751678363}" type="pres">
      <dgm:prSet presAssocID="{714289C4-44BF-4423-B73A-D36C7D29CD8B}" presName="nodeTx" presStyleLbl="node1" presStyleIdx="0" presStyleCnt="3">
        <dgm:presLayoutVars>
          <dgm:bulletEnabled val="1"/>
        </dgm:presLayoutVars>
      </dgm:prSet>
      <dgm:spPr/>
    </dgm:pt>
    <dgm:pt modelId="{E679BF5D-7D68-48F1-9595-1ED90F266B6A}" type="pres">
      <dgm:prSet presAssocID="{714289C4-44BF-4423-B73A-D36C7D29CD8B}" presName="invisiNode" presStyleLbl="node1" presStyleIdx="0" presStyleCnt="3"/>
      <dgm:spPr/>
    </dgm:pt>
    <dgm:pt modelId="{1B13010B-D7B8-48A4-9EA8-0FF90A870D10}" type="pres">
      <dgm:prSet presAssocID="{714289C4-44BF-4423-B73A-D36C7D29CD8B}" presName="imagNode" presStyleLbl="fgImgPlace1" presStyleIdx="0" presStyleCnt="3" custScaleX="122489" custScaleY="110658" custLinFactNeighborX="-2643" custLinFactNeighborY="2395"/>
      <dgm:spPr>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 modelId="{A40BD255-8246-4A86-AC24-6E13AC11D8D0}" type="pres">
      <dgm:prSet presAssocID="{883B5228-B675-48FD-ADE3-882F219A32FD}" presName="sibTrans" presStyleLbl="sibTrans2D1" presStyleIdx="0" presStyleCnt="0"/>
      <dgm:spPr/>
    </dgm:pt>
    <dgm:pt modelId="{B4EC43FF-F280-4D81-B573-0BBE26119323}" type="pres">
      <dgm:prSet presAssocID="{DAFD5B8F-7307-420F-8AA9-469750D54466}" presName="compNode" presStyleCnt="0"/>
      <dgm:spPr/>
    </dgm:pt>
    <dgm:pt modelId="{4C98858D-9DCD-4D61-A6D2-9C95CB504251}" type="pres">
      <dgm:prSet presAssocID="{DAFD5B8F-7307-420F-8AA9-469750D54466}" presName="bkgdShape" presStyleLbl="node1" presStyleIdx="1" presStyleCnt="3" custLinFactNeighborX="-118"/>
      <dgm:spPr/>
    </dgm:pt>
    <dgm:pt modelId="{1DFC81E9-AEE7-4738-A0AB-51EC388659CE}" type="pres">
      <dgm:prSet presAssocID="{DAFD5B8F-7307-420F-8AA9-469750D54466}" presName="nodeTx" presStyleLbl="node1" presStyleIdx="1" presStyleCnt="3">
        <dgm:presLayoutVars>
          <dgm:bulletEnabled val="1"/>
        </dgm:presLayoutVars>
      </dgm:prSet>
      <dgm:spPr/>
    </dgm:pt>
    <dgm:pt modelId="{5642C667-2035-465B-88FA-BD5286D1ED4A}" type="pres">
      <dgm:prSet presAssocID="{DAFD5B8F-7307-420F-8AA9-469750D54466}" presName="invisiNode" presStyleLbl="node1" presStyleIdx="1" presStyleCnt="3"/>
      <dgm:spPr/>
    </dgm:pt>
    <dgm:pt modelId="{3606B1B6-912D-4BB2-940E-606747701328}" type="pres">
      <dgm:prSet presAssocID="{DAFD5B8F-7307-420F-8AA9-469750D54466}" presName="imagNode" presStyleLbl="fgImgPlace1" presStyleIdx="1" presStyleCnt="3" custScaleX="60724" custScaleY="66163" custLinFactNeighborX="2870" custLinFactNeighborY="-5329"/>
      <dgm:spPr>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 modelId="{6FCB4B09-5AE8-4BCF-9C2E-5DB02F534E9D}" type="pres">
      <dgm:prSet presAssocID="{BDA7D873-F110-416A-8950-D7A412F1A1A1}" presName="sibTrans" presStyleLbl="sibTrans2D1" presStyleIdx="0" presStyleCnt="0"/>
      <dgm:spPr/>
    </dgm:pt>
    <dgm:pt modelId="{552AA70C-A20B-4D1F-9285-6CFC3143FB01}" type="pres">
      <dgm:prSet presAssocID="{53A7C8F1-6573-416B-BAD0-E203C790D54C}" presName="compNode" presStyleCnt="0"/>
      <dgm:spPr/>
    </dgm:pt>
    <dgm:pt modelId="{84406800-1B15-4073-9BE5-7AED3F8CD968}" type="pres">
      <dgm:prSet presAssocID="{53A7C8F1-6573-416B-BAD0-E203C790D54C}" presName="bkgdShape" presStyleLbl="node1" presStyleIdx="2" presStyleCnt="3" custLinFactNeighborX="8192"/>
      <dgm:spPr/>
    </dgm:pt>
    <dgm:pt modelId="{80C2ACF9-BD38-4248-9C5A-D57702DCA3FA}" type="pres">
      <dgm:prSet presAssocID="{53A7C8F1-6573-416B-BAD0-E203C790D54C}" presName="nodeTx" presStyleLbl="node1" presStyleIdx="2" presStyleCnt="3">
        <dgm:presLayoutVars>
          <dgm:bulletEnabled val="1"/>
        </dgm:presLayoutVars>
      </dgm:prSet>
      <dgm:spPr/>
    </dgm:pt>
    <dgm:pt modelId="{A550690B-CD28-43E2-88E8-918DBD12128C}" type="pres">
      <dgm:prSet presAssocID="{53A7C8F1-6573-416B-BAD0-E203C790D54C}" presName="invisiNode" presStyleLbl="node1" presStyleIdx="2" presStyleCnt="3"/>
      <dgm:spPr/>
    </dgm:pt>
    <dgm:pt modelId="{693F3127-73CA-4418-9BEB-76AC94A2C0E0}" type="pres">
      <dgm:prSet presAssocID="{53A7C8F1-6573-416B-BAD0-E203C790D54C}" presName="imagNode" presStyleLbl="fgImgPlace1" presStyleIdx="2" presStyleCnt="3" custScaleX="37897" custScaleY="42985"/>
      <dgm:spPr>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Lst>
  <dgm:cxnLst>
    <dgm:cxn modelId="{BC007005-A9D4-4089-B84F-30CB6FAD4296}" type="presOf" srcId="{714289C4-44BF-4423-B73A-D36C7D29CD8B}" destId="{5A6B1BA2-8CEC-4075-979B-58B751678363}" srcOrd="1" destOrd="0" presId="urn:microsoft.com/office/officeart/2005/8/layout/hList7#1"/>
    <dgm:cxn modelId="{D77BB821-B2B8-4F3A-A3A8-8F12C280B973}" type="presOf" srcId="{DAFD5B8F-7307-420F-8AA9-469750D54466}" destId="{4C98858D-9DCD-4D61-A6D2-9C95CB504251}" srcOrd="0" destOrd="0" presId="urn:microsoft.com/office/officeart/2005/8/layout/hList7#1"/>
    <dgm:cxn modelId="{818E502A-FE27-4D49-AAD0-FDEFDFC89433}" srcId="{5B5B7744-917A-4FD6-AA16-3CB0263912D1}" destId="{DAFD5B8F-7307-420F-8AA9-469750D54466}" srcOrd="1" destOrd="0" parTransId="{63002CCC-C05A-4123-9188-6CE2F4212990}" sibTransId="{BDA7D873-F110-416A-8950-D7A412F1A1A1}"/>
    <dgm:cxn modelId="{D213C02F-99EA-4FED-9910-179CC1073C6F}" type="presOf" srcId="{DAFD5B8F-7307-420F-8AA9-469750D54466}" destId="{1DFC81E9-AEE7-4738-A0AB-51EC388659CE}" srcOrd="1" destOrd="0" presId="urn:microsoft.com/office/officeart/2005/8/layout/hList7#1"/>
    <dgm:cxn modelId="{2E994245-FA34-4D67-9E2B-743453B3ABA0}" srcId="{5B5B7744-917A-4FD6-AA16-3CB0263912D1}" destId="{714289C4-44BF-4423-B73A-D36C7D29CD8B}" srcOrd="0" destOrd="0" parTransId="{5AA015D8-B11C-4C72-B385-36C1E774D1A2}" sibTransId="{883B5228-B675-48FD-ADE3-882F219A32FD}"/>
    <dgm:cxn modelId="{D34D8B7D-3FC9-4C08-94E0-65E6895085EA}" type="presOf" srcId="{714289C4-44BF-4423-B73A-D36C7D29CD8B}" destId="{3325B67F-1C1F-4C7F-87F7-63A9F5F04916}" srcOrd="0" destOrd="0" presId="urn:microsoft.com/office/officeart/2005/8/layout/hList7#1"/>
    <dgm:cxn modelId="{D4051B81-E5FE-461D-A5F6-46BF70D49569}" type="presOf" srcId="{53A7C8F1-6573-416B-BAD0-E203C790D54C}" destId="{80C2ACF9-BD38-4248-9C5A-D57702DCA3FA}" srcOrd="1" destOrd="0" presId="urn:microsoft.com/office/officeart/2005/8/layout/hList7#1"/>
    <dgm:cxn modelId="{0B901897-E93F-4C60-96A3-855E9B58D8A1}" type="presOf" srcId="{5B5B7744-917A-4FD6-AA16-3CB0263912D1}" destId="{21B2BCE8-470C-4505-93DC-36DDE14B2DFF}" srcOrd="0" destOrd="0" presId="urn:microsoft.com/office/officeart/2005/8/layout/hList7#1"/>
    <dgm:cxn modelId="{9F26229F-1FC4-476A-A7FD-B16E1578B86D}" srcId="{5B5B7744-917A-4FD6-AA16-3CB0263912D1}" destId="{53A7C8F1-6573-416B-BAD0-E203C790D54C}" srcOrd="2" destOrd="0" parTransId="{D9354FAC-CB2C-4D5E-AC16-2B482560F86D}" sibTransId="{886A07C9-7549-4FDD-82D5-820D0D3FDA16}"/>
    <dgm:cxn modelId="{E9253DA4-FC16-4E88-8E92-B3708329FAB7}" type="presOf" srcId="{BDA7D873-F110-416A-8950-D7A412F1A1A1}" destId="{6FCB4B09-5AE8-4BCF-9C2E-5DB02F534E9D}" srcOrd="0" destOrd="0" presId="urn:microsoft.com/office/officeart/2005/8/layout/hList7#1"/>
    <dgm:cxn modelId="{273750FB-060F-477A-97C3-A6F9AACAB93E}" type="presOf" srcId="{53A7C8F1-6573-416B-BAD0-E203C790D54C}" destId="{84406800-1B15-4073-9BE5-7AED3F8CD968}" srcOrd="0" destOrd="0" presId="urn:microsoft.com/office/officeart/2005/8/layout/hList7#1"/>
    <dgm:cxn modelId="{187D95FB-196F-4C24-9CBB-D86D9AA3D3D8}" type="presOf" srcId="{883B5228-B675-48FD-ADE3-882F219A32FD}" destId="{A40BD255-8246-4A86-AC24-6E13AC11D8D0}" srcOrd="0" destOrd="0" presId="urn:microsoft.com/office/officeart/2005/8/layout/hList7#1"/>
    <dgm:cxn modelId="{34388B8C-961B-440E-AB78-C308D1D8FC59}" type="presParOf" srcId="{21B2BCE8-470C-4505-93DC-36DDE14B2DFF}" destId="{D737B785-468C-4A0C-9BAF-B33CE9B38ADA}" srcOrd="0" destOrd="0" presId="urn:microsoft.com/office/officeart/2005/8/layout/hList7#1"/>
    <dgm:cxn modelId="{923BC6E4-9764-4679-A37E-D21A483B358B}" type="presParOf" srcId="{21B2BCE8-470C-4505-93DC-36DDE14B2DFF}" destId="{E3446D0B-132A-4581-B805-7D509ABBE1A9}" srcOrd="1" destOrd="0" presId="urn:microsoft.com/office/officeart/2005/8/layout/hList7#1"/>
    <dgm:cxn modelId="{5C731628-2E68-4F54-AEF2-A47AC16AABFF}" type="presParOf" srcId="{E3446D0B-132A-4581-B805-7D509ABBE1A9}" destId="{F0280A93-2598-4B79-BCF2-5A74016DDAA6}" srcOrd="0" destOrd="0" presId="urn:microsoft.com/office/officeart/2005/8/layout/hList7#1"/>
    <dgm:cxn modelId="{8EA46E92-2C05-42CE-ADEE-8C3E62B3A1F6}" type="presParOf" srcId="{F0280A93-2598-4B79-BCF2-5A74016DDAA6}" destId="{3325B67F-1C1F-4C7F-87F7-63A9F5F04916}" srcOrd="0" destOrd="0" presId="urn:microsoft.com/office/officeart/2005/8/layout/hList7#1"/>
    <dgm:cxn modelId="{C0B1DBA7-E62B-471E-A650-D4EB94638BEB}" type="presParOf" srcId="{F0280A93-2598-4B79-BCF2-5A74016DDAA6}" destId="{5A6B1BA2-8CEC-4075-979B-58B751678363}" srcOrd="1" destOrd="0" presId="urn:microsoft.com/office/officeart/2005/8/layout/hList7#1"/>
    <dgm:cxn modelId="{CFC9082D-D4D0-4DEC-88EC-59E5D3B94177}" type="presParOf" srcId="{F0280A93-2598-4B79-BCF2-5A74016DDAA6}" destId="{E679BF5D-7D68-48F1-9595-1ED90F266B6A}" srcOrd="2" destOrd="0" presId="urn:microsoft.com/office/officeart/2005/8/layout/hList7#1"/>
    <dgm:cxn modelId="{9D117923-15B3-40FB-8168-F2E20A5F015F}" type="presParOf" srcId="{F0280A93-2598-4B79-BCF2-5A74016DDAA6}" destId="{1B13010B-D7B8-48A4-9EA8-0FF90A870D10}" srcOrd="3" destOrd="0" presId="urn:microsoft.com/office/officeart/2005/8/layout/hList7#1"/>
    <dgm:cxn modelId="{A3007A38-262E-4B51-851D-D6D9CDFF6431}" type="presParOf" srcId="{E3446D0B-132A-4581-B805-7D509ABBE1A9}" destId="{A40BD255-8246-4A86-AC24-6E13AC11D8D0}" srcOrd="1" destOrd="0" presId="urn:microsoft.com/office/officeart/2005/8/layout/hList7#1"/>
    <dgm:cxn modelId="{5872D307-5CA3-42D9-B35A-917A2BCF8F51}" type="presParOf" srcId="{E3446D0B-132A-4581-B805-7D509ABBE1A9}" destId="{B4EC43FF-F280-4D81-B573-0BBE26119323}" srcOrd="2" destOrd="0" presId="urn:microsoft.com/office/officeart/2005/8/layout/hList7#1"/>
    <dgm:cxn modelId="{06FBC6B6-B034-4F94-963D-32EDEC81D6F3}" type="presParOf" srcId="{B4EC43FF-F280-4D81-B573-0BBE26119323}" destId="{4C98858D-9DCD-4D61-A6D2-9C95CB504251}" srcOrd="0" destOrd="0" presId="urn:microsoft.com/office/officeart/2005/8/layout/hList7#1"/>
    <dgm:cxn modelId="{F2EC6295-4CB9-4D7A-9805-2D9561395F88}" type="presParOf" srcId="{B4EC43FF-F280-4D81-B573-0BBE26119323}" destId="{1DFC81E9-AEE7-4738-A0AB-51EC388659CE}" srcOrd="1" destOrd="0" presId="urn:microsoft.com/office/officeart/2005/8/layout/hList7#1"/>
    <dgm:cxn modelId="{C1C81B85-2A0E-490E-8E03-CBEA0AB0C684}" type="presParOf" srcId="{B4EC43FF-F280-4D81-B573-0BBE26119323}" destId="{5642C667-2035-465B-88FA-BD5286D1ED4A}" srcOrd="2" destOrd="0" presId="urn:microsoft.com/office/officeart/2005/8/layout/hList7#1"/>
    <dgm:cxn modelId="{B7EC59C7-DAD9-4A1F-B76C-3E1556AA5995}" type="presParOf" srcId="{B4EC43FF-F280-4D81-B573-0BBE26119323}" destId="{3606B1B6-912D-4BB2-940E-606747701328}" srcOrd="3" destOrd="0" presId="urn:microsoft.com/office/officeart/2005/8/layout/hList7#1"/>
    <dgm:cxn modelId="{AFB7FA7F-8FEF-462B-AC38-554F1E8A2963}" type="presParOf" srcId="{E3446D0B-132A-4581-B805-7D509ABBE1A9}" destId="{6FCB4B09-5AE8-4BCF-9C2E-5DB02F534E9D}" srcOrd="3" destOrd="0" presId="urn:microsoft.com/office/officeart/2005/8/layout/hList7#1"/>
    <dgm:cxn modelId="{A91B042B-3875-4CC2-95B5-9B2DB2C61568}" type="presParOf" srcId="{E3446D0B-132A-4581-B805-7D509ABBE1A9}" destId="{552AA70C-A20B-4D1F-9285-6CFC3143FB01}" srcOrd="4" destOrd="0" presId="urn:microsoft.com/office/officeart/2005/8/layout/hList7#1"/>
    <dgm:cxn modelId="{7997DF3D-0E86-4336-812E-ED5DDEBF8718}" type="presParOf" srcId="{552AA70C-A20B-4D1F-9285-6CFC3143FB01}" destId="{84406800-1B15-4073-9BE5-7AED3F8CD968}" srcOrd="0" destOrd="0" presId="urn:microsoft.com/office/officeart/2005/8/layout/hList7#1"/>
    <dgm:cxn modelId="{9DB817EE-71FD-41D5-B380-598F75A99C15}" type="presParOf" srcId="{552AA70C-A20B-4D1F-9285-6CFC3143FB01}" destId="{80C2ACF9-BD38-4248-9C5A-D57702DCA3FA}" srcOrd="1" destOrd="0" presId="urn:microsoft.com/office/officeart/2005/8/layout/hList7#1"/>
    <dgm:cxn modelId="{906C18E9-C042-46B6-9F1D-9497534B6922}" type="presParOf" srcId="{552AA70C-A20B-4D1F-9285-6CFC3143FB01}" destId="{A550690B-CD28-43E2-88E8-918DBD12128C}" srcOrd="2" destOrd="0" presId="urn:microsoft.com/office/officeart/2005/8/layout/hList7#1"/>
    <dgm:cxn modelId="{CB14CC8D-5E02-4C8B-88DF-8275456FF01A}" type="presParOf" srcId="{552AA70C-A20B-4D1F-9285-6CFC3143FB01}" destId="{693F3127-73CA-4418-9BEB-76AC94A2C0E0}" srcOrd="3" destOrd="0" presId="urn:microsoft.com/office/officeart/2005/8/layout/hList7#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8F62C63D-D80E-4AF8-9B4D-784BD53CA04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32689CE-2FF3-498F-AB13-54192DAA6869}">
      <dgm:prSet custT="1"/>
      <dgm:spPr>
        <a:solidFill>
          <a:schemeClr val="accent2"/>
        </a:solidFill>
      </dgm:spPr>
      <dgm:t>
        <a:bodyPr/>
        <a:lstStyle/>
        <a:p>
          <a:pPr>
            <a:lnSpc>
              <a:spcPct val="100000"/>
            </a:lnSpc>
          </a:pPr>
          <a:r>
            <a:rPr lang="en-US" sz="3200" dirty="0">
              <a:latin typeface="Calibri" panose="020F0502020204030204" pitchFamily="34" charset="0"/>
              <a:cs typeface="Calibri" panose="020F0502020204030204" pitchFamily="34" charset="0"/>
            </a:rPr>
            <a:t>Make sure that the change they make is VERY specific.</a:t>
          </a:r>
        </a:p>
      </dgm:t>
    </dgm:pt>
    <dgm:pt modelId="{B697504B-0D41-47F4-AB24-709686B6BABB}" type="parTrans" cxnId="{1B591AC0-55DC-413E-B90C-1A91FC76FD27}">
      <dgm:prSet/>
      <dgm:spPr/>
      <dgm:t>
        <a:bodyPr/>
        <a:lstStyle/>
        <a:p>
          <a:endParaRPr lang="en-US"/>
        </a:p>
      </dgm:t>
    </dgm:pt>
    <dgm:pt modelId="{8C46C1BA-278E-4AB6-8052-07A1B8E707D6}" type="sibTrans" cxnId="{1B591AC0-55DC-413E-B90C-1A91FC76FD27}">
      <dgm:prSet/>
      <dgm:spPr/>
      <dgm:t>
        <a:bodyPr/>
        <a:lstStyle/>
        <a:p>
          <a:endParaRPr lang="en-US"/>
        </a:p>
      </dgm:t>
    </dgm:pt>
    <dgm:pt modelId="{47F2B441-AAF4-48DE-BD5D-3751D4F2CE98}">
      <dgm:prSet/>
      <dgm:spPr>
        <a:solidFill>
          <a:schemeClr val="bg2">
            <a:lumMod val="50000"/>
          </a:schemeClr>
        </a:solidFill>
      </dgm:spPr>
      <dgm:t>
        <a:bodyPr/>
        <a:lstStyle/>
        <a:p>
          <a:pPr>
            <a:lnSpc>
              <a:spcPct val="100000"/>
            </a:lnSpc>
          </a:pPr>
          <a:r>
            <a:rPr lang="en-US" dirty="0">
              <a:latin typeface="Calibri" panose="020F0502020204030204" pitchFamily="34" charset="0"/>
              <a:cs typeface="Calibri" panose="020F0502020204030204" pitchFamily="34" charset="0"/>
            </a:rPr>
            <a:t>The clearer and more specific the change, the more easily evaluated.</a:t>
          </a:r>
        </a:p>
      </dgm:t>
    </dgm:pt>
    <dgm:pt modelId="{28F10F10-A2A0-4BB2-976A-8357FDA083A1}" type="parTrans" cxnId="{CEE32A90-3F2D-444B-82E6-611F78044AC5}">
      <dgm:prSet/>
      <dgm:spPr/>
      <dgm:t>
        <a:bodyPr/>
        <a:lstStyle/>
        <a:p>
          <a:endParaRPr lang="en-US"/>
        </a:p>
      </dgm:t>
    </dgm:pt>
    <dgm:pt modelId="{FFBCDEED-69A6-476A-8F46-9EA86B71311A}" type="sibTrans" cxnId="{CEE32A90-3F2D-444B-82E6-611F78044AC5}">
      <dgm:prSet/>
      <dgm:spPr/>
      <dgm:t>
        <a:bodyPr/>
        <a:lstStyle/>
        <a:p>
          <a:endParaRPr lang="en-US"/>
        </a:p>
      </dgm:t>
    </dgm:pt>
    <dgm:pt modelId="{532C3E3E-8BBE-47DD-9FDF-FABB7E8CDFA7}" type="pres">
      <dgm:prSet presAssocID="{8F62C63D-D80E-4AF8-9B4D-784BD53CA04E}" presName="linear" presStyleCnt="0">
        <dgm:presLayoutVars>
          <dgm:animLvl val="lvl"/>
          <dgm:resizeHandles val="exact"/>
        </dgm:presLayoutVars>
      </dgm:prSet>
      <dgm:spPr/>
    </dgm:pt>
    <dgm:pt modelId="{5FAE7B7A-E592-4B13-BCF1-DAD2EE1DCB54}" type="pres">
      <dgm:prSet presAssocID="{832689CE-2FF3-498F-AB13-54192DAA6869}" presName="parentText" presStyleLbl="node1" presStyleIdx="0" presStyleCnt="2" custLinFactX="-12413" custLinFactNeighborX="-100000" custLinFactNeighborY="97214">
        <dgm:presLayoutVars>
          <dgm:chMax val="0"/>
          <dgm:bulletEnabled val="1"/>
        </dgm:presLayoutVars>
      </dgm:prSet>
      <dgm:spPr/>
    </dgm:pt>
    <dgm:pt modelId="{45BECB6E-0D2B-4E60-8C13-8502170BD5A7}" type="pres">
      <dgm:prSet presAssocID="{8C46C1BA-278E-4AB6-8052-07A1B8E707D6}" presName="spacer" presStyleCnt="0"/>
      <dgm:spPr/>
    </dgm:pt>
    <dgm:pt modelId="{F8FDBBB8-3446-4EF5-A959-C091A8B808AB}" type="pres">
      <dgm:prSet presAssocID="{47F2B441-AAF4-48DE-BD5D-3751D4F2CE98}" presName="parentText" presStyleLbl="node1" presStyleIdx="1" presStyleCnt="2">
        <dgm:presLayoutVars>
          <dgm:chMax val="0"/>
          <dgm:bulletEnabled val="1"/>
        </dgm:presLayoutVars>
      </dgm:prSet>
      <dgm:spPr/>
    </dgm:pt>
  </dgm:ptLst>
  <dgm:cxnLst>
    <dgm:cxn modelId="{9622F738-294E-4AC8-97D0-E952C0F108EB}" type="presOf" srcId="{47F2B441-AAF4-48DE-BD5D-3751D4F2CE98}" destId="{F8FDBBB8-3446-4EF5-A959-C091A8B808AB}" srcOrd="0" destOrd="0" presId="urn:microsoft.com/office/officeart/2005/8/layout/vList2"/>
    <dgm:cxn modelId="{E1FE7158-2059-4F82-8905-7FC0B357B032}" type="presOf" srcId="{832689CE-2FF3-498F-AB13-54192DAA6869}" destId="{5FAE7B7A-E592-4B13-BCF1-DAD2EE1DCB54}" srcOrd="0" destOrd="0" presId="urn:microsoft.com/office/officeart/2005/8/layout/vList2"/>
    <dgm:cxn modelId="{CEE32A90-3F2D-444B-82E6-611F78044AC5}" srcId="{8F62C63D-D80E-4AF8-9B4D-784BD53CA04E}" destId="{47F2B441-AAF4-48DE-BD5D-3751D4F2CE98}" srcOrd="1" destOrd="0" parTransId="{28F10F10-A2A0-4BB2-976A-8357FDA083A1}" sibTransId="{FFBCDEED-69A6-476A-8F46-9EA86B71311A}"/>
    <dgm:cxn modelId="{1B591AC0-55DC-413E-B90C-1A91FC76FD27}" srcId="{8F62C63D-D80E-4AF8-9B4D-784BD53CA04E}" destId="{832689CE-2FF3-498F-AB13-54192DAA6869}" srcOrd="0" destOrd="0" parTransId="{B697504B-0D41-47F4-AB24-709686B6BABB}" sibTransId="{8C46C1BA-278E-4AB6-8052-07A1B8E707D6}"/>
    <dgm:cxn modelId="{C0211AD2-80E9-4BEF-9DB7-0B1C74153565}" type="presOf" srcId="{8F62C63D-D80E-4AF8-9B4D-784BD53CA04E}" destId="{532C3E3E-8BBE-47DD-9FDF-FABB7E8CDFA7}" srcOrd="0" destOrd="0" presId="urn:microsoft.com/office/officeart/2005/8/layout/vList2"/>
    <dgm:cxn modelId="{486BE4E8-876E-4F2D-A451-6DE7196F0D08}" type="presParOf" srcId="{532C3E3E-8BBE-47DD-9FDF-FABB7E8CDFA7}" destId="{5FAE7B7A-E592-4B13-BCF1-DAD2EE1DCB54}" srcOrd="0" destOrd="0" presId="urn:microsoft.com/office/officeart/2005/8/layout/vList2"/>
    <dgm:cxn modelId="{40A82CE3-3B0F-46BD-9C25-75344BDA2DBE}" type="presParOf" srcId="{532C3E3E-8BBE-47DD-9FDF-FABB7E8CDFA7}" destId="{45BECB6E-0D2B-4E60-8C13-8502170BD5A7}" srcOrd="1" destOrd="0" presId="urn:microsoft.com/office/officeart/2005/8/layout/vList2"/>
    <dgm:cxn modelId="{E5ED224A-671C-4896-9644-047B2C38D559}" type="presParOf" srcId="{532C3E3E-8BBE-47DD-9FDF-FABB7E8CDFA7}" destId="{F8FDBBB8-3446-4EF5-A959-C091A8B808AB}"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461816B-E8A5-4BED-85A9-91B440E6CA25}"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9BAAA77F-2C26-4B57-9E87-E46CF2E4289D}">
      <dgm:prSet phldrT="[Text]"/>
      <dgm:spPr/>
      <dgm:t>
        <a:bodyPr/>
        <a:lstStyle/>
        <a:p>
          <a:r>
            <a:rPr lang="en-US" dirty="0"/>
            <a:t>A1C lowering</a:t>
          </a:r>
        </a:p>
      </dgm:t>
    </dgm:pt>
    <dgm:pt modelId="{B8BB54E7-7D4F-46BD-8848-A3419EB0DE87}" type="parTrans" cxnId="{07F872FB-E5DF-4AAA-A5BA-6302FD504609}">
      <dgm:prSet/>
      <dgm:spPr/>
      <dgm:t>
        <a:bodyPr/>
        <a:lstStyle/>
        <a:p>
          <a:endParaRPr lang="en-US"/>
        </a:p>
      </dgm:t>
    </dgm:pt>
    <dgm:pt modelId="{96D45247-A9B1-4057-8F3F-07540C324349}" type="sibTrans" cxnId="{07F872FB-E5DF-4AAA-A5BA-6302FD504609}">
      <dgm:prSet/>
      <dgm:spPr/>
      <dgm:t>
        <a:bodyPr/>
        <a:lstStyle/>
        <a:p>
          <a:endParaRPr lang="en-US"/>
        </a:p>
      </dgm:t>
    </dgm:pt>
    <dgm:pt modelId="{44132214-B276-4EEB-B75A-34E72D88DE56}">
      <dgm:prSet/>
      <dgm:spPr/>
      <dgm:t>
        <a:bodyPr/>
        <a:lstStyle/>
        <a:p>
          <a:r>
            <a:rPr lang="en-US"/>
            <a:t>Weight loss</a:t>
          </a:r>
          <a:endParaRPr lang="en-US" dirty="0"/>
        </a:p>
      </dgm:t>
    </dgm:pt>
    <dgm:pt modelId="{8D0EF25B-DC65-4B04-A917-FBA6069AEB81}" type="parTrans" cxnId="{37227A91-4D8C-48F8-83CF-0FA28D4EC04E}">
      <dgm:prSet/>
      <dgm:spPr/>
      <dgm:t>
        <a:bodyPr/>
        <a:lstStyle/>
        <a:p>
          <a:endParaRPr lang="en-US"/>
        </a:p>
      </dgm:t>
    </dgm:pt>
    <dgm:pt modelId="{AFB2908B-369A-47C5-8D12-281F53AD83CC}" type="sibTrans" cxnId="{37227A91-4D8C-48F8-83CF-0FA28D4EC04E}">
      <dgm:prSet/>
      <dgm:spPr/>
      <dgm:t>
        <a:bodyPr/>
        <a:lstStyle/>
        <a:p>
          <a:endParaRPr lang="en-US"/>
        </a:p>
      </dgm:t>
    </dgm:pt>
    <dgm:pt modelId="{68CC02E5-0314-4115-B7F9-E9B97699A4C6}">
      <dgm:prSet/>
      <dgm:spPr/>
      <dgm:t>
        <a:bodyPr/>
        <a:lstStyle/>
        <a:p>
          <a:r>
            <a:rPr lang="en-US" dirty="0"/>
            <a:t>Cardiovascular</a:t>
          </a:r>
        </a:p>
      </dgm:t>
    </dgm:pt>
    <dgm:pt modelId="{234E9E8D-B0AB-4151-9583-A9D142BADFA5}" type="parTrans" cxnId="{3269BF53-1E44-4E17-B74F-7622B028F0A2}">
      <dgm:prSet/>
      <dgm:spPr/>
      <dgm:t>
        <a:bodyPr/>
        <a:lstStyle/>
        <a:p>
          <a:endParaRPr lang="en-US"/>
        </a:p>
      </dgm:t>
    </dgm:pt>
    <dgm:pt modelId="{63AA4F84-BE76-41F9-835B-A39E83BDCEBB}" type="sibTrans" cxnId="{3269BF53-1E44-4E17-B74F-7622B028F0A2}">
      <dgm:prSet/>
      <dgm:spPr/>
      <dgm:t>
        <a:bodyPr/>
        <a:lstStyle/>
        <a:p>
          <a:endParaRPr lang="en-US"/>
        </a:p>
      </dgm:t>
    </dgm:pt>
    <dgm:pt modelId="{31549CA6-209B-4E30-919A-DC9EFDD689EB}">
      <dgm:prSet/>
      <dgm:spPr/>
      <dgm:t>
        <a:bodyPr/>
        <a:lstStyle/>
        <a:p>
          <a:r>
            <a:rPr lang="en-US" dirty="0"/>
            <a:t>Renal</a:t>
          </a:r>
        </a:p>
      </dgm:t>
    </dgm:pt>
    <dgm:pt modelId="{0BB69C2B-942E-4B95-97E5-5E8EE990067F}" type="parTrans" cxnId="{1CB7D00F-E489-49B0-9989-B45481D51A89}">
      <dgm:prSet/>
      <dgm:spPr/>
      <dgm:t>
        <a:bodyPr/>
        <a:lstStyle/>
        <a:p>
          <a:endParaRPr lang="en-US"/>
        </a:p>
      </dgm:t>
    </dgm:pt>
    <dgm:pt modelId="{F17F4822-5E5B-4207-B0AB-777E8F0B755A}" type="sibTrans" cxnId="{1CB7D00F-E489-49B0-9989-B45481D51A89}">
      <dgm:prSet/>
      <dgm:spPr/>
      <dgm:t>
        <a:bodyPr/>
        <a:lstStyle/>
        <a:p>
          <a:endParaRPr lang="en-US"/>
        </a:p>
      </dgm:t>
    </dgm:pt>
    <dgm:pt modelId="{BF950F98-5799-4EE0-BA46-70F9D90DE13E}">
      <dgm:prSet/>
      <dgm:spPr/>
      <dgm:t>
        <a:bodyPr/>
        <a:lstStyle/>
        <a:p>
          <a:r>
            <a:rPr lang="en-US" dirty="0"/>
            <a:t>Heart failure</a:t>
          </a:r>
        </a:p>
      </dgm:t>
    </dgm:pt>
    <dgm:pt modelId="{EF468EF0-F3A8-4A92-A342-6E0A34406891}" type="parTrans" cxnId="{040EAC75-DF7B-451D-811B-2513DD0591A2}">
      <dgm:prSet/>
      <dgm:spPr/>
      <dgm:t>
        <a:bodyPr/>
        <a:lstStyle/>
        <a:p>
          <a:endParaRPr lang="en-US"/>
        </a:p>
      </dgm:t>
    </dgm:pt>
    <dgm:pt modelId="{AA050D5C-A167-4B13-A6EE-BCD5A0C85506}" type="sibTrans" cxnId="{040EAC75-DF7B-451D-811B-2513DD0591A2}">
      <dgm:prSet/>
      <dgm:spPr/>
      <dgm:t>
        <a:bodyPr/>
        <a:lstStyle/>
        <a:p>
          <a:endParaRPr lang="en-US"/>
        </a:p>
      </dgm:t>
    </dgm:pt>
    <dgm:pt modelId="{28A08FF5-EB93-43C9-B096-450342C8468D}">
      <dgm:prSet/>
      <dgm:spPr/>
      <dgm:t>
        <a:bodyPr/>
        <a:lstStyle/>
        <a:p>
          <a:r>
            <a:rPr lang="en-US" dirty="0"/>
            <a:t>Blood pressure lowering </a:t>
          </a:r>
        </a:p>
      </dgm:t>
    </dgm:pt>
    <dgm:pt modelId="{F01FD116-1447-4B5D-8B8A-DC74E03F801D}" type="parTrans" cxnId="{8E74DE00-B181-46AA-93FB-FA21B7E3E992}">
      <dgm:prSet/>
      <dgm:spPr/>
      <dgm:t>
        <a:bodyPr/>
        <a:lstStyle/>
        <a:p>
          <a:endParaRPr lang="en-US"/>
        </a:p>
      </dgm:t>
    </dgm:pt>
    <dgm:pt modelId="{F32D6C99-97B8-4165-8082-5A5ED7BD865F}" type="sibTrans" cxnId="{8E74DE00-B181-46AA-93FB-FA21B7E3E992}">
      <dgm:prSet/>
      <dgm:spPr/>
      <dgm:t>
        <a:bodyPr/>
        <a:lstStyle/>
        <a:p>
          <a:endParaRPr lang="en-US"/>
        </a:p>
      </dgm:t>
    </dgm:pt>
    <dgm:pt modelId="{1D9A7F9F-0870-44E9-B777-5033D13AACA7}" type="pres">
      <dgm:prSet presAssocID="{F461816B-E8A5-4BED-85A9-91B440E6CA25}" presName="diagram" presStyleCnt="0">
        <dgm:presLayoutVars>
          <dgm:dir/>
          <dgm:resizeHandles val="exact"/>
        </dgm:presLayoutVars>
      </dgm:prSet>
      <dgm:spPr/>
    </dgm:pt>
    <dgm:pt modelId="{82F70EB6-BDEC-489D-89F6-26A186592C34}" type="pres">
      <dgm:prSet presAssocID="{9BAAA77F-2C26-4B57-9E87-E46CF2E4289D}" presName="node" presStyleLbl="node1" presStyleIdx="0" presStyleCnt="6">
        <dgm:presLayoutVars>
          <dgm:bulletEnabled val="1"/>
        </dgm:presLayoutVars>
      </dgm:prSet>
      <dgm:spPr/>
    </dgm:pt>
    <dgm:pt modelId="{FAA56211-3228-47FB-8336-EE7CD7D86A67}" type="pres">
      <dgm:prSet presAssocID="{96D45247-A9B1-4057-8F3F-07540C324349}" presName="sibTrans" presStyleCnt="0"/>
      <dgm:spPr/>
    </dgm:pt>
    <dgm:pt modelId="{56D64140-1D42-4A8A-8C26-6A08A38C8607}" type="pres">
      <dgm:prSet presAssocID="{44132214-B276-4EEB-B75A-34E72D88DE56}" presName="node" presStyleLbl="node1" presStyleIdx="1" presStyleCnt="6">
        <dgm:presLayoutVars>
          <dgm:bulletEnabled val="1"/>
        </dgm:presLayoutVars>
      </dgm:prSet>
      <dgm:spPr/>
    </dgm:pt>
    <dgm:pt modelId="{5ABB4DD8-9934-4767-BB3E-5825BF063EE9}" type="pres">
      <dgm:prSet presAssocID="{AFB2908B-369A-47C5-8D12-281F53AD83CC}" presName="sibTrans" presStyleCnt="0"/>
      <dgm:spPr/>
    </dgm:pt>
    <dgm:pt modelId="{6F91AC0C-9A58-409F-929E-77F0C5840F2E}" type="pres">
      <dgm:prSet presAssocID="{68CC02E5-0314-4115-B7F9-E9B97699A4C6}" presName="node" presStyleLbl="node1" presStyleIdx="2" presStyleCnt="6">
        <dgm:presLayoutVars>
          <dgm:bulletEnabled val="1"/>
        </dgm:presLayoutVars>
      </dgm:prSet>
      <dgm:spPr/>
    </dgm:pt>
    <dgm:pt modelId="{4A4E4F49-D89E-46CA-9D0B-67C1ED4EAB3A}" type="pres">
      <dgm:prSet presAssocID="{63AA4F84-BE76-41F9-835B-A39E83BDCEBB}" presName="sibTrans" presStyleCnt="0"/>
      <dgm:spPr/>
    </dgm:pt>
    <dgm:pt modelId="{8FDD55A0-6520-4B00-9B88-8CE60EDF9BF2}" type="pres">
      <dgm:prSet presAssocID="{31549CA6-209B-4E30-919A-DC9EFDD689EB}" presName="node" presStyleLbl="node1" presStyleIdx="3" presStyleCnt="6">
        <dgm:presLayoutVars>
          <dgm:bulletEnabled val="1"/>
        </dgm:presLayoutVars>
      </dgm:prSet>
      <dgm:spPr/>
    </dgm:pt>
    <dgm:pt modelId="{189B94B3-6093-435F-B344-E87A3CDA404F}" type="pres">
      <dgm:prSet presAssocID="{F17F4822-5E5B-4207-B0AB-777E8F0B755A}" presName="sibTrans" presStyleCnt="0"/>
      <dgm:spPr/>
    </dgm:pt>
    <dgm:pt modelId="{0A980518-64F4-43CC-B5F6-9FB4FAFBDDAD}" type="pres">
      <dgm:prSet presAssocID="{BF950F98-5799-4EE0-BA46-70F9D90DE13E}" presName="node" presStyleLbl="node1" presStyleIdx="4" presStyleCnt="6">
        <dgm:presLayoutVars>
          <dgm:bulletEnabled val="1"/>
        </dgm:presLayoutVars>
      </dgm:prSet>
      <dgm:spPr/>
    </dgm:pt>
    <dgm:pt modelId="{14D28ABF-593A-4DFF-A8BD-3024F3652A57}" type="pres">
      <dgm:prSet presAssocID="{AA050D5C-A167-4B13-A6EE-BCD5A0C85506}" presName="sibTrans" presStyleCnt="0"/>
      <dgm:spPr/>
    </dgm:pt>
    <dgm:pt modelId="{9C517C85-2AF3-49AE-9D9C-FA1D1F32A48A}" type="pres">
      <dgm:prSet presAssocID="{28A08FF5-EB93-43C9-B096-450342C8468D}" presName="node" presStyleLbl="node1" presStyleIdx="5" presStyleCnt="6">
        <dgm:presLayoutVars>
          <dgm:bulletEnabled val="1"/>
        </dgm:presLayoutVars>
      </dgm:prSet>
      <dgm:spPr/>
    </dgm:pt>
  </dgm:ptLst>
  <dgm:cxnLst>
    <dgm:cxn modelId="{8E74DE00-B181-46AA-93FB-FA21B7E3E992}" srcId="{F461816B-E8A5-4BED-85A9-91B440E6CA25}" destId="{28A08FF5-EB93-43C9-B096-450342C8468D}" srcOrd="5" destOrd="0" parTransId="{F01FD116-1447-4B5D-8B8A-DC74E03F801D}" sibTransId="{F32D6C99-97B8-4165-8082-5A5ED7BD865F}"/>
    <dgm:cxn modelId="{1CB7D00F-E489-49B0-9989-B45481D51A89}" srcId="{F461816B-E8A5-4BED-85A9-91B440E6CA25}" destId="{31549CA6-209B-4E30-919A-DC9EFDD689EB}" srcOrd="3" destOrd="0" parTransId="{0BB69C2B-942E-4B95-97E5-5E8EE990067F}" sibTransId="{F17F4822-5E5B-4207-B0AB-777E8F0B755A}"/>
    <dgm:cxn modelId="{8F489D33-0D29-42A5-A1CE-98DB2825C2A3}" type="presOf" srcId="{28A08FF5-EB93-43C9-B096-450342C8468D}" destId="{9C517C85-2AF3-49AE-9D9C-FA1D1F32A48A}" srcOrd="0" destOrd="0" presId="urn:microsoft.com/office/officeart/2005/8/layout/default"/>
    <dgm:cxn modelId="{6B98B872-8C67-4A12-82AD-60D356A1B5FA}" type="presOf" srcId="{F461816B-E8A5-4BED-85A9-91B440E6CA25}" destId="{1D9A7F9F-0870-44E9-B777-5033D13AACA7}" srcOrd="0" destOrd="0" presId="urn:microsoft.com/office/officeart/2005/8/layout/default"/>
    <dgm:cxn modelId="{3269BF53-1E44-4E17-B74F-7622B028F0A2}" srcId="{F461816B-E8A5-4BED-85A9-91B440E6CA25}" destId="{68CC02E5-0314-4115-B7F9-E9B97699A4C6}" srcOrd="2" destOrd="0" parTransId="{234E9E8D-B0AB-4151-9583-A9D142BADFA5}" sibTransId="{63AA4F84-BE76-41F9-835B-A39E83BDCEBB}"/>
    <dgm:cxn modelId="{040EAC75-DF7B-451D-811B-2513DD0591A2}" srcId="{F461816B-E8A5-4BED-85A9-91B440E6CA25}" destId="{BF950F98-5799-4EE0-BA46-70F9D90DE13E}" srcOrd="4" destOrd="0" parTransId="{EF468EF0-F3A8-4A92-A342-6E0A34406891}" sibTransId="{AA050D5C-A167-4B13-A6EE-BCD5A0C85506}"/>
    <dgm:cxn modelId="{1D9DBF77-5D95-4ED8-A7D5-AD6838EBDE7D}" type="presOf" srcId="{44132214-B276-4EEB-B75A-34E72D88DE56}" destId="{56D64140-1D42-4A8A-8C26-6A08A38C8607}" srcOrd="0" destOrd="0" presId="urn:microsoft.com/office/officeart/2005/8/layout/default"/>
    <dgm:cxn modelId="{E601DA7D-3D24-4523-8B5C-7333C02213A2}" type="presOf" srcId="{31549CA6-209B-4E30-919A-DC9EFDD689EB}" destId="{8FDD55A0-6520-4B00-9B88-8CE60EDF9BF2}" srcOrd="0" destOrd="0" presId="urn:microsoft.com/office/officeart/2005/8/layout/default"/>
    <dgm:cxn modelId="{37227A91-4D8C-48F8-83CF-0FA28D4EC04E}" srcId="{F461816B-E8A5-4BED-85A9-91B440E6CA25}" destId="{44132214-B276-4EEB-B75A-34E72D88DE56}" srcOrd="1" destOrd="0" parTransId="{8D0EF25B-DC65-4B04-A917-FBA6069AEB81}" sibTransId="{AFB2908B-369A-47C5-8D12-281F53AD83CC}"/>
    <dgm:cxn modelId="{8155EEA6-45F3-42A5-817E-66D127F80726}" type="presOf" srcId="{9BAAA77F-2C26-4B57-9E87-E46CF2E4289D}" destId="{82F70EB6-BDEC-489D-89F6-26A186592C34}" srcOrd="0" destOrd="0" presId="urn:microsoft.com/office/officeart/2005/8/layout/default"/>
    <dgm:cxn modelId="{8C7424BD-86B2-46DC-B42C-095072DD167D}" type="presOf" srcId="{68CC02E5-0314-4115-B7F9-E9B97699A4C6}" destId="{6F91AC0C-9A58-409F-929E-77F0C5840F2E}" srcOrd="0" destOrd="0" presId="urn:microsoft.com/office/officeart/2005/8/layout/default"/>
    <dgm:cxn modelId="{D33F8BF3-00DC-4D0E-9B4C-C7D650C549F1}" type="presOf" srcId="{BF950F98-5799-4EE0-BA46-70F9D90DE13E}" destId="{0A980518-64F4-43CC-B5F6-9FB4FAFBDDAD}" srcOrd="0" destOrd="0" presId="urn:microsoft.com/office/officeart/2005/8/layout/default"/>
    <dgm:cxn modelId="{07F872FB-E5DF-4AAA-A5BA-6302FD504609}" srcId="{F461816B-E8A5-4BED-85A9-91B440E6CA25}" destId="{9BAAA77F-2C26-4B57-9E87-E46CF2E4289D}" srcOrd="0" destOrd="0" parTransId="{B8BB54E7-7D4F-46BD-8848-A3419EB0DE87}" sibTransId="{96D45247-A9B1-4057-8F3F-07540C324349}"/>
    <dgm:cxn modelId="{A216460D-69AC-42EC-B1A0-05F8DC9DC531}" type="presParOf" srcId="{1D9A7F9F-0870-44E9-B777-5033D13AACA7}" destId="{82F70EB6-BDEC-489D-89F6-26A186592C34}" srcOrd="0" destOrd="0" presId="urn:microsoft.com/office/officeart/2005/8/layout/default"/>
    <dgm:cxn modelId="{3BFA05AF-E333-4778-9E0A-9A17ACAE9205}" type="presParOf" srcId="{1D9A7F9F-0870-44E9-B777-5033D13AACA7}" destId="{FAA56211-3228-47FB-8336-EE7CD7D86A67}" srcOrd="1" destOrd="0" presId="urn:microsoft.com/office/officeart/2005/8/layout/default"/>
    <dgm:cxn modelId="{42C3080A-DAA8-43B4-BDCB-C31F83F03318}" type="presParOf" srcId="{1D9A7F9F-0870-44E9-B777-5033D13AACA7}" destId="{56D64140-1D42-4A8A-8C26-6A08A38C8607}" srcOrd="2" destOrd="0" presId="urn:microsoft.com/office/officeart/2005/8/layout/default"/>
    <dgm:cxn modelId="{47DD6B27-A8F5-418F-AD9D-1DBE73F5E696}" type="presParOf" srcId="{1D9A7F9F-0870-44E9-B777-5033D13AACA7}" destId="{5ABB4DD8-9934-4767-BB3E-5825BF063EE9}" srcOrd="3" destOrd="0" presId="urn:microsoft.com/office/officeart/2005/8/layout/default"/>
    <dgm:cxn modelId="{E17AD29A-CDA3-4BA4-AC9F-87FB93BDF9CD}" type="presParOf" srcId="{1D9A7F9F-0870-44E9-B777-5033D13AACA7}" destId="{6F91AC0C-9A58-409F-929E-77F0C5840F2E}" srcOrd="4" destOrd="0" presId="urn:microsoft.com/office/officeart/2005/8/layout/default"/>
    <dgm:cxn modelId="{BBBC2705-9784-45A2-9D81-066953727D13}" type="presParOf" srcId="{1D9A7F9F-0870-44E9-B777-5033D13AACA7}" destId="{4A4E4F49-D89E-46CA-9D0B-67C1ED4EAB3A}" srcOrd="5" destOrd="0" presId="urn:microsoft.com/office/officeart/2005/8/layout/default"/>
    <dgm:cxn modelId="{2585AD8E-647D-4CB7-8A9B-FD620E79B26F}" type="presParOf" srcId="{1D9A7F9F-0870-44E9-B777-5033D13AACA7}" destId="{8FDD55A0-6520-4B00-9B88-8CE60EDF9BF2}" srcOrd="6" destOrd="0" presId="urn:microsoft.com/office/officeart/2005/8/layout/default"/>
    <dgm:cxn modelId="{9AFAF2A2-B671-4E1C-8149-A75A5CB4A355}" type="presParOf" srcId="{1D9A7F9F-0870-44E9-B777-5033D13AACA7}" destId="{189B94B3-6093-435F-B344-E87A3CDA404F}" srcOrd="7" destOrd="0" presId="urn:microsoft.com/office/officeart/2005/8/layout/default"/>
    <dgm:cxn modelId="{A11FF79F-5B39-4CB8-B02A-8B74CC43D050}" type="presParOf" srcId="{1D9A7F9F-0870-44E9-B777-5033D13AACA7}" destId="{0A980518-64F4-43CC-B5F6-9FB4FAFBDDAD}" srcOrd="8" destOrd="0" presId="urn:microsoft.com/office/officeart/2005/8/layout/default"/>
    <dgm:cxn modelId="{036F7D12-CD21-41B5-9B59-0B26F7DC331C}" type="presParOf" srcId="{1D9A7F9F-0870-44E9-B777-5033D13AACA7}" destId="{14D28ABF-593A-4DFF-A8BD-3024F3652A57}" srcOrd="9" destOrd="0" presId="urn:microsoft.com/office/officeart/2005/8/layout/default"/>
    <dgm:cxn modelId="{2DBAE660-4CB4-4D4B-B35E-DE9932F081B6}" type="presParOf" srcId="{1D9A7F9F-0870-44E9-B777-5033D13AACA7}" destId="{9C517C85-2AF3-49AE-9D9C-FA1D1F32A48A}"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AD4E854-A968-410A-8892-963E73470DF9}"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DDA6DD5D-28C5-4981-97EC-784BBFDA9208}">
      <dgm:prSet phldrT="[Text]"/>
      <dgm:spPr/>
      <dgm:t>
        <a:bodyPr/>
        <a:lstStyle/>
        <a:p>
          <a:r>
            <a:rPr lang="en-US" dirty="0"/>
            <a:t>Genitourinary infections</a:t>
          </a:r>
        </a:p>
      </dgm:t>
    </dgm:pt>
    <dgm:pt modelId="{551FB8E6-9044-41B7-8E41-63FE5FE71378}" type="parTrans" cxnId="{7F11C233-A441-4D2C-8C55-93161A96CB86}">
      <dgm:prSet/>
      <dgm:spPr/>
      <dgm:t>
        <a:bodyPr/>
        <a:lstStyle/>
        <a:p>
          <a:endParaRPr lang="en-US"/>
        </a:p>
      </dgm:t>
    </dgm:pt>
    <dgm:pt modelId="{40B1B0E2-75F2-416B-B255-B240F27FE63D}" type="sibTrans" cxnId="{7F11C233-A441-4D2C-8C55-93161A96CB86}">
      <dgm:prSet/>
      <dgm:spPr/>
      <dgm:t>
        <a:bodyPr/>
        <a:lstStyle/>
        <a:p>
          <a:endParaRPr lang="en-US"/>
        </a:p>
      </dgm:t>
    </dgm:pt>
    <dgm:pt modelId="{D1E9012E-1797-4CB2-AB24-08B8ED2339D1}">
      <dgm:prSet/>
      <dgm:spPr/>
      <dgm:t>
        <a:bodyPr/>
        <a:lstStyle/>
        <a:p>
          <a:r>
            <a:rPr lang="en-US" dirty="0"/>
            <a:t>Volume depletion</a:t>
          </a:r>
        </a:p>
      </dgm:t>
    </dgm:pt>
    <dgm:pt modelId="{22752534-C66C-4B6C-AFFE-E47B33186D6E}" type="parTrans" cxnId="{7A0C2479-B2CF-4DA6-BB62-6E83C17A5F3F}">
      <dgm:prSet/>
      <dgm:spPr/>
      <dgm:t>
        <a:bodyPr/>
        <a:lstStyle/>
        <a:p>
          <a:endParaRPr lang="en-US"/>
        </a:p>
      </dgm:t>
    </dgm:pt>
    <dgm:pt modelId="{2F9F9D7D-2E48-466E-9211-0BFF8D21A715}" type="sibTrans" cxnId="{7A0C2479-B2CF-4DA6-BB62-6E83C17A5F3F}">
      <dgm:prSet/>
      <dgm:spPr/>
      <dgm:t>
        <a:bodyPr/>
        <a:lstStyle/>
        <a:p>
          <a:endParaRPr lang="en-US"/>
        </a:p>
      </dgm:t>
    </dgm:pt>
    <dgm:pt modelId="{CB2D926B-04A2-43FD-8013-5AC61F714BB8}">
      <dgm:prSet/>
      <dgm:spPr/>
      <dgm:t>
        <a:bodyPr/>
        <a:lstStyle/>
        <a:p>
          <a:r>
            <a:rPr lang="en-US" dirty="0"/>
            <a:t>Increased urination</a:t>
          </a:r>
        </a:p>
      </dgm:t>
    </dgm:pt>
    <dgm:pt modelId="{05CB6365-7267-452D-8E08-C7DF9FB36BAB}" type="parTrans" cxnId="{D9838975-891F-49F0-9F2D-C478E1671132}">
      <dgm:prSet/>
      <dgm:spPr/>
      <dgm:t>
        <a:bodyPr/>
        <a:lstStyle/>
        <a:p>
          <a:endParaRPr lang="en-US"/>
        </a:p>
      </dgm:t>
    </dgm:pt>
    <dgm:pt modelId="{4CDE96EE-049C-4064-831D-3AC9019018FA}" type="sibTrans" cxnId="{D9838975-891F-49F0-9F2D-C478E1671132}">
      <dgm:prSet/>
      <dgm:spPr/>
      <dgm:t>
        <a:bodyPr/>
        <a:lstStyle/>
        <a:p>
          <a:endParaRPr lang="en-US"/>
        </a:p>
      </dgm:t>
    </dgm:pt>
    <dgm:pt modelId="{5B635DD9-E351-49E7-81F1-96B933A23D7E}">
      <dgm:prSet/>
      <dgm:spPr/>
      <dgm:t>
        <a:bodyPr/>
        <a:lstStyle/>
        <a:p>
          <a:r>
            <a:rPr lang="en-US" dirty="0"/>
            <a:t>Hypotension </a:t>
          </a:r>
        </a:p>
      </dgm:t>
    </dgm:pt>
    <dgm:pt modelId="{FACCE134-9167-42FE-9F1C-97DB6500F4D6}" type="parTrans" cxnId="{B6A40E5C-BE2F-4321-A7BD-9DC8B97D43B9}">
      <dgm:prSet/>
      <dgm:spPr/>
      <dgm:t>
        <a:bodyPr/>
        <a:lstStyle/>
        <a:p>
          <a:endParaRPr lang="en-US"/>
        </a:p>
      </dgm:t>
    </dgm:pt>
    <dgm:pt modelId="{6CA5D351-BD18-431A-956D-90594179AE07}" type="sibTrans" cxnId="{B6A40E5C-BE2F-4321-A7BD-9DC8B97D43B9}">
      <dgm:prSet/>
      <dgm:spPr/>
      <dgm:t>
        <a:bodyPr/>
        <a:lstStyle/>
        <a:p>
          <a:endParaRPr lang="en-US"/>
        </a:p>
      </dgm:t>
    </dgm:pt>
    <dgm:pt modelId="{64C096AF-2D9E-4C9D-8BD3-0D63DB761D3B}">
      <dgm:prSet/>
      <dgm:spPr/>
      <dgm:t>
        <a:bodyPr/>
        <a:lstStyle/>
        <a:p>
          <a:r>
            <a:rPr lang="en-US" dirty="0"/>
            <a:t>UTI</a:t>
          </a:r>
        </a:p>
      </dgm:t>
    </dgm:pt>
    <dgm:pt modelId="{F0077D98-4F59-40B1-BCE3-60F5006E2FB3}" type="parTrans" cxnId="{62C9CFAA-9128-4D1F-9F6F-DA55707A48E9}">
      <dgm:prSet/>
      <dgm:spPr/>
      <dgm:t>
        <a:bodyPr/>
        <a:lstStyle/>
        <a:p>
          <a:endParaRPr lang="en-US"/>
        </a:p>
      </dgm:t>
    </dgm:pt>
    <dgm:pt modelId="{2EE55954-0ACC-4D44-8975-7BB008B55E66}" type="sibTrans" cxnId="{62C9CFAA-9128-4D1F-9F6F-DA55707A48E9}">
      <dgm:prSet/>
      <dgm:spPr/>
      <dgm:t>
        <a:bodyPr/>
        <a:lstStyle/>
        <a:p>
          <a:endParaRPr lang="en-US"/>
        </a:p>
      </dgm:t>
    </dgm:pt>
    <dgm:pt modelId="{C49DC432-EA5F-4E6D-9426-F80E5E39ABDD}">
      <dgm:prSet/>
      <dgm:spPr/>
      <dgm:t>
        <a:bodyPr/>
        <a:lstStyle/>
        <a:p>
          <a:r>
            <a:rPr lang="en-US" dirty="0"/>
            <a:t>Diabetes ketoacidosis (DKA)</a:t>
          </a:r>
        </a:p>
      </dgm:t>
    </dgm:pt>
    <dgm:pt modelId="{52B5C9E0-BC3A-49C8-8063-8C8D1E68AE58}" type="sibTrans" cxnId="{BF6AD94F-D8BF-46AB-B427-7958436E7871}">
      <dgm:prSet/>
      <dgm:spPr/>
      <dgm:t>
        <a:bodyPr/>
        <a:lstStyle/>
        <a:p>
          <a:endParaRPr lang="en-US"/>
        </a:p>
      </dgm:t>
    </dgm:pt>
    <dgm:pt modelId="{905BEBF4-36CC-4E5B-A61E-9CDF0318BD48}" type="parTrans" cxnId="{BF6AD94F-D8BF-46AB-B427-7958436E7871}">
      <dgm:prSet/>
      <dgm:spPr/>
      <dgm:t>
        <a:bodyPr/>
        <a:lstStyle/>
        <a:p>
          <a:endParaRPr lang="en-US"/>
        </a:p>
      </dgm:t>
    </dgm:pt>
    <dgm:pt modelId="{FDCCA9A8-DD05-44FF-93A8-545F47903C0B}" type="pres">
      <dgm:prSet presAssocID="{1AD4E854-A968-410A-8892-963E73470DF9}" presName="diagram" presStyleCnt="0">
        <dgm:presLayoutVars>
          <dgm:dir/>
          <dgm:resizeHandles val="exact"/>
        </dgm:presLayoutVars>
      </dgm:prSet>
      <dgm:spPr/>
    </dgm:pt>
    <dgm:pt modelId="{24CC86CC-37D2-413A-978A-43FF7B81E24F}" type="pres">
      <dgm:prSet presAssocID="{DDA6DD5D-28C5-4981-97EC-784BBFDA9208}" presName="node" presStyleLbl="node1" presStyleIdx="0" presStyleCnt="6">
        <dgm:presLayoutVars>
          <dgm:bulletEnabled val="1"/>
        </dgm:presLayoutVars>
      </dgm:prSet>
      <dgm:spPr/>
    </dgm:pt>
    <dgm:pt modelId="{D8F8561C-2AB7-42AD-BCEE-307E65F131B3}" type="pres">
      <dgm:prSet presAssocID="{40B1B0E2-75F2-416B-B255-B240F27FE63D}" presName="sibTrans" presStyleCnt="0"/>
      <dgm:spPr/>
    </dgm:pt>
    <dgm:pt modelId="{BE8198F7-13E9-4D8B-9AA4-217BDBF1EF9C}" type="pres">
      <dgm:prSet presAssocID="{D1E9012E-1797-4CB2-AB24-08B8ED2339D1}" presName="node" presStyleLbl="node1" presStyleIdx="1" presStyleCnt="6">
        <dgm:presLayoutVars>
          <dgm:bulletEnabled val="1"/>
        </dgm:presLayoutVars>
      </dgm:prSet>
      <dgm:spPr/>
    </dgm:pt>
    <dgm:pt modelId="{B860A05F-0E9C-49D5-B9F6-438478002CBB}" type="pres">
      <dgm:prSet presAssocID="{2F9F9D7D-2E48-466E-9211-0BFF8D21A715}" presName="sibTrans" presStyleCnt="0"/>
      <dgm:spPr/>
    </dgm:pt>
    <dgm:pt modelId="{7DF6BD01-C8D1-4B2C-A29B-A4DE1E4D6406}" type="pres">
      <dgm:prSet presAssocID="{CB2D926B-04A2-43FD-8013-5AC61F714BB8}" presName="node" presStyleLbl="node1" presStyleIdx="2" presStyleCnt="6">
        <dgm:presLayoutVars>
          <dgm:bulletEnabled val="1"/>
        </dgm:presLayoutVars>
      </dgm:prSet>
      <dgm:spPr/>
    </dgm:pt>
    <dgm:pt modelId="{D762D548-9D19-4FDC-A11F-7526EECD416B}" type="pres">
      <dgm:prSet presAssocID="{4CDE96EE-049C-4064-831D-3AC9019018FA}" presName="sibTrans" presStyleCnt="0"/>
      <dgm:spPr/>
    </dgm:pt>
    <dgm:pt modelId="{739A9A59-9483-4CA9-92F9-13FA27BF7B40}" type="pres">
      <dgm:prSet presAssocID="{5B635DD9-E351-49E7-81F1-96B933A23D7E}" presName="node" presStyleLbl="node1" presStyleIdx="3" presStyleCnt="6">
        <dgm:presLayoutVars>
          <dgm:bulletEnabled val="1"/>
        </dgm:presLayoutVars>
      </dgm:prSet>
      <dgm:spPr/>
    </dgm:pt>
    <dgm:pt modelId="{E9861BA3-1CF7-474A-BBCC-CBA1AC116096}" type="pres">
      <dgm:prSet presAssocID="{6CA5D351-BD18-431A-956D-90594179AE07}" presName="sibTrans" presStyleCnt="0"/>
      <dgm:spPr/>
    </dgm:pt>
    <dgm:pt modelId="{66483604-3F2E-4533-95D3-93C6316DAA0B}" type="pres">
      <dgm:prSet presAssocID="{64C096AF-2D9E-4C9D-8BD3-0D63DB761D3B}" presName="node" presStyleLbl="node1" presStyleIdx="4" presStyleCnt="6">
        <dgm:presLayoutVars>
          <dgm:bulletEnabled val="1"/>
        </dgm:presLayoutVars>
      </dgm:prSet>
      <dgm:spPr/>
    </dgm:pt>
    <dgm:pt modelId="{D8CEC4B2-D2AB-47AA-8573-90E1E51E1191}" type="pres">
      <dgm:prSet presAssocID="{2EE55954-0ACC-4D44-8975-7BB008B55E66}" presName="sibTrans" presStyleCnt="0"/>
      <dgm:spPr/>
    </dgm:pt>
    <dgm:pt modelId="{44163750-5E48-44CF-B8E5-28AC45778A50}" type="pres">
      <dgm:prSet presAssocID="{C49DC432-EA5F-4E6D-9426-F80E5E39ABDD}" presName="node" presStyleLbl="node1" presStyleIdx="5" presStyleCnt="6">
        <dgm:presLayoutVars>
          <dgm:bulletEnabled val="1"/>
        </dgm:presLayoutVars>
      </dgm:prSet>
      <dgm:spPr/>
    </dgm:pt>
  </dgm:ptLst>
  <dgm:cxnLst>
    <dgm:cxn modelId="{7F11C233-A441-4D2C-8C55-93161A96CB86}" srcId="{1AD4E854-A968-410A-8892-963E73470DF9}" destId="{DDA6DD5D-28C5-4981-97EC-784BBFDA9208}" srcOrd="0" destOrd="0" parTransId="{551FB8E6-9044-41B7-8E41-63FE5FE71378}" sibTransId="{40B1B0E2-75F2-416B-B255-B240F27FE63D}"/>
    <dgm:cxn modelId="{9C036D34-3AD5-4922-A472-659818553062}" type="presOf" srcId="{1AD4E854-A968-410A-8892-963E73470DF9}" destId="{FDCCA9A8-DD05-44FF-93A8-545F47903C0B}" srcOrd="0" destOrd="0" presId="urn:microsoft.com/office/officeart/2005/8/layout/default"/>
    <dgm:cxn modelId="{B6A40E5C-BE2F-4321-A7BD-9DC8B97D43B9}" srcId="{1AD4E854-A968-410A-8892-963E73470DF9}" destId="{5B635DD9-E351-49E7-81F1-96B933A23D7E}" srcOrd="3" destOrd="0" parTransId="{FACCE134-9167-42FE-9F1C-97DB6500F4D6}" sibTransId="{6CA5D351-BD18-431A-956D-90594179AE07}"/>
    <dgm:cxn modelId="{BF6AD94F-D8BF-46AB-B427-7958436E7871}" srcId="{1AD4E854-A968-410A-8892-963E73470DF9}" destId="{C49DC432-EA5F-4E6D-9426-F80E5E39ABDD}" srcOrd="5" destOrd="0" parTransId="{905BEBF4-36CC-4E5B-A61E-9CDF0318BD48}" sibTransId="{52B5C9E0-BC3A-49C8-8063-8C8D1E68AE58}"/>
    <dgm:cxn modelId="{C414DB72-6292-44FC-9EDA-1397FD258EF8}" type="presOf" srcId="{DDA6DD5D-28C5-4981-97EC-784BBFDA9208}" destId="{24CC86CC-37D2-413A-978A-43FF7B81E24F}" srcOrd="0" destOrd="0" presId="urn:microsoft.com/office/officeart/2005/8/layout/default"/>
    <dgm:cxn modelId="{D9838975-891F-49F0-9F2D-C478E1671132}" srcId="{1AD4E854-A968-410A-8892-963E73470DF9}" destId="{CB2D926B-04A2-43FD-8013-5AC61F714BB8}" srcOrd="2" destOrd="0" parTransId="{05CB6365-7267-452D-8E08-C7DF9FB36BAB}" sibTransId="{4CDE96EE-049C-4064-831D-3AC9019018FA}"/>
    <dgm:cxn modelId="{7A0C2479-B2CF-4DA6-BB62-6E83C17A5F3F}" srcId="{1AD4E854-A968-410A-8892-963E73470DF9}" destId="{D1E9012E-1797-4CB2-AB24-08B8ED2339D1}" srcOrd="1" destOrd="0" parTransId="{22752534-C66C-4B6C-AFFE-E47B33186D6E}" sibTransId="{2F9F9D7D-2E48-466E-9211-0BFF8D21A715}"/>
    <dgm:cxn modelId="{5F952E92-D7DB-4359-A5E9-4EF22BC0D932}" type="presOf" srcId="{C49DC432-EA5F-4E6D-9426-F80E5E39ABDD}" destId="{44163750-5E48-44CF-B8E5-28AC45778A50}" srcOrd="0" destOrd="0" presId="urn:microsoft.com/office/officeart/2005/8/layout/default"/>
    <dgm:cxn modelId="{5DEC119B-E555-4E1B-833F-DFB6569289B1}" type="presOf" srcId="{D1E9012E-1797-4CB2-AB24-08B8ED2339D1}" destId="{BE8198F7-13E9-4D8B-9AA4-217BDBF1EF9C}" srcOrd="0" destOrd="0" presId="urn:microsoft.com/office/officeart/2005/8/layout/default"/>
    <dgm:cxn modelId="{274F9EA2-1CD9-44EE-BE04-29DDE9E4CC41}" type="presOf" srcId="{5B635DD9-E351-49E7-81F1-96B933A23D7E}" destId="{739A9A59-9483-4CA9-92F9-13FA27BF7B40}" srcOrd="0" destOrd="0" presId="urn:microsoft.com/office/officeart/2005/8/layout/default"/>
    <dgm:cxn modelId="{62C9CFAA-9128-4D1F-9F6F-DA55707A48E9}" srcId="{1AD4E854-A968-410A-8892-963E73470DF9}" destId="{64C096AF-2D9E-4C9D-8BD3-0D63DB761D3B}" srcOrd="4" destOrd="0" parTransId="{F0077D98-4F59-40B1-BCE3-60F5006E2FB3}" sibTransId="{2EE55954-0ACC-4D44-8975-7BB008B55E66}"/>
    <dgm:cxn modelId="{C4C334EB-838B-4F30-AED5-C2C2CA4863BF}" type="presOf" srcId="{64C096AF-2D9E-4C9D-8BD3-0D63DB761D3B}" destId="{66483604-3F2E-4533-95D3-93C6316DAA0B}" srcOrd="0" destOrd="0" presId="urn:microsoft.com/office/officeart/2005/8/layout/default"/>
    <dgm:cxn modelId="{6AF116FD-0499-4487-A5F8-CA01BE76309A}" type="presOf" srcId="{CB2D926B-04A2-43FD-8013-5AC61F714BB8}" destId="{7DF6BD01-C8D1-4B2C-A29B-A4DE1E4D6406}" srcOrd="0" destOrd="0" presId="urn:microsoft.com/office/officeart/2005/8/layout/default"/>
    <dgm:cxn modelId="{0D6EA4C6-31AC-484A-B8B4-9BB1BBE92336}" type="presParOf" srcId="{FDCCA9A8-DD05-44FF-93A8-545F47903C0B}" destId="{24CC86CC-37D2-413A-978A-43FF7B81E24F}" srcOrd="0" destOrd="0" presId="urn:microsoft.com/office/officeart/2005/8/layout/default"/>
    <dgm:cxn modelId="{A2D30994-EA73-431B-A895-53ACCE0A1524}" type="presParOf" srcId="{FDCCA9A8-DD05-44FF-93A8-545F47903C0B}" destId="{D8F8561C-2AB7-42AD-BCEE-307E65F131B3}" srcOrd="1" destOrd="0" presId="urn:microsoft.com/office/officeart/2005/8/layout/default"/>
    <dgm:cxn modelId="{AA2C4AE4-3F28-40FA-93F7-88F98AB69E90}" type="presParOf" srcId="{FDCCA9A8-DD05-44FF-93A8-545F47903C0B}" destId="{BE8198F7-13E9-4D8B-9AA4-217BDBF1EF9C}" srcOrd="2" destOrd="0" presId="urn:microsoft.com/office/officeart/2005/8/layout/default"/>
    <dgm:cxn modelId="{ACA43CC8-B390-427D-8EF1-10BD34C8B26C}" type="presParOf" srcId="{FDCCA9A8-DD05-44FF-93A8-545F47903C0B}" destId="{B860A05F-0E9C-49D5-B9F6-438478002CBB}" srcOrd="3" destOrd="0" presId="urn:microsoft.com/office/officeart/2005/8/layout/default"/>
    <dgm:cxn modelId="{40A3DD95-06BB-4636-A4B0-10D876AC79BB}" type="presParOf" srcId="{FDCCA9A8-DD05-44FF-93A8-545F47903C0B}" destId="{7DF6BD01-C8D1-4B2C-A29B-A4DE1E4D6406}" srcOrd="4" destOrd="0" presId="urn:microsoft.com/office/officeart/2005/8/layout/default"/>
    <dgm:cxn modelId="{50E49D57-E8F4-4F8D-AC48-CC07019CE298}" type="presParOf" srcId="{FDCCA9A8-DD05-44FF-93A8-545F47903C0B}" destId="{D762D548-9D19-4FDC-A11F-7526EECD416B}" srcOrd="5" destOrd="0" presId="urn:microsoft.com/office/officeart/2005/8/layout/default"/>
    <dgm:cxn modelId="{DF5504D2-7C1E-4001-83FA-D57ADA958EB7}" type="presParOf" srcId="{FDCCA9A8-DD05-44FF-93A8-545F47903C0B}" destId="{739A9A59-9483-4CA9-92F9-13FA27BF7B40}" srcOrd="6" destOrd="0" presId="urn:microsoft.com/office/officeart/2005/8/layout/default"/>
    <dgm:cxn modelId="{930CC825-C41C-44C4-90D2-921FC6954025}" type="presParOf" srcId="{FDCCA9A8-DD05-44FF-93A8-545F47903C0B}" destId="{E9861BA3-1CF7-474A-BBCC-CBA1AC116096}" srcOrd="7" destOrd="0" presId="urn:microsoft.com/office/officeart/2005/8/layout/default"/>
    <dgm:cxn modelId="{001F0922-6ED6-444F-BDA1-307F34E71637}" type="presParOf" srcId="{FDCCA9A8-DD05-44FF-93A8-545F47903C0B}" destId="{66483604-3F2E-4533-95D3-93C6316DAA0B}" srcOrd="8" destOrd="0" presId="urn:microsoft.com/office/officeart/2005/8/layout/default"/>
    <dgm:cxn modelId="{D97573C1-5AED-4415-BDFE-BCBF3B45BBAA}" type="presParOf" srcId="{FDCCA9A8-DD05-44FF-93A8-545F47903C0B}" destId="{D8CEC4B2-D2AB-47AA-8573-90E1E51E1191}" srcOrd="9" destOrd="0" presId="urn:microsoft.com/office/officeart/2005/8/layout/default"/>
    <dgm:cxn modelId="{937B5EDD-2A8F-4719-9F4B-9007BE6BD696}" type="presParOf" srcId="{FDCCA9A8-DD05-44FF-93A8-545F47903C0B}" destId="{44163750-5E48-44CF-B8E5-28AC45778A50}"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F58D6AA-997B-426F-8367-18928346FF4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37E0069-3F1E-4F75-8E18-7E55AEC772D4}">
      <dgm:prSet/>
      <dgm:spPr/>
      <dgm:t>
        <a:bodyPr/>
        <a:lstStyle/>
        <a:p>
          <a:pPr>
            <a:lnSpc>
              <a:spcPct val="100000"/>
            </a:lnSpc>
          </a:pPr>
          <a:r>
            <a:rPr lang="en-US"/>
            <a:t>S</a:t>
          </a:r>
          <a:r>
            <a:rPr lang="en-US" b="0" i="0"/>
            <a:t>evere hypoglycemia a potent marker of high absolute risk of cardiovascular events and mortality.</a:t>
          </a:r>
          <a:endParaRPr lang="en-US"/>
        </a:p>
      </dgm:t>
    </dgm:pt>
    <dgm:pt modelId="{130657C4-836A-40E8-9C75-5CABCAF6A9C6}" type="parTrans" cxnId="{462E805D-1825-40CD-9755-F677276DFE0F}">
      <dgm:prSet/>
      <dgm:spPr/>
      <dgm:t>
        <a:bodyPr/>
        <a:lstStyle/>
        <a:p>
          <a:endParaRPr lang="en-US"/>
        </a:p>
      </dgm:t>
    </dgm:pt>
    <dgm:pt modelId="{34449E86-C6E2-4373-8A57-DAF30C1A61BE}" type="sibTrans" cxnId="{462E805D-1825-40CD-9755-F677276DFE0F}">
      <dgm:prSet/>
      <dgm:spPr/>
      <dgm:t>
        <a:bodyPr/>
        <a:lstStyle/>
        <a:p>
          <a:endParaRPr lang="en-US"/>
        </a:p>
      </dgm:t>
    </dgm:pt>
    <dgm:pt modelId="{F65C36BD-7389-41B3-AB69-A2B0B73535F9}">
      <dgm:prSet/>
      <dgm:spPr/>
      <dgm:t>
        <a:bodyPr/>
        <a:lstStyle/>
        <a:p>
          <a:pPr>
            <a:lnSpc>
              <a:spcPct val="100000"/>
            </a:lnSpc>
          </a:pPr>
          <a:r>
            <a:rPr lang="en-US" b="0" i="0"/>
            <a:t>HCP need to be vigilant in preventing hypoglycemia.</a:t>
          </a:r>
          <a:endParaRPr lang="en-US"/>
        </a:p>
      </dgm:t>
    </dgm:pt>
    <dgm:pt modelId="{44F0447F-86E8-457A-8129-B06F494F08D7}" type="parTrans" cxnId="{72219628-C955-4A10-AA47-6C405168721D}">
      <dgm:prSet/>
      <dgm:spPr/>
      <dgm:t>
        <a:bodyPr/>
        <a:lstStyle/>
        <a:p>
          <a:endParaRPr lang="en-US"/>
        </a:p>
      </dgm:t>
    </dgm:pt>
    <dgm:pt modelId="{E3719574-9CFA-470A-8B06-622E4D8F849F}" type="sibTrans" cxnId="{72219628-C955-4A10-AA47-6C405168721D}">
      <dgm:prSet/>
      <dgm:spPr/>
      <dgm:t>
        <a:bodyPr/>
        <a:lstStyle/>
        <a:p>
          <a:endParaRPr lang="en-US"/>
        </a:p>
      </dgm:t>
    </dgm:pt>
    <dgm:pt modelId="{F6169545-C794-4661-9B54-0A494AC0763C}">
      <dgm:prSet/>
      <dgm:spPr/>
      <dgm:t>
        <a:bodyPr/>
        <a:lstStyle/>
        <a:p>
          <a:pPr>
            <a:lnSpc>
              <a:spcPct val="100000"/>
            </a:lnSpc>
          </a:pPr>
          <a:r>
            <a:rPr lang="en-US" b="0" i="0"/>
            <a:t>Avoid aggressively attempting to achieve near-normal A1C levels if such goals cannot be safely and reasonably achieved.</a:t>
          </a:r>
          <a:endParaRPr lang="en-US"/>
        </a:p>
      </dgm:t>
    </dgm:pt>
    <dgm:pt modelId="{DE042001-D709-4767-970C-A2248F8A3BD5}" type="parTrans" cxnId="{AB1A1D6B-10CD-4759-A23B-FC78F0090C76}">
      <dgm:prSet/>
      <dgm:spPr/>
      <dgm:t>
        <a:bodyPr/>
        <a:lstStyle/>
        <a:p>
          <a:endParaRPr lang="en-US"/>
        </a:p>
      </dgm:t>
    </dgm:pt>
    <dgm:pt modelId="{0040E02F-DAB1-404F-A058-EFB8A9BA2CF7}" type="sibTrans" cxnId="{AB1A1D6B-10CD-4759-A23B-FC78F0090C76}">
      <dgm:prSet/>
      <dgm:spPr/>
      <dgm:t>
        <a:bodyPr/>
        <a:lstStyle/>
        <a:p>
          <a:endParaRPr lang="en-US"/>
        </a:p>
      </dgm:t>
    </dgm:pt>
    <dgm:pt modelId="{447C4074-0890-4549-9AE9-86AE07AC0B79}" type="pres">
      <dgm:prSet presAssocID="{2F58D6AA-997B-426F-8367-18928346FF4B}" presName="root" presStyleCnt="0">
        <dgm:presLayoutVars>
          <dgm:dir/>
          <dgm:resizeHandles val="exact"/>
        </dgm:presLayoutVars>
      </dgm:prSet>
      <dgm:spPr/>
    </dgm:pt>
    <dgm:pt modelId="{4AE2D1FC-AD3D-4F3D-9751-6F9519C04D87}" type="pres">
      <dgm:prSet presAssocID="{537E0069-3F1E-4F75-8E18-7E55AEC772D4}" presName="compNode" presStyleCnt="0"/>
      <dgm:spPr/>
    </dgm:pt>
    <dgm:pt modelId="{C7240A0B-FECB-4C38-AC6D-94F8E7D7FDF3}" type="pres">
      <dgm:prSet presAssocID="{537E0069-3F1E-4F75-8E18-7E55AEC772D4}" presName="bgRect" presStyleLbl="bgShp" presStyleIdx="0" presStyleCnt="3"/>
      <dgm:spPr/>
    </dgm:pt>
    <dgm:pt modelId="{23B860D3-CEF7-411C-AAC7-678AF836F3F3}" type="pres">
      <dgm:prSet presAssocID="{537E0069-3F1E-4F75-8E18-7E55AEC772D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rt with Pulse"/>
        </a:ext>
      </dgm:extLst>
    </dgm:pt>
    <dgm:pt modelId="{C7537C52-4EA1-4AEE-AA7E-EEDD6AF9C590}" type="pres">
      <dgm:prSet presAssocID="{537E0069-3F1E-4F75-8E18-7E55AEC772D4}" presName="spaceRect" presStyleCnt="0"/>
      <dgm:spPr/>
    </dgm:pt>
    <dgm:pt modelId="{81D0575E-3932-414E-9894-EACA938D948F}" type="pres">
      <dgm:prSet presAssocID="{537E0069-3F1E-4F75-8E18-7E55AEC772D4}" presName="parTx" presStyleLbl="revTx" presStyleIdx="0" presStyleCnt="3">
        <dgm:presLayoutVars>
          <dgm:chMax val="0"/>
          <dgm:chPref val="0"/>
        </dgm:presLayoutVars>
      </dgm:prSet>
      <dgm:spPr/>
    </dgm:pt>
    <dgm:pt modelId="{DE382975-B0A2-4B51-9A27-FBCCDD05B90B}" type="pres">
      <dgm:prSet presAssocID="{34449E86-C6E2-4373-8A57-DAF30C1A61BE}" presName="sibTrans" presStyleCnt="0"/>
      <dgm:spPr/>
    </dgm:pt>
    <dgm:pt modelId="{D8BB94B0-2344-4143-8E9E-4C670776050B}" type="pres">
      <dgm:prSet presAssocID="{F65C36BD-7389-41B3-AB69-A2B0B73535F9}" presName="compNode" presStyleCnt="0"/>
      <dgm:spPr/>
    </dgm:pt>
    <dgm:pt modelId="{AC0B1A90-9A42-45FC-A52E-101B623E9EB0}" type="pres">
      <dgm:prSet presAssocID="{F65C36BD-7389-41B3-AB69-A2B0B73535F9}" presName="bgRect" presStyleLbl="bgShp" presStyleIdx="1" presStyleCnt="3"/>
      <dgm:spPr/>
    </dgm:pt>
    <dgm:pt modelId="{99AF52DE-E8F1-4706-9BF6-090298A61A0F}" type="pres">
      <dgm:prSet presAssocID="{F65C36BD-7389-41B3-AB69-A2B0B73535F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IV"/>
        </a:ext>
      </dgm:extLst>
    </dgm:pt>
    <dgm:pt modelId="{5C9A2A7C-947A-467A-A06E-53B3F2205C27}" type="pres">
      <dgm:prSet presAssocID="{F65C36BD-7389-41B3-AB69-A2B0B73535F9}" presName="spaceRect" presStyleCnt="0"/>
      <dgm:spPr/>
    </dgm:pt>
    <dgm:pt modelId="{EB845BA1-393F-4E7E-91C8-516CC9B73DBB}" type="pres">
      <dgm:prSet presAssocID="{F65C36BD-7389-41B3-AB69-A2B0B73535F9}" presName="parTx" presStyleLbl="revTx" presStyleIdx="1" presStyleCnt="3">
        <dgm:presLayoutVars>
          <dgm:chMax val="0"/>
          <dgm:chPref val="0"/>
        </dgm:presLayoutVars>
      </dgm:prSet>
      <dgm:spPr/>
    </dgm:pt>
    <dgm:pt modelId="{2BBCC3E1-45CE-4D1A-8ECB-1ED62090FF0C}" type="pres">
      <dgm:prSet presAssocID="{E3719574-9CFA-470A-8B06-622E4D8F849F}" presName="sibTrans" presStyleCnt="0"/>
      <dgm:spPr/>
    </dgm:pt>
    <dgm:pt modelId="{7D8EC42A-867D-4735-9816-B02C87FFE78C}" type="pres">
      <dgm:prSet presAssocID="{F6169545-C794-4661-9B54-0A494AC0763C}" presName="compNode" presStyleCnt="0"/>
      <dgm:spPr/>
    </dgm:pt>
    <dgm:pt modelId="{B1C7C055-A4FF-476B-A64C-755F923DF594}" type="pres">
      <dgm:prSet presAssocID="{F6169545-C794-4661-9B54-0A494AC0763C}" presName="bgRect" presStyleLbl="bgShp" presStyleIdx="2" presStyleCnt="3"/>
      <dgm:spPr/>
    </dgm:pt>
    <dgm:pt modelId="{BE5C3781-29D9-4D5A-9A72-09B5F0E27366}" type="pres">
      <dgm:prSet presAssocID="{F6169545-C794-4661-9B54-0A494AC0763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ullseye"/>
        </a:ext>
      </dgm:extLst>
    </dgm:pt>
    <dgm:pt modelId="{EE4F06C0-F638-4396-BCA1-8BA072957823}" type="pres">
      <dgm:prSet presAssocID="{F6169545-C794-4661-9B54-0A494AC0763C}" presName="spaceRect" presStyleCnt="0"/>
      <dgm:spPr/>
    </dgm:pt>
    <dgm:pt modelId="{0B8D9161-5300-47CF-B1CD-85CE286CFD1D}" type="pres">
      <dgm:prSet presAssocID="{F6169545-C794-4661-9B54-0A494AC0763C}" presName="parTx" presStyleLbl="revTx" presStyleIdx="2" presStyleCnt="3">
        <dgm:presLayoutVars>
          <dgm:chMax val="0"/>
          <dgm:chPref val="0"/>
        </dgm:presLayoutVars>
      </dgm:prSet>
      <dgm:spPr/>
    </dgm:pt>
  </dgm:ptLst>
  <dgm:cxnLst>
    <dgm:cxn modelId="{72219628-C955-4A10-AA47-6C405168721D}" srcId="{2F58D6AA-997B-426F-8367-18928346FF4B}" destId="{F65C36BD-7389-41B3-AB69-A2B0B73535F9}" srcOrd="1" destOrd="0" parTransId="{44F0447F-86E8-457A-8129-B06F494F08D7}" sibTransId="{E3719574-9CFA-470A-8B06-622E4D8F849F}"/>
    <dgm:cxn modelId="{04E9C05C-DB75-42F7-B956-8E5380DF10F4}" type="presOf" srcId="{2F58D6AA-997B-426F-8367-18928346FF4B}" destId="{447C4074-0890-4549-9AE9-86AE07AC0B79}" srcOrd="0" destOrd="0" presId="urn:microsoft.com/office/officeart/2018/2/layout/IconVerticalSolidList"/>
    <dgm:cxn modelId="{462E805D-1825-40CD-9755-F677276DFE0F}" srcId="{2F58D6AA-997B-426F-8367-18928346FF4B}" destId="{537E0069-3F1E-4F75-8E18-7E55AEC772D4}" srcOrd="0" destOrd="0" parTransId="{130657C4-836A-40E8-9C75-5CABCAF6A9C6}" sibTransId="{34449E86-C6E2-4373-8A57-DAF30C1A61BE}"/>
    <dgm:cxn modelId="{AB1A1D6B-10CD-4759-A23B-FC78F0090C76}" srcId="{2F58D6AA-997B-426F-8367-18928346FF4B}" destId="{F6169545-C794-4661-9B54-0A494AC0763C}" srcOrd="2" destOrd="0" parTransId="{DE042001-D709-4767-970C-A2248F8A3BD5}" sibTransId="{0040E02F-DAB1-404F-A058-EFB8A9BA2CF7}"/>
    <dgm:cxn modelId="{7C9E12B0-897D-4DF0-8B1E-8528BBBB6FC9}" type="presOf" srcId="{F6169545-C794-4661-9B54-0A494AC0763C}" destId="{0B8D9161-5300-47CF-B1CD-85CE286CFD1D}" srcOrd="0" destOrd="0" presId="urn:microsoft.com/office/officeart/2018/2/layout/IconVerticalSolidList"/>
    <dgm:cxn modelId="{CB29D5D1-5A0E-48C2-A713-F63FC6644307}" type="presOf" srcId="{537E0069-3F1E-4F75-8E18-7E55AEC772D4}" destId="{81D0575E-3932-414E-9894-EACA938D948F}" srcOrd="0" destOrd="0" presId="urn:microsoft.com/office/officeart/2018/2/layout/IconVerticalSolidList"/>
    <dgm:cxn modelId="{BEE500EC-2A46-4080-B9EC-CBB361D1550C}" type="presOf" srcId="{F65C36BD-7389-41B3-AB69-A2B0B73535F9}" destId="{EB845BA1-393F-4E7E-91C8-516CC9B73DBB}" srcOrd="0" destOrd="0" presId="urn:microsoft.com/office/officeart/2018/2/layout/IconVerticalSolidList"/>
    <dgm:cxn modelId="{A816AFDF-0E72-4785-8F31-FE2C40CA6CB8}" type="presParOf" srcId="{447C4074-0890-4549-9AE9-86AE07AC0B79}" destId="{4AE2D1FC-AD3D-4F3D-9751-6F9519C04D87}" srcOrd="0" destOrd="0" presId="urn:microsoft.com/office/officeart/2018/2/layout/IconVerticalSolidList"/>
    <dgm:cxn modelId="{29CFE126-66BE-4324-9961-35C135B151D4}" type="presParOf" srcId="{4AE2D1FC-AD3D-4F3D-9751-6F9519C04D87}" destId="{C7240A0B-FECB-4C38-AC6D-94F8E7D7FDF3}" srcOrd="0" destOrd="0" presId="urn:microsoft.com/office/officeart/2018/2/layout/IconVerticalSolidList"/>
    <dgm:cxn modelId="{6C07B24A-A531-45F3-B1C7-A36CF0A2CC92}" type="presParOf" srcId="{4AE2D1FC-AD3D-4F3D-9751-6F9519C04D87}" destId="{23B860D3-CEF7-411C-AAC7-678AF836F3F3}" srcOrd="1" destOrd="0" presId="urn:microsoft.com/office/officeart/2018/2/layout/IconVerticalSolidList"/>
    <dgm:cxn modelId="{99CA2EFE-C894-4458-8F72-16F6D64743FB}" type="presParOf" srcId="{4AE2D1FC-AD3D-4F3D-9751-6F9519C04D87}" destId="{C7537C52-4EA1-4AEE-AA7E-EEDD6AF9C590}" srcOrd="2" destOrd="0" presId="urn:microsoft.com/office/officeart/2018/2/layout/IconVerticalSolidList"/>
    <dgm:cxn modelId="{6422A97B-CB23-4BC0-BA85-9689BD63C2C5}" type="presParOf" srcId="{4AE2D1FC-AD3D-4F3D-9751-6F9519C04D87}" destId="{81D0575E-3932-414E-9894-EACA938D948F}" srcOrd="3" destOrd="0" presId="urn:microsoft.com/office/officeart/2018/2/layout/IconVerticalSolidList"/>
    <dgm:cxn modelId="{133514B0-4DE2-42F0-99B7-BDEAE193CD79}" type="presParOf" srcId="{447C4074-0890-4549-9AE9-86AE07AC0B79}" destId="{DE382975-B0A2-4B51-9A27-FBCCDD05B90B}" srcOrd="1" destOrd="0" presId="urn:microsoft.com/office/officeart/2018/2/layout/IconVerticalSolidList"/>
    <dgm:cxn modelId="{48DE5627-A6FA-4FEE-BE02-79552F9422ED}" type="presParOf" srcId="{447C4074-0890-4549-9AE9-86AE07AC0B79}" destId="{D8BB94B0-2344-4143-8E9E-4C670776050B}" srcOrd="2" destOrd="0" presId="urn:microsoft.com/office/officeart/2018/2/layout/IconVerticalSolidList"/>
    <dgm:cxn modelId="{299580EA-742C-4FE5-AD23-9F16CF783EC9}" type="presParOf" srcId="{D8BB94B0-2344-4143-8E9E-4C670776050B}" destId="{AC0B1A90-9A42-45FC-A52E-101B623E9EB0}" srcOrd="0" destOrd="0" presId="urn:microsoft.com/office/officeart/2018/2/layout/IconVerticalSolidList"/>
    <dgm:cxn modelId="{C191C026-1A1F-4680-9755-8F2613767B9F}" type="presParOf" srcId="{D8BB94B0-2344-4143-8E9E-4C670776050B}" destId="{99AF52DE-E8F1-4706-9BF6-090298A61A0F}" srcOrd="1" destOrd="0" presId="urn:microsoft.com/office/officeart/2018/2/layout/IconVerticalSolidList"/>
    <dgm:cxn modelId="{47BBA120-27DD-4DC2-AAF9-644F764977D5}" type="presParOf" srcId="{D8BB94B0-2344-4143-8E9E-4C670776050B}" destId="{5C9A2A7C-947A-467A-A06E-53B3F2205C27}" srcOrd="2" destOrd="0" presId="urn:microsoft.com/office/officeart/2018/2/layout/IconVerticalSolidList"/>
    <dgm:cxn modelId="{5FB91472-F123-42E2-A090-136784AFADD1}" type="presParOf" srcId="{D8BB94B0-2344-4143-8E9E-4C670776050B}" destId="{EB845BA1-393F-4E7E-91C8-516CC9B73DBB}" srcOrd="3" destOrd="0" presId="urn:microsoft.com/office/officeart/2018/2/layout/IconVerticalSolidList"/>
    <dgm:cxn modelId="{FFC042AC-B092-447A-AE20-16E7162CE36C}" type="presParOf" srcId="{447C4074-0890-4549-9AE9-86AE07AC0B79}" destId="{2BBCC3E1-45CE-4D1A-8ECB-1ED62090FF0C}" srcOrd="3" destOrd="0" presId="urn:microsoft.com/office/officeart/2018/2/layout/IconVerticalSolidList"/>
    <dgm:cxn modelId="{A0494F75-F0D0-4291-A5F2-DA58A4F446AE}" type="presParOf" srcId="{447C4074-0890-4549-9AE9-86AE07AC0B79}" destId="{7D8EC42A-867D-4735-9816-B02C87FFE78C}" srcOrd="4" destOrd="0" presId="urn:microsoft.com/office/officeart/2018/2/layout/IconVerticalSolidList"/>
    <dgm:cxn modelId="{036593C6-9789-4A4A-8094-77AA85B019F3}" type="presParOf" srcId="{7D8EC42A-867D-4735-9816-B02C87FFE78C}" destId="{B1C7C055-A4FF-476B-A64C-755F923DF594}" srcOrd="0" destOrd="0" presId="urn:microsoft.com/office/officeart/2018/2/layout/IconVerticalSolidList"/>
    <dgm:cxn modelId="{2A427D77-1932-4817-BADA-06440692611D}" type="presParOf" srcId="{7D8EC42A-867D-4735-9816-B02C87FFE78C}" destId="{BE5C3781-29D9-4D5A-9A72-09B5F0E27366}" srcOrd="1" destOrd="0" presId="urn:microsoft.com/office/officeart/2018/2/layout/IconVerticalSolidList"/>
    <dgm:cxn modelId="{54620032-EAF8-4F45-8A43-EB2ECECC784A}" type="presParOf" srcId="{7D8EC42A-867D-4735-9816-B02C87FFE78C}" destId="{EE4F06C0-F638-4396-BCA1-8BA072957823}" srcOrd="2" destOrd="0" presId="urn:microsoft.com/office/officeart/2018/2/layout/IconVerticalSolidList"/>
    <dgm:cxn modelId="{A8FF7014-5F2B-4B5C-82B7-DA7CDC19F948}" type="presParOf" srcId="{7D8EC42A-867D-4735-9816-B02C87FFE78C}" destId="{0B8D9161-5300-47CF-B1CD-85CE286CFD1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37249FB-E124-4EBD-BF17-340DEBB56157}"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AAA1C6BD-E32C-4040-B960-0D6C8ABC0160}">
      <dgm:prSet/>
      <dgm:spPr/>
      <dgm:t>
        <a:bodyPr/>
        <a:lstStyle/>
        <a:p>
          <a:r>
            <a:rPr lang="en-US" b="0" i="0"/>
            <a:t>Food insecurity, housing instability, underinsured, under-resourced living areas is associated with increased risk of hypoglycemia-related emergency department visits</a:t>
          </a:r>
          <a:endParaRPr lang="en-US"/>
        </a:p>
      </dgm:t>
    </dgm:pt>
    <dgm:pt modelId="{00848FB9-3D0C-4E0B-91C6-B876F5A1F54C}" type="parTrans" cxnId="{E2C86513-CBF6-4A32-A24B-2D8DFE7DDE4B}">
      <dgm:prSet/>
      <dgm:spPr/>
      <dgm:t>
        <a:bodyPr/>
        <a:lstStyle/>
        <a:p>
          <a:endParaRPr lang="en-US"/>
        </a:p>
      </dgm:t>
    </dgm:pt>
    <dgm:pt modelId="{4B9E1A3B-5AB5-4B16-9BA4-D6687C1594A4}" type="sibTrans" cxnId="{E2C86513-CBF6-4A32-A24B-2D8DFE7DDE4B}">
      <dgm:prSet/>
      <dgm:spPr/>
      <dgm:t>
        <a:bodyPr/>
        <a:lstStyle/>
        <a:p>
          <a:endParaRPr lang="en-US"/>
        </a:p>
      </dgm:t>
    </dgm:pt>
    <dgm:pt modelId="{A39B4ECF-BF92-4935-90DA-A849855B8436}">
      <dgm:prSet/>
      <dgm:spPr/>
      <dgm:t>
        <a:bodyPr/>
        <a:lstStyle/>
        <a:p>
          <a:r>
            <a:rPr lang="en-US" dirty="0"/>
            <a:t>Identify if fasting part of religious observances</a:t>
          </a:r>
        </a:p>
      </dgm:t>
    </dgm:pt>
    <dgm:pt modelId="{42454ECF-610A-40E0-9A0B-413234B4C087}" type="parTrans" cxnId="{1C04BB5F-F1DD-46B8-AC2E-BC80161EB18E}">
      <dgm:prSet/>
      <dgm:spPr/>
      <dgm:t>
        <a:bodyPr/>
        <a:lstStyle/>
        <a:p>
          <a:endParaRPr lang="en-US"/>
        </a:p>
      </dgm:t>
    </dgm:pt>
    <dgm:pt modelId="{04AE2EE3-3877-46B3-9F4B-8FD3F7CEF2AF}" type="sibTrans" cxnId="{1C04BB5F-F1DD-46B8-AC2E-BC80161EB18E}">
      <dgm:prSet/>
      <dgm:spPr/>
      <dgm:t>
        <a:bodyPr/>
        <a:lstStyle/>
        <a:p>
          <a:endParaRPr lang="en-US"/>
        </a:p>
      </dgm:t>
    </dgm:pt>
    <dgm:pt modelId="{D3907174-F24A-46BB-A22A-DCED80F598D8}">
      <dgm:prSet/>
      <dgm:spPr/>
      <dgm:t>
        <a:bodyPr/>
        <a:lstStyle/>
        <a:p>
          <a:r>
            <a:rPr lang="en-US"/>
            <a:t>Young children and older adults at highest risk</a:t>
          </a:r>
        </a:p>
      </dgm:t>
    </dgm:pt>
    <dgm:pt modelId="{7BB6FD67-B047-4975-B09F-2D94885F2142}" type="parTrans" cxnId="{3149E721-2DD4-42AD-AC16-94FC5AA4A3E2}">
      <dgm:prSet/>
      <dgm:spPr/>
      <dgm:t>
        <a:bodyPr/>
        <a:lstStyle/>
        <a:p>
          <a:endParaRPr lang="en-US"/>
        </a:p>
      </dgm:t>
    </dgm:pt>
    <dgm:pt modelId="{03ACA1F9-3C24-45EB-8986-95682EB2D13A}" type="sibTrans" cxnId="{3149E721-2DD4-42AD-AC16-94FC5AA4A3E2}">
      <dgm:prSet/>
      <dgm:spPr/>
      <dgm:t>
        <a:bodyPr/>
        <a:lstStyle/>
        <a:p>
          <a:endParaRPr lang="en-US"/>
        </a:p>
      </dgm:t>
    </dgm:pt>
    <dgm:pt modelId="{12134FA6-C138-48A7-BDA0-508A91F20C73}">
      <dgm:prSet/>
      <dgm:spPr/>
      <dgm:t>
        <a:bodyPr/>
        <a:lstStyle/>
        <a:p>
          <a:r>
            <a:rPr lang="en-US" b="0" i="0"/>
            <a:t>Insulin pumps with automated low-glucose suspend and automated insulin delivery systems have been shown to be effective in reducing hypoglycemia in type 1 diabetes</a:t>
          </a:r>
          <a:endParaRPr lang="en-US"/>
        </a:p>
      </dgm:t>
    </dgm:pt>
    <dgm:pt modelId="{FDAE37B8-FC24-4E44-8097-46612936F830}" type="parTrans" cxnId="{968B2ED5-BB85-4CD0-80E7-3C4CFD3E07BB}">
      <dgm:prSet/>
      <dgm:spPr/>
      <dgm:t>
        <a:bodyPr/>
        <a:lstStyle/>
        <a:p>
          <a:endParaRPr lang="en-US"/>
        </a:p>
      </dgm:t>
    </dgm:pt>
    <dgm:pt modelId="{B5D34863-98EC-47F4-97A6-A90EEE191E3B}" type="sibTrans" cxnId="{968B2ED5-BB85-4CD0-80E7-3C4CFD3E07BB}">
      <dgm:prSet/>
      <dgm:spPr/>
      <dgm:t>
        <a:bodyPr/>
        <a:lstStyle/>
        <a:p>
          <a:endParaRPr lang="en-US"/>
        </a:p>
      </dgm:t>
    </dgm:pt>
    <dgm:pt modelId="{BDAF4020-4236-440F-8BBD-DCE3B23697F8}" type="pres">
      <dgm:prSet presAssocID="{F37249FB-E124-4EBD-BF17-340DEBB56157}" presName="vert0" presStyleCnt="0">
        <dgm:presLayoutVars>
          <dgm:dir/>
          <dgm:animOne val="branch"/>
          <dgm:animLvl val="lvl"/>
        </dgm:presLayoutVars>
      </dgm:prSet>
      <dgm:spPr/>
    </dgm:pt>
    <dgm:pt modelId="{DE199D17-4EB5-4924-A986-ADBBA43FE192}" type="pres">
      <dgm:prSet presAssocID="{AAA1C6BD-E32C-4040-B960-0D6C8ABC0160}" presName="thickLine" presStyleLbl="alignNode1" presStyleIdx="0" presStyleCnt="4"/>
      <dgm:spPr/>
    </dgm:pt>
    <dgm:pt modelId="{1A04B29D-5AC0-40FF-9DE7-878A80102328}" type="pres">
      <dgm:prSet presAssocID="{AAA1C6BD-E32C-4040-B960-0D6C8ABC0160}" presName="horz1" presStyleCnt="0"/>
      <dgm:spPr/>
    </dgm:pt>
    <dgm:pt modelId="{612AE73C-6F71-4305-AADB-B7E2B75E47F0}" type="pres">
      <dgm:prSet presAssocID="{AAA1C6BD-E32C-4040-B960-0D6C8ABC0160}" presName="tx1" presStyleLbl="revTx" presStyleIdx="0" presStyleCnt="4"/>
      <dgm:spPr/>
    </dgm:pt>
    <dgm:pt modelId="{6E2C008D-95C1-4EED-9625-A328E42D33C6}" type="pres">
      <dgm:prSet presAssocID="{AAA1C6BD-E32C-4040-B960-0D6C8ABC0160}" presName="vert1" presStyleCnt="0"/>
      <dgm:spPr/>
    </dgm:pt>
    <dgm:pt modelId="{BCD409EB-1EDC-4A49-B3BF-7747A19F910D}" type="pres">
      <dgm:prSet presAssocID="{A39B4ECF-BF92-4935-90DA-A849855B8436}" presName="thickLine" presStyleLbl="alignNode1" presStyleIdx="1" presStyleCnt="4"/>
      <dgm:spPr/>
    </dgm:pt>
    <dgm:pt modelId="{3B43BAF0-BBB7-47DD-9169-6862E48B173A}" type="pres">
      <dgm:prSet presAssocID="{A39B4ECF-BF92-4935-90DA-A849855B8436}" presName="horz1" presStyleCnt="0"/>
      <dgm:spPr/>
    </dgm:pt>
    <dgm:pt modelId="{9D09718B-F78E-4962-B283-D1C25C95208E}" type="pres">
      <dgm:prSet presAssocID="{A39B4ECF-BF92-4935-90DA-A849855B8436}" presName="tx1" presStyleLbl="revTx" presStyleIdx="1" presStyleCnt="4"/>
      <dgm:spPr/>
    </dgm:pt>
    <dgm:pt modelId="{B8C2B4EF-2B1A-479C-844C-5E74D4CF266B}" type="pres">
      <dgm:prSet presAssocID="{A39B4ECF-BF92-4935-90DA-A849855B8436}" presName="vert1" presStyleCnt="0"/>
      <dgm:spPr/>
    </dgm:pt>
    <dgm:pt modelId="{87B13E99-2151-4504-BE49-CF33F95C8AAB}" type="pres">
      <dgm:prSet presAssocID="{D3907174-F24A-46BB-A22A-DCED80F598D8}" presName="thickLine" presStyleLbl="alignNode1" presStyleIdx="2" presStyleCnt="4"/>
      <dgm:spPr/>
    </dgm:pt>
    <dgm:pt modelId="{8AB911E8-D157-4604-8068-66BE77AAEA3B}" type="pres">
      <dgm:prSet presAssocID="{D3907174-F24A-46BB-A22A-DCED80F598D8}" presName="horz1" presStyleCnt="0"/>
      <dgm:spPr/>
    </dgm:pt>
    <dgm:pt modelId="{317804F3-34D0-4E20-B641-BCED269559EB}" type="pres">
      <dgm:prSet presAssocID="{D3907174-F24A-46BB-A22A-DCED80F598D8}" presName="tx1" presStyleLbl="revTx" presStyleIdx="2" presStyleCnt="4"/>
      <dgm:spPr/>
    </dgm:pt>
    <dgm:pt modelId="{D5F3FCC9-082F-4A13-AF45-5D9BA40BAB81}" type="pres">
      <dgm:prSet presAssocID="{D3907174-F24A-46BB-A22A-DCED80F598D8}" presName="vert1" presStyleCnt="0"/>
      <dgm:spPr/>
    </dgm:pt>
    <dgm:pt modelId="{DFC969EF-87D5-4687-80AF-42CD0C25510E}" type="pres">
      <dgm:prSet presAssocID="{12134FA6-C138-48A7-BDA0-508A91F20C73}" presName="thickLine" presStyleLbl="alignNode1" presStyleIdx="3" presStyleCnt="4"/>
      <dgm:spPr/>
    </dgm:pt>
    <dgm:pt modelId="{F5E62758-6CCE-4B27-9E41-DEBB69D835D7}" type="pres">
      <dgm:prSet presAssocID="{12134FA6-C138-48A7-BDA0-508A91F20C73}" presName="horz1" presStyleCnt="0"/>
      <dgm:spPr/>
    </dgm:pt>
    <dgm:pt modelId="{5668B740-782A-4E2B-949A-2A5F7EB620CD}" type="pres">
      <dgm:prSet presAssocID="{12134FA6-C138-48A7-BDA0-508A91F20C73}" presName="tx1" presStyleLbl="revTx" presStyleIdx="3" presStyleCnt="4"/>
      <dgm:spPr/>
    </dgm:pt>
    <dgm:pt modelId="{A6418E78-51C6-420A-9CFE-A803409A7349}" type="pres">
      <dgm:prSet presAssocID="{12134FA6-C138-48A7-BDA0-508A91F20C73}" presName="vert1" presStyleCnt="0"/>
      <dgm:spPr/>
    </dgm:pt>
  </dgm:ptLst>
  <dgm:cxnLst>
    <dgm:cxn modelId="{C9EF2306-06B9-4EFB-80D9-661D8EEAAD8F}" type="presOf" srcId="{12134FA6-C138-48A7-BDA0-508A91F20C73}" destId="{5668B740-782A-4E2B-949A-2A5F7EB620CD}" srcOrd="0" destOrd="0" presId="urn:microsoft.com/office/officeart/2008/layout/LinedList"/>
    <dgm:cxn modelId="{E2C86513-CBF6-4A32-A24B-2D8DFE7DDE4B}" srcId="{F37249FB-E124-4EBD-BF17-340DEBB56157}" destId="{AAA1C6BD-E32C-4040-B960-0D6C8ABC0160}" srcOrd="0" destOrd="0" parTransId="{00848FB9-3D0C-4E0B-91C6-B876F5A1F54C}" sibTransId="{4B9E1A3B-5AB5-4B16-9BA4-D6687C1594A4}"/>
    <dgm:cxn modelId="{3149E721-2DD4-42AD-AC16-94FC5AA4A3E2}" srcId="{F37249FB-E124-4EBD-BF17-340DEBB56157}" destId="{D3907174-F24A-46BB-A22A-DCED80F598D8}" srcOrd="2" destOrd="0" parTransId="{7BB6FD67-B047-4975-B09F-2D94885F2142}" sibTransId="{03ACA1F9-3C24-45EB-8986-95682EB2D13A}"/>
    <dgm:cxn modelId="{C686D039-7161-4EEB-8A7F-DA447E4AF545}" type="presOf" srcId="{F37249FB-E124-4EBD-BF17-340DEBB56157}" destId="{BDAF4020-4236-440F-8BBD-DCE3B23697F8}" srcOrd="0" destOrd="0" presId="urn:microsoft.com/office/officeart/2008/layout/LinedList"/>
    <dgm:cxn modelId="{1C04BB5F-F1DD-46B8-AC2E-BC80161EB18E}" srcId="{F37249FB-E124-4EBD-BF17-340DEBB56157}" destId="{A39B4ECF-BF92-4935-90DA-A849855B8436}" srcOrd="1" destOrd="0" parTransId="{42454ECF-610A-40E0-9A0B-413234B4C087}" sibTransId="{04AE2EE3-3877-46B3-9F4B-8FD3F7CEF2AF}"/>
    <dgm:cxn modelId="{A673857B-742D-4931-8E17-AC8DFFB148EC}" type="presOf" srcId="{D3907174-F24A-46BB-A22A-DCED80F598D8}" destId="{317804F3-34D0-4E20-B641-BCED269559EB}" srcOrd="0" destOrd="0" presId="urn:microsoft.com/office/officeart/2008/layout/LinedList"/>
    <dgm:cxn modelId="{E2263EA2-5833-4E7C-BA8A-CC8EC76072C6}" type="presOf" srcId="{AAA1C6BD-E32C-4040-B960-0D6C8ABC0160}" destId="{612AE73C-6F71-4305-AADB-B7E2B75E47F0}" srcOrd="0" destOrd="0" presId="urn:microsoft.com/office/officeart/2008/layout/LinedList"/>
    <dgm:cxn modelId="{8B96EAC1-F5B2-4503-BE7D-F8894596B8CF}" type="presOf" srcId="{A39B4ECF-BF92-4935-90DA-A849855B8436}" destId="{9D09718B-F78E-4962-B283-D1C25C95208E}" srcOrd="0" destOrd="0" presId="urn:microsoft.com/office/officeart/2008/layout/LinedList"/>
    <dgm:cxn modelId="{968B2ED5-BB85-4CD0-80E7-3C4CFD3E07BB}" srcId="{F37249FB-E124-4EBD-BF17-340DEBB56157}" destId="{12134FA6-C138-48A7-BDA0-508A91F20C73}" srcOrd="3" destOrd="0" parTransId="{FDAE37B8-FC24-4E44-8097-46612936F830}" sibTransId="{B5D34863-98EC-47F4-97A6-A90EEE191E3B}"/>
    <dgm:cxn modelId="{23825DDE-794D-446F-8127-3490DEC21064}" type="presParOf" srcId="{BDAF4020-4236-440F-8BBD-DCE3B23697F8}" destId="{DE199D17-4EB5-4924-A986-ADBBA43FE192}" srcOrd="0" destOrd="0" presId="urn:microsoft.com/office/officeart/2008/layout/LinedList"/>
    <dgm:cxn modelId="{9E92CDAE-0BE5-4677-B8AC-F050A87AEA6B}" type="presParOf" srcId="{BDAF4020-4236-440F-8BBD-DCE3B23697F8}" destId="{1A04B29D-5AC0-40FF-9DE7-878A80102328}" srcOrd="1" destOrd="0" presId="urn:microsoft.com/office/officeart/2008/layout/LinedList"/>
    <dgm:cxn modelId="{0B9645E1-06D8-4EAA-86FD-A5EE75012EFB}" type="presParOf" srcId="{1A04B29D-5AC0-40FF-9DE7-878A80102328}" destId="{612AE73C-6F71-4305-AADB-B7E2B75E47F0}" srcOrd="0" destOrd="0" presId="urn:microsoft.com/office/officeart/2008/layout/LinedList"/>
    <dgm:cxn modelId="{EA6006C2-82E7-4B22-A0D1-64BDEACF1981}" type="presParOf" srcId="{1A04B29D-5AC0-40FF-9DE7-878A80102328}" destId="{6E2C008D-95C1-4EED-9625-A328E42D33C6}" srcOrd="1" destOrd="0" presId="urn:microsoft.com/office/officeart/2008/layout/LinedList"/>
    <dgm:cxn modelId="{18771A29-A36D-4D89-B3CA-59B2C40B2176}" type="presParOf" srcId="{BDAF4020-4236-440F-8BBD-DCE3B23697F8}" destId="{BCD409EB-1EDC-4A49-B3BF-7747A19F910D}" srcOrd="2" destOrd="0" presId="urn:microsoft.com/office/officeart/2008/layout/LinedList"/>
    <dgm:cxn modelId="{6F3D4FA3-77CB-4467-B610-D0A53F05E9B1}" type="presParOf" srcId="{BDAF4020-4236-440F-8BBD-DCE3B23697F8}" destId="{3B43BAF0-BBB7-47DD-9169-6862E48B173A}" srcOrd="3" destOrd="0" presId="urn:microsoft.com/office/officeart/2008/layout/LinedList"/>
    <dgm:cxn modelId="{F61152B8-FA09-4873-A306-D03C427C03F1}" type="presParOf" srcId="{3B43BAF0-BBB7-47DD-9169-6862E48B173A}" destId="{9D09718B-F78E-4962-B283-D1C25C95208E}" srcOrd="0" destOrd="0" presId="urn:microsoft.com/office/officeart/2008/layout/LinedList"/>
    <dgm:cxn modelId="{1240131D-3B94-4BC8-A5CA-F006CFDF422D}" type="presParOf" srcId="{3B43BAF0-BBB7-47DD-9169-6862E48B173A}" destId="{B8C2B4EF-2B1A-479C-844C-5E74D4CF266B}" srcOrd="1" destOrd="0" presId="urn:microsoft.com/office/officeart/2008/layout/LinedList"/>
    <dgm:cxn modelId="{85701513-12E4-45DE-9830-7599FC29B7F9}" type="presParOf" srcId="{BDAF4020-4236-440F-8BBD-DCE3B23697F8}" destId="{87B13E99-2151-4504-BE49-CF33F95C8AAB}" srcOrd="4" destOrd="0" presId="urn:microsoft.com/office/officeart/2008/layout/LinedList"/>
    <dgm:cxn modelId="{F16A79DE-0A19-4E15-86B2-B6B624A4FE5A}" type="presParOf" srcId="{BDAF4020-4236-440F-8BBD-DCE3B23697F8}" destId="{8AB911E8-D157-4604-8068-66BE77AAEA3B}" srcOrd="5" destOrd="0" presId="urn:microsoft.com/office/officeart/2008/layout/LinedList"/>
    <dgm:cxn modelId="{FB3C134B-CB82-4696-8363-2C941BDAB3CA}" type="presParOf" srcId="{8AB911E8-D157-4604-8068-66BE77AAEA3B}" destId="{317804F3-34D0-4E20-B641-BCED269559EB}" srcOrd="0" destOrd="0" presId="urn:microsoft.com/office/officeart/2008/layout/LinedList"/>
    <dgm:cxn modelId="{45328109-C772-4F1E-871F-5440062654BD}" type="presParOf" srcId="{8AB911E8-D157-4604-8068-66BE77AAEA3B}" destId="{D5F3FCC9-082F-4A13-AF45-5D9BA40BAB81}" srcOrd="1" destOrd="0" presId="urn:microsoft.com/office/officeart/2008/layout/LinedList"/>
    <dgm:cxn modelId="{0A7733D8-018F-49AA-A135-B34668ACADB4}" type="presParOf" srcId="{BDAF4020-4236-440F-8BBD-DCE3B23697F8}" destId="{DFC969EF-87D5-4687-80AF-42CD0C25510E}" srcOrd="6" destOrd="0" presId="urn:microsoft.com/office/officeart/2008/layout/LinedList"/>
    <dgm:cxn modelId="{E7AA6A5C-73BC-4354-BD86-25C09C4041D7}" type="presParOf" srcId="{BDAF4020-4236-440F-8BBD-DCE3B23697F8}" destId="{F5E62758-6CCE-4B27-9E41-DEBB69D835D7}" srcOrd="7" destOrd="0" presId="urn:microsoft.com/office/officeart/2008/layout/LinedList"/>
    <dgm:cxn modelId="{0B5B2182-DE0E-4DA7-8100-7F242A17C889}" type="presParOf" srcId="{F5E62758-6CCE-4B27-9E41-DEBB69D835D7}" destId="{5668B740-782A-4E2B-949A-2A5F7EB620CD}" srcOrd="0" destOrd="0" presId="urn:microsoft.com/office/officeart/2008/layout/LinedList"/>
    <dgm:cxn modelId="{0E8D5103-2CFD-4F29-86DA-A54F1E1F0207}" type="presParOf" srcId="{F5E62758-6CCE-4B27-9E41-DEBB69D835D7}" destId="{A6418E78-51C6-420A-9CFE-A803409A734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C91ABD1-055C-4F8F-ADB6-3C4EB91D18F5}" type="doc">
      <dgm:prSet loTypeId="urn:microsoft.com/office/officeart/2005/8/layout/hList1" loCatId="list" qsTypeId="urn:microsoft.com/office/officeart/2005/8/quickstyle/simple2" qsCatId="simple" csTypeId="urn:microsoft.com/office/officeart/2005/8/colors/accent3_2" csCatId="accent3" phldr="1"/>
      <dgm:spPr/>
      <dgm:t>
        <a:bodyPr/>
        <a:lstStyle/>
        <a:p>
          <a:endParaRPr lang="en-US"/>
        </a:p>
      </dgm:t>
    </dgm:pt>
    <dgm:pt modelId="{22B3DEB3-EA32-4632-8D79-0926AFEC0F06}">
      <dgm:prSet/>
      <dgm:spPr/>
      <dgm:t>
        <a:bodyPr/>
        <a:lstStyle/>
        <a:p>
          <a:r>
            <a:rPr lang="en-US" dirty="0">
              <a:solidFill>
                <a:srgbClr val="0070C0"/>
              </a:solidFill>
            </a:rPr>
            <a:t>A1c less than 7% (individualize)</a:t>
          </a:r>
        </a:p>
      </dgm:t>
    </dgm:pt>
    <dgm:pt modelId="{349341ED-3DEE-4084-B06B-F57DD801CBEB}" type="parTrans" cxnId="{65180CEF-473B-46D8-872F-CB779EA1AC92}">
      <dgm:prSet/>
      <dgm:spPr/>
      <dgm:t>
        <a:bodyPr/>
        <a:lstStyle/>
        <a:p>
          <a:endParaRPr lang="en-US"/>
        </a:p>
      </dgm:t>
    </dgm:pt>
    <dgm:pt modelId="{2E345A7A-7716-4B21-B16E-9EB37604CC66}" type="sibTrans" cxnId="{65180CEF-473B-46D8-872F-CB779EA1AC92}">
      <dgm:prSet/>
      <dgm:spPr/>
      <dgm:t>
        <a:bodyPr/>
        <a:lstStyle/>
        <a:p>
          <a:endParaRPr lang="en-US"/>
        </a:p>
      </dgm:t>
    </dgm:pt>
    <dgm:pt modelId="{3999FB6B-3090-4FF8-9BD5-530459409A92}">
      <dgm:prSet custT="1"/>
      <dgm:spPr/>
      <dgm:t>
        <a:bodyPr/>
        <a:lstStyle/>
        <a:p>
          <a:r>
            <a:rPr lang="en-US" sz="2800" dirty="0"/>
            <a:t>Pre-meal BG 80-130</a:t>
          </a:r>
        </a:p>
      </dgm:t>
    </dgm:pt>
    <dgm:pt modelId="{C480BB37-0CBE-4543-9D61-5F444D14DAAA}" type="parTrans" cxnId="{0BF2DFE8-1C4C-44A0-AB83-92A1B8827CF2}">
      <dgm:prSet/>
      <dgm:spPr/>
      <dgm:t>
        <a:bodyPr/>
        <a:lstStyle/>
        <a:p>
          <a:endParaRPr lang="en-US"/>
        </a:p>
      </dgm:t>
    </dgm:pt>
    <dgm:pt modelId="{08A40A30-1F48-4C7B-B3F3-F8389A05E13A}" type="sibTrans" cxnId="{0BF2DFE8-1C4C-44A0-AB83-92A1B8827CF2}">
      <dgm:prSet/>
      <dgm:spPr/>
      <dgm:t>
        <a:bodyPr/>
        <a:lstStyle/>
        <a:p>
          <a:endParaRPr lang="en-US"/>
        </a:p>
      </dgm:t>
    </dgm:pt>
    <dgm:pt modelId="{EA04FFEB-9D34-4416-A8E3-0238ACEA3C71}">
      <dgm:prSet custT="1"/>
      <dgm:spPr/>
      <dgm:t>
        <a:bodyPr/>
        <a:lstStyle/>
        <a:p>
          <a:r>
            <a:rPr lang="en-US" sz="2800" dirty="0"/>
            <a:t>Post meal BG &lt;180</a:t>
          </a:r>
        </a:p>
      </dgm:t>
    </dgm:pt>
    <dgm:pt modelId="{8427D646-1A9E-49EA-A521-0C64CEB14999}" type="parTrans" cxnId="{6042363D-6F63-4F94-A16A-8DC11F352491}">
      <dgm:prSet/>
      <dgm:spPr/>
      <dgm:t>
        <a:bodyPr/>
        <a:lstStyle/>
        <a:p>
          <a:endParaRPr lang="en-US"/>
        </a:p>
      </dgm:t>
    </dgm:pt>
    <dgm:pt modelId="{80A46680-79DF-4EFC-B924-F62F818EF9AD}" type="sibTrans" cxnId="{6042363D-6F63-4F94-A16A-8DC11F352491}">
      <dgm:prSet/>
      <dgm:spPr/>
      <dgm:t>
        <a:bodyPr/>
        <a:lstStyle/>
        <a:p>
          <a:endParaRPr lang="en-US"/>
        </a:p>
      </dgm:t>
    </dgm:pt>
    <dgm:pt modelId="{517447EA-412B-4991-936E-33297EE3E48B}">
      <dgm:prSet custT="1"/>
      <dgm:spPr/>
      <dgm:t>
        <a:bodyPr/>
        <a:lstStyle/>
        <a:p>
          <a:r>
            <a:rPr lang="en-US" sz="2800" dirty="0"/>
            <a:t>Time in Range (70-180) 70% of time</a:t>
          </a:r>
        </a:p>
      </dgm:t>
    </dgm:pt>
    <dgm:pt modelId="{F6130BA8-AC4A-430E-A8B2-2AC4D6F57744}" type="parTrans" cxnId="{A3D3E2F7-F056-4A19-BDA8-532BDF611982}">
      <dgm:prSet/>
      <dgm:spPr/>
      <dgm:t>
        <a:bodyPr/>
        <a:lstStyle/>
        <a:p>
          <a:endParaRPr lang="en-US"/>
        </a:p>
      </dgm:t>
    </dgm:pt>
    <dgm:pt modelId="{B93019DB-91B4-4E0D-9B9C-EB2AF1EBB1E8}" type="sibTrans" cxnId="{A3D3E2F7-F056-4A19-BDA8-532BDF611982}">
      <dgm:prSet/>
      <dgm:spPr/>
      <dgm:t>
        <a:bodyPr/>
        <a:lstStyle/>
        <a:p>
          <a:endParaRPr lang="en-US"/>
        </a:p>
      </dgm:t>
    </dgm:pt>
    <dgm:pt modelId="{0735A8E4-44B2-43CC-BF2E-89A3CCDB4C70}">
      <dgm:prSet custT="1"/>
      <dgm:spPr/>
      <dgm:t>
        <a:bodyPr/>
        <a:lstStyle/>
        <a:p>
          <a:r>
            <a:rPr lang="en-US" sz="2400" dirty="0">
              <a:solidFill>
                <a:srgbClr val="0070C0"/>
              </a:solidFill>
            </a:rPr>
            <a:t>Blood Pressure </a:t>
          </a:r>
        </a:p>
        <a:p>
          <a:r>
            <a:rPr lang="en-US" sz="2400" dirty="0">
              <a:solidFill>
                <a:srgbClr val="0070C0"/>
              </a:solidFill>
            </a:rPr>
            <a:t>&lt;130/80</a:t>
          </a:r>
        </a:p>
      </dgm:t>
    </dgm:pt>
    <dgm:pt modelId="{216AC97E-BEDF-41FC-9C7C-F3044924C920}" type="parTrans" cxnId="{FE41743F-6241-452C-8E15-A95C11F13BB8}">
      <dgm:prSet/>
      <dgm:spPr/>
      <dgm:t>
        <a:bodyPr/>
        <a:lstStyle/>
        <a:p>
          <a:endParaRPr lang="en-US"/>
        </a:p>
      </dgm:t>
    </dgm:pt>
    <dgm:pt modelId="{08E7CCFB-9E87-4F8D-B683-28F598025678}" type="sibTrans" cxnId="{FE41743F-6241-452C-8E15-A95C11F13BB8}">
      <dgm:prSet/>
      <dgm:spPr/>
      <dgm:t>
        <a:bodyPr/>
        <a:lstStyle/>
        <a:p>
          <a:endParaRPr lang="en-US"/>
        </a:p>
      </dgm:t>
    </dgm:pt>
    <dgm:pt modelId="{16552E76-7028-4D52-B586-875962D87952}">
      <dgm:prSet custT="1"/>
      <dgm:spPr/>
      <dgm:t>
        <a:bodyPr/>
        <a:lstStyle/>
        <a:p>
          <a:r>
            <a:rPr lang="en-US" sz="3200" dirty="0">
              <a:solidFill>
                <a:srgbClr val="0070C0"/>
              </a:solidFill>
            </a:rPr>
            <a:t>Cholesterol </a:t>
          </a:r>
        </a:p>
      </dgm:t>
    </dgm:pt>
    <dgm:pt modelId="{38D58956-0E67-4C65-A088-A58A7BE071E2}" type="parTrans" cxnId="{2C20231A-CA79-4B8E-9CE8-E7D617E803AE}">
      <dgm:prSet/>
      <dgm:spPr/>
      <dgm:t>
        <a:bodyPr/>
        <a:lstStyle/>
        <a:p>
          <a:endParaRPr lang="en-US"/>
        </a:p>
      </dgm:t>
    </dgm:pt>
    <dgm:pt modelId="{EBA697D1-8EFA-48BD-A99A-62726BBC22D8}" type="sibTrans" cxnId="{2C20231A-CA79-4B8E-9CE8-E7D617E803AE}">
      <dgm:prSet/>
      <dgm:spPr/>
      <dgm:t>
        <a:bodyPr/>
        <a:lstStyle/>
        <a:p>
          <a:endParaRPr lang="en-US"/>
        </a:p>
      </dgm:t>
    </dgm:pt>
    <dgm:pt modelId="{B5A320F2-6211-4A2C-9724-F328C10E2C33}">
      <dgm:prSet/>
      <dgm:spPr/>
      <dgm:t>
        <a:bodyPr/>
        <a:lstStyle/>
        <a:p>
          <a:pPr>
            <a:lnSpc>
              <a:spcPct val="100000"/>
            </a:lnSpc>
          </a:pPr>
          <a:r>
            <a:rPr lang="en-US" dirty="0">
              <a:latin typeface="Calibri" panose="020F0502020204030204" pitchFamily="34" charset="0"/>
              <a:ea typeface="Calibri" panose="020F0502020204030204" pitchFamily="34" charset="0"/>
              <a:cs typeface="Calibri" panose="020F0502020204030204" pitchFamily="34" charset="0"/>
            </a:rPr>
            <a:t>Statin therapy based on age &amp; risk status</a:t>
          </a:r>
        </a:p>
      </dgm:t>
    </dgm:pt>
    <dgm:pt modelId="{4E43C9F0-5A89-4ADD-8A59-ECF2C773BB87}" type="parTrans" cxnId="{DC4EE5DC-EACD-4D0C-B8E2-90FDA4FA8166}">
      <dgm:prSet/>
      <dgm:spPr/>
      <dgm:t>
        <a:bodyPr/>
        <a:lstStyle/>
        <a:p>
          <a:endParaRPr lang="en-US"/>
        </a:p>
      </dgm:t>
    </dgm:pt>
    <dgm:pt modelId="{BF0C997B-E5D7-4C6F-8B53-BE158E53585F}" type="sibTrans" cxnId="{DC4EE5DC-EACD-4D0C-B8E2-90FDA4FA8166}">
      <dgm:prSet/>
      <dgm:spPr/>
      <dgm:t>
        <a:bodyPr/>
        <a:lstStyle/>
        <a:p>
          <a:endParaRPr lang="en-US"/>
        </a:p>
      </dgm:t>
    </dgm:pt>
    <dgm:pt modelId="{C3FAA866-38E0-4315-BFA7-030FCF114F32}">
      <dgm:prSet/>
      <dgm:spPr/>
      <dgm:t>
        <a:bodyPr/>
        <a:lstStyle/>
        <a:p>
          <a:pPr>
            <a:lnSpc>
              <a:spcPct val="100000"/>
            </a:lnSpc>
          </a:pPr>
          <a:r>
            <a:rPr lang="en-US" dirty="0">
              <a:latin typeface="Calibri" panose="020F0502020204030204" pitchFamily="34" charset="0"/>
              <a:ea typeface="Calibri" panose="020F0502020204030204" pitchFamily="34" charset="0"/>
              <a:cs typeface="Calibri" panose="020F0502020204030204" pitchFamily="34" charset="0"/>
            </a:rPr>
            <a:t>If 40+ with ASCVD Risk, decrease LDL by 50%, LDL &lt;70</a:t>
          </a:r>
        </a:p>
      </dgm:t>
    </dgm:pt>
    <dgm:pt modelId="{D091B41A-F5D0-4811-94F7-CEF5876D72E0}" type="parTrans" cxnId="{2516E6E8-26B1-451F-91B2-FF0876781CF4}">
      <dgm:prSet/>
      <dgm:spPr/>
      <dgm:t>
        <a:bodyPr/>
        <a:lstStyle/>
        <a:p>
          <a:endParaRPr lang="en-US"/>
        </a:p>
      </dgm:t>
    </dgm:pt>
    <dgm:pt modelId="{F6ADC4EC-5806-40DD-B1B9-6AA99D3AE7BF}" type="sibTrans" cxnId="{2516E6E8-26B1-451F-91B2-FF0876781CF4}">
      <dgm:prSet/>
      <dgm:spPr/>
      <dgm:t>
        <a:bodyPr/>
        <a:lstStyle/>
        <a:p>
          <a:endParaRPr lang="en-US"/>
        </a:p>
      </dgm:t>
    </dgm:pt>
    <dgm:pt modelId="{ED71FFC3-1CDD-4022-8FF1-5AE9AA4CD027}">
      <dgm:prSet/>
      <dgm:spPr/>
      <dgm:t>
        <a:bodyPr/>
        <a:lstStyle/>
        <a:p>
          <a:pPr>
            <a:lnSpc>
              <a:spcPct val="100000"/>
            </a:lnSpc>
          </a:pPr>
          <a:r>
            <a:rPr lang="en-US" dirty="0">
              <a:latin typeface="Calibri" panose="020F0502020204030204" pitchFamily="34" charset="0"/>
              <a:ea typeface="Calibri" panose="020F0502020204030204" pitchFamily="34" charset="0"/>
              <a:cs typeface="Calibri" panose="020F0502020204030204" pitchFamily="34" charset="0"/>
            </a:rPr>
            <a:t>If 40+ with ASCVD, decrease LDL by 50%, LDL &lt;55</a:t>
          </a:r>
        </a:p>
      </dgm:t>
    </dgm:pt>
    <dgm:pt modelId="{EC3A86E3-6E09-4926-B923-8621E9335C7F}" type="parTrans" cxnId="{FF27EC21-C080-430C-9B66-41298F0EC8AF}">
      <dgm:prSet/>
      <dgm:spPr/>
      <dgm:t>
        <a:bodyPr/>
        <a:lstStyle/>
        <a:p>
          <a:endParaRPr lang="en-US"/>
        </a:p>
      </dgm:t>
    </dgm:pt>
    <dgm:pt modelId="{ABF60C88-3793-4D73-A678-A4D8451B494E}" type="sibTrans" cxnId="{FF27EC21-C080-430C-9B66-41298F0EC8AF}">
      <dgm:prSet/>
      <dgm:spPr/>
      <dgm:t>
        <a:bodyPr/>
        <a:lstStyle/>
        <a:p>
          <a:endParaRPr lang="en-US"/>
        </a:p>
      </dgm:t>
    </dgm:pt>
    <dgm:pt modelId="{94124377-B63B-424D-AE4D-C8CC9B4CE3C9}" type="pres">
      <dgm:prSet presAssocID="{AC91ABD1-055C-4F8F-ADB6-3C4EB91D18F5}" presName="Name0" presStyleCnt="0">
        <dgm:presLayoutVars>
          <dgm:dir/>
          <dgm:animLvl val="lvl"/>
          <dgm:resizeHandles val="exact"/>
        </dgm:presLayoutVars>
      </dgm:prSet>
      <dgm:spPr/>
    </dgm:pt>
    <dgm:pt modelId="{8DC3CA85-4FD5-4CF9-9221-0B81FC8F99DE}" type="pres">
      <dgm:prSet presAssocID="{22B3DEB3-EA32-4632-8D79-0926AFEC0F06}" presName="composite" presStyleCnt="0"/>
      <dgm:spPr/>
    </dgm:pt>
    <dgm:pt modelId="{4872154C-EA5B-4D81-878E-F905A5C23E2F}" type="pres">
      <dgm:prSet presAssocID="{22B3DEB3-EA32-4632-8D79-0926AFEC0F06}" presName="parTx" presStyleLbl="alignNode1" presStyleIdx="0" presStyleCnt="3">
        <dgm:presLayoutVars>
          <dgm:chMax val="0"/>
          <dgm:chPref val="0"/>
          <dgm:bulletEnabled val="1"/>
        </dgm:presLayoutVars>
      </dgm:prSet>
      <dgm:spPr/>
    </dgm:pt>
    <dgm:pt modelId="{640B5F80-DEF7-4D18-BEBA-D4065BE70367}" type="pres">
      <dgm:prSet presAssocID="{22B3DEB3-EA32-4632-8D79-0926AFEC0F06}" presName="desTx" presStyleLbl="alignAccFollowNode1" presStyleIdx="0" presStyleCnt="3">
        <dgm:presLayoutVars>
          <dgm:bulletEnabled val="1"/>
        </dgm:presLayoutVars>
      </dgm:prSet>
      <dgm:spPr/>
    </dgm:pt>
    <dgm:pt modelId="{B7E64E77-760C-4DA6-8E6B-FFE0B2DE8CF5}" type="pres">
      <dgm:prSet presAssocID="{2E345A7A-7716-4B21-B16E-9EB37604CC66}" presName="space" presStyleCnt="0"/>
      <dgm:spPr/>
    </dgm:pt>
    <dgm:pt modelId="{7F23C7A7-7BD6-44DC-ABE5-9F6781B98690}" type="pres">
      <dgm:prSet presAssocID="{0735A8E4-44B2-43CC-BF2E-89A3CCDB4C70}" presName="composite" presStyleCnt="0"/>
      <dgm:spPr/>
    </dgm:pt>
    <dgm:pt modelId="{38A44A9E-E78B-49FD-9BD4-97C4FC159060}" type="pres">
      <dgm:prSet presAssocID="{0735A8E4-44B2-43CC-BF2E-89A3CCDB4C70}" presName="parTx" presStyleLbl="alignNode1" presStyleIdx="1" presStyleCnt="3">
        <dgm:presLayoutVars>
          <dgm:chMax val="0"/>
          <dgm:chPref val="0"/>
          <dgm:bulletEnabled val="1"/>
        </dgm:presLayoutVars>
      </dgm:prSet>
      <dgm:spPr/>
    </dgm:pt>
    <dgm:pt modelId="{F1CF1BBD-31D1-4969-96C1-207E25C55671}" type="pres">
      <dgm:prSet presAssocID="{0735A8E4-44B2-43CC-BF2E-89A3CCDB4C70}" presName="desTx" presStyleLbl="alignAccFollowNode1" presStyleIdx="1" presStyleCnt="3">
        <dgm:presLayoutVars>
          <dgm:bulletEnabled val="1"/>
        </dgm:presLayoutVars>
      </dgm:prSet>
      <dgm:spPr>
        <a:blipFill rotWithShape="0">
          <a:blip xmlns:r="http://schemas.openxmlformats.org/officeDocument/2006/relationships" r:embed="rId1" cstate="print">
            <a:extLst>
              <a:ext uri="{28A0092B-C50C-407E-A947-70E740481C1C}">
                <a14:useLocalDpi xmlns:a14="http://schemas.microsoft.com/office/drawing/2010/main" val="0"/>
              </a:ext>
            </a:extLst>
          </a:blip>
          <a:srcRect/>
          <a:stretch>
            <a:fillRect l="-69000" r="-69000"/>
          </a:stretch>
        </a:blipFill>
      </dgm:spPr>
    </dgm:pt>
    <dgm:pt modelId="{5BC2DA95-BB8B-4685-AA28-D389B6E26D88}" type="pres">
      <dgm:prSet presAssocID="{08E7CCFB-9E87-4F8D-B683-28F598025678}" presName="space" presStyleCnt="0"/>
      <dgm:spPr/>
    </dgm:pt>
    <dgm:pt modelId="{5FFD60B6-BC09-4B0D-B0AF-115253852851}" type="pres">
      <dgm:prSet presAssocID="{16552E76-7028-4D52-B586-875962D87952}" presName="composite" presStyleCnt="0"/>
      <dgm:spPr/>
    </dgm:pt>
    <dgm:pt modelId="{2B8F0E08-6CE4-404D-AB9F-C96B6482D818}" type="pres">
      <dgm:prSet presAssocID="{16552E76-7028-4D52-B586-875962D87952}" presName="parTx" presStyleLbl="alignNode1" presStyleIdx="2" presStyleCnt="3">
        <dgm:presLayoutVars>
          <dgm:chMax val="0"/>
          <dgm:chPref val="0"/>
          <dgm:bulletEnabled val="1"/>
        </dgm:presLayoutVars>
      </dgm:prSet>
      <dgm:spPr/>
    </dgm:pt>
    <dgm:pt modelId="{BF5A0C15-693D-4F97-A249-FA65EFF8FA38}" type="pres">
      <dgm:prSet presAssocID="{16552E76-7028-4D52-B586-875962D87952}" presName="desTx" presStyleLbl="alignAccFollowNode1" presStyleIdx="2" presStyleCnt="3" custScaleY="94886">
        <dgm:presLayoutVars>
          <dgm:bulletEnabled val="1"/>
        </dgm:presLayoutVars>
      </dgm:prSet>
      <dgm:spPr/>
    </dgm:pt>
  </dgm:ptLst>
  <dgm:cxnLst>
    <dgm:cxn modelId="{72F48614-AD6B-42E7-A64F-D33F83CE0166}" type="presOf" srcId="{B5A320F2-6211-4A2C-9724-F328C10E2C33}" destId="{BF5A0C15-693D-4F97-A249-FA65EFF8FA38}" srcOrd="0" destOrd="0" presId="urn:microsoft.com/office/officeart/2005/8/layout/hList1"/>
    <dgm:cxn modelId="{2C20231A-CA79-4B8E-9CE8-E7D617E803AE}" srcId="{AC91ABD1-055C-4F8F-ADB6-3C4EB91D18F5}" destId="{16552E76-7028-4D52-B586-875962D87952}" srcOrd="2" destOrd="0" parTransId="{38D58956-0E67-4C65-A088-A58A7BE071E2}" sibTransId="{EBA697D1-8EFA-48BD-A99A-62726BBC22D8}"/>
    <dgm:cxn modelId="{FF27EC21-C080-430C-9B66-41298F0EC8AF}" srcId="{16552E76-7028-4D52-B586-875962D87952}" destId="{ED71FFC3-1CDD-4022-8FF1-5AE9AA4CD027}" srcOrd="2" destOrd="0" parTransId="{EC3A86E3-6E09-4926-B923-8621E9335C7F}" sibTransId="{ABF60C88-3793-4D73-A678-A4D8451B494E}"/>
    <dgm:cxn modelId="{6042363D-6F63-4F94-A16A-8DC11F352491}" srcId="{22B3DEB3-EA32-4632-8D79-0926AFEC0F06}" destId="{EA04FFEB-9D34-4416-A8E3-0238ACEA3C71}" srcOrd="1" destOrd="0" parTransId="{8427D646-1A9E-49EA-A521-0C64CEB14999}" sibTransId="{80A46680-79DF-4EFC-B924-F62F818EF9AD}"/>
    <dgm:cxn modelId="{FE41743F-6241-452C-8E15-A95C11F13BB8}" srcId="{AC91ABD1-055C-4F8F-ADB6-3C4EB91D18F5}" destId="{0735A8E4-44B2-43CC-BF2E-89A3CCDB4C70}" srcOrd="1" destOrd="0" parTransId="{216AC97E-BEDF-41FC-9C7C-F3044924C920}" sibTransId="{08E7CCFB-9E87-4F8D-B683-28F598025678}"/>
    <dgm:cxn modelId="{1B2FAE4C-CDEB-49F1-A919-4C4F3EB03F58}" type="presOf" srcId="{22B3DEB3-EA32-4632-8D79-0926AFEC0F06}" destId="{4872154C-EA5B-4D81-878E-F905A5C23E2F}" srcOrd="0" destOrd="0" presId="urn:microsoft.com/office/officeart/2005/8/layout/hList1"/>
    <dgm:cxn modelId="{B0B37257-F9DB-4AFB-ABB7-169646578CF7}" type="presOf" srcId="{EA04FFEB-9D34-4416-A8E3-0238ACEA3C71}" destId="{640B5F80-DEF7-4D18-BEBA-D4065BE70367}" srcOrd="0" destOrd="1" presId="urn:microsoft.com/office/officeart/2005/8/layout/hList1"/>
    <dgm:cxn modelId="{8823D67C-3425-43B5-841B-0CEAEF056F5A}" type="presOf" srcId="{3999FB6B-3090-4FF8-9BD5-530459409A92}" destId="{640B5F80-DEF7-4D18-BEBA-D4065BE70367}" srcOrd="0" destOrd="0" presId="urn:microsoft.com/office/officeart/2005/8/layout/hList1"/>
    <dgm:cxn modelId="{202E2F7D-871F-4D45-9531-7EC740D73B6F}" type="presOf" srcId="{AC91ABD1-055C-4F8F-ADB6-3C4EB91D18F5}" destId="{94124377-B63B-424D-AE4D-C8CC9B4CE3C9}" srcOrd="0" destOrd="0" presId="urn:microsoft.com/office/officeart/2005/8/layout/hList1"/>
    <dgm:cxn modelId="{00149286-7B90-405B-A9CC-2B9149CA0791}" type="presOf" srcId="{ED71FFC3-1CDD-4022-8FF1-5AE9AA4CD027}" destId="{BF5A0C15-693D-4F97-A249-FA65EFF8FA38}" srcOrd="0" destOrd="2" presId="urn:microsoft.com/office/officeart/2005/8/layout/hList1"/>
    <dgm:cxn modelId="{04648D87-9BCC-41DE-BE89-A8EB3131F7CD}" type="presOf" srcId="{0735A8E4-44B2-43CC-BF2E-89A3CCDB4C70}" destId="{38A44A9E-E78B-49FD-9BD4-97C4FC159060}" srcOrd="0" destOrd="0" presId="urn:microsoft.com/office/officeart/2005/8/layout/hList1"/>
    <dgm:cxn modelId="{120D1E92-186E-405C-9A11-286EE41F5596}" type="presOf" srcId="{16552E76-7028-4D52-B586-875962D87952}" destId="{2B8F0E08-6CE4-404D-AB9F-C96B6482D818}" srcOrd="0" destOrd="0" presId="urn:microsoft.com/office/officeart/2005/8/layout/hList1"/>
    <dgm:cxn modelId="{53C2B3BA-9D29-48BC-B2AC-FDC500442074}" type="presOf" srcId="{C3FAA866-38E0-4315-BFA7-030FCF114F32}" destId="{BF5A0C15-693D-4F97-A249-FA65EFF8FA38}" srcOrd="0" destOrd="1" presId="urn:microsoft.com/office/officeart/2005/8/layout/hList1"/>
    <dgm:cxn modelId="{DC4EE5DC-EACD-4D0C-B8E2-90FDA4FA8166}" srcId="{16552E76-7028-4D52-B586-875962D87952}" destId="{B5A320F2-6211-4A2C-9724-F328C10E2C33}" srcOrd="0" destOrd="0" parTransId="{4E43C9F0-5A89-4ADD-8A59-ECF2C773BB87}" sibTransId="{BF0C997B-E5D7-4C6F-8B53-BE158E53585F}"/>
    <dgm:cxn modelId="{9FD58DE4-DFED-44EB-B339-863FA70CC970}" type="presOf" srcId="{517447EA-412B-4991-936E-33297EE3E48B}" destId="{640B5F80-DEF7-4D18-BEBA-D4065BE70367}" srcOrd="0" destOrd="2" presId="urn:microsoft.com/office/officeart/2005/8/layout/hList1"/>
    <dgm:cxn modelId="{0BF2DFE8-1C4C-44A0-AB83-92A1B8827CF2}" srcId="{22B3DEB3-EA32-4632-8D79-0926AFEC0F06}" destId="{3999FB6B-3090-4FF8-9BD5-530459409A92}" srcOrd="0" destOrd="0" parTransId="{C480BB37-0CBE-4543-9D61-5F444D14DAAA}" sibTransId="{08A40A30-1F48-4C7B-B3F3-F8389A05E13A}"/>
    <dgm:cxn modelId="{2516E6E8-26B1-451F-91B2-FF0876781CF4}" srcId="{16552E76-7028-4D52-B586-875962D87952}" destId="{C3FAA866-38E0-4315-BFA7-030FCF114F32}" srcOrd="1" destOrd="0" parTransId="{D091B41A-F5D0-4811-94F7-CEF5876D72E0}" sibTransId="{F6ADC4EC-5806-40DD-B1B9-6AA99D3AE7BF}"/>
    <dgm:cxn modelId="{65180CEF-473B-46D8-872F-CB779EA1AC92}" srcId="{AC91ABD1-055C-4F8F-ADB6-3C4EB91D18F5}" destId="{22B3DEB3-EA32-4632-8D79-0926AFEC0F06}" srcOrd="0" destOrd="0" parTransId="{349341ED-3DEE-4084-B06B-F57DD801CBEB}" sibTransId="{2E345A7A-7716-4B21-B16E-9EB37604CC66}"/>
    <dgm:cxn modelId="{A3D3E2F7-F056-4A19-BDA8-532BDF611982}" srcId="{22B3DEB3-EA32-4632-8D79-0926AFEC0F06}" destId="{517447EA-412B-4991-936E-33297EE3E48B}" srcOrd="2" destOrd="0" parTransId="{F6130BA8-AC4A-430E-A8B2-2AC4D6F57744}" sibTransId="{B93019DB-91B4-4E0D-9B9C-EB2AF1EBB1E8}"/>
    <dgm:cxn modelId="{F2848AA9-696D-484A-B9C4-B3E357507F4D}" type="presParOf" srcId="{94124377-B63B-424D-AE4D-C8CC9B4CE3C9}" destId="{8DC3CA85-4FD5-4CF9-9221-0B81FC8F99DE}" srcOrd="0" destOrd="0" presId="urn:microsoft.com/office/officeart/2005/8/layout/hList1"/>
    <dgm:cxn modelId="{A9A4A80C-248E-44EA-BDAE-0E8F26BDA59F}" type="presParOf" srcId="{8DC3CA85-4FD5-4CF9-9221-0B81FC8F99DE}" destId="{4872154C-EA5B-4D81-878E-F905A5C23E2F}" srcOrd="0" destOrd="0" presId="urn:microsoft.com/office/officeart/2005/8/layout/hList1"/>
    <dgm:cxn modelId="{4DD56E4E-AA43-408D-B798-5354D61AEF3B}" type="presParOf" srcId="{8DC3CA85-4FD5-4CF9-9221-0B81FC8F99DE}" destId="{640B5F80-DEF7-4D18-BEBA-D4065BE70367}" srcOrd="1" destOrd="0" presId="urn:microsoft.com/office/officeart/2005/8/layout/hList1"/>
    <dgm:cxn modelId="{05DEBE82-1AC3-4732-9E48-10241C7EDEE9}" type="presParOf" srcId="{94124377-B63B-424D-AE4D-C8CC9B4CE3C9}" destId="{B7E64E77-760C-4DA6-8E6B-FFE0B2DE8CF5}" srcOrd="1" destOrd="0" presId="urn:microsoft.com/office/officeart/2005/8/layout/hList1"/>
    <dgm:cxn modelId="{2B59ACC1-E511-4094-A2DC-1E4D2876821D}" type="presParOf" srcId="{94124377-B63B-424D-AE4D-C8CC9B4CE3C9}" destId="{7F23C7A7-7BD6-44DC-ABE5-9F6781B98690}" srcOrd="2" destOrd="0" presId="urn:microsoft.com/office/officeart/2005/8/layout/hList1"/>
    <dgm:cxn modelId="{F982F817-A3FF-478E-9A09-07060808978E}" type="presParOf" srcId="{7F23C7A7-7BD6-44DC-ABE5-9F6781B98690}" destId="{38A44A9E-E78B-49FD-9BD4-97C4FC159060}" srcOrd="0" destOrd="0" presId="urn:microsoft.com/office/officeart/2005/8/layout/hList1"/>
    <dgm:cxn modelId="{2F48EADD-9EE3-47EE-A1DF-77E1DAB37CB3}" type="presParOf" srcId="{7F23C7A7-7BD6-44DC-ABE5-9F6781B98690}" destId="{F1CF1BBD-31D1-4969-96C1-207E25C55671}" srcOrd="1" destOrd="0" presId="urn:microsoft.com/office/officeart/2005/8/layout/hList1"/>
    <dgm:cxn modelId="{79D60319-A807-4C99-807D-901762102E9E}" type="presParOf" srcId="{94124377-B63B-424D-AE4D-C8CC9B4CE3C9}" destId="{5BC2DA95-BB8B-4685-AA28-D389B6E26D88}" srcOrd="3" destOrd="0" presId="urn:microsoft.com/office/officeart/2005/8/layout/hList1"/>
    <dgm:cxn modelId="{ECBD3385-28B9-42DA-94E7-FDC728945C2E}" type="presParOf" srcId="{94124377-B63B-424D-AE4D-C8CC9B4CE3C9}" destId="{5FFD60B6-BC09-4B0D-B0AF-115253852851}" srcOrd="4" destOrd="0" presId="urn:microsoft.com/office/officeart/2005/8/layout/hList1"/>
    <dgm:cxn modelId="{D839733E-DB8A-4656-A810-5DF70CAE5D27}" type="presParOf" srcId="{5FFD60B6-BC09-4B0D-B0AF-115253852851}" destId="{2B8F0E08-6CE4-404D-AB9F-C96B6482D818}" srcOrd="0" destOrd="0" presId="urn:microsoft.com/office/officeart/2005/8/layout/hList1"/>
    <dgm:cxn modelId="{D66FE9F7-7B21-4024-B3AF-FD31707820C6}" type="presParOf" srcId="{5FFD60B6-BC09-4B0D-B0AF-115253852851}" destId="{BF5A0C15-693D-4F97-A249-FA65EFF8FA38}"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78B9F9B-2FD5-4A58-B738-0936E6EB8DC7}" type="doc">
      <dgm:prSet loTypeId="urn:microsoft.com/office/officeart/2005/8/layout/process4" loCatId="process" qsTypeId="urn:microsoft.com/office/officeart/2005/8/quickstyle/simple1" qsCatId="simple" csTypeId="urn:microsoft.com/office/officeart/2005/8/colors/accent2_2" csCatId="accent2" phldr="1"/>
      <dgm:spPr/>
      <dgm:t>
        <a:bodyPr/>
        <a:lstStyle/>
        <a:p>
          <a:endParaRPr lang="en-US"/>
        </a:p>
      </dgm:t>
    </dgm:pt>
    <dgm:pt modelId="{C9BD8847-8947-4964-B7A9-B222368700D3}">
      <dgm:prSet/>
      <dgm:spPr/>
      <dgm:t>
        <a:bodyPr/>
        <a:lstStyle/>
        <a:p>
          <a:r>
            <a:rPr lang="en-US" b="0" i="0" dirty="0"/>
            <a:t>This emotion-based approach aligns with the 2025 American Diabetes Standards, which recommend annually assessing Diabetes Distress. </a:t>
          </a:r>
          <a:endParaRPr lang="en-US" dirty="0"/>
        </a:p>
      </dgm:t>
    </dgm:pt>
    <dgm:pt modelId="{94194894-CF56-4DFE-83F4-49C95548C2AA}" type="parTrans" cxnId="{4D1D2302-45EC-4BA8-A96A-F28AFF458C39}">
      <dgm:prSet/>
      <dgm:spPr/>
      <dgm:t>
        <a:bodyPr/>
        <a:lstStyle/>
        <a:p>
          <a:endParaRPr lang="en-US"/>
        </a:p>
      </dgm:t>
    </dgm:pt>
    <dgm:pt modelId="{34D9864B-7128-4612-8D2E-9D8D0C1440D5}" type="sibTrans" cxnId="{4D1D2302-45EC-4BA8-A96A-F28AFF458C39}">
      <dgm:prSet/>
      <dgm:spPr/>
      <dgm:t>
        <a:bodyPr/>
        <a:lstStyle/>
        <a:p>
          <a:endParaRPr lang="en-US"/>
        </a:p>
      </dgm:t>
    </dgm:pt>
    <dgm:pt modelId="{1850B9DD-F7F9-437B-B42D-3CA4AC636F82}">
      <dgm:prSet/>
      <dgm:spPr/>
      <dgm:t>
        <a:bodyPr/>
        <a:lstStyle/>
        <a:p>
          <a:r>
            <a:rPr lang="en-US" b="0" i="0"/>
            <a:t>These important study results remind and prompt us to assess and address Diabetes Distress to improve diabetes care outcomes.</a:t>
          </a:r>
          <a:endParaRPr lang="en-US"/>
        </a:p>
      </dgm:t>
    </dgm:pt>
    <dgm:pt modelId="{DF675A57-9E7F-437F-8D9C-32F6FEB4206C}" type="parTrans" cxnId="{A6EDA0DD-39E8-4C1F-B02A-D6D75CF73D34}">
      <dgm:prSet/>
      <dgm:spPr/>
      <dgm:t>
        <a:bodyPr/>
        <a:lstStyle/>
        <a:p>
          <a:endParaRPr lang="en-US"/>
        </a:p>
      </dgm:t>
    </dgm:pt>
    <dgm:pt modelId="{0BA4D413-A8F5-4057-A079-D2B2B4DD7972}" type="sibTrans" cxnId="{A6EDA0DD-39E8-4C1F-B02A-D6D75CF73D34}">
      <dgm:prSet/>
      <dgm:spPr/>
      <dgm:t>
        <a:bodyPr/>
        <a:lstStyle/>
        <a:p>
          <a:endParaRPr lang="en-US"/>
        </a:p>
      </dgm:t>
    </dgm:pt>
    <dgm:pt modelId="{53414C4D-B602-44A2-BD5D-17774B757E87}">
      <dgm:prSet/>
      <dgm:spPr/>
      <dgm:t>
        <a:bodyPr/>
        <a:lstStyle/>
        <a:p>
          <a:r>
            <a:rPr lang="en-US" b="0" i="0"/>
            <a:t>The ADA created a wonderful resource, </a:t>
          </a:r>
          <a:r>
            <a:rPr lang="en-US" b="1" i="0">
              <a:hlinkClick xmlns:r="http://schemas.openxmlformats.org/officeDocument/2006/relationships" r:id="rId1"/>
            </a:rPr>
            <a:t>the ADA Behavioral Health Toolkit</a:t>
          </a:r>
          <a:r>
            <a:rPr lang="en-US" b="0" i="0"/>
            <a:t>, which houses diabetes distress and other screening tools for easy reference.</a:t>
          </a:r>
          <a:endParaRPr lang="en-US"/>
        </a:p>
      </dgm:t>
    </dgm:pt>
    <dgm:pt modelId="{B803AC55-E9D5-4A13-B175-62FF8476A08B}" type="parTrans" cxnId="{F24956EA-A4F1-4921-B387-32E0EAF2C5EB}">
      <dgm:prSet/>
      <dgm:spPr/>
      <dgm:t>
        <a:bodyPr/>
        <a:lstStyle/>
        <a:p>
          <a:endParaRPr lang="en-US"/>
        </a:p>
      </dgm:t>
    </dgm:pt>
    <dgm:pt modelId="{4C7C2052-A711-4FB6-854C-4299C2ED58EE}" type="sibTrans" cxnId="{F24956EA-A4F1-4921-B387-32E0EAF2C5EB}">
      <dgm:prSet/>
      <dgm:spPr/>
      <dgm:t>
        <a:bodyPr/>
        <a:lstStyle/>
        <a:p>
          <a:endParaRPr lang="en-US"/>
        </a:p>
      </dgm:t>
    </dgm:pt>
    <dgm:pt modelId="{AC817F38-0707-4535-AECC-6045CD1412A4}" type="pres">
      <dgm:prSet presAssocID="{678B9F9B-2FD5-4A58-B738-0936E6EB8DC7}" presName="Name0" presStyleCnt="0">
        <dgm:presLayoutVars>
          <dgm:dir/>
          <dgm:animLvl val="lvl"/>
          <dgm:resizeHandles val="exact"/>
        </dgm:presLayoutVars>
      </dgm:prSet>
      <dgm:spPr/>
    </dgm:pt>
    <dgm:pt modelId="{5C3B593A-BCD3-48CC-81C0-52231E31D70C}" type="pres">
      <dgm:prSet presAssocID="{53414C4D-B602-44A2-BD5D-17774B757E87}" presName="boxAndChildren" presStyleCnt="0"/>
      <dgm:spPr/>
    </dgm:pt>
    <dgm:pt modelId="{F7DADE03-BB8A-4A6C-96A5-432921E30FCB}" type="pres">
      <dgm:prSet presAssocID="{53414C4D-B602-44A2-BD5D-17774B757E87}" presName="parentTextBox" presStyleLbl="node1" presStyleIdx="0" presStyleCnt="3"/>
      <dgm:spPr/>
    </dgm:pt>
    <dgm:pt modelId="{A5588A84-75F8-4FAD-A301-6F8FD86D5769}" type="pres">
      <dgm:prSet presAssocID="{0BA4D413-A8F5-4057-A079-D2B2B4DD7972}" presName="sp" presStyleCnt="0"/>
      <dgm:spPr/>
    </dgm:pt>
    <dgm:pt modelId="{32AA419A-7EB6-45A3-B980-7C968741991E}" type="pres">
      <dgm:prSet presAssocID="{1850B9DD-F7F9-437B-B42D-3CA4AC636F82}" presName="arrowAndChildren" presStyleCnt="0"/>
      <dgm:spPr/>
    </dgm:pt>
    <dgm:pt modelId="{6A7150F9-3D2F-4438-8F09-5FF6565820F7}" type="pres">
      <dgm:prSet presAssocID="{1850B9DD-F7F9-437B-B42D-3CA4AC636F82}" presName="parentTextArrow" presStyleLbl="node1" presStyleIdx="1" presStyleCnt="3"/>
      <dgm:spPr/>
    </dgm:pt>
    <dgm:pt modelId="{3155C97B-522F-4417-B8C8-698D058CD381}" type="pres">
      <dgm:prSet presAssocID="{34D9864B-7128-4612-8D2E-9D8D0C1440D5}" presName="sp" presStyleCnt="0"/>
      <dgm:spPr/>
    </dgm:pt>
    <dgm:pt modelId="{334E51CC-FE91-4C68-8FA4-8796D165494E}" type="pres">
      <dgm:prSet presAssocID="{C9BD8847-8947-4964-B7A9-B222368700D3}" presName="arrowAndChildren" presStyleCnt="0"/>
      <dgm:spPr/>
    </dgm:pt>
    <dgm:pt modelId="{9AE29143-2D30-4ED7-9F1B-63773ED2E7DB}" type="pres">
      <dgm:prSet presAssocID="{C9BD8847-8947-4964-B7A9-B222368700D3}" presName="parentTextArrow" presStyleLbl="node1" presStyleIdx="2" presStyleCnt="3"/>
      <dgm:spPr/>
    </dgm:pt>
  </dgm:ptLst>
  <dgm:cxnLst>
    <dgm:cxn modelId="{4D1D2302-45EC-4BA8-A96A-F28AFF458C39}" srcId="{678B9F9B-2FD5-4A58-B738-0936E6EB8DC7}" destId="{C9BD8847-8947-4964-B7A9-B222368700D3}" srcOrd="0" destOrd="0" parTransId="{94194894-CF56-4DFE-83F4-49C95548C2AA}" sibTransId="{34D9864B-7128-4612-8D2E-9D8D0C1440D5}"/>
    <dgm:cxn modelId="{846B8726-C951-4B3F-9C88-5DF5E171C9C5}" type="presOf" srcId="{678B9F9B-2FD5-4A58-B738-0936E6EB8DC7}" destId="{AC817F38-0707-4535-AECC-6045CD1412A4}" srcOrd="0" destOrd="0" presId="urn:microsoft.com/office/officeart/2005/8/layout/process4"/>
    <dgm:cxn modelId="{7A26FF72-9F24-4870-893C-68C471CC781E}" type="presOf" srcId="{53414C4D-B602-44A2-BD5D-17774B757E87}" destId="{F7DADE03-BB8A-4A6C-96A5-432921E30FCB}" srcOrd="0" destOrd="0" presId="urn:microsoft.com/office/officeart/2005/8/layout/process4"/>
    <dgm:cxn modelId="{452EB6A3-936C-4290-A4D5-E365724B1948}" type="presOf" srcId="{C9BD8847-8947-4964-B7A9-B222368700D3}" destId="{9AE29143-2D30-4ED7-9F1B-63773ED2E7DB}" srcOrd="0" destOrd="0" presId="urn:microsoft.com/office/officeart/2005/8/layout/process4"/>
    <dgm:cxn modelId="{A6EDA0DD-39E8-4C1F-B02A-D6D75CF73D34}" srcId="{678B9F9B-2FD5-4A58-B738-0936E6EB8DC7}" destId="{1850B9DD-F7F9-437B-B42D-3CA4AC636F82}" srcOrd="1" destOrd="0" parTransId="{DF675A57-9E7F-437F-8D9C-32F6FEB4206C}" sibTransId="{0BA4D413-A8F5-4057-A079-D2B2B4DD7972}"/>
    <dgm:cxn modelId="{F24956EA-A4F1-4921-B387-32E0EAF2C5EB}" srcId="{678B9F9B-2FD5-4A58-B738-0936E6EB8DC7}" destId="{53414C4D-B602-44A2-BD5D-17774B757E87}" srcOrd="2" destOrd="0" parTransId="{B803AC55-E9D5-4A13-B175-62FF8476A08B}" sibTransId="{4C7C2052-A711-4FB6-854C-4299C2ED58EE}"/>
    <dgm:cxn modelId="{D72923F8-6259-4CC2-B165-878250DA0852}" type="presOf" srcId="{1850B9DD-F7F9-437B-B42D-3CA4AC636F82}" destId="{6A7150F9-3D2F-4438-8F09-5FF6565820F7}" srcOrd="0" destOrd="0" presId="urn:microsoft.com/office/officeart/2005/8/layout/process4"/>
    <dgm:cxn modelId="{D2279041-57DF-430F-A4AD-A0124CABC46A}" type="presParOf" srcId="{AC817F38-0707-4535-AECC-6045CD1412A4}" destId="{5C3B593A-BCD3-48CC-81C0-52231E31D70C}" srcOrd="0" destOrd="0" presId="urn:microsoft.com/office/officeart/2005/8/layout/process4"/>
    <dgm:cxn modelId="{B1D34D77-4368-4E54-9006-C29601A14848}" type="presParOf" srcId="{5C3B593A-BCD3-48CC-81C0-52231E31D70C}" destId="{F7DADE03-BB8A-4A6C-96A5-432921E30FCB}" srcOrd="0" destOrd="0" presId="urn:microsoft.com/office/officeart/2005/8/layout/process4"/>
    <dgm:cxn modelId="{C3575DB5-5E32-475E-B3DF-3C6AA49EA211}" type="presParOf" srcId="{AC817F38-0707-4535-AECC-6045CD1412A4}" destId="{A5588A84-75F8-4FAD-A301-6F8FD86D5769}" srcOrd="1" destOrd="0" presId="urn:microsoft.com/office/officeart/2005/8/layout/process4"/>
    <dgm:cxn modelId="{35D31839-22D9-4005-8607-4B79891D1E11}" type="presParOf" srcId="{AC817F38-0707-4535-AECC-6045CD1412A4}" destId="{32AA419A-7EB6-45A3-B980-7C968741991E}" srcOrd="2" destOrd="0" presId="urn:microsoft.com/office/officeart/2005/8/layout/process4"/>
    <dgm:cxn modelId="{7E279EEA-5AC4-4CBA-B0F4-9F01EBE4F4D6}" type="presParOf" srcId="{32AA419A-7EB6-45A3-B980-7C968741991E}" destId="{6A7150F9-3D2F-4438-8F09-5FF6565820F7}" srcOrd="0" destOrd="0" presId="urn:microsoft.com/office/officeart/2005/8/layout/process4"/>
    <dgm:cxn modelId="{7E51B87C-2603-44C8-8901-FA7BAC6842A0}" type="presParOf" srcId="{AC817F38-0707-4535-AECC-6045CD1412A4}" destId="{3155C97B-522F-4417-B8C8-698D058CD381}" srcOrd="3" destOrd="0" presId="urn:microsoft.com/office/officeart/2005/8/layout/process4"/>
    <dgm:cxn modelId="{938A77C2-435B-4D0E-A8BC-2F6A7C170515}" type="presParOf" srcId="{AC817F38-0707-4535-AECC-6045CD1412A4}" destId="{334E51CC-FE91-4C68-8FA4-8796D165494E}" srcOrd="4" destOrd="0" presId="urn:microsoft.com/office/officeart/2005/8/layout/process4"/>
    <dgm:cxn modelId="{F9F37C0E-0ADF-4E7F-BB8A-C1407DA5D335}" type="presParOf" srcId="{334E51CC-FE91-4C68-8FA4-8796D165494E}" destId="{9AE29143-2D30-4ED7-9F1B-63773ED2E7DB}"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0309674-4A35-437C-BEAA-2E9B6632305A}" type="doc">
      <dgm:prSet loTypeId="urn:microsoft.com/office/officeart/2005/8/layout/hChevron3" loCatId="process" qsTypeId="urn:microsoft.com/office/officeart/2005/8/quickstyle/simple1" qsCatId="simple" csTypeId="urn:microsoft.com/office/officeart/2005/8/colors/accent1_4" csCatId="accent1" phldr="1"/>
      <dgm:spPr/>
      <dgm:t>
        <a:bodyPr/>
        <a:lstStyle/>
        <a:p>
          <a:endParaRPr lang="en-US"/>
        </a:p>
      </dgm:t>
    </dgm:pt>
    <dgm:pt modelId="{843F0A8E-F7CA-4B51-8977-AE1172D9DD8B}">
      <dgm:prSet phldrT="[Text]" custT="1"/>
      <dgm:spPr/>
      <dgm:t>
        <a:bodyPr/>
        <a:lstStyle/>
        <a:p>
          <a:r>
            <a:rPr lang="en-US" sz="2800" b="1" dirty="0">
              <a:latin typeface="Calibri" panose="020F0502020204030204" pitchFamily="34" charset="0"/>
              <a:cs typeface="Calibri" panose="020F0502020204030204" pitchFamily="34" charset="0"/>
            </a:rPr>
            <a:t>Food</a:t>
          </a:r>
        </a:p>
      </dgm:t>
    </dgm:pt>
    <dgm:pt modelId="{F26C66B2-06FF-41B8-99C5-9B350E9BFDCC}" type="parTrans" cxnId="{169F2EC8-3341-4B3D-824C-D2FA672FD085}">
      <dgm:prSet/>
      <dgm:spPr/>
      <dgm:t>
        <a:bodyPr/>
        <a:lstStyle/>
        <a:p>
          <a:endParaRPr lang="en-US" sz="1600" b="1">
            <a:latin typeface="Calibri" panose="020F0502020204030204" pitchFamily="34" charset="0"/>
            <a:cs typeface="Calibri" panose="020F0502020204030204" pitchFamily="34" charset="0"/>
          </a:endParaRPr>
        </a:p>
      </dgm:t>
    </dgm:pt>
    <dgm:pt modelId="{4BF8A541-D840-497D-A929-CA2873542CD8}" type="sibTrans" cxnId="{169F2EC8-3341-4B3D-824C-D2FA672FD085}">
      <dgm:prSet/>
      <dgm:spPr/>
      <dgm:t>
        <a:bodyPr/>
        <a:lstStyle/>
        <a:p>
          <a:endParaRPr lang="en-US" sz="1600" b="1">
            <a:latin typeface="Calibri" panose="020F0502020204030204" pitchFamily="34" charset="0"/>
            <a:cs typeface="Calibri" panose="020F0502020204030204" pitchFamily="34" charset="0"/>
          </a:endParaRPr>
        </a:p>
      </dgm:t>
    </dgm:pt>
    <dgm:pt modelId="{20CB36B7-C6BB-4401-B45D-65D8F3EAA30E}">
      <dgm:prSet phldrT="[Text]" custT="1"/>
      <dgm:spPr/>
      <dgm:t>
        <a:bodyPr/>
        <a:lstStyle/>
        <a:p>
          <a:r>
            <a:rPr lang="en-US" sz="2000" b="1" dirty="0">
              <a:latin typeface="Calibri" panose="020F0502020204030204" pitchFamily="34" charset="0"/>
              <a:cs typeface="Calibri" panose="020F0502020204030204" pitchFamily="34" charset="0"/>
            </a:rPr>
            <a:t>Meds</a:t>
          </a:r>
        </a:p>
      </dgm:t>
    </dgm:pt>
    <dgm:pt modelId="{1D56AC36-223C-40FE-9B46-8148742EF224}" type="parTrans" cxnId="{BBC7F8CB-F0EF-47F0-BD0E-1D132FEBC725}">
      <dgm:prSet/>
      <dgm:spPr/>
      <dgm:t>
        <a:bodyPr/>
        <a:lstStyle/>
        <a:p>
          <a:endParaRPr lang="en-US" sz="1600" b="1">
            <a:latin typeface="Calibri" panose="020F0502020204030204" pitchFamily="34" charset="0"/>
            <a:cs typeface="Calibri" panose="020F0502020204030204" pitchFamily="34" charset="0"/>
          </a:endParaRPr>
        </a:p>
      </dgm:t>
    </dgm:pt>
    <dgm:pt modelId="{299DF2FC-175B-4C7B-A6AC-E66C729CD772}" type="sibTrans" cxnId="{BBC7F8CB-F0EF-47F0-BD0E-1D132FEBC725}">
      <dgm:prSet/>
      <dgm:spPr/>
      <dgm:t>
        <a:bodyPr/>
        <a:lstStyle/>
        <a:p>
          <a:endParaRPr lang="en-US" sz="1600" b="1">
            <a:latin typeface="Calibri" panose="020F0502020204030204" pitchFamily="34" charset="0"/>
            <a:cs typeface="Calibri" panose="020F0502020204030204" pitchFamily="34" charset="0"/>
          </a:endParaRPr>
        </a:p>
      </dgm:t>
    </dgm:pt>
    <dgm:pt modelId="{5F998711-4374-4A96-8767-15C3D7077CBC}">
      <dgm:prSet phldrT="[Text]" custT="1"/>
      <dgm:spPr/>
      <dgm:t>
        <a:bodyPr/>
        <a:lstStyle/>
        <a:p>
          <a:r>
            <a:rPr lang="en-US" sz="2400" b="1" dirty="0">
              <a:latin typeface="Calibri" panose="020F0502020204030204" pitchFamily="34" charset="0"/>
              <a:cs typeface="Calibri" panose="020F0502020204030204" pitchFamily="34" charset="0"/>
            </a:rPr>
            <a:t>Activity</a:t>
          </a:r>
        </a:p>
      </dgm:t>
    </dgm:pt>
    <dgm:pt modelId="{572421B7-C603-456C-84B7-FC068807E277}" type="parTrans" cxnId="{A3AF8604-EFFA-4157-81FE-BA381523BE2A}">
      <dgm:prSet/>
      <dgm:spPr/>
      <dgm:t>
        <a:bodyPr/>
        <a:lstStyle/>
        <a:p>
          <a:endParaRPr lang="en-US" sz="1600" b="1">
            <a:latin typeface="Calibri" panose="020F0502020204030204" pitchFamily="34" charset="0"/>
            <a:cs typeface="Calibri" panose="020F0502020204030204" pitchFamily="34" charset="0"/>
          </a:endParaRPr>
        </a:p>
      </dgm:t>
    </dgm:pt>
    <dgm:pt modelId="{32824943-FE69-48E7-B427-28524FC57559}" type="sibTrans" cxnId="{A3AF8604-EFFA-4157-81FE-BA381523BE2A}">
      <dgm:prSet/>
      <dgm:spPr/>
      <dgm:t>
        <a:bodyPr/>
        <a:lstStyle/>
        <a:p>
          <a:endParaRPr lang="en-US" sz="1600" b="1">
            <a:latin typeface="Calibri" panose="020F0502020204030204" pitchFamily="34" charset="0"/>
            <a:cs typeface="Calibri" panose="020F0502020204030204" pitchFamily="34" charset="0"/>
          </a:endParaRPr>
        </a:p>
      </dgm:t>
    </dgm:pt>
    <dgm:pt modelId="{FD1C2759-4AD0-4038-A7C8-110AAEAF9096}">
      <dgm:prSet phldrT="[Text]" custT="1"/>
      <dgm:spPr/>
      <dgm:t>
        <a:bodyPr/>
        <a:lstStyle/>
        <a:p>
          <a:r>
            <a:rPr lang="en-US" sz="1800" b="1" dirty="0">
              <a:latin typeface="Calibri" panose="020F0502020204030204" pitchFamily="34" charset="0"/>
              <a:cs typeface="Calibri" panose="020F0502020204030204" pitchFamily="34" charset="0"/>
            </a:rPr>
            <a:t>Biological</a:t>
          </a:r>
        </a:p>
      </dgm:t>
    </dgm:pt>
    <dgm:pt modelId="{D1C3069D-4B8B-4ABE-9C02-020090C574C3}" type="parTrans" cxnId="{3C7C4BE9-0A5E-44C2-8B2A-F9D811F3C8BB}">
      <dgm:prSet/>
      <dgm:spPr/>
      <dgm:t>
        <a:bodyPr/>
        <a:lstStyle/>
        <a:p>
          <a:endParaRPr lang="en-US" sz="1600" b="1">
            <a:latin typeface="Calibri" panose="020F0502020204030204" pitchFamily="34" charset="0"/>
            <a:cs typeface="Calibri" panose="020F0502020204030204" pitchFamily="34" charset="0"/>
          </a:endParaRPr>
        </a:p>
      </dgm:t>
    </dgm:pt>
    <dgm:pt modelId="{C6AEDAB1-0EFD-424F-A7A7-21D00836B729}" type="sibTrans" cxnId="{3C7C4BE9-0A5E-44C2-8B2A-F9D811F3C8BB}">
      <dgm:prSet/>
      <dgm:spPr/>
      <dgm:t>
        <a:bodyPr/>
        <a:lstStyle/>
        <a:p>
          <a:endParaRPr lang="en-US" sz="1600" b="1">
            <a:latin typeface="Calibri" panose="020F0502020204030204" pitchFamily="34" charset="0"/>
            <a:cs typeface="Calibri" panose="020F0502020204030204" pitchFamily="34" charset="0"/>
          </a:endParaRPr>
        </a:p>
      </dgm:t>
    </dgm:pt>
    <dgm:pt modelId="{DBCBB8C0-23F2-4FD6-9EF6-C188E3CCA669}">
      <dgm:prSet phldrT="[Text]" custT="1"/>
      <dgm:spPr/>
      <dgm:t>
        <a:bodyPr/>
        <a:lstStyle/>
        <a:p>
          <a:r>
            <a:rPr lang="en-US" sz="1600" b="1" dirty="0">
              <a:latin typeface="Calibri" panose="020F0502020204030204" pitchFamily="34" charset="0"/>
              <a:cs typeface="Calibri" panose="020F0502020204030204" pitchFamily="34" charset="0"/>
            </a:rPr>
            <a:t>Environ-mental</a:t>
          </a:r>
        </a:p>
      </dgm:t>
    </dgm:pt>
    <dgm:pt modelId="{FC4FC7A3-DD6A-4442-A88A-C69593A281DC}" type="parTrans" cxnId="{E49303B1-9CEC-489A-92DB-C9753F62AA32}">
      <dgm:prSet/>
      <dgm:spPr/>
      <dgm:t>
        <a:bodyPr/>
        <a:lstStyle/>
        <a:p>
          <a:endParaRPr lang="en-US" sz="1600" b="1">
            <a:latin typeface="Calibri" panose="020F0502020204030204" pitchFamily="34" charset="0"/>
            <a:cs typeface="Calibri" panose="020F0502020204030204" pitchFamily="34" charset="0"/>
          </a:endParaRPr>
        </a:p>
      </dgm:t>
    </dgm:pt>
    <dgm:pt modelId="{E99F5E26-9240-48E0-A316-49461FA9A3D2}" type="sibTrans" cxnId="{E49303B1-9CEC-489A-92DB-C9753F62AA32}">
      <dgm:prSet/>
      <dgm:spPr/>
      <dgm:t>
        <a:bodyPr/>
        <a:lstStyle/>
        <a:p>
          <a:endParaRPr lang="en-US" sz="1600" b="1">
            <a:latin typeface="Calibri" panose="020F0502020204030204" pitchFamily="34" charset="0"/>
            <a:cs typeface="Calibri" panose="020F0502020204030204" pitchFamily="34" charset="0"/>
          </a:endParaRPr>
        </a:p>
      </dgm:t>
    </dgm:pt>
    <dgm:pt modelId="{78C10338-E269-4C7E-ACE4-86CDC3745D70}">
      <dgm:prSet custT="1"/>
      <dgm:spPr/>
      <dgm:t>
        <a:bodyPr/>
        <a:lstStyle/>
        <a:p>
          <a:r>
            <a:rPr lang="en-US" sz="1400" b="1" dirty="0">
              <a:latin typeface="Calibri" panose="020F0502020204030204" pitchFamily="34" charset="0"/>
              <a:cs typeface="Calibri" panose="020F0502020204030204" pitchFamily="34" charset="0"/>
            </a:rPr>
            <a:t>Behavioral and decision making</a:t>
          </a:r>
          <a:endParaRPr lang="en-US" sz="1800" b="1" dirty="0">
            <a:latin typeface="Calibri" panose="020F0502020204030204" pitchFamily="34" charset="0"/>
            <a:cs typeface="Calibri" panose="020F0502020204030204" pitchFamily="34" charset="0"/>
          </a:endParaRPr>
        </a:p>
      </dgm:t>
    </dgm:pt>
    <dgm:pt modelId="{A1B29B7D-C9B0-4939-A360-8FFDB08E6145}" type="parTrans" cxnId="{B2A22B62-505B-411B-8C67-86357B9E7731}">
      <dgm:prSet/>
      <dgm:spPr/>
      <dgm:t>
        <a:bodyPr/>
        <a:lstStyle/>
        <a:p>
          <a:endParaRPr lang="en-US" sz="1600" b="1">
            <a:latin typeface="Calibri" panose="020F0502020204030204" pitchFamily="34" charset="0"/>
            <a:cs typeface="Calibri" panose="020F0502020204030204" pitchFamily="34" charset="0"/>
          </a:endParaRPr>
        </a:p>
      </dgm:t>
    </dgm:pt>
    <dgm:pt modelId="{8EC29D60-1836-475D-9C25-7010759E28D6}" type="sibTrans" cxnId="{B2A22B62-505B-411B-8C67-86357B9E7731}">
      <dgm:prSet/>
      <dgm:spPr/>
      <dgm:t>
        <a:bodyPr/>
        <a:lstStyle/>
        <a:p>
          <a:endParaRPr lang="en-US" sz="1600" b="1">
            <a:latin typeface="Calibri" panose="020F0502020204030204" pitchFamily="34" charset="0"/>
            <a:cs typeface="Calibri" panose="020F0502020204030204" pitchFamily="34" charset="0"/>
          </a:endParaRPr>
        </a:p>
      </dgm:t>
    </dgm:pt>
    <dgm:pt modelId="{7758B190-C5A6-4457-BC6E-B05FE2B3D8BA}" type="pres">
      <dgm:prSet presAssocID="{A0309674-4A35-437C-BEAA-2E9B6632305A}" presName="Name0" presStyleCnt="0">
        <dgm:presLayoutVars>
          <dgm:dir/>
          <dgm:resizeHandles val="exact"/>
        </dgm:presLayoutVars>
      </dgm:prSet>
      <dgm:spPr/>
    </dgm:pt>
    <dgm:pt modelId="{0BF5CB36-0B21-476F-8B0A-48E33DC98C8B}" type="pres">
      <dgm:prSet presAssocID="{843F0A8E-F7CA-4B51-8977-AE1172D9DD8B}" presName="parTxOnly" presStyleLbl="node1" presStyleIdx="0" presStyleCnt="6">
        <dgm:presLayoutVars>
          <dgm:bulletEnabled val="1"/>
        </dgm:presLayoutVars>
      </dgm:prSet>
      <dgm:spPr/>
    </dgm:pt>
    <dgm:pt modelId="{2306D26D-E098-4963-846D-0E8AB3E437DF}" type="pres">
      <dgm:prSet presAssocID="{4BF8A541-D840-497D-A929-CA2873542CD8}" presName="parSpace" presStyleCnt="0"/>
      <dgm:spPr/>
    </dgm:pt>
    <dgm:pt modelId="{A4CB3E0C-BE8F-40A4-B10D-DE9B98B7BB2F}" type="pres">
      <dgm:prSet presAssocID="{20CB36B7-C6BB-4401-B45D-65D8F3EAA30E}" presName="parTxOnly" presStyleLbl="node1" presStyleIdx="1" presStyleCnt="6">
        <dgm:presLayoutVars>
          <dgm:bulletEnabled val="1"/>
        </dgm:presLayoutVars>
      </dgm:prSet>
      <dgm:spPr/>
    </dgm:pt>
    <dgm:pt modelId="{3561C442-9E63-46A3-B907-2CEA8983DD41}" type="pres">
      <dgm:prSet presAssocID="{299DF2FC-175B-4C7B-A6AC-E66C729CD772}" presName="parSpace" presStyleCnt="0"/>
      <dgm:spPr/>
    </dgm:pt>
    <dgm:pt modelId="{30C3E686-6CE8-4B17-B5C5-0D6189DEF84B}" type="pres">
      <dgm:prSet presAssocID="{5F998711-4374-4A96-8767-15C3D7077CBC}" presName="parTxOnly" presStyleLbl="node1" presStyleIdx="2" presStyleCnt="6">
        <dgm:presLayoutVars>
          <dgm:bulletEnabled val="1"/>
        </dgm:presLayoutVars>
      </dgm:prSet>
      <dgm:spPr/>
    </dgm:pt>
    <dgm:pt modelId="{D60B99A6-9E6F-4A06-8E44-B37E2A0D0DE4}" type="pres">
      <dgm:prSet presAssocID="{32824943-FE69-48E7-B427-28524FC57559}" presName="parSpace" presStyleCnt="0"/>
      <dgm:spPr/>
    </dgm:pt>
    <dgm:pt modelId="{1EC0783F-515C-4D9E-A61E-12A7EFEFF120}" type="pres">
      <dgm:prSet presAssocID="{FD1C2759-4AD0-4038-A7C8-110AAEAF9096}" presName="parTxOnly" presStyleLbl="node1" presStyleIdx="3" presStyleCnt="6">
        <dgm:presLayoutVars>
          <dgm:bulletEnabled val="1"/>
        </dgm:presLayoutVars>
      </dgm:prSet>
      <dgm:spPr/>
    </dgm:pt>
    <dgm:pt modelId="{72276D57-118B-4331-AAC6-EA20BA76BE19}" type="pres">
      <dgm:prSet presAssocID="{C6AEDAB1-0EFD-424F-A7A7-21D00836B729}" presName="parSpace" presStyleCnt="0"/>
      <dgm:spPr/>
    </dgm:pt>
    <dgm:pt modelId="{2D077320-8B91-4D8D-BAFE-2A20472EE195}" type="pres">
      <dgm:prSet presAssocID="{DBCBB8C0-23F2-4FD6-9EF6-C188E3CCA669}" presName="parTxOnly" presStyleLbl="node1" presStyleIdx="4" presStyleCnt="6">
        <dgm:presLayoutVars>
          <dgm:bulletEnabled val="1"/>
        </dgm:presLayoutVars>
      </dgm:prSet>
      <dgm:spPr/>
    </dgm:pt>
    <dgm:pt modelId="{9546F042-51E4-40EC-9ACC-3675C7D15F36}" type="pres">
      <dgm:prSet presAssocID="{E99F5E26-9240-48E0-A316-49461FA9A3D2}" presName="parSpace" presStyleCnt="0"/>
      <dgm:spPr/>
    </dgm:pt>
    <dgm:pt modelId="{FE9FBCD8-0DFB-423B-8D0B-3A4B468982B1}" type="pres">
      <dgm:prSet presAssocID="{78C10338-E269-4C7E-ACE4-86CDC3745D70}" presName="parTxOnly" presStyleLbl="node1" presStyleIdx="5" presStyleCnt="6">
        <dgm:presLayoutVars>
          <dgm:bulletEnabled val="1"/>
        </dgm:presLayoutVars>
      </dgm:prSet>
      <dgm:spPr/>
    </dgm:pt>
  </dgm:ptLst>
  <dgm:cxnLst>
    <dgm:cxn modelId="{BC310E00-F622-4A27-9987-B30896BBBAEE}" type="presOf" srcId="{20CB36B7-C6BB-4401-B45D-65D8F3EAA30E}" destId="{A4CB3E0C-BE8F-40A4-B10D-DE9B98B7BB2F}" srcOrd="0" destOrd="0" presId="urn:microsoft.com/office/officeart/2005/8/layout/hChevron3"/>
    <dgm:cxn modelId="{A3AF8604-EFFA-4157-81FE-BA381523BE2A}" srcId="{A0309674-4A35-437C-BEAA-2E9B6632305A}" destId="{5F998711-4374-4A96-8767-15C3D7077CBC}" srcOrd="2" destOrd="0" parTransId="{572421B7-C603-456C-84B7-FC068807E277}" sibTransId="{32824943-FE69-48E7-B427-28524FC57559}"/>
    <dgm:cxn modelId="{B826671F-7C27-4DB8-8DBA-EF7FA1403890}" type="presOf" srcId="{843F0A8E-F7CA-4B51-8977-AE1172D9DD8B}" destId="{0BF5CB36-0B21-476F-8B0A-48E33DC98C8B}" srcOrd="0" destOrd="0" presId="urn:microsoft.com/office/officeart/2005/8/layout/hChevron3"/>
    <dgm:cxn modelId="{B2A22B62-505B-411B-8C67-86357B9E7731}" srcId="{A0309674-4A35-437C-BEAA-2E9B6632305A}" destId="{78C10338-E269-4C7E-ACE4-86CDC3745D70}" srcOrd="5" destOrd="0" parTransId="{A1B29B7D-C9B0-4939-A360-8FFDB08E6145}" sibTransId="{8EC29D60-1836-475D-9C25-7010759E28D6}"/>
    <dgm:cxn modelId="{FAFDB553-4B65-4F32-BBD7-9E958DA4E8C0}" type="presOf" srcId="{78C10338-E269-4C7E-ACE4-86CDC3745D70}" destId="{FE9FBCD8-0DFB-423B-8D0B-3A4B468982B1}" srcOrd="0" destOrd="0" presId="urn:microsoft.com/office/officeart/2005/8/layout/hChevron3"/>
    <dgm:cxn modelId="{385DF191-E929-40DC-831C-51DBFAA6040D}" type="presOf" srcId="{A0309674-4A35-437C-BEAA-2E9B6632305A}" destId="{7758B190-C5A6-4457-BC6E-B05FE2B3D8BA}" srcOrd="0" destOrd="0" presId="urn:microsoft.com/office/officeart/2005/8/layout/hChevron3"/>
    <dgm:cxn modelId="{C7FC85AC-6C45-465A-B976-14C4FE94DC86}" type="presOf" srcId="{FD1C2759-4AD0-4038-A7C8-110AAEAF9096}" destId="{1EC0783F-515C-4D9E-A61E-12A7EFEFF120}" srcOrd="0" destOrd="0" presId="urn:microsoft.com/office/officeart/2005/8/layout/hChevron3"/>
    <dgm:cxn modelId="{E49303B1-9CEC-489A-92DB-C9753F62AA32}" srcId="{A0309674-4A35-437C-BEAA-2E9B6632305A}" destId="{DBCBB8C0-23F2-4FD6-9EF6-C188E3CCA669}" srcOrd="4" destOrd="0" parTransId="{FC4FC7A3-DD6A-4442-A88A-C69593A281DC}" sibTransId="{E99F5E26-9240-48E0-A316-49461FA9A3D2}"/>
    <dgm:cxn modelId="{B85618C0-03CF-46D4-8B12-4D00A26EB1B7}" type="presOf" srcId="{5F998711-4374-4A96-8767-15C3D7077CBC}" destId="{30C3E686-6CE8-4B17-B5C5-0D6189DEF84B}" srcOrd="0" destOrd="0" presId="urn:microsoft.com/office/officeart/2005/8/layout/hChevron3"/>
    <dgm:cxn modelId="{169F2EC8-3341-4B3D-824C-D2FA672FD085}" srcId="{A0309674-4A35-437C-BEAA-2E9B6632305A}" destId="{843F0A8E-F7CA-4B51-8977-AE1172D9DD8B}" srcOrd="0" destOrd="0" parTransId="{F26C66B2-06FF-41B8-99C5-9B350E9BFDCC}" sibTransId="{4BF8A541-D840-497D-A929-CA2873542CD8}"/>
    <dgm:cxn modelId="{BBC7F8CB-F0EF-47F0-BD0E-1D132FEBC725}" srcId="{A0309674-4A35-437C-BEAA-2E9B6632305A}" destId="{20CB36B7-C6BB-4401-B45D-65D8F3EAA30E}" srcOrd="1" destOrd="0" parTransId="{1D56AC36-223C-40FE-9B46-8148742EF224}" sibTransId="{299DF2FC-175B-4C7B-A6AC-E66C729CD772}"/>
    <dgm:cxn modelId="{2D214AD4-269E-4D79-A460-D4E839859BEE}" type="presOf" srcId="{DBCBB8C0-23F2-4FD6-9EF6-C188E3CCA669}" destId="{2D077320-8B91-4D8D-BAFE-2A20472EE195}" srcOrd="0" destOrd="0" presId="urn:microsoft.com/office/officeart/2005/8/layout/hChevron3"/>
    <dgm:cxn modelId="{3C7C4BE9-0A5E-44C2-8B2A-F9D811F3C8BB}" srcId="{A0309674-4A35-437C-BEAA-2E9B6632305A}" destId="{FD1C2759-4AD0-4038-A7C8-110AAEAF9096}" srcOrd="3" destOrd="0" parTransId="{D1C3069D-4B8B-4ABE-9C02-020090C574C3}" sibTransId="{C6AEDAB1-0EFD-424F-A7A7-21D00836B729}"/>
    <dgm:cxn modelId="{0D9A8FCC-C8C8-4843-82A5-E5F1A9F215C9}" type="presParOf" srcId="{7758B190-C5A6-4457-BC6E-B05FE2B3D8BA}" destId="{0BF5CB36-0B21-476F-8B0A-48E33DC98C8B}" srcOrd="0" destOrd="0" presId="urn:microsoft.com/office/officeart/2005/8/layout/hChevron3"/>
    <dgm:cxn modelId="{E63DBD7C-D7F3-4FA0-9441-1957DDBEE4A1}" type="presParOf" srcId="{7758B190-C5A6-4457-BC6E-B05FE2B3D8BA}" destId="{2306D26D-E098-4963-846D-0E8AB3E437DF}" srcOrd="1" destOrd="0" presId="urn:microsoft.com/office/officeart/2005/8/layout/hChevron3"/>
    <dgm:cxn modelId="{91A2EAFF-0B06-4F1D-9459-92127E67A77C}" type="presParOf" srcId="{7758B190-C5A6-4457-BC6E-B05FE2B3D8BA}" destId="{A4CB3E0C-BE8F-40A4-B10D-DE9B98B7BB2F}" srcOrd="2" destOrd="0" presId="urn:microsoft.com/office/officeart/2005/8/layout/hChevron3"/>
    <dgm:cxn modelId="{AAF20FB1-C5EA-4D9A-A65D-FF7EBB948AB5}" type="presParOf" srcId="{7758B190-C5A6-4457-BC6E-B05FE2B3D8BA}" destId="{3561C442-9E63-46A3-B907-2CEA8983DD41}" srcOrd="3" destOrd="0" presId="urn:microsoft.com/office/officeart/2005/8/layout/hChevron3"/>
    <dgm:cxn modelId="{13ACEAF1-B57D-4B48-8BED-B0688435508E}" type="presParOf" srcId="{7758B190-C5A6-4457-BC6E-B05FE2B3D8BA}" destId="{30C3E686-6CE8-4B17-B5C5-0D6189DEF84B}" srcOrd="4" destOrd="0" presId="urn:microsoft.com/office/officeart/2005/8/layout/hChevron3"/>
    <dgm:cxn modelId="{9866708A-C793-40DD-B172-46D2229368E0}" type="presParOf" srcId="{7758B190-C5A6-4457-BC6E-B05FE2B3D8BA}" destId="{D60B99A6-9E6F-4A06-8E44-B37E2A0D0DE4}" srcOrd="5" destOrd="0" presId="urn:microsoft.com/office/officeart/2005/8/layout/hChevron3"/>
    <dgm:cxn modelId="{F14CCFD0-68B6-4893-8941-79EBB2CE286F}" type="presParOf" srcId="{7758B190-C5A6-4457-BC6E-B05FE2B3D8BA}" destId="{1EC0783F-515C-4D9E-A61E-12A7EFEFF120}" srcOrd="6" destOrd="0" presId="urn:microsoft.com/office/officeart/2005/8/layout/hChevron3"/>
    <dgm:cxn modelId="{7C0F3CF1-9D54-49CC-9DAB-D4E7C5BCBEF7}" type="presParOf" srcId="{7758B190-C5A6-4457-BC6E-B05FE2B3D8BA}" destId="{72276D57-118B-4331-AAC6-EA20BA76BE19}" srcOrd="7" destOrd="0" presId="urn:microsoft.com/office/officeart/2005/8/layout/hChevron3"/>
    <dgm:cxn modelId="{3376563C-D675-4256-8B9B-4154EAD3B6D9}" type="presParOf" srcId="{7758B190-C5A6-4457-BC6E-B05FE2B3D8BA}" destId="{2D077320-8B91-4D8D-BAFE-2A20472EE195}" srcOrd="8" destOrd="0" presId="urn:microsoft.com/office/officeart/2005/8/layout/hChevron3"/>
    <dgm:cxn modelId="{EB45323F-F16A-4BAB-A1A1-FFC339DFEC04}" type="presParOf" srcId="{7758B190-C5A6-4457-BC6E-B05FE2B3D8BA}" destId="{9546F042-51E4-40EC-9ACC-3675C7D15F36}" srcOrd="9" destOrd="0" presId="urn:microsoft.com/office/officeart/2005/8/layout/hChevron3"/>
    <dgm:cxn modelId="{041DAA73-3AB7-4D5D-B077-7C8070EF4C76}" type="presParOf" srcId="{7758B190-C5A6-4457-BC6E-B05FE2B3D8BA}" destId="{FE9FBCD8-0DFB-423B-8D0B-3A4B468982B1}"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136939F-1A1A-4DA0-B147-2F9DB10F5975}"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CE151067-9D31-4A48-8BA3-3E8B26F29EAD}">
      <dgm:prSet/>
      <dgm:spPr/>
      <dgm:t>
        <a:bodyPr/>
        <a:lstStyle/>
        <a:p>
          <a:r>
            <a:rPr lang="en-US"/>
            <a:t>JR rides their bike for 1.5 hours twice weekly. </a:t>
          </a:r>
        </a:p>
      </dgm:t>
    </dgm:pt>
    <dgm:pt modelId="{34ABB291-B8DA-4F69-A892-BED8EE5FA10A}" type="parTrans" cxnId="{8327607F-0803-4EA7-B161-7ADC352849B7}">
      <dgm:prSet/>
      <dgm:spPr/>
      <dgm:t>
        <a:bodyPr/>
        <a:lstStyle/>
        <a:p>
          <a:endParaRPr lang="en-US"/>
        </a:p>
      </dgm:t>
    </dgm:pt>
    <dgm:pt modelId="{F40F019A-762C-40EF-B621-501A9FD7DF99}" type="sibTrans" cxnId="{8327607F-0803-4EA7-B161-7ADC352849B7}">
      <dgm:prSet/>
      <dgm:spPr/>
      <dgm:t>
        <a:bodyPr/>
        <a:lstStyle/>
        <a:p>
          <a:endParaRPr lang="en-US"/>
        </a:p>
      </dgm:t>
    </dgm:pt>
    <dgm:pt modelId="{2C8C1628-5FC4-4F81-88F7-919F66C0E5F0}">
      <dgm:prSet/>
      <dgm:spPr/>
      <dgm:t>
        <a:bodyPr/>
        <a:lstStyle/>
        <a:p>
          <a:r>
            <a:rPr lang="en-US" dirty="0"/>
            <a:t>Limits carb intake to 30 </a:t>
          </a:r>
          <a:r>
            <a:rPr lang="en-US" dirty="0" err="1"/>
            <a:t>gms</a:t>
          </a:r>
          <a:r>
            <a:rPr lang="en-US" dirty="0"/>
            <a:t> daily to avoid weight gain.</a:t>
          </a:r>
        </a:p>
      </dgm:t>
    </dgm:pt>
    <dgm:pt modelId="{E8114BC3-6882-4330-9D27-C5B978E8E3DE}" type="parTrans" cxnId="{0FEB3D6D-F1FC-4542-B5EB-7DC97ECAB383}">
      <dgm:prSet/>
      <dgm:spPr/>
      <dgm:t>
        <a:bodyPr/>
        <a:lstStyle/>
        <a:p>
          <a:endParaRPr lang="en-US"/>
        </a:p>
      </dgm:t>
    </dgm:pt>
    <dgm:pt modelId="{D962870B-0EBC-40DA-BC6A-BA69850B8374}" type="sibTrans" cxnId="{0FEB3D6D-F1FC-4542-B5EB-7DC97ECAB383}">
      <dgm:prSet/>
      <dgm:spPr/>
      <dgm:t>
        <a:bodyPr/>
        <a:lstStyle/>
        <a:p>
          <a:endParaRPr lang="en-US"/>
        </a:p>
      </dgm:t>
    </dgm:pt>
    <dgm:pt modelId="{743F0588-EA98-41B3-8979-C64A6C6533FE}">
      <dgm:prSet/>
      <dgm:spPr/>
      <dgm:t>
        <a:bodyPr/>
        <a:lstStyle/>
        <a:p>
          <a:r>
            <a:rPr lang="en-US"/>
            <a:t>Uses a pump and tries to manage glucose with basal insulin only.</a:t>
          </a:r>
        </a:p>
      </dgm:t>
    </dgm:pt>
    <dgm:pt modelId="{06CE8F0A-A7AB-44FF-9832-78A7549E98B5}" type="parTrans" cxnId="{6093E2D3-4C6A-47C8-8CB7-67894B08517C}">
      <dgm:prSet/>
      <dgm:spPr/>
      <dgm:t>
        <a:bodyPr/>
        <a:lstStyle/>
        <a:p>
          <a:endParaRPr lang="en-US"/>
        </a:p>
      </dgm:t>
    </dgm:pt>
    <dgm:pt modelId="{439E7F22-B329-42C9-B78E-55E29952C86F}" type="sibTrans" cxnId="{6093E2D3-4C6A-47C8-8CB7-67894B08517C}">
      <dgm:prSet/>
      <dgm:spPr/>
      <dgm:t>
        <a:bodyPr/>
        <a:lstStyle/>
        <a:p>
          <a:endParaRPr lang="en-US"/>
        </a:p>
      </dgm:t>
    </dgm:pt>
    <dgm:pt modelId="{FE67B944-3F7F-413A-98E7-8FA7AA8C09D1}">
      <dgm:prSet/>
      <dgm:spPr/>
      <dgm:t>
        <a:bodyPr/>
        <a:lstStyle/>
        <a:p>
          <a:r>
            <a:rPr lang="en-US" dirty="0"/>
            <a:t>Is reluctant to treat lows with carbs.</a:t>
          </a:r>
        </a:p>
      </dgm:t>
    </dgm:pt>
    <dgm:pt modelId="{76D6CB43-018D-47EA-9119-2FF148F4FAC2}" type="parTrans" cxnId="{7A34C239-2139-4259-8CD6-92C0E4D8DFAE}">
      <dgm:prSet/>
      <dgm:spPr/>
      <dgm:t>
        <a:bodyPr/>
        <a:lstStyle/>
        <a:p>
          <a:endParaRPr lang="en-US"/>
        </a:p>
      </dgm:t>
    </dgm:pt>
    <dgm:pt modelId="{AD7407ED-E370-4764-B670-CA0219CD5731}" type="sibTrans" cxnId="{7A34C239-2139-4259-8CD6-92C0E4D8DFAE}">
      <dgm:prSet/>
      <dgm:spPr/>
      <dgm:t>
        <a:bodyPr/>
        <a:lstStyle/>
        <a:p>
          <a:endParaRPr lang="en-US"/>
        </a:p>
      </dgm:t>
    </dgm:pt>
    <dgm:pt modelId="{D5FA9DC6-6E1F-44A4-949D-B47BF25A3795}" type="pres">
      <dgm:prSet presAssocID="{D136939F-1A1A-4DA0-B147-2F9DB10F5975}" presName="root" presStyleCnt="0">
        <dgm:presLayoutVars>
          <dgm:dir/>
          <dgm:resizeHandles val="exact"/>
        </dgm:presLayoutVars>
      </dgm:prSet>
      <dgm:spPr/>
    </dgm:pt>
    <dgm:pt modelId="{47154E39-9955-4AA2-BAF5-248DFD2BCDE7}" type="pres">
      <dgm:prSet presAssocID="{CE151067-9D31-4A48-8BA3-3E8B26F29EAD}" presName="compNode" presStyleCnt="0"/>
      <dgm:spPr/>
    </dgm:pt>
    <dgm:pt modelId="{B741526B-1753-4E1B-B8F0-A5F4BEA9A7B7}" type="pres">
      <dgm:prSet presAssocID="{CE151067-9D31-4A48-8BA3-3E8B26F29EAD}" presName="bgRect" presStyleLbl="bgShp" presStyleIdx="0" presStyleCnt="4"/>
      <dgm:spPr/>
    </dgm:pt>
    <dgm:pt modelId="{97313AA8-7F31-4E94-B637-42E280CCFD46}" type="pres">
      <dgm:prSet presAssocID="{CE151067-9D31-4A48-8BA3-3E8B26F29EA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ike"/>
        </a:ext>
      </dgm:extLst>
    </dgm:pt>
    <dgm:pt modelId="{1A70F306-A6C4-4833-9573-17210D7E902A}" type="pres">
      <dgm:prSet presAssocID="{CE151067-9D31-4A48-8BA3-3E8B26F29EAD}" presName="spaceRect" presStyleCnt="0"/>
      <dgm:spPr/>
    </dgm:pt>
    <dgm:pt modelId="{81EB5EBB-59EC-40A4-912D-506C62FC5D83}" type="pres">
      <dgm:prSet presAssocID="{CE151067-9D31-4A48-8BA3-3E8B26F29EAD}" presName="parTx" presStyleLbl="revTx" presStyleIdx="0" presStyleCnt="4">
        <dgm:presLayoutVars>
          <dgm:chMax val="0"/>
          <dgm:chPref val="0"/>
        </dgm:presLayoutVars>
      </dgm:prSet>
      <dgm:spPr/>
    </dgm:pt>
    <dgm:pt modelId="{D073C9E4-8E21-472F-BC67-F28347C8620B}" type="pres">
      <dgm:prSet presAssocID="{F40F019A-762C-40EF-B621-501A9FD7DF99}" presName="sibTrans" presStyleCnt="0"/>
      <dgm:spPr/>
    </dgm:pt>
    <dgm:pt modelId="{01B8D126-9672-4424-9807-2FA6CFDB5F04}" type="pres">
      <dgm:prSet presAssocID="{2C8C1628-5FC4-4F81-88F7-919F66C0E5F0}" presName="compNode" presStyleCnt="0"/>
      <dgm:spPr/>
    </dgm:pt>
    <dgm:pt modelId="{798C8830-67B1-49E3-A19F-E9BCC4D1E371}" type="pres">
      <dgm:prSet presAssocID="{2C8C1628-5FC4-4F81-88F7-919F66C0E5F0}" presName="bgRect" presStyleLbl="bgShp" presStyleIdx="1" presStyleCnt="4"/>
      <dgm:spPr/>
    </dgm:pt>
    <dgm:pt modelId="{3C3CCBB6-9FD8-45FC-9C96-EC1933479A2F}" type="pres">
      <dgm:prSet presAssocID="{2C8C1628-5FC4-4F81-88F7-919F66C0E5F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NA"/>
        </a:ext>
      </dgm:extLst>
    </dgm:pt>
    <dgm:pt modelId="{51D9D35A-424F-4C49-83E3-DCCE33370509}" type="pres">
      <dgm:prSet presAssocID="{2C8C1628-5FC4-4F81-88F7-919F66C0E5F0}" presName="spaceRect" presStyleCnt="0"/>
      <dgm:spPr/>
    </dgm:pt>
    <dgm:pt modelId="{F3A4A01F-821F-4542-9FE8-BB8E86206F26}" type="pres">
      <dgm:prSet presAssocID="{2C8C1628-5FC4-4F81-88F7-919F66C0E5F0}" presName="parTx" presStyleLbl="revTx" presStyleIdx="1" presStyleCnt="4">
        <dgm:presLayoutVars>
          <dgm:chMax val="0"/>
          <dgm:chPref val="0"/>
        </dgm:presLayoutVars>
      </dgm:prSet>
      <dgm:spPr/>
    </dgm:pt>
    <dgm:pt modelId="{C2158B73-1763-41F2-A386-B076EAE4C5D9}" type="pres">
      <dgm:prSet presAssocID="{D962870B-0EBC-40DA-BC6A-BA69850B8374}" presName="sibTrans" presStyleCnt="0"/>
      <dgm:spPr/>
    </dgm:pt>
    <dgm:pt modelId="{DBBEEEAD-1765-48FE-84A5-295049D433BA}" type="pres">
      <dgm:prSet presAssocID="{743F0588-EA98-41B3-8979-C64A6C6533FE}" presName="compNode" presStyleCnt="0"/>
      <dgm:spPr/>
    </dgm:pt>
    <dgm:pt modelId="{9AE2A4BD-787C-48DC-AB84-B8BF78C2CA97}" type="pres">
      <dgm:prSet presAssocID="{743F0588-EA98-41B3-8979-C64A6C6533FE}" presName="bgRect" presStyleLbl="bgShp" presStyleIdx="2" presStyleCnt="4"/>
      <dgm:spPr/>
    </dgm:pt>
    <dgm:pt modelId="{3EFED158-12BD-45DB-96C6-ADB4177A1B33}" type="pres">
      <dgm:prSet presAssocID="{743F0588-EA98-41B3-8979-C64A6C6533F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Needle"/>
        </a:ext>
      </dgm:extLst>
    </dgm:pt>
    <dgm:pt modelId="{7F473E22-B603-4C4D-B8FF-9D1D1C7E2FA0}" type="pres">
      <dgm:prSet presAssocID="{743F0588-EA98-41B3-8979-C64A6C6533FE}" presName="spaceRect" presStyleCnt="0"/>
      <dgm:spPr/>
    </dgm:pt>
    <dgm:pt modelId="{82136784-551D-4D3B-8346-381985AD25DF}" type="pres">
      <dgm:prSet presAssocID="{743F0588-EA98-41B3-8979-C64A6C6533FE}" presName="parTx" presStyleLbl="revTx" presStyleIdx="2" presStyleCnt="4">
        <dgm:presLayoutVars>
          <dgm:chMax val="0"/>
          <dgm:chPref val="0"/>
        </dgm:presLayoutVars>
      </dgm:prSet>
      <dgm:spPr/>
    </dgm:pt>
    <dgm:pt modelId="{BF48789A-9D29-4785-B880-053EDB7A26AA}" type="pres">
      <dgm:prSet presAssocID="{439E7F22-B329-42C9-B78E-55E29952C86F}" presName="sibTrans" presStyleCnt="0"/>
      <dgm:spPr/>
    </dgm:pt>
    <dgm:pt modelId="{FC611658-08C1-4BCE-BDD3-9F8B78DD173B}" type="pres">
      <dgm:prSet presAssocID="{FE67B944-3F7F-413A-98E7-8FA7AA8C09D1}" presName="compNode" presStyleCnt="0"/>
      <dgm:spPr/>
    </dgm:pt>
    <dgm:pt modelId="{3F07C874-5FC0-4769-9A2B-12206C00D636}" type="pres">
      <dgm:prSet presAssocID="{FE67B944-3F7F-413A-98E7-8FA7AA8C09D1}" presName="bgRect" presStyleLbl="bgShp" presStyleIdx="3" presStyleCnt="4"/>
      <dgm:spPr/>
    </dgm:pt>
    <dgm:pt modelId="{3E9E6F83-0944-4623-9CBB-D191C4E147B2}" type="pres">
      <dgm:prSet presAssocID="{FE67B944-3F7F-413A-98E7-8FA7AA8C09D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cale"/>
        </a:ext>
      </dgm:extLst>
    </dgm:pt>
    <dgm:pt modelId="{D7CFB238-2D0B-49C8-8DC3-B1414A8316FB}" type="pres">
      <dgm:prSet presAssocID="{FE67B944-3F7F-413A-98E7-8FA7AA8C09D1}" presName="spaceRect" presStyleCnt="0"/>
      <dgm:spPr/>
    </dgm:pt>
    <dgm:pt modelId="{62D4D279-064B-4C07-AD0C-84AE4B3086E8}" type="pres">
      <dgm:prSet presAssocID="{FE67B944-3F7F-413A-98E7-8FA7AA8C09D1}" presName="parTx" presStyleLbl="revTx" presStyleIdx="3" presStyleCnt="4">
        <dgm:presLayoutVars>
          <dgm:chMax val="0"/>
          <dgm:chPref val="0"/>
        </dgm:presLayoutVars>
      </dgm:prSet>
      <dgm:spPr/>
    </dgm:pt>
  </dgm:ptLst>
  <dgm:cxnLst>
    <dgm:cxn modelId="{89FD9A14-E786-4D9D-8AD6-333AE696597B}" type="presOf" srcId="{2C8C1628-5FC4-4F81-88F7-919F66C0E5F0}" destId="{F3A4A01F-821F-4542-9FE8-BB8E86206F26}" srcOrd="0" destOrd="0" presId="urn:microsoft.com/office/officeart/2018/2/layout/IconVerticalSolidList"/>
    <dgm:cxn modelId="{9413842F-904F-44EA-BFA2-A405577EF7D0}" type="presOf" srcId="{CE151067-9D31-4A48-8BA3-3E8B26F29EAD}" destId="{81EB5EBB-59EC-40A4-912D-506C62FC5D83}" srcOrd="0" destOrd="0" presId="urn:microsoft.com/office/officeart/2018/2/layout/IconVerticalSolidList"/>
    <dgm:cxn modelId="{7A34C239-2139-4259-8CD6-92C0E4D8DFAE}" srcId="{D136939F-1A1A-4DA0-B147-2F9DB10F5975}" destId="{FE67B944-3F7F-413A-98E7-8FA7AA8C09D1}" srcOrd="3" destOrd="0" parTransId="{76D6CB43-018D-47EA-9119-2FF148F4FAC2}" sibTransId="{AD7407ED-E370-4764-B670-CA0219CD5731}"/>
    <dgm:cxn modelId="{F3B60847-362C-43B2-A9A4-B84EB587171B}" type="presOf" srcId="{FE67B944-3F7F-413A-98E7-8FA7AA8C09D1}" destId="{62D4D279-064B-4C07-AD0C-84AE4B3086E8}" srcOrd="0" destOrd="0" presId="urn:microsoft.com/office/officeart/2018/2/layout/IconVerticalSolidList"/>
    <dgm:cxn modelId="{0FEB3D6D-F1FC-4542-B5EB-7DC97ECAB383}" srcId="{D136939F-1A1A-4DA0-B147-2F9DB10F5975}" destId="{2C8C1628-5FC4-4F81-88F7-919F66C0E5F0}" srcOrd="1" destOrd="0" parTransId="{E8114BC3-6882-4330-9D27-C5B978E8E3DE}" sibTransId="{D962870B-0EBC-40DA-BC6A-BA69850B8374}"/>
    <dgm:cxn modelId="{8327607F-0803-4EA7-B161-7ADC352849B7}" srcId="{D136939F-1A1A-4DA0-B147-2F9DB10F5975}" destId="{CE151067-9D31-4A48-8BA3-3E8B26F29EAD}" srcOrd="0" destOrd="0" parTransId="{34ABB291-B8DA-4F69-A892-BED8EE5FA10A}" sibTransId="{F40F019A-762C-40EF-B621-501A9FD7DF99}"/>
    <dgm:cxn modelId="{DC490983-3576-42A3-B9C3-244CB1D4069E}" type="presOf" srcId="{743F0588-EA98-41B3-8979-C64A6C6533FE}" destId="{82136784-551D-4D3B-8346-381985AD25DF}" srcOrd="0" destOrd="0" presId="urn:microsoft.com/office/officeart/2018/2/layout/IconVerticalSolidList"/>
    <dgm:cxn modelId="{6093E2D3-4C6A-47C8-8CB7-67894B08517C}" srcId="{D136939F-1A1A-4DA0-B147-2F9DB10F5975}" destId="{743F0588-EA98-41B3-8979-C64A6C6533FE}" srcOrd="2" destOrd="0" parTransId="{06CE8F0A-A7AB-44FF-9832-78A7549E98B5}" sibTransId="{439E7F22-B329-42C9-B78E-55E29952C86F}"/>
    <dgm:cxn modelId="{281285EF-35D9-45AC-AC39-E07D56BACE26}" type="presOf" srcId="{D136939F-1A1A-4DA0-B147-2F9DB10F5975}" destId="{D5FA9DC6-6E1F-44A4-949D-B47BF25A3795}" srcOrd="0" destOrd="0" presId="urn:microsoft.com/office/officeart/2018/2/layout/IconVerticalSolidList"/>
    <dgm:cxn modelId="{F97AA448-9E40-4413-BED6-E4CD0D3191B9}" type="presParOf" srcId="{D5FA9DC6-6E1F-44A4-949D-B47BF25A3795}" destId="{47154E39-9955-4AA2-BAF5-248DFD2BCDE7}" srcOrd="0" destOrd="0" presId="urn:microsoft.com/office/officeart/2018/2/layout/IconVerticalSolidList"/>
    <dgm:cxn modelId="{D2E0AD40-6CB2-4CB1-9E60-E01E5262071C}" type="presParOf" srcId="{47154E39-9955-4AA2-BAF5-248DFD2BCDE7}" destId="{B741526B-1753-4E1B-B8F0-A5F4BEA9A7B7}" srcOrd="0" destOrd="0" presId="urn:microsoft.com/office/officeart/2018/2/layout/IconVerticalSolidList"/>
    <dgm:cxn modelId="{26033779-1424-4A46-A2A9-68929B309CB8}" type="presParOf" srcId="{47154E39-9955-4AA2-BAF5-248DFD2BCDE7}" destId="{97313AA8-7F31-4E94-B637-42E280CCFD46}" srcOrd="1" destOrd="0" presId="urn:microsoft.com/office/officeart/2018/2/layout/IconVerticalSolidList"/>
    <dgm:cxn modelId="{AE475F6B-5302-48BF-9141-F4278026D36A}" type="presParOf" srcId="{47154E39-9955-4AA2-BAF5-248DFD2BCDE7}" destId="{1A70F306-A6C4-4833-9573-17210D7E902A}" srcOrd="2" destOrd="0" presId="urn:microsoft.com/office/officeart/2018/2/layout/IconVerticalSolidList"/>
    <dgm:cxn modelId="{10AF8CE3-F36E-4BB3-948F-A1F2433115A6}" type="presParOf" srcId="{47154E39-9955-4AA2-BAF5-248DFD2BCDE7}" destId="{81EB5EBB-59EC-40A4-912D-506C62FC5D83}" srcOrd="3" destOrd="0" presId="urn:microsoft.com/office/officeart/2018/2/layout/IconVerticalSolidList"/>
    <dgm:cxn modelId="{A924B443-C0FC-4BF7-98E7-BFDCC5BD1904}" type="presParOf" srcId="{D5FA9DC6-6E1F-44A4-949D-B47BF25A3795}" destId="{D073C9E4-8E21-472F-BC67-F28347C8620B}" srcOrd="1" destOrd="0" presId="urn:microsoft.com/office/officeart/2018/2/layout/IconVerticalSolidList"/>
    <dgm:cxn modelId="{F11D1AD5-F04E-40D1-8B7E-BB7AD1A07962}" type="presParOf" srcId="{D5FA9DC6-6E1F-44A4-949D-B47BF25A3795}" destId="{01B8D126-9672-4424-9807-2FA6CFDB5F04}" srcOrd="2" destOrd="0" presId="urn:microsoft.com/office/officeart/2018/2/layout/IconVerticalSolidList"/>
    <dgm:cxn modelId="{97BBA942-4BD1-402D-8926-FE27A8DAED9E}" type="presParOf" srcId="{01B8D126-9672-4424-9807-2FA6CFDB5F04}" destId="{798C8830-67B1-49E3-A19F-E9BCC4D1E371}" srcOrd="0" destOrd="0" presId="urn:microsoft.com/office/officeart/2018/2/layout/IconVerticalSolidList"/>
    <dgm:cxn modelId="{8306E5DD-CF9C-4BD5-A9C4-F08D969172AD}" type="presParOf" srcId="{01B8D126-9672-4424-9807-2FA6CFDB5F04}" destId="{3C3CCBB6-9FD8-45FC-9C96-EC1933479A2F}" srcOrd="1" destOrd="0" presId="urn:microsoft.com/office/officeart/2018/2/layout/IconVerticalSolidList"/>
    <dgm:cxn modelId="{A4151D1E-0724-48FA-8B53-3818A6F7D3E7}" type="presParOf" srcId="{01B8D126-9672-4424-9807-2FA6CFDB5F04}" destId="{51D9D35A-424F-4C49-83E3-DCCE33370509}" srcOrd="2" destOrd="0" presId="urn:microsoft.com/office/officeart/2018/2/layout/IconVerticalSolidList"/>
    <dgm:cxn modelId="{4B8FB40B-0550-441B-8146-3C481A257639}" type="presParOf" srcId="{01B8D126-9672-4424-9807-2FA6CFDB5F04}" destId="{F3A4A01F-821F-4542-9FE8-BB8E86206F26}" srcOrd="3" destOrd="0" presId="urn:microsoft.com/office/officeart/2018/2/layout/IconVerticalSolidList"/>
    <dgm:cxn modelId="{DF460FBC-6659-4132-AB11-733F281B6515}" type="presParOf" srcId="{D5FA9DC6-6E1F-44A4-949D-B47BF25A3795}" destId="{C2158B73-1763-41F2-A386-B076EAE4C5D9}" srcOrd="3" destOrd="0" presId="urn:microsoft.com/office/officeart/2018/2/layout/IconVerticalSolidList"/>
    <dgm:cxn modelId="{0EE2ECAA-4480-460D-B851-10D7BFC73CC3}" type="presParOf" srcId="{D5FA9DC6-6E1F-44A4-949D-B47BF25A3795}" destId="{DBBEEEAD-1765-48FE-84A5-295049D433BA}" srcOrd="4" destOrd="0" presId="urn:microsoft.com/office/officeart/2018/2/layout/IconVerticalSolidList"/>
    <dgm:cxn modelId="{7B8AF52F-005C-4878-8DC6-8D340C610E6E}" type="presParOf" srcId="{DBBEEEAD-1765-48FE-84A5-295049D433BA}" destId="{9AE2A4BD-787C-48DC-AB84-B8BF78C2CA97}" srcOrd="0" destOrd="0" presId="urn:microsoft.com/office/officeart/2018/2/layout/IconVerticalSolidList"/>
    <dgm:cxn modelId="{89641CF7-236A-4509-9548-BB0527D8A011}" type="presParOf" srcId="{DBBEEEAD-1765-48FE-84A5-295049D433BA}" destId="{3EFED158-12BD-45DB-96C6-ADB4177A1B33}" srcOrd="1" destOrd="0" presId="urn:microsoft.com/office/officeart/2018/2/layout/IconVerticalSolidList"/>
    <dgm:cxn modelId="{F03F4857-AC95-4CBD-9DB1-9B4AF268BA8D}" type="presParOf" srcId="{DBBEEEAD-1765-48FE-84A5-295049D433BA}" destId="{7F473E22-B603-4C4D-B8FF-9D1D1C7E2FA0}" srcOrd="2" destOrd="0" presId="urn:microsoft.com/office/officeart/2018/2/layout/IconVerticalSolidList"/>
    <dgm:cxn modelId="{64CBB883-69D4-4994-8F96-DA5C1EE22754}" type="presParOf" srcId="{DBBEEEAD-1765-48FE-84A5-295049D433BA}" destId="{82136784-551D-4D3B-8346-381985AD25DF}" srcOrd="3" destOrd="0" presId="urn:microsoft.com/office/officeart/2018/2/layout/IconVerticalSolidList"/>
    <dgm:cxn modelId="{4AD35889-59E7-4C20-91D6-987833177D8C}" type="presParOf" srcId="{D5FA9DC6-6E1F-44A4-949D-B47BF25A3795}" destId="{BF48789A-9D29-4785-B880-053EDB7A26AA}" srcOrd="5" destOrd="0" presId="urn:microsoft.com/office/officeart/2018/2/layout/IconVerticalSolidList"/>
    <dgm:cxn modelId="{7C37E95D-8CC8-4273-899D-8A772D5E3830}" type="presParOf" srcId="{D5FA9DC6-6E1F-44A4-949D-B47BF25A3795}" destId="{FC611658-08C1-4BCE-BDD3-9F8B78DD173B}" srcOrd="6" destOrd="0" presId="urn:microsoft.com/office/officeart/2018/2/layout/IconVerticalSolidList"/>
    <dgm:cxn modelId="{753B65C6-5C39-461B-BFA4-3B8EF4DAB569}" type="presParOf" srcId="{FC611658-08C1-4BCE-BDD3-9F8B78DD173B}" destId="{3F07C874-5FC0-4769-9A2B-12206C00D636}" srcOrd="0" destOrd="0" presId="urn:microsoft.com/office/officeart/2018/2/layout/IconVerticalSolidList"/>
    <dgm:cxn modelId="{8E3FBDEB-605F-4336-ACCF-07EEF9A5E48E}" type="presParOf" srcId="{FC611658-08C1-4BCE-BDD3-9F8B78DD173B}" destId="{3E9E6F83-0944-4623-9CBB-D191C4E147B2}" srcOrd="1" destOrd="0" presId="urn:microsoft.com/office/officeart/2018/2/layout/IconVerticalSolidList"/>
    <dgm:cxn modelId="{803CBB54-628A-4D26-9701-280165DA9C69}" type="presParOf" srcId="{FC611658-08C1-4BCE-BDD3-9F8B78DD173B}" destId="{D7CFB238-2D0B-49C8-8DC3-B1414A8316FB}" srcOrd="2" destOrd="0" presId="urn:microsoft.com/office/officeart/2018/2/layout/IconVerticalSolidList"/>
    <dgm:cxn modelId="{56D0968E-468E-4268-BCC1-387274200375}" type="presParOf" srcId="{FC611658-08C1-4BCE-BDD3-9F8B78DD173B}" destId="{62D4D279-064B-4C07-AD0C-84AE4B3086E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5B67F-1C1F-4C7F-87F7-63A9F5F04916}">
      <dsp:nvSpPr>
        <dsp:cNvPr id="0" name=""/>
        <dsp:cNvSpPr/>
      </dsp:nvSpPr>
      <dsp:spPr>
        <a:xfrm>
          <a:off x="6"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dirty="0"/>
            <a:t>Healthy </a:t>
          </a:r>
        </a:p>
        <a:p>
          <a:pPr marL="0" lvl="0" indent="0" algn="ctr" defTabSz="1066800">
            <a:lnSpc>
              <a:spcPct val="90000"/>
            </a:lnSpc>
            <a:spcBef>
              <a:spcPct val="0"/>
            </a:spcBef>
            <a:spcAft>
              <a:spcPct val="35000"/>
            </a:spcAft>
            <a:buNone/>
          </a:pPr>
          <a:r>
            <a:rPr lang="en-US" sz="2400" b="1" kern="1200" dirty="0"/>
            <a:t>FBG &lt;100</a:t>
          </a:r>
        </a:p>
        <a:p>
          <a:pPr marL="0" lvl="0" indent="0" algn="ctr" defTabSz="1066800">
            <a:lnSpc>
              <a:spcPct val="90000"/>
            </a:lnSpc>
            <a:spcBef>
              <a:spcPct val="0"/>
            </a:spcBef>
            <a:spcAft>
              <a:spcPct val="35000"/>
            </a:spcAft>
            <a:buNone/>
          </a:pPr>
          <a:r>
            <a:rPr lang="en-US" sz="2400" b="1" kern="1200" dirty="0"/>
            <a:t>Random &lt;140</a:t>
          </a:r>
        </a:p>
        <a:p>
          <a:pPr marL="0" lvl="0" indent="0" algn="ctr" defTabSz="1066800">
            <a:lnSpc>
              <a:spcPct val="90000"/>
            </a:lnSpc>
            <a:spcBef>
              <a:spcPct val="0"/>
            </a:spcBef>
            <a:spcAft>
              <a:spcPct val="35000"/>
            </a:spcAft>
            <a:buNone/>
          </a:pPr>
          <a:r>
            <a:rPr lang="en-US" sz="2400" b="1" kern="1200" dirty="0"/>
            <a:t>A1c &lt;5.7%</a:t>
          </a:r>
        </a:p>
      </dsp:txBody>
      <dsp:txXfrm>
        <a:off x="6" y="1923626"/>
        <a:ext cx="2500213" cy="1923626"/>
      </dsp:txXfrm>
    </dsp:sp>
    <dsp:sp modelId="{1B13010B-D7B8-48A4-9EA8-0FF90A870D10}">
      <dsp:nvSpPr>
        <dsp:cNvPr id="0" name=""/>
        <dsp:cNvSpPr/>
      </dsp:nvSpPr>
      <dsp:spPr>
        <a:xfrm>
          <a:off x="228606" y="241558"/>
          <a:ext cx="1961562" cy="1772098"/>
        </a:xfrm>
        <a:prstGeom prst="ellipse">
          <a:avLst/>
        </a:prstGeom>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98858D-9DCD-4D61-A6D2-9C95CB504251}">
      <dsp:nvSpPr>
        <dsp:cNvPr id="0" name=""/>
        <dsp:cNvSpPr/>
      </dsp:nvSpPr>
      <dsp:spPr>
        <a:xfrm>
          <a:off x="2573876"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dirty="0"/>
            <a:t>Prediabetes</a:t>
          </a:r>
        </a:p>
        <a:p>
          <a:pPr marL="0" lvl="0" indent="0" algn="ctr" defTabSz="1066800">
            <a:lnSpc>
              <a:spcPct val="90000"/>
            </a:lnSpc>
            <a:spcBef>
              <a:spcPct val="0"/>
            </a:spcBef>
            <a:spcAft>
              <a:spcPct val="35000"/>
            </a:spcAft>
            <a:buNone/>
          </a:pPr>
          <a:r>
            <a:rPr lang="en-US" sz="2000" b="1" kern="1200" dirty="0"/>
            <a:t>FBG 100-125</a:t>
          </a:r>
        </a:p>
        <a:p>
          <a:pPr marL="0" lvl="0" indent="0" algn="ctr" defTabSz="1066800">
            <a:lnSpc>
              <a:spcPct val="90000"/>
            </a:lnSpc>
            <a:spcBef>
              <a:spcPct val="0"/>
            </a:spcBef>
            <a:spcAft>
              <a:spcPct val="35000"/>
            </a:spcAft>
            <a:buNone/>
          </a:pPr>
          <a:r>
            <a:rPr lang="en-US" sz="2000" b="1" kern="1200" dirty="0"/>
            <a:t>Random 140 - 199</a:t>
          </a:r>
        </a:p>
        <a:p>
          <a:pPr marL="0" lvl="0" indent="0" algn="ctr" defTabSz="1066800">
            <a:lnSpc>
              <a:spcPct val="90000"/>
            </a:lnSpc>
            <a:spcBef>
              <a:spcPct val="0"/>
            </a:spcBef>
            <a:spcAft>
              <a:spcPct val="35000"/>
            </a:spcAft>
            <a:buNone/>
          </a:pPr>
          <a:r>
            <a:rPr lang="en-US" sz="2000" b="1" kern="1200" dirty="0"/>
            <a:t>A1c ~ 5.7- 6.4% </a:t>
          </a:r>
        </a:p>
        <a:p>
          <a:pPr marL="0" lvl="0" indent="0" algn="ctr" defTabSz="1066800">
            <a:lnSpc>
              <a:spcPct val="90000"/>
            </a:lnSpc>
            <a:spcBef>
              <a:spcPct val="0"/>
            </a:spcBef>
            <a:spcAft>
              <a:spcPct val="35000"/>
            </a:spcAft>
            <a:buNone/>
          </a:pPr>
          <a:r>
            <a:rPr lang="en-US" sz="2000" b="1" kern="1200" dirty="0"/>
            <a:t>~ 50% working pancreas</a:t>
          </a:r>
        </a:p>
      </dsp:txBody>
      <dsp:txXfrm>
        <a:off x="2573876" y="1923626"/>
        <a:ext cx="2500213" cy="1923626"/>
      </dsp:txXfrm>
    </dsp:sp>
    <dsp:sp modelId="{3606B1B6-912D-4BB2-940E-606747701328}">
      <dsp:nvSpPr>
        <dsp:cNvPr id="0" name=""/>
        <dsp:cNvSpPr/>
      </dsp:nvSpPr>
      <dsp:spPr>
        <a:xfrm>
          <a:off x="3386671" y="474140"/>
          <a:ext cx="972445" cy="1059547"/>
        </a:xfrm>
        <a:prstGeom prst="ellipse">
          <a:avLst/>
        </a:prstGeom>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406800-1B15-4073-9BE5-7AED3F8CD968}">
      <dsp:nvSpPr>
        <dsp:cNvPr id="0" name=""/>
        <dsp:cNvSpPr/>
      </dsp:nvSpPr>
      <dsp:spPr>
        <a:xfrm>
          <a:off x="5153653"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dirty="0">
              <a:latin typeface="+mn-lt"/>
            </a:rPr>
            <a:t>D</a:t>
          </a:r>
          <a:r>
            <a:rPr kumimoji="0" lang="en-US" sz="2400" b="1" i="0" u="sng" strike="noStrike" kern="1200" cap="none" spc="0" normalizeH="0" baseline="0" noProof="0" dirty="0" err="1">
              <a:ln/>
              <a:effectLst/>
              <a:uLnTx/>
              <a:uFillTx/>
              <a:latin typeface="+mn-lt"/>
              <a:ea typeface="+mn-ea"/>
              <a:cs typeface="+mn-cs"/>
            </a:rPr>
            <a:t>iabetes</a:t>
          </a:r>
          <a:endParaRPr kumimoji="0" lang="en-US" sz="2400" b="1" i="0" u="sng" strike="noStrike" kern="1200" cap="none" spc="0" normalizeH="0" baseline="0" noProof="0" dirty="0">
            <a:ln/>
            <a:effectLst/>
            <a:uLnTx/>
            <a:uFillTx/>
            <a:latin typeface="+mn-lt"/>
            <a:ea typeface="+mn-ea"/>
            <a:cs typeface="+mn-cs"/>
          </a:endParaRPr>
        </a:p>
        <a:p>
          <a:pPr marL="0" lvl="0" indent="0" algn="ctr" defTabSz="1066800" rtl="0">
            <a:lnSpc>
              <a:spcPct val="90000"/>
            </a:lnSpc>
            <a:spcBef>
              <a:spcPct val="0"/>
            </a:spcBef>
            <a:spcAft>
              <a:spcPct val="35000"/>
            </a:spcAft>
            <a:buNone/>
          </a:pPr>
          <a:r>
            <a:rPr kumimoji="0" lang="en-US" sz="2400" b="1" i="0" u="none" strike="noStrike" kern="1200" cap="none" spc="0" normalizeH="0" baseline="0" noProof="0" dirty="0">
              <a:ln/>
              <a:effectLst/>
              <a:uLnTx/>
              <a:uFillTx/>
              <a:latin typeface="+mn-lt"/>
            </a:rPr>
            <a:t>FBG 126 +</a:t>
          </a:r>
        </a:p>
        <a:p>
          <a:pPr marL="0" lvl="0" indent="0" algn="ctr" defTabSz="1066800" rtl="0">
            <a:lnSpc>
              <a:spcPct val="90000"/>
            </a:lnSpc>
            <a:spcBef>
              <a:spcPct val="0"/>
            </a:spcBef>
            <a:spcAft>
              <a:spcPct val="35000"/>
            </a:spcAft>
            <a:buNone/>
          </a:pPr>
          <a:r>
            <a:rPr kumimoji="0" lang="en-US" sz="2400" b="1" i="0" u="none" strike="noStrike" kern="1200" cap="none" spc="0" normalizeH="0" baseline="0" noProof="0" dirty="0">
              <a:ln/>
              <a:effectLst/>
              <a:uLnTx/>
              <a:uFillTx/>
              <a:latin typeface="+mn-lt"/>
            </a:rPr>
            <a:t>Random 200</a:t>
          </a:r>
          <a:r>
            <a:rPr kumimoji="0" lang="en-US" sz="2400" b="1" i="0" u="none" strike="noStrike" kern="1200" cap="none" spc="0" normalizeH="0" noProof="0" dirty="0">
              <a:ln/>
              <a:effectLst/>
              <a:uLnTx/>
              <a:uFillTx/>
              <a:latin typeface="+mn-lt"/>
            </a:rPr>
            <a:t> +</a:t>
          </a:r>
          <a:endParaRPr kumimoji="0" lang="en-US" sz="2400" b="1" i="0" u="none" strike="noStrike" kern="1200" cap="none" spc="0" normalizeH="0" baseline="0" noProof="0" dirty="0">
            <a:ln/>
            <a:effectLst/>
            <a:uLnTx/>
            <a:uFillTx/>
            <a:latin typeface="+mn-lt"/>
          </a:endParaRPr>
        </a:p>
        <a:p>
          <a:pPr marL="0" lvl="0" indent="0" algn="ctr" defTabSz="1066800">
            <a:lnSpc>
              <a:spcPct val="90000"/>
            </a:lnSpc>
            <a:spcBef>
              <a:spcPct val="0"/>
            </a:spcBef>
            <a:spcAft>
              <a:spcPct val="35000"/>
            </a:spcAft>
            <a:buNone/>
          </a:pPr>
          <a:r>
            <a:rPr kumimoji="0" lang="en-US" sz="2400" b="1" i="0" u="none" strike="noStrike" kern="1200" cap="none" spc="0" normalizeH="0" baseline="0" noProof="0" dirty="0">
              <a:ln/>
              <a:effectLst/>
              <a:uLnTx/>
              <a:uFillTx/>
              <a:latin typeface="+mn-lt"/>
            </a:rPr>
            <a:t>A1c</a:t>
          </a:r>
          <a:r>
            <a:rPr kumimoji="0" lang="en-US" sz="2400" b="1" i="0" u="none" strike="noStrike" kern="1200" cap="none" spc="0" normalizeH="0" noProof="0" dirty="0">
              <a:ln/>
              <a:effectLst/>
              <a:uLnTx/>
              <a:uFillTx/>
              <a:latin typeface="+mn-lt"/>
            </a:rPr>
            <a:t> </a:t>
          </a:r>
          <a:r>
            <a:rPr kumimoji="0" lang="en-US" sz="2400" b="1" i="0" u="none" strike="noStrike" kern="1200" cap="none" spc="0" normalizeH="0" baseline="0" noProof="0" dirty="0">
              <a:ln/>
              <a:effectLst/>
              <a:uLnTx/>
              <a:uFillTx/>
              <a:latin typeface="+mn-lt"/>
            </a:rPr>
            <a:t>6.5% or +   </a:t>
          </a:r>
        </a:p>
        <a:p>
          <a:pPr marL="0" lvl="0" indent="0" algn="ctr" defTabSz="1066800" rtl="0">
            <a:lnSpc>
              <a:spcPct val="90000"/>
            </a:lnSpc>
            <a:spcBef>
              <a:spcPct val="0"/>
            </a:spcBef>
            <a:spcAft>
              <a:spcPct val="35000"/>
            </a:spcAft>
            <a:buNone/>
          </a:pPr>
          <a:r>
            <a:rPr lang="en-US" sz="2400" b="1" kern="1200" dirty="0"/>
            <a:t>~ 20% working pancreas</a:t>
          </a:r>
        </a:p>
      </dsp:txBody>
      <dsp:txXfrm>
        <a:off x="5153653" y="1923626"/>
        <a:ext cx="2500213" cy="1923626"/>
      </dsp:txXfrm>
    </dsp:sp>
    <dsp:sp modelId="{693F3127-73CA-4418-9BEB-76AC94A2C0E0}">
      <dsp:nvSpPr>
        <dsp:cNvPr id="0" name=""/>
        <dsp:cNvSpPr/>
      </dsp:nvSpPr>
      <dsp:spPr>
        <a:xfrm>
          <a:off x="6098708" y="745068"/>
          <a:ext cx="606889" cy="688370"/>
        </a:xfrm>
        <a:prstGeom prst="ellipse">
          <a:avLst/>
        </a:prstGeom>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37B785-468C-4A0C-9BAF-B33CE9B38ADA}">
      <dsp:nvSpPr>
        <dsp:cNvPr id="0" name=""/>
        <dsp:cNvSpPr/>
      </dsp:nvSpPr>
      <dsp:spPr>
        <a:xfrm>
          <a:off x="313407" y="4002071"/>
          <a:ext cx="7041557" cy="721360"/>
        </a:xfrm>
        <a:prstGeom prst="leftRightArrow">
          <a:avLst/>
        </a:prstGeom>
        <a:solidFill>
          <a:schemeClr val="dk1">
            <a:tint val="6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AE7B7A-E592-4B13-BCF1-DAD2EE1DCB54}">
      <dsp:nvSpPr>
        <dsp:cNvPr id="0" name=""/>
        <dsp:cNvSpPr/>
      </dsp:nvSpPr>
      <dsp:spPr>
        <a:xfrm>
          <a:off x="0" y="108145"/>
          <a:ext cx="4041648" cy="2402887"/>
        </a:xfrm>
        <a:prstGeom prst="roundRect">
          <a:avLst/>
        </a:prstGeom>
        <a:solidFill>
          <a:schemeClr val="accent2"/>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100000"/>
            </a:lnSpc>
            <a:spcBef>
              <a:spcPct val="0"/>
            </a:spcBef>
            <a:spcAft>
              <a:spcPct val="35000"/>
            </a:spcAft>
            <a:buNone/>
          </a:pPr>
          <a:r>
            <a:rPr lang="en-US" sz="3200" kern="1200" dirty="0">
              <a:latin typeface="Calibri" panose="020F0502020204030204" pitchFamily="34" charset="0"/>
              <a:cs typeface="Calibri" panose="020F0502020204030204" pitchFamily="34" charset="0"/>
            </a:rPr>
            <a:t>Make sure that the change they make is VERY specific.</a:t>
          </a:r>
        </a:p>
      </dsp:txBody>
      <dsp:txXfrm>
        <a:off x="117299" y="225444"/>
        <a:ext cx="3807050" cy="2168289"/>
      </dsp:txXfrm>
    </dsp:sp>
    <dsp:sp modelId="{F8FDBBB8-3446-4EF5-A959-C091A8B808AB}">
      <dsp:nvSpPr>
        <dsp:cNvPr id="0" name=""/>
        <dsp:cNvSpPr/>
      </dsp:nvSpPr>
      <dsp:spPr>
        <a:xfrm>
          <a:off x="0" y="2513520"/>
          <a:ext cx="4041648" cy="2402887"/>
        </a:xfrm>
        <a:prstGeom prst="roundRect">
          <a:avLst/>
        </a:prstGeom>
        <a:solidFill>
          <a:schemeClr val="bg2">
            <a:lumMod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100000"/>
            </a:lnSpc>
            <a:spcBef>
              <a:spcPct val="0"/>
            </a:spcBef>
            <a:spcAft>
              <a:spcPct val="35000"/>
            </a:spcAft>
            <a:buNone/>
          </a:pPr>
          <a:r>
            <a:rPr lang="en-US" sz="3100" kern="1200" dirty="0">
              <a:latin typeface="Calibri" panose="020F0502020204030204" pitchFamily="34" charset="0"/>
              <a:cs typeface="Calibri" panose="020F0502020204030204" pitchFamily="34" charset="0"/>
            </a:rPr>
            <a:t>The clearer and more specific the change, the more easily evaluated.</a:t>
          </a:r>
        </a:p>
      </dsp:txBody>
      <dsp:txXfrm>
        <a:off x="117299" y="2630819"/>
        <a:ext cx="3807050" cy="21682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F70EB6-BDEC-489D-89F6-26A186592C34}">
      <dsp:nvSpPr>
        <dsp:cNvPr id="0" name=""/>
        <dsp:cNvSpPr/>
      </dsp:nvSpPr>
      <dsp:spPr>
        <a:xfrm>
          <a:off x="0" y="371548"/>
          <a:ext cx="2605022" cy="156301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A1C lowering</a:t>
          </a:r>
        </a:p>
      </dsp:txBody>
      <dsp:txXfrm>
        <a:off x="0" y="371548"/>
        <a:ext cx="2605022" cy="1563013"/>
      </dsp:txXfrm>
    </dsp:sp>
    <dsp:sp modelId="{56D64140-1D42-4A8A-8C26-6A08A38C8607}">
      <dsp:nvSpPr>
        <dsp:cNvPr id="0" name=""/>
        <dsp:cNvSpPr/>
      </dsp:nvSpPr>
      <dsp:spPr>
        <a:xfrm>
          <a:off x="2865524" y="371548"/>
          <a:ext cx="2605022" cy="1563013"/>
        </a:xfrm>
        <a:prstGeom prst="rect">
          <a:avLst/>
        </a:prstGeom>
        <a:solidFill>
          <a:schemeClr val="accent2">
            <a:hueOff val="-1708698"/>
            <a:satOff val="4992"/>
            <a:lumOff val="-941"/>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Weight loss</a:t>
          </a:r>
          <a:endParaRPr lang="en-US" sz="3100" kern="1200" dirty="0"/>
        </a:p>
      </dsp:txBody>
      <dsp:txXfrm>
        <a:off x="2865524" y="371548"/>
        <a:ext cx="2605022" cy="1563013"/>
      </dsp:txXfrm>
    </dsp:sp>
    <dsp:sp modelId="{6F91AC0C-9A58-409F-929E-77F0C5840F2E}">
      <dsp:nvSpPr>
        <dsp:cNvPr id="0" name=""/>
        <dsp:cNvSpPr/>
      </dsp:nvSpPr>
      <dsp:spPr>
        <a:xfrm>
          <a:off x="5731048" y="371548"/>
          <a:ext cx="2605022" cy="1563013"/>
        </a:xfrm>
        <a:prstGeom prst="rect">
          <a:avLst/>
        </a:prstGeom>
        <a:solidFill>
          <a:schemeClr val="accent2">
            <a:hueOff val="-3417396"/>
            <a:satOff val="9985"/>
            <a:lumOff val="-1882"/>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Cardiovascular</a:t>
          </a:r>
        </a:p>
      </dsp:txBody>
      <dsp:txXfrm>
        <a:off x="5731048" y="371548"/>
        <a:ext cx="2605022" cy="1563013"/>
      </dsp:txXfrm>
    </dsp:sp>
    <dsp:sp modelId="{8FDD55A0-6520-4B00-9B88-8CE60EDF9BF2}">
      <dsp:nvSpPr>
        <dsp:cNvPr id="0" name=""/>
        <dsp:cNvSpPr/>
      </dsp:nvSpPr>
      <dsp:spPr>
        <a:xfrm>
          <a:off x="0" y="2195063"/>
          <a:ext cx="2605022" cy="1563013"/>
        </a:xfrm>
        <a:prstGeom prst="rect">
          <a:avLst/>
        </a:prstGeom>
        <a:solidFill>
          <a:schemeClr val="accent2">
            <a:hueOff val="-5126094"/>
            <a:satOff val="14977"/>
            <a:lumOff val="-2824"/>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Renal</a:t>
          </a:r>
        </a:p>
      </dsp:txBody>
      <dsp:txXfrm>
        <a:off x="0" y="2195063"/>
        <a:ext cx="2605022" cy="1563013"/>
      </dsp:txXfrm>
    </dsp:sp>
    <dsp:sp modelId="{0A980518-64F4-43CC-B5F6-9FB4FAFBDDAD}">
      <dsp:nvSpPr>
        <dsp:cNvPr id="0" name=""/>
        <dsp:cNvSpPr/>
      </dsp:nvSpPr>
      <dsp:spPr>
        <a:xfrm>
          <a:off x="2865524" y="2195063"/>
          <a:ext cx="2605022" cy="1563013"/>
        </a:xfrm>
        <a:prstGeom prst="rect">
          <a:avLst/>
        </a:prstGeom>
        <a:solidFill>
          <a:schemeClr val="accent2">
            <a:hueOff val="-6834792"/>
            <a:satOff val="19970"/>
            <a:lumOff val="-376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Heart failure</a:t>
          </a:r>
        </a:p>
      </dsp:txBody>
      <dsp:txXfrm>
        <a:off x="2865524" y="2195063"/>
        <a:ext cx="2605022" cy="1563013"/>
      </dsp:txXfrm>
    </dsp:sp>
    <dsp:sp modelId="{9C517C85-2AF3-49AE-9D9C-FA1D1F32A48A}">
      <dsp:nvSpPr>
        <dsp:cNvPr id="0" name=""/>
        <dsp:cNvSpPr/>
      </dsp:nvSpPr>
      <dsp:spPr>
        <a:xfrm>
          <a:off x="5731048" y="2195063"/>
          <a:ext cx="2605022" cy="1563013"/>
        </a:xfrm>
        <a:prstGeom prst="rect">
          <a:avLst/>
        </a:prstGeom>
        <a:solidFill>
          <a:schemeClr val="accent2">
            <a:hueOff val="-8543491"/>
            <a:satOff val="24962"/>
            <a:lumOff val="-470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Blood pressure lowering </a:t>
          </a:r>
        </a:p>
      </dsp:txBody>
      <dsp:txXfrm>
        <a:off x="5731048" y="2195063"/>
        <a:ext cx="2605022" cy="15630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CC86CC-37D2-413A-978A-43FF7B81E24F}">
      <dsp:nvSpPr>
        <dsp:cNvPr id="0" name=""/>
        <dsp:cNvSpPr/>
      </dsp:nvSpPr>
      <dsp:spPr>
        <a:xfrm>
          <a:off x="0" y="819057"/>
          <a:ext cx="2494817" cy="149689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Genitourinary infections</a:t>
          </a:r>
        </a:p>
      </dsp:txBody>
      <dsp:txXfrm>
        <a:off x="0" y="819057"/>
        <a:ext cx="2494817" cy="1496890"/>
      </dsp:txXfrm>
    </dsp:sp>
    <dsp:sp modelId="{BE8198F7-13E9-4D8B-9AA4-217BDBF1EF9C}">
      <dsp:nvSpPr>
        <dsp:cNvPr id="0" name=""/>
        <dsp:cNvSpPr/>
      </dsp:nvSpPr>
      <dsp:spPr>
        <a:xfrm>
          <a:off x="2744299" y="819057"/>
          <a:ext cx="2494817" cy="1496890"/>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Volume depletion</a:t>
          </a:r>
        </a:p>
      </dsp:txBody>
      <dsp:txXfrm>
        <a:off x="2744299" y="819057"/>
        <a:ext cx="2494817" cy="1496890"/>
      </dsp:txXfrm>
    </dsp:sp>
    <dsp:sp modelId="{7DF6BD01-C8D1-4B2C-A29B-A4DE1E4D6406}">
      <dsp:nvSpPr>
        <dsp:cNvPr id="0" name=""/>
        <dsp:cNvSpPr/>
      </dsp:nvSpPr>
      <dsp:spPr>
        <a:xfrm>
          <a:off x="5488598" y="819057"/>
          <a:ext cx="2494817" cy="1496890"/>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Increased urination</a:t>
          </a:r>
        </a:p>
      </dsp:txBody>
      <dsp:txXfrm>
        <a:off x="5488598" y="819057"/>
        <a:ext cx="2494817" cy="1496890"/>
      </dsp:txXfrm>
    </dsp:sp>
    <dsp:sp modelId="{739A9A59-9483-4CA9-92F9-13FA27BF7B40}">
      <dsp:nvSpPr>
        <dsp:cNvPr id="0" name=""/>
        <dsp:cNvSpPr/>
      </dsp:nvSpPr>
      <dsp:spPr>
        <a:xfrm>
          <a:off x="0" y="2565429"/>
          <a:ext cx="2494817" cy="1496890"/>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Hypotension </a:t>
          </a:r>
        </a:p>
      </dsp:txBody>
      <dsp:txXfrm>
        <a:off x="0" y="2565429"/>
        <a:ext cx="2494817" cy="1496890"/>
      </dsp:txXfrm>
    </dsp:sp>
    <dsp:sp modelId="{66483604-3F2E-4533-95D3-93C6316DAA0B}">
      <dsp:nvSpPr>
        <dsp:cNvPr id="0" name=""/>
        <dsp:cNvSpPr/>
      </dsp:nvSpPr>
      <dsp:spPr>
        <a:xfrm>
          <a:off x="2744299" y="2565429"/>
          <a:ext cx="2494817" cy="1496890"/>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UTI</a:t>
          </a:r>
        </a:p>
      </dsp:txBody>
      <dsp:txXfrm>
        <a:off x="2744299" y="2565429"/>
        <a:ext cx="2494817" cy="1496890"/>
      </dsp:txXfrm>
    </dsp:sp>
    <dsp:sp modelId="{44163750-5E48-44CF-B8E5-28AC45778A50}">
      <dsp:nvSpPr>
        <dsp:cNvPr id="0" name=""/>
        <dsp:cNvSpPr/>
      </dsp:nvSpPr>
      <dsp:spPr>
        <a:xfrm>
          <a:off x="5488598" y="2565429"/>
          <a:ext cx="2494817" cy="149689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Diabetes ketoacidosis (DKA)</a:t>
          </a:r>
        </a:p>
      </dsp:txBody>
      <dsp:txXfrm>
        <a:off x="5488598" y="2565429"/>
        <a:ext cx="2494817" cy="14968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240A0B-FECB-4C38-AC6D-94F8E7D7FDF3}">
      <dsp:nvSpPr>
        <dsp:cNvPr id="0" name=""/>
        <dsp:cNvSpPr/>
      </dsp:nvSpPr>
      <dsp:spPr>
        <a:xfrm>
          <a:off x="0" y="602"/>
          <a:ext cx="6019800" cy="141044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B860D3-CEF7-411C-AAC7-678AF836F3F3}">
      <dsp:nvSpPr>
        <dsp:cNvPr id="0" name=""/>
        <dsp:cNvSpPr/>
      </dsp:nvSpPr>
      <dsp:spPr>
        <a:xfrm>
          <a:off x="426659" y="317952"/>
          <a:ext cx="775744" cy="7757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D0575E-3932-414E-9894-EACA938D948F}">
      <dsp:nvSpPr>
        <dsp:cNvPr id="0" name=""/>
        <dsp:cNvSpPr/>
      </dsp:nvSpPr>
      <dsp:spPr>
        <a:xfrm>
          <a:off x="1629062" y="602"/>
          <a:ext cx="4390737" cy="1410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272" tIns="149272" rIns="149272" bIns="149272" numCol="1" spcCol="1270" anchor="ctr" anchorCtr="0">
          <a:noAutofit/>
        </a:bodyPr>
        <a:lstStyle/>
        <a:p>
          <a:pPr marL="0" lvl="0" indent="0" algn="l" defTabSz="844550">
            <a:lnSpc>
              <a:spcPct val="100000"/>
            </a:lnSpc>
            <a:spcBef>
              <a:spcPct val="0"/>
            </a:spcBef>
            <a:spcAft>
              <a:spcPct val="35000"/>
            </a:spcAft>
            <a:buNone/>
          </a:pPr>
          <a:r>
            <a:rPr lang="en-US" sz="1900" kern="1200"/>
            <a:t>S</a:t>
          </a:r>
          <a:r>
            <a:rPr lang="en-US" sz="1900" b="0" i="0" kern="1200"/>
            <a:t>evere hypoglycemia a potent marker of high absolute risk of cardiovascular events and mortality.</a:t>
          </a:r>
          <a:endParaRPr lang="en-US" sz="1900" kern="1200"/>
        </a:p>
      </dsp:txBody>
      <dsp:txXfrm>
        <a:off x="1629062" y="602"/>
        <a:ext cx="4390737" cy="1410444"/>
      </dsp:txXfrm>
    </dsp:sp>
    <dsp:sp modelId="{AC0B1A90-9A42-45FC-A52E-101B623E9EB0}">
      <dsp:nvSpPr>
        <dsp:cNvPr id="0" name=""/>
        <dsp:cNvSpPr/>
      </dsp:nvSpPr>
      <dsp:spPr>
        <a:xfrm>
          <a:off x="0" y="1763657"/>
          <a:ext cx="6019800" cy="141044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AF52DE-E8F1-4706-9BF6-090298A61A0F}">
      <dsp:nvSpPr>
        <dsp:cNvPr id="0" name=""/>
        <dsp:cNvSpPr/>
      </dsp:nvSpPr>
      <dsp:spPr>
        <a:xfrm>
          <a:off x="426659" y="2081007"/>
          <a:ext cx="775744" cy="77574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845BA1-393F-4E7E-91C8-516CC9B73DBB}">
      <dsp:nvSpPr>
        <dsp:cNvPr id="0" name=""/>
        <dsp:cNvSpPr/>
      </dsp:nvSpPr>
      <dsp:spPr>
        <a:xfrm>
          <a:off x="1629062" y="1763657"/>
          <a:ext cx="4390737" cy="1410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272" tIns="149272" rIns="149272" bIns="149272" numCol="1" spcCol="1270" anchor="ctr" anchorCtr="0">
          <a:noAutofit/>
        </a:bodyPr>
        <a:lstStyle/>
        <a:p>
          <a:pPr marL="0" lvl="0" indent="0" algn="l" defTabSz="844550">
            <a:lnSpc>
              <a:spcPct val="100000"/>
            </a:lnSpc>
            <a:spcBef>
              <a:spcPct val="0"/>
            </a:spcBef>
            <a:spcAft>
              <a:spcPct val="35000"/>
            </a:spcAft>
            <a:buNone/>
          </a:pPr>
          <a:r>
            <a:rPr lang="en-US" sz="1900" b="0" i="0" kern="1200"/>
            <a:t>HCP need to be vigilant in preventing hypoglycemia.</a:t>
          </a:r>
          <a:endParaRPr lang="en-US" sz="1900" kern="1200"/>
        </a:p>
      </dsp:txBody>
      <dsp:txXfrm>
        <a:off x="1629062" y="1763657"/>
        <a:ext cx="4390737" cy="1410444"/>
      </dsp:txXfrm>
    </dsp:sp>
    <dsp:sp modelId="{B1C7C055-A4FF-476B-A64C-755F923DF594}">
      <dsp:nvSpPr>
        <dsp:cNvPr id="0" name=""/>
        <dsp:cNvSpPr/>
      </dsp:nvSpPr>
      <dsp:spPr>
        <a:xfrm>
          <a:off x="0" y="3526713"/>
          <a:ext cx="6019800" cy="141044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5C3781-29D9-4D5A-9A72-09B5F0E27366}">
      <dsp:nvSpPr>
        <dsp:cNvPr id="0" name=""/>
        <dsp:cNvSpPr/>
      </dsp:nvSpPr>
      <dsp:spPr>
        <a:xfrm>
          <a:off x="426659" y="3844063"/>
          <a:ext cx="775744" cy="77574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B8D9161-5300-47CF-B1CD-85CE286CFD1D}">
      <dsp:nvSpPr>
        <dsp:cNvPr id="0" name=""/>
        <dsp:cNvSpPr/>
      </dsp:nvSpPr>
      <dsp:spPr>
        <a:xfrm>
          <a:off x="1629062" y="3526713"/>
          <a:ext cx="4390737" cy="1410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272" tIns="149272" rIns="149272" bIns="149272" numCol="1" spcCol="1270" anchor="ctr" anchorCtr="0">
          <a:noAutofit/>
        </a:bodyPr>
        <a:lstStyle/>
        <a:p>
          <a:pPr marL="0" lvl="0" indent="0" algn="l" defTabSz="844550">
            <a:lnSpc>
              <a:spcPct val="100000"/>
            </a:lnSpc>
            <a:spcBef>
              <a:spcPct val="0"/>
            </a:spcBef>
            <a:spcAft>
              <a:spcPct val="35000"/>
            </a:spcAft>
            <a:buNone/>
          </a:pPr>
          <a:r>
            <a:rPr lang="en-US" sz="1900" b="0" i="0" kern="1200"/>
            <a:t>Avoid aggressively attempting to achieve near-normal A1C levels if such goals cannot be safely and reasonably achieved.</a:t>
          </a:r>
          <a:endParaRPr lang="en-US" sz="1900" kern="1200"/>
        </a:p>
      </dsp:txBody>
      <dsp:txXfrm>
        <a:off x="1629062" y="3526713"/>
        <a:ext cx="4390737" cy="141044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199D17-4EB5-4924-A986-ADBBA43FE192}">
      <dsp:nvSpPr>
        <dsp:cNvPr id="0" name=""/>
        <dsp:cNvSpPr/>
      </dsp:nvSpPr>
      <dsp:spPr>
        <a:xfrm>
          <a:off x="0" y="0"/>
          <a:ext cx="8229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2AE73C-6F71-4305-AADB-B7E2B75E47F0}">
      <dsp:nvSpPr>
        <dsp:cNvPr id="0" name=""/>
        <dsp:cNvSpPr/>
      </dsp:nvSpPr>
      <dsp:spPr>
        <a:xfrm>
          <a:off x="0" y="0"/>
          <a:ext cx="8229600" cy="1234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0" i="0" kern="1200"/>
            <a:t>Food insecurity, housing instability, underinsured, under-resourced living areas is associated with increased risk of hypoglycemia-related emergency department visits</a:t>
          </a:r>
          <a:endParaRPr lang="en-US" sz="2600" kern="1200"/>
        </a:p>
      </dsp:txBody>
      <dsp:txXfrm>
        <a:off x="0" y="0"/>
        <a:ext cx="8229600" cy="1234440"/>
      </dsp:txXfrm>
    </dsp:sp>
    <dsp:sp modelId="{BCD409EB-1EDC-4A49-B3BF-7747A19F910D}">
      <dsp:nvSpPr>
        <dsp:cNvPr id="0" name=""/>
        <dsp:cNvSpPr/>
      </dsp:nvSpPr>
      <dsp:spPr>
        <a:xfrm>
          <a:off x="0" y="1234440"/>
          <a:ext cx="8229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09718B-F78E-4962-B283-D1C25C95208E}">
      <dsp:nvSpPr>
        <dsp:cNvPr id="0" name=""/>
        <dsp:cNvSpPr/>
      </dsp:nvSpPr>
      <dsp:spPr>
        <a:xfrm>
          <a:off x="0" y="1234440"/>
          <a:ext cx="8229600" cy="1234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Identify if fasting part of religious observances</a:t>
          </a:r>
        </a:p>
      </dsp:txBody>
      <dsp:txXfrm>
        <a:off x="0" y="1234440"/>
        <a:ext cx="8229600" cy="1234440"/>
      </dsp:txXfrm>
    </dsp:sp>
    <dsp:sp modelId="{87B13E99-2151-4504-BE49-CF33F95C8AAB}">
      <dsp:nvSpPr>
        <dsp:cNvPr id="0" name=""/>
        <dsp:cNvSpPr/>
      </dsp:nvSpPr>
      <dsp:spPr>
        <a:xfrm>
          <a:off x="0" y="2468880"/>
          <a:ext cx="8229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7804F3-34D0-4E20-B641-BCED269559EB}">
      <dsp:nvSpPr>
        <dsp:cNvPr id="0" name=""/>
        <dsp:cNvSpPr/>
      </dsp:nvSpPr>
      <dsp:spPr>
        <a:xfrm>
          <a:off x="0" y="2468880"/>
          <a:ext cx="8229600" cy="1234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Young children and older adults at highest risk</a:t>
          </a:r>
        </a:p>
      </dsp:txBody>
      <dsp:txXfrm>
        <a:off x="0" y="2468880"/>
        <a:ext cx="8229600" cy="1234440"/>
      </dsp:txXfrm>
    </dsp:sp>
    <dsp:sp modelId="{DFC969EF-87D5-4687-80AF-42CD0C25510E}">
      <dsp:nvSpPr>
        <dsp:cNvPr id="0" name=""/>
        <dsp:cNvSpPr/>
      </dsp:nvSpPr>
      <dsp:spPr>
        <a:xfrm>
          <a:off x="0" y="3703320"/>
          <a:ext cx="8229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68B740-782A-4E2B-949A-2A5F7EB620CD}">
      <dsp:nvSpPr>
        <dsp:cNvPr id="0" name=""/>
        <dsp:cNvSpPr/>
      </dsp:nvSpPr>
      <dsp:spPr>
        <a:xfrm>
          <a:off x="0" y="3703320"/>
          <a:ext cx="8229600" cy="1234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0" i="0" kern="1200"/>
            <a:t>Insulin pumps with automated low-glucose suspend and automated insulin delivery systems have been shown to be effective in reducing hypoglycemia in type 1 diabetes</a:t>
          </a:r>
          <a:endParaRPr lang="en-US" sz="2600" kern="1200"/>
        </a:p>
      </dsp:txBody>
      <dsp:txXfrm>
        <a:off x="0" y="3703320"/>
        <a:ext cx="8229600" cy="123444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72154C-EA5B-4D81-878E-F905A5C23E2F}">
      <dsp:nvSpPr>
        <dsp:cNvPr id="0" name=""/>
        <dsp:cNvSpPr/>
      </dsp:nvSpPr>
      <dsp:spPr>
        <a:xfrm>
          <a:off x="2571" y="121821"/>
          <a:ext cx="2507456" cy="995594"/>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solidFill>
                <a:srgbClr val="0070C0"/>
              </a:solidFill>
            </a:rPr>
            <a:t>A1c less than 7% (individualize)</a:t>
          </a:r>
        </a:p>
      </dsp:txBody>
      <dsp:txXfrm>
        <a:off x="2571" y="121821"/>
        <a:ext cx="2507456" cy="995594"/>
      </dsp:txXfrm>
    </dsp:sp>
    <dsp:sp modelId="{640B5F80-DEF7-4D18-BEBA-D4065BE70367}">
      <dsp:nvSpPr>
        <dsp:cNvPr id="0" name=""/>
        <dsp:cNvSpPr/>
      </dsp:nvSpPr>
      <dsp:spPr>
        <a:xfrm>
          <a:off x="2571" y="1117416"/>
          <a:ext cx="2507456" cy="3698522"/>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n-US" sz="2800" kern="1200" dirty="0"/>
            <a:t>Pre-meal BG 80-130</a:t>
          </a:r>
        </a:p>
        <a:p>
          <a:pPr marL="285750" lvl="1" indent="-285750" algn="l" defTabSz="1244600">
            <a:lnSpc>
              <a:spcPct val="90000"/>
            </a:lnSpc>
            <a:spcBef>
              <a:spcPct val="0"/>
            </a:spcBef>
            <a:spcAft>
              <a:spcPct val="15000"/>
            </a:spcAft>
            <a:buChar char="•"/>
          </a:pPr>
          <a:r>
            <a:rPr lang="en-US" sz="2800" kern="1200" dirty="0"/>
            <a:t>Post meal BG &lt;180</a:t>
          </a:r>
        </a:p>
        <a:p>
          <a:pPr marL="285750" lvl="1" indent="-285750" algn="l" defTabSz="1244600">
            <a:lnSpc>
              <a:spcPct val="90000"/>
            </a:lnSpc>
            <a:spcBef>
              <a:spcPct val="0"/>
            </a:spcBef>
            <a:spcAft>
              <a:spcPct val="15000"/>
            </a:spcAft>
            <a:buChar char="•"/>
          </a:pPr>
          <a:r>
            <a:rPr lang="en-US" sz="2800" kern="1200" dirty="0"/>
            <a:t>Time in Range (70-180) 70% of time</a:t>
          </a:r>
        </a:p>
      </dsp:txBody>
      <dsp:txXfrm>
        <a:off x="2571" y="1117416"/>
        <a:ext cx="2507456" cy="3698522"/>
      </dsp:txXfrm>
    </dsp:sp>
    <dsp:sp modelId="{38A44A9E-E78B-49FD-9BD4-97C4FC159060}">
      <dsp:nvSpPr>
        <dsp:cNvPr id="0" name=""/>
        <dsp:cNvSpPr/>
      </dsp:nvSpPr>
      <dsp:spPr>
        <a:xfrm>
          <a:off x="2861071" y="121821"/>
          <a:ext cx="2507456" cy="995594"/>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0070C0"/>
              </a:solidFill>
            </a:rPr>
            <a:t>Blood Pressure </a:t>
          </a:r>
        </a:p>
        <a:p>
          <a:pPr marL="0" lvl="0" indent="0" algn="ctr" defTabSz="1066800">
            <a:lnSpc>
              <a:spcPct val="90000"/>
            </a:lnSpc>
            <a:spcBef>
              <a:spcPct val="0"/>
            </a:spcBef>
            <a:spcAft>
              <a:spcPct val="35000"/>
            </a:spcAft>
            <a:buNone/>
          </a:pPr>
          <a:r>
            <a:rPr lang="en-US" sz="2400" kern="1200" dirty="0">
              <a:solidFill>
                <a:srgbClr val="0070C0"/>
              </a:solidFill>
            </a:rPr>
            <a:t>&lt;130/80</a:t>
          </a:r>
        </a:p>
      </dsp:txBody>
      <dsp:txXfrm>
        <a:off x="2861071" y="121821"/>
        <a:ext cx="2507456" cy="995594"/>
      </dsp:txXfrm>
    </dsp:sp>
    <dsp:sp modelId="{F1CF1BBD-31D1-4969-96C1-207E25C55671}">
      <dsp:nvSpPr>
        <dsp:cNvPr id="0" name=""/>
        <dsp:cNvSpPr/>
      </dsp:nvSpPr>
      <dsp:spPr>
        <a:xfrm>
          <a:off x="2861071" y="1117416"/>
          <a:ext cx="2507456" cy="3698522"/>
        </a:xfrm>
        <a:prstGeom prst="rect">
          <a:avLst/>
        </a:prstGeom>
        <a:blipFill rotWithShape="0">
          <a:blip xmlns:r="http://schemas.openxmlformats.org/officeDocument/2006/relationships" r:embed="rId1" cstate="print">
            <a:extLst>
              <a:ext uri="{28A0092B-C50C-407E-A947-70E740481C1C}">
                <a14:useLocalDpi xmlns:a14="http://schemas.microsoft.com/office/drawing/2010/main" val="0"/>
              </a:ext>
            </a:extLst>
          </a:blip>
          <a:srcRect/>
          <a:stretch>
            <a:fillRect l="-69000" r="-69000"/>
          </a:stretch>
        </a:blip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8F0E08-6CE4-404D-AB9F-C96B6482D818}">
      <dsp:nvSpPr>
        <dsp:cNvPr id="0" name=""/>
        <dsp:cNvSpPr/>
      </dsp:nvSpPr>
      <dsp:spPr>
        <a:xfrm>
          <a:off x="5719571" y="169107"/>
          <a:ext cx="2507456" cy="995594"/>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rgbClr val="0070C0"/>
              </a:solidFill>
            </a:rPr>
            <a:t>Cholesterol </a:t>
          </a:r>
        </a:p>
      </dsp:txBody>
      <dsp:txXfrm>
        <a:off x="5719571" y="169107"/>
        <a:ext cx="2507456" cy="995594"/>
      </dsp:txXfrm>
    </dsp:sp>
    <dsp:sp modelId="{BF5A0C15-693D-4F97-A249-FA65EFF8FA38}">
      <dsp:nvSpPr>
        <dsp:cNvPr id="0" name=""/>
        <dsp:cNvSpPr/>
      </dsp:nvSpPr>
      <dsp:spPr>
        <a:xfrm>
          <a:off x="5719571" y="1259272"/>
          <a:ext cx="2507456" cy="3509379"/>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100000"/>
            </a:lnSpc>
            <a:spcBef>
              <a:spcPct val="0"/>
            </a:spcBef>
            <a:spcAft>
              <a:spcPct val="15000"/>
            </a:spcAft>
            <a:buChar char="•"/>
          </a:pPr>
          <a:r>
            <a:rPr lang="en-US" sz="2100" kern="1200" dirty="0">
              <a:latin typeface="Calibri" panose="020F0502020204030204" pitchFamily="34" charset="0"/>
              <a:ea typeface="Calibri" panose="020F0502020204030204" pitchFamily="34" charset="0"/>
              <a:cs typeface="Calibri" panose="020F0502020204030204" pitchFamily="34" charset="0"/>
            </a:rPr>
            <a:t>Statin therapy based on age &amp; risk status</a:t>
          </a:r>
        </a:p>
        <a:p>
          <a:pPr marL="228600" lvl="1" indent="-228600" algn="l" defTabSz="933450">
            <a:lnSpc>
              <a:spcPct val="100000"/>
            </a:lnSpc>
            <a:spcBef>
              <a:spcPct val="0"/>
            </a:spcBef>
            <a:spcAft>
              <a:spcPct val="15000"/>
            </a:spcAft>
            <a:buChar char="•"/>
          </a:pPr>
          <a:r>
            <a:rPr lang="en-US" sz="2100" kern="1200" dirty="0">
              <a:latin typeface="Calibri" panose="020F0502020204030204" pitchFamily="34" charset="0"/>
              <a:ea typeface="Calibri" panose="020F0502020204030204" pitchFamily="34" charset="0"/>
              <a:cs typeface="Calibri" panose="020F0502020204030204" pitchFamily="34" charset="0"/>
            </a:rPr>
            <a:t>If 40+ with ASCVD Risk, decrease LDL by 50%, LDL &lt;70</a:t>
          </a:r>
        </a:p>
        <a:p>
          <a:pPr marL="228600" lvl="1" indent="-228600" algn="l" defTabSz="933450">
            <a:lnSpc>
              <a:spcPct val="100000"/>
            </a:lnSpc>
            <a:spcBef>
              <a:spcPct val="0"/>
            </a:spcBef>
            <a:spcAft>
              <a:spcPct val="15000"/>
            </a:spcAft>
            <a:buChar char="•"/>
          </a:pPr>
          <a:r>
            <a:rPr lang="en-US" sz="2100" kern="1200" dirty="0">
              <a:latin typeface="Calibri" panose="020F0502020204030204" pitchFamily="34" charset="0"/>
              <a:ea typeface="Calibri" panose="020F0502020204030204" pitchFamily="34" charset="0"/>
              <a:cs typeface="Calibri" panose="020F0502020204030204" pitchFamily="34" charset="0"/>
            </a:rPr>
            <a:t>If 40+ with ASCVD, decrease LDL by 50%, LDL &lt;55</a:t>
          </a:r>
        </a:p>
      </dsp:txBody>
      <dsp:txXfrm>
        <a:off x="5719571" y="1259272"/>
        <a:ext cx="2507456" cy="350937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DADE03-BB8A-4A6C-96A5-432921E30FCB}">
      <dsp:nvSpPr>
        <dsp:cNvPr id="0" name=""/>
        <dsp:cNvSpPr/>
      </dsp:nvSpPr>
      <dsp:spPr>
        <a:xfrm>
          <a:off x="0" y="4301982"/>
          <a:ext cx="5715000" cy="1412006"/>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0" i="0" kern="1200"/>
            <a:t>The ADA created a wonderful resource, </a:t>
          </a:r>
          <a:r>
            <a:rPr lang="en-US" sz="2000" b="1" i="0" kern="1200">
              <a:hlinkClick xmlns:r="http://schemas.openxmlformats.org/officeDocument/2006/relationships" r:id="rId1"/>
            </a:rPr>
            <a:t>the ADA Behavioral Health Toolkit</a:t>
          </a:r>
          <a:r>
            <a:rPr lang="en-US" sz="2000" b="0" i="0" kern="1200"/>
            <a:t>, which houses diabetes distress and other screening tools for easy reference.</a:t>
          </a:r>
          <a:endParaRPr lang="en-US" sz="2000" kern="1200"/>
        </a:p>
      </dsp:txBody>
      <dsp:txXfrm>
        <a:off x="0" y="4301982"/>
        <a:ext cx="5715000" cy="1412006"/>
      </dsp:txXfrm>
    </dsp:sp>
    <dsp:sp modelId="{6A7150F9-3D2F-4438-8F09-5FF6565820F7}">
      <dsp:nvSpPr>
        <dsp:cNvPr id="0" name=""/>
        <dsp:cNvSpPr/>
      </dsp:nvSpPr>
      <dsp:spPr>
        <a:xfrm rot="10800000">
          <a:off x="0" y="2151496"/>
          <a:ext cx="5715000" cy="2171666"/>
        </a:xfrm>
        <a:prstGeom prst="upArrowCallou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0" i="0" kern="1200"/>
            <a:t>These important study results remind and prompt us to assess and address Diabetes Distress to improve diabetes care outcomes.</a:t>
          </a:r>
          <a:endParaRPr lang="en-US" sz="2000" kern="1200"/>
        </a:p>
      </dsp:txBody>
      <dsp:txXfrm rot="10800000">
        <a:off x="0" y="2151496"/>
        <a:ext cx="5715000" cy="1411083"/>
      </dsp:txXfrm>
    </dsp:sp>
    <dsp:sp modelId="{9AE29143-2D30-4ED7-9F1B-63773ED2E7DB}">
      <dsp:nvSpPr>
        <dsp:cNvPr id="0" name=""/>
        <dsp:cNvSpPr/>
      </dsp:nvSpPr>
      <dsp:spPr>
        <a:xfrm rot="10800000">
          <a:off x="0" y="1010"/>
          <a:ext cx="5715000" cy="2171666"/>
        </a:xfrm>
        <a:prstGeom prst="upArrowCallou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0" i="0" kern="1200" dirty="0"/>
            <a:t>This emotion-based approach aligns with the 2025 American Diabetes Standards, which recommend annually assessing Diabetes Distress. </a:t>
          </a:r>
          <a:endParaRPr lang="en-US" sz="2000" kern="1200" dirty="0"/>
        </a:p>
      </dsp:txBody>
      <dsp:txXfrm rot="10800000">
        <a:off x="0" y="1010"/>
        <a:ext cx="5715000" cy="141108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F5CB36-0B21-476F-8B0A-48E33DC98C8B}">
      <dsp:nvSpPr>
        <dsp:cNvPr id="0" name=""/>
        <dsp:cNvSpPr/>
      </dsp:nvSpPr>
      <dsp:spPr>
        <a:xfrm>
          <a:off x="1116" y="29348"/>
          <a:ext cx="1828353" cy="731341"/>
        </a:xfrm>
        <a:prstGeom prst="homePlate">
          <a:avLst/>
        </a:prstGeom>
        <a:solidFill>
          <a:schemeClr val="accent1">
            <a:shade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74676" rIns="37338" bIns="74676"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Calibri" panose="020F0502020204030204" pitchFamily="34" charset="0"/>
              <a:cs typeface="Calibri" panose="020F0502020204030204" pitchFamily="34" charset="0"/>
            </a:rPr>
            <a:t>Food</a:t>
          </a:r>
        </a:p>
      </dsp:txBody>
      <dsp:txXfrm>
        <a:off x="1116" y="29348"/>
        <a:ext cx="1645518" cy="731341"/>
      </dsp:txXfrm>
    </dsp:sp>
    <dsp:sp modelId="{A4CB3E0C-BE8F-40A4-B10D-DE9B98B7BB2F}">
      <dsp:nvSpPr>
        <dsp:cNvPr id="0" name=""/>
        <dsp:cNvSpPr/>
      </dsp:nvSpPr>
      <dsp:spPr>
        <a:xfrm>
          <a:off x="1463799" y="29348"/>
          <a:ext cx="1828353" cy="731341"/>
        </a:xfrm>
        <a:prstGeom prst="chevron">
          <a:avLst/>
        </a:prstGeom>
        <a:solidFill>
          <a:schemeClr val="accent1">
            <a:shade val="50000"/>
            <a:hueOff val="33829"/>
            <a:satOff val="-836"/>
            <a:lumOff val="1340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Calibri" panose="020F0502020204030204" pitchFamily="34" charset="0"/>
              <a:cs typeface="Calibri" panose="020F0502020204030204" pitchFamily="34" charset="0"/>
            </a:rPr>
            <a:t>Meds</a:t>
          </a:r>
        </a:p>
      </dsp:txBody>
      <dsp:txXfrm>
        <a:off x="1829470" y="29348"/>
        <a:ext cx="1097012" cy="731341"/>
      </dsp:txXfrm>
    </dsp:sp>
    <dsp:sp modelId="{30C3E686-6CE8-4B17-B5C5-0D6189DEF84B}">
      <dsp:nvSpPr>
        <dsp:cNvPr id="0" name=""/>
        <dsp:cNvSpPr/>
      </dsp:nvSpPr>
      <dsp:spPr>
        <a:xfrm>
          <a:off x="2926481" y="29348"/>
          <a:ext cx="1828353" cy="731341"/>
        </a:xfrm>
        <a:prstGeom prst="chevron">
          <a:avLst/>
        </a:prstGeom>
        <a:solidFill>
          <a:schemeClr val="accent1">
            <a:shade val="50000"/>
            <a:hueOff val="67659"/>
            <a:satOff val="-1672"/>
            <a:lumOff val="2679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Calibri" panose="020F0502020204030204" pitchFamily="34" charset="0"/>
              <a:cs typeface="Calibri" panose="020F0502020204030204" pitchFamily="34" charset="0"/>
            </a:rPr>
            <a:t>Activity</a:t>
          </a:r>
        </a:p>
      </dsp:txBody>
      <dsp:txXfrm>
        <a:off x="3292152" y="29348"/>
        <a:ext cx="1097012" cy="731341"/>
      </dsp:txXfrm>
    </dsp:sp>
    <dsp:sp modelId="{1EC0783F-515C-4D9E-A61E-12A7EFEFF120}">
      <dsp:nvSpPr>
        <dsp:cNvPr id="0" name=""/>
        <dsp:cNvSpPr/>
      </dsp:nvSpPr>
      <dsp:spPr>
        <a:xfrm>
          <a:off x="4389164" y="29348"/>
          <a:ext cx="1828353" cy="731341"/>
        </a:xfrm>
        <a:prstGeom prst="chevron">
          <a:avLst/>
        </a:prstGeom>
        <a:solidFill>
          <a:schemeClr val="accent1">
            <a:shade val="50000"/>
            <a:hueOff val="101488"/>
            <a:satOff val="-2508"/>
            <a:lumOff val="4019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Biological</a:t>
          </a:r>
        </a:p>
      </dsp:txBody>
      <dsp:txXfrm>
        <a:off x="4754835" y="29348"/>
        <a:ext cx="1097012" cy="731341"/>
      </dsp:txXfrm>
    </dsp:sp>
    <dsp:sp modelId="{2D077320-8B91-4D8D-BAFE-2A20472EE195}">
      <dsp:nvSpPr>
        <dsp:cNvPr id="0" name=""/>
        <dsp:cNvSpPr/>
      </dsp:nvSpPr>
      <dsp:spPr>
        <a:xfrm>
          <a:off x="5851847" y="29348"/>
          <a:ext cx="1828353" cy="731341"/>
        </a:xfrm>
        <a:prstGeom prst="chevron">
          <a:avLst/>
        </a:prstGeom>
        <a:solidFill>
          <a:schemeClr val="accent1">
            <a:shade val="50000"/>
            <a:hueOff val="67659"/>
            <a:satOff val="-1672"/>
            <a:lumOff val="2679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Calibri" panose="020F0502020204030204" pitchFamily="34" charset="0"/>
              <a:cs typeface="Calibri" panose="020F0502020204030204" pitchFamily="34" charset="0"/>
            </a:rPr>
            <a:t>Environ-mental</a:t>
          </a:r>
        </a:p>
      </dsp:txBody>
      <dsp:txXfrm>
        <a:off x="6217518" y="29348"/>
        <a:ext cx="1097012" cy="731341"/>
      </dsp:txXfrm>
    </dsp:sp>
    <dsp:sp modelId="{FE9FBCD8-0DFB-423B-8D0B-3A4B468982B1}">
      <dsp:nvSpPr>
        <dsp:cNvPr id="0" name=""/>
        <dsp:cNvSpPr/>
      </dsp:nvSpPr>
      <dsp:spPr>
        <a:xfrm>
          <a:off x="7314530" y="29348"/>
          <a:ext cx="1828353" cy="731341"/>
        </a:xfrm>
        <a:prstGeom prst="chevron">
          <a:avLst/>
        </a:prstGeom>
        <a:solidFill>
          <a:schemeClr val="accent1">
            <a:shade val="50000"/>
            <a:hueOff val="33829"/>
            <a:satOff val="-836"/>
            <a:lumOff val="1340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Calibri" panose="020F0502020204030204" pitchFamily="34" charset="0"/>
              <a:cs typeface="Calibri" panose="020F0502020204030204" pitchFamily="34" charset="0"/>
            </a:rPr>
            <a:t>Behavioral and decision making</a:t>
          </a:r>
          <a:endParaRPr lang="en-US" sz="1800" b="1" kern="1200" dirty="0">
            <a:latin typeface="Calibri" panose="020F0502020204030204" pitchFamily="34" charset="0"/>
            <a:cs typeface="Calibri" panose="020F0502020204030204" pitchFamily="34" charset="0"/>
          </a:endParaRPr>
        </a:p>
      </dsp:txBody>
      <dsp:txXfrm>
        <a:off x="7680201" y="29348"/>
        <a:ext cx="1097012" cy="73134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41526B-1753-4E1B-B8F0-A5F4BEA9A7B7}">
      <dsp:nvSpPr>
        <dsp:cNvPr id="0" name=""/>
        <dsp:cNvSpPr/>
      </dsp:nvSpPr>
      <dsp:spPr>
        <a:xfrm>
          <a:off x="0" y="2371"/>
          <a:ext cx="5715000" cy="120215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313AA8-7F31-4E94-B637-42E280CCFD46}">
      <dsp:nvSpPr>
        <dsp:cNvPr id="0" name=""/>
        <dsp:cNvSpPr/>
      </dsp:nvSpPr>
      <dsp:spPr>
        <a:xfrm>
          <a:off x="363653" y="272857"/>
          <a:ext cx="661187" cy="661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1EB5EBB-59EC-40A4-912D-506C62FC5D83}">
      <dsp:nvSpPr>
        <dsp:cNvPr id="0" name=""/>
        <dsp:cNvSpPr/>
      </dsp:nvSpPr>
      <dsp:spPr>
        <a:xfrm>
          <a:off x="1388493" y="2371"/>
          <a:ext cx="4326506" cy="12021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229" tIns="127229" rIns="127229" bIns="127229" numCol="1" spcCol="1270" anchor="ctr" anchorCtr="0">
          <a:noAutofit/>
        </a:bodyPr>
        <a:lstStyle/>
        <a:p>
          <a:pPr marL="0" lvl="0" indent="0" algn="l" defTabSz="977900">
            <a:lnSpc>
              <a:spcPct val="90000"/>
            </a:lnSpc>
            <a:spcBef>
              <a:spcPct val="0"/>
            </a:spcBef>
            <a:spcAft>
              <a:spcPct val="35000"/>
            </a:spcAft>
            <a:buNone/>
          </a:pPr>
          <a:r>
            <a:rPr lang="en-US" sz="2200" kern="1200"/>
            <a:t>JR rides their bike for 1.5 hours twice weekly. </a:t>
          </a:r>
        </a:p>
      </dsp:txBody>
      <dsp:txXfrm>
        <a:off x="1388493" y="2371"/>
        <a:ext cx="4326506" cy="1202159"/>
      </dsp:txXfrm>
    </dsp:sp>
    <dsp:sp modelId="{798C8830-67B1-49E3-A19F-E9BCC4D1E371}">
      <dsp:nvSpPr>
        <dsp:cNvPr id="0" name=""/>
        <dsp:cNvSpPr/>
      </dsp:nvSpPr>
      <dsp:spPr>
        <a:xfrm>
          <a:off x="0" y="1505070"/>
          <a:ext cx="5715000" cy="120215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3CCBB6-9FD8-45FC-9C96-EC1933479A2F}">
      <dsp:nvSpPr>
        <dsp:cNvPr id="0" name=""/>
        <dsp:cNvSpPr/>
      </dsp:nvSpPr>
      <dsp:spPr>
        <a:xfrm>
          <a:off x="363653" y="1775556"/>
          <a:ext cx="661187" cy="661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3A4A01F-821F-4542-9FE8-BB8E86206F26}">
      <dsp:nvSpPr>
        <dsp:cNvPr id="0" name=""/>
        <dsp:cNvSpPr/>
      </dsp:nvSpPr>
      <dsp:spPr>
        <a:xfrm>
          <a:off x="1388493" y="1505070"/>
          <a:ext cx="4326506" cy="12021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229" tIns="127229" rIns="127229" bIns="127229" numCol="1" spcCol="1270" anchor="ctr" anchorCtr="0">
          <a:noAutofit/>
        </a:bodyPr>
        <a:lstStyle/>
        <a:p>
          <a:pPr marL="0" lvl="0" indent="0" algn="l" defTabSz="977900">
            <a:lnSpc>
              <a:spcPct val="90000"/>
            </a:lnSpc>
            <a:spcBef>
              <a:spcPct val="0"/>
            </a:spcBef>
            <a:spcAft>
              <a:spcPct val="35000"/>
            </a:spcAft>
            <a:buNone/>
          </a:pPr>
          <a:r>
            <a:rPr lang="en-US" sz="2200" kern="1200" dirty="0"/>
            <a:t>Limits carb intake to 30 </a:t>
          </a:r>
          <a:r>
            <a:rPr lang="en-US" sz="2200" kern="1200" dirty="0" err="1"/>
            <a:t>gms</a:t>
          </a:r>
          <a:r>
            <a:rPr lang="en-US" sz="2200" kern="1200" dirty="0"/>
            <a:t> daily to avoid weight gain.</a:t>
          </a:r>
        </a:p>
      </dsp:txBody>
      <dsp:txXfrm>
        <a:off x="1388493" y="1505070"/>
        <a:ext cx="4326506" cy="1202159"/>
      </dsp:txXfrm>
    </dsp:sp>
    <dsp:sp modelId="{9AE2A4BD-787C-48DC-AB84-B8BF78C2CA97}">
      <dsp:nvSpPr>
        <dsp:cNvPr id="0" name=""/>
        <dsp:cNvSpPr/>
      </dsp:nvSpPr>
      <dsp:spPr>
        <a:xfrm>
          <a:off x="0" y="3007769"/>
          <a:ext cx="5715000" cy="120215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FED158-12BD-45DB-96C6-ADB4177A1B33}">
      <dsp:nvSpPr>
        <dsp:cNvPr id="0" name=""/>
        <dsp:cNvSpPr/>
      </dsp:nvSpPr>
      <dsp:spPr>
        <a:xfrm>
          <a:off x="363653" y="3278255"/>
          <a:ext cx="661187" cy="6611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2136784-551D-4D3B-8346-381985AD25DF}">
      <dsp:nvSpPr>
        <dsp:cNvPr id="0" name=""/>
        <dsp:cNvSpPr/>
      </dsp:nvSpPr>
      <dsp:spPr>
        <a:xfrm>
          <a:off x="1388493" y="3007769"/>
          <a:ext cx="4326506" cy="12021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229" tIns="127229" rIns="127229" bIns="127229" numCol="1" spcCol="1270" anchor="ctr" anchorCtr="0">
          <a:noAutofit/>
        </a:bodyPr>
        <a:lstStyle/>
        <a:p>
          <a:pPr marL="0" lvl="0" indent="0" algn="l" defTabSz="977900">
            <a:lnSpc>
              <a:spcPct val="90000"/>
            </a:lnSpc>
            <a:spcBef>
              <a:spcPct val="0"/>
            </a:spcBef>
            <a:spcAft>
              <a:spcPct val="35000"/>
            </a:spcAft>
            <a:buNone/>
          </a:pPr>
          <a:r>
            <a:rPr lang="en-US" sz="2200" kern="1200"/>
            <a:t>Uses a pump and tries to manage glucose with basal insulin only.</a:t>
          </a:r>
        </a:p>
      </dsp:txBody>
      <dsp:txXfrm>
        <a:off x="1388493" y="3007769"/>
        <a:ext cx="4326506" cy="1202159"/>
      </dsp:txXfrm>
    </dsp:sp>
    <dsp:sp modelId="{3F07C874-5FC0-4769-9A2B-12206C00D636}">
      <dsp:nvSpPr>
        <dsp:cNvPr id="0" name=""/>
        <dsp:cNvSpPr/>
      </dsp:nvSpPr>
      <dsp:spPr>
        <a:xfrm>
          <a:off x="0" y="4510468"/>
          <a:ext cx="5715000" cy="120215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9E6F83-0944-4623-9CBB-D191C4E147B2}">
      <dsp:nvSpPr>
        <dsp:cNvPr id="0" name=""/>
        <dsp:cNvSpPr/>
      </dsp:nvSpPr>
      <dsp:spPr>
        <a:xfrm>
          <a:off x="363653" y="4780954"/>
          <a:ext cx="661187" cy="66118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2D4D279-064B-4C07-AD0C-84AE4B3086E8}">
      <dsp:nvSpPr>
        <dsp:cNvPr id="0" name=""/>
        <dsp:cNvSpPr/>
      </dsp:nvSpPr>
      <dsp:spPr>
        <a:xfrm>
          <a:off x="1388493" y="4510468"/>
          <a:ext cx="4326506" cy="12021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229" tIns="127229" rIns="127229" bIns="127229" numCol="1" spcCol="1270" anchor="ctr" anchorCtr="0">
          <a:noAutofit/>
        </a:bodyPr>
        <a:lstStyle/>
        <a:p>
          <a:pPr marL="0" lvl="0" indent="0" algn="l" defTabSz="977900">
            <a:lnSpc>
              <a:spcPct val="90000"/>
            </a:lnSpc>
            <a:spcBef>
              <a:spcPct val="0"/>
            </a:spcBef>
            <a:spcAft>
              <a:spcPct val="35000"/>
            </a:spcAft>
            <a:buNone/>
          </a:pPr>
          <a:r>
            <a:rPr lang="en-US" sz="2200" kern="1200" dirty="0"/>
            <a:t>Is reluctant to treat lows with carbs.</a:t>
          </a:r>
        </a:p>
      </dsp:txBody>
      <dsp:txXfrm>
        <a:off x="1388493" y="4510468"/>
        <a:ext cx="4326506" cy="1202159"/>
      </dsp:txXfrm>
    </dsp:sp>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5867401" y="8905689"/>
            <a:ext cx="965199" cy="481726"/>
          </a:xfrm>
          <a:prstGeom prst="rect">
            <a:avLst/>
          </a:prstGeom>
        </p:spPr>
        <p:txBody>
          <a:bodyPr vert="horz" lIns="96647" tIns="48324" rIns="96647" bIns="48324" rtlCol="0" anchor="b"/>
          <a:lstStyle>
            <a:lvl1pPr algn="r">
              <a:defRPr sz="1300"/>
            </a:lvl1pPr>
          </a:lstStyle>
          <a:p>
            <a:pPr algn="l"/>
            <a:r>
              <a:rPr lang="en-US" sz="1200" dirty="0"/>
              <a:t>Page </a:t>
            </a:r>
            <a:fld id="{DB11F317-1706-48D2-BEDD-4D721C357930}" type="slidenum">
              <a:rPr lang="en-US" sz="1200"/>
              <a:pPr algn="l"/>
              <a:t>‹#›</a:t>
            </a:fld>
            <a:endParaRPr lang="en-US" sz="1200" dirty="0"/>
          </a:p>
        </p:txBody>
      </p:sp>
      <p:sp>
        <p:nvSpPr>
          <p:cNvPr id="6" name="Text Box 264"/>
          <p:cNvSpPr txBox="1">
            <a:spLocks noChangeArrowheads="1"/>
          </p:cNvSpPr>
          <p:nvPr/>
        </p:nvSpPr>
        <p:spPr bwMode="auto">
          <a:xfrm>
            <a:off x="457200" y="9109146"/>
            <a:ext cx="5394960" cy="28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6647" tIns="48324" rIns="96647" bIns="4832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dirty="0">
                <a:latin typeface="Calibri" panose="020F0502020204030204" pitchFamily="34" charset="0"/>
              </a:rPr>
              <a:t>© Copyright 1999-2025, Diabetes Education Services     www.DiabetesEd.net</a:t>
            </a:r>
          </a:p>
        </p:txBody>
      </p:sp>
    </p:spTree>
    <p:extLst>
      <p:ext uri="{BB962C8B-B14F-4D97-AF65-F5344CB8AC3E}">
        <p14:creationId xmlns:p14="http://schemas.microsoft.com/office/powerpoint/2010/main" val="100153656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29T01:36:16.128"/>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0 0,'3957'0,"-3916"0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9T23:56:07.210"/>
    </inkml:context>
    <inkml:brush xml:id="br0">
      <inkml:brushProperty name="width" value="0.2" units="cm"/>
      <inkml:brushProperty name="height" value="0.4" units="cm"/>
      <inkml:brushProperty name="color" value="#D9AEFF"/>
      <inkml:brushProperty name="tip" value="rectangle"/>
      <inkml:brushProperty name="rasterOp" value="maskPen"/>
      <inkml:brushProperty name="ignorePressure" value="1"/>
    </inkml:brush>
  </inkml:definitions>
  <inkml:trace contextRef="#ctx0" brushRef="#br0">0 11,'0'-4,"0"-2</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9T23:56:08.025"/>
    </inkml:context>
    <inkml:brush xml:id="br0">
      <inkml:brushProperty name="width" value="0.2" units="cm"/>
      <inkml:brushProperty name="height" value="0.4" units="cm"/>
      <inkml:brushProperty name="color" value="#D9AEFF"/>
      <inkml:brushProperty name="tip" value="rectangle"/>
      <inkml:brushProperty name="rasterOp" value="maskPen"/>
      <inkml:brushProperty name="ignorePressure" value="1"/>
    </inkml:brush>
  </inkml:definitions>
  <inkml:trace contextRef="#ctx0" brushRef="#br0">1 0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9T23:56:18.675"/>
    </inkml:context>
    <inkml:brush xml:id="br0">
      <inkml:brushProperty name="width" value="0.2" units="cm"/>
      <inkml:brushProperty name="height" value="0.4" units="cm"/>
      <inkml:brushProperty name="color" value="#A2D762"/>
      <inkml:brushProperty name="tip" value="rectangle"/>
      <inkml:brushProperty name="rasterOp" value="maskPen"/>
      <inkml:brushProperty name="ignorePressure" value="1"/>
    </inkml:brush>
  </inkml:definitions>
  <inkml:trace contextRef="#ctx0" brushRef="#br0">0 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9T23:56:19.167"/>
    </inkml:context>
    <inkml:brush xml:id="br0">
      <inkml:brushProperty name="width" value="0.2" units="cm"/>
      <inkml:brushProperty name="height" value="0.4" units="cm"/>
      <inkml:brushProperty name="color" value="#A2D762"/>
      <inkml:brushProperty name="tip" value="rectangle"/>
      <inkml:brushProperty name="rasterOp" value="maskPen"/>
      <inkml:brushProperty name="ignorePressure" value="1"/>
    </inkml:brush>
  </inkml:definitions>
  <inkml:trace contextRef="#ctx0" brushRef="#br0">1 0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29T17:14:14.815"/>
    </inkml:context>
    <inkml:brush xml:id="br0">
      <inkml:brushProperty name="width" value="0.3" units="cm"/>
      <inkml:brushProperty name="height" value="0.6" units="cm"/>
      <inkml:brushProperty name="color" value="#D9AEFF"/>
      <inkml:brushProperty name="tip" value="rectangle"/>
      <inkml:brushProperty name="rasterOp" value="maskPen"/>
      <inkml:brushProperty name="ignorePressure" value="1"/>
    </inkml:brush>
  </inkml:definitions>
  <inkml:trace contextRef="#ctx0" brushRef="#br0">1 140,'1'0,"39"1,0-2,0-2,0-1,43-11,-26 2,-1 3,113-5,119 17,-113 1,-65-8,182-32,-179 19,178-6,304 26,-559 1,0 1,-1 1,1 2,44 15,-39-10,0-2,64 8,41-12,-86-5,-1 2,116 22,-113-10,0-3,1-2,0-4,1-2,-1-2,1-4,101-15,-49-8,143-51,-192 57,-4 4</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29T17:14:16.325"/>
    </inkml:context>
    <inkml:brush xml:id="br0">
      <inkml:brushProperty name="width" value="0.3" units="cm"/>
      <inkml:brushProperty name="height" value="0.6" units="cm"/>
      <inkml:brushProperty name="color" value="#D9AEFF"/>
      <inkml:brushProperty name="tip" value="rectangle"/>
      <inkml:brushProperty name="rasterOp" value="maskPen"/>
      <inkml:brushProperty name="ignorePressure" value="1"/>
    </inkml:brush>
  </inkml:definitions>
  <inkml:trace contextRef="#ctx0" brushRef="#br0">22 105,'0'-14,"-9"-28,-4-7</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29T01:36:19.683"/>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0 29,'2911'0,"-2476"-14,25-1,871 16,-1288-1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29T01:36:22.748"/>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0 115,'9'-19,"27"-5,16 0,4 5,-3 6,-1 4,-5 5,-6 2,-5 2,5 1,5 0,0 0,-4 0,5-1,-6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1T22:46:26.507"/>
    </inkml:context>
    <inkml:brush xml:id="br0">
      <inkml:brushProperty name="width" value="0.05" units="cm"/>
      <inkml:brushProperty name="height" value="0.05" units="cm"/>
      <inkml:brushProperty name="color" value="#AE198D"/>
      <inkml:brushProperty name="inkEffects" value="galaxy"/>
      <inkml:brushProperty name="anchorX" value="-10943.44238"/>
      <inkml:brushProperty name="anchorY" value="-1065.5116"/>
      <inkml:brushProperty name="scaleFactor" value="0.5"/>
    </inkml:brush>
  </inkml:definitions>
  <inkml:trace contextRef="#ctx0" brushRef="#br0">0 232 24575,'0'0'0,"0"-5"0,6-1 0,4 1 0,5 1 0,10 0 0,9 2 0,11 1 0,11 1 0,4 0 0,6 0 0,9 0 0,3 0 0,2-4 0,-4-1 0,-7 0 0,0-5 0,-10 2 0,-5 1 0,-3-4 0,-2 3 0,-5-5 0,-6 3 0,1-4 0,1 3 0,3 2 0,-3 2 0,-3-2 0,-3 2 0,-4 1 0,-1 2 0,2 1 0,5 1 0,-1 2 0,4 0 0,-1 0 0,2 0 0,-3 1 0,-2-1 0,2 0 0,3 0 0,3 5 0,-2 1 0,-3-1 0,1-1 0,-2 0 0,1-2 0,-2-1 0,-2-1 0,-3 0 0,-2 0 0,-2 0 0,-1 0 0,5-1 0,-1 1 0,0 0 0,9 5 0,0 5 0,3 1 0,4 3 0,1 4 0,7-2 0,2 1 0,0-3 0,4 2 0,0 2 0,4-4 0,-3-2 0,4 1 0,-7-3 0,-3-2 0,-8-3 0,-2-2 0,-1-1 0,-3-2 0,0 0 0,-3-1 0,1 1 0,3-1 0,-3 1 0,3 0 0,1 0 0,3 0 0,6 0 0,3 0 0,0 0 0,0 0 0,0 0 0,-2 0 0,-1 0 0,5 0 0,4 0 0,1 0 0,3 0 0,-2 0 0,3 0 0,-3 0 0,-2 0 0,-4 0 0,-2 0 0,-7 0 0,-2 0 0,-6 0 0,-4 0 0,1 0 0,2 0 0,-3 0 0,4 0 0,-3 0 0,-2 0 0,-3 0 0,-3 0 0,-1-5 0,-2-1 0,-1 1 0,0 0 0,0 2 0,0 1 0,0 1 0,0 1 0,0 0 0,1 0 0,-1 0 0,0-5 0,1 0 0,-1 0 0,1 1 0,-1 1 0,1 1 0,-1 1 0,0 1 0,1-5 0,-1-1 0,6 1 0,-1 1 0,-4-4 0,-2 1 0,0 1 0,-1 1 0,0 2 0,1-4 0,5 1 0,1 1 0,0-4 0,0 0 0,-1 3 0,-2 1 0,0 1 0,-6-3 0,-1 1 0,0 1 0,1 0 0,1 3 0,7 0 0,5 1 0,6 1 0,10 5 0,4 6 0,7 5 0,0-1 0,-6 2 0,-2 3 0,-7-3 0,-7-4 0,-5-4 0,-9 2 0,-4-3 0,-1-2 0,-5 3 0,6-1 0,1-2 0,3-1 0,0-2 0,1-2 0,5 0 0,1-1 0,4 0 0,-1 0 0,4-1 0,-2 1 0,-2 0 0,-3 0 0,3 0 0,-2 0 0,-1 0 0,-3 0 0,0 0 0,-3 0 0,0 0 0,5 0 0,-1 0 0,0 0 0,0 0 0,-2 0 0,-1 0 0,5 0 0,-1 0 0,4 0 0,0-5 0,-1-1 0,-3 1 0,-2 0 0,4 2 0,-1 1 0,-6-4 0,3 1 0,-1-1 0,0-3 0,4 1 0,0 1 0,0 2 0,-2 1 0,-2 2 0,0-3 0,-2-1 0,0 1 0,-1 1 0,0 2 0,11-5 0,-1 1 0,1 0 0,2-3 0,-1 1 0,3-4 0,-3 1 0,-2 3 0,-3 1 0,-3 3 0,-7-3 0,-1 1 0,-1 1 0,1 1 0,5-4 0,3 1 0,-5-4 0,-1 2 0,0 1 0,1 2 0,-6-3 0,1 1 0,0 2 0,2 1 0,1 2 0,2 2 0,0 0 0,1 1 0,0 0 0,1 0 0,0 1 0,0-1 0,-1 0 0,1 0 0,-1 0 0,1 0 0,-6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1T22:46:29.633"/>
    </inkml:context>
    <inkml:brush xml:id="br0">
      <inkml:brushProperty name="width" value="0.05" units="cm"/>
      <inkml:brushProperty name="height" value="0.05" units="cm"/>
      <inkml:brushProperty name="color" value="#AE198D"/>
      <inkml:brushProperty name="inkEffects" value="galaxy"/>
      <inkml:brushProperty name="anchorX" value="-21328.91211"/>
      <inkml:brushProperty name="anchorY" value="-2106.1377"/>
      <inkml:brushProperty name="scaleFactor" value="0.5"/>
    </inkml:brush>
  </inkml:definitions>
  <inkml:trace contextRef="#ctx0" brushRef="#br0">0 0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9T23:55:38.270"/>
    </inkml:context>
    <inkml:brush xml:id="br0">
      <inkml:brushProperty name="width" value="0.2" units="cm"/>
      <inkml:brushProperty name="height" value="0.4" units="cm"/>
      <inkml:brushProperty name="color" value="#FF40FF"/>
      <inkml:brushProperty name="tip" value="rectangle"/>
      <inkml:brushProperty name="rasterOp" value="maskPen"/>
      <inkml:brushProperty name="ignorePressure" value="1"/>
    </inkml:brush>
  </inkml:definitions>
  <inkml:trace contextRef="#ctx0" brushRef="#br0">1 1,'0'0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9T23:55:39.850"/>
    </inkml:context>
    <inkml:brush xml:id="br0">
      <inkml:brushProperty name="width" value="0.2" units="cm"/>
      <inkml:brushProperty name="height" value="0.4" units="cm"/>
      <inkml:brushProperty name="color" value="#FF40FF"/>
      <inkml:brushProperty name="tip" value="rectangle"/>
      <inkml:brushProperty name="rasterOp" value="maskPen"/>
      <inkml:brushProperty name="ignorePressure" value="1"/>
    </inkml:brush>
  </inkml:definitions>
  <inkml:trace contextRef="#ctx0" brushRef="#br0">0 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9T23:55:47.631"/>
    </inkml:context>
    <inkml:brush xml:id="br0">
      <inkml:brushProperty name="width" value="0.2" units="cm"/>
      <inkml:brushProperty name="height" value="0.4" units="cm"/>
      <inkml:brushProperty name="color" value="#A2D762"/>
      <inkml:brushProperty name="tip" value="rectangle"/>
      <inkml:brushProperty name="rasterOp" value="maskPen"/>
      <inkml:brushProperty name="ignorePressure" value="1"/>
    </inkml:brush>
  </inkml:definitions>
  <inkml:trace contextRef="#ctx0" brushRef="#br0">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9T23:55:49.147"/>
    </inkml:context>
    <inkml:brush xml:id="br0">
      <inkml:brushProperty name="width" value="0.2" units="cm"/>
      <inkml:brushProperty name="height" value="0.4" units="cm"/>
      <inkml:brushProperty name="color" value="#A2D762"/>
      <inkml:brushProperty name="tip" value="rectangle"/>
      <inkml:brushProperty name="rasterOp" value="maskPen"/>
      <inkml:brushProperty name="ignorePressure" value="1"/>
    </inkml:brush>
  </inkml:definitions>
  <inkml:trace contextRef="#ctx0" brushRef="#br0">1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47" tIns="48324" rIns="96647" bIns="48324"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47" tIns="48324" rIns="96647" bIns="48324" rtlCol="0"/>
          <a:lstStyle>
            <a:lvl1pPr algn="r">
              <a:defRPr sz="1300"/>
            </a:lvl1pPr>
          </a:lstStyle>
          <a:p>
            <a:fld id="{2B3F865E-7DC9-466F-929A-3C49D925754D}" type="datetimeFigureOut">
              <a:rPr lang="en-US" smtClean="0"/>
              <a:t>3/2/2025</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47" tIns="48324" rIns="96647" bIns="48324"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47" tIns="48324" rIns="96647" bIns="483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47" tIns="48324" rIns="96647" bIns="48324"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47" tIns="48324" rIns="96647" bIns="48324" rtlCol="0" anchor="b"/>
          <a:lstStyle>
            <a:lvl1pPr algn="r">
              <a:defRPr sz="1300"/>
            </a:lvl1pPr>
          </a:lstStyle>
          <a:p>
            <a:fld id="{5B5E225C-EA32-49AA-BCE1-CBED354D9589}" type="slidenum">
              <a:rPr lang="en-US" smtClean="0"/>
              <a:t>‹#›</a:t>
            </a:fld>
            <a:endParaRPr lang="en-US"/>
          </a:p>
        </p:txBody>
      </p:sp>
    </p:spTree>
    <p:extLst>
      <p:ext uri="{BB962C8B-B14F-4D97-AF65-F5344CB8AC3E}">
        <p14:creationId xmlns:p14="http://schemas.microsoft.com/office/powerpoint/2010/main" val="1519050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ags" Target="../tags/tag19.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61.xml"/><Relationship Id="rId2" Type="http://schemas.openxmlformats.org/officeDocument/2006/relationships/notesMaster" Target="../notesMasters/notesMaster1.xml"/><Relationship Id="rId1" Type="http://schemas.openxmlformats.org/officeDocument/2006/relationships/tags" Target="../tags/tag38.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1</a:t>
            </a:fld>
            <a:endParaRPr lang="en-US"/>
          </a:p>
        </p:txBody>
      </p:sp>
    </p:spTree>
    <p:extLst>
      <p:ext uri="{BB962C8B-B14F-4D97-AF65-F5344CB8AC3E}">
        <p14:creationId xmlns:p14="http://schemas.microsoft.com/office/powerpoint/2010/main" val="2883958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5D4DBBBD-51A2-48C1-8AD0-E0F31FFDB2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C9674AB5-F46A-4690-B0B8-1ED989AE9C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55300" name="Slide Number Placeholder 3">
            <a:extLst>
              <a:ext uri="{FF2B5EF4-FFF2-40B4-BE49-F238E27FC236}">
                <a16:creationId xmlns:a16="http://schemas.microsoft.com/office/drawing/2014/main" id="{EA77A1BB-F883-4CB9-AFAB-C59813D15A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44C89F8-90B9-403C-9C47-322F530A2633}" type="slidenum">
              <a:rPr lang="en-US" altLang="en-US" sz="1300" smtClean="0"/>
              <a:pPr>
                <a:spcBef>
                  <a:spcPct val="0"/>
                </a:spcBef>
              </a:pPr>
              <a:t>32</a:t>
            </a:fld>
            <a:endParaRPr lang="en-US" altLang="en-US" sz="1300"/>
          </a:p>
        </p:txBody>
      </p:sp>
    </p:spTree>
    <p:extLst>
      <p:ext uri="{BB962C8B-B14F-4D97-AF65-F5344CB8AC3E}">
        <p14:creationId xmlns:p14="http://schemas.microsoft.com/office/powerpoint/2010/main" val="560311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3F821A34-9B9A-4334-A886-43CC1A5C96A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9B0DE337-58A4-416D-83CE-CDF11119E2E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7348" name="Slide Number Placeholder 3">
            <a:extLst>
              <a:ext uri="{FF2B5EF4-FFF2-40B4-BE49-F238E27FC236}">
                <a16:creationId xmlns:a16="http://schemas.microsoft.com/office/drawing/2014/main" id="{24A63DD4-8140-48AC-B6A5-3FB38B6788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813477" indent="-312876">
              <a:defRPr>
                <a:solidFill>
                  <a:schemeClr val="tx1"/>
                </a:solidFill>
                <a:latin typeface="Calibri" panose="020F0502020204030204" pitchFamily="34" charset="0"/>
                <a:cs typeface="Arial" panose="020B0604020202020204" pitchFamily="34" charset="0"/>
              </a:defRPr>
            </a:lvl2pPr>
            <a:lvl3pPr marL="1253150" indent="-250300">
              <a:defRPr>
                <a:solidFill>
                  <a:schemeClr val="tx1"/>
                </a:solidFill>
                <a:latin typeface="Calibri" panose="020F0502020204030204" pitchFamily="34" charset="0"/>
                <a:cs typeface="Arial" panose="020B0604020202020204" pitchFamily="34" charset="0"/>
              </a:defRPr>
            </a:lvl3pPr>
            <a:lvl4pPr marL="1753751" indent="-250300">
              <a:defRPr>
                <a:solidFill>
                  <a:schemeClr val="tx1"/>
                </a:solidFill>
                <a:latin typeface="Calibri" panose="020F0502020204030204" pitchFamily="34" charset="0"/>
                <a:cs typeface="Arial" panose="020B0604020202020204" pitchFamily="34" charset="0"/>
              </a:defRPr>
            </a:lvl4pPr>
            <a:lvl5pPr marL="2255998" indent="-250300">
              <a:defRPr>
                <a:solidFill>
                  <a:schemeClr val="tx1"/>
                </a:solidFill>
                <a:latin typeface="Calibri" panose="020F0502020204030204" pitchFamily="34" charset="0"/>
                <a:cs typeface="Arial" panose="020B0604020202020204" pitchFamily="34" charset="0"/>
              </a:defRPr>
            </a:lvl5pPr>
            <a:lvl6pPr marL="2730251" indent="-250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204505" indent="-250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678759" indent="-250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153012" indent="-250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2BFAB870-426E-4C60-8A5E-BFD3FF7955AE}" type="slidenum">
              <a:rPr lang="en-US" altLang="en-US" smtClean="0"/>
              <a:pPr/>
              <a:t>33</a:t>
            </a:fld>
            <a:endParaRPr lang="en-US" altLang="en-US"/>
          </a:p>
        </p:txBody>
      </p:sp>
    </p:spTree>
    <p:extLst>
      <p:ext uri="{BB962C8B-B14F-4D97-AF65-F5344CB8AC3E}">
        <p14:creationId xmlns:p14="http://schemas.microsoft.com/office/powerpoint/2010/main" val="37366119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85046" indent="-301939">
              <a:defRPr>
                <a:solidFill>
                  <a:schemeClr val="tx1"/>
                </a:solidFill>
                <a:latin typeface="Arial" pitchFamily="34" charset="0"/>
              </a:defRPr>
            </a:lvl2pPr>
            <a:lvl3pPr marL="1207761" indent="-241553">
              <a:defRPr>
                <a:solidFill>
                  <a:schemeClr val="tx1"/>
                </a:solidFill>
                <a:latin typeface="Arial" pitchFamily="34" charset="0"/>
              </a:defRPr>
            </a:lvl3pPr>
            <a:lvl4pPr marL="1690866" indent="-241553">
              <a:defRPr>
                <a:solidFill>
                  <a:schemeClr val="tx1"/>
                </a:solidFill>
                <a:latin typeface="Arial" pitchFamily="34" charset="0"/>
              </a:defRPr>
            </a:lvl4pPr>
            <a:lvl5pPr marL="2173971" indent="-241553">
              <a:defRPr>
                <a:solidFill>
                  <a:schemeClr val="tx1"/>
                </a:solidFill>
                <a:latin typeface="Arial" pitchFamily="34" charset="0"/>
              </a:defRPr>
            </a:lvl5pPr>
            <a:lvl6pPr marL="2657075" indent="-241553" eaLnBrk="0" fontAlgn="base" hangingPunct="0">
              <a:spcBef>
                <a:spcPct val="0"/>
              </a:spcBef>
              <a:spcAft>
                <a:spcPct val="0"/>
              </a:spcAft>
              <a:defRPr>
                <a:solidFill>
                  <a:schemeClr val="tx1"/>
                </a:solidFill>
                <a:latin typeface="Arial" pitchFamily="34" charset="0"/>
              </a:defRPr>
            </a:lvl6pPr>
            <a:lvl7pPr marL="3140179" indent="-241553" eaLnBrk="0" fontAlgn="base" hangingPunct="0">
              <a:spcBef>
                <a:spcPct val="0"/>
              </a:spcBef>
              <a:spcAft>
                <a:spcPct val="0"/>
              </a:spcAft>
              <a:defRPr>
                <a:solidFill>
                  <a:schemeClr val="tx1"/>
                </a:solidFill>
                <a:latin typeface="Arial" pitchFamily="34" charset="0"/>
              </a:defRPr>
            </a:lvl7pPr>
            <a:lvl8pPr marL="3623284" indent="-241553" eaLnBrk="0" fontAlgn="base" hangingPunct="0">
              <a:spcBef>
                <a:spcPct val="0"/>
              </a:spcBef>
              <a:spcAft>
                <a:spcPct val="0"/>
              </a:spcAft>
              <a:defRPr>
                <a:solidFill>
                  <a:schemeClr val="tx1"/>
                </a:solidFill>
                <a:latin typeface="Arial" pitchFamily="34" charset="0"/>
              </a:defRPr>
            </a:lvl8pPr>
            <a:lvl9pPr marL="4106388" indent="-241553" eaLnBrk="0" fontAlgn="base" hangingPunct="0">
              <a:spcBef>
                <a:spcPct val="0"/>
              </a:spcBef>
              <a:spcAft>
                <a:spcPct val="0"/>
              </a:spcAft>
              <a:defRPr>
                <a:solidFill>
                  <a:schemeClr val="tx1"/>
                </a:solidFill>
                <a:latin typeface="Arial" pitchFamily="34" charset="0"/>
              </a:defRPr>
            </a:lvl9pPr>
          </a:lstStyle>
          <a:p>
            <a:pPr eaLnBrk="1" hangingPunct="1"/>
            <a:fld id="{6AE1D34A-EF11-4972-845B-2A5C3DE9C72D}" type="slidenum">
              <a:rPr lang="en-US" smtClean="0">
                <a:latin typeface="Times New Roman" pitchFamily="18" charset="0"/>
              </a:rPr>
              <a:pPr eaLnBrk="1" hangingPunct="1"/>
              <a:t>34</a:t>
            </a:fld>
            <a:endParaRPr lang="en-US">
              <a:latin typeface="Times New Roman" pitchFamily="18" charset="0"/>
            </a:endParaRPr>
          </a:p>
        </p:txBody>
      </p:sp>
      <p:sp>
        <p:nvSpPr>
          <p:cNvPr id="131075" name="Rectangle 7"/>
          <p:cNvSpPr txBox="1">
            <a:spLocks noGrp="1" noChangeArrowheads="1"/>
          </p:cNvSpPr>
          <p:nvPr/>
        </p:nvSpPr>
        <p:spPr bwMode="auto">
          <a:xfrm>
            <a:off x="4236724" y="9298162"/>
            <a:ext cx="3241040" cy="48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7730" tIns="48864" rIns="97730" bIns="48864"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C0F947FD-350A-412C-BB92-96A246F9309D}" type="slidenum">
              <a:rPr lang="en-US" sz="1300">
                <a:latin typeface="Times New Roman" pitchFamily="18" charset="0"/>
              </a:rPr>
              <a:pPr algn="r" eaLnBrk="1" hangingPunct="1"/>
              <a:t>34</a:t>
            </a:fld>
            <a:endParaRPr lang="en-US" sz="1300">
              <a:latin typeface="Times New Roman" pitchFamily="18" charset="0"/>
            </a:endParaRPr>
          </a:p>
        </p:txBody>
      </p:sp>
      <p:sp>
        <p:nvSpPr>
          <p:cNvPr id="13107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85046" indent="-301939">
              <a:defRPr>
                <a:solidFill>
                  <a:schemeClr val="tx1"/>
                </a:solidFill>
                <a:latin typeface="Arial" pitchFamily="34" charset="0"/>
              </a:defRPr>
            </a:lvl2pPr>
            <a:lvl3pPr marL="1207761" indent="-241553">
              <a:defRPr>
                <a:solidFill>
                  <a:schemeClr val="tx1"/>
                </a:solidFill>
                <a:latin typeface="Arial" pitchFamily="34" charset="0"/>
              </a:defRPr>
            </a:lvl3pPr>
            <a:lvl4pPr marL="1690866" indent="-241553">
              <a:defRPr>
                <a:solidFill>
                  <a:schemeClr val="tx1"/>
                </a:solidFill>
                <a:latin typeface="Arial" pitchFamily="34" charset="0"/>
              </a:defRPr>
            </a:lvl4pPr>
            <a:lvl5pPr marL="2173971" indent="-241553">
              <a:defRPr>
                <a:solidFill>
                  <a:schemeClr val="tx1"/>
                </a:solidFill>
                <a:latin typeface="Arial" pitchFamily="34" charset="0"/>
              </a:defRPr>
            </a:lvl5pPr>
            <a:lvl6pPr marL="2657075" indent="-241553" eaLnBrk="0" fontAlgn="base" hangingPunct="0">
              <a:spcBef>
                <a:spcPct val="0"/>
              </a:spcBef>
              <a:spcAft>
                <a:spcPct val="0"/>
              </a:spcAft>
              <a:defRPr>
                <a:solidFill>
                  <a:schemeClr val="tx1"/>
                </a:solidFill>
                <a:latin typeface="Arial" pitchFamily="34" charset="0"/>
              </a:defRPr>
            </a:lvl6pPr>
            <a:lvl7pPr marL="3140179" indent="-241553" eaLnBrk="0" fontAlgn="base" hangingPunct="0">
              <a:spcBef>
                <a:spcPct val="0"/>
              </a:spcBef>
              <a:spcAft>
                <a:spcPct val="0"/>
              </a:spcAft>
              <a:defRPr>
                <a:solidFill>
                  <a:schemeClr val="tx1"/>
                </a:solidFill>
                <a:latin typeface="Arial" pitchFamily="34" charset="0"/>
              </a:defRPr>
            </a:lvl7pPr>
            <a:lvl8pPr marL="3623284" indent="-241553" eaLnBrk="0" fontAlgn="base" hangingPunct="0">
              <a:spcBef>
                <a:spcPct val="0"/>
              </a:spcBef>
              <a:spcAft>
                <a:spcPct val="0"/>
              </a:spcAft>
              <a:defRPr>
                <a:solidFill>
                  <a:schemeClr val="tx1"/>
                </a:solidFill>
                <a:latin typeface="Arial" pitchFamily="34" charset="0"/>
              </a:defRPr>
            </a:lvl8pPr>
            <a:lvl9pPr marL="4106388" indent="-241553" eaLnBrk="0" fontAlgn="base" hangingPunct="0">
              <a:spcBef>
                <a:spcPct val="0"/>
              </a:spcBef>
              <a:spcAft>
                <a:spcPct val="0"/>
              </a:spcAft>
              <a:defRPr>
                <a:solidFill>
                  <a:schemeClr val="tx1"/>
                </a:solidFill>
                <a:latin typeface="Arial" pitchFamily="34" charset="0"/>
              </a:defRPr>
            </a:lvl9pPr>
          </a:lstStyle>
          <a:p>
            <a:pPr eaLnBrk="1" hangingPunct="1"/>
            <a:r>
              <a:rPr lang="en-US">
                <a:latin typeface="Times New Roman" pitchFamily="18" charset="0"/>
              </a:rPr>
              <a:t>Diabetes Educational Services© (530) 893 - 8635 </a:t>
            </a:r>
          </a:p>
        </p:txBody>
      </p:sp>
      <p:sp>
        <p:nvSpPr>
          <p:cNvPr id="131077" name="Rectangle 7"/>
          <p:cNvSpPr txBox="1">
            <a:spLocks noGrp="1" noChangeArrowheads="1"/>
          </p:cNvSpPr>
          <p:nvPr/>
        </p:nvSpPr>
        <p:spPr bwMode="auto">
          <a:xfrm>
            <a:off x="4236724" y="9298162"/>
            <a:ext cx="3241040" cy="48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7730" tIns="48864" rIns="97730" bIns="48864"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575AECC4-D18B-44E6-A131-B17753DE6A71}" type="slidenum">
              <a:rPr lang="en-US" sz="1300">
                <a:latin typeface="Times New Roman" pitchFamily="18" charset="0"/>
              </a:rPr>
              <a:pPr algn="r" eaLnBrk="1" hangingPunct="1"/>
              <a:t>34</a:t>
            </a:fld>
            <a:endParaRPr lang="en-US" sz="1300">
              <a:latin typeface="Times New Roman" pitchFamily="18" charset="0"/>
            </a:endParaRPr>
          </a:p>
        </p:txBody>
      </p:sp>
      <p:sp>
        <p:nvSpPr>
          <p:cNvPr id="131078" name="Rectangle 2"/>
          <p:cNvSpPr>
            <a:spLocks noGrp="1" noRot="1" noChangeAspect="1" noChangeArrowheads="1" noTextEdit="1"/>
          </p:cNvSpPr>
          <p:nvPr>
            <p:ph type="sldImg"/>
          </p:nvPr>
        </p:nvSpPr>
        <p:spPr>
          <a:xfrm>
            <a:off x="1316038" y="730250"/>
            <a:ext cx="4846637" cy="3635375"/>
          </a:xfrm>
          <a:ln/>
        </p:spPr>
      </p:sp>
      <p:sp>
        <p:nvSpPr>
          <p:cNvPr id="13107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a:p>
          <a:p>
            <a:r>
              <a:rPr lang="en-US"/>
              <a:t>Clinical trials indicate that pioglitazone and rosiglitazone are slightly more effective at reducing A1C (1.5-1.6% reduction) than troglitazone (1.1% reduction).  </a:t>
            </a:r>
          </a:p>
          <a:p>
            <a:endParaRPr lang="en-US"/>
          </a:p>
          <a:p>
            <a:r>
              <a:rPr lang="en-US"/>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a:p>
          <a:p>
            <a:r>
              <a:rPr lang="en-US"/>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a:p>
          <a:p>
            <a:r>
              <a:rPr lang="en-US"/>
              <a:t>TZDs are the most expensive of the oral antidiabetic agents.</a:t>
            </a:r>
          </a:p>
          <a:p>
            <a:endParaRPr lang="en-US"/>
          </a:p>
          <a:p>
            <a:endParaRPr lang="en-US"/>
          </a:p>
        </p:txBody>
      </p:sp>
    </p:spTree>
    <p:extLst>
      <p:ext uri="{BB962C8B-B14F-4D97-AF65-F5344CB8AC3E}">
        <p14:creationId xmlns:p14="http://schemas.microsoft.com/office/powerpoint/2010/main" val="20858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36</a:t>
            </a:fld>
            <a:endParaRPr lang="en-US"/>
          </a:p>
        </p:txBody>
      </p:sp>
    </p:spTree>
    <p:extLst>
      <p:ext uri="{BB962C8B-B14F-4D97-AF65-F5344CB8AC3E}">
        <p14:creationId xmlns:p14="http://schemas.microsoft.com/office/powerpoint/2010/main" val="37775828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a:xfrm>
            <a:off x="1257300" y="720725"/>
            <a:ext cx="4800600" cy="3600450"/>
          </a:xfrm>
          <a:ln/>
        </p:spPr>
      </p:sp>
      <p:sp>
        <p:nvSpPr>
          <p:cNvPr id="22937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33828" name="Footer Placeholder 3"/>
          <p:cNvSpPr>
            <a:spLocks noGrp="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30095" indent="-319267" eaLnBrk="0" hangingPunct="0">
              <a:defRPr>
                <a:solidFill>
                  <a:schemeClr val="tx1"/>
                </a:solidFill>
                <a:latin typeface="Arial" pitchFamily="34" charset="0"/>
              </a:defRPr>
            </a:lvl2pPr>
            <a:lvl3pPr marL="1277070" indent="-255413" eaLnBrk="0" hangingPunct="0">
              <a:defRPr>
                <a:solidFill>
                  <a:schemeClr val="tx1"/>
                </a:solidFill>
                <a:latin typeface="Arial" pitchFamily="34" charset="0"/>
              </a:defRPr>
            </a:lvl3pPr>
            <a:lvl4pPr marL="1787898" indent="-255413" eaLnBrk="0" hangingPunct="0">
              <a:defRPr>
                <a:solidFill>
                  <a:schemeClr val="tx1"/>
                </a:solidFill>
                <a:latin typeface="Arial" pitchFamily="34" charset="0"/>
              </a:defRPr>
            </a:lvl4pPr>
            <a:lvl5pPr marL="2298727" indent="-255413" eaLnBrk="0" hangingPunct="0">
              <a:defRPr>
                <a:solidFill>
                  <a:schemeClr val="tx1"/>
                </a:solidFill>
                <a:latin typeface="Arial" pitchFamily="34" charset="0"/>
              </a:defRPr>
            </a:lvl5pPr>
            <a:lvl6pPr marL="2809554" indent="-255413" eaLnBrk="0" fontAlgn="base" hangingPunct="0">
              <a:spcBef>
                <a:spcPct val="0"/>
              </a:spcBef>
              <a:spcAft>
                <a:spcPct val="0"/>
              </a:spcAft>
              <a:defRPr>
                <a:solidFill>
                  <a:schemeClr val="tx1"/>
                </a:solidFill>
                <a:latin typeface="Arial" pitchFamily="34" charset="0"/>
              </a:defRPr>
            </a:lvl6pPr>
            <a:lvl7pPr marL="3320383" indent="-255413" eaLnBrk="0" fontAlgn="base" hangingPunct="0">
              <a:spcBef>
                <a:spcPct val="0"/>
              </a:spcBef>
              <a:spcAft>
                <a:spcPct val="0"/>
              </a:spcAft>
              <a:defRPr>
                <a:solidFill>
                  <a:schemeClr val="tx1"/>
                </a:solidFill>
                <a:latin typeface="Arial" pitchFamily="34" charset="0"/>
              </a:defRPr>
            </a:lvl7pPr>
            <a:lvl8pPr marL="3831210" indent="-255413" eaLnBrk="0" fontAlgn="base" hangingPunct="0">
              <a:spcBef>
                <a:spcPct val="0"/>
              </a:spcBef>
              <a:spcAft>
                <a:spcPct val="0"/>
              </a:spcAft>
              <a:defRPr>
                <a:solidFill>
                  <a:schemeClr val="tx1"/>
                </a:solidFill>
                <a:latin typeface="Arial" pitchFamily="34" charset="0"/>
              </a:defRPr>
            </a:lvl8pPr>
            <a:lvl9pPr marL="4342038" indent="-255413" eaLnBrk="0" fontAlgn="base" hangingPunct="0">
              <a:spcBef>
                <a:spcPct val="0"/>
              </a:spcBef>
              <a:spcAft>
                <a:spcPct val="0"/>
              </a:spcAft>
              <a:defRPr>
                <a:solidFill>
                  <a:schemeClr val="tx1"/>
                </a:solidFill>
                <a:latin typeface="Arial" pitchFamily="34" charset="0"/>
              </a:defRPr>
            </a:lvl9pPr>
          </a:lstStyle>
          <a:p>
            <a:pPr>
              <a:defRPr/>
            </a:pPr>
            <a:r>
              <a:rPr lang="en-US">
                <a:latin typeface="Times New Roman" pitchFamily="18" charset="0"/>
              </a:rPr>
              <a:t>Diabetes Educational Services© (530) 893 - 8635 </a:t>
            </a:r>
          </a:p>
        </p:txBody>
      </p:sp>
      <p:sp>
        <p:nvSpPr>
          <p:cNvPr id="333829" name="Slide Number Placeholder 4"/>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30095" indent="-319267" eaLnBrk="0" hangingPunct="0">
              <a:defRPr>
                <a:solidFill>
                  <a:schemeClr val="tx1"/>
                </a:solidFill>
                <a:latin typeface="Arial" pitchFamily="34" charset="0"/>
              </a:defRPr>
            </a:lvl2pPr>
            <a:lvl3pPr marL="1277070" indent="-255413" eaLnBrk="0" hangingPunct="0">
              <a:defRPr>
                <a:solidFill>
                  <a:schemeClr val="tx1"/>
                </a:solidFill>
                <a:latin typeface="Arial" pitchFamily="34" charset="0"/>
              </a:defRPr>
            </a:lvl3pPr>
            <a:lvl4pPr marL="1787898" indent="-255413" eaLnBrk="0" hangingPunct="0">
              <a:defRPr>
                <a:solidFill>
                  <a:schemeClr val="tx1"/>
                </a:solidFill>
                <a:latin typeface="Arial" pitchFamily="34" charset="0"/>
              </a:defRPr>
            </a:lvl4pPr>
            <a:lvl5pPr marL="2298727" indent="-255413" eaLnBrk="0" hangingPunct="0">
              <a:defRPr>
                <a:solidFill>
                  <a:schemeClr val="tx1"/>
                </a:solidFill>
                <a:latin typeface="Arial" pitchFamily="34" charset="0"/>
              </a:defRPr>
            </a:lvl5pPr>
            <a:lvl6pPr marL="2809554" indent="-255413" eaLnBrk="0" fontAlgn="base" hangingPunct="0">
              <a:spcBef>
                <a:spcPct val="0"/>
              </a:spcBef>
              <a:spcAft>
                <a:spcPct val="0"/>
              </a:spcAft>
              <a:defRPr>
                <a:solidFill>
                  <a:schemeClr val="tx1"/>
                </a:solidFill>
                <a:latin typeface="Arial" pitchFamily="34" charset="0"/>
              </a:defRPr>
            </a:lvl6pPr>
            <a:lvl7pPr marL="3320383" indent="-255413" eaLnBrk="0" fontAlgn="base" hangingPunct="0">
              <a:spcBef>
                <a:spcPct val="0"/>
              </a:spcBef>
              <a:spcAft>
                <a:spcPct val="0"/>
              </a:spcAft>
              <a:defRPr>
                <a:solidFill>
                  <a:schemeClr val="tx1"/>
                </a:solidFill>
                <a:latin typeface="Arial" pitchFamily="34" charset="0"/>
              </a:defRPr>
            </a:lvl7pPr>
            <a:lvl8pPr marL="3831210" indent="-255413" eaLnBrk="0" fontAlgn="base" hangingPunct="0">
              <a:spcBef>
                <a:spcPct val="0"/>
              </a:spcBef>
              <a:spcAft>
                <a:spcPct val="0"/>
              </a:spcAft>
              <a:defRPr>
                <a:solidFill>
                  <a:schemeClr val="tx1"/>
                </a:solidFill>
                <a:latin typeface="Arial" pitchFamily="34" charset="0"/>
              </a:defRPr>
            </a:lvl8pPr>
            <a:lvl9pPr marL="4342038" indent="-255413" eaLnBrk="0" fontAlgn="base" hangingPunct="0">
              <a:spcBef>
                <a:spcPct val="0"/>
              </a:spcBef>
              <a:spcAft>
                <a:spcPct val="0"/>
              </a:spcAft>
              <a:defRPr>
                <a:solidFill>
                  <a:schemeClr val="tx1"/>
                </a:solidFill>
                <a:latin typeface="Arial" pitchFamily="34" charset="0"/>
              </a:defRPr>
            </a:lvl9pPr>
          </a:lstStyle>
          <a:p>
            <a:pPr>
              <a:defRPr/>
            </a:pPr>
            <a:fld id="{DEEDFCDA-724E-4BD7-B1B0-053D9862B4AF}" type="slidenum">
              <a:rPr lang="en-US" smtClean="0">
                <a:latin typeface="Times New Roman" pitchFamily="18" charset="0"/>
              </a:rPr>
              <a:pPr>
                <a:defRPr/>
              </a:pPr>
              <a:t>38</a:t>
            </a:fld>
            <a:endParaRPr lang="en-US">
              <a:latin typeface="Times New Roman" pitchFamily="18" charset="0"/>
            </a:endParaRPr>
          </a:p>
        </p:txBody>
      </p:sp>
    </p:spTree>
    <p:extLst>
      <p:ext uri="{BB962C8B-B14F-4D97-AF65-F5344CB8AC3E}">
        <p14:creationId xmlns:p14="http://schemas.microsoft.com/office/powerpoint/2010/main" val="42690773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get to the insulin piece, please mention we will get into great detail about insulin in the pharmacotherapy module</a:t>
            </a:r>
          </a:p>
        </p:txBody>
      </p:sp>
      <p:sp>
        <p:nvSpPr>
          <p:cNvPr id="4" name="Slide Number Placeholder 3"/>
          <p:cNvSpPr>
            <a:spLocks noGrp="1"/>
          </p:cNvSpPr>
          <p:nvPr>
            <p:ph type="sldNum" sz="quarter" idx="5"/>
          </p:nvPr>
        </p:nvSpPr>
        <p:spPr/>
        <p:txBody>
          <a:bodyPr/>
          <a:lstStyle/>
          <a:p>
            <a:fld id="{E7E172E5-96F5-CE44-BBC6-663907FCDA17}" type="slidenum">
              <a:rPr lang="en-US" smtClean="0"/>
              <a:t>39</a:t>
            </a:fld>
            <a:endParaRPr lang="en-US"/>
          </a:p>
        </p:txBody>
      </p:sp>
    </p:spTree>
    <p:extLst>
      <p:ext uri="{BB962C8B-B14F-4D97-AF65-F5344CB8AC3E}">
        <p14:creationId xmlns:p14="http://schemas.microsoft.com/office/powerpoint/2010/main" val="25592411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a:xfrm>
            <a:off x="1338263" y="744538"/>
            <a:ext cx="4956175" cy="3717925"/>
          </a:xfrm>
          <a:ln/>
        </p:spPr>
      </p:sp>
      <p:sp>
        <p:nvSpPr>
          <p:cNvPr id="22528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28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85144" indent="-301977">
              <a:defRPr>
                <a:solidFill>
                  <a:schemeClr val="tx1"/>
                </a:solidFill>
                <a:latin typeface="Arial" pitchFamily="34" charset="0"/>
              </a:defRPr>
            </a:lvl2pPr>
            <a:lvl3pPr marL="1207911" indent="-241583">
              <a:defRPr>
                <a:solidFill>
                  <a:schemeClr val="tx1"/>
                </a:solidFill>
                <a:latin typeface="Arial" pitchFamily="34" charset="0"/>
              </a:defRPr>
            </a:lvl3pPr>
            <a:lvl4pPr marL="1691076" indent="-241583">
              <a:defRPr>
                <a:solidFill>
                  <a:schemeClr val="tx1"/>
                </a:solidFill>
                <a:latin typeface="Arial" pitchFamily="34" charset="0"/>
              </a:defRPr>
            </a:lvl4pPr>
            <a:lvl5pPr marL="2174241" indent="-241583">
              <a:defRPr>
                <a:solidFill>
                  <a:schemeClr val="tx1"/>
                </a:solidFill>
                <a:latin typeface="Arial" pitchFamily="34" charset="0"/>
              </a:defRPr>
            </a:lvl5pPr>
            <a:lvl6pPr marL="2657405" indent="-241583" eaLnBrk="0" fontAlgn="base" hangingPunct="0">
              <a:spcBef>
                <a:spcPct val="0"/>
              </a:spcBef>
              <a:spcAft>
                <a:spcPct val="0"/>
              </a:spcAft>
              <a:defRPr>
                <a:solidFill>
                  <a:schemeClr val="tx1"/>
                </a:solidFill>
                <a:latin typeface="Arial" pitchFamily="34" charset="0"/>
              </a:defRPr>
            </a:lvl6pPr>
            <a:lvl7pPr marL="3140569" indent="-241583" eaLnBrk="0" fontAlgn="base" hangingPunct="0">
              <a:spcBef>
                <a:spcPct val="0"/>
              </a:spcBef>
              <a:spcAft>
                <a:spcPct val="0"/>
              </a:spcAft>
              <a:defRPr>
                <a:solidFill>
                  <a:schemeClr val="tx1"/>
                </a:solidFill>
                <a:latin typeface="Arial" pitchFamily="34" charset="0"/>
              </a:defRPr>
            </a:lvl7pPr>
            <a:lvl8pPr marL="3623734" indent="-241583" eaLnBrk="0" fontAlgn="base" hangingPunct="0">
              <a:spcBef>
                <a:spcPct val="0"/>
              </a:spcBef>
              <a:spcAft>
                <a:spcPct val="0"/>
              </a:spcAft>
              <a:defRPr>
                <a:solidFill>
                  <a:schemeClr val="tx1"/>
                </a:solidFill>
                <a:latin typeface="Arial" pitchFamily="34" charset="0"/>
              </a:defRPr>
            </a:lvl8pPr>
            <a:lvl9pPr marL="4106898" indent="-241583"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2528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85144" indent="-301977">
              <a:defRPr>
                <a:solidFill>
                  <a:schemeClr val="tx1"/>
                </a:solidFill>
                <a:latin typeface="Arial" pitchFamily="34" charset="0"/>
              </a:defRPr>
            </a:lvl2pPr>
            <a:lvl3pPr marL="1207911" indent="-241583">
              <a:defRPr>
                <a:solidFill>
                  <a:schemeClr val="tx1"/>
                </a:solidFill>
                <a:latin typeface="Arial" pitchFamily="34" charset="0"/>
              </a:defRPr>
            </a:lvl3pPr>
            <a:lvl4pPr marL="1691076" indent="-241583">
              <a:defRPr>
                <a:solidFill>
                  <a:schemeClr val="tx1"/>
                </a:solidFill>
                <a:latin typeface="Arial" pitchFamily="34" charset="0"/>
              </a:defRPr>
            </a:lvl4pPr>
            <a:lvl5pPr marL="2174241" indent="-241583">
              <a:defRPr>
                <a:solidFill>
                  <a:schemeClr val="tx1"/>
                </a:solidFill>
                <a:latin typeface="Arial" pitchFamily="34" charset="0"/>
              </a:defRPr>
            </a:lvl5pPr>
            <a:lvl6pPr marL="2657405" indent="-241583" eaLnBrk="0" fontAlgn="base" hangingPunct="0">
              <a:spcBef>
                <a:spcPct val="0"/>
              </a:spcBef>
              <a:spcAft>
                <a:spcPct val="0"/>
              </a:spcAft>
              <a:defRPr>
                <a:solidFill>
                  <a:schemeClr val="tx1"/>
                </a:solidFill>
                <a:latin typeface="Arial" pitchFamily="34" charset="0"/>
              </a:defRPr>
            </a:lvl6pPr>
            <a:lvl7pPr marL="3140569" indent="-241583" eaLnBrk="0" fontAlgn="base" hangingPunct="0">
              <a:spcBef>
                <a:spcPct val="0"/>
              </a:spcBef>
              <a:spcAft>
                <a:spcPct val="0"/>
              </a:spcAft>
              <a:defRPr>
                <a:solidFill>
                  <a:schemeClr val="tx1"/>
                </a:solidFill>
                <a:latin typeface="Arial" pitchFamily="34" charset="0"/>
              </a:defRPr>
            </a:lvl7pPr>
            <a:lvl8pPr marL="3623734" indent="-241583" eaLnBrk="0" fontAlgn="base" hangingPunct="0">
              <a:spcBef>
                <a:spcPct val="0"/>
              </a:spcBef>
              <a:spcAft>
                <a:spcPct val="0"/>
              </a:spcAft>
              <a:defRPr>
                <a:solidFill>
                  <a:schemeClr val="tx1"/>
                </a:solidFill>
                <a:latin typeface="Arial" pitchFamily="34" charset="0"/>
              </a:defRPr>
            </a:lvl8pPr>
            <a:lvl9pPr marL="4106898" indent="-241583" eaLnBrk="0" fontAlgn="base" hangingPunct="0">
              <a:spcBef>
                <a:spcPct val="0"/>
              </a:spcBef>
              <a:spcAft>
                <a:spcPct val="0"/>
              </a:spcAft>
              <a:defRPr>
                <a:solidFill>
                  <a:schemeClr val="tx1"/>
                </a:solidFill>
                <a:latin typeface="Arial" pitchFamily="34" charset="0"/>
              </a:defRPr>
            </a:lvl9pPr>
          </a:lstStyle>
          <a:p>
            <a:fld id="{FC406260-0B18-4D63-974D-36B34B0E6E6E}" type="slidenum">
              <a:rPr lang="en-US" smtClean="0">
                <a:latin typeface="Times New Roman" pitchFamily="18" charset="0"/>
              </a:rPr>
              <a:pPr/>
              <a:t>52</a:t>
            </a:fld>
            <a:endParaRPr lang="en-US">
              <a:latin typeface="Times New Roman" pitchFamily="18" charset="0"/>
            </a:endParaRPr>
          </a:p>
        </p:txBody>
      </p:sp>
    </p:spTree>
    <p:extLst>
      <p:ext uri="{BB962C8B-B14F-4D97-AF65-F5344CB8AC3E}">
        <p14:creationId xmlns:p14="http://schemas.microsoft.com/office/powerpoint/2010/main" val="19211718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a:xfrm>
            <a:off x="1338263" y="744538"/>
            <a:ext cx="4956175" cy="3717925"/>
          </a:xfrm>
          <a:ln/>
        </p:spPr>
      </p:sp>
      <p:sp>
        <p:nvSpPr>
          <p:cNvPr id="22630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630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85144" indent="-301977">
              <a:defRPr>
                <a:solidFill>
                  <a:schemeClr val="tx1"/>
                </a:solidFill>
                <a:latin typeface="Arial" pitchFamily="34" charset="0"/>
              </a:defRPr>
            </a:lvl2pPr>
            <a:lvl3pPr marL="1207911" indent="-241583">
              <a:defRPr>
                <a:solidFill>
                  <a:schemeClr val="tx1"/>
                </a:solidFill>
                <a:latin typeface="Arial" pitchFamily="34" charset="0"/>
              </a:defRPr>
            </a:lvl3pPr>
            <a:lvl4pPr marL="1691076" indent="-241583">
              <a:defRPr>
                <a:solidFill>
                  <a:schemeClr val="tx1"/>
                </a:solidFill>
                <a:latin typeface="Arial" pitchFamily="34" charset="0"/>
              </a:defRPr>
            </a:lvl4pPr>
            <a:lvl5pPr marL="2174241" indent="-241583">
              <a:defRPr>
                <a:solidFill>
                  <a:schemeClr val="tx1"/>
                </a:solidFill>
                <a:latin typeface="Arial" pitchFamily="34" charset="0"/>
              </a:defRPr>
            </a:lvl5pPr>
            <a:lvl6pPr marL="2657405" indent="-241583" eaLnBrk="0" fontAlgn="base" hangingPunct="0">
              <a:spcBef>
                <a:spcPct val="0"/>
              </a:spcBef>
              <a:spcAft>
                <a:spcPct val="0"/>
              </a:spcAft>
              <a:defRPr>
                <a:solidFill>
                  <a:schemeClr val="tx1"/>
                </a:solidFill>
                <a:latin typeface="Arial" pitchFamily="34" charset="0"/>
              </a:defRPr>
            </a:lvl6pPr>
            <a:lvl7pPr marL="3140569" indent="-241583" eaLnBrk="0" fontAlgn="base" hangingPunct="0">
              <a:spcBef>
                <a:spcPct val="0"/>
              </a:spcBef>
              <a:spcAft>
                <a:spcPct val="0"/>
              </a:spcAft>
              <a:defRPr>
                <a:solidFill>
                  <a:schemeClr val="tx1"/>
                </a:solidFill>
                <a:latin typeface="Arial" pitchFamily="34" charset="0"/>
              </a:defRPr>
            </a:lvl7pPr>
            <a:lvl8pPr marL="3623734" indent="-241583" eaLnBrk="0" fontAlgn="base" hangingPunct="0">
              <a:spcBef>
                <a:spcPct val="0"/>
              </a:spcBef>
              <a:spcAft>
                <a:spcPct val="0"/>
              </a:spcAft>
              <a:defRPr>
                <a:solidFill>
                  <a:schemeClr val="tx1"/>
                </a:solidFill>
                <a:latin typeface="Arial" pitchFamily="34" charset="0"/>
              </a:defRPr>
            </a:lvl8pPr>
            <a:lvl9pPr marL="4106898" indent="-241583"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2630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85144" indent="-301977">
              <a:defRPr>
                <a:solidFill>
                  <a:schemeClr val="tx1"/>
                </a:solidFill>
                <a:latin typeface="Arial" pitchFamily="34" charset="0"/>
              </a:defRPr>
            </a:lvl2pPr>
            <a:lvl3pPr marL="1207911" indent="-241583">
              <a:defRPr>
                <a:solidFill>
                  <a:schemeClr val="tx1"/>
                </a:solidFill>
                <a:latin typeface="Arial" pitchFamily="34" charset="0"/>
              </a:defRPr>
            </a:lvl3pPr>
            <a:lvl4pPr marL="1691076" indent="-241583">
              <a:defRPr>
                <a:solidFill>
                  <a:schemeClr val="tx1"/>
                </a:solidFill>
                <a:latin typeface="Arial" pitchFamily="34" charset="0"/>
              </a:defRPr>
            </a:lvl4pPr>
            <a:lvl5pPr marL="2174241" indent="-241583">
              <a:defRPr>
                <a:solidFill>
                  <a:schemeClr val="tx1"/>
                </a:solidFill>
                <a:latin typeface="Arial" pitchFamily="34" charset="0"/>
              </a:defRPr>
            </a:lvl5pPr>
            <a:lvl6pPr marL="2657405" indent="-241583" eaLnBrk="0" fontAlgn="base" hangingPunct="0">
              <a:spcBef>
                <a:spcPct val="0"/>
              </a:spcBef>
              <a:spcAft>
                <a:spcPct val="0"/>
              </a:spcAft>
              <a:defRPr>
                <a:solidFill>
                  <a:schemeClr val="tx1"/>
                </a:solidFill>
                <a:latin typeface="Arial" pitchFamily="34" charset="0"/>
              </a:defRPr>
            </a:lvl6pPr>
            <a:lvl7pPr marL="3140569" indent="-241583" eaLnBrk="0" fontAlgn="base" hangingPunct="0">
              <a:spcBef>
                <a:spcPct val="0"/>
              </a:spcBef>
              <a:spcAft>
                <a:spcPct val="0"/>
              </a:spcAft>
              <a:defRPr>
                <a:solidFill>
                  <a:schemeClr val="tx1"/>
                </a:solidFill>
                <a:latin typeface="Arial" pitchFamily="34" charset="0"/>
              </a:defRPr>
            </a:lvl7pPr>
            <a:lvl8pPr marL="3623734" indent="-241583" eaLnBrk="0" fontAlgn="base" hangingPunct="0">
              <a:spcBef>
                <a:spcPct val="0"/>
              </a:spcBef>
              <a:spcAft>
                <a:spcPct val="0"/>
              </a:spcAft>
              <a:defRPr>
                <a:solidFill>
                  <a:schemeClr val="tx1"/>
                </a:solidFill>
                <a:latin typeface="Arial" pitchFamily="34" charset="0"/>
              </a:defRPr>
            </a:lvl8pPr>
            <a:lvl9pPr marL="4106898" indent="-241583" eaLnBrk="0" fontAlgn="base" hangingPunct="0">
              <a:spcBef>
                <a:spcPct val="0"/>
              </a:spcBef>
              <a:spcAft>
                <a:spcPct val="0"/>
              </a:spcAft>
              <a:defRPr>
                <a:solidFill>
                  <a:schemeClr val="tx1"/>
                </a:solidFill>
                <a:latin typeface="Arial" pitchFamily="34" charset="0"/>
              </a:defRPr>
            </a:lvl9pPr>
          </a:lstStyle>
          <a:p>
            <a:fld id="{B1C8BBBE-E55D-47DC-A947-79D403A9DD2D}" type="slidenum">
              <a:rPr lang="en-US" smtClean="0">
                <a:latin typeface="Times New Roman" pitchFamily="18" charset="0"/>
              </a:rPr>
              <a:pPr/>
              <a:t>53</a:t>
            </a:fld>
            <a:endParaRPr lang="en-US">
              <a:latin typeface="Times New Roman" pitchFamily="18" charset="0"/>
            </a:endParaRPr>
          </a:p>
        </p:txBody>
      </p:sp>
    </p:spTree>
    <p:extLst>
      <p:ext uri="{BB962C8B-B14F-4D97-AF65-F5344CB8AC3E}">
        <p14:creationId xmlns:p14="http://schemas.microsoft.com/office/powerpoint/2010/main" val="32392810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xfrm>
            <a:off x="1338263" y="744538"/>
            <a:ext cx="4956175" cy="3717925"/>
          </a:xfrm>
          <a:ln/>
        </p:spPr>
      </p:sp>
      <p:sp>
        <p:nvSpPr>
          <p:cNvPr id="2355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3476" name="Footer Placeholder 3"/>
          <p:cNvSpPr>
            <a:spLocks noGrp="1"/>
          </p:cNvSpPr>
          <p:nvPr>
            <p:ph type="ftr" sz="quarter" idx="4"/>
          </p:nvPr>
        </p:nvSpPr>
        <p:spPr/>
        <p:txBody>
          <a:bodyPr/>
          <a:lstStyle/>
          <a:p>
            <a:pPr>
              <a:defRPr/>
            </a:pPr>
            <a:r>
              <a:rPr lang="en-US">
                <a:solidFill>
                  <a:prstClr val="black"/>
                </a:solidFill>
              </a:rPr>
              <a:t>Diabetes Educational Services© (530) 893 - 8635 </a:t>
            </a:r>
          </a:p>
        </p:txBody>
      </p:sp>
      <p:sp>
        <p:nvSpPr>
          <p:cNvPr id="233477" name="Slide Number Placeholder 4"/>
          <p:cNvSpPr>
            <a:spLocks noGrp="1"/>
          </p:cNvSpPr>
          <p:nvPr>
            <p:ph type="sldNum" sz="quarter" idx="5"/>
          </p:nvPr>
        </p:nvSpPr>
        <p:spPr/>
        <p:txBody>
          <a:bodyPr/>
          <a:lstStyle/>
          <a:p>
            <a:pPr>
              <a:defRPr/>
            </a:pPr>
            <a:fld id="{6A3A7E85-FDAA-457B-8E68-532E6EDC8ED4}" type="slidenum">
              <a:rPr lang="en-US" smtClean="0">
                <a:solidFill>
                  <a:prstClr val="black"/>
                </a:solidFill>
              </a:rPr>
              <a:pPr>
                <a:defRPr/>
              </a:pPr>
              <a:t>55</a:t>
            </a:fld>
            <a:endParaRPr lang="en-US">
              <a:solidFill>
                <a:prstClr val="black"/>
              </a:solidFill>
            </a:endParaRPr>
          </a:p>
        </p:txBody>
      </p:sp>
    </p:spTree>
    <p:extLst>
      <p:ext uri="{BB962C8B-B14F-4D97-AF65-F5344CB8AC3E}">
        <p14:creationId xmlns:p14="http://schemas.microsoft.com/office/powerpoint/2010/main" val="16944041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a:xfrm>
            <a:off x="1338263" y="744538"/>
            <a:ext cx="4956175" cy="3717925"/>
          </a:xfrm>
          <a:ln/>
        </p:spPr>
      </p:sp>
      <p:sp>
        <p:nvSpPr>
          <p:cNvPr id="2938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34500" name="Slide Number Placeholder 3"/>
          <p:cNvSpPr>
            <a:spLocks noGrp="1"/>
          </p:cNvSpPr>
          <p:nvPr>
            <p:ph type="sldNum" sz="quarter" idx="5"/>
          </p:nvPr>
        </p:nvSpPr>
        <p:spPr/>
        <p:txBody>
          <a:bodyPr/>
          <a:lstStyle/>
          <a:p>
            <a:pPr>
              <a:defRPr/>
            </a:pPr>
            <a:fld id="{77222AC3-FCD4-4093-95B6-330AD6AAABE7}" type="slidenum">
              <a:rPr lang="en-US" smtClean="0"/>
              <a:pPr>
                <a:defRPr/>
              </a:pPr>
              <a:t>57</a:t>
            </a:fld>
            <a:endParaRPr lang="en-US"/>
          </a:p>
        </p:txBody>
      </p:sp>
    </p:spTree>
    <p:extLst>
      <p:ext uri="{BB962C8B-B14F-4D97-AF65-F5344CB8AC3E}">
        <p14:creationId xmlns:p14="http://schemas.microsoft.com/office/powerpoint/2010/main" val="40490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4</a:t>
            </a:fld>
            <a:endParaRPr lang="en-US"/>
          </a:p>
        </p:txBody>
      </p:sp>
    </p:spTree>
    <p:extLst>
      <p:ext uri="{BB962C8B-B14F-4D97-AF65-F5344CB8AC3E}">
        <p14:creationId xmlns:p14="http://schemas.microsoft.com/office/powerpoint/2010/main" val="3935513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Times New Roman" pitchFamily="18" charset="0"/>
              </a:defRPr>
            </a:lvl1pPr>
            <a:lvl2pPr marL="829974" indent="-319220" eaLnBrk="0" hangingPunct="0">
              <a:defRPr sz="2600">
                <a:solidFill>
                  <a:schemeClr val="tx1"/>
                </a:solidFill>
                <a:latin typeface="Times New Roman" pitchFamily="18" charset="0"/>
              </a:defRPr>
            </a:lvl2pPr>
            <a:lvl3pPr marL="1276883" indent="-255376" eaLnBrk="0" hangingPunct="0">
              <a:defRPr sz="2600">
                <a:solidFill>
                  <a:schemeClr val="tx1"/>
                </a:solidFill>
                <a:latin typeface="Times New Roman" pitchFamily="18" charset="0"/>
              </a:defRPr>
            </a:lvl3pPr>
            <a:lvl4pPr marL="1787636" indent="-255376" eaLnBrk="0" hangingPunct="0">
              <a:defRPr sz="2600">
                <a:solidFill>
                  <a:schemeClr val="tx1"/>
                </a:solidFill>
                <a:latin typeface="Times New Roman" pitchFamily="18" charset="0"/>
              </a:defRPr>
            </a:lvl4pPr>
            <a:lvl5pPr marL="2298389" indent="-255376" eaLnBrk="0" hangingPunct="0">
              <a:defRPr sz="2600">
                <a:solidFill>
                  <a:schemeClr val="tx1"/>
                </a:solidFill>
                <a:latin typeface="Times New Roman" pitchFamily="18" charset="0"/>
              </a:defRPr>
            </a:lvl5pPr>
            <a:lvl6pPr marL="2809143" indent="-255376" eaLnBrk="0" fontAlgn="base" hangingPunct="0">
              <a:spcBef>
                <a:spcPct val="0"/>
              </a:spcBef>
              <a:spcAft>
                <a:spcPct val="0"/>
              </a:spcAft>
              <a:defRPr sz="2600">
                <a:solidFill>
                  <a:schemeClr val="tx1"/>
                </a:solidFill>
                <a:latin typeface="Times New Roman" pitchFamily="18" charset="0"/>
              </a:defRPr>
            </a:lvl6pPr>
            <a:lvl7pPr marL="3319895" indent="-255376" eaLnBrk="0" fontAlgn="base" hangingPunct="0">
              <a:spcBef>
                <a:spcPct val="0"/>
              </a:spcBef>
              <a:spcAft>
                <a:spcPct val="0"/>
              </a:spcAft>
              <a:defRPr sz="2600">
                <a:solidFill>
                  <a:schemeClr val="tx1"/>
                </a:solidFill>
                <a:latin typeface="Times New Roman" pitchFamily="18" charset="0"/>
              </a:defRPr>
            </a:lvl7pPr>
            <a:lvl8pPr marL="3830649" indent="-255376" eaLnBrk="0" fontAlgn="base" hangingPunct="0">
              <a:spcBef>
                <a:spcPct val="0"/>
              </a:spcBef>
              <a:spcAft>
                <a:spcPct val="0"/>
              </a:spcAft>
              <a:defRPr sz="2600">
                <a:solidFill>
                  <a:schemeClr val="tx1"/>
                </a:solidFill>
                <a:latin typeface="Times New Roman" pitchFamily="18" charset="0"/>
              </a:defRPr>
            </a:lvl8pPr>
            <a:lvl9pPr marL="4341403" indent="-255376" eaLnBrk="0" fontAlgn="base" hangingPunct="0">
              <a:spcBef>
                <a:spcPct val="0"/>
              </a:spcBef>
              <a:spcAft>
                <a:spcPct val="0"/>
              </a:spcAft>
              <a:defRPr sz="2600">
                <a:solidFill>
                  <a:schemeClr val="tx1"/>
                </a:solidFill>
                <a:latin typeface="Times New Roman" pitchFamily="18" charset="0"/>
              </a:defRPr>
            </a:lvl9pPr>
          </a:lstStyle>
          <a:p>
            <a:pPr eaLnBrk="1" hangingPunct="1"/>
            <a:fld id="{CEB75143-B810-4467-B3F7-B829CB5BE84A}" type="slidenum">
              <a:rPr lang="en-US" sz="1300"/>
              <a:pPr eaLnBrk="1" hangingPunct="1"/>
              <a:t>59</a:t>
            </a:fld>
            <a:endParaRPr lang="en-US" sz="1300"/>
          </a:p>
        </p:txBody>
      </p:sp>
      <p:sp>
        <p:nvSpPr>
          <p:cNvPr id="290819" name="Rectangle 7"/>
          <p:cNvSpPr txBox="1">
            <a:spLocks noGrp="1" noChangeArrowheads="1"/>
          </p:cNvSpPr>
          <p:nvPr/>
        </p:nvSpPr>
        <p:spPr bwMode="auto">
          <a:xfrm>
            <a:off x="4421632" y="9603450"/>
            <a:ext cx="3381248" cy="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783" tIns="50891" rIns="101783" bIns="50891"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BAC57BA4-783E-46DC-9EE6-D0C57C3B05DB}" type="slidenum">
              <a:rPr lang="en-US" sz="1300"/>
              <a:pPr algn="r" eaLnBrk="1" hangingPunct="1"/>
              <a:t>59</a:t>
            </a:fld>
            <a:endParaRPr lang="en-US" sz="1300"/>
          </a:p>
        </p:txBody>
      </p:sp>
      <p:sp>
        <p:nvSpPr>
          <p:cNvPr id="290820" name="Slide Image Placeholder 1"/>
          <p:cNvSpPr>
            <a:spLocks noGrp="1" noRot="1" noChangeAspect="1" noTextEdit="1"/>
          </p:cNvSpPr>
          <p:nvPr>
            <p:ph type="sldImg"/>
          </p:nvPr>
        </p:nvSpPr>
        <p:spPr>
          <a:xfrm>
            <a:off x="1338263" y="744538"/>
            <a:ext cx="4956175" cy="3717925"/>
          </a:xfrm>
          <a:ln/>
        </p:spPr>
      </p:sp>
      <p:sp>
        <p:nvSpPr>
          <p:cNvPr id="29082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9082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Times New Roman" pitchFamily="18" charset="0"/>
              </a:defRPr>
            </a:lvl1pPr>
            <a:lvl2pPr marL="829974" indent="-319220" eaLnBrk="0" hangingPunct="0">
              <a:defRPr sz="2600">
                <a:solidFill>
                  <a:schemeClr val="tx1"/>
                </a:solidFill>
                <a:latin typeface="Times New Roman" pitchFamily="18" charset="0"/>
              </a:defRPr>
            </a:lvl2pPr>
            <a:lvl3pPr marL="1276883" indent="-255376" eaLnBrk="0" hangingPunct="0">
              <a:defRPr sz="2600">
                <a:solidFill>
                  <a:schemeClr val="tx1"/>
                </a:solidFill>
                <a:latin typeface="Times New Roman" pitchFamily="18" charset="0"/>
              </a:defRPr>
            </a:lvl3pPr>
            <a:lvl4pPr marL="1787636" indent="-255376" eaLnBrk="0" hangingPunct="0">
              <a:defRPr sz="2600">
                <a:solidFill>
                  <a:schemeClr val="tx1"/>
                </a:solidFill>
                <a:latin typeface="Times New Roman" pitchFamily="18" charset="0"/>
              </a:defRPr>
            </a:lvl4pPr>
            <a:lvl5pPr marL="2298389" indent="-255376" eaLnBrk="0" hangingPunct="0">
              <a:defRPr sz="2600">
                <a:solidFill>
                  <a:schemeClr val="tx1"/>
                </a:solidFill>
                <a:latin typeface="Times New Roman" pitchFamily="18" charset="0"/>
              </a:defRPr>
            </a:lvl5pPr>
            <a:lvl6pPr marL="2809143" indent="-255376" eaLnBrk="0" fontAlgn="base" hangingPunct="0">
              <a:spcBef>
                <a:spcPct val="0"/>
              </a:spcBef>
              <a:spcAft>
                <a:spcPct val="0"/>
              </a:spcAft>
              <a:defRPr sz="2600">
                <a:solidFill>
                  <a:schemeClr val="tx1"/>
                </a:solidFill>
                <a:latin typeface="Times New Roman" pitchFamily="18" charset="0"/>
              </a:defRPr>
            </a:lvl6pPr>
            <a:lvl7pPr marL="3319895" indent="-255376" eaLnBrk="0" fontAlgn="base" hangingPunct="0">
              <a:spcBef>
                <a:spcPct val="0"/>
              </a:spcBef>
              <a:spcAft>
                <a:spcPct val="0"/>
              </a:spcAft>
              <a:defRPr sz="2600">
                <a:solidFill>
                  <a:schemeClr val="tx1"/>
                </a:solidFill>
                <a:latin typeface="Times New Roman" pitchFamily="18" charset="0"/>
              </a:defRPr>
            </a:lvl7pPr>
            <a:lvl8pPr marL="3830649" indent="-255376" eaLnBrk="0" fontAlgn="base" hangingPunct="0">
              <a:spcBef>
                <a:spcPct val="0"/>
              </a:spcBef>
              <a:spcAft>
                <a:spcPct val="0"/>
              </a:spcAft>
              <a:defRPr sz="2600">
                <a:solidFill>
                  <a:schemeClr val="tx1"/>
                </a:solidFill>
                <a:latin typeface="Times New Roman" pitchFamily="18" charset="0"/>
              </a:defRPr>
            </a:lvl8pPr>
            <a:lvl9pPr marL="4341403" indent="-255376" eaLnBrk="0" fontAlgn="base" hangingPunct="0">
              <a:spcBef>
                <a:spcPct val="0"/>
              </a:spcBef>
              <a:spcAft>
                <a:spcPct val="0"/>
              </a:spcAft>
              <a:defRPr sz="2600">
                <a:solidFill>
                  <a:schemeClr val="tx1"/>
                </a:solidFill>
                <a:latin typeface="Times New Roman" pitchFamily="18" charset="0"/>
              </a:defRPr>
            </a:lvl9pPr>
          </a:lstStyle>
          <a:p>
            <a:pPr eaLnBrk="1" hangingPunct="1"/>
            <a:r>
              <a:rPr lang="en-US" sz="1300"/>
              <a:t>Diabetes Educational Services© (530) 893 - 8635 </a:t>
            </a:r>
          </a:p>
        </p:txBody>
      </p:sp>
      <p:sp>
        <p:nvSpPr>
          <p:cNvPr id="290823" name="Slide Number Placeholder 4"/>
          <p:cNvSpPr txBox="1">
            <a:spLocks noGrp="1"/>
          </p:cNvSpPr>
          <p:nvPr/>
        </p:nvSpPr>
        <p:spPr bwMode="auto">
          <a:xfrm>
            <a:off x="4421632" y="9603450"/>
            <a:ext cx="3381248" cy="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783" tIns="50891" rIns="101783" bIns="50891"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C388D57E-B763-4DF5-8799-4B6B40A9E5A7}" type="slidenum">
              <a:rPr lang="en-US" sz="1300"/>
              <a:pPr algn="r" eaLnBrk="1" hangingPunct="1"/>
              <a:t>59</a:t>
            </a:fld>
            <a:endParaRPr lang="en-US" sz="1300"/>
          </a:p>
        </p:txBody>
      </p:sp>
    </p:spTree>
    <p:extLst>
      <p:ext uri="{BB962C8B-B14F-4D97-AF65-F5344CB8AC3E}">
        <p14:creationId xmlns:p14="http://schemas.microsoft.com/office/powerpoint/2010/main" val="4279194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21" indent="-291161">
              <a:defRPr>
                <a:solidFill>
                  <a:schemeClr val="tx1"/>
                </a:solidFill>
                <a:latin typeface="Arial" panose="020B0604020202020204" pitchFamily="34" charset="0"/>
              </a:defRPr>
            </a:lvl2pPr>
            <a:lvl3pPr marL="1164647" indent="-232930">
              <a:defRPr>
                <a:solidFill>
                  <a:schemeClr val="tx1"/>
                </a:solidFill>
                <a:latin typeface="Arial" panose="020B0604020202020204" pitchFamily="34" charset="0"/>
              </a:defRPr>
            </a:lvl3pPr>
            <a:lvl4pPr marL="1630506" indent="-232930">
              <a:defRPr>
                <a:solidFill>
                  <a:schemeClr val="tx1"/>
                </a:solidFill>
                <a:latin typeface="Arial" panose="020B0604020202020204" pitchFamily="34" charset="0"/>
              </a:defRPr>
            </a:lvl4pPr>
            <a:lvl5pPr marL="2096365" indent="-232930">
              <a:defRPr>
                <a:solidFill>
                  <a:schemeClr val="tx1"/>
                </a:solidFill>
                <a:latin typeface="Arial" panose="020B0604020202020204" pitchFamily="34" charset="0"/>
              </a:defRPr>
            </a:lvl5pPr>
            <a:lvl6pPr marL="2562223" indent="-232930" eaLnBrk="0" fontAlgn="base" hangingPunct="0">
              <a:spcBef>
                <a:spcPct val="0"/>
              </a:spcBef>
              <a:spcAft>
                <a:spcPct val="0"/>
              </a:spcAft>
              <a:defRPr>
                <a:solidFill>
                  <a:schemeClr val="tx1"/>
                </a:solidFill>
                <a:latin typeface="Arial" panose="020B0604020202020204" pitchFamily="34" charset="0"/>
              </a:defRPr>
            </a:lvl6pPr>
            <a:lvl7pPr marL="3028082" indent="-232930" eaLnBrk="0" fontAlgn="base" hangingPunct="0">
              <a:spcBef>
                <a:spcPct val="0"/>
              </a:spcBef>
              <a:spcAft>
                <a:spcPct val="0"/>
              </a:spcAft>
              <a:defRPr>
                <a:solidFill>
                  <a:schemeClr val="tx1"/>
                </a:solidFill>
                <a:latin typeface="Arial" panose="020B0604020202020204" pitchFamily="34" charset="0"/>
              </a:defRPr>
            </a:lvl7pPr>
            <a:lvl8pPr marL="3493941" indent="-232930" eaLnBrk="0" fontAlgn="base" hangingPunct="0">
              <a:spcBef>
                <a:spcPct val="0"/>
              </a:spcBef>
              <a:spcAft>
                <a:spcPct val="0"/>
              </a:spcAft>
              <a:defRPr>
                <a:solidFill>
                  <a:schemeClr val="tx1"/>
                </a:solidFill>
                <a:latin typeface="Arial" panose="020B0604020202020204" pitchFamily="34" charset="0"/>
              </a:defRPr>
            </a:lvl8pPr>
            <a:lvl9pPr marL="3959799" indent="-23293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7F9457B-0DF7-4F7F-8890-57A619E4A267}"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35171" name="Rectangle 7"/>
          <p:cNvSpPr txBox="1">
            <a:spLocks noGrp="1" noChangeArrowheads="1"/>
          </p:cNvSpPr>
          <p:nvPr/>
        </p:nvSpPr>
        <p:spPr bwMode="auto">
          <a:xfrm>
            <a:off x="4237075" y="9358745"/>
            <a:ext cx="3240687" cy="48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38" tIns="49068" rIns="98138" bIns="49068"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0EF4BA8-7363-4C2D-863B-9143D469F220}" type="slidenum">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35172"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21" indent="-291161">
              <a:defRPr>
                <a:solidFill>
                  <a:schemeClr val="tx1"/>
                </a:solidFill>
                <a:latin typeface="Arial" panose="020B0604020202020204" pitchFamily="34" charset="0"/>
              </a:defRPr>
            </a:lvl2pPr>
            <a:lvl3pPr marL="1164647" indent="-232930">
              <a:defRPr>
                <a:solidFill>
                  <a:schemeClr val="tx1"/>
                </a:solidFill>
                <a:latin typeface="Arial" panose="020B0604020202020204" pitchFamily="34" charset="0"/>
              </a:defRPr>
            </a:lvl3pPr>
            <a:lvl4pPr marL="1630506" indent="-232930">
              <a:defRPr>
                <a:solidFill>
                  <a:schemeClr val="tx1"/>
                </a:solidFill>
                <a:latin typeface="Arial" panose="020B0604020202020204" pitchFamily="34" charset="0"/>
              </a:defRPr>
            </a:lvl4pPr>
            <a:lvl5pPr marL="2096365" indent="-232930">
              <a:defRPr>
                <a:solidFill>
                  <a:schemeClr val="tx1"/>
                </a:solidFill>
                <a:latin typeface="Arial" panose="020B0604020202020204" pitchFamily="34" charset="0"/>
              </a:defRPr>
            </a:lvl5pPr>
            <a:lvl6pPr marL="2562223" indent="-232930" eaLnBrk="0" fontAlgn="base" hangingPunct="0">
              <a:spcBef>
                <a:spcPct val="0"/>
              </a:spcBef>
              <a:spcAft>
                <a:spcPct val="0"/>
              </a:spcAft>
              <a:defRPr>
                <a:solidFill>
                  <a:schemeClr val="tx1"/>
                </a:solidFill>
                <a:latin typeface="Arial" panose="020B0604020202020204" pitchFamily="34" charset="0"/>
              </a:defRPr>
            </a:lvl6pPr>
            <a:lvl7pPr marL="3028082" indent="-232930" eaLnBrk="0" fontAlgn="base" hangingPunct="0">
              <a:spcBef>
                <a:spcPct val="0"/>
              </a:spcBef>
              <a:spcAft>
                <a:spcPct val="0"/>
              </a:spcAft>
              <a:defRPr>
                <a:solidFill>
                  <a:schemeClr val="tx1"/>
                </a:solidFill>
                <a:latin typeface="Arial" panose="020B0604020202020204" pitchFamily="34" charset="0"/>
              </a:defRPr>
            </a:lvl7pPr>
            <a:lvl8pPr marL="3493941" indent="-232930" eaLnBrk="0" fontAlgn="base" hangingPunct="0">
              <a:spcBef>
                <a:spcPct val="0"/>
              </a:spcBef>
              <a:spcAft>
                <a:spcPct val="0"/>
              </a:spcAft>
              <a:defRPr>
                <a:solidFill>
                  <a:schemeClr val="tx1"/>
                </a:solidFill>
                <a:latin typeface="Arial" panose="020B0604020202020204" pitchFamily="34" charset="0"/>
              </a:defRPr>
            </a:lvl8pPr>
            <a:lvl9pPr marL="3959799" indent="-23293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Diabetes Education Services© (530) 893 - 8635 </a:t>
            </a:r>
          </a:p>
        </p:txBody>
      </p:sp>
      <p:sp>
        <p:nvSpPr>
          <p:cNvPr id="135173" name="Rectangle 7"/>
          <p:cNvSpPr txBox="1">
            <a:spLocks noGrp="1" noChangeArrowheads="1"/>
          </p:cNvSpPr>
          <p:nvPr/>
        </p:nvSpPr>
        <p:spPr bwMode="auto">
          <a:xfrm>
            <a:off x="4237075" y="9358745"/>
            <a:ext cx="3240687" cy="48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38" tIns="49068" rIns="98138" bIns="49068"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C78A7B0-BB1B-48B9-8038-82A74C305E27}" type="slidenum">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35174" name="Rectangle 2"/>
          <p:cNvSpPr>
            <a:spLocks noGrp="1" noRot="1" noChangeAspect="1" noChangeArrowheads="1" noTextEdit="1"/>
          </p:cNvSpPr>
          <p:nvPr>
            <p:ph type="sldImg"/>
          </p:nvPr>
        </p:nvSpPr>
        <p:spPr>
          <a:xfrm>
            <a:off x="1300163" y="735013"/>
            <a:ext cx="4881562" cy="3660775"/>
          </a:xfrm>
          <a:ln/>
        </p:spPr>
      </p:sp>
      <p:sp>
        <p:nvSpPr>
          <p:cNvPr id="135175"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a:p>
          <a:p>
            <a:r>
              <a:rPr lang="en-US"/>
              <a:t>Clinical trials indicate that pioglitazone and rosiglitazone are slightly more effective at reducing A1C (1.5-1.6% reduction) than troglitazone (1.1% reduction).  </a:t>
            </a:r>
          </a:p>
          <a:p>
            <a:endParaRPr lang="en-US"/>
          </a:p>
          <a:p>
            <a:r>
              <a:rPr lang="en-US"/>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a:p>
          <a:p>
            <a:r>
              <a:rPr lang="en-US"/>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a:p>
          <a:p>
            <a:r>
              <a:rPr lang="en-US"/>
              <a:t>TZDs are the most expensive of the oral antidiabetic agents.</a:t>
            </a:r>
          </a:p>
          <a:p>
            <a:endParaRPr lang="en-US"/>
          </a:p>
          <a:p>
            <a:endParaRPr lang="en-US"/>
          </a:p>
        </p:txBody>
      </p:sp>
    </p:spTree>
    <p:extLst>
      <p:ext uri="{BB962C8B-B14F-4D97-AF65-F5344CB8AC3E}">
        <p14:creationId xmlns:p14="http://schemas.microsoft.com/office/powerpoint/2010/main" val="24089764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2B8694C8-93AF-4FA1-A4FE-E22C82BA36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89FA909A-B577-48CF-B2DB-06C6773BC4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88068" name="Header Placeholder 3">
            <a:extLst>
              <a:ext uri="{FF2B5EF4-FFF2-40B4-BE49-F238E27FC236}">
                <a16:creationId xmlns:a16="http://schemas.microsoft.com/office/drawing/2014/main" id="{85517793-11A1-4D83-8159-C30E89550D3F}"/>
              </a:ext>
            </a:extLst>
          </p:cNvPr>
          <p:cNvSpPr>
            <a:spLocks noGrp="1"/>
          </p:cNvSpPr>
          <p:nvPr>
            <p:ph type="hdr" sz="quarter"/>
          </p:nvPr>
        </p:nvSpPr>
        <p:spPr bwMode="auto"/>
        <p:txBody>
          <a:bodyPr wrap="square" numCol="1" anchor="t" anchorCtr="0" compatLnSpc="1">
            <a:prstTxWarp prst="textNoShape">
              <a:avLst/>
            </a:prstTxWarp>
          </a:bodyPr>
          <a:lstStyle>
            <a:lvl1pPr>
              <a:defRPr>
                <a:solidFill>
                  <a:schemeClr val="tx1"/>
                </a:solidFill>
                <a:latin typeface="Calibri" pitchFamily="34" charset="0"/>
              </a:defRPr>
            </a:lvl1pPr>
            <a:lvl2pPr marL="814666" indent="-313333">
              <a:defRPr>
                <a:solidFill>
                  <a:schemeClr val="tx1"/>
                </a:solidFill>
                <a:latin typeface="Calibri" pitchFamily="34" charset="0"/>
              </a:defRPr>
            </a:lvl2pPr>
            <a:lvl3pPr marL="1253333" indent="-250667">
              <a:defRPr>
                <a:solidFill>
                  <a:schemeClr val="tx1"/>
                </a:solidFill>
                <a:latin typeface="Calibri" pitchFamily="34" charset="0"/>
              </a:defRPr>
            </a:lvl3pPr>
            <a:lvl4pPr marL="1754667" indent="-250667">
              <a:defRPr>
                <a:solidFill>
                  <a:schemeClr val="tx1"/>
                </a:solidFill>
                <a:latin typeface="Calibri" pitchFamily="34" charset="0"/>
              </a:defRPr>
            </a:lvl4pPr>
            <a:lvl5pPr marL="2256001" indent="-250667">
              <a:defRPr>
                <a:solidFill>
                  <a:schemeClr val="tx1"/>
                </a:solidFill>
                <a:latin typeface="Calibri" pitchFamily="34" charset="0"/>
              </a:defRPr>
            </a:lvl5pPr>
            <a:lvl6pPr marL="2757334" indent="-250667" fontAlgn="base">
              <a:spcBef>
                <a:spcPct val="0"/>
              </a:spcBef>
              <a:spcAft>
                <a:spcPct val="0"/>
              </a:spcAft>
              <a:defRPr>
                <a:solidFill>
                  <a:schemeClr val="tx1"/>
                </a:solidFill>
                <a:latin typeface="Calibri" pitchFamily="34" charset="0"/>
              </a:defRPr>
            </a:lvl6pPr>
            <a:lvl7pPr marL="3258668" indent="-250667" fontAlgn="base">
              <a:spcBef>
                <a:spcPct val="0"/>
              </a:spcBef>
              <a:spcAft>
                <a:spcPct val="0"/>
              </a:spcAft>
              <a:defRPr>
                <a:solidFill>
                  <a:schemeClr val="tx1"/>
                </a:solidFill>
                <a:latin typeface="Calibri" pitchFamily="34" charset="0"/>
              </a:defRPr>
            </a:lvl7pPr>
            <a:lvl8pPr marL="3760001" indent="-250667" fontAlgn="base">
              <a:spcBef>
                <a:spcPct val="0"/>
              </a:spcBef>
              <a:spcAft>
                <a:spcPct val="0"/>
              </a:spcAft>
              <a:defRPr>
                <a:solidFill>
                  <a:schemeClr val="tx1"/>
                </a:solidFill>
                <a:latin typeface="Calibri" pitchFamily="34" charset="0"/>
              </a:defRPr>
            </a:lvl8pPr>
            <a:lvl9pPr marL="4261334" indent="-250667" fontAlgn="base">
              <a:spcBef>
                <a:spcPct val="0"/>
              </a:spcBef>
              <a:spcAft>
                <a:spcPct val="0"/>
              </a:spcAft>
              <a:defRPr>
                <a:solidFill>
                  <a:schemeClr val="tx1"/>
                </a:solidFill>
                <a:latin typeface="Calibri" pitchFamily="34" charset="0"/>
              </a:defRPr>
            </a:lvl9pPr>
          </a:lstStyle>
          <a:p>
            <a:pPr defTabSz="948507" fontAlgn="base">
              <a:spcBef>
                <a:spcPct val="0"/>
              </a:spcBef>
              <a:spcAft>
                <a:spcPct val="0"/>
              </a:spcAft>
              <a:defRPr/>
            </a:pPr>
            <a:r>
              <a:rPr lang="en-US" altLang="en-US">
                <a:solidFill>
                  <a:prstClr val="black"/>
                </a:solidFill>
              </a:rPr>
              <a:t>Obesity Series, Part II: Physical Activity</a:t>
            </a:r>
          </a:p>
        </p:txBody>
      </p:sp>
      <p:sp>
        <p:nvSpPr>
          <p:cNvPr id="88069" name="Footer Placeholder 4">
            <a:extLst>
              <a:ext uri="{FF2B5EF4-FFF2-40B4-BE49-F238E27FC236}">
                <a16:creationId xmlns:a16="http://schemas.microsoft.com/office/drawing/2014/main" id="{C536D2BF-6AD8-4423-A32D-42BC50CF214F}"/>
              </a:ext>
            </a:extLst>
          </p:cNvPr>
          <p:cNvSpPr>
            <a:spLocks noGrp="1"/>
          </p:cNvSpPr>
          <p:nvPr>
            <p:ph type="ftr" sz="quarter" idx="4"/>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814666" indent="-313333">
              <a:defRPr>
                <a:solidFill>
                  <a:schemeClr val="tx1"/>
                </a:solidFill>
                <a:latin typeface="Calibri" pitchFamily="34" charset="0"/>
              </a:defRPr>
            </a:lvl2pPr>
            <a:lvl3pPr marL="1253333" indent="-250667">
              <a:defRPr>
                <a:solidFill>
                  <a:schemeClr val="tx1"/>
                </a:solidFill>
                <a:latin typeface="Calibri" pitchFamily="34" charset="0"/>
              </a:defRPr>
            </a:lvl3pPr>
            <a:lvl4pPr marL="1754667" indent="-250667">
              <a:defRPr>
                <a:solidFill>
                  <a:schemeClr val="tx1"/>
                </a:solidFill>
                <a:latin typeface="Calibri" pitchFamily="34" charset="0"/>
              </a:defRPr>
            </a:lvl4pPr>
            <a:lvl5pPr marL="2256001" indent="-250667">
              <a:defRPr>
                <a:solidFill>
                  <a:schemeClr val="tx1"/>
                </a:solidFill>
                <a:latin typeface="Calibri" pitchFamily="34" charset="0"/>
              </a:defRPr>
            </a:lvl5pPr>
            <a:lvl6pPr marL="2757334" indent="-250667" fontAlgn="base">
              <a:spcBef>
                <a:spcPct val="0"/>
              </a:spcBef>
              <a:spcAft>
                <a:spcPct val="0"/>
              </a:spcAft>
              <a:defRPr>
                <a:solidFill>
                  <a:schemeClr val="tx1"/>
                </a:solidFill>
                <a:latin typeface="Calibri" pitchFamily="34" charset="0"/>
              </a:defRPr>
            </a:lvl6pPr>
            <a:lvl7pPr marL="3258668" indent="-250667" fontAlgn="base">
              <a:spcBef>
                <a:spcPct val="0"/>
              </a:spcBef>
              <a:spcAft>
                <a:spcPct val="0"/>
              </a:spcAft>
              <a:defRPr>
                <a:solidFill>
                  <a:schemeClr val="tx1"/>
                </a:solidFill>
                <a:latin typeface="Calibri" pitchFamily="34" charset="0"/>
              </a:defRPr>
            </a:lvl7pPr>
            <a:lvl8pPr marL="3760001" indent="-250667" fontAlgn="base">
              <a:spcBef>
                <a:spcPct val="0"/>
              </a:spcBef>
              <a:spcAft>
                <a:spcPct val="0"/>
              </a:spcAft>
              <a:defRPr>
                <a:solidFill>
                  <a:schemeClr val="tx1"/>
                </a:solidFill>
                <a:latin typeface="Calibri" pitchFamily="34" charset="0"/>
              </a:defRPr>
            </a:lvl8pPr>
            <a:lvl9pPr marL="4261334" indent="-250667" fontAlgn="base">
              <a:spcBef>
                <a:spcPct val="0"/>
              </a:spcBef>
              <a:spcAft>
                <a:spcPct val="0"/>
              </a:spcAft>
              <a:defRPr>
                <a:solidFill>
                  <a:schemeClr val="tx1"/>
                </a:solidFill>
                <a:latin typeface="Calibri" pitchFamily="34" charset="0"/>
              </a:defRPr>
            </a:lvl9pPr>
          </a:lstStyle>
          <a:p>
            <a:pPr defTabSz="948507" fontAlgn="base">
              <a:spcBef>
                <a:spcPct val="0"/>
              </a:spcBef>
              <a:spcAft>
                <a:spcPct val="0"/>
              </a:spcAft>
              <a:defRPr/>
            </a:pPr>
            <a:r>
              <a:rPr lang="en-US" altLang="en-US">
                <a:solidFill>
                  <a:prstClr val="black"/>
                </a:solidFill>
              </a:rPr>
              <a:t>Copyright 2014 American Association of Diabetes Educators. All rights reserved.</a:t>
            </a:r>
          </a:p>
        </p:txBody>
      </p:sp>
      <p:sp>
        <p:nvSpPr>
          <p:cNvPr id="79878" name="Slide Number Placeholder 5">
            <a:extLst>
              <a:ext uri="{FF2B5EF4-FFF2-40B4-BE49-F238E27FC236}">
                <a16:creationId xmlns:a16="http://schemas.microsoft.com/office/drawing/2014/main" id="{F7637361-0B40-4D43-A059-4220082137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813477" indent="-312876">
              <a:spcBef>
                <a:spcPct val="30000"/>
              </a:spcBef>
              <a:defRPr sz="1200">
                <a:solidFill>
                  <a:schemeClr val="tx1"/>
                </a:solidFill>
                <a:latin typeface="Calibri" panose="020F0502020204030204" pitchFamily="34" charset="0"/>
              </a:defRPr>
            </a:lvl2pPr>
            <a:lvl3pPr marL="1253150" indent="-250300">
              <a:spcBef>
                <a:spcPct val="30000"/>
              </a:spcBef>
              <a:defRPr sz="1200">
                <a:solidFill>
                  <a:schemeClr val="tx1"/>
                </a:solidFill>
                <a:latin typeface="Calibri" panose="020F0502020204030204" pitchFamily="34" charset="0"/>
              </a:defRPr>
            </a:lvl3pPr>
            <a:lvl4pPr marL="1753751" indent="-250300">
              <a:spcBef>
                <a:spcPct val="30000"/>
              </a:spcBef>
              <a:defRPr sz="1200">
                <a:solidFill>
                  <a:schemeClr val="tx1"/>
                </a:solidFill>
                <a:latin typeface="Calibri" panose="020F0502020204030204" pitchFamily="34" charset="0"/>
              </a:defRPr>
            </a:lvl4pPr>
            <a:lvl5pPr marL="2255998" indent="-250300">
              <a:spcBef>
                <a:spcPct val="30000"/>
              </a:spcBef>
              <a:defRPr sz="1200">
                <a:solidFill>
                  <a:schemeClr val="tx1"/>
                </a:solidFill>
                <a:latin typeface="Calibri" panose="020F0502020204030204" pitchFamily="34" charset="0"/>
              </a:defRPr>
            </a:lvl5pPr>
            <a:lvl6pPr marL="2730251" indent="-250300" eaLnBrk="0" fontAlgn="base" hangingPunct="0">
              <a:spcBef>
                <a:spcPct val="30000"/>
              </a:spcBef>
              <a:spcAft>
                <a:spcPct val="0"/>
              </a:spcAft>
              <a:defRPr sz="1200">
                <a:solidFill>
                  <a:schemeClr val="tx1"/>
                </a:solidFill>
                <a:latin typeface="Calibri" panose="020F0502020204030204" pitchFamily="34" charset="0"/>
              </a:defRPr>
            </a:lvl6pPr>
            <a:lvl7pPr marL="3204505" indent="-250300" eaLnBrk="0" fontAlgn="base" hangingPunct="0">
              <a:spcBef>
                <a:spcPct val="30000"/>
              </a:spcBef>
              <a:spcAft>
                <a:spcPct val="0"/>
              </a:spcAft>
              <a:defRPr sz="1200">
                <a:solidFill>
                  <a:schemeClr val="tx1"/>
                </a:solidFill>
                <a:latin typeface="Calibri" panose="020F0502020204030204" pitchFamily="34" charset="0"/>
              </a:defRPr>
            </a:lvl7pPr>
            <a:lvl8pPr marL="3678759" indent="-250300" eaLnBrk="0" fontAlgn="base" hangingPunct="0">
              <a:spcBef>
                <a:spcPct val="30000"/>
              </a:spcBef>
              <a:spcAft>
                <a:spcPct val="0"/>
              </a:spcAft>
              <a:defRPr sz="1200">
                <a:solidFill>
                  <a:schemeClr val="tx1"/>
                </a:solidFill>
                <a:latin typeface="Calibri" panose="020F0502020204030204" pitchFamily="34" charset="0"/>
              </a:defRPr>
            </a:lvl8pPr>
            <a:lvl9pPr marL="4153012" indent="-250300" eaLnBrk="0" fontAlgn="base" hangingPunct="0">
              <a:spcBef>
                <a:spcPct val="30000"/>
              </a:spcBef>
              <a:spcAft>
                <a:spcPct val="0"/>
              </a:spcAft>
              <a:defRPr sz="1200">
                <a:solidFill>
                  <a:schemeClr val="tx1"/>
                </a:solidFill>
                <a:latin typeface="Calibri" panose="020F0502020204030204" pitchFamily="34" charset="0"/>
              </a:defRPr>
            </a:lvl9pPr>
          </a:lstStyle>
          <a:p>
            <a:pPr defTabSz="948507" fontAlgn="base">
              <a:spcBef>
                <a:spcPct val="0"/>
              </a:spcBef>
              <a:spcAft>
                <a:spcPct val="0"/>
              </a:spcAft>
              <a:defRPr/>
            </a:pPr>
            <a:fld id="{582A5906-8B12-4700-A07B-6319B7FE199D}" type="slidenum">
              <a:rPr lang="en-US" altLang="en-US" sz="1300">
                <a:solidFill>
                  <a:prstClr val="black"/>
                </a:solidFill>
                <a:cs typeface="Arial" panose="020B0604020202020204" pitchFamily="34" charset="0"/>
              </a:rPr>
              <a:pPr defTabSz="948507" fontAlgn="base">
                <a:spcBef>
                  <a:spcPct val="0"/>
                </a:spcBef>
                <a:spcAft>
                  <a:spcPct val="0"/>
                </a:spcAft>
                <a:defRPr/>
              </a:pPr>
              <a:t>63</a:t>
            </a:fld>
            <a:endParaRPr lang="en-US" altLang="en-US" sz="1300">
              <a:solidFill>
                <a:prstClr val="black"/>
              </a:solidFill>
              <a:cs typeface="Arial" panose="020B0604020202020204" pitchFamily="34" charset="0"/>
            </a:endParaRPr>
          </a:p>
        </p:txBody>
      </p:sp>
    </p:spTree>
    <p:extLst>
      <p:ext uri="{BB962C8B-B14F-4D97-AF65-F5344CB8AC3E}">
        <p14:creationId xmlns:p14="http://schemas.microsoft.com/office/powerpoint/2010/main" val="15652787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F585B847-2F6C-47E6-B7E3-9F9F55C18433}"/>
              </a:ext>
            </a:extLst>
          </p:cNvPr>
          <p:cNvSpPr>
            <a:spLocks noGrp="1" noRot="1" noChangeAspect="1" noTextEdit="1"/>
          </p:cNvSpPr>
          <p:nvPr>
            <p:ph type="sldImg"/>
          </p:nvPr>
        </p:nvSpPr>
        <p:spPr bwMode="auto">
          <a:xfrm>
            <a:off x="1338263" y="744538"/>
            <a:ext cx="4957762" cy="3717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a:extLst>
              <a:ext uri="{FF2B5EF4-FFF2-40B4-BE49-F238E27FC236}">
                <a16:creationId xmlns:a16="http://schemas.microsoft.com/office/drawing/2014/main" id="{E5E1DE94-F1C6-4FF3-A3AA-8741700A4D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4212" name="Slide Number Placeholder 3">
            <a:extLst>
              <a:ext uri="{FF2B5EF4-FFF2-40B4-BE49-F238E27FC236}">
                <a16:creationId xmlns:a16="http://schemas.microsoft.com/office/drawing/2014/main" id="{7F2ACD58-DB0D-4C5E-8E07-A4FCFFE5974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813477" indent="-312876">
              <a:spcBef>
                <a:spcPct val="30000"/>
              </a:spcBef>
              <a:defRPr sz="1200">
                <a:solidFill>
                  <a:schemeClr val="tx1"/>
                </a:solidFill>
                <a:latin typeface="Calibri" panose="020F0502020204030204" pitchFamily="34" charset="0"/>
              </a:defRPr>
            </a:lvl2pPr>
            <a:lvl3pPr marL="1253150" indent="-250300">
              <a:spcBef>
                <a:spcPct val="30000"/>
              </a:spcBef>
              <a:defRPr sz="1200">
                <a:solidFill>
                  <a:schemeClr val="tx1"/>
                </a:solidFill>
                <a:latin typeface="Calibri" panose="020F0502020204030204" pitchFamily="34" charset="0"/>
              </a:defRPr>
            </a:lvl3pPr>
            <a:lvl4pPr marL="1753751" indent="-250300">
              <a:spcBef>
                <a:spcPct val="30000"/>
              </a:spcBef>
              <a:defRPr sz="1200">
                <a:solidFill>
                  <a:schemeClr val="tx1"/>
                </a:solidFill>
                <a:latin typeface="Calibri" panose="020F0502020204030204" pitchFamily="34" charset="0"/>
              </a:defRPr>
            </a:lvl4pPr>
            <a:lvl5pPr marL="2255998" indent="-250300">
              <a:spcBef>
                <a:spcPct val="30000"/>
              </a:spcBef>
              <a:defRPr sz="1200">
                <a:solidFill>
                  <a:schemeClr val="tx1"/>
                </a:solidFill>
                <a:latin typeface="Calibri" panose="020F0502020204030204" pitchFamily="34" charset="0"/>
              </a:defRPr>
            </a:lvl5pPr>
            <a:lvl6pPr marL="2730251" indent="-250300" eaLnBrk="0" fontAlgn="base" hangingPunct="0">
              <a:spcBef>
                <a:spcPct val="30000"/>
              </a:spcBef>
              <a:spcAft>
                <a:spcPct val="0"/>
              </a:spcAft>
              <a:defRPr sz="1200">
                <a:solidFill>
                  <a:schemeClr val="tx1"/>
                </a:solidFill>
                <a:latin typeface="Calibri" panose="020F0502020204030204" pitchFamily="34" charset="0"/>
              </a:defRPr>
            </a:lvl6pPr>
            <a:lvl7pPr marL="3204505" indent="-250300" eaLnBrk="0" fontAlgn="base" hangingPunct="0">
              <a:spcBef>
                <a:spcPct val="30000"/>
              </a:spcBef>
              <a:spcAft>
                <a:spcPct val="0"/>
              </a:spcAft>
              <a:defRPr sz="1200">
                <a:solidFill>
                  <a:schemeClr val="tx1"/>
                </a:solidFill>
                <a:latin typeface="Calibri" panose="020F0502020204030204" pitchFamily="34" charset="0"/>
              </a:defRPr>
            </a:lvl7pPr>
            <a:lvl8pPr marL="3678759" indent="-250300" eaLnBrk="0" fontAlgn="base" hangingPunct="0">
              <a:spcBef>
                <a:spcPct val="30000"/>
              </a:spcBef>
              <a:spcAft>
                <a:spcPct val="0"/>
              </a:spcAft>
              <a:defRPr sz="1200">
                <a:solidFill>
                  <a:schemeClr val="tx1"/>
                </a:solidFill>
                <a:latin typeface="Calibri" panose="020F0502020204030204" pitchFamily="34" charset="0"/>
              </a:defRPr>
            </a:lvl8pPr>
            <a:lvl9pPr marL="4153012" indent="-250300" eaLnBrk="0" fontAlgn="base" hangingPunct="0">
              <a:spcBef>
                <a:spcPct val="30000"/>
              </a:spcBef>
              <a:spcAft>
                <a:spcPct val="0"/>
              </a:spcAft>
              <a:defRPr sz="1200">
                <a:solidFill>
                  <a:schemeClr val="tx1"/>
                </a:solidFill>
                <a:latin typeface="Calibri" panose="020F0502020204030204" pitchFamily="34" charset="0"/>
              </a:defRPr>
            </a:lvl9pPr>
          </a:lstStyle>
          <a:p>
            <a:pPr defTabSz="948507" fontAlgn="base">
              <a:spcBef>
                <a:spcPct val="0"/>
              </a:spcBef>
              <a:spcAft>
                <a:spcPct val="0"/>
              </a:spcAft>
              <a:defRPr/>
            </a:pPr>
            <a:fld id="{1264CF28-585F-4133-A89E-1FB4FC642C29}" type="slidenum">
              <a:rPr lang="en-US" altLang="en-US" sz="1300">
                <a:solidFill>
                  <a:prstClr val="black"/>
                </a:solidFill>
                <a:cs typeface="Arial" panose="020B0604020202020204" pitchFamily="34" charset="0"/>
              </a:rPr>
              <a:pPr defTabSz="948507" fontAlgn="base">
                <a:spcBef>
                  <a:spcPct val="0"/>
                </a:spcBef>
                <a:spcAft>
                  <a:spcPct val="0"/>
                </a:spcAft>
                <a:defRPr/>
              </a:pPr>
              <a:t>64</a:t>
            </a:fld>
            <a:endParaRPr lang="en-US" altLang="en-US" sz="1300">
              <a:solidFill>
                <a:prstClr val="black"/>
              </a:solidFill>
              <a:cs typeface="Arial" panose="020B0604020202020204" pitchFamily="34" charset="0"/>
            </a:endParaRPr>
          </a:p>
        </p:txBody>
      </p:sp>
    </p:spTree>
    <p:extLst>
      <p:ext uri="{BB962C8B-B14F-4D97-AF65-F5344CB8AC3E}">
        <p14:creationId xmlns:p14="http://schemas.microsoft.com/office/powerpoint/2010/main" val="38392513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B52EF5C6-980D-4B74-9757-E0B70493F720}"/>
              </a:ext>
            </a:extLst>
          </p:cNvPr>
          <p:cNvSpPr>
            <a:spLocks noGrp="1" noRot="1" noChangeAspect="1" noTextEdit="1"/>
          </p:cNvSpPr>
          <p:nvPr>
            <p:ph type="sldImg"/>
          </p:nvPr>
        </p:nvSpPr>
        <p:spPr bwMode="auto">
          <a:xfrm>
            <a:off x="1338263" y="744538"/>
            <a:ext cx="4957762" cy="3717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a:extLst>
              <a:ext uri="{FF2B5EF4-FFF2-40B4-BE49-F238E27FC236}">
                <a16:creationId xmlns:a16="http://schemas.microsoft.com/office/drawing/2014/main" id="{80ED3FA7-BC16-4FDF-BEF7-7AC781957DF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Cana: </a:t>
            </a:r>
            <a:r>
              <a:rPr lang="en-US" altLang="en-US" dirty="0"/>
              <a:t>bone mineral density decline: hip ≤1%; lumbar spine, femoral neck, and distal forearm &lt;1%</a:t>
            </a:r>
          </a:p>
          <a:p>
            <a:pPr eaLnBrk="1" hangingPunct="1">
              <a:spcBef>
                <a:spcPct val="0"/>
              </a:spcBef>
            </a:pPr>
            <a:r>
              <a:rPr lang="en-US" altLang="en-US" dirty="0"/>
              <a:t>UTI: 6%Genito infection: 11-12%</a:t>
            </a:r>
          </a:p>
          <a:p>
            <a:pPr eaLnBrk="1" hangingPunct="1">
              <a:spcBef>
                <a:spcPct val="0"/>
              </a:spcBef>
            </a:pPr>
            <a:r>
              <a:rPr lang="en-US" altLang="en-US" dirty="0"/>
              <a:t>Increased serum K+: 9-27%</a:t>
            </a:r>
          </a:p>
          <a:p>
            <a:pPr eaLnBrk="1" hangingPunct="1">
              <a:spcBef>
                <a:spcPct val="0"/>
              </a:spcBef>
            </a:pPr>
            <a:r>
              <a:rPr lang="en-US" altLang="en-US" dirty="0"/>
              <a:t>Amputation risk</a:t>
            </a:r>
          </a:p>
          <a:p>
            <a:pPr eaLnBrk="1" hangingPunct="1">
              <a:spcBef>
                <a:spcPct val="0"/>
              </a:spcBef>
            </a:pPr>
            <a:r>
              <a:rPr lang="en-US" altLang="en-US" b="1" dirty="0" err="1"/>
              <a:t>Emgag</a:t>
            </a:r>
            <a:r>
              <a:rPr lang="en-US" altLang="en-US" dirty="0"/>
              <a:t>: UTI: females 18%, males 4%</a:t>
            </a:r>
          </a:p>
          <a:p>
            <a:pPr eaLnBrk="1" hangingPunct="1">
              <a:spcBef>
                <a:spcPct val="0"/>
              </a:spcBef>
            </a:pPr>
            <a:r>
              <a:rPr lang="en-US" altLang="en-US" dirty="0"/>
              <a:t>Genito infection: 5%</a:t>
            </a:r>
          </a:p>
          <a:p>
            <a:pPr eaLnBrk="1" hangingPunct="1">
              <a:spcBef>
                <a:spcPct val="0"/>
              </a:spcBef>
            </a:pPr>
            <a:r>
              <a:rPr lang="it-IT" altLang="en-US" b="1" dirty="0"/>
              <a:t>Dapag</a:t>
            </a:r>
            <a:r>
              <a:rPr lang="it-IT" altLang="en-US" dirty="0"/>
              <a:t>: UTI: 6%, genito infection: 3%</a:t>
            </a:r>
          </a:p>
          <a:p>
            <a:pPr eaLnBrk="1" hangingPunct="1">
              <a:spcBef>
                <a:spcPct val="0"/>
              </a:spcBef>
            </a:pPr>
            <a:endParaRPr lang="en-US" altLang="en-US" dirty="0"/>
          </a:p>
        </p:txBody>
      </p:sp>
      <p:sp>
        <p:nvSpPr>
          <p:cNvPr id="96260" name="Slide Number Placeholder 3">
            <a:extLst>
              <a:ext uri="{FF2B5EF4-FFF2-40B4-BE49-F238E27FC236}">
                <a16:creationId xmlns:a16="http://schemas.microsoft.com/office/drawing/2014/main" id="{9B4E5522-6332-45C1-806C-7D7954020B2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813477" indent="-312876">
              <a:spcBef>
                <a:spcPct val="30000"/>
              </a:spcBef>
              <a:defRPr sz="1200">
                <a:solidFill>
                  <a:schemeClr val="tx1"/>
                </a:solidFill>
                <a:latin typeface="Calibri" panose="020F0502020204030204" pitchFamily="34" charset="0"/>
              </a:defRPr>
            </a:lvl2pPr>
            <a:lvl3pPr marL="1253150" indent="-250300">
              <a:spcBef>
                <a:spcPct val="30000"/>
              </a:spcBef>
              <a:defRPr sz="1200">
                <a:solidFill>
                  <a:schemeClr val="tx1"/>
                </a:solidFill>
                <a:latin typeface="Calibri" panose="020F0502020204030204" pitchFamily="34" charset="0"/>
              </a:defRPr>
            </a:lvl3pPr>
            <a:lvl4pPr marL="1753751" indent="-250300">
              <a:spcBef>
                <a:spcPct val="30000"/>
              </a:spcBef>
              <a:defRPr sz="1200">
                <a:solidFill>
                  <a:schemeClr val="tx1"/>
                </a:solidFill>
                <a:latin typeface="Calibri" panose="020F0502020204030204" pitchFamily="34" charset="0"/>
              </a:defRPr>
            </a:lvl4pPr>
            <a:lvl5pPr marL="2255998" indent="-250300">
              <a:spcBef>
                <a:spcPct val="30000"/>
              </a:spcBef>
              <a:defRPr sz="1200">
                <a:solidFill>
                  <a:schemeClr val="tx1"/>
                </a:solidFill>
                <a:latin typeface="Calibri" panose="020F0502020204030204" pitchFamily="34" charset="0"/>
              </a:defRPr>
            </a:lvl5pPr>
            <a:lvl6pPr marL="2730251" indent="-250300" eaLnBrk="0" fontAlgn="base" hangingPunct="0">
              <a:spcBef>
                <a:spcPct val="30000"/>
              </a:spcBef>
              <a:spcAft>
                <a:spcPct val="0"/>
              </a:spcAft>
              <a:defRPr sz="1200">
                <a:solidFill>
                  <a:schemeClr val="tx1"/>
                </a:solidFill>
                <a:latin typeface="Calibri" panose="020F0502020204030204" pitchFamily="34" charset="0"/>
              </a:defRPr>
            </a:lvl6pPr>
            <a:lvl7pPr marL="3204505" indent="-250300" eaLnBrk="0" fontAlgn="base" hangingPunct="0">
              <a:spcBef>
                <a:spcPct val="30000"/>
              </a:spcBef>
              <a:spcAft>
                <a:spcPct val="0"/>
              </a:spcAft>
              <a:defRPr sz="1200">
                <a:solidFill>
                  <a:schemeClr val="tx1"/>
                </a:solidFill>
                <a:latin typeface="Calibri" panose="020F0502020204030204" pitchFamily="34" charset="0"/>
              </a:defRPr>
            </a:lvl7pPr>
            <a:lvl8pPr marL="3678759" indent="-250300" eaLnBrk="0" fontAlgn="base" hangingPunct="0">
              <a:spcBef>
                <a:spcPct val="30000"/>
              </a:spcBef>
              <a:spcAft>
                <a:spcPct val="0"/>
              </a:spcAft>
              <a:defRPr sz="1200">
                <a:solidFill>
                  <a:schemeClr val="tx1"/>
                </a:solidFill>
                <a:latin typeface="Calibri" panose="020F0502020204030204" pitchFamily="34" charset="0"/>
              </a:defRPr>
            </a:lvl8pPr>
            <a:lvl9pPr marL="4153012" indent="-250300" eaLnBrk="0" fontAlgn="base" hangingPunct="0">
              <a:spcBef>
                <a:spcPct val="30000"/>
              </a:spcBef>
              <a:spcAft>
                <a:spcPct val="0"/>
              </a:spcAft>
              <a:defRPr sz="1200">
                <a:solidFill>
                  <a:schemeClr val="tx1"/>
                </a:solidFill>
                <a:latin typeface="Calibri" panose="020F0502020204030204" pitchFamily="34" charset="0"/>
              </a:defRPr>
            </a:lvl9pPr>
          </a:lstStyle>
          <a:p>
            <a:pPr defTabSz="948507" fontAlgn="base">
              <a:spcBef>
                <a:spcPct val="0"/>
              </a:spcBef>
              <a:spcAft>
                <a:spcPct val="0"/>
              </a:spcAft>
              <a:defRPr/>
            </a:pPr>
            <a:fld id="{4B096690-9B93-4C2B-ABA4-EE7292D8615D}" type="slidenum">
              <a:rPr lang="en-US" altLang="en-US" sz="1300">
                <a:solidFill>
                  <a:prstClr val="black"/>
                </a:solidFill>
                <a:cs typeface="Arial" panose="020B0604020202020204" pitchFamily="34" charset="0"/>
              </a:rPr>
              <a:pPr defTabSz="948507" fontAlgn="base">
                <a:spcBef>
                  <a:spcPct val="0"/>
                </a:spcBef>
                <a:spcAft>
                  <a:spcPct val="0"/>
                </a:spcAft>
                <a:defRPr/>
              </a:pPr>
              <a:t>65</a:t>
            </a:fld>
            <a:endParaRPr lang="en-US" altLang="en-US" sz="1300">
              <a:solidFill>
                <a:prstClr val="black"/>
              </a:solidFill>
              <a:cs typeface="Arial" panose="020B0604020202020204" pitchFamily="34" charset="0"/>
            </a:endParaRPr>
          </a:p>
        </p:txBody>
      </p:sp>
    </p:spTree>
    <p:extLst>
      <p:ext uri="{BB962C8B-B14F-4D97-AF65-F5344CB8AC3E}">
        <p14:creationId xmlns:p14="http://schemas.microsoft.com/office/powerpoint/2010/main" val="36881190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744538"/>
            <a:ext cx="4956175" cy="3717925"/>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69</a:t>
            </a:fld>
            <a:endParaRPr lang="en-US"/>
          </a:p>
        </p:txBody>
      </p:sp>
    </p:spTree>
    <p:extLst>
      <p:ext uri="{BB962C8B-B14F-4D97-AF65-F5344CB8AC3E}">
        <p14:creationId xmlns:p14="http://schemas.microsoft.com/office/powerpoint/2010/main" val="42440793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E60CA-50D7-5398-2F42-53D160E9AE66}"/>
            </a:ext>
          </a:extLst>
        </p:cNvPr>
        <p:cNvGrpSpPr/>
        <p:nvPr/>
      </p:nvGrpSpPr>
      <p:grpSpPr>
        <a:xfrm>
          <a:off x="0" y="0"/>
          <a:ext cx="0" cy="0"/>
          <a:chOff x="0" y="0"/>
          <a:chExt cx="0" cy="0"/>
        </a:xfrm>
      </p:grpSpPr>
      <p:sp>
        <p:nvSpPr>
          <p:cNvPr id="253954" name="Slide Image Placeholder 1">
            <a:extLst>
              <a:ext uri="{FF2B5EF4-FFF2-40B4-BE49-F238E27FC236}">
                <a16:creationId xmlns:a16="http://schemas.microsoft.com/office/drawing/2014/main" id="{FE2770EF-643F-D308-ECE1-CDD4DC569FD6}"/>
              </a:ext>
            </a:extLst>
          </p:cNvPr>
          <p:cNvSpPr>
            <a:spLocks noGrp="1" noRot="1" noChangeAspect="1" noTextEdit="1"/>
          </p:cNvSpPr>
          <p:nvPr>
            <p:ph type="sldImg"/>
          </p:nvPr>
        </p:nvSpPr>
        <p:spPr>
          <a:ln/>
        </p:spPr>
      </p:sp>
      <p:sp>
        <p:nvSpPr>
          <p:cNvPr id="253955" name="Notes Placeholder 2">
            <a:extLst>
              <a:ext uri="{FF2B5EF4-FFF2-40B4-BE49-F238E27FC236}">
                <a16:creationId xmlns:a16="http://schemas.microsoft.com/office/drawing/2014/main" id="{5DC950A2-B0DA-5B13-6EED-CC92F817E25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53956" name="Slide Number Placeholder 3">
            <a:extLst>
              <a:ext uri="{FF2B5EF4-FFF2-40B4-BE49-F238E27FC236}">
                <a16:creationId xmlns:a16="http://schemas.microsoft.com/office/drawing/2014/main" id="{5E64EA4D-DE3B-9BD9-FE58-8FC0CA9DE5F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Times New Roman" pitchFamily="18" charset="0"/>
              </a:defRPr>
            </a:lvl1pPr>
            <a:lvl2pPr marL="808361" indent="-310908" eaLnBrk="0" hangingPunct="0">
              <a:defRPr sz="2600">
                <a:solidFill>
                  <a:schemeClr val="tx1"/>
                </a:solidFill>
                <a:latin typeface="Times New Roman" pitchFamily="18" charset="0"/>
              </a:defRPr>
            </a:lvl2pPr>
            <a:lvl3pPr marL="1243632" indent="-248727" eaLnBrk="0" hangingPunct="0">
              <a:defRPr sz="2600">
                <a:solidFill>
                  <a:schemeClr val="tx1"/>
                </a:solidFill>
                <a:latin typeface="Times New Roman" pitchFamily="18" charset="0"/>
              </a:defRPr>
            </a:lvl3pPr>
            <a:lvl4pPr marL="1741085" indent="-248727" eaLnBrk="0" hangingPunct="0">
              <a:defRPr sz="2600">
                <a:solidFill>
                  <a:schemeClr val="tx1"/>
                </a:solidFill>
                <a:latin typeface="Times New Roman" pitchFamily="18" charset="0"/>
              </a:defRPr>
            </a:lvl4pPr>
            <a:lvl5pPr marL="2238538" indent="-248727" eaLnBrk="0" hangingPunct="0">
              <a:defRPr sz="2600">
                <a:solidFill>
                  <a:schemeClr val="tx1"/>
                </a:solidFill>
                <a:latin typeface="Times New Roman" pitchFamily="18" charset="0"/>
              </a:defRPr>
            </a:lvl5pPr>
            <a:lvl6pPr marL="2735992" indent="-248727" eaLnBrk="0" fontAlgn="base" hangingPunct="0">
              <a:spcBef>
                <a:spcPct val="0"/>
              </a:spcBef>
              <a:spcAft>
                <a:spcPct val="0"/>
              </a:spcAft>
              <a:defRPr sz="2600">
                <a:solidFill>
                  <a:schemeClr val="tx1"/>
                </a:solidFill>
                <a:latin typeface="Times New Roman" pitchFamily="18" charset="0"/>
              </a:defRPr>
            </a:lvl6pPr>
            <a:lvl7pPr marL="3233445" indent="-248727" eaLnBrk="0" fontAlgn="base" hangingPunct="0">
              <a:spcBef>
                <a:spcPct val="0"/>
              </a:spcBef>
              <a:spcAft>
                <a:spcPct val="0"/>
              </a:spcAft>
              <a:defRPr sz="2600">
                <a:solidFill>
                  <a:schemeClr val="tx1"/>
                </a:solidFill>
                <a:latin typeface="Times New Roman" pitchFamily="18" charset="0"/>
              </a:defRPr>
            </a:lvl7pPr>
            <a:lvl8pPr marL="3730897" indent="-248727" eaLnBrk="0" fontAlgn="base" hangingPunct="0">
              <a:spcBef>
                <a:spcPct val="0"/>
              </a:spcBef>
              <a:spcAft>
                <a:spcPct val="0"/>
              </a:spcAft>
              <a:defRPr sz="2600">
                <a:solidFill>
                  <a:schemeClr val="tx1"/>
                </a:solidFill>
                <a:latin typeface="Times New Roman" pitchFamily="18" charset="0"/>
              </a:defRPr>
            </a:lvl8pPr>
            <a:lvl9pPr marL="4228350" indent="-248727" eaLnBrk="0" fontAlgn="base" hangingPunct="0">
              <a:spcBef>
                <a:spcPct val="0"/>
              </a:spcBef>
              <a:spcAft>
                <a:spcPct val="0"/>
              </a:spcAft>
              <a:defRPr sz="2600">
                <a:solidFill>
                  <a:schemeClr val="tx1"/>
                </a:solidFill>
                <a:latin typeface="Times New Roman" pitchFamily="18" charset="0"/>
              </a:defRPr>
            </a:lvl9pPr>
          </a:lstStyle>
          <a:p>
            <a:pPr eaLnBrk="1" hangingPunct="1"/>
            <a:fld id="{69BF7D87-8FB8-4C72-AB65-A38B46B02EAD}" type="slidenum">
              <a:rPr lang="en-US" sz="1200">
                <a:solidFill>
                  <a:srgbClr val="000000"/>
                </a:solidFill>
              </a:rPr>
              <a:pPr eaLnBrk="1" hangingPunct="1"/>
              <a:t>74</a:t>
            </a:fld>
            <a:endParaRPr lang="en-US" sz="1200">
              <a:solidFill>
                <a:srgbClr val="000000"/>
              </a:solidFill>
            </a:endParaRPr>
          </a:p>
        </p:txBody>
      </p:sp>
    </p:spTree>
    <p:extLst>
      <p:ext uri="{BB962C8B-B14F-4D97-AF65-F5344CB8AC3E}">
        <p14:creationId xmlns:p14="http://schemas.microsoft.com/office/powerpoint/2010/main" val="11177363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a:extLst>
              <a:ext uri="{FF2B5EF4-FFF2-40B4-BE49-F238E27FC236}">
                <a16:creationId xmlns:a16="http://schemas.microsoft.com/office/drawing/2014/main" id="{336495C9-2ED6-459F-9B94-3CED20B2A1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a:extLst>
              <a:ext uri="{FF2B5EF4-FFF2-40B4-BE49-F238E27FC236}">
                <a16:creationId xmlns:a16="http://schemas.microsoft.com/office/drawing/2014/main" id="{988AA3CB-9760-4211-A9A4-08843E92F8A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CAROLINA tral (linagliptin vs glimepiride)</a:t>
            </a:r>
          </a:p>
          <a:p>
            <a:pPr eaLnBrk="1" hangingPunct="1">
              <a:spcBef>
                <a:spcPct val="0"/>
              </a:spcBef>
            </a:pPr>
            <a:r>
              <a:rPr lang="en-US" altLang="en-US"/>
              <a:t>Meta-analysis: In type 2 diabetes, the use of sulfonylureas is associated with increased mortality and a higher risk of stroke</a:t>
            </a:r>
          </a:p>
          <a:p>
            <a:pPr eaLnBrk="1" hangingPunct="1">
              <a:spcBef>
                <a:spcPct val="0"/>
              </a:spcBef>
            </a:pPr>
            <a:endParaRPr lang="en-US" altLang="en-US"/>
          </a:p>
        </p:txBody>
      </p:sp>
      <p:sp>
        <p:nvSpPr>
          <p:cNvPr id="143364" name="Slide Number Placeholder 3">
            <a:extLst>
              <a:ext uri="{FF2B5EF4-FFF2-40B4-BE49-F238E27FC236}">
                <a16:creationId xmlns:a16="http://schemas.microsoft.com/office/drawing/2014/main" id="{58112FE5-A530-4A78-8497-DE156F6F24B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813477" indent="-312876">
              <a:spcBef>
                <a:spcPct val="30000"/>
              </a:spcBef>
              <a:defRPr sz="1200">
                <a:solidFill>
                  <a:schemeClr val="tx1"/>
                </a:solidFill>
                <a:latin typeface="Calibri" panose="020F0502020204030204" pitchFamily="34" charset="0"/>
              </a:defRPr>
            </a:lvl2pPr>
            <a:lvl3pPr marL="1253150" indent="-250300">
              <a:spcBef>
                <a:spcPct val="30000"/>
              </a:spcBef>
              <a:defRPr sz="1200">
                <a:solidFill>
                  <a:schemeClr val="tx1"/>
                </a:solidFill>
                <a:latin typeface="Calibri" panose="020F0502020204030204" pitchFamily="34" charset="0"/>
              </a:defRPr>
            </a:lvl3pPr>
            <a:lvl4pPr marL="1753751" indent="-250300">
              <a:spcBef>
                <a:spcPct val="30000"/>
              </a:spcBef>
              <a:defRPr sz="1200">
                <a:solidFill>
                  <a:schemeClr val="tx1"/>
                </a:solidFill>
                <a:latin typeface="Calibri" panose="020F0502020204030204" pitchFamily="34" charset="0"/>
              </a:defRPr>
            </a:lvl4pPr>
            <a:lvl5pPr marL="2255998" indent="-250300">
              <a:spcBef>
                <a:spcPct val="30000"/>
              </a:spcBef>
              <a:defRPr sz="1200">
                <a:solidFill>
                  <a:schemeClr val="tx1"/>
                </a:solidFill>
                <a:latin typeface="Calibri" panose="020F0502020204030204" pitchFamily="34" charset="0"/>
              </a:defRPr>
            </a:lvl5pPr>
            <a:lvl6pPr marL="2730251" indent="-250300" eaLnBrk="0" fontAlgn="base" hangingPunct="0">
              <a:spcBef>
                <a:spcPct val="30000"/>
              </a:spcBef>
              <a:spcAft>
                <a:spcPct val="0"/>
              </a:spcAft>
              <a:defRPr sz="1200">
                <a:solidFill>
                  <a:schemeClr val="tx1"/>
                </a:solidFill>
                <a:latin typeface="Calibri" panose="020F0502020204030204" pitchFamily="34" charset="0"/>
              </a:defRPr>
            </a:lvl6pPr>
            <a:lvl7pPr marL="3204505" indent="-250300" eaLnBrk="0" fontAlgn="base" hangingPunct="0">
              <a:spcBef>
                <a:spcPct val="30000"/>
              </a:spcBef>
              <a:spcAft>
                <a:spcPct val="0"/>
              </a:spcAft>
              <a:defRPr sz="1200">
                <a:solidFill>
                  <a:schemeClr val="tx1"/>
                </a:solidFill>
                <a:latin typeface="Calibri" panose="020F0502020204030204" pitchFamily="34" charset="0"/>
              </a:defRPr>
            </a:lvl7pPr>
            <a:lvl8pPr marL="3678759" indent="-250300" eaLnBrk="0" fontAlgn="base" hangingPunct="0">
              <a:spcBef>
                <a:spcPct val="30000"/>
              </a:spcBef>
              <a:spcAft>
                <a:spcPct val="0"/>
              </a:spcAft>
              <a:defRPr sz="1200">
                <a:solidFill>
                  <a:schemeClr val="tx1"/>
                </a:solidFill>
                <a:latin typeface="Calibri" panose="020F0502020204030204" pitchFamily="34" charset="0"/>
              </a:defRPr>
            </a:lvl8pPr>
            <a:lvl9pPr marL="4153012" indent="-250300" eaLnBrk="0" fontAlgn="base" hangingPunct="0">
              <a:spcBef>
                <a:spcPct val="30000"/>
              </a:spcBef>
              <a:spcAft>
                <a:spcPct val="0"/>
              </a:spcAft>
              <a:defRPr sz="1200">
                <a:solidFill>
                  <a:schemeClr val="tx1"/>
                </a:solidFill>
                <a:latin typeface="Calibri" panose="020F0502020204030204" pitchFamily="34" charset="0"/>
              </a:defRPr>
            </a:lvl9pPr>
          </a:lstStyle>
          <a:p>
            <a:pPr defTabSz="948507" fontAlgn="base">
              <a:spcBef>
                <a:spcPct val="0"/>
              </a:spcBef>
              <a:spcAft>
                <a:spcPct val="0"/>
              </a:spcAft>
              <a:defRPr/>
            </a:pPr>
            <a:fld id="{56437D46-B111-4A4E-A60C-23345902A5DD}" type="slidenum">
              <a:rPr lang="en-US" altLang="en-US" sz="1300">
                <a:solidFill>
                  <a:prstClr val="black"/>
                </a:solidFill>
                <a:cs typeface="Arial" panose="020B0604020202020204" pitchFamily="34" charset="0"/>
              </a:rPr>
              <a:pPr defTabSz="948507" fontAlgn="base">
                <a:spcBef>
                  <a:spcPct val="0"/>
                </a:spcBef>
                <a:spcAft>
                  <a:spcPct val="0"/>
                </a:spcAft>
                <a:defRPr/>
              </a:pPr>
              <a:t>75</a:t>
            </a:fld>
            <a:endParaRPr lang="en-US" altLang="en-US" sz="1300">
              <a:solidFill>
                <a:prstClr val="black"/>
              </a:solidFill>
              <a:cs typeface="Arial" panose="020B0604020202020204" pitchFamily="34" charset="0"/>
            </a:endParaRPr>
          </a:p>
        </p:txBody>
      </p:sp>
    </p:spTree>
    <p:extLst>
      <p:ext uri="{BB962C8B-B14F-4D97-AF65-F5344CB8AC3E}">
        <p14:creationId xmlns:p14="http://schemas.microsoft.com/office/powerpoint/2010/main" val="18350874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8C6E9B85-EB08-4A7E-A238-418C8D8F0F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a:extLst>
              <a:ext uri="{FF2B5EF4-FFF2-40B4-BE49-F238E27FC236}">
                <a16:creationId xmlns:a16="http://schemas.microsoft.com/office/drawing/2014/main" id="{AE20A154-10A2-4FBD-811F-FB136D06417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20836" name="Slide Number Placeholder 3">
            <a:extLst>
              <a:ext uri="{FF2B5EF4-FFF2-40B4-BE49-F238E27FC236}">
                <a16:creationId xmlns:a16="http://schemas.microsoft.com/office/drawing/2014/main" id="{F3F25269-4C94-4F9D-B421-65D266329B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813477" indent="-312876">
              <a:spcBef>
                <a:spcPct val="30000"/>
              </a:spcBef>
              <a:defRPr sz="1200">
                <a:solidFill>
                  <a:schemeClr val="tx1"/>
                </a:solidFill>
                <a:latin typeface="Calibri" panose="020F0502020204030204" pitchFamily="34" charset="0"/>
              </a:defRPr>
            </a:lvl2pPr>
            <a:lvl3pPr marL="1253150" indent="-250300">
              <a:spcBef>
                <a:spcPct val="30000"/>
              </a:spcBef>
              <a:defRPr sz="1200">
                <a:solidFill>
                  <a:schemeClr val="tx1"/>
                </a:solidFill>
                <a:latin typeface="Calibri" panose="020F0502020204030204" pitchFamily="34" charset="0"/>
              </a:defRPr>
            </a:lvl3pPr>
            <a:lvl4pPr marL="1753751" indent="-250300">
              <a:spcBef>
                <a:spcPct val="30000"/>
              </a:spcBef>
              <a:defRPr sz="1200">
                <a:solidFill>
                  <a:schemeClr val="tx1"/>
                </a:solidFill>
                <a:latin typeface="Calibri" panose="020F0502020204030204" pitchFamily="34" charset="0"/>
              </a:defRPr>
            </a:lvl4pPr>
            <a:lvl5pPr marL="2255998" indent="-250300">
              <a:spcBef>
                <a:spcPct val="30000"/>
              </a:spcBef>
              <a:defRPr sz="1200">
                <a:solidFill>
                  <a:schemeClr val="tx1"/>
                </a:solidFill>
                <a:latin typeface="Calibri" panose="020F0502020204030204" pitchFamily="34" charset="0"/>
              </a:defRPr>
            </a:lvl5pPr>
            <a:lvl6pPr marL="2730251" indent="-250300" eaLnBrk="0" fontAlgn="base" hangingPunct="0">
              <a:spcBef>
                <a:spcPct val="30000"/>
              </a:spcBef>
              <a:spcAft>
                <a:spcPct val="0"/>
              </a:spcAft>
              <a:defRPr sz="1200">
                <a:solidFill>
                  <a:schemeClr val="tx1"/>
                </a:solidFill>
                <a:latin typeface="Calibri" panose="020F0502020204030204" pitchFamily="34" charset="0"/>
              </a:defRPr>
            </a:lvl6pPr>
            <a:lvl7pPr marL="3204505" indent="-250300" eaLnBrk="0" fontAlgn="base" hangingPunct="0">
              <a:spcBef>
                <a:spcPct val="30000"/>
              </a:spcBef>
              <a:spcAft>
                <a:spcPct val="0"/>
              </a:spcAft>
              <a:defRPr sz="1200">
                <a:solidFill>
                  <a:schemeClr val="tx1"/>
                </a:solidFill>
                <a:latin typeface="Calibri" panose="020F0502020204030204" pitchFamily="34" charset="0"/>
              </a:defRPr>
            </a:lvl7pPr>
            <a:lvl8pPr marL="3678759" indent="-250300" eaLnBrk="0" fontAlgn="base" hangingPunct="0">
              <a:spcBef>
                <a:spcPct val="30000"/>
              </a:spcBef>
              <a:spcAft>
                <a:spcPct val="0"/>
              </a:spcAft>
              <a:defRPr sz="1200">
                <a:solidFill>
                  <a:schemeClr val="tx1"/>
                </a:solidFill>
                <a:latin typeface="Calibri" panose="020F0502020204030204" pitchFamily="34" charset="0"/>
              </a:defRPr>
            </a:lvl8pPr>
            <a:lvl9pPr marL="4153012" indent="-250300" eaLnBrk="0" fontAlgn="base" hangingPunct="0">
              <a:spcBef>
                <a:spcPct val="30000"/>
              </a:spcBef>
              <a:spcAft>
                <a:spcPct val="0"/>
              </a:spcAft>
              <a:defRPr sz="1200">
                <a:solidFill>
                  <a:schemeClr val="tx1"/>
                </a:solidFill>
                <a:latin typeface="Calibri" panose="020F0502020204030204" pitchFamily="34" charset="0"/>
              </a:defRPr>
            </a:lvl9pPr>
          </a:lstStyle>
          <a:p>
            <a:pPr defTabSz="948507" fontAlgn="base">
              <a:spcBef>
                <a:spcPct val="0"/>
              </a:spcBef>
              <a:spcAft>
                <a:spcPct val="0"/>
              </a:spcAft>
              <a:defRPr/>
            </a:pPr>
            <a:fld id="{DE829B48-5D54-4D8D-AC5C-7BD22320C216}" type="slidenum">
              <a:rPr lang="en-US" altLang="en-US" sz="1300">
                <a:solidFill>
                  <a:prstClr val="black"/>
                </a:solidFill>
                <a:cs typeface="Arial" panose="020B0604020202020204" pitchFamily="34" charset="0"/>
              </a:rPr>
              <a:pPr defTabSz="948507" fontAlgn="base">
                <a:spcBef>
                  <a:spcPct val="0"/>
                </a:spcBef>
                <a:spcAft>
                  <a:spcPct val="0"/>
                </a:spcAft>
                <a:defRPr/>
              </a:pPr>
              <a:t>76</a:t>
            </a:fld>
            <a:endParaRPr lang="en-US" altLang="en-US" sz="1300">
              <a:solidFill>
                <a:prstClr val="black"/>
              </a:solidFill>
              <a:cs typeface="Arial" panose="020B0604020202020204" pitchFamily="34" charset="0"/>
            </a:endParaRPr>
          </a:p>
        </p:txBody>
      </p:sp>
    </p:spTree>
    <p:extLst>
      <p:ext uri="{BB962C8B-B14F-4D97-AF65-F5344CB8AC3E}">
        <p14:creationId xmlns:p14="http://schemas.microsoft.com/office/powerpoint/2010/main" val="754516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7108"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Diabetes Educational Services© (530) 893 - 8635 </a:t>
            </a:r>
          </a:p>
        </p:txBody>
      </p:sp>
      <p:sp>
        <p:nvSpPr>
          <p:cNvPr id="47109"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85257" indent="-302021" eaLnBrk="0" hangingPunct="0">
              <a:defRPr>
                <a:solidFill>
                  <a:schemeClr val="tx1"/>
                </a:solidFill>
                <a:latin typeface="Garamond" panose="02020404030301010803" pitchFamily="18" charset="0"/>
                <a:cs typeface="Arial" panose="020B0604020202020204" pitchFamily="34" charset="0"/>
              </a:defRPr>
            </a:lvl2pPr>
            <a:lvl3pPr marL="1208088" indent="-241617" eaLnBrk="0" hangingPunct="0">
              <a:defRPr>
                <a:solidFill>
                  <a:schemeClr val="tx1"/>
                </a:solidFill>
                <a:latin typeface="Garamond" panose="02020404030301010803" pitchFamily="18" charset="0"/>
                <a:cs typeface="Arial" panose="020B0604020202020204" pitchFamily="34" charset="0"/>
              </a:defRPr>
            </a:lvl3pPr>
            <a:lvl4pPr marL="1691323" indent="-241617" eaLnBrk="0" hangingPunct="0">
              <a:defRPr>
                <a:solidFill>
                  <a:schemeClr val="tx1"/>
                </a:solidFill>
                <a:latin typeface="Garamond" panose="02020404030301010803" pitchFamily="18" charset="0"/>
                <a:cs typeface="Arial" panose="020B0604020202020204" pitchFamily="34" charset="0"/>
              </a:defRPr>
            </a:lvl4pPr>
            <a:lvl5pPr marL="2174559" indent="-241617" eaLnBrk="0" hangingPunct="0">
              <a:defRPr>
                <a:solidFill>
                  <a:schemeClr val="tx1"/>
                </a:solidFill>
                <a:latin typeface="Garamond" panose="02020404030301010803" pitchFamily="18" charset="0"/>
                <a:cs typeface="Arial" panose="020B0604020202020204" pitchFamily="34" charset="0"/>
              </a:defRPr>
            </a:lvl5pPr>
            <a:lvl6pPr marL="2657795"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3141029"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624265"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4107501"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65C6F4B0-6AFD-416F-AC5B-C562CAF1C8D3}"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rPr>
              <a:pPr marL="0" marR="0" lvl="0" indent="0" algn="r" defTabSz="914400" rtl="0" eaLnBrk="0" fontAlgn="auto" latinLnBrk="0" hangingPunct="0">
                <a:lnSpc>
                  <a:spcPct val="100000"/>
                </a:lnSpc>
                <a:spcBef>
                  <a:spcPts val="0"/>
                </a:spcBef>
                <a:spcAft>
                  <a:spcPts val="0"/>
                </a:spcAft>
                <a:buClrTx/>
                <a:buSzTx/>
                <a:buFontTx/>
                <a:buNone/>
                <a:tabLst/>
                <a:defRPr/>
              </a:pPr>
              <a:t>84</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737842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solidFill>
                  <a:srgbClr val="000000"/>
                </a:solidFill>
              </a:rPr>
              <a:pPr/>
              <a:t>6</a:t>
            </a:fld>
            <a:endParaRPr lang="en-US">
              <a:solidFill>
                <a:srgbClr val="000000"/>
              </a:solidFill>
            </a:endParaRPr>
          </a:p>
        </p:txBody>
      </p:sp>
    </p:spTree>
    <p:extLst>
      <p:ext uri="{BB962C8B-B14F-4D97-AF65-F5344CB8AC3E}">
        <p14:creationId xmlns:p14="http://schemas.microsoft.com/office/powerpoint/2010/main" val="89616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57348"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Diabetes Educational Services© (530) 893 - 8635 </a:t>
            </a:r>
          </a:p>
        </p:txBody>
      </p:sp>
      <p:sp>
        <p:nvSpPr>
          <p:cNvPr id="57349"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85257" indent="-302021" eaLnBrk="0" hangingPunct="0">
              <a:defRPr>
                <a:solidFill>
                  <a:schemeClr val="tx1"/>
                </a:solidFill>
                <a:latin typeface="Garamond" panose="02020404030301010803" pitchFamily="18" charset="0"/>
                <a:cs typeface="Arial" panose="020B0604020202020204" pitchFamily="34" charset="0"/>
              </a:defRPr>
            </a:lvl2pPr>
            <a:lvl3pPr marL="1208088" indent="-241617" eaLnBrk="0" hangingPunct="0">
              <a:defRPr>
                <a:solidFill>
                  <a:schemeClr val="tx1"/>
                </a:solidFill>
                <a:latin typeface="Garamond" panose="02020404030301010803" pitchFamily="18" charset="0"/>
                <a:cs typeface="Arial" panose="020B0604020202020204" pitchFamily="34" charset="0"/>
              </a:defRPr>
            </a:lvl3pPr>
            <a:lvl4pPr marL="1691323" indent="-241617" eaLnBrk="0" hangingPunct="0">
              <a:defRPr>
                <a:solidFill>
                  <a:schemeClr val="tx1"/>
                </a:solidFill>
                <a:latin typeface="Garamond" panose="02020404030301010803" pitchFamily="18" charset="0"/>
                <a:cs typeface="Arial" panose="020B0604020202020204" pitchFamily="34" charset="0"/>
              </a:defRPr>
            </a:lvl4pPr>
            <a:lvl5pPr marL="2174559" indent="-241617" eaLnBrk="0" hangingPunct="0">
              <a:defRPr>
                <a:solidFill>
                  <a:schemeClr val="tx1"/>
                </a:solidFill>
                <a:latin typeface="Garamond" panose="02020404030301010803" pitchFamily="18" charset="0"/>
                <a:cs typeface="Arial" panose="020B0604020202020204" pitchFamily="34" charset="0"/>
              </a:defRPr>
            </a:lvl5pPr>
            <a:lvl6pPr marL="2657795"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3141029"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624265"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4107501"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D81FC55D-B916-47C7-A1F8-31E35890C298}"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rPr>
              <a:pPr marL="0" marR="0" lvl="0" indent="0" algn="r" defTabSz="914400" rtl="0" eaLnBrk="0" fontAlgn="auto" latinLnBrk="0" hangingPunct="0">
                <a:lnSpc>
                  <a:spcPct val="100000"/>
                </a:lnSpc>
                <a:spcBef>
                  <a:spcPts val="0"/>
                </a:spcBef>
                <a:spcAft>
                  <a:spcPts val="0"/>
                </a:spcAft>
                <a:buClrTx/>
                <a:buSzTx/>
                <a:buFontTx/>
                <a:buNone/>
                <a:tabLst/>
                <a:defRPr/>
              </a:pPr>
              <a:t>85</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5355481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2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81050" indent="-300038">
              <a:defRPr>
                <a:solidFill>
                  <a:schemeClr val="tx1"/>
                </a:solidFill>
                <a:latin typeface="Garamond" panose="02020404030301010803" pitchFamily="18" charset="0"/>
              </a:defRPr>
            </a:lvl2pPr>
            <a:lvl3pPr marL="1203325" indent="-239713">
              <a:defRPr>
                <a:solidFill>
                  <a:schemeClr val="tx1"/>
                </a:solidFill>
                <a:latin typeface="Garamond" panose="02020404030301010803" pitchFamily="18" charset="0"/>
              </a:defRPr>
            </a:lvl3pPr>
            <a:lvl4pPr marL="1684338" indent="-239713">
              <a:defRPr>
                <a:solidFill>
                  <a:schemeClr val="tx1"/>
                </a:solidFill>
                <a:latin typeface="Garamond" panose="02020404030301010803" pitchFamily="18" charset="0"/>
              </a:defRPr>
            </a:lvl4pPr>
            <a:lvl5pPr marL="2166938" indent="-239713">
              <a:defRPr>
                <a:solidFill>
                  <a:schemeClr val="tx1"/>
                </a:solidFill>
                <a:latin typeface="Garamond" panose="02020404030301010803" pitchFamily="18" charset="0"/>
              </a:defRPr>
            </a:lvl5pPr>
            <a:lvl6pPr marL="2624138" indent="-239713" eaLnBrk="0" fontAlgn="base" hangingPunct="0">
              <a:spcBef>
                <a:spcPct val="0"/>
              </a:spcBef>
              <a:spcAft>
                <a:spcPct val="0"/>
              </a:spcAft>
              <a:defRPr>
                <a:solidFill>
                  <a:schemeClr val="tx1"/>
                </a:solidFill>
                <a:latin typeface="Garamond" panose="02020404030301010803" pitchFamily="18" charset="0"/>
              </a:defRPr>
            </a:lvl6pPr>
            <a:lvl7pPr marL="3081338" indent="-239713" eaLnBrk="0" fontAlgn="base" hangingPunct="0">
              <a:spcBef>
                <a:spcPct val="0"/>
              </a:spcBef>
              <a:spcAft>
                <a:spcPct val="0"/>
              </a:spcAft>
              <a:defRPr>
                <a:solidFill>
                  <a:schemeClr val="tx1"/>
                </a:solidFill>
                <a:latin typeface="Garamond" panose="02020404030301010803" pitchFamily="18" charset="0"/>
              </a:defRPr>
            </a:lvl7pPr>
            <a:lvl8pPr marL="3538538" indent="-239713" eaLnBrk="0" fontAlgn="base" hangingPunct="0">
              <a:spcBef>
                <a:spcPct val="0"/>
              </a:spcBef>
              <a:spcAft>
                <a:spcPct val="0"/>
              </a:spcAft>
              <a:defRPr>
                <a:solidFill>
                  <a:schemeClr val="tx1"/>
                </a:solidFill>
                <a:latin typeface="Garamond" panose="02020404030301010803" pitchFamily="18" charset="0"/>
              </a:defRPr>
            </a:lvl8pPr>
            <a:lvl9pPr marL="3995738" indent="-239713" eaLnBrk="0" fontAlgn="base" hangingPunct="0">
              <a:spcBef>
                <a:spcPct val="0"/>
              </a:spcBef>
              <a:spcAft>
                <a:spcPct val="0"/>
              </a:spcAft>
              <a:defRPr>
                <a:solidFill>
                  <a:schemeClr val="tx1"/>
                </a:solidFill>
                <a:latin typeface="Garamond" panose="02020404030301010803"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Diabetes Educational Services© (530) 893 - 8635 </a:t>
            </a:r>
          </a:p>
        </p:txBody>
      </p:sp>
      <p:sp>
        <p:nvSpPr>
          <p:cNvPr id="5632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81050" indent="-300038">
              <a:defRPr>
                <a:solidFill>
                  <a:schemeClr val="tx1"/>
                </a:solidFill>
                <a:latin typeface="Garamond" panose="02020404030301010803" pitchFamily="18" charset="0"/>
              </a:defRPr>
            </a:lvl2pPr>
            <a:lvl3pPr marL="1203325" indent="-239713">
              <a:defRPr>
                <a:solidFill>
                  <a:schemeClr val="tx1"/>
                </a:solidFill>
                <a:latin typeface="Garamond" panose="02020404030301010803" pitchFamily="18" charset="0"/>
              </a:defRPr>
            </a:lvl3pPr>
            <a:lvl4pPr marL="1684338" indent="-239713">
              <a:defRPr>
                <a:solidFill>
                  <a:schemeClr val="tx1"/>
                </a:solidFill>
                <a:latin typeface="Garamond" panose="02020404030301010803" pitchFamily="18" charset="0"/>
              </a:defRPr>
            </a:lvl4pPr>
            <a:lvl5pPr marL="2166938" indent="-239713">
              <a:defRPr>
                <a:solidFill>
                  <a:schemeClr val="tx1"/>
                </a:solidFill>
                <a:latin typeface="Garamond" panose="02020404030301010803" pitchFamily="18" charset="0"/>
              </a:defRPr>
            </a:lvl5pPr>
            <a:lvl6pPr marL="2624138" indent="-239713" eaLnBrk="0" fontAlgn="base" hangingPunct="0">
              <a:spcBef>
                <a:spcPct val="0"/>
              </a:spcBef>
              <a:spcAft>
                <a:spcPct val="0"/>
              </a:spcAft>
              <a:defRPr>
                <a:solidFill>
                  <a:schemeClr val="tx1"/>
                </a:solidFill>
                <a:latin typeface="Garamond" panose="02020404030301010803" pitchFamily="18" charset="0"/>
              </a:defRPr>
            </a:lvl6pPr>
            <a:lvl7pPr marL="3081338" indent="-239713" eaLnBrk="0" fontAlgn="base" hangingPunct="0">
              <a:spcBef>
                <a:spcPct val="0"/>
              </a:spcBef>
              <a:spcAft>
                <a:spcPct val="0"/>
              </a:spcAft>
              <a:defRPr>
                <a:solidFill>
                  <a:schemeClr val="tx1"/>
                </a:solidFill>
                <a:latin typeface="Garamond" panose="02020404030301010803" pitchFamily="18" charset="0"/>
              </a:defRPr>
            </a:lvl7pPr>
            <a:lvl8pPr marL="3538538" indent="-239713" eaLnBrk="0" fontAlgn="base" hangingPunct="0">
              <a:spcBef>
                <a:spcPct val="0"/>
              </a:spcBef>
              <a:spcAft>
                <a:spcPct val="0"/>
              </a:spcAft>
              <a:defRPr>
                <a:solidFill>
                  <a:schemeClr val="tx1"/>
                </a:solidFill>
                <a:latin typeface="Garamond" panose="02020404030301010803" pitchFamily="18" charset="0"/>
              </a:defRPr>
            </a:lvl8pPr>
            <a:lvl9pPr marL="3995738" indent="-239713" eaLnBrk="0" fontAlgn="base" hangingPunct="0">
              <a:spcBef>
                <a:spcPct val="0"/>
              </a:spcBef>
              <a:spcAft>
                <a:spcPct val="0"/>
              </a:spcAft>
              <a:defRPr>
                <a:solidFill>
                  <a:schemeClr val="tx1"/>
                </a:solidFill>
                <a:latin typeface="Garamond" panose="02020404030301010803"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8296DE8-152C-4004-A318-675FAA1903E5}" type="slidenum">
              <a:rPr kumimoji="0" 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3575875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90</a:t>
            </a:fld>
            <a:endParaRPr lang="en-US"/>
          </a:p>
        </p:txBody>
      </p:sp>
    </p:spTree>
    <p:extLst>
      <p:ext uri="{BB962C8B-B14F-4D97-AF65-F5344CB8AC3E}">
        <p14:creationId xmlns:p14="http://schemas.microsoft.com/office/powerpoint/2010/main" val="21759290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lide Image Placeholder 1"/>
          <p:cNvSpPr>
            <a:spLocks noGrp="1" noRot="1" noChangeAspect="1" noTextEdit="1"/>
          </p:cNvSpPr>
          <p:nvPr>
            <p:ph type="sldImg"/>
          </p:nvPr>
        </p:nvSpPr>
        <p:spPr>
          <a:ln/>
        </p:spPr>
      </p:sp>
      <p:sp>
        <p:nvSpPr>
          <p:cNvPr id="379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The standards of care call out the importance of understanding different terms in nutrition including eating patterns, meal plan or dietary approach. </a:t>
            </a:r>
          </a:p>
          <a:p>
            <a:pPr eaLnBrk="1" hangingPunct="1"/>
            <a:endParaRPr lang="en-US" dirty="0"/>
          </a:p>
          <a:p>
            <a:pPr eaLnBrk="1" hangingPunct="1"/>
            <a:r>
              <a:rPr lang="en-US" dirty="0"/>
              <a:t>Eating pattern the totality of the foods we consume over a time period. Examples include……</a:t>
            </a:r>
          </a:p>
          <a:p>
            <a:pPr eaLnBrk="1" hangingPunct="1"/>
            <a:r>
              <a:rPr lang="en-US" dirty="0"/>
              <a:t>A Meal Plan is an individualized and created by an RDN and is </a:t>
            </a:r>
          </a:p>
          <a:p>
            <a:pPr eaLnBrk="1" hangingPunct="1"/>
            <a:r>
              <a:rPr lang="en-US" dirty="0"/>
              <a:t>Dietary or Eating  approach is the strategy or tool used to support implementation of healthy eating patterns. </a:t>
            </a:r>
          </a:p>
          <a:p>
            <a:endParaRPr lang="en-US" dirty="0"/>
          </a:p>
          <a:p>
            <a:r>
              <a:rPr lang="en-US" dirty="0"/>
              <a:t>There is no one pattern that is better than another so we work with the individual with diabetes to determine an effective eating pattern and approach. </a:t>
            </a:r>
          </a:p>
          <a:p>
            <a:endParaRPr lang="en-US" dirty="0"/>
          </a:p>
          <a:p>
            <a:r>
              <a:rPr lang="en-US" dirty="0"/>
              <a:t>The 2025 Standards of Care have added much detail about considering approaches that take into account religious fasting or other new concepts of intermittent fasting or </a:t>
            </a:r>
            <a:r>
              <a:rPr lang="en-US" dirty="0" err="1"/>
              <a:t>chrononutrition</a:t>
            </a:r>
            <a:endParaRPr lang="en-US" dirty="0"/>
          </a:p>
        </p:txBody>
      </p:sp>
      <p:sp>
        <p:nvSpPr>
          <p:cNvPr id="379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08537" indent="-311229">
              <a:spcBef>
                <a:spcPct val="30000"/>
              </a:spcBef>
              <a:defRPr sz="1200">
                <a:solidFill>
                  <a:schemeClr val="tx1"/>
                </a:solidFill>
                <a:latin typeface="Times New Roman" panose="02020603050405020304" pitchFamily="18" charset="0"/>
              </a:defRPr>
            </a:lvl2pPr>
            <a:lvl3pPr marL="1244916" indent="-248654">
              <a:spcBef>
                <a:spcPct val="30000"/>
              </a:spcBef>
              <a:defRPr sz="1200">
                <a:solidFill>
                  <a:schemeClr val="tx1"/>
                </a:solidFill>
                <a:latin typeface="Times New Roman" panose="02020603050405020304" pitchFamily="18" charset="0"/>
              </a:defRPr>
            </a:lvl3pPr>
            <a:lvl4pPr marL="1743870" indent="-248654">
              <a:spcBef>
                <a:spcPct val="30000"/>
              </a:spcBef>
              <a:defRPr sz="1200">
                <a:solidFill>
                  <a:schemeClr val="tx1"/>
                </a:solidFill>
                <a:latin typeface="Times New Roman" panose="02020603050405020304" pitchFamily="18" charset="0"/>
              </a:defRPr>
            </a:lvl4pPr>
            <a:lvl5pPr marL="2242824" indent="-248654">
              <a:spcBef>
                <a:spcPct val="30000"/>
              </a:spcBef>
              <a:defRPr sz="1200">
                <a:solidFill>
                  <a:schemeClr val="tx1"/>
                </a:solidFill>
                <a:latin typeface="Times New Roman" panose="02020603050405020304" pitchFamily="18" charset="0"/>
              </a:defRPr>
            </a:lvl5pPr>
            <a:lvl6pPr marL="2717078" indent="-248654" eaLnBrk="0" fontAlgn="base" hangingPunct="0">
              <a:spcBef>
                <a:spcPct val="30000"/>
              </a:spcBef>
              <a:spcAft>
                <a:spcPct val="0"/>
              </a:spcAft>
              <a:defRPr sz="1200">
                <a:solidFill>
                  <a:schemeClr val="tx1"/>
                </a:solidFill>
                <a:latin typeface="Times New Roman" panose="02020603050405020304" pitchFamily="18" charset="0"/>
              </a:defRPr>
            </a:lvl6pPr>
            <a:lvl7pPr marL="3191331" indent="-248654" eaLnBrk="0" fontAlgn="base" hangingPunct="0">
              <a:spcBef>
                <a:spcPct val="30000"/>
              </a:spcBef>
              <a:spcAft>
                <a:spcPct val="0"/>
              </a:spcAft>
              <a:defRPr sz="1200">
                <a:solidFill>
                  <a:schemeClr val="tx1"/>
                </a:solidFill>
                <a:latin typeface="Times New Roman" panose="02020603050405020304" pitchFamily="18" charset="0"/>
              </a:defRPr>
            </a:lvl7pPr>
            <a:lvl8pPr marL="3665585" indent="-248654" eaLnBrk="0" fontAlgn="base" hangingPunct="0">
              <a:spcBef>
                <a:spcPct val="30000"/>
              </a:spcBef>
              <a:spcAft>
                <a:spcPct val="0"/>
              </a:spcAft>
              <a:defRPr sz="1200">
                <a:solidFill>
                  <a:schemeClr val="tx1"/>
                </a:solidFill>
                <a:latin typeface="Times New Roman" panose="02020603050405020304" pitchFamily="18" charset="0"/>
              </a:defRPr>
            </a:lvl8pPr>
            <a:lvl9pPr marL="4139838" indent="-248654"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767B16-1CF1-4362-B84E-852F1947EE5F}" type="slidenum">
              <a:rPr lang="en-US" sz="1300"/>
              <a:pPr>
                <a:spcBef>
                  <a:spcPct val="0"/>
                </a:spcBef>
              </a:pPr>
              <a:t>95</a:t>
            </a:fld>
            <a:endParaRPr lang="en-US" sz="1300"/>
          </a:p>
        </p:txBody>
      </p:sp>
    </p:spTree>
    <p:extLst>
      <p:ext uri="{BB962C8B-B14F-4D97-AF65-F5344CB8AC3E}">
        <p14:creationId xmlns:p14="http://schemas.microsoft.com/office/powerpoint/2010/main" val="3701070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96</a:t>
            </a:fld>
            <a:endParaRPr lang="en-US"/>
          </a:p>
        </p:txBody>
      </p:sp>
    </p:spTree>
    <p:extLst>
      <p:ext uri="{BB962C8B-B14F-4D97-AF65-F5344CB8AC3E}">
        <p14:creationId xmlns:p14="http://schemas.microsoft.com/office/powerpoint/2010/main" val="26196824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this year the ADA calls out the importance of screening for malnutrition. </a:t>
            </a:r>
          </a:p>
          <a:p>
            <a:endParaRPr lang="en-US" dirty="0"/>
          </a:p>
          <a:p>
            <a:r>
              <a:rPr lang="en-US" dirty="0"/>
              <a:t>We frequently screen for malnutrition in individuals who are underweight or in hospital settings but starting BMI and desire for weight loss does to prevent malnutrition risk. </a:t>
            </a:r>
          </a:p>
          <a:p>
            <a:endParaRPr lang="en-US" dirty="0"/>
          </a:p>
          <a:p>
            <a:r>
              <a:rPr lang="en-US" dirty="0"/>
              <a:t>Individuals on incretin therapies or have had metabolic surgery and have experienced significant weight loss of &gt; 20% or more than 4 kg (or about 9 pounds) should be screened for malnutrition. (Simplified Nutritional appetite Questionaries and Malnutrition Universal Screening tool). </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97</a:t>
            </a:fld>
            <a:endParaRPr lang="en-US"/>
          </a:p>
        </p:txBody>
      </p:sp>
    </p:spTree>
    <p:extLst>
      <p:ext uri="{BB962C8B-B14F-4D97-AF65-F5344CB8AC3E}">
        <p14:creationId xmlns:p14="http://schemas.microsoft.com/office/powerpoint/2010/main" val="710184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E225C-EA32-49AA-BCE1-CBED354D9589}"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59872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dirty="0"/>
              <a:t>GIP: G</a:t>
            </a:r>
            <a:r>
              <a:rPr lang="en-US" dirty="0">
                <a:effectLst/>
              </a:rPr>
              <a:t>lucose-dependent </a:t>
            </a:r>
            <a:r>
              <a:rPr lang="en-US" dirty="0"/>
              <a:t>I</a:t>
            </a:r>
            <a:r>
              <a:rPr lang="en-US" dirty="0">
                <a:effectLst/>
              </a:rPr>
              <a:t>nsulinotropic </a:t>
            </a:r>
            <a:r>
              <a:rPr lang="en-US" dirty="0"/>
              <a:t>P</a:t>
            </a:r>
            <a:r>
              <a:rPr lang="en-US" dirty="0">
                <a:effectLst/>
              </a:rPr>
              <a:t>olypeptide</a:t>
            </a:r>
          </a:p>
          <a:p>
            <a:r>
              <a:rPr lang="en-US" dirty="0"/>
              <a:t>GLP: glucagon-like peptide</a:t>
            </a:r>
          </a:p>
        </p:txBody>
      </p:sp>
      <p:sp>
        <p:nvSpPr>
          <p:cNvPr id="4" name="Slide Number Placeholder 3"/>
          <p:cNvSpPr>
            <a:spLocks noGrp="1"/>
          </p:cNvSpPr>
          <p:nvPr>
            <p:ph type="sldNum" sz="quarter" idx="5"/>
          </p:nvPr>
        </p:nvSpPr>
        <p:spPr/>
        <p:txBody>
          <a:bodyPr/>
          <a:lstStyle/>
          <a:p>
            <a:fld id="{5B5E225C-EA32-49AA-BCE1-CBED354D9589}" type="slidenum">
              <a:rPr lang="en-US" smtClean="0"/>
              <a:t>99</a:t>
            </a:fld>
            <a:endParaRPr lang="en-US"/>
          </a:p>
        </p:txBody>
      </p:sp>
    </p:spTree>
    <p:extLst>
      <p:ext uri="{BB962C8B-B14F-4D97-AF65-F5344CB8AC3E}">
        <p14:creationId xmlns:p14="http://schemas.microsoft.com/office/powerpoint/2010/main" val="26188195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with exenatide indication in pediatrics. </a:t>
            </a:r>
          </a:p>
        </p:txBody>
      </p:sp>
      <p:sp>
        <p:nvSpPr>
          <p:cNvPr id="4" name="Slide Number Placeholder 3"/>
          <p:cNvSpPr>
            <a:spLocks noGrp="1"/>
          </p:cNvSpPr>
          <p:nvPr>
            <p:ph type="sldNum" sz="quarter" idx="5"/>
          </p:nvPr>
        </p:nvSpPr>
        <p:spPr/>
        <p:txBody>
          <a:bodyPr/>
          <a:lstStyle/>
          <a:p>
            <a:fld id="{5B5E225C-EA32-49AA-BCE1-CBED354D9589}" type="slidenum">
              <a:rPr lang="en-US" smtClean="0"/>
              <a:t>100</a:t>
            </a:fld>
            <a:endParaRPr lang="en-US"/>
          </a:p>
        </p:txBody>
      </p:sp>
    </p:spTree>
    <p:extLst>
      <p:ext uri="{BB962C8B-B14F-4D97-AF65-F5344CB8AC3E}">
        <p14:creationId xmlns:p14="http://schemas.microsoft.com/office/powerpoint/2010/main" val="22427482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DD90A39B-3D0D-4EC3-94F0-62314F841972}"/>
              </a:ext>
            </a:extLst>
          </p:cNvPr>
          <p:cNvSpPr>
            <a:spLocks noGrp="1" noRot="1" noChangeAspect="1" noTextEdit="1"/>
          </p:cNvSpPr>
          <p:nvPr>
            <p:ph type="sldImg"/>
          </p:nvPr>
        </p:nvSpPr>
        <p:spPr bwMode="auto">
          <a:xfrm>
            <a:off x="1257300" y="720725"/>
            <a:ext cx="48021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D0FAFD6C-AB5E-45B1-9EAA-62F56AAAE3E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Inject at room temperature, let alcohol fully dry</a:t>
            </a:r>
          </a:p>
        </p:txBody>
      </p:sp>
      <p:sp>
        <p:nvSpPr>
          <p:cNvPr id="82948" name="Slide Number Placeholder 3">
            <a:extLst>
              <a:ext uri="{FF2B5EF4-FFF2-40B4-BE49-F238E27FC236}">
                <a16:creationId xmlns:a16="http://schemas.microsoft.com/office/drawing/2014/main" id="{45F93B43-E47F-4D70-AEE4-F20BC332CB4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EB1F5F6-0EC4-42A6-AAE8-CAF1D5A04F60}"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451915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4" name="Footer Placeholder 3"/>
          <p:cNvSpPr>
            <a:spLocks noGrp="1"/>
          </p:cNvSpPr>
          <p:nvPr>
            <p:ph type="ftr" sz="quarter" idx="4"/>
          </p:nvPr>
        </p:nvSpPr>
        <p:spPr/>
        <p:txBody>
          <a:bodyPr/>
          <a:lstStyle/>
          <a:p>
            <a:pPr fontAlgn="auto">
              <a:spcBef>
                <a:spcPts val="0"/>
              </a:spcBef>
              <a:spcAft>
                <a:spcPts val="0"/>
              </a:spcAft>
              <a:defRPr/>
            </a:pPr>
            <a:r>
              <a:rPr lang="en-US" sz="1900" kern="0" dirty="0">
                <a:solidFill>
                  <a:sysClr val="windowText" lastClr="000000"/>
                </a:solidFill>
              </a:rPr>
              <a:t>Diabetes Educational Services© (530) 893 - 8635 </a:t>
            </a:r>
          </a:p>
        </p:txBody>
      </p:sp>
      <p:sp>
        <p:nvSpPr>
          <p:cNvPr id="5" name="Slide Number Placeholder 4"/>
          <p:cNvSpPr>
            <a:spLocks noGrp="1"/>
          </p:cNvSpPr>
          <p:nvPr>
            <p:ph type="sldNum" sz="quarter" idx="5"/>
          </p:nvPr>
        </p:nvSpPr>
        <p:spPr/>
        <p:txBody>
          <a:bodyPr/>
          <a:lstStyle/>
          <a:p>
            <a:pPr fontAlgn="auto">
              <a:spcBef>
                <a:spcPts val="0"/>
              </a:spcBef>
              <a:spcAft>
                <a:spcPts val="0"/>
              </a:spcAft>
              <a:defRPr/>
            </a:pPr>
            <a:fld id="{8FFE3D63-DE76-4821-B41F-CFAD5FCF1747}" type="slidenum">
              <a:rPr lang="en-US" sz="1900" kern="0">
                <a:solidFill>
                  <a:sysClr val="windowText" lastClr="000000"/>
                </a:solidFill>
              </a:rPr>
              <a:pPr fontAlgn="auto">
                <a:spcBef>
                  <a:spcPts val="0"/>
                </a:spcBef>
                <a:spcAft>
                  <a:spcPts val="0"/>
                </a:spcAft>
                <a:defRPr/>
              </a:pPr>
              <a:t>11</a:t>
            </a:fld>
            <a:endParaRPr lang="en-US" sz="1900" kern="0" dirty="0">
              <a:solidFill>
                <a:sysClr val="windowText" lastClr="000000"/>
              </a:solidFill>
            </a:endParaRPr>
          </a:p>
        </p:txBody>
      </p:sp>
    </p:spTree>
    <p:extLst>
      <p:ext uri="{BB962C8B-B14F-4D97-AF65-F5344CB8AC3E}">
        <p14:creationId xmlns:p14="http://schemas.microsoft.com/office/powerpoint/2010/main" val="31293950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is B. </a:t>
            </a:r>
          </a:p>
        </p:txBody>
      </p:sp>
      <p:sp>
        <p:nvSpPr>
          <p:cNvPr id="4" name="Slide Number Placeholder 3"/>
          <p:cNvSpPr>
            <a:spLocks noGrp="1"/>
          </p:cNvSpPr>
          <p:nvPr>
            <p:ph type="sldNum" sz="quarter" idx="5"/>
          </p:nvPr>
        </p:nvSpPr>
        <p:spPr/>
        <p:txBody>
          <a:bodyPr/>
          <a:lstStyle/>
          <a:p>
            <a:fld id="{5B5E225C-EA32-49AA-BCE1-CBED354D9589}" type="slidenum">
              <a:rPr lang="en-US" smtClean="0"/>
              <a:t>102</a:t>
            </a:fld>
            <a:endParaRPr lang="en-US"/>
          </a:p>
        </p:txBody>
      </p:sp>
    </p:spTree>
    <p:extLst>
      <p:ext uri="{BB962C8B-B14F-4D97-AF65-F5344CB8AC3E}">
        <p14:creationId xmlns:p14="http://schemas.microsoft.com/office/powerpoint/2010/main" val="17881021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2B8694C8-93AF-4FA1-A4FE-E22C82BA36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89FA909A-B577-48CF-B2DB-06C6773BC4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88068" name="Header Placeholder 3">
            <a:extLst>
              <a:ext uri="{FF2B5EF4-FFF2-40B4-BE49-F238E27FC236}">
                <a16:creationId xmlns:a16="http://schemas.microsoft.com/office/drawing/2014/main" id="{85517793-11A1-4D83-8159-C30E89550D3F}"/>
              </a:ext>
            </a:extLst>
          </p:cNvPr>
          <p:cNvSpPr>
            <a:spLocks noGrp="1"/>
          </p:cNvSpPr>
          <p:nvPr>
            <p:ph type="hdr" sz="quarter"/>
          </p:nvPr>
        </p:nvSpPr>
        <p:spPr bwMode="auto"/>
        <p:txBody>
          <a:bodyPr wrap="square" numCol="1" anchor="t" anchorCtr="0" compatLnSpc="1">
            <a:prstTxWarp prst="textNoShape">
              <a:avLst/>
            </a:prstTxWarp>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Calibri" pitchFamily="34" charset="0"/>
                <a:ea typeface="+mn-ea"/>
                <a:cs typeface="+mn-cs"/>
              </a:rPr>
              <a:t>Obesity Series, Part II: Physical Activity</a:t>
            </a:r>
          </a:p>
        </p:txBody>
      </p:sp>
      <p:sp>
        <p:nvSpPr>
          <p:cNvPr id="88069" name="Footer Placeholder 4">
            <a:extLst>
              <a:ext uri="{FF2B5EF4-FFF2-40B4-BE49-F238E27FC236}">
                <a16:creationId xmlns:a16="http://schemas.microsoft.com/office/drawing/2014/main" id="{C536D2BF-6AD8-4423-A32D-42BC50CF214F}"/>
              </a:ext>
            </a:extLst>
          </p:cNvPr>
          <p:cNvSpPr>
            <a:spLocks noGrp="1"/>
          </p:cNvSpPr>
          <p:nvPr>
            <p:ph type="ftr" sz="quarter" idx="4"/>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Calibri" pitchFamily="34" charset="0"/>
                <a:ea typeface="+mn-ea"/>
                <a:cs typeface="+mn-cs"/>
              </a:rPr>
              <a:t>Copyright 2014 American Association of Diabetes Educators. All rights reserved.</a:t>
            </a:r>
          </a:p>
        </p:txBody>
      </p:sp>
      <p:sp>
        <p:nvSpPr>
          <p:cNvPr id="79878" name="Slide Number Placeholder 5">
            <a:extLst>
              <a:ext uri="{FF2B5EF4-FFF2-40B4-BE49-F238E27FC236}">
                <a16:creationId xmlns:a16="http://schemas.microsoft.com/office/drawing/2014/main" id="{F7637361-0B40-4D43-A059-4220082137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2A5906-8B12-4700-A07B-6319B7FE199D}"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6919233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8507">
              <a:defRPr/>
            </a:pPr>
            <a:fld id="{5B5E225C-EA32-49AA-BCE1-CBED354D9589}" type="slidenum">
              <a:rPr lang="en-US">
                <a:solidFill>
                  <a:prstClr val="black"/>
                </a:solidFill>
                <a:latin typeface="Calibri"/>
              </a:rPr>
              <a:pPr defTabSz="948507">
                <a:defRPr/>
              </a:pPr>
              <a:t>105</a:t>
            </a:fld>
            <a:endParaRPr lang="en-US">
              <a:solidFill>
                <a:prstClr val="black"/>
              </a:solidFill>
              <a:latin typeface="Calibri"/>
            </a:endParaRPr>
          </a:p>
        </p:txBody>
      </p:sp>
    </p:spTree>
    <p:extLst>
      <p:ext uri="{BB962C8B-B14F-4D97-AF65-F5344CB8AC3E}">
        <p14:creationId xmlns:p14="http://schemas.microsoft.com/office/powerpoint/2010/main" val="24942122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rPr>
              <a:t>Diabetes Educational Services© (530) 893 - 8635 </a:t>
            </a:r>
          </a:p>
        </p:txBody>
      </p:sp>
      <p:sp>
        <p:nvSpPr>
          <p:cNvPr id="5" name="Slide Number Placeholder 4"/>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233B0E3-6876-4E53-9EE0-6ED1EFDF6740}"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110</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7197205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744538"/>
            <a:ext cx="4956175" cy="3717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t>112</a:t>
            </a:fld>
            <a:endParaRPr lang="en-US"/>
          </a:p>
        </p:txBody>
      </p:sp>
    </p:spTree>
    <p:extLst>
      <p:ext uri="{BB962C8B-B14F-4D97-AF65-F5344CB8AC3E}">
        <p14:creationId xmlns:p14="http://schemas.microsoft.com/office/powerpoint/2010/main" val="10294915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450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99292" indent="-307419">
              <a:defRPr>
                <a:solidFill>
                  <a:schemeClr val="tx1"/>
                </a:solidFill>
                <a:latin typeface="Arial" pitchFamily="34" charset="0"/>
              </a:defRPr>
            </a:lvl2pPr>
            <a:lvl3pPr marL="1229679" indent="-245937">
              <a:defRPr>
                <a:solidFill>
                  <a:schemeClr val="tx1"/>
                </a:solidFill>
                <a:latin typeface="Arial" pitchFamily="34" charset="0"/>
              </a:defRPr>
            </a:lvl3pPr>
            <a:lvl4pPr marL="1721550" indent="-245937">
              <a:defRPr>
                <a:solidFill>
                  <a:schemeClr val="tx1"/>
                </a:solidFill>
                <a:latin typeface="Arial" pitchFamily="34" charset="0"/>
              </a:defRPr>
            </a:lvl4pPr>
            <a:lvl5pPr marL="2213421" indent="-245937">
              <a:defRPr>
                <a:solidFill>
                  <a:schemeClr val="tx1"/>
                </a:solidFill>
                <a:latin typeface="Arial" pitchFamily="34" charset="0"/>
              </a:defRPr>
            </a:lvl5pPr>
            <a:lvl6pPr marL="2705292" indent="-245937" eaLnBrk="0" fontAlgn="base" hangingPunct="0">
              <a:spcBef>
                <a:spcPct val="0"/>
              </a:spcBef>
              <a:spcAft>
                <a:spcPct val="0"/>
              </a:spcAft>
              <a:defRPr>
                <a:solidFill>
                  <a:schemeClr val="tx1"/>
                </a:solidFill>
                <a:latin typeface="Arial" pitchFamily="34" charset="0"/>
              </a:defRPr>
            </a:lvl6pPr>
            <a:lvl7pPr marL="3197163" indent="-245937" eaLnBrk="0" fontAlgn="base" hangingPunct="0">
              <a:spcBef>
                <a:spcPct val="0"/>
              </a:spcBef>
              <a:spcAft>
                <a:spcPct val="0"/>
              </a:spcAft>
              <a:defRPr>
                <a:solidFill>
                  <a:schemeClr val="tx1"/>
                </a:solidFill>
                <a:latin typeface="Arial" pitchFamily="34" charset="0"/>
              </a:defRPr>
            </a:lvl7pPr>
            <a:lvl8pPr marL="3689033" indent="-245937" eaLnBrk="0" fontAlgn="base" hangingPunct="0">
              <a:spcBef>
                <a:spcPct val="0"/>
              </a:spcBef>
              <a:spcAft>
                <a:spcPct val="0"/>
              </a:spcAft>
              <a:defRPr>
                <a:solidFill>
                  <a:schemeClr val="tx1"/>
                </a:solidFill>
                <a:latin typeface="Arial" pitchFamily="34" charset="0"/>
              </a:defRPr>
            </a:lvl8pPr>
            <a:lvl9pPr marL="4180904" indent="-245937"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3450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99292" indent="-307419">
              <a:defRPr>
                <a:solidFill>
                  <a:schemeClr val="tx1"/>
                </a:solidFill>
                <a:latin typeface="Arial" pitchFamily="34" charset="0"/>
              </a:defRPr>
            </a:lvl2pPr>
            <a:lvl3pPr marL="1229679" indent="-245937">
              <a:defRPr>
                <a:solidFill>
                  <a:schemeClr val="tx1"/>
                </a:solidFill>
                <a:latin typeface="Arial" pitchFamily="34" charset="0"/>
              </a:defRPr>
            </a:lvl3pPr>
            <a:lvl4pPr marL="1721550" indent="-245937">
              <a:defRPr>
                <a:solidFill>
                  <a:schemeClr val="tx1"/>
                </a:solidFill>
                <a:latin typeface="Arial" pitchFamily="34" charset="0"/>
              </a:defRPr>
            </a:lvl4pPr>
            <a:lvl5pPr marL="2213421" indent="-245937">
              <a:defRPr>
                <a:solidFill>
                  <a:schemeClr val="tx1"/>
                </a:solidFill>
                <a:latin typeface="Arial" pitchFamily="34" charset="0"/>
              </a:defRPr>
            </a:lvl5pPr>
            <a:lvl6pPr marL="2705292" indent="-245937" eaLnBrk="0" fontAlgn="base" hangingPunct="0">
              <a:spcBef>
                <a:spcPct val="0"/>
              </a:spcBef>
              <a:spcAft>
                <a:spcPct val="0"/>
              </a:spcAft>
              <a:defRPr>
                <a:solidFill>
                  <a:schemeClr val="tx1"/>
                </a:solidFill>
                <a:latin typeface="Arial" pitchFamily="34" charset="0"/>
              </a:defRPr>
            </a:lvl6pPr>
            <a:lvl7pPr marL="3197163" indent="-245937" eaLnBrk="0" fontAlgn="base" hangingPunct="0">
              <a:spcBef>
                <a:spcPct val="0"/>
              </a:spcBef>
              <a:spcAft>
                <a:spcPct val="0"/>
              </a:spcAft>
              <a:defRPr>
                <a:solidFill>
                  <a:schemeClr val="tx1"/>
                </a:solidFill>
                <a:latin typeface="Arial" pitchFamily="34" charset="0"/>
              </a:defRPr>
            </a:lvl7pPr>
            <a:lvl8pPr marL="3689033" indent="-245937" eaLnBrk="0" fontAlgn="base" hangingPunct="0">
              <a:spcBef>
                <a:spcPct val="0"/>
              </a:spcBef>
              <a:spcAft>
                <a:spcPct val="0"/>
              </a:spcAft>
              <a:defRPr>
                <a:solidFill>
                  <a:schemeClr val="tx1"/>
                </a:solidFill>
                <a:latin typeface="Arial" pitchFamily="34" charset="0"/>
              </a:defRPr>
            </a:lvl8pPr>
            <a:lvl9pPr marL="4180904" indent="-245937" eaLnBrk="0" fontAlgn="base" hangingPunct="0">
              <a:spcBef>
                <a:spcPct val="0"/>
              </a:spcBef>
              <a:spcAft>
                <a:spcPct val="0"/>
              </a:spcAft>
              <a:defRPr>
                <a:solidFill>
                  <a:schemeClr val="tx1"/>
                </a:solidFill>
                <a:latin typeface="Arial" pitchFamily="34" charset="0"/>
              </a:defRPr>
            </a:lvl9pPr>
          </a:lstStyle>
          <a:p>
            <a:fld id="{FBBE7624-4C06-4191-9922-063B54836676}" type="slidenum">
              <a:rPr lang="en-US" smtClean="0">
                <a:latin typeface="Times New Roman" pitchFamily="18" charset="0"/>
              </a:rPr>
              <a:pPr/>
              <a:t>114</a:t>
            </a:fld>
            <a:endParaRPr lang="en-US">
              <a:latin typeface="Times New Roman" pitchFamily="18" charset="0"/>
            </a:endParaRPr>
          </a:p>
        </p:txBody>
      </p:sp>
    </p:spTree>
    <p:extLst>
      <p:ext uri="{BB962C8B-B14F-4D97-AF65-F5344CB8AC3E}">
        <p14:creationId xmlns:p14="http://schemas.microsoft.com/office/powerpoint/2010/main" val="39224413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D74F149F-31B1-4BF8-B209-E8AC1A47FC76}"/>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a:extLst>
              <a:ext uri="{FF2B5EF4-FFF2-40B4-BE49-F238E27FC236}">
                <a16:creationId xmlns:a16="http://schemas.microsoft.com/office/drawing/2014/main" id="{A1C93692-5249-4D0D-A00C-64FD801B69B0}"/>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dirty="0">
                <a:latin typeface="Arial" panose="020B0604020202020204" pitchFamily="34" charset="0"/>
                <a:cs typeface="msgothic" charset="0"/>
              </a:rPr>
              <a:t>Patient and disease factors used to determine optimal </a:t>
            </a:r>
            <a:r>
              <a:rPr lang="en-GB" altLang="en-US" dirty="0" err="1">
                <a:latin typeface="Arial" panose="020B0604020202020204" pitchFamily="34" charset="0"/>
                <a:cs typeface="msgothic" charset="0"/>
              </a:rPr>
              <a:t>glycemic</a:t>
            </a:r>
            <a:r>
              <a:rPr lang="en-GB" altLang="en-US" dirty="0">
                <a:latin typeface="Arial" panose="020B0604020202020204" pitchFamily="34" charset="0"/>
                <a:cs typeface="msgothic" charset="0"/>
              </a:rPr>
              <a:t> targets. Characteristics and predicaments toward the left justify more stringent efforts to lower A1C; those toward the right suggest less stringent efforts. A1C 7% = 53 mmol/mol. Adapted with permission from </a:t>
            </a:r>
            <a:r>
              <a:rPr lang="en-GB" altLang="en-US" dirty="0" err="1">
                <a:latin typeface="Arial" panose="020B0604020202020204" pitchFamily="34" charset="0"/>
                <a:cs typeface="msgothic" charset="0"/>
              </a:rPr>
              <a:t>Inzucchi</a:t>
            </a:r>
            <a:r>
              <a:rPr lang="en-GB" altLang="en-US" dirty="0">
                <a:latin typeface="Arial" panose="020B0604020202020204" pitchFamily="34" charset="0"/>
                <a:cs typeface="msgothic" charset="0"/>
              </a:rPr>
              <a:t> et al. (59).</a:t>
            </a:r>
          </a:p>
        </p:txBody>
      </p:sp>
    </p:spTree>
    <p:extLst>
      <p:ext uri="{BB962C8B-B14F-4D97-AF65-F5344CB8AC3E}">
        <p14:creationId xmlns:p14="http://schemas.microsoft.com/office/powerpoint/2010/main" val="764707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p:txBody>
          <a:bodyPr/>
          <a:lstStyle/>
          <a:p>
            <a:pPr>
              <a:defRPr/>
            </a:pPr>
            <a:r>
              <a:rPr lang="en-US"/>
              <a:t>Diabetes Educational Services© (530) 893 - 8635 </a:t>
            </a:r>
          </a:p>
        </p:txBody>
      </p:sp>
      <p:sp>
        <p:nvSpPr>
          <p:cNvPr id="264197" name="Slide Number Placeholder 4"/>
          <p:cNvSpPr>
            <a:spLocks noGrp="1"/>
          </p:cNvSpPr>
          <p:nvPr>
            <p:ph type="sldNum" sz="quarter" idx="5"/>
          </p:nvPr>
        </p:nvSpPr>
        <p:spPr/>
        <p:txBody>
          <a:bodyPr/>
          <a:lstStyle/>
          <a:p>
            <a:pPr>
              <a:defRPr/>
            </a:pPr>
            <a:fld id="{BE921EF4-C4AA-441B-BC1E-E04382E8F9DD}" type="slidenum">
              <a:rPr lang="en-US" smtClean="0"/>
              <a:pPr>
                <a:defRPr/>
              </a:pPr>
              <a:t>118</a:t>
            </a:fld>
            <a:endParaRPr lang="en-US"/>
          </a:p>
        </p:txBody>
      </p:sp>
    </p:spTree>
    <p:extLst>
      <p:ext uri="{BB962C8B-B14F-4D97-AF65-F5344CB8AC3E}">
        <p14:creationId xmlns:p14="http://schemas.microsoft.com/office/powerpoint/2010/main" val="23389124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37185-392A-C440-14A3-7E13A6082D9A}"/>
            </a:ext>
          </a:extLst>
        </p:cNvPr>
        <p:cNvGrpSpPr/>
        <p:nvPr/>
      </p:nvGrpSpPr>
      <p:grpSpPr>
        <a:xfrm>
          <a:off x="0" y="0"/>
          <a:ext cx="0" cy="0"/>
          <a:chOff x="0" y="0"/>
          <a:chExt cx="0" cy="0"/>
        </a:xfrm>
      </p:grpSpPr>
      <p:sp>
        <p:nvSpPr>
          <p:cNvPr id="270338" name="Slide Image Placeholder 1">
            <a:extLst>
              <a:ext uri="{FF2B5EF4-FFF2-40B4-BE49-F238E27FC236}">
                <a16:creationId xmlns:a16="http://schemas.microsoft.com/office/drawing/2014/main" id="{4D9648E4-4616-B7ED-5B67-AD9249B68F24}"/>
              </a:ext>
            </a:extLst>
          </p:cNvPr>
          <p:cNvSpPr>
            <a:spLocks noGrp="1" noRot="1" noChangeAspect="1" noTextEdit="1"/>
          </p:cNvSpPr>
          <p:nvPr>
            <p:ph type="sldImg"/>
          </p:nvPr>
        </p:nvSpPr>
        <p:spPr>
          <a:ln/>
        </p:spPr>
      </p:sp>
      <p:sp>
        <p:nvSpPr>
          <p:cNvPr id="270339" name="Notes Placeholder 2">
            <a:extLst>
              <a:ext uri="{FF2B5EF4-FFF2-40B4-BE49-F238E27FC236}">
                <a16:creationId xmlns:a16="http://schemas.microsoft.com/office/drawing/2014/main" id="{F45DB5B0-C063-EAA1-628C-926F5019127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70340" name="Slide Number Placeholder 3">
            <a:extLst>
              <a:ext uri="{FF2B5EF4-FFF2-40B4-BE49-F238E27FC236}">
                <a16:creationId xmlns:a16="http://schemas.microsoft.com/office/drawing/2014/main" id="{17E66446-D122-9DA1-D5C8-F008068D8CF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9293" indent="-299728" eaLnBrk="0" hangingPunct="0">
              <a:defRPr sz="2500">
                <a:solidFill>
                  <a:schemeClr val="tx1"/>
                </a:solidFill>
                <a:latin typeface="Times New Roman" pitchFamily="18" charset="0"/>
              </a:defRPr>
            </a:lvl2pPr>
            <a:lvl3pPr marL="1198913" indent="-239782" eaLnBrk="0" hangingPunct="0">
              <a:defRPr sz="2500">
                <a:solidFill>
                  <a:schemeClr val="tx1"/>
                </a:solidFill>
                <a:latin typeface="Times New Roman" pitchFamily="18" charset="0"/>
              </a:defRPr>
            </a:lvl3pPr>
            <a:lvl4pPr marL="1678478" indent="-239782" eaLnBrk="0" hangingPunct="0">
              <a:defRPr sz="2500">
                <a:solidFill>
                  <a:schemeClr val="tx1"/>
                </a:solidFill>
                <a:latin typeface="Times New Roman" pitchFamily="18" charset="0"/>
              </a:defRPr>
            </a:lvl4pPr>
            <a:lvl5pPr marL="2158044" indent="-239782" eaLnBrk="0" hangingPunct="0">
              <a:defRPr sz="2500">
                <a:solidFill>
                  <a:schemeClr val="tx1"/>
                </a:solidFill>
                <a:latin typeface="Times New Roman" pitchFamily="18" charset="0"/>
              </a:defRPr>
            </a:lvl5pPr>
            <a:lvl6pPr marL="2637609" indent="-239782" eaLnBrk="0" fontAlgn="base" hangingPunct="0">
              <a:spcBef>
                <a:spcPct val="0"/>
              </a:spcBef>
              <a:spcAft>
                <a:spcPct val="0"/>
              </a:spcAft>
              <a:defRPr sz="2500">
                <a:solidFill>
                  <a:schemeClr val="tx1"/>
                </a:solidFill>
                <a:latin typeface="Times New Roman" pitchFamily="18" charset="0"/>
              </a:defRPr>
            </a:lvl6pPr>
            <a:lvl7pPr marL="3117174" indent="-239782" eaLnBrk="0" fontAlgn="base" hangingPunct="0">
              <a:spcBef>
                <a:spcPct val="0"/>
              </a:spcBef>
              <a:spcAft>
                <a:spcPct val="0"/>
              </a:spcAft>
              <a:defRPr sz="2500">
                <a:solidFill>
                  <a:schemeClr val="tx1"/>
                </a:solidFill>
                <a:latin typeface="Times New Roman" pitchFamily="18" charset="0"/>
              </a:defRPr>
            </a:lvl7pPr>
            <a:lvl8pPr marL="3596739" indent="-239782" eaLnBrk="0" fontAlgn="base" hangingPunct="0">
              <a:spcBef>
                <a:spcPct val="0"/>
              </a:spcBef>
              <a:spcAft>
                <a:spcPct val="0"/>
              </a:spcAft>
              <a:defRPr sz="2500">
                <a:solidFill>
                  <a:schemeClr val="tx1"/>
                </a:solidFill>
                <a:latin typeface="Times New Roman" pitchFamily="18" charset="0"/>
              </a:defRPr>
            </a:lvl8pPr>
            <a:lvl9pPr marL="4076304" indent="-239782" eaLnBrk="0" fontAlgn="base" hangingPunct="0">
              <a:spcBef>
                <a:spcPct val="0"/>
              </a:spcBef>
              <a:spcAft>
                <a:spcPct val="0"/>
              </a:spcAft>
              <a:defRPr sz="2500">
                <a:solidFill>
                  <a:schemeClr val="tx1"/>
                </a:solidFill>
                <a:latin typeface="Times New Roman" pitchFamily="18" charset="0"/>
              </a:defRPr>
            </a:lvl9pPr>
          </a:lstStyle>
          <a:p>
            <a:pPr eaLnBrk="1" hangingPunct="1"/>
            <a:fld id="{DFBCACCC-B897-4180-B292-FD653A3816D5}" type="slidenum">
              <a:rPr lang="en-US" sz="1200"/>
              <a:pPr eaLnBrk="1" hangingPunct="1"/>
              <a:t>119</a:t>
            </a:fld>
            <a:endParaRPr lang="en-US" sz="1200"/>
          </a:p>
        </p:txBody>
      </p:sp>
    </p:spTree>
    <p:extLst>
      <p:ext uri="{BB962C8B-B14F-4D97-AF65-F5344CB8AC3E}">
        <p14:creationId xmlns:p14="http://schemas.microsoft.com/office/powerpoint/2010/main" val="41576801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lide Image Placeholder 1"/>
          <p:cNvSpPr>
            <a:spLocks noGrp="1" noRot="1" noChangeAspect="1" noTextEdit="1"/>
          </p:cNvSpPr>
          <p:nvPr>
            <p:ph type="sldImg"/>
          </p:nvPr>
        </p:nvSpPr>
        <p:spPr>
          <a:ln/>
        </p:spPr>
      </p:sp>
      <p:sp>
        <p:nvSpPr>
          <p:cNvPr id="2949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52518F64-349E-47DF-A643-41E2392EE8F1}" type="slidenum">
              <a:rPr lang="en-US" smtClean="0"/>
              <a:pPr>
                <a:defRPr/>
              </a:pPr>
              <a:t>126</a:t>
            </a:fld>
            <a:endParaRPr lang="en-US"/>
          </a:p>
        </p:txBody>
      </p:sp>
    </p:spTree>
    <p:extLst>
      <p:ext uri="{BB962C8B-B14F-4D97-AF65-F5344CB8AC3E}">
        <p14:creationId xmlns:p14="http://schemas.microsoft.com/office/powerpoint/2010/main" val="2241489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 and health equity is the ultimate goal when designing and delivering DSMES. </a:t>
            </a:r>
          </a:p>
          <a:p>
            <a:endParaRPr lang="en-US" dirty="0"/>
          </a:p>
          <a:p>
            <a:r>
              <a:rPr lang="en-US" dirty="0"/>
              <a:t>Creating culturally appropriate and varied modalities of settings has been shown to improve outcomes. </a:t>
            </a:r>
          </a:p>
          <a:p>
            <a:endParaRPr lang="en-US" dirty="0"/>
          </a:p>
          <a:p>
            <a:r>
              <a:rPr lang="en-US" dirty="0"/>
              <a:t>We know barriers to care exist at every level from the health system to individual. </a:t>
            </a:r>
          </a:p>
          <a:p>
            <a:r>
              <a:rPr lang="en-US" dirty="0"/>
              <a:t>However we can address these barriers by working to educate participants and health care providers on the critical times when DSMES is needed. </a:t>
            </a:r>
          </a:p>
          <a:p>
            <a:r>
              <a:rPr lang="en-US" dirty="0"/>
              <a:t>We can work with health systems and clinics to develop population health screening and clinical outreach, </a:t>
            </a:r>
          </a:p>
          <a:p>
            <a:r>
              <a:rPr lang="en-US" dirty="0"/>
              <a:t>create protocols to reduce time for referral and </a:t>
            </a:r>
          </a:p>
          <a:p>
            <a:r>
              <a:rPr lang="en-US" dirty="0"/>
              <a:t>collaborate health and community systems to address social needs. </a:t>
            </a:r>
          </a:p>
          <a:p>
            <a:r>
              <a:rPr lang="en-US" dirty="0"/>
              <a:t>We can include other health partners including community health workers to support delivery of diabetes peer support. </a:t>
            </a:r>
          </a:p>
          <a:p>
            <a:endParaRPr lang="en-US" dirty="0"/>
          </a:p>
          <a:p>
            <a:r>
              <a:rPr lang="en-US" dirty="0"/>
              <a:t>Barriers can be also be addressed by developing a diversity of delivery models. </a:t>
            </a:r>
          </a:p>
          <a:p>
            <a:r>
              <a:rPr lang="en-US" dirty="0"/>
              <a:t>From traditional </a:t>
            </a:r>
            <a:r>
              <a:rPr lang="en-US" dirty="0" err="1"/>
              <a:t>inperson</a:t>
            </a:r>
            <a:r>
              <a:rPr lang="en-US" dirty="0"/>
              <a:t> classrooms to community-based strategies and technology enabled solutions including telehealth or virtual environments varying modes can serve different needs. </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13</a:t>
            </a:fld>
            <a:endParaRPr lang="en-US"/>
          </a:p>
        </p:txBody>
      </p:sp>
    </p:spTree>
    <p:extLst>
      <p:ext uri="{BB962C8B-B14F-4D97-AF65-F5344CB8AC3E}">
        <p14:creationId xmlns:p14="http://schemas.microsoft.com/office/powerpoint/2010/main" val="23587737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136</a:t>
            </a:fld>
            <a:endParaRPr lang="en-US"/>
          </a:p>
        </p:txBody>
      </p:sp>
    </p:spTree>
    <p:extLst>
      <p:ext uri="{BB962C8B-B14F-4D97-AF65-F5344CB8AC3E}">
        <p14:creationId xmlns:p14="http://schemas.microsoft.com/office/powerpoint/2010/main" val="8328245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A8A9CEF6-A765-40B1-B4F8-D15F51E6949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BAB8CCDE-B55E-49F0-B8DD-FA3A819E59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8612" name="Slide Number Placeholder 3">
            <a:extLst>
              <a:ext uri="{FF2B5EF4-FFF2-40B4-BE49-F238E27FC236}">
                <a16:creationId xmlns:a16="http://schemas.microsoft.com/office/drawing/2014/main" id="{AD71DD18-8F96-4EF7-BF54-731E94120C6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2DFD91AF-0C3A-4609-9FDD-7389D7C10157}" type="slidenum">
              <a:rPr lang="en-US" altLang="en-US"/>
              <a:pPr>
                <a:spcBef>
                  <a:spcPct val="0"/>
                </a:spcBef>
              </a:pPr>
              <a:t>137</a:t>
            </a:fld>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lide Image Placeholder 1"/>
          <p:cNvSpPr>
            <a:spLocks noGrp="1" noRot="1" noChangeAspect="1" noTextEdit="1"/>
          </p:cNvSpPr>
          <p:nvPr>
            <p:ph type="sldImg"/>
          </p:nvPr>
        </p:nvSpPr>
        <p:spPr>
          <a:ln/>
        </p:spPr>
      </p:sp>
      <p:sp>
        <p:nvSpPr>
          <p:cNvPr id="2949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52518F64-349E-47DF-A643-41E2392EE8F1}" type="slidenum">
              <a:rPr lang="en-US" smtClean="0"/>
              <a:pPr>
                <a:defRPr/>
              </a:pPr>
              <a:t>142</a:t>
            </a:fld>
            <a:endParaRPr lang="en-US"/>
          </a:p>
        </p:txBody>
      </p:sp>
    </p:spTree>
    <p:extLst>
      <p:ext uri="{BB962C8B-B14F-4D97-AF65-F5344CB8AC3E}">
        <p14:creationId xmlns:p14="http://schemas.microsoft.com/office/powerpoint/2010/main" val="22414892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lide Image Placeholder 1"/>
          <p:cNvSpPr>
            <a:spLocks noGrp="1" noRot="1" noChangeAspect="1" noTextEdit="1"/>
          </p:cNvSpPr>
          <p:nvPr>
            <p:ph type="sldImg"/>
          </p:nvPr>
        </p:nvSpPr>
        <p:spPr>
          <a:ln/>
        </p:spPr>
      </p:sp>
      <p:sp>
        <p:nvSpPr>
          <p:cNvPr id="2949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52518F64-349E-47DF-A643-41E2392EE8F1}" type="slidenum">
              <a:rPr lang="en-US" smtClean="0"/>
              <a:pPr>
                <a:defRPr/>
              </a:pPr>
              <a:t>143</a:t>
            </a:fld>
            <a:endParaRPr lang="en-US"/>
          </a:p>
        </p:txBody>
      </p:sp>
    </p:spTree>
    <p:extLst>
      <p:ext uri="{BB962C8B-B14F-4D97-AF65-F5344CB8AC3E}">
        <p14:creationId xmlns:p14="http://schemas.microsoft.com/office/powerpoint/2010/main" val="14052202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145</a:t>
            </a:fld>
            <a:endParaRPr lang="en-US"/>
          </a:p>
        </p:txBody>
      </p:sp>
    </p:spTree>
    <p:extLst>
      <p:ext uri="{BB962C8B-B14F-4D97-AF65-F5344CB8AC3E}">
        <p14:creationId xmlns:p14="http://schemas.microsoft.com/office/powerpoint/2010/main" val="9032959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A1876612-27E4-1140-BEAF-680E6B85D7D8}"/>
              </a:ext>
            </a:extLst>
          </p:cNvPr>
          <p:cNvSpPr>
            <a:spLocks noGrp="1" noRot="1" noChangeAspect="1" noChangeArrowheads="1" noTextEdit="1"/>
          </p:cNvSpPr>
          <p:nvPr>
            <p:ph type="sldImg"/>
          </p:nvPr>
        </p:nvSpPr>
        <p:spPr>
          <a:xfrm>
            <a:off x="1225550" y="714375"/>
            <a:ext cx="4705350" cy="3529013"/>
          </a:xfrm>
          <a:ln/>
        </p:spPr>
      </p:sp>
      <p:sp>
        <p:nvSpPr>
          <p:cNvPr id="35842" name="Notes Placeholder 2">
            <a:extLst>
              <a:ext uri="{FF2B5EF4-FFF2-40B4-BE49-F238E27FC236}">
                <a16:creationId xmlns:a16="http://schemas.microsoft.com/office/drawing/2014/main" id="{E35EA7F1-C90D-944E-BE93-688C78397814}"/>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
        <p:nvSpPr>
          <p:cNvPr id="35843" name="Slide Number Placeholder 3">
            <a:extLst>
              <a:ext uri="{FF2B5EF4-FFF2-40B4-BE49-F238E27FC236}">
                <a16:creationId xmlns:a16="http://schemas.microsoft.com/office/drawing/2014/main" id="{5066EA83-3784-B247-B6EA-5A340320FA9E}"/>
              </a:ext>
            </a:extLst>
          </p:cNvPr>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New Roman" panose="02020603050405020304" pitchFamily="18" charset="0"/>
                <a:ea typeface="ＭＳ Ｐゴシック" panose="020B0600070205080204" pitchFamily="34" charset="-128"/>
              </a:defRPr>
            </a:lvl1pPr>
            <a:lvl2pPr marL="770662" indent="-296408">
              <a:defRPr sz="2500">
                <a:solidFill>
                  <a:schemeClr val="tx1"/>
                </a:solidFill>
                <a:latin typeface="Times New Roman" panose="02020603050405020304" pitchFamily="18" charset="0"/>
                <a:ea typeface="ＭＳ Ｐゴシック" panose="020B0600070205080204" pitchFamily="34" charset="-128"/>
              </a:defRPr>
            </a:lvl2pPr>
            <a:lvl3pPr marL="1185634" indent="-237127">
              <a:defRPr sz="2500">
                <a:solidFill>
                  <a:schemeClr val="tx1"/>
                </a:solidFill>
                <a:latin typeface="Times New Roman" panose="02020603050405020304" pitchFamily="18" charset="0"/>
                <a:ea typeface="ＭＳ Ｐゴシック" panose="020B0600070205080204" pitchFamily="34" charset="-128"/>
              </a:defRPr>
            </a:lvl3pPr>
            <a:lvl4pPr marL="1659887" indent="-237127">
              <a:defRPr sz="2500">
                <a:solidFill>
                  <a:schemeClr val="tx1"/>
                </a:solidFill>
                <a:latin typeface="Times New Roman" panose="02020603050405020304" pitchFamily="18" charset="0"/>
                <a:ea typeface="ＭＳ Ｐゴシック" panose="020B0600070205080204" pitchFamily="34" charset="-128"/>
              </a:defRPr>
            </a:lvl4pPr>
            <a:lvl5pPr marL="2134141" indent="-237127">
              <a:defRPr sz="2500">
                <a:solidFill>
                  <a:schemeClr val="tx1"/>
                </a:solidFill>
                <a:latin typeface="Times New Roman" panose="02020603050405020304" pitchFamily="18" charset="0"/>
                <a:ea typeface="ＭＳ Ｐゴシック" panose="020B0600070205080204" pitchFamily="34" charset="-128"/>
              </a:defRPr>
            </a:lvl5pPr>
            <a:lvl6pPr marL="2608395" indent="-237127" eaLnBrk="0" fontAlgn="base" hangingPunct="0">
              <a:spcBef>
                <a:spcPct val="0"/>
              </a:spcBef>
              <a:spcAft>
                <a:spcPct val="0"/>
              </a:spcAft>
              <a:defRPr sz="2500">
                <a:solidFill>
                  <a:schemeClr val="tx1"/>
                </a:solidFill>
                <a:latin typeface="Times New Roman" panose="02020603050405020304" pitchFamily="18" charset="0"/>
                <a:ea typeface="ＭＳ Ｐゴシック" panose="020B0600070205080204" pitchFamily="34" charset="-128"/>
              </a:defRPr>
            </a:lvl6pPr>
            <a:lvl7pPr marL="3082648" indent="-237127" eaLnBrk="0" fontAlgn="base" hangingPunct="0">
              <a:spcBef>
                <a:spcPct val="0"/>
              </a:spcBef>
              <a:spcAft>
                <a:spcPct val="0"/>
              </a:spcAft>
              <a:defRPr sz="2500">
                <a:solidFill>
                  <a:schemeClr val="tx1"/>
                </a:solidFill>
                <a:latin typeface="Times New Roman" panose="02020603050405020304" pitchFamily="18" charset="0"/>
                <a:ea typeface="ＭＳ Ｐゴシック" panose="020B0600070205080204" pitchFamily="34" charset="-128"/>
              </a:defRPr>
            </a:lvl7pPr>
            <a:lvl8pPr marL="3556902" indent="-237127" eaLnBrk="0" fontAlgn="base" hangingPunct="0">
              <a:spcBef>
                <a:spcPct val="0"/>
              </a:spcBef>
              <a:spcAft>
                <a:spcPct val="0"/>
              </a:spcAft>
              <a:defRPr sz="2500">
                <a:solidFill>
                  <a:schemeClr val="tx1"/>
                </a:solidFill>
                <a:latin typeface="Times New Roman" panose="02020603050405020304" pitchFamily="18" charset="0"/>
                <a:ea typeface="ＭＳ Ｐゴシック" panose="020B0600070205080204" pitchFamily="34" charset="-128"/>
              </a:defRPr>
            </a:lvl8pPr>
            <a:lvl9pPr marL="4031155" indent="-237127" eaLnBrk="0" fontAlgn="base" hangingPunct="0">
              <a:spcBef>
                <a:spcPct val="0"/>
              </a:spcBef>
              <a:spcAft>
                <a:spcPct val="0"/>
              </a:spcAft>
              <a:defRPr sz="2500">
                <a:solidFill>
                  <a:schemeClr val="tx1"/>
                </a:solidFill>
                <a:latin typeface="Times New Roman" panose="02020603050405020304" pitchFamily="18" charset="0"/>
                <a:ea typeface="ＭＳ Ｐゴシック" panose="020B0600070205080204" pitchFamily="34" charset="-128"/>
              </a:defRPr>
            </a:lvl9pPr>
          </a:lstStyle>
          <a:p>
            <a:pPr defTabSz="948507">
              <a:defRPr/>
            </a:pPr>
            <a:fld id="{25AF2AEF-2941-CB4A-880C-2879A1BE8EAF}" type="slidenum">
              <a:rPr lang="en-US" altLang="en-US">
                <a:solidFill>
                  <a:prstClr val="black"/>
                </a:solidFill>
              </a:rPr>
              <a:pPr defTabSz="948507">
                <a:defRPr/>
              </a:pPr>
              <a:t>155</a:t>
            </a:fld>
            <a:endParaRPr lang="en-US" altLang="en-US">
              <a:solidFill>
                <a:prstClr val="black"/>
              </a:solidFill>
            </a:endParaRPr>
          </a:p>
        </p:txBody>
      </p:sp>
    </p:spTree>
    <p:extLst>
      <p:ext uri="{BB962C8B-B14F-4D97-AF65-F5344CB8AC3E}">
        <p14:creationId xmlns:p14="http://schemas.microsoft.com/office/powerpoint/2010/main" val="24071143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156</a:t>
            </a:fld>
            <a:endParaRPr lang="en-US"/>
          </a:p>
        </p:txBody>
      </p:sp>
    </p:spTree>
    <p:extLst>
      <p:ext uri="{BB962C8B-B14F-4D97-AF65-F5344CB8AC3E}">
        <p14:creationId xmlns:p14="http://schemas.microsoft.com/office/powerpoint/2010/main" val="23698044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4150" y="1181100"/>
            <a:ext cx="4248150" cy="31861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8507">
              <a:defRPr/>
            </a:pPr>
            <a:fld id="{3EBA5BD7-F043-4D1B-AA17-CD412FC534DE}" type="slidenum">
              <a:rPr lang="en-US" sz="1200">
                <a:solidFill>
                  <a:prstClr val="black"/>
                </a:solidFill>
                <a:latin typeface="Calibri"/>
              </a:rPr>
              <a:pPr defTabSz="948507">
                <a:defRPr/>
              </a:pPr>
              <a:t>157</a:t>
            </a:fld>
            <a:endParaRPr lang="en-US" sz="1200">
              <a:solidFill>
                <a:prstClr val="black"/>
              </a:solidFill>
              <a:latin typeface="Calibri"/>
            </a:endParaRPr>
          </a:p>
        </p:txBody>
      </p:sp>
    </p:spTree>
    <p:extLst>
      <p:ext uri="{BB962C8B-B14F-4D97-AF65-F5344CB8AC3E}">
        <p14:creationId xmlns:p14="http://schemas.microsoft.com/office/powerpoint/2010/main" val="31189137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5550" y="714375"/>
            <a:ext cx="4705350" cy="352901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038070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a:t>This is the CGM data for someone with type 1 diabetes – it does include several months but the point is the range of fluctuation - &lt;40 on the low end and &gt;400 on the high end. </a:t>
            </a:r>
          </a:p>
        </p:txBody>
      </p:sp>
      <p:sp>
        <p:nvSpPr>
          <p:cNvPr id="4" name="Slide Number Placeholder 3"/>
          <p:cNvSpPr>
            <a:spLocks noGrp="1"/>
          </p:cNvSpPr>
          <p:nvPr>
            <p:ph type="sldNum" sz="quarter" idx="10"/>
          </p:nvPr>
        </p:nvSpPr>
        <p:spPr/>
        <p:txBody>
          <a:bodyPr/>
          <a:lstStyle/>
          <a:p>
            <a:fld id="{3EBA5BD7-F043-4D1B-AA17-CD412FC534DE}" type="slidenum">
              <a:rPr lang="en-US" smtClean="0"/>
              <a:t>163</a:t>
            </a:fld>
            <a:endParaRPr lang="en-US"/>
          </a:p>
        </p:txBody>
      </p:sp>
    </p:spTree>
    <p:extLst>
      <p:ext uri="{BB962C8B-B14F-4D97-AF65-F5344CB8AC3E}">
        <p14:creationId xmlns:p14="http://schemas.microsoft.com/office/powerpoint/2010/main" val="2239757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xfrm>
            <a:off x="1257300" y="720725"/>
            <a:ext cx="4800600" cy="3600450"/>
          </a:xfrm>
          <a:ln/>
        </p:spPr>
      </p:sp>
      <p:sp>
        <p:nvSpPr>
          <p:cNvPr id="256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0" i="0" dirty="0">
                <a:solidFill>
                  <a:srgbClr val="000000"/>
                </a:solidFill>
                <a:effectLst/>
                <a:highlight>
                  <a:srgbClr val="FFFFFF"/>
                </a:highlight>
                <a:latin typeface="Times New Roman" panose="02020603050405020304" pitchFamily="18" charset="0"/>
              </a:rPr>
              <a:t>Measurement of C-peptide is preferable to the measurement of insulin as it has a longer half-life, not subjected to the first-pass hepatic metabolism, and a steady-state clearance from the circulation. Insulin undergoes first-pass hepatic metabolism, has variable clearance, a much shorter half-life, and exogenously administered insulin can confound results. </a:t>
            </a:r>
            <a:endParaRPr lang="en-US" dirty="0"/>
          </a:p>
        </p:txBody>
      </p:sp>
      <p:sp>
        <p:nvSpPr>
          <p:cNvPr id="256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815330" indent="-313588" eaLnBrk="0" hangingPunct="0">
              <a:defRPr sz="2500">
                <a:solidFill>
                  <a:schemeClr val="tx1"/>
                </a:solidFill>
                <a:latin typeface="Times New Roman" pitchFamily="18" charset="0"/>
              </a:defRPr>
            </a:lvl2pPr>
            <a:lvl3pPr marL="1254356" indent="-250871" eaLnBrk="0" hangingPunct="0">
              <a:defRPr sz="2500">
                <a:solidFill>
                  <a:schemeClr val="tx1"/>
                </a:solidFill>
                <a:latin typeface="Times New Roman" pitchFamily="18" charset="0"/>
              </a:defRPr>
            </a:lvl3pPr>
            <a:lvl4pPr marL="1756099" indent="-250871" eaLnBrk="0" hangingPunct="0">
              <a:defRPr sz="2500">
                <a:solidFill>
                  <a:schemeClr val="tx1"/>
                </a:solidFill>
                <a:latin typeface="Times New Roman" pitchFamily="18" charset="0"/>
              </a:defRPr>
            </a:lvl4pPr>
            <a:lvl5pPr marL="2257842" indent="-250871" eaLnBrk="0" hangingPunct="0">
              <a:defRPr sz="2500">
                <a:solidFill>
                  <a:schemeClr val="tx1"/>
                </a:solidFill>
                <a:latin typeface="Times New Roman" pitchFamily="18" charset="0"/>
              </a:defRPr>
            </a:lvl5pPr>
            <a:lvl6pPr marL="2759584" indent="-250871" eaLnBrk="0" fontAlgn="base" hangingPunct="0">
              <a:spcBef>
                <a:spcPct val="0"/>
              </a:spcBef>
              <a:spcAft>
                <a:spcPct val="0"/>
              </a:spcAft>
              <a:defRPr sz="2500">
                <a:solidFill>
                  <a:schemeClr val="tx1"/>
                </a:solidFill>
                <a:latin typeface="Times New Roman" pitchFamily="18" charset="0"/>
              </a:defRPr>
            </a:lvl6pPr>
            <a:lvl7pPr marL="3261327" indent="-250871" eaLnBrk="0" fontAlgn="base" hangingPunct="0">
              <a:spcBef>
                <a:spcPct val="0"/>
              </a:spcBef>
              <a:spcAft>
                <a:spcPct val="0"/>
              </a:spcAft>
              <a:defRPr sz="2500">
                <a:solidFill>
                  <a:schemeClr val="tx1"/>
                </a:solidFill>
                <a:latin typeface="Times New Roman" pitchFamily="18" charset="0"/>
              </a:defRPr>
            </a:lvl7pPr>
            <a:lvl8pPr marL="3763069" indent="-250871" eaLnBrk="0" fontAlgn="base" hangingPunct="0">
              <a:spcBef>
                <a:spcPct val="0"/>
              </a:spcBef>
              <a:spcAft>
                <a:spcPct val="0"/>
              </a:spcAft>
              <a:defRPr sz="2500">
                <a:solidFill>
                  <a:schemeClr val="tx1"/>
                </a:solidFill>
                <a:latin typeface="Times New Roman" pitchFamily="18" charset="0"/>
              </a:defRPr>
            </a:lvl8pPr>
            <a:lvl9pPr marL="4264812" indent="-250871" eaLnBrk="0" fontAlgn="base" hangingPunct="0">
              <a:spcBef>
                <a:spcPct val="0"/>
              </a:spcBef>
              <a:spcAft>
                <a:spcPct val="0"/>
              </a:spcAft>
              <a:defRPr sz="2500">
                <a:solidFill>
                  <a:schemeClr val="tx1"/>
                </a:solidFill>
                <a:latin typeface="Times New Roman" pitchFamily="18" charset="0"/>
              </a:defRPr>
            </a:lvl9pPr>
          </a:lstStyle>
          <a:p>
            <a:pPr eaLnBrk="1" hangingPunct="1"/>
            <a:fld id="{E38BD17F-C71A-41CA-9316-C0CB28ED4AF7}" type="slidenum">
              <a:rPr lang="en-US" sz="1300"/>
              <a:pPr eaLnBrk="1" hangingPunct="1"/>
              <a:t>18</a:t>
            </a:fld>
            <a:endParaRPr lang="en-US" sz="1300"/>
          </a:p>
        </p:txBody>
      </p:sp>
    </p:spTree>
    <p:extLst>
      <p:ext uri="{BB962C8B-B14F-4D97-AF65-F5344CB8AC3E}">
        <p14:creationId xmlns:p14="http://schemas.microsoft.com/office/powerpoint/2010/main" val="37919183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5714" name="Google Shape;443;p28:notes">
            <a:extLst>
              <a:ext uri="{FF2B5EF4-FFF2-40B4-BE49-F238E27FC236}">
                <a16:creationId xmlns:a16="http://schemas.microsoft.com/office/drawing/2014/main" id="{4D46F5B5-1126-450D-A6D9-838F23CD6C4A}"/>
              </a:ext>
            </a:extLst>
          </p:cNvPr>
          <p:cNvSpPr>
            <a:spLocks noGrp="1" noRot="1" noChangeAspect="1" noTextEdit="1"/>
          </p:cNvSpPr>
          <p:nvPr>
            <p:ph type="sldImg" idx="2"/>
          </p:nvPr>
        </p:nvSpPr>
        <p:spPr bwMode="auto">
          <a:xfrm>
            <a:off x="1257300" y="719138"/>
            <a:ext cx="4800600" cy="360045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115715" name="Google Shape;444;p28:notes">
            <a:extLst>
              <a:ext uri="{FF2B5EF4-FFF2-40B4-BE49-F238E27FC236}">
                <a16:creationId xmlns:a16="http://schemas.microsoft.com/office/drawing/2014/main" id="{C6278A49-8388-4B90-A6B1-D2977CB0C99B}"/>
              </a:ext>
            </a:extLst>
          </p:cNvPr>
          <p:cNvSpPr>
            <a:spLocks noGrp="1" noChangeArrowheads="1"/>
          </p:cNvSpPr>
          <p:nvPr>
            <p:ph type="body" idx="1"/>
          </p:nvPr>
        </p:nvSpPr>
        <p:spPr bwMode="auto">
          <a:xfrm>
            <a:off x="715617" y="4544830"/>
            <a:ext cx="5724939" cy="371849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835" tIns="47405" rIns="94835" bIns="47405" numCol="1" anchor="t" anchorCtr="0" compatLnSpc="1">
            <a:prstTxWarp prst="textNoShape">
              <a:avLst/>
            </a:prstTxWarp>
          </a:bodyPr>
          <a:lstStyle/>
          <a:p>
            <a:pPr>
              <a:spcBef>
                <a:spcPct val="0"/>
              </a:spcBef>
            </a:pPr>
            <a:endParaRPr lang="en-US" altLang="en-US"/>
          </a:p>
        </p:txBody>
      </p:sp>
      <p:sp>
        <p:nvSpPr>
          <p:cNvPr id="115716" name="Google Shape;445;p28:notes">
            <a:extLst>
              <a:ext uri="{FF2B5EF4-FFF2-40B4-BE49-F238E27FC236}">
                <a16:creationId xmlns:a16="http://schemas.microsoft.com/office/drawing/2014/main" id="{2D155F19-4ABB-4E2A-8898-BA7806C4ADA7}"/>
              </a:ext>
            </a:extLst>
          </p:cNvPr>
          <p:cNvSpPr>
            <a:spLocks noGrp="1" noChangeArrowheads="1"/>
          </p:cNvSpPr>
          <p:nvPr>
            <p:ph type="sldNum" sz="quarter" idx="5"/>
          </p:nvPr>
        </p:nvSpPr>
        <p:spPr bwMode="auto">
          <a:xfrm>
            <a:off x="4053509" y="8969975"/>
            <a:ext cx="3101009" cy="47382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35" tIns="47405" rIns="94835" bIns="47405"/>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eaLnBrk="0" fontAlgn="base" hangingPunct="0">
              <a:spcBef>
                <a:spcPct val="0"/>
              </a:spcBef>
              <a:spcAft>
                <a:spcPct val="0"/>
              </a:spcAft>
              <a:defRPr>
                <a:solidFill>
                  <a:schemeClr val="tx1"/>
                </a:solidFill>
                <a:latin typeface="Arial" panose="020B0604020202020204" pitchFamily="34" charset="0"/>
              </a:defRPr>
            </a:lvl6pPr>
            <a:lvl7pPr marL="3082648" indent="-237127" eaLnBrk="0" fontAlgn="base" hangingPunct="0">
              <a:spcBef>
                <a:spcPct val="0"/>
              </a:spcBef>
              <a:spcAft>
                <a:spcPct val="0"/>
              </a:spcAft>
              <a:defRPr>
                <a:solidFill>
                  <a:schemeClr val="tx1"/>
                </a:solidFill>
                <a:latin typeface="Arial" panose="020B0604020202020204" pitchFamily="34" charset="0"/>
              </a:defRPr>
            </a:lvl7pPr>
            <a:lvl8pPr marL="3556902" indent="-237127" eaLnBrk="0" fontAlgn="base" hangingPunct="0">
              <a:spcBef>
                <a:spcPct val="0"/>
              </a:spcBef>
              <a:spcAft>
                <a:spcPct val="0"/>
              </a:spcAft>
              <a:defRPr>
                <a:solidFill>
                  <a:schemeClr val="tx1"/>
                </a:solidFill>
                <a:latin typeface="Arial" panose="020B0604020202020204" pitchFamily="34" charset="0"/>
              </a:defRPr>
            </a:lvl8pPr>
            <a:lvl9pPr marL="4031155" indent="-237127" eaLnBrk="0" fontAlgn="base" hangingPunct="0">
              <a:spcBef>
                <a:spcPct val="0"/>
              </a:spcBef>
              <a:spcAft>
                <a:spcPct val="0"/>
              </a:spcAft>
              <a:defRPr>
                <a:solidFill>
                  <a:schemeClr val="tx1"/>
                </a:solidFill>
                <a:latin typeface="Arial" panose="020B0604020202020204" pitchFamily="34" charset="0"/>
              </a:defRPr>
            </a:lvl9pPr>
          </a:lstStyle>
          <a:p>
            <a:fld id="{88FF9160-AB2D-4DF4-9109-0B6A673F208D}" type="slidenum">
              <a:rPr lang="en-US" altLang="en-US" smtClean="0">
                <a:solidFill>
                  <a:srgbClr val="000000"/>
                </a:solidFill>
                <a:latin typeface="Calibri" panose="020F0502020204030204" pitchFamily="34" charset="0"/>
              </a:rPr>
              <a:pPr/>
              <a:t>164</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5677625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3730" name="Google Shape;300;p15:notes">
            <a:extLst>
              <a:ext uri="{FF2B5EF4-FFF2-40B4-BE49-F238E27FC236}">
                <a16:creationId xmlns:a16="http://schemas.microsoft.com/office/drawing/2014/main" id="{FB66976C-BF4E-BD4B-B1F4-556A74DD4416}"/>
              </a:ext>
            </a:extLst>
          </p:cNvPr>
          <p:cNvSpPr>
            <a:spLocks noGrp="1" noRot="1" noChangeAspect="1" noTextEdit="1"/>
          </p:cNvSpPr>
          <p:nvPr>
            <p:ph type="sldImg" idx="2"/>
          </p:nvPr>
        </p:nvSpPr>
        <p:spPr bwMode="auto">
          <a:xfrm>
            <a:off x="1217613" y="706438"/>
            <a:ext cx="4722812" cy="3541712"/>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sp>
      <p:sp>
        <p:nvSpPr>
          <p:cNvPr id="301" name="Google Shape;301;p15:notes">
            <a:extLst>
              <a:ext uri="{FF2B5EF4-FFF2-40B4-BE49-F238E27FC236}">
                <a16:creationId xmlns:a16="http://schemas.microsoft.com/office/drawing/2014/main" id="{6FAC4FD6-3A7B-3B7F-1C79-94CCC1AEA64C}"/>
              </a:ext>
            </a:extLst>
          </p:cNvPr>
          <p:cNvSpPr txBox="1">
            <a:spLocks noGrp="1"/>
          </p:cNvSpPr>
          <p:nvPr>
            <p:ph type="body" idx="1"/>
          </p:nvPr>
        </p:nvSpPr>
        <p:spPr>
          <a:xfrm>
            <a:off x="715617" y="4544830"/>
            <a:ext cx="5724939" cy="3718498"/>
          </a:xfrm>
          <a:ln/>
        </p:spPr>
        <p:txBody>
          <a:bodyPr spcFirstLastPara="1" wrap="square" lIns="94835" tIns="47405" rIns="94835" bIns="47405" anchor="t" anchorCtr="0">
            <a:noAutofit/>
          </a:bodyPr>
          <a:lstStyle/>
          <a:p>
            <a:pPr>
              <a:lnSpc>
                <a:spcPct val="80000"/>
              </a:lnSpc>
              <a:defRPr/>
            </a:pPr>
            <a:endParaRPr sz="1300" dirty="0"/>
          </a:p>
        </p:txBody>
      </p:sp>
      <p:sp>
        <p:nvSpPr>
          <p:cNvPr id="73732" name="Google Shape;302;p15:notes">
            <a:extLst>
              <a:ext uri="{FF2B5EF4-FFF2-40B4-BE49-F238E27FC236}">
                <a16:creationId xmlns:a16="http://schemas.microsoft.com/office/drawing/2014/main" id="{4A5B5090-54D1-D572-6D89-F269DDD07E5E}"/>
              </a:ext>
            </a:extLst>
          </p:cNvPr>
          <p:cNvSpPr>
            <a:spLocks noGrp="1" noChangeArrowheads="1"/>
          </p:cNvSpPr>
          <p:nvPr>
            <p:ph type="sldNum" sz="quarter" idx="5"/>
          </p:nvPr>
        </p:nvSpPr>
        <p:spPr bwMode="auto">
          <a:xfrm>
            <a:off x="4053509" y="8969975"/>
            <a:ext cx="3101009" cy="47382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35" tIns="47405" rIns="94835" bIns="47405"/>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eaLnBrk="0" fontAlgn="base" hangingPunct="0">
              <a:spcBef>
                <a:spcPct val="0"/>
              </a:spcBef>
              <a:spcAft>
                <a:spcPct val="0"/>
              </a:spcAft>
              <a:defRPr>
                <a:solidFill>
                  <a:schemeClr val="tx1"/>
                </a:solidFill>
                <a:latin typeface="Arial" panose="020B0604020202020204" pitchFamily="34" charset="0"/>
              </a:defRPr>
            </a:lvl6pPr>
            <a:lvl7pPr marL="3082648" indent="-237127" eaLnBrk="0" fontAlgn="base" hangingPunct="0">
              <a:spcBef>
                <a:spcPct val="0"/>
              </a:spcBef>
              <a:spcAft>
                <a:spcPct val="0"/>
              </a:spcAft>
              <a:defRPr>
                <a:solidFill>
                  <a:schemeClr val="tx1"/>
                </a:solidFill>
                <a:latin typeface="Arial" panose="020B0604020202020204" pitchFamily="34" charset="0"/>
              </a:defRPr>
            </a:lvl7pPr>
            <a:lvl8pPr marL="3556902" indent="-237127" eaLnBrk="0" fontAlgn="base" hangingPunct="0">
              <a:spcBef>
                <a:spcPct val="0"/>
              </a:spcBef>
              <a:spcAft>
                <a:spcPct val="0"/>
              </a:spcAft>
              <a:defRPr>
                <a:solidFill>
                  <a:schemeClr val="tx1"/>
                </a:solidFill>
                <a:latin typeface="Arial" panose="020B0604020202020204" pitchFamily="34" charset="0"/>
              </a:defRPr>
            </a:lvl8pPr>
            <a:lvl9pPr marL="4031155" indent="-237127" eaLnBrk="0" fontAlgn="base" hangingPunct="0">
              <a:spcBef>
                <a:spcPct val="0"/>
              </a:spcBef>
              <a:spcAft>
                <a:spcPct val="0"/>
              </a:spcAft>
              <a:defRPr>
                <a:solidFill>
                  <a:schemeClr val="tx1"/>
                </a:solidFill>
                <a:latin typeface="Arial" panose="020B0604020202020204" pitchFamily="34" charset="0"/>
              </a:defRPr>
            </a:lvl9pPr>
          </a:lstStyle>
          <a:p>
            <a:fld id="{02E0B599-5F04-4294-AE3E-B28A5D5E7F96}" type="slidenum">
              <a:rPr lang="en-US" altLang="en-US" smtClean="0">
                <a:solidFill>
                  <a:srgbClr val="000000"/>
                </a:solidFill>
                <a:latin typeface="Calibri" panose="020F0502020204030204" pitchFamily="34" charset="0"/>
                <a:cs typeface="Calibri" panose="020F0502020204030204" pitchFamily="34" charset="0"/>
                <a:sym typeface="Calibri" panose="020F0502020204030204" pitchFamily="34" charset="0"/>
              </a:rPr>
              <a:pPr/>
              <a:t>165</a:t>
            </a:fld>
            <a:endParaRPr lang="en-US" altLang="en-US">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9450643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167</a:t>
            </a:fld>
            <a:endParaRPr lang="en-US"/>
          </a:p>
        </p:txBody>
      </p:sp>
    </p:spTree>
    <p:extLst>
      <p:ext uri="{BB962C8B-B14F-4D97-AF65-F5344CB8AC3E}">
        <p14:creationId xmlns:p14="http://schemas.microsoft.com/office/powerpoint/2010/main" val="13947921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5550" y="714375"/>
            <a:ext cx="4705350" cy="352901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374382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172</a:t>
            </a:fld>
            <a:endParaRPr lang="en-US"/>
          </a:p>
        </p:txBody>
      </p:sp>
    </p:spTree>
    <p:extLst>
      <p:ext uri="{BB962C8B-B14F-4D97-AF65-F5344CB8AC3E}">
        <p14:creationId xmlns:p14="http://schemas.microsoft.com/office/powerpoint/2010/main" val="293198125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Judgement Free Zone </a:t>
            </a:r>
          </a:p>
          <a:p>
            <a:r>
              <a:rPr lang="en-US" dirty="0"/>
              <a:t>Creating a judgment-free zone during diabetes coaching and education sessions lays the groundwork to make meaningful connections.  This “safety zone” provides individuals with a place to share their truth and have someone acknowledge and recognize what they are going through. It also helps to identify areas of distress and collaborate on problem-solving. Setting a judgment-free zone also opens the door to more fruitful conversation when gathering groups together in person or virtually.  To create this environment, the facilitators need to establish the ground rules. For example, the facilitator might say, “There are no good or bad blood sugars or good or bad foods. If a person is stressed out and eats a donut, they are not cheating; they are choosing to have a donut. If people have blood glucose levels out of range, they are not failing; they need support and help with problem-solving based on their lived experiences.”  If someone uses judgmental terms during the session, the educator gently reminds them that this is a judgment-free zone and encourages them to rephrase it. </a:t>
            </a:r>
          </a:p>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173</a:t>
            </a:fld>
            <a:endParaRPr lang="en-US"/>
          </a:p>
        </p:txBody>
      </p:sp>
    </p:spTree>
    <p:extLst>
      <p:ext uri="{BB962C8B-B14F-4D97-AF65-F5344CB8AC3E}">
        <p14:creationId xmlns:p14="http://schemas.microsoft.com/office/powerpoint/2010/main" val="314069589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A COPY OF THESE “TYPICAL” PROBLEM CAUSERS IN YOUR PACKET. AS WE WORK THROUGH SOME EXAMPLES, IT CAN BE HELPFUL TO GAVE THE LIST CLOSE BY TO HELP IDENTIFY WHAT MIGHT BE GOING ON.</a:t>
            </a:r>
          </a:p>
        </p:txBody>
      </p:sp>
      <p:sp>
        <p:nvSpPr>
          <p:cNvPr id="4" name="Slide Number Placeholder 3"/>
          <p:cNvSpPr>
            <a:spLocks noGrp="1"/>
          </p:cNvSpPr>
          <p:nvPr>
            <p:ph type="sldNum" sz="quarter" idx="10"/>
          </p:nvPr>
        </p:nvSpPr>
        <p:spPr/>
        <p:txBody>
          <a:bodyPr/>
          <a:lstStyle/>
          <a:p>
            <a:fld id="{3EBA5BD7-F043-4D1B-AA17-CD412FC534DE}" type="slidenum">
              <a:rPr lang="en-US" smtClean="0"/>
              <a:t>174</a:t>
            </a:fld>
            <a:endParaRPr lang="en-US"/>
          </a:p>
        </p:txBody>
      </p:sp>
    </p:spTree>
    <p:extLst>
      <p:ext uri="{BB962C8B-B14F-4D97-AF65-F5344CB8AC3E}">
        <p14:creationId xmlns:p14="http://schemas.microsoft.com/office/powerpoint/2010/main" val="146335771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the ultimate decision is up to the individual, but it is worth helping them explore and consider their choices out loud.  After all, diabetes lasts a lifetime, and we want to support daily quality of life while reducing the risk of complications.</a:t>
            </a:r>
          </a:p>
        </p:txBody>
      </p:sp>
      <p:sp>
        <p:nvSpPr>
          <p:cNvPr id="4" name="Slide Number Placeholder 3"/>
          <p:cNvSpPr>
            <a:spLocks noGrp="1"/>
          </p:cNvSpPr>
          <p:nvPr>
            <p:ph type="sldNum" sz="quarter" idx="5"/>
          </p:nvPr>
        </p:nvSpPr>
        <p:spPr/>
        <p:txBody>
          <a:bodyPr/>
          <a:lstStyle/>
          <a:p>
            <a:fld id="{5B5E225C-EA32-49AA-BCE1-CBED354D9589}" type="slidenum">
              <a:rPr lang="en-US" smtClean="0"/>
              <a:t>178</a:t>
            </a:fld>
            <a:endParaRPr lang="en-US"/>
          </a:p>
        </p:txBody>
      </p:sp>
    </p:spTree>
    <p:extLst>
      <p:ext uri="{BB962C8B-B14F-4D97-AF65-F5344CB8AC3E}">
        <p14:creationId xmlns:p14="http://schemas.microsoft.com/office/powerpoint/2010/main" val="412555353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742950"/>
            <a:ext cx="4956175" cy="3717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179</a:t>
            </a:fld>
            <a:endParaRPr lang="en-US"/>
          </a:p>
        </p:txBody>
      </p:sp>
    </p:spTree>
    <p:extLst>
      <p:ext uri="{BB962C8B-B14F-4D97-AF65-F5344CB8AC3E}">
        <p14:creationId xmlns:p14="http://schemas.microsoft.com/office/powerpoint/2010/main" val="340629233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181</a:t>
            </a:fld>
            <a:endParaRPr lang="en-US"/>
          </a:p>
        </p:txBody>
      </p:sp>
    </p:spTree>
    <p:extLst>
      <p:ext uri="{BB962C8B-B14F-4D97-AF65-F5344CB8AC3E}">
        <p14:creationId xmlns:p14="http://schemas.microsoft.com/office/powerpoint/2010/main" val="543421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xfrm>
            <a:off x="1257300" y="720725"/>
            <a:ext cx="4800600" cy="3600450"/>
          </a:xfrm>
          <a:ln/>
        </p:spPr>
      </p:sp>
      <p:sp>
        <p:nvSpPr>
          <p:cNvPr id="262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2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800129" indent="-307741" eaLnBrk="0" hangingPunct="0">
              <a:defRPr sz="2500">
                <a:solidFill>
                  <a:schemeClr val="tx1"/>
                </a:solidFill>
                <a:latin typeface="Times New Roman" pitchFamily="18" charset="0"/>
              </a:defRPr>
            </a:lvl2pPr>
            <a:lvl3pPr marL="1230968" indent="-246193" eaLnBrk="0" hangingPunct="0">
              <a:defRPr sz="2500">
                <a:solidFill>
                  <a:schemeClr val="tx1"/>
                </a:solidFill>
                <a:latin typeface="Times New Roman" pitchFamily="18" charset="0"/>
              </a:defRPr>
            </a:lvl3pPr>
            <a:lvl4pPr marL="1723355" indent="-246193" eaLnBrk="0" hangingPunct="0">
              <a:defRPr sz="2500">
                <a:solidFill>
                  <a:schemeClr val="tx1"/>
                </a:solidFill>
                <a:latin typeface="Times New Roman" pitchFamily="18" charset="0"/>
              </a:defRPr>
            </a:lvl4pPr>
            <a:lvl5pPr marL="2215742" indent="-246193" eaLnBrk="0" hangingPunct="0">
              <a:defRPr sz="2500">
                <a:solidFill>
                  <a:schemeClr val="tx1"/>
                </a:solidFill>
                <a:latin typeface="Times New Roman" pitchFamily="18" charset="0"/>
              </a:defRPr>
            </a:lvl5pPr>
            <a:lvl6pPr marL="2708130" indent="-246193" eaLnBrk="0" fontAlgn="base" hangingPunct="0">
              <a:spcBef>
                <a:spcPct val="0"/>
              </a:spcBef>
              <a:spcAft>
                <a:spcPct val="0"/>
              </a:spcAft>
              <a:defRPr sz="2500">
                <a:solidFill>
                  <a:schemeClr val="tx1"/>
                </a:solidFill>
                <a:latin typeface="Times New Roman" pitchFamily="18" charset="0"/>
              </a:defRPr>
            </a:lvl6pPr>
            <a:lvl7pPr marL="3200516" indent="-246193" eaLnBrk="0" fontAlgn="base" hangingPunct="0">
              <a:spcBef>
                <a:spcPct val="0"/>
              </a:spcBef>
              <a:spcAft>
                <a:spcPct val="0"/>
              </a:spcAft>
              <a:defRPr sz="2500">
                <a:solidFill>
                  <a:schemeClr val="tx1"/>
                </a:solidFill>
                <a:latin typeface="Times New Roman" pitchFamily="18" charset="0"/>
              </a:defRPr>
            </a:lvl7pPr>
            <a:lvl8pPr marL="3692904" indent="-246193" eaLnBrk="0" fontAlgn="base" hangingPunct="0">
              <a:spcBef>
                <a:spcPct val="0"/>
              </a:spcBef>
              <a:spcAft>
                <a:spcPct val="0"/>
              </a:spcAft>
              <a:defRPr sz="2500">
                <a:solidFill>
                  <a:schemeClr val="tx1"/>
                </a:solidFill>
                <a:latin typeface="Times New Roman" pitchFamily="18" charset="0"/>
              </a:defRPr>
            </a:lvl8pPr>
            <a:lvl9pPr marL="4185292" indent="-246193" eaLnBrk="0" fontAlgn="base" hangingPunct="0">
              <a:spcBef>
                <a:spcPct val="0"/>
              </a:spcBef>
              <a:spcAft>
                <a:spcPct val="0"/>
              </a:spcAft>
              <a:defRPr sz="2500">
                <a:solidFill>
                  <a:schemeClr val="tx1"/>
                </a:solidFill>
                <a:latin typeface="Times New Roman" pitchFamily="18" charset="0"/>
              </a:defRPr>
            </a:lvl9pPr>
          </a:lstStyle>
          <a:p>
            <a:pPr eaLnBrk="1" hangingPunct="1"/>
            <a:fld id="{6B3A99D4-5EAF-4CE9-9CD1-3E3FC4120439}" type="slidenum">
              <a:rPr lang="en-US" sz="1300"/>
              <a:pPr eaLnBrk="1" hangingPunct="1"/>
              <a:t>19</a:t>
            </a:fld>
            <a:endParaRPr lang="en-US" sz="1300"/>
          </a:p>
        </p:txBody>
      </p:sp>
    </p:spTree>
    <p:extLst>
      <p:ext uri="{BB962C8B-B14F-4D97-AF65-F5344CB8AC3E}">
        <p14:creationId xmlns:p14="http://schemas.microsoft.com/office/powerpoint/2010/main" val="14326838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 THERE IS NO “RIGHT” OR “WRONG” ANSWER. </a:t>
            </a:r>
            <a:r>
              <a:rPr lang="en-US"/>
              <a:t>THIS IS A PROCESS</a:t>
            </a:r>
            <a:r>
              <a:rPr lang="en-US" dirty="0"/>
              <a:t>.</a:t>
            </a:r>
            <a:endParaRPr lang="en-US"/>
          </a:p>
        </p:txBody>
      </p:sp>
      <p:sp>
        <p:nvSpPr>
          <p:cNvPr id="4" name="Slide Number Placeholder 3"/>
          <p:cNvSpPr>
            <a:spLocks noGrp="1"/>
          </p:cNvSpPr>
          <p:nvPr>
            <p:ph type="sldNum" sz="quarter" idx="10"/>
          </p:nvPr>
        </p:nvSpPr>
        <p:spPr/>
        <p:txBody>
          <a:bodyPr/>
          <a:lstStyle/>
          <a:p>
            <a:fld id="{3EBA5BD7-F043-4D1B-AA17-CD412FC534DE}" type="slidenum">
              <a:rPr lang="en-US" smtClean="0"/>
              <a:t>182</a:t>
            </a:fld>
            <a:endParaRPr lang="en-US"/>
          </a:p>
        </p:txBody>
      </p:sp>
    </p:spTree>
    <p:extLst>
      <p:ext uri="{BB962C8B-B14F-4D97-AF65-F5344CB8AC3E}">
        <p14:creationId xmlns:p14="http://schemas.microsoft.com/office/powerpoint/2010/main" val="148544202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184</a:t>
            </a:fld>
            <a:endParaRPr lang="en-US"/>
          </a:p>
        </p:txBody>
      </p:sp>
    </p:spTree>
    <p:extLst>
      <p:ext uri="{BB962C8B-B14F-4D97-AF65-F5344CB8AC3E}">
        <p14:creationId xmlns:p14="http://schemas.microsoft.com/office/powerpoint/2010/main" val="235267452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185</a:t>
            </a:fld>
            <a:endParaRPr lang="en-US"/>
          </a:p>
        </p:txBody>
      </p:sp>
    </p:spTree>
    <p:extLst>
      <p:ext uri="{BB962C8B-B14F-4D97-AF65-F5344CB8AC3E}">
        <p14:creationId xmlns:p14="http://schemas.microsoft.com/office/powerpoint/2010/main" val="280519725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187</a:t>
            </a:fld>
            <a:endParaRPr lang="en-US"/>
          </a:p>
        </p:txBody>
      </p:sp>
    </p:spTree>
    <p:extLst>
      <p:ext uri="{BB962C8B-B14F-4D97-AF65-F5344CB8AC3E}">
        <p14:creationId xmlns:p14="http://schemas.microsoft.com/office/powerpoint/2010/main" val="309096428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189</a:t>
            </a:fld>
            <a:endParaRPr lang="en-US"/>
          </a:p>
        </p:txBody>
      </p:sp>
    </p:spTree>
    <p:extLst>
      <p:ext uri="{BB962C8B-B14F-4D97-AF65-F5344CB8AC3E}">
        <p14:creationId xmlns:p14="http://schemas.microsoft.com/office/powerpoint/2010/main" val="344340651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191</a:t>
            </a:fld>
            <a:endParaRPr lang="en-US"/>
          </a:p>
        </p:txBody>
      </p:sp>
    </p:spTree>
    <p:extLst>
      <p:ext uri="{BB962C8B-B14F-4D97-AF65-F5344CB8AC3E}">
        <p14:creationId xmlns:p14="http://schemas.microsoft.com/office/powerpoint/2010/main" val="393573866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192</a:t>
            </a:fld>
            <a:endParaRPr lang="en-US"/>
          </a:p>
        </p:txBody>
      </p:sp>
    </p:spTree>
    <p:extLst>
      <p:ext uri="{BB962C8B-B14F-4D97-AF65-F5344CB8AC3E}">
        <p14:creationId xmlns:p14="http://schemas.microsoft.com/office/powerpoint/2010/main" val="201282097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193</a:t>
            </a:fld>
            <a:endParaRPr lang="en-US"/>
          </a:p>
        </p:txBody>
      </p:sp>
    </p:spTree>
    <p:extLst>
      <p:ext uri="{BB962C8B-B14F-4D97-AF65-F5344CB8AC3E}">
        <p14:creationId xmlns:p14="http://schemas.microsoft.com/office/powerpoint/2010/main" val="59466579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BA5BD7-F043-4D1B-AA17-CD412FC534DE}" type="slidenum">
              <a:rPr lang="en-US" smtClean="0"/>
              <a:t>194</a:t>
            </a:fld>
            <a:endParaRPr lang="en-US"/>
          </a:p>
        </p:txBody>
      </p:sp>
    </p:spTree>
    <p:extLst>
      <p:ext uri="{BB962C8B-B14F-4D97-AF65-F5344CB8AC3E}">
        <p14:creationId xmlns:p14="http://schemas.microsoft.com/office/powerpoint/2010/main" val="285180580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195</a:t>
            </a:fld>
            <a:endParaRPr lang="en-US"/>
          </a:p>
        </p:txBody>
      </p:sp>
    </p:spTree>
    <p:extLst>
      <p:ext uri="{BB962C8B-B14F-4D97-AF65-F5344CB8AC3E}">
        <p14:creationId xmlns:p14="http://schemas.microsoft.com/office/powerpoint/2010/main" val="2758354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85258" indent="-302021">
              <a:defRPr>
                <a:solidFill>
                  <a:schemeClr val="tx1"/>
                </a:solidFill>
                <a:latin typeface="Arial" pitchFamily="34" charset="0"/>
              </a:defRPr>
            </a:lvl2pPr>
            <a:lvl3pPr marL="1208088" indent="-241618">
              <a:defRPr>
                <a:solidFill>
                  <a:schemeClr val="tx1"/>
                </a:solidFill>
                <a:latin typeface="Arial" pitchFamily="34" charset="0"/>
              </a:defRPr>
            </a:lvl3pPr>
            <a:lvl4pPr marL="1691324" indent="-241618">
              <a:defRPr>
                <a:solidFill>
                  <a:schemeClr val="tx1"/>
                </a:solidFill>
                <a:latin typeface="Arial" pitchFamily="34" charset="0"/>
              </a:defRPr>
            </a:lvl4pPr>
            <a:lvl5pPr marL="2174559" indent="-241618">
              <a:defRPr>
                <a:solidFill>
                  <a:schemeClr val="tx1"/>
                </a:solidFill>
                <a:latin typeface="Arial" pitchFamily="34" charset="0"/>
              </a:defRPr>
            </a:lvl5pPr>
            <a:lvl6pPr marL="2657794" indent="-241618" eaLnBrk="0" fontAlgn="base" hangingPunct="0">
              <a:spcBef>
                <a:spcPct val="0"/>
              </a:spcBef>
              <a:spcAft>
                <a:spcPct val="0"/>
              </a:spcAft>
              <a:defRPr>
                <a:solidFill>
                  <a:schemeClr val="tx1"/>
                </a:solidFill>
                <a:latin typeface="Arial" pitchFamily="34" charset="0"/>
              </a:defRPr>
            </a:lvl6pPr>
            <a:lvl7pPr marL="3141029" indent="-241618" eaLnBrk="0" fontAlgn="base" hangingPunct="0">
              <a:spcBef>
                <a:spcPct val="0"/>
              </a:spcBef>
              <a:spcAft>
                <a:spcPct val="0"/>
              </a:spcAft>
              <a:defRPr>
                <a:solidFill>
                  <a:schemeClr val="tx1"/>
                </a:solidFill>
                <a:latin typeface="Arial" pitchFamily="34" charset="0"/>
              </a:defRPr>
            </a:lvl7pPr>
            <a:lvl8pPr marL="3624265" indent="-241618" eaLnBrk="0" fontAlgn="base" hangingPunct="0">
              <a:spcBef>
                <a:spcPct val="0"/>
              </a:spcBef>
              <a:spcAft>
                <a:spcPct val="0"/>
              </a:spcAft>
              <a:defRPr>
                <a:solidFill>
                  <a:schemeClr val="tx1"/>
                </a:solidFill>
                <a:latin typeface="Arial" pitchFamily="34" charset="0"/>
              </a:defRPr>
            </a:lvl8pPr>
            <a:lvl9pPr marL="4107500" indent="-241618" eaLnBrk="0" fontAlgn="base" hangingPunct="0">
              <a:spcBef>
                <a:spcPct val="0"/>
              </a:spcBef>
              <a:spcAft>
                <a:spcPct val="0"/>
              </a:spcAft>
              <a:defRPr>
                <a:solidFill>
                  <a:schemeClr val="tx1"/>
                </a:solidFill>
                <a:latin typeface="Arial" pitchFamily="34" charset="0"/>
              </a:defRPr>
            </a:lvl9pPr>
          </a:lstStyle>
          <a:p>
            <a:r>
              <a:rPr lang="en-US">
                <a:solidFill>
                  <a:prstClr val="black"/>
                </a:solidFill>
                <a:latin typeface="Times New Roman" pitchFamily="18" charset="0"/>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85258" indent="-302021">
              <a:defRPr>
                <a:solidFill>
                  <a:schemeClr val="tx1"/>
                </a:solidFill>
                <a:latin typeface="Arial" pitchFamily="34" charset="0"/>
              </a:defRPr>
            </a:lvl2pPr>
            <a:lvl3pPr marL="1208088" indent="-241618">
              <a:defRPr>
                <a:solidFill>
                  <a:schemeClr val="tx1"/>
                </a:solidFill>
                <a:latin typeface="Arial" pitchFamily="34" charset="0"/>
              </a:defRPr>
            </a:lvl3pPr>
            <a:lvl4pPr marL="1691324" indent="-241618">
              <a:defRPr>
                <a:solidFill>
                  <a:schemeClr val="tx1"/>
                </a:solidFill>
                <a:latin typeface="Arial" pitchFamily="34" charset="0"/>
              </a:defRPr>
            </a:lvl4pPr>
            <a:lvl5pPr marL="2174559" indent="-241618">
              <a:defRPr>
                <a:solidFill>
                  <a:schemeClr val="tx1"/>
                </a:solidFill>
                <a:latin typeface="Arial" pitchFamily="34" charset="0"/>
              </a:defRPr>
            </a:lvl5pPr>
            <a:lvl6pPr marL="2657794" indent="-241618" eaLnBrk="0" fontAlgn="base" hangingPunct="0">
              <a:spcBef>
                <a:spcPct val="0"/>
              </a:spcBef>
              <a:spcAft>
                <a:spcPct val="0"/>
              </a:spcAft>
              <a:defRPr>
                <a:solidFill>
                  <a:schemeClr val="tx1"/>
                </a:solidFill>
                <a:latin typeface="Arial" pitchFamily="34" charset="0"/>
              </a:defRPr>
            </a:lvl6pPr>
            <a:lvl7pPr marL="3141029" indent="-241618" eaLnBrk="0" fontAlgn="base" hangingPunct="0">
              <a:spcBef>
                <a:spcPct val="0"/>
              </a:spcBef>
              <a:spcAft>
                <a:spcPct val="0"/>
              </a:spcAft>
              <a:defRPr>
                <a:solidFill>
                  <a:schemeClr val="tx1"/>
                </a:solidFill>
                <a:latin typeface="Arial" pitchFamily="34" charset="0"/>
              </a:defRPr>
            </a:lvl7pPr>
            <a:lvl8pPr marL="3624265" indent="-241618" eaLnBrk="0" fontAlgn="base" hangingPunct="0">
              <a:spcBef>
                <a:spcPct val="0"/>
              </a:spcBef>
              <a:spcAft>
                <a:spcPct val="0"/>
              </a:spcAft>
              <a:defRPr>
                <a:solidFill>
                  <a:schemeClr val="tx1"/>
                </a:solidFill>
                <a:latin typeface="Arial" pitchFamily="34" charset="0"/>
              </a:defRPr>
            </a:lvl8pPr>
            <a:lvl9pPr marL="4107500" indent="-241618" eaLnBrk="0" fontAlgn="base" hangingPunct="0">
              <a:spcBef>
                <a:spcPct val="0"/>
              </a:spcBef>
              <a:spcAft>
                <a:spcPct val="0"/>
              </a:spcAft>
              <a:defRPr>
                <a:solidFill>
                  <a:schemeClr val="tx1"/>
                </a:solidFill>
                <a:latin typeface="Arial" pitchFamily="34" charset="0"/>
              </a:defRPr>
            </a:lvl9pPr>
          </a:lstStyle>
          <a:p>
            <a:fld id="{A43AFA9B-AD71-4F65-B73E-E975CB03EF9C}" type="slidenum">
              <a:rPr lang="en-US" smtClean="0">
                <a:solidFill>
                  <a:prstClr val="black"/>
                </a:solidFill>
                <a:latin typeface="Times New Roman" pitchFamily="18" charset="0"/>
              </a:rPr>
              <a:pPr/>
              <a:t>24</a:t>
            </a:fld>
            <a:endParaRPr lang="en-US">
              <a:solidFill>
                <a:prstClr val="black"/>
              </a:solidFill>
              <a:latin typeface="Times New Roman" pitchFamily="18" charset="0"/>
            </a:endParaRPr>
          </a:p>
        </p:txBody>
      </p:sp>
    </p:spTree>
    <p:extLst>
      <p:ext uri="{BB962C8B-B14F-4D97-AF65-F5344CB8AC3E}">
        <p14:creationId xmlns:p14="http://schemas.microsoft.com/office/powerpoint/2010/main" val="25048057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199</a:t>
            </a:fld>
            <a:endParaRPr lang="en-US"/>
          </a:p>
        </p:txBody>
      </p:sp>
    </p:spTree>
    <p:extLst>
      <p:ext uri="{BB962C8B-B14F-4D97-AF65-F5344CB8AC3E}">
        <p14:creationId xmlns:p14="http://schemas.microsoft.com/office/powerpoint/2010/main" val="61145691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200</a:t>
            </a:fld>
            <a:endParaRPr lang="en-US"/>
          </a:p>
        </p:txBody>
      </p:sp>
    </p:spTree>
    <p:extLst>
      <p:ext uri="{BB962C8B-B14F-4D97-AF65-F5344CB8AC3E}">
        <p14:creationId xmlns:p14="http://schemas.microsoft.com/office/powerpoint/2010/main" val="114089841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143000" y="685800"/>
            <a:ext cx="4572000" cy="3429000"/>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02738" indent="-270283">
              <a:defRPr>
                <a:solidFill>
                  <a:schemeClr val="tx1"/>
                </a:solidFill>
                <a:latin typeface="Arial" panose="020B0604020202020204" pitchFamily="34" charset="0"/>
              </a:defRPr>
            </a:lvl2pPr>
            <a:lvl3pPr marL="1081135" indent="-216227">
              <a:defRPr>
                <a:solidFill>
                  <a:schemeClr val="tx1"/>
                </a:solidFill>
                <a:latin typeface="Arial" panose="020B0604020202020204" pitchFamily="34" charset="0"/>
              </a:defRPr>
            </a:lvl3pPr>
            <a:lvl4pPr marL="1513590" indent="-216227">
              <a:defRPr>
                <a:solidFill>
                  <a:schemeClr val="tx1"/>
                </a:solidFill>
                <a:latin typeface="Arial" panose="020B0604020202020204" pitchFamily="34" charset="0"/>
              </a:defRPr>
            </a:lvl4pPr>
            <a:lvl5pPr marL="1946044" indent="-216227">
              <a:defRPr>
                <a:solidFill>
                  <a:schemeClr val="tx1"/>
                </a:solidFill>
                <a:latin typeface="Arial" panose="020B0604020202020204" pitchFamily="34" charset="0"/>
              </a:defRPr>
            </a:lvl5pPr>
            <a:lvl6pPr marL="2378498" indent="-216227" eaLnBrk="0" fontAlgn="base" hangingPunct="0">
              <a:spcBef>
                <a:spcPct val="0"/>
              </a:spcBef>
              <a:spcAft>
                <a:spcPct val="0"/>
              </a:spcAft>
              <a:defRPr>
                <a:solidFill>
                  <a:schemeClr val="tx1"/>
                </a:solidFill>
                <a:latin typeface="Arial" panose="020B0604020202020204" pitchFamily="34" charset="0"/>
              </a:defRPr>
            </a:lvl6pPr>
            <a:lvl7pPr marL="2810952" indent="-216227" eaLnBrk="0" fontAlgn="base" hangingPunct="0">
              <a:spcBef>
                <a:spcPct val="0"/>
              </a:spcBef>
              <a:spcAft>
                <a:spcPct val="0"/>
              </a:spcAft>
              <a:defRPr>
                <a:solidFill>
                  <a:schemeClr val="tx1"/>
                </a:solidFill>
                <a:latin typeface="Arial" panose="020B0604020202020204" pitchFamily="34" charset="0"/>
              </a:defRPr>
            </a:lvl7pPr>
            <a:lvl8pPr marL="3243406" indent="-216227" eaLnBrk="0" fontAlgn="base" hangingPunct="0">
              <a:spcBef>
                <a:spcPct val="0"/>
              </a:spcBef>
              <a:spcAft>
                <a:spcPct val="0"/>
              </a:spcAft>
              <a:defRPr>
                <a:solidFill>
                  <a:schemeClr val="tx1"/>
                </a:solidFill>
                <a:latin typeface="Arial" panose="020B0604020202020204" pitchFamily="34" charset="0"/>
              </a:defRPr>
            </a:lvl8pPr>
            <a:lvl9pPr marL="3675860" indent="-216227" eaLnBrk="0" fontAlgn="base" hangingPunct="0">
              <a:spcBef>
                <a:spcPct val="0"/>
              </a:spcBef>
              <a:spcAft>
                <a:spcPct val="0"/>
              </a:spcAft>
              <a:defRPr>
                <a:solidFill>
                  <a:schemeClr val="tx1"/>
                </a:solidFill>
                <a:latin typeface="Arial" panose="020B0604020202020204" pitchFamily="34" charset="0"/>
              </a:defRPr>
            </a:lvl9pPr>
          </a:lstStyle>
          <a:p>
            <a:r>
              <a:rPr lang="en-US">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02738" indent="-270283">
              <a:defRPr>
                <a:solidFill>
                  <a:schemeClr val="tx1"/>
                </a:solidFill>
                <a:latin typeface="Arial" panose="020B0604020202020204" pitchFamily="34" charset="0"/>
              </a:defRPr>
            </a:lvl2pPr>
            <a:lvl3pPr marL="1081135" indent="-216227">
              <a:defRPr>
                <a:solidFill>
                  <a:schemeClr val="tx1"/>
                </a:solidFill>
                <a:latin typeface="Arial" panose="020B0604020202020204" pitchFamily="34" charset="0"/>
              </a:defRPr>
            </a:lvl3pPr>
            <a:lvl4pPr marL="1513590" indent="-216227">
              <a:defRPr>
                <a:solidFill>
                  <a:schemeClr val="tx1"/>
                </a:solidFill>
                <a:latin typeface="Arial" panose="020B0604020202020204" pitchFamily="34" charset="0"/>
              </a:defRPr>
            </a:lvl4pPr>
            <a:lvl5pPr marL="1946044" indent="-216227">
              <a:defRPr>
                <a:solidFill>
                  <a:schemeClr val="tx1"/>
                </a:solidFill>
                <a:latin typeface="Arial" panose="020B0604020202020204" pitchFamily="34" charset="0"/>
              </a:defRPr>
            </a:lvl5pPr>
            <a:lvl6pPr marL="2378498" indent="-216227" eaLnBrk="0" fontAlgn="base" hangingPunct="0">
              <a:spcBef>
                <a:spcPct val="0"/>
              </a:spcBef>
              <a:spcAft>
                <a:spcPct val="0"/>
              </a:spcAft>
              <a:defRPr>
                <a:solidFill>
                  <a:schemeClr val="tx1"/>
                </a:solidFill>
                <a:latin typeface="Arial" panose="020B0604020202020204" pitchFamily="34" charset="0"/>
              </a:defRPr>
            </a:lvl6pPr>
            <a:lvl7pPr marL="2810952" indent="-216227" eaLnBrk="0" fontAlgn="base" hangingPunct="0">
              <a:spcBef>
                <a:spcPct val="0"/>
              </a:spcBef>
              <a:spcAft>
                <a:spcPct val="0"/>
              </a:spcAft>
              <a:defRPr>
                <a:solidFill>
                  <a:schemeClr val="tx1"/>
                </a:solidFill>
                <a:latin typeface="Arial" panose="020B0604020202020204" pitchFamily="34" charset="0"/>
              </a:defRPr>
            </a:lvl7pPr>
            <a:lvl8pPr marL="3243406" indent="-216227" eaLnBrk="0" fontAlgn="base" hangingPunct="0">
              <a:spcBef>
                <a:spcPct val="0"/>
              </a:spcBef>
              <a:spcAft>
                <a:spcPct val="0"/>
              </a:spcAft>
              <a:defRPr>
                <a:solidFill>
                  <a:schemeClr val="tx1"/>
                </a:solidFill>
                <a:latin typeface="Arial" panose="020B0604020202020204" pitchFamily="34" charset="0"/>
              </a:defRPr>
            </a:lvl8pPr>
            <a:lvl9pPr marL="3675860" indent="-216227"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latin typeface="Times New Roman" panose="02020603050405020304" pitchFamily="18" charset="0"/>
              </a:rPr>
              <a:pPr/>
              <a:t>201</a:t>
            </a:fld>
            <a:endParaRPr lang="en-US">
              <a:latin typeface="Times New Roman" panose="02020603050405020304" pitchFamily="18" charset="0"/>
            </a:endParaRPr>
          </a:p>
        </p:txBody>
      </p:sp>
    </p:spTree>
    <p:extLst>
      <p:ext uri="{BB962C8B-B14F-4D97-AF65-F5344CB8AC3E}">
        <p14:creationId xmlns:p14="http://schemas.microsoft.com/office/powerpoint/2010/main" val="26012733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27</a:t>
            </a:fld>
            <a:endParaRPr lang="en-US"/>
          </a:p>
        </p:txBody>
      </p:sp>
    </p:spTree>
    <p:extLst>
      <p:ext uri="{BB962C8B-B14F-4D97-AF65-F5344CB8AC3E}">
        <p14:creationId xmlns:p14="http://schemas.microsoft.com/office/powerpoint/2010/main" val="4281223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1.wdp"/></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1.wdp"/></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1.wdp"/></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2.wdp"/></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2.wdp"/></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8.xml"/><Relationship Id="rId4" Type="http://schemas.microsoft.com/office/2007/relationships/hdphoto" Target="../media/hdphoto3.wdp"/></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2.wdp"/></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2.wdp"/></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2.wdp"/></Relationships>
</file>

<file path=ppt/slideLayouts/_rels/slideLayout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 Id="rId4" Type="http://schemas.microsoft.com/office/2007/relationships/hdphoto" Target="../media/hdphoto3.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4.xml"/><Relationship Id="rId1" Type="http://schemas.openxmlformats.org/officeDocument/2006/relationships/themeOverride" Target="../theme/themeOverride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15.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hemeOverride" Target="../theme/themeOverride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5.xml"/><Relationship Id="rId1" Type="http://schemas.openxmlformats.org/officeDocument/2006/relationships/themeOverride" Target="../theme/themeOverride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 Id="rId4" Type="http://schemas.openxmlformats.org/officeDocument/2006/relationships/image" Target="../media/image15.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1.wdp"/></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1.wdp"/></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1.wdp"/></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1.wdp"/></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1.wdp"/></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33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400">
                <a:solidFill>
                  <a:schemeClr val="tx1"/>
                </a:solidFill>
                <a:latin typeface="Calibri" panose="020F0502020204030204" pitchFamily="34" charset="0"/>
                <a:ea typeface="+mj-ea"/>
                <a:cs typeface="+mj-cs"/>
              </a:defRPr>
            </a:lvl1pPr>
            <a:lvl2pPr marL="342892" indent="0" algn="ctr">
              <a:buNone/>
            </a:lvl2pPr>
            <a:lvl3pPr marL="685783" indent="0" algn="ctr">
              <a:buNone/>
            </a:lvl3pPr>
            <a:lvl4pPr marL="1028675" indent="0" algn="ctr">
              <a:buNone/>
            </a:lvl4pPr>
            <a:lvl5pPr marL="1371566" indent="0" algn="ctr">
              <a:buNone/>
            </a:lvl5pPr>
            <a:lvl6pPr marL="1714457" indent="0" algn="ctr">
              <a:buNone/>
            </a:lvl6pPr>
            <a:lvl7pPr marL="2057348" indent="0" algn="ctr">
              <a:buNone/>
            </a:lvl7pPr>
            <a:lvl8pPr marL="2400240" indent="0" algn="ctr">
              <a:buNone/>
            </a:lvl8pPr>
            <a:lvl9pPr marL="2743132" indent="0" algn="ctr">
              <a:buNone/>
            </a:lvl9pPr>
          </a:lstStyle>
          <a:p>
            <a:r>
              <a:rPr kumimoji="0" lang="en-US" dirty="0"/>
              <a:t>Click to edit Master subtitle style</a:t>
            </a:r>
          </a:p>
        </p:txBody>
      </p:sp>
      <p:sp>
        <p:nvSpPr>
          <p:cNvPr id="21" name="Rectangle 20"/>
          <p:cNvSpPr/>
          <p:nvPr/>
        </p:nvSpPr>
        <p:spPr>
          <a:xfrm>
            <a:off x="904875" y="3276606"/>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2" name="Rectangle 21"/>
          <p:cNvSpPr/>
          <p:nvPr/>
        </p:nvSpPr>
        <p:spPr>
          <a:xfrm>
            <a:off x="904875" y="3276606"/>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Tree>
    <p:extLst>
      <p:ext uri="{BB962C8B-B14F-4D97-AF65-F5344CB8AC3E}">
        <p14:creationId xmlns:p14="http://schemas.microsoft.com/office/powerpoint/2010/main" val="30901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05820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17559186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789478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280112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221455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09790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130730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9104041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440714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2069841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3704002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4"/>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7"/>
            <a:ext cx="2212848" cy="672800"/>
          </a:xfrm>
          <a:prstGeom prst="rect">
            <a:avLst/>
          </a:prstGeom>
        </p:spPr>
      </p:pic>
    </p:spTree>
    <p:extLst>
      <p:ext uri="{BB962C8B-B14F-4D97-AF65-F5344CB8AC3E}">
        <p14:creationId xmlns:p14="http://schemas.microsoft.com/office/powerpoint/2010/main" val="31752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76791126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103961626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390560413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914400" y="1752600"/>
            <a:ext cx="38100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876800" y="1752600"/>
            <a:ext cx="3810000" cy="4800600"/>
          </a:xfrm>
        </p:spPr>
        <p:txBody>
          <a:bodyPr/>
          <a:lstStyle/>
          <a:p>
            <a:pPr lvl="0"/>
            <a:r>
              <a:rPr lang="en-US" noProof="0"/>
              <a:t>Click icon to add clip art</a:t>
            </a:r>
          </a:p>
        </p:txBody>
      </p:sp>
    </p:spTree>
    <p:extLst>
      <p:ext uri="{BB962C8B-B14F-4D97-AF65-F5344CB8AC3E}">
        <p14:creationId xmlns:p14="http://schemas.microsoft.com/office/powerpoint/2010/main" val="38129534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455613" y="1598613"/>
            <a:ext cx="4037012"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5613" y="3922713"/>
            <a:ext cx="4037012"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0"/>
          <p:cNvSpPr>
            <a:spLocks noGrp="1" noChangeArrowheads="1"/>
          </p:cNvSpPr>
          <p:nvPr>
            <p:ph type="sldNum" sz="quarter" idx="10"/>
          </p:nvPr>
        </p:nvSpPr>
        <p:spPr>
          <a:xfrm>
            <a:off x="6553200" y="6242050"/>
            <a:ext cx="2130425" cy="474663"/>
          </a:xfrm>
          <a:prstGeom prst="rect">
            <a:avLst/>
          </a:prstGeom>
        </p:spPr>
        <p:txBody>
          <a:bodyPr/>
          <a:lstStyle>
            <a:lvl1pPr>
              <a:defRPr/>
            </a:lvl1pPr>
          </a:lstStyle>
          <a:p>
            <a:pPr>
              <a:defRPr/>
            </a:pPr>
            <a:fld id="{194AD6B3-B1B7-49E5-B823-7FEAA2E29BEA}" type="slidenum">
              <a:rPr lang="en-US"/>
              <a:pPr>
                <a:defRPr/>
              </a:pPr>
              <a:t>‹#›</a:t>
            </a:fld>
            <a:endParaRPr lang="en-US"/>
          </a:p>
        </p:txBody>
      </p:sp>
    </p:spTree>
    <p:extLst>
      <p:ext uri="{BB962C8B-B14F-4D97-AF65-F5344CB8AC3E}">
        <p14:creationId xmlns:p14="http://schemas.microsoft.com/office/powerpoint/2010/main" val="25918624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337203293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23338720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752600"/>
            <a:ext cx="3810000" cy="4800600"/>
          </a:xfrm>
        </p:spPr>
        <p:txBody>
          <a:bodyPr/>
          <a:lstStyle/>
          <a:p>
            <a:pPr lvl="0"/>
            <a:r>
              <a:rPr lang="en-US" noProof="0"/>
              <a:t>Click icon to add clip art</a:t>
            </a:r>
          </a:p>
        </p:txBody>
      </p:sp>
      <p:sp>
        <p:nvSpPr>
          <p:cNvPr id="4" name="Text Placeholder 3"/>
          <p:cNvSpPr>
            <a:spLocks noGrp="1"/>
          </p:cNvSpPr>
          <p:nvPr>
            <p:ph type="body" sz="half" idx="2"/>
          </p:nvPr>
        </p:nvSpPr>
        <p:spPr>
          <a:xfrm>
            <a:off x="4876800" y="1752600"/>
            <a:ext cx="38100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971447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a:t>Click to edit Master title style</a:t>
            </a:r>
          </a:p>
        </p:txBody>
      </p:sp>
      <p:sp>
        <p:nvSpPr>
          <p:cNvPr id="3" name="Chart Placeholder 2"/>
          <p:cNvSpPr>
            <a:spLocks noGrp="1"/>
          </p:cNvSpPr>
          <p:nvPr>
            <p:ph type="chart" idx="1"/>
          </p:nvPr>
        </p:nvSpPr>
        <p:spPr>
          <a:xfrm>
            <a:off x="914400" y="1752600"/>
            <a:ext cx="7772400" cy="4800600"/>
          </a:xfrm>
        </p:spPr>
        <p:txBody>
          <a:bodyPr/>
          <a:lstStyle/>
          <a:p>
            <a:pPr lvl="0"/>
            <a:r>
              <a:rPr lang="en-US" noProof="0"/>
              <a:t>Click icon to add chart</a:t>
            </a:r>
          </a:p>
        </p:txBody>
      </p:sp>
    </p:spTree>
    <p:extLst>
      <p:ext uri="{BB962C8B-B14F-4D97-AF65-F5344CB8AC3E}">
        <p14:creationId xmlns:p14="http://schemas.microsoft.com/office/powerpoint/2010/main" val="358974109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extLst>
      <p:ext uri="{BB962C8B-B14F-4D97-AF65-F5344CB8AC3E}">
        <p14:creationId xmlns:p14="http://schemas.microsoft.com/office/powerpoint/2010/main" val="370934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40077686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938498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bg1"/>
                </a:solidFill>
              </a:defRPr>
            </a:lvl1pPr>
          </a:lstStyle>
          <a:p>
            <a:r>
              <a:rPr kumimoji="0" lang="en-US" dirty="0"/>
              <a:t>Click to edit Master title style</a:t>
            </a:r>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600"/>
              </a:spcBef>
              <a:spcAft>
                <a:spcPts val="0"/>
              </a:spcAft>
              <a:buClr>
                <a:srgbClr val="5E3886"/>
              </a:buClr>
              <a:buSzPct val="76000"/>
              <a:buFont typeface="Wingdings 3"/>
              <a:buNone/>
              <a:tabLst/>
              <a:defRPr/>
            </a:pPr>
            <a:r>
              <a:rPr kumimoji="0" lang="en-US" sz="3200" b="0" i="0" u="none" strike="noStrike" kern="1200" cap="none" spc="0" normalizeH="0" baseline="0" noProof="0" dirty="0">
                <a:ln>
                  <a:noFill/>
                </a:ln>
                <a:solidFill>
                  <a:sysClr val="windowText" lastClr="000000"/>
                </a:solidFill>
                <a:effectLst/>
                <a:uLnTx/>
                <a:uFillTx/>
                <a:latin typeface="Calibri" panose="020F0502020204030204" pitchFamily="34" charset="0"/>
              </a:rPr>
              <a:t>Click to edit Master subtitle style</a:t>
            </a:r>
          </a:p>
        </p:txBody>
      </p:sp>
      <p:pic>
        <p:nvPicPr>
          <p:cNvPr id="15" name="Picture 2"/>
          <p:cNvPicPr>
            <a:picLocks noChangeAspect="1" noChangeArrowheads="1"/>
          </p:cNvPicPr>
          <p:nvPr userDrawn="1"/>
        </p:nvPicPr>
        <p:blipFill>
          <a:blip r:embed="rId2"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3140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059640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932815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073282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userDrawn="1"/>
        </p:nvPicPr>
        <p:blipFill>
          <a:blip r:embed="rId4"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492384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1"/>
                </a:solidFill>
                <a:latin typeface="+mn-lt"/>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088614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dirty="0"/>
              <a:t>Click icon to add picture</a:t>
            </a:r>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658256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394887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60911" y="432965"/>
            <a:ext cx="745466"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6797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9"/>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27482248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353741237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n>
                <a:solidFill>
                  <a:schemeClr val="bg1"/>
                </a:solidFill>
              </a:ln>
            </a:endParaRPr>
          </a:p>
        </p:txBody>
      </p:sp>
      <p:sp>
        <p:nvSpPr>
          <p:cNvPr id="5" name="Freeform 4"/>
          <p:cNvSpPr/>
          <p:nvPr userDrawn="1"/>
        </p:nvSpPr>
        <p:spPr>
          <a:xfrm>
            <a:off x="76200" y="6477000"/>
            <a:ext cx="1066800" cy="3048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Slide Number Placeholder 5"/>
          <p:cNvSpPr txBox="1">
            <a:spLocks/>
          </p:cNvSpPr>
          <p:nvPr userDrawn="1"/>
        </p:nvSpPr>
        <p:spPr>
          <a:xfrm>
            <a:off x="6553200" y="6356350"/>
            <a:ext cx="2133600" cy="365125"/>
          </a:xfrm>
          <a:prstGeom prst="rect">
            <a:avLst/>
          </a:prstGeom>
        </p:spPr>
        <p:txBody>
          <a:bodyPr anchor="ctr"/>
          <a:lstStyle>
            <a:lvl1pPr>
              <a:defRPr/>
            </a:lvl1pPr>
          </a:lstStyle>
          <a:p>
            <a:pPr algn="r" fontAlgn="auto">
              <a:spcBef>
                <a:spcPts val="0"/>
              </a:spcBef>
              <a:spcAft>
                <a:spcPts val="0"/>
              </a:spcAft>
              <a:defRPr/>
            </a:pPr>
            <a:endParaRPr lang="en-US" sz="1200" dirty="0">
              <a:solidFill>
                <a:schemeClr val="tx1">
                  <a:tint val="75000"/>
                </a:schemeClr>
              </a:solidFill>
              <a:latin typeface="+mn-lt"/>
              <a:cs typeface="+mn-cs"/>
            </a:endParaRPr>
          </a:p>
        </p:txBody>
      </p:sp>
      <p:sp>
        <p:nvSpPr>
          <p:cNvPr id="7" name="Freeform 6"/>
          <p:cNvSpPr/>
          <p:nvPr userDrawn="1"/>
        </p:nvSpPr>
        <p:spPr>
          <a:xfrm>
            <a:off x="76200" y="6248400"/>
            <a:ext cx="1828800" cy="5334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8" name="Picture 11" descr="ADA Logo Gray Cropped.jpg"/>
          <p:cNvPicPr>
            <a:picLocks noChangeAspect="1"/>
          </p:cNvPicPr>
          <p:nvPr userDrawn="1"/>
        </p:nvPicPr>
        <p:blipFill>
          <a:blip r:embed="rId2" cstate="print">
            <a:clrChange>
              <a:clrFrom>
                <a:srgbClr val="999A9A"/>
              </a:clrFrom>
              <a:clrTo>
                <a:srgbClr val="999A9A">
                  <a:alpha val="0"/>
                </a:srgbClr>
              </a:clrTo>
            </a:clrChange>
            <a:extLst>
              <a:ext uri="{28A0092B-C50C-407E-A947-70E740481C1C}">
                <a14:useLocalDpi xmlns:a14="http://schemas.microsoft.com/office/drawing/2010/main" val="0"/>
              </a:ext>
            </a:extLst>
          </a:blip>
          <a:srcRect/>
          <a:stretch>
            <a:fillRect/>
          </a:stretch>
        </p:blipFill>
        <p:spPr bwMode="auto">
          <a:xfrm>
            <a:off x="69850" y="6496050"/>
            <a:ext cx="9969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0" y="6443663"/>
            <a:ext cx="9144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34925" y="1016000"/>
            <a:ext cx="9220200" cy="0"/>
          </a:xfrm>
          <a:prstGeom prst="line">
            <a:avLst/>
          </a:prstGeom>
          <a:ln w="19050">
            <a:solidFill>
              <a:srgbClr val="F8C206"/>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57200" y="1600201"/>
            <a:ext cx="8229600" cy="2819400"/>
          </a:xfrm>
        </p:spPr>
        <p:txBody>
          <a:bodyPr>
            <a:normAutofit/>
          </a:bodyPr>
          <a:lstStyle>
            <a:lvl1pPr>
              <a:buClr>
                <a:srgbClr val="FFD937"/>
              </a:buClr>
              <a:defRPr sz="2800">
                <a:solidFill>
                  <a:schemeClr val="bg1"/>
                </a:solidFill>
              </a:defRPr>
            </a:lvl1pPr>
            <a:lvl2pPr>
              <a:buClr>
                <a:srgbClr val="FFD937"/>
              </a:buClr>
              <a:defRPr sz="2400">
                <a:solidFill>
                  <a:schemeClr val="bg1"/>
                </a:solidFill>
              </a:defRPr>
            </a:lvl2pPr>
            <a:lvl3pPr>
              <a:buClr>
                <a:srgbClr val="FFD937"/>
              </a:buClr>
              <a:defRPr sz="2000">
                <a:solidFill>
                  <a:schemeClr val="bg1"/>
                </a:solidFill>
              </a:defRPr>
            </a:lvl3pPr>
            <a:lvl4pPr>
              <a:buClr>
                <a:srgbClr val="FFD937"/>
              </a:buClr>
              <a:defRPr sz="2800">
                <a:solidFill>
                  <a:schemeClr val="bg1"/>
                </a:solidFill>
              </a:defRPr>
            </a:lvl4pPr>
            <a:lvl5pPr>
              <a:buClr>
                <a:srgbClr val="FFD937"/>
              </a:buClr>
              <a:defRPr sz="2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20"/>
          <p:cNvSpPr>
            <a:spLocks noGrp="1"/>
          </p:cNvSpPr>
          <p:nvPr>
            <p:ph type="dt" sz="half" idx="10"/>
          </p:nvPr>
        </p:nvSpPr>
        <p:spPr>
          <a:xfrm>
            <a:off x="457200" y="6356350"/>
            <a:ext cx="2133600" cy="365125"/>
          </a:xfrm>
          <a:prstGeom prst="rect">
            <a:avLst/>
          </a:prstGeom>
        </p:spPr>
        <p:txBody>
          <a:bodyPr/>
          <a:lstStyle>
            <a:lvl1pPr>
              <a:defRPr/>
            </a:lvl1pPr>
          </a:lstStyle>
          <a:p>
            <a:pPr>
              <a:defRPr/>
            </a:pPr>
            <a:fld id="{E448AC1B-3A32-48D0-AA8C-10C63FDCBCFE}" type="datetimeFigureOut">
              <a:rPr lang="en-US"/>
              <a:pPr>
                <a:defRPr/>
              </a:pPr>
              <a:t>3/2/2025</a:t>
            </a:fld>
            <a:endParaRPr lang="en-US" dirty="0"/>
          </a:p>
        </p:txBody>
      </p:sp>
      <p:sp>
        <p:nvSpPr>
          <p:cNvPr id="12" name="Slide Number Placeholder 21"/>
          <p:cNvSpPr>
            <a:spLocks noGrp="1"/>
          </p:cNvSpPr>
          <p:nvPr>
            <p:ph type="sldNum" sz="quarter" idx="11"/>
          </p:nvPr>
        </p:nvSpPr>
        <p:spPr>
          <a:xfrm>
            <a:off x="6251448" y="6556248"/>
            <a:ext cx="588336" cy="228600"/>
          </a:xfrm>
          <a:prstGeom prst="rect">
            <a:avLst/>
          </a:prstGeom>
        </p:spPr>
        <p:txBody>
          <a:bodyPr/>
          <a:lstStyle>
            <a:lvl1pPr>
              <a:defRPr/>
            </a:lvl1pPr>
          </a:lstStyle>
          <a:p>
            <a:pPr>
              <a:defRPr/>
            </a:pPr>
            <a:fld id="{F4A22B64-D61E-4952-835C-1FC3C20D484A}" type="slidenum">
              <a:rPr lang="en-US"/>
              <a:pPr>
                <a:defRPr/>
              </a:pPr>
              <a:t>‹#›</a:t>
            </a:fld>
            <a:endParaRPr lang="en-US" dirty="0"/>
          </a:p>
        </p:txBody>
      </p:sp>
      <p:sp>
        <p:nvSpPr>
          <p:cNvPr id="13" name="Footer Placeholder 22"/>
          <p:cNvSpPr>
            <a:spLocks noGrp="1"/>
          </p:cNvSpPr>
          <p:nvPr>
            <p:ph type="ftr" sz="quarter" idx="12"/>
          </p:nvPr>
        </p:nvSpPr>
        <p:spPr>
          <a:xfrm>
            <a:off x="3124200" y="6356350"/>
            <a:ext cx="2895600" cy="365125"/>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512844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5613" y="273050"/>
            <a:ext cx="8226425" cy="582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70"/>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2D68D136-8688-4F5A-9F3F-374CEC99468E}" type="slidenum">
              <a:rPr lang="en-US"/>
              <a:pPr>
                <a:defRPr/>
              </a:pPr>
              <a:t>‹#›</a:t>
            </a:fld>
            <a:endParaRPr lang="en-US"/>
          </a:p>
        </p:txBody>
      </p:sp>
    </p:spTree>
    <p:extLst>
      <p:ext uri="{BB962C8B-B14F-4D97-AF65-F5344CB8AC3E}">
        <p14:creationId xmlns:p14="http://schemas.microsoft.com/office/powerpoint/2010/main" val="20589051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Photos or Graphics">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247650" y="274639"/>
            <a:ext cx="8677275" cy="1143000"/>
          </a:xfrm>
          <a:prstGeom prst="rect">
            <a:avLst/>
          </a:prstGeom>
        </p:spPr>
        <p:txBody>
          <a:bodyPr vert="horz" lIns="91440" tIns="45720" rIns="91440" bIns="45720" rtlCol="0" anchor="ctr">
            <a:normAutofit/>
          </a:bodyPr>
          <a:lstStyle>
            <a:lvl1pPr>
              <a:defRPr>
                <a:solidFill>
                  <a:schemeClr val="tx1"/>
                </a:solidFill>
              </a:defRPr>
            </a:lvl1pPr>
          </a:lstStyle>
          <a:p>
            <a:r>
              <a:rPr lang="en-US"/>
              <a:t>Click to edit Master title style</a:t>
            </a:r>
          </a:p>
        </p:txBody>
      </p:sp>
      <p:sp>
        <p:nvSpPr>
          <p:cNvPr id="9" name="Text Placeholder 15"/>
          <p:cNvSpPr>
            <a:spLocks noGrp="1"/>
          </p:cNvSpPr>
          <p:nvPr>
            <p:ph type="body" sz="quarter" idx="11" hasCustomPrompt="1"/>
          </p:nvPr>
        </p:nvSpPr>
        <p:spPr>
          <a:xfrm>
            <a:off x="257176" y="6210301"/>
            <a:ext cx="8677275" cy="647700"/>
          </a:xfrm>
          <a:prstGeom prst="rect">
            <a:avLst/>
          </a:prstGeom>
        </p:spPr>
        <p:txBody>
          <a:bodyPr anchor="b">
            <a:noAutofit/>
          </a:bodyPr>
          <a:lstStyle>
            <a:lvl1pPr marL="0" indent="0" algn="r">
              <a:buNone/>
              <a:defRPr sz="1800"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enter citations and photo credits</a:t>
            </a:r>
          </a:p>
        </p:txBody>
      </p:sp>
    </p:spTree>
    <p:extLst>
      <p:ext uri="{BB962C8B-B14F-4D97-AF65-F5344CB8AC3E}">
        <p14:creationId xmlns:p14="http://schemas.microsoft.com/office/powerpoint/2010/main" val="6012282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4D6CE09B-54E3-56A2-75A8-9AFDEA9DA004}"/>
              </a:ext>
            </a:extLst>
          </p:cNvPr>
          <p:cNvSpPr>
            <a:spLocks noGrp="1"/>
          </p:cNvSpPr>
          <p:nvPr>
            <p:ph type="title"/>
          </p:nvPr>
        </p:nvSpPr>
        <p:spPr>
          <a:xfrm>
            <a:off x="342900" y="685801"/>
            <a:ext cx="6029325" cy="228601"/>
          </a:xfrm>
          <a:prstGeom prst="rect">
            <a:avLst/>
          </a:prstGeom>
        </p:spPr>
        <p:txBody>
          <a:bodyPr vert="horz" lIns="0" tIns="0" rIns="0" bIns="0" rtlCol="0" anchor="t" anchorCtr="0">
            <a:noAutofit/>
          </a:bodyPr>
          <a:lstStyle>
            <a:lvl1pPr>
              <a:lnSpc>
                <a:spcPct val="100000"/>
              </a:lnSpc>
              <a:defRPr/>
            </a:lvl1pPr>
          </a:lstStyle>
          <a:p>
            <a:r>
              <a:rPr lang="en-US"/>
              <a:t>CLICK TO EDIT MASTER TITLE STYLE</a:t>
            </a:r>
          </a:p>
        </p:txBody>
      </p:sp>
      <p:sp>
        <p:nvSpPr>
          <p:cNvPr id="8" name="Text Placeholder 2">
            <a:extLst>
              <a:ext uri="{FF2B5EF4-FFF2-40B4-BE49-F238E27FC236}">
                <a16:creationId xmlns:a16="http://schemas.microsoft.com/office/drawing/2014/main" id="{D5BFB5B4-F2E3-D396-3307-48B3D0B8E8D0}"/>
              </a:ext>
            </a:extLst>
          </p:cNvPr>
          <p:cNvSpPr>
            <a:spLocks noGrp="1"/>
          </p:cNvSpPr>
          <p:nvPr>
            <p:ph idx="10" hasCustomPrompt="1"/>
          </p:nvPr>
        </p:nvSpPr>
        <p:spPr>
          <a:xfrm>
            <a:off x="342900" y="914401"/>
            <a:ext cx="6029325" cy="821292"/>
          </a:xfrm>
          <a:prstGeom prst="rect">
            <a:avLst/>
          </a:prstGeom>
        </p:spPr>
        <p:txBody>
          <a:bodyPr vert="horz" lIns="0" tIns="0" rIns="0" bIns="0" rtlCol="0">
            <a:noAutofit/>
          </a:bodyPr>
          <a:lstStyle>
            <a:lvl1pPr>
              <a:defRPr sz="2100" b="1">
                <a:solidFill>
                  <a:srgbClr val="2F3690"/>
                </a:solidFill>
              </a:defRPr>
            </a:lvl1pPr>
            <a:lvl2pPr marL="341710" indent="-333375">
              <a:tabLst/>
              <a:defRPr sz="1650"/>
            </a:lvl2pPr>
            <a:lvl3pPr marL="177404" indent="-84535">
              <a:tabLst/>
              <a:defRPr/>
            </a:lvl3pPr>
            <a:lvl4pPr marL="341710" indent="-164306">
              <a:tabLst/>
              <a:defRPr/>
            </a:lvl4pPr>
            <a:lvl5pPr marL="341710" indent="-78581">
              <a:tabLst/>
              <a:defRPr/>
            </a:lvl5pPr>
          </a:lstStyle>
          <a:p>
            <a:pPr lvl="0"/>
            <a:r>
              <a:rPr lang="en-US"/>
              <a:t>Edit Master text styles</a:t>
            </a:r>
          </a:p>
        </p:txBody>
      </p:sp>
      <p:sp>
        <p:nvSpPr>
          <p:cNvPr id="2" name="Picture Placeholder 8">
            <a:extLst>
              <a:ext uri="{FF2B5EF4-FFF2-40B4-BE49-F238E27FC236}">
                <a16:creationId xmlns:a16="http://schemas.microsoft.com/office/drawing/2014/main" id="{1BE519D2-6B23-9159-4B79-A08DDCFB79A4}"/>
              </a:ext>
            </a:extLst>
          </p:cNvPr>
          <p:cNvSpPr>
            <a:spLocks noGrp="1"/>
          </p:cNvSpPr>
          <p:nvPr>
            <p:ph type="pic" sz="quarter" idx="14"/>
          </p:nvPr>
        </p:nvSpPr>
        <p:spPr>
          <a:xfrm>
            <a:off x="6505575" y="1817649"/>
            <a:ext cx="2742194" cy="4015992"/>
          </a:xfrm>
          <a:prstGeom prst="rect">
            <a:avLst/>
          </a:prstGeom>
          <a:solidFill>
            <a:schemeClr val="bg1">
              <a:lumMod val="95000"/>
            </a:schemeClr>
          </a:solidFill>
        </p:spPr>
        <p:txBody>
          <a:bodyPr>
            <a:normAutofit/>
          </a:bodyPr>
          <a:lstStyle>
            <a:lvl1pPr>
              <a:defRPr sz="788"/>
            </a:lvl1pPr>
          </a:lstStyle>
          <a:p>
            <a:endParaRPr lang="en-US"/>
          </a:p>
        </p:txBody>
      </p:sp>
      <p:sp>
        <p:nvSpPr>
          <p:cNvPr id="5" name="Text Placeholder 2">
            <a:extLst>
              <a:ext uri="{FF2B5EF4-FFF2-40B4-BE49-F238E27FC236}">
                <a16:creationId xmlns:a16="http://schemas.microsoft.com/office/drawing/2014/main" id="{52217F6F-941D-DDCA-B18A-BB19CDAD5685}"/>
              </a:ext>
            </a:extLst>
          </p:cNvPr>
          <p:cNvSpPr>
            <a:spLocks noGrp="1"/>
          </p:cNvSpPr>
          <p:nvPr>
            <p:ph idx="17" hasCustomPrompt="1"/>
          </p:nvPr>
        </p:nvSpPr>
        <p:spPr>
          <a:xfrm>
            <a:off x="342901" y="1735693"/>
            <a:ext cx="6029325" cy="4097948"/>
          </a:xfrm>
          <a:prstGeom prst="rect">
            <a:avLst/>
          </a:prstGeom>
        </p:spPr>
        <p:txBody>
          <a:bodyPr vert="horz" lIns="0" tIns="0" rIns="0" bIns="0" rtlCol="0">
            <a:noAutofit/>
          </a:bodyPr>
          <a:lstStyle>
            <a:lvl1pPr>
              <a:defRPr sz="2100" b="1">
                <a:solidFill>
                  <a:srgbClr val="2F3690"/>
                </a:solidFill>
              </a:defRPr>
            </a:lvl1pPr>
            <a:lvl2pPr marL="341710" indent="-333375">
              <a:tabLst/>
              <a:defRPr sz="1650">
                <a:solidFill>
                  <a:schemeClr val="tx2"/>
                </a:solidFill>
              </a:defRPr>
            </a:lvl2pPr>
            <a:lvl3pPr marL="215504" indent="-122635">
              <a:buClr>
                <a:srgbClr val="F36D21"/>
              </a:buClr>
              <a:buFont typeface="Arial" panose="020B0604020202020204" pitchFamily="34" charset="0"/>
              <a:buChar char="•"/>
              <a:tabLst/>
              <a:defRPr>
                <a:solidFill>
                  <a:schemeClr val="tx1">
                    <a:lumMod val="50000"/>
                  </a:schemeClr>
                </a:solidFill>
              </a:defRPr>
            </a:lvl3pPr>
            <a:lvl4pPr marL="475060" indent="-129779">
              <a:tabLst/>
              <a:defRPr>
                <a:solidFill>
                  <a:schemeClr val="tx1">
                    <a:lumMod val="50000"/>
                  </a:schemeClr>
                </a:solidFill>
              </a:defRPr>
            </a:lvl4pPr>
            <a:lvl5pPr marL="606029" indent="-130969">
              <a:tabLst/>
              <a:defRPr sz="1200">
                <a:solidFill>
                  <a:schemeClr val="tx1">
                    <a:lumMod val="50000"/>
                  </a:schemeClr>
                </a:solidFill>
              </a:defRPr>
            </a:lvl5pPr>
          </a:lstStyle>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02584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6"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6"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D444616-E14A-46A0-A6D3-6E66F6B1A6DF}" type="slidenum">
              <a:rPr kumimoji="0" lang="en-US" sz="1800" b="0" i="0" u="none" strike="noStrike" kern="1200" cap="none" spc="0" normalizeH="0" baseline="0" noProof="0">
                <a:ln>
                  <a:noFill/>
                </a:ln>
                <a:solidFill>
                  <a:srgbClr val="B13F9A"/>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B13F9A"/>
              </a:solidFill>
              <a:effectLst/>
              <a:uLnTx/>
              <a:uFillTx/>
              <a:latin typeface="Gill Sans MT"/>
              <a:ea typeface="+mn-ea"/>
              <a:cs typeface="+mn-cs"/>
            </a:endParaRPr>
          </a:p>
        </p:txBody>
      </p:sp>
    </p:spTree>
    <p:extLst>
      <p:ext uri="{BB962C8B-B14F-4D97-AF65-F5344CB8AC3E}">
        <p14:creationId xmlns:p14="http://schemas.microsoft.com/office/powerpoint/2010/main" val="17015733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29360"/>
            <a:ext cx="8229600" cy="5019040"/>
          </a:xfrm>
        </p:spPr>
        <p:txBody>
          <a:bodyPr>
            <a:normAutofit/>
          </a:bodyPr>
          <a:lstStyle>
            <a:lvl1pPr marL="304804" indent="-304804">
              <a:spcBef>
                <a:spcPts val="889"/>
              </a:spcBef>
              <a:buClr>
                <a:schemeClr val="bg1">
                  <a:lumMod val="85000"/>
                </a:schemeClr>
              </a:buClr>
              <a:buSzPct val="110000"/>
              <a:buFont typeface="Arial" panose="020B0604020202020204" pitchFamily="34" charset="0"/>
              <a:buChar char="•"/>
              <a:defRPr sz="2133">
                <a:solidFill>
                  <a:srgbClr val="FCFCFC"/>
                </a:solidFill>
              </a:defRPr>
            </a:lvl1pPr>
            <a:lvl2pPr marL="660408" indent="-254003">
              <a:spcBef>
                <a:spcPts val="889"/>
              </a:spcBef>
              <a:buClr>
                <a:schemeClr val="bg1">
                  <a:lumMod val="85000"/>
                </a:schemeClr>
              </a:buClr>
              <a:buFont typeface="Arial" panose="020B0604020202020204" pitchFamily="34" charset="0"/>
              <a:buChar char="•"/>
              <a:defRPr sz="2133">
                <a:solidFill>
                  <a:srgbClr val="FCFCFC"/>
                </a:solidFill>
              </a:defRPr>
            </a:lvl2pPr>
            <a:lvl3pPr marL="1016013" indent="-203203">
              <a:spcBef>
                <a:spcPts val="889"/>
              </a:spcBef>
              <a:buClr>
                <a:schemeClr val="bg1">
                  <a:lumMod val="85000"/>
                </a:schemeClr>
              </a:buClr>
              <a:buFont typeface="Arial" panose="020B0604020202020204" pitchFamily="34" charset="0"/>
              <a:buChar char="•"/>
              <a:defRPr sz="2133">
                <a:solidFill>
                  <a:srgbClr val="FCFCFC"/>
                </a:solidFill>
              </a:defRPr>
            </a:lvl3pPr>
            <a:lvl4pPr marL="1422418" indent="-203203">
              <a:spcBef>
                <a:spcPts val="889"/>
              </a:spcBef>
              <a:buClr>
                <a:schemeClr val="bg1">
                  <a:lumMod val="85000"/>
                </a:schemeClr>
              </a:buClr>
              <a:buFont typeface="Arial" panose="020B0604020202020204" pitchFamily="34" charset="0"/>
              <a:buChar char="•"/>
              <a:defRPr sz="2133">
                <a:solidFill>
                  <a:srgbClr val="FCFCFC"/>
                </a:solidFill>
              </a:defRPr>
            </a:lvl4pPr>
            <a:lvl5pPr marL="1828823" indent="-203203">
              <a:spcBef>
                <a:spcPts val="889"/>
              </a:spcBef>
              <a:buClr>
                <a:schemeClr val="bg1">
                  <a:lumMod val="85000"/>
                </a:schemeClr>
              </a:buClr>
              <a:buFont typeface="Arial" panose="020B0604020202020204" pitchFamily="34" charset="0"/>
              <a:buChar char="•"/>
              <a:defRPr sz="2133">
                <a:solidFill>
                  <a:srgbClr val="FCFCF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FB7122C-15A3-3B46-90E5-49C62A286245}"/>
              </a:ext>
            </a:extLst>
          </p:cNvPr>
          <p:cNvSpPr>
            <a:spLocks noGrp="1"/>
          </p:cNvSpPr>
          <p:nvPr>
            <p:ph type="dt" sz="half" idx="10"/>
          </p:nvPr>
        </p:nvSpPr>
        <p:spPr>
          <a:xfrm>
            <a:off x="457200" y="6356353"/>
            <a:ext cx="2133600" cy="365125"/>
          </a:xfrm>
          <a:prstGeom prst="rect">
            <a:avLst/>
          </a:prstGeom>
        </p:spPr>
        <p:txBody>
          <a:bodyPr/>
          <a:lstStyle>
            <a:lvl1pPr>
              <a:defRPr/>
            </a:lvl1pPr>
          </a:lstStyle>
          <a:p>
            <a:pPr>
              <a:defRPr/>
            </a:pPr>
            <a:fld id="{99461199-918E-9D4D-A983-0E32435233B8}" type="datetimeFigureOut">
              <a:rPr lang="en-US"/>
              <a:pPr>
                <a:defRPr/>
              </a:pPr>
              <a:t>3/2/2025</a:t>
            </a:fld>
            <a:endParaRPr lang="en-US"/>
          </a:p>
        </p:txBody>
      </p:sp>
      <p:sp>
        <p:nvSpPr>
          <p:cNvPr id="5" name="Footer Placeholder 4">
            <a:extLst>
              <a:ext uri="{FF2B5EF4-FFF2-40B4-BE49-F238E27FC236}">
                <a16:creationId xmlns:a16="http://schemas.microsoft.com/office/drawing/2014/main" id="{3D227D85-23BE-4D41-B5C1-6ED03BA66AA8}"/>
              </a:ext>
            </a:extLst>
          </p:cNvPr>
          <p:cNvSpPr>
            <a:spLocks noGrp="1"/>
          </p:cNvSpPr>
          <p:nvPr>
            <p:ph type="ftr" sz="quarter" idx="11"/>
          </p:nvPr>
        </p:nvSpPr>
        <p:spPr>
          <a:xfrm>
            <a:off x="3124200" y="6356353"/>
            <a:ext cx="2895600" cy="365125"/>
          </a:xfrm>
        </p:spPr>
        <p:txBody>
          <a:bodyPr/>
          <a:lstStyle>
            <a:lvl1pPr algn="ctr">
              <a:defRPr>
                <a:solidFill>
                  <a:schemeClr val="bg1"/>
                </a:solidFill>
              </a:defRPr>
            </a:lvl1pPr>
          </a:lstStyle>
          <a:p>
            <a:pPr>
              <a:defRPr/>
            </a:pPr>
            <a:endParaRPr lang="en-US"/>
          </a:p>
        </p:txBody>
      </p:sp>
      <p:sp>
        <p:nvSpPr>
          <p:cNvPr id="6" name="Slide Number Placeholder 5">
            <a:extLst>
              <a:ext uri="{FF2B5EF4-FFF2-40B4-BE49-F238E27FC236}">
                <a16:creationId xmlns:a16="http://schemas.microsoft.com/office/drawing/2014/main" id="{6B7172B5-00F0-B042-BF81-20F60B11F7CD}"/>
              </a:ext>
            </a:extLst>
          </p:cNvPr>
          <p:cNvSpPr>
            <a:spLocks noGrp="1"/>
          </p:cNvSpPr>
          <p:nvPr>
            <p:ph type="sldNum" sz="quarter" idx="12"/>
          </p:nvPr>
        </p:nvSpPr>
        <p:spPr>
          <a:xfrm>
            <a:off x="6553200" y="6356353"/>
            <a:ext cx="2133600" cy="365125"/>
          </a:xfrm>
          <a:prstGeom prst="rect">
            <a:avLst/>
          </a:prstGeom>
        </p:spPr>
        <p:txBody>
          <a:bodyPr/>
          <a:lstStyle>
            <a:lvl1pPr>
              <a:defRPr/>
            </a:lvl1pPr>
          </a:lstStyle>
          <a:p>
            <a:pPr>
              <a:defRPr/>
            </a:pPr>
            <a:fld id="{0E4BB7A1-F533-224F-AB59-FB852FDFBA49}" type="slidenum">
              <a:rPr lang="en-US"/>
              <a:pPr>
                <a:defRPr/>
              </a:pPr>
              <a:t>‹#›</a:t>
            </a:fld>
            <a:endParaRPr lang="en-US"/>
          </a:p>
        </p:txBody>
      </p:sp>
    </p:spTree>
    <p:extLst>
      <p:ext uri="{BB962C8B-B14F-4D97-AF65-F5344CB8AC3E}">
        <p14:creationId xmlns:p14="http://schemas.microsoft.com/office/powerpoint/2010/main" val="36436463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33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400">
                <a:solidFill>
                  <a:schemeClr val="tx1"/>
                </a:solidFill>
                <a:latin typeface="Calibri" panose="020F0502020204030204" pitchFamily="34" charset="0"/>
                <a:ea typeface="+mj-ea"/>
                <a:cs typeface="+mj-cs"/>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en-US" dirty="0"/>
              <a:t>Click to edit Master subtitle style</a:t>
            </a:r>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2" name="Rectangle 21"/>
          <p:cNvSpPr/>
          <p:nvPr/>
        </p:nvSpPr>
        <p:spPr>
          <a:xfrm>
            <a:off x="904875" y="3276602"/>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2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471665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219200"/>
            <a:ext cx="8229600" cy="5486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404250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normAutofit/>
          </a:bodyPr>
          <a:lstStyle>
            <a:lvl1pPr>
              <a:defRPr sz="4000"/>
            </a:lvl1pPr>
            <a:lvl2pPr>
              <a:defRPr sz="3200"/>
            </a:lvl2pPr>
            <a:lvl3pPr>
              <a:defRPr sz="2800"/>
            </a:lvl3pPr>
            <a:lvl4pPr>
              <a:defRPr sz="2000"/>
            </a:lvl4pPr>
            <a:lvl5pPr>
              <a:defRPr sz="2000"/>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94118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3300" b="0" cap="none" baseline="0">
                <a:solidFill>
                  <a:schemeClr val="bg1"/>
                </a:solidFill>
              </a:defRPr>
            </a:lvl1pPr>
          </a:lstStyle>
          <a:p>
            <a:r>
              <a:rPr kumimoji="0" lang="en-US" dirty="0"/>
              <a:t>Click to edit Master title style</a:t>
            </a:r>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1500">
                <a:solidFill>
                  <a:schemeClr val="tx1">
                    <a:tint val="75000"/>
                  </a:schemeClr>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450"/>
              </a:spcBef>
              <a:spcAft>
                <a:spcPts val="0"/>
              </a:spcAft>
              <a:buClr>
                <a:srgbClr val="5E3886"/>
              </a:buClr>
              <a:buSzPct val="76000"/>
              <a:buFont typeface="Wingdings 3"/>
              <a:buNone/>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pitchFamily="34" charset="0"/>
              </a:rPr>
              <a:t>Click to edit Master subtitle style</a:t>
            </a:r>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8111041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101840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1" y="1295400"/>
            <a:ext cx="4041775"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4958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648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503418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2383324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533352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1500" b="1">
                <a:solidFill>
                  <a:schemeClr val="tx1"/>
                </a:solidFill>
                <a:latin typeface="+mn-lt"/>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2"/>
            <a:ext cx="2514600" cy="4843463"/>
          </a:xfrm>
        </p:spPr>
        <p:txBody>
          <a:bodyPr/>
          <a:lstStyle>
            <a:lvl1pPr marL="0" indent="0">
              <a:lnSpc>
                <a:spcPts val="1650"/>
              </a:lnSpc>
              <a:spcAft>
                <a:spcPts val="750"/>
              </a:spcAft>
              <a:buNone/>
              <a:defRPr sz="1200">
                <a:solidFill>
                  <a:schemeClr val="tx1"/>
                </a:solidFill>
              </a:defRPr>
            </a:lvl1pPr>
            <a:lvl2pPr>
              <a:buNone/>
              <a:defRPr sz="900"/>
            </a:lvl2pPr>
            <a:lvl3pPr>
              <a:buNone/>
              <a:defRPr sz="750"/>
            </a:lvl3pPr>
            <a:lvl4pPr>
              <a:buNone/>
              <a:defRPr sz="675"/>
            </a:lvl4pPr>
            <a:lvl5pPr>
              <a:buNone/>
              <a:defRPr sz="675"/>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5" name="Picture 2"/>
          <p:cNvPicPr>
            <a:picLocks noChangeAspect="1" noChangeArrowheads="1"/>
          </p:cNvPicPr>
          <p:nvPr userDrawn="1"/>
        </p:nvPicPr>
        <p:blipFill>
          <a:blip r:embed="rId2"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4"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31223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3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450"/>
              </a:spcBef>
              <a:buNone/>
              <a:defRPr sz="2400"/>
            </a:lvl1pPr>
          </a:lstStyle>
          <a:p>
            <a:r>
              <a:rPr kumimoji="0" lang="en-US" dirty="0"/>
              <a:t>Click icon to add picture</a:t>
            </a:r>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2400">
                <a:solidFill>
                  <a:schemeClr val="bg1"/>
                </a:solidFill>
              </a:defRPr>
            </a:lvl1pPr>
            <a:lvl2pPr>
              <a:defRPr sz="900"/>
            </a:lvl2pPr>
            <a:lvl3pPr>
              <a:defRPr sz="750"/>
            </a:lvl3pPr>
            <a:lvl4pPr>
              <a:defRPr sz="675"/>
            </a:lvl4pPr>
            <a:lvl5pPr>
              <a:defRPr sz="675"/>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Tree>
    <p:extLst>
      <p:ext uri="{BB962C8B-B14F-4D97-AF65-F5344CB8AC3E}">
        <p14:creationId xmlns:p14="http://schemas.microsoft.com/office/powerpoint/2010/main" val="16915686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31181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60911" y="432966"/>
            <a:ext cx="745466"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3822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338887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33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2400">
                <a:solidFill>
                  <a:schemeClr val="bg1"/>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9"/>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7346635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ln>
                <a:solidFill>
                  <a:schemeClr val="bg1"/>
                </a:solidFill>
              </a:ln>
            </a:endParaRPr>
          </a:p>
        </p:txBody>
      </p:sp>
      <p:sp>
        <p:nvSpPr>
          <p:cNvPr id="5" name="Freeform 4"/>
          <p:cNvSpPr/>
          <p:nvPr userDrawn="1"/>
        </p:nvSpPr>
        <p:spPr>
          <a:xfrm>
            <a:off x="76200" y="6477000"/>
            <a:ext cx="1066800" cy="3048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6" name="Slide Number Placeholder 5"/>
          <p:cNvSpPr txBox="1">
            <a:spLocks/>
          </p:cNvSpPr>
          <p:nvPr userDrawn="1"/>
        </p:nvSpPr>
        <p:spPr>
          <a:xfrm>
            <a:off x="6553200" y="6356352"/>
            <a:ext cx="2133600" cy="365125"/>
          </a:xfrm>
          <a:prstGeom prst="rect">
            <a:avLst/>
          </a:prstGeom>
        </p:spPr>
        <p:txBody>
          <a:bodyPr anchor="ctr"/>
          <a:lstStyle>
            <a:lvl1pPr>
              <a:defRPr/>
            </a:lvl1pPr>
          </a:lstStyle>
          <a:p>
            <a:pPr algn="r" fontAlgn="auto">
              <a:spcBef>
                <a:spcPts val="0"/>
              </a:spcBef>
              <a:spcAft>
                <a:spcPts val="0"/>
              </a:spcAft>
              <a:defRPr/>
            </a:pPr>
            <a:endParaRPr lang="en-US" sz="900" dirty="0">
              <a:solidFill>
                <a:schemeClr val="tx1">
                  <a:tint val="75000"/>
                </a:schemeClr>
              </a:solidFill>
              <a:latin typeface="+mn-lt"/>
              <a:cs typeface="+mn-cs"/>
            </a:endParaRPr>
          </a:p>
        </p:txBody>
      </p:sp>
      <p:sp>
        <p:nvSpPr>
          <p:cNvPr id="7" name="Freeform 6"/>
          <p:cNvSpPr/>
          <p:nvPr userDrawn="1"/>
        </p:nvSpPr>
        <p:spPr>
          <a:xfrm>
            <a:off x="76200" y="6248400"/>
            <a:ext cx="1828800" cy="5334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pic>
        <p:nvPicPr>
          <p:cNvPr id="8" name="Picture 11" descr="ADA Logo Gray Cropped.jpg"/>
          <p:cNvPicPr>
            <a:picLocks noChangeAspect="1"/>
          </p:cNvPicPr>
          <p:nvPr userDrawn="1"/>
        </p:nvPicPr>
        <p:blipFill>
          <a:blip r:embed="rId2" cstate="print">
            <a:clrChange>
              <a:clrFrom>
                <a:srgbClr val="999A9A"/>
              </a:clrFrom>
              <a:clrTo>
                <a:srgbClr val="999A9A">
                  <a:alpha val="0"/>
                </a:srgbClr>
              </a:clrTo>
            </a:clrChange>
            <a:extLst>
              <a:ext uri="{28A0092B-C50C-407E-A947-70E740481C1C}">
                <a14:useLocalDpi xmlns:a14="http://schemas.microsoft.com/office/drawing/2010/main" val="0"/>
              </a:ext>
            </a:extLst>
          </a:blip>
          <a:srcRect/>
          <a:stretch>
            <a:fillRect/>
          </a:stretch>
        </p:blipFill>
        <p:spPr bwMode="auto">
          <a:xfrm>
            <a:off x="69850" y="6496050"/>
            <a:ext cx="9969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0" y="6443663"/>
            <a:ext cx="9144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34925" y="1016000"/>
            <a:ext cx="9220200" cy="0"/>
          </a:xfrm>
          <a:prstGeom prst="line">
            <a:avLst/>
          </a:prstGeom>
          <a:ln w="19050">
            <a:solidFill>
              <a:srgbClr val="F8C206"/>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57200" y="1600201"/>
            <a:ext cx="8229600" cy="2819400"/>
          </a:xfrm>
        </p:spPr>
        <p:txBody>
          <a:bodyPr>
            <a:normAutofit/>
          </a:bodyPr>
          <a:lstStyle>
            <a:lvl1pPr>
              <a:buClr>
                <a:srgbClr val="FFD937"/>
              </a:buClr>
              <a:defRPr sz="2100">
                <a:solidFill>
                  <a:schemeClr val="bg1"/>
                </a:solidFill>
              </a:defRPr>
            </a:lvl1pPr>
            <a:lvl2pPr>
              <a:buClr>
                <a:srgbClr val="FFD937"/>
              </a:buClr>
              <a:defRPr sz="1800">
                <a:solidFill>
                  <a:schemeClr val="bg1"/>
                </a:solidFill>
              </a:defRPr>
            </a:lvl2pPr>
            <a:lvl3pPr>
              <a:buClr>
                <a:srgbClr val="FFD937"/>
              </a:buClr>
              <a:defRPr sz="1500">
                <a:solidFill>
                  <a:schemeClr val="bg1"/>
                </a:solidFill>
              </a:defRPr>
            </a:lvl3pPr>
            <a:lvl4pPr>
              <a:buClr>
                <a:srgbClr val="FFD937"/>
              </a:buClr>
              <a:defRPr sz="2100">
                <a:solidFill>
                  <a:schemeClr val="bg1"/>
                </a:solidFill>
              </a:defRPr>
            </a:lvl4pPr>
            <a:lvl5pPr>
              <a:buClr>
                <a:srgbClr val="FFD937"/>
              </a:buClr>
              <a:defRPr sz="21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20"/>
          <p:cNvSpPr>
            <a:spLocks noGrp="1"/>
          </p:cNvSpPr>
          <p:nvPr>
            <p:ph type="dt" sz="half" idx="10"/>
          </p:nvPr>
        </p:nvSpPr>
        <p:spPr>
          <a:xfrm>
            <a:off x="457200" y="6356352"/>
            <a:ext cx="2133600" cy="365125"/>
          </a:xfrm>
          <a:prstGeom prst="rect">
            <a:avLst/>
          </a:prstGeom>
        </p:spPr>
        <p:txBody>
          <a:bodyPr/>
          <a:lstStyle>
            <a:lvl1pPr>
              <a:defRPr/>
            </a:lvl1pPr>
          </a:lstStyle>
          <a:p>
            <a:pPr>
              <a:defRPr/>
            </a:pPr>
            <a:fld id="{E448AC1B-3A32-48D0-AA8C-10C63FDCBCFE}" type="datetimeFigureOut">
              <a:rPr lang="en-US"/>
              <a:pPr>
                <a:defRPr/>
              </a:pPr>
              <a:t>3/2/2025</a:t>
            </a:fld>
            <a:endParaRPr lang="en-US" dirty="0"/>
          </a:p>
        </p:txBody>
      </p:sp>
      <p:sp>
        <p:nvSpPr>
          <p:cNvPr id="12" name="Slide Number Placeholder 21"/>
          <p:cNvSpPr>
            <a:spLocks noGrp="1"/>
          </p:cNvSpPr>
          <p:nvPr>
            <p:ph type="sldNum" sz="quarter" idx="11"/>
          </p:nvPr>
        </p:nvSpPr>
        <p:spPr>
          <a:xfrm>
            <a:off x="6251448" y="6556248"/>
            <a:ext cx="588336" cy="228600"/>
          </a:xfrm>
          <a:prstGeom prst="rect">
            <a:avLst/>
          </a:prstGeom>
        </p:spPr>
        <p:txBody>
          <a:bodyPr/>
          <a:lstStyle>
            <a:lvl1pPr>
              <a:defRPr/>
            </a:lvl1pPr>
          </a:lstStyle>
          <a:p>
            <a:pPr>
              <a:defRPr/>
            </a:pPr>
            <a:fld id="{F4A22B64-D61E-4952-835C-1FC3C20D484A}" type="slidenum">
              <a:rPr lang="en-US"/>
              <a:pPr>
                <a:defRPr/>
              </a:pPr>
              <a:t>‹#›</a:t>
            </a:fld>
            <a:endParaRPr lang="en-US" dirty="0"/>
          </a:p>
        </p:txBody>
      </p:sp>
      <p:sp>
        <p:nvSpPr>
          <p:cNvPr id="13" name="Footer Placeholder 22"/>
          <p:cNvSpPr>
            <a:spLocks noGrp="1"/>
          </p:cNvSpPr>
          <p:nvPr>
            <p:ph type="ftr" sz="quarter" idx="12"/>
          </p:nvPr>
        </p:nvSpPr>
        <p:spPr>
          <a:xfrm>
            <a:off x="3124200" y="6356352"/>
            <a:ext cx="2895600" cy="365125"/>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5451146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22927548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2"/>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xfrm>
            <a:off x="4245936" y="6557946"/>
            <a:ext cx="2002464" cy="226902"/>
          </a:xfrm>
          <a:prstGeom prst="rect">
            <a:avLst/>
          </a:prstGeom>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xfrm>
            <a:off x="6251448" y="6556248"/>
            <a:ext cx="588336" cy="228600"/>
          </a:xfrm>
          <a:prstGeom prst="rect">
            <a:avLst/>
          </a:prstGeom>
          <a:ln/>
        </p:spPr>
        <p:txBody>
          <a:bodyPr/>
          <a:lstStyle>
            <a:lvl1pPr>
              <a:defRPr/>
            </a:lvl1pPr>
          </a:lstStyle>
          <a:p>
            <a:fld id="{5286A851-2DBD-4B06-98C1-8D82009AA052}" type="slidenum">
              <a:rPr lang="en-US"/>
              <a:pPr/>
              <a:t>‹#›</a:t>
            </a:fld>
            <a:endParaRPr lang="en-US"/>
          </a:p>
        </p:txBody>
      </p:sp>
    </p:spTree>
    <p:extLst>
      <p:ext uri="{BB962C8B-B14F-4D97-AF65-F5344CB8AC3E}">
        <p14:creationId xmlns:p14="http://schemas.microsoft.com/office/powerpoint/2010/main" val="20424096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9644254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457200" y="953526"/>
            <a:ext cx="8229600" cy="862606"/>
          </a:xfrm>
        </p:spPr>
        <p:txBody>
          <a:bodyPr/>
          <a:lstStyle>
            <a:lvl1pPr>
              <a:defRPr b="0">
                <a:solidFill>
                  <a:srgbClr val="002060"/>
                </a:solidFill>
              </a:defRPr>
            </a:lvl1pPr>
          </a:lstStyle>
          <a:p>
            <a:r>
              <a:rPr lang="en-US"/>
              <a:t>Click to edit Master title style</a:t>
            </a:r>
            <a:endParaRPr lang="en-US" dirty="0"/>
          </a:p>
        </p:txBody>
      </p:sp>
      <p:sp>
        <p:nvSpPr>
          <p:cNvPr id="8" name="Content Placeholder 2"/>
          <p:cNvSpPr>
            <a:spLocks noGrp="1"/>
          </p:cNvSpPr>
          <p:nvPr>
            <p:ph idx="1"/>
          </p:nvPr>
        </p:nvSpPr>
        <p:spPr>
          <a:xfrm>
            <a:off x="457200" y="1828800"/>
            <a:ext cx="8229600" cy="4572000"/>
          </a:xfrm>
        </p:spPr>
        <p:txBody>
          <a:bodyPr/>
          <a:lstStyle>
            <a:lvl1pPr>
              <a:buClrTx/>
              <a:defRPr>
                <a:solidFill>
                  <a:srgbClr val="002060"/>
                </a:solidFill>
                <a:latin typeface="+mj-lt"/>
              </a:defRPr>
            </a:lvl1pPr>
            <a:lvl2pPr>
              <a:buClr>
                <a:srgbClr val="0070C0"/>
              </a:buClr>
              <a:defRPr>
                <a:solidFill>
                  <a:srgbClr val="0070C0"/>
                </a:solidFill>
                <a:latin typeface="+mj-lt"/>
              </a:defRPr>
            </a:lvl2pPr>
            <a:lvl3pPr>
              <a:buClr>
                <a:srgbClr val="002060"/>
              </a:buClr>
              <a:buFont typeface="Trebuchet MS" pitchFamily="34" charset="0"/>
              <a:buChar char="—"/>
              <a:defRPr>
                <a:solidFill>
                  <a:srgbClr val="002060"/>
                </a:solidFill>
                <a:latin typeface="+mj-lt"/>
              </a:defRPr>
            </a:lvl3pPr>
            <a:lvl4pPr>
              <a:buClrTx/>
              <a:defRPr>
                <a:solidFill>
                  <a:srgbClr val="0070C0"/>
                </a:solidFill>
                <a:latin typeface="+mj-lt"/>
              </a:defRPr>
            </a:lvl4pPr>
            <a:lvl5pPr>
              <a:buClr>
                <a:srgbClr val="002060"/>
              </a:buClr>
              <a:defRPr>
                <a:solidFill>
                  <a:srgbClr val="002060"/>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8"/>
          <p:cNvSpPr>
            <a:spLocks noGrp="1"/>
          </p:cNvSpPr>
          <p:nvPr>
            <p:ph type="body" sz="quarter" idx="10" hasCustomPrompt="1"/>
          </p:nvPr>
        </p:nvSpPr>
        <p:spPr>
          <a:xfrm>
            <a:off x="916517" y="6553200"/>
            <a:ext cx="8229600" cy="304800"/>
          </a:xfrm>
        </p:spPr>
        <p:txBody>
          <a:bodyPr>
            <a:noAutofit/>
          </a:bodyPr>
          <a:lstStyle>
            <a:lvl1pPr marL="0" indent="0" algn="r">
              <a:buNone/>
              <a:defRPr sz="1200" baseline="0">
                <a:latin typeface="+mn-lt"/>
                <a:cs typeface="Arial" pitchFamily="34" charset="0"/>
              </a:defRPr>
            </a:lvl1pPr>
            <a:lvl2pPr marL="342900" indent="0" algn="r">
              <a:buNone/>
              <a:defRPr sz="1200">
                <a:latin typeface="Arial" pitchFamily="34" charset="0"/>
                <a:cs typeface="Arial" pitchFamily="34" charset="0"/>
              </a:defRPr>
            </a:lvl2pPr>
            <a:lvl3pPr marL="685800" indent="0" algn="r">
              <a:buNone/>
              <a:defRPr sz="1200">
                <a:latin typeface="Arial" pitchFamily="34" charset="0"/>
                <a:cs typeface="Arial" pitchFamily="34" charset="0"/>
              </a:defRPr>
            </a:lvl3pPr>
            <a:lvl4pPr marL="1028700" indent="0" algn="r">
              <a:buNone/>
              <a:defRPr sz="1200">
                <a:latin typeface="Arial" pitchFamily="34" charset="0"/>
                <a:cs typeface="Arial" pitchFamily="34" charset="0"/>
              </a:defRPr>
            </a:lvl4pPr>
            <a:lvl5pPr marL="1371600" indent="0" algn="r">
              <a:buNone/>
              <a:defRPr sz="1200">
                <a:latin typeface="Arial" pitchFamily="34" charset="0"/>
                <a:cs typeface="Arial" pitchFamily="34" charset="0"/>
              </a:defRPr>
            </a:lvl5pPr>
          </a:lstStyle>
          <a:p>
            <a:pPr lvl="0"/>
            <a:r>
              <a:rPr lang="en-US" dirty="0"/>
              <a:t>Click to add reference</a:t>
            </a:r>
          </a:p>
        </p:txBody>
      </p:sp>
      <p:grpSp>
        <p:nvGrpSpPr>
          <p:cNvPr id="14" name="Group 13"/>
          <p:cNvGrpSpPr/>
          <p:nvPr userDrawn="1"/>
        </p:nvGrpSpPr>
        <p:grpSpPr>
          <a:xfrm>
            <a:off x="3" y="-1"/>
            <a:ext cx="6743698" cy="811037"/>
            <a:chOff x="0" y="-1"/>
            <a:chExt cx="7391399" cy="609601"/>
          </a:xfrm>
        </p:grpSpPr>
        <p:sp>
          <p:nvSpPr>
            <p:cNvPr id="16" name="Rectangle 15"/>
            <p:cNvSpPr/>
            <p:nvPr userDrawn="1"/>
          </p:nvSpPr>
          <p:spPr>
            <a:xfrm>
              <a:off x="0" y="459491"/>
              <a:ext cx="7391399" cy="150109"/>
            </a:xfrm>
            <a:prstGeom prst="rect">
              <a:avLst/>
            </a:prstGeom>
            <a:solidFill>
              <a:schemeClr val="accent3">
                <a:lumMod val="40000"/>
                <a:lumOff val="60000"/>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7" name="Rectangle 16"/>
            <p:cNvSpPr/>
            <p:nvPr userDrawn="1"/>
          </p:nvSpPr>
          <p:spPr>
            <a:xfrm>
              <a:off x="0" y="277618"/>
              <a:ext cx="7391399" cy="179582"/>
            </a:xfrm>
            <a:prstGeom prst="rect">
              <a:avLst/>
            </a:prstGeom>
            <a:solidFill>
              <a:schemeClr val="accent3">
                <a:lumMod val="60000"/>
                <a:lumOff val="4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8" name="Rectangle 17"/>
            <p:cNvSpPr/>
            <p:nvPr userDrawn="1"/>
          </p:nvSpPr>
          <p:spPr>
            <a:xfrm>
              <a:off x="0" y="-1"/>
              <a:ext cx="7391399" cy="277619"/>
            </a:xfrm>
            <a:prstGeom prst="rect">
              <a:avLst/>
            </a:prstGeom>
            <a:solidFill>
              <a:srgbClr val="0070C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gr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43851" y="87340"/>
            <a:ext cx="914399" cy="894409"/>
          </a:xfrm>
          <a:prstGeom prst="rect">
            <a:avLst/>
          </a:prstGeom>
        </p:spPr>
      </p:pic>
      <p:pic>
        <p:nvPicPr>
          <p:cNvPr id="13" name="Picture 12"/>
          <p:cNvPicPr/>
          <p:nvPr userDrawn="1"/>
        </p:nvPicPr>
        <p:blipFill rotWithShape="1">
          <a:blip r:embed="rId3">
            <a:extLst>
              <a:ext uri="{28A0092B-C50C-407E-A947-70E740481C1C}">
                <a14:useLocalDpi xmlns:a14="http://schemas.microsoft.com/office/drawing/2010/main" val="0"/>
              </a:ext>
            </a:extLst>
          </a:blip>
          <a:srcRect t="20445" b="24444"/>
          <a:stretch/>
        </p:blipFill>
        <p:spPr bwMode="auto">
          <a:xfrm>
            <a:off x="6866466" y="225779"/>
            <a:ext cx="999067" cy="62088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057373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95D07A2B-DC21-E94C-A3E4-C9F19ED7E2A2}"/>
              </a:ext>
            </a:extLst>
          </p:cNvPr>
          <p:cNvSpPr>
            <a:spLocks noGrp="1"/>
          </p:cNvSpPr>
          <p:nvPr>
            <p:ph type="ftr" sz="quarter" idx="14"/>
          </p:nvPr>
        </p:nvSpPr>
        <p:spPr>
          <a:xfrm>
            <a:off x="4821153" y="6396386"/>
            <a:ext cx="3731491" cy="338602"/>
          </a:xfrm>
          <a:prstGeom prst="rect">
            <a:avLst/>
          </a:prstGeom>
        </p:spPr>
        <p:txBody>
          <a:bodyPr/>
          <a:lstStyle>
            <a:lvl1pPr algn="r">
              <a:defRPr lang="en-US" sz="675" b="0" i="1" smtClean="0">
                <a:solidFill>
                  <a:srgbClr val="747476"/>
                </a:solidFill>
                <a:effectLst/>
                <a:latin typeface="Calibri" panose="020F0502020204030204" pitchFamily="34" charset="0"/>
                <a:cs typeface="Calibri" panose="020F0502020204030204" pitchFamily="34" charset="0"/>
              </a:defRPr>
            </a:lvl1pPr>
          </a:lstStyle>
          <a:p>
            <a:r>
              <a:rPr lang="en-US"/>
              <a:t>Copyright 2023 DC Health | Government of the District of Columbia</a:t>
            </a:r>
          </a:p>
        </p:txBody>
      </p:sp>
      <p:sp>
        <p:nvSpPr>
          <p:cNvPr id="3" name="Slide Number Placeholder 5">
            <a:extLst>
              <a:ext uri="{FF2B5EF4-FFF2-40B4-BE49-F238E27FC236}">
                <a16:creationId xmlns:a16="http://schemas.microsoft.com/office/drawing/2014/main" id="{A29BD921-9CBA-3C48-8EE6-F467A320FA47}"/>
              </a:ext>
            </a:extLst>
          </p:cNvPr>
          <p:cNvSpPr>
            <a:spLocks noGrp="1"/>
          </p:cNvSpPr>
          <p:nvPr>
            <p:ph type="sldNum" sz="quarter" idx="15"/>
          </p:nvPr>
        </p:nvSpPr>
        <p:spPr>
          <a:xfrm>
            <a:off x="8579660" y="6323740"/>
            <a:ext cx="518160" cy="365125"/>
          </a:xfrm>
          <a:prstGeom prst="rect">
            <a:avLst/>
          </a:prstGeom>
        </p:spPr>
        <p:txBody>
          <a:bodyPr/>
          <a:lstStyle>
            <a:lvl1pPr algn="ctr">
              <a:defRPr sz="600" b="0" i="0">
                <a:solidFill>
                  <a:srgbClr val="747476"/>
                </a:solidFill>
                <a:latin typeface="Calibri" panose="020F0502020204030204" pitchFamily="34" charset="0"/>
                <a:ea typeface="Calibri" panose="020F0502020204030204" pitchFamily="34" charset="0"/>
                <a:cs typeface="Calibri" panose="020F0502020204030204" pitchFamily="34" charset="0"/>
              </a:defRPr>
            </a:lvl1pPr>
          </a:lstStyle>
          <a:p>
            <a:fld id="{7F4E9268-1612-8141-A5F6-8C1073305412}" type="slidenum">
              <a:rPr lang="en-US" smtClean="0"/>
              <a:pPr/>
              <a:t>‹#›</a:t>
            </a:fld>
            <a:endParaRPr lang="en-US"/>
          </a:p>
        </p:txBody>
      </p:sp>
      <p:sp>
        <p:nvSpPr>
          <p:cNvPr id="11" name="Content Placeholder 10">
            <a:extLst>
              <a:ext uri="{FF2B5EF4-FFF2-40B4-BE49-F238E27FC236}">
                <a16:creationId xmlns:a16="http://schemas.microsoft.com/office/drawing/2014/main" id="{2359D89A-158B-0849-8F08-B83F627DC38F}"/>
              </a:ext>
            </a:extLst>
          </p:cNvPr>
          <p:cNvSpPr>
            <a:spLocks noGrp="1"/>
          </p:cNvSpPr>
          <p:nvPr>
            <p:ph sz="quarter" idx="16"/>
          </p:nvPr>
        </p:nvSpPr>
        <p:spPr>
          <a:xfrm>
            <a:off x="1370401" y="1335371"/>
            <a:ext cx="7135812" cy="4487862"/>
          </a:xfrm>
          <a:prstGeom prst="rect">
            <a:avLst/>
          </a:prstGeom>
        </p:spPr>
        <p:txBody>
          <a:bodyPr/>
          <a:lstStyle>
            <a:lvl1pPr>
              <a:spcBef>
                <a:spcPts val="450"/>
              </a:spcBef>
              <a:spcAft>
                <a:spcPts val="450"/>
              </a:spcAft>
              <a:buClr>
                <a:srgbClr val="791214"/>
              </a:buClr>
              <a:defRPr sz="1800" b="0" i="0">
                <a:solidFill>
                  <a:srgbClr val="55595D"/>
                </a:solidFill>
                <a:latin typeface="Calibri" panose="020F0502020204030204" pitchFamily="34" charset="0"/>
                <a:cs typeface="Calibri" panose="020F0502020204030204" pitchFamily="34" charset="0"/>
              </a:defRPr>
            </a:lvl1pPr>
            <a:lvl2pPr>
              <a:spcBef>
                <a:spcPts val="450"/>
              </a:spcBef>
              <a:spcAft>
                <a:spcPts val="450"/>
              </a:spcAft>
              <a:buFont typeface="Monaco" pitchFamily="2" charset="77"/>
              <a:buChar char="⎼"/>
              <a:defRPr sz="1350" b="0" i="0">
                <a:solidFill>
                  <a:srgbClr val="55595D"/>
                </a:solidFill>
                <a:latin typeface="Calibri" panose="020F0502020204030204" pitchFamily="34" charset="0"/>
                <a:cs typeface="Calibri" panose="020F0502020204030204" pitchFamily="34" charset="0"/>
              </a:defRPr>
            </a:lvl2pPr>
            <a:lvl3pPr>
              <a:spcBef>
                <a:spcPts val="450"/>
              </a:spcBef>
              <a:spcAft>
                <a:spcPts val="450"/>
              </a:spcAft>
              <a:buFont typeface="Courier New" panose="02070309020205020404" pitchFamily="49" charset="0"/>
              <a:buChar char="o"/>
              <a:defRPr sz="1200" b="0" i="0">
                <a:solidFill>
                  <a:srgbClr val="55595D"/>
                </a:solidFill>
                <a:latin typeface="Calibri" panose="020F0502020204030204" pitchFamily="34" charset="0"/>
                <a:cs typeface="Calibri" panose="020F0502020204030204" pitchFamily="34" charset="0"/>
              </a:defRPr>
            </a:lvl3pPr>
            <a:lvl4pPr>
              <a:defRPr>
                <a:solidFill>
                  <a:srgbClr val="55595D"/>
                </a:solidFill>
              </a:defRPr>
            </a:lvl4pPr>
            <a:lvl5pPr>
              <a:defRPr>
                <a:solidFill>
                  <a:srgbClr val="55595D"/>
                </a:solidFill>
              </a:defRPr>
            </a:lvl5pPr>
          </a:lstStyle>
          <a:p>
            <a:pPr lvl="0"/>
            <a:r>
              <a:rPr lang="en-US"/>
              <a:t>Click to edit Master text styles</a:t>
            </a:r>
          </a:p>
          <a:p>
            <a:pPr lvl="1"/>
            <a:r>
              <a:rPr lang="en-US"/>
              <a:t>Second level</a:t>
            </a:r>
          </a:p>
          <a:p>
            <a:pPr lvl="2"/>
            <a:r>
              <a:rPr lang="en-US"/>
              <a:t>Third level</a:t>
            </a:r>
          </a:p>
        </p:txBody>
      </p:sp>
      <p:sp>
        <p:nvSpPr>
          <p:cNvPr id="12" name="Text Placeholder 5">
            <a:extLst>
              <a:ext uri="{FF2B5EF4-FFF2-40B4-BE49-F238E27FC236}">
                <a16:creationId xmlns:a16="http://schemas.microsoft.com/office/drawing/2014/main" id="{5E85BA74-E469-334B-8BFC-1323569FC9D3}"/>
              </a:ext>
            </a:extLst>
          </p:cNvPr>
          <p:cNvSpPr>
            <a:spLocks noGrp="1"/>
          </p:cNvSpPr>
          <p:nvPr>
            <p:ph type="body" sz="quarter" idx="10" hasCustomPrompt="1"/>
          </p:nvPr>
        </p:nvSpPr>
        <p:spPr>
          <a:xfrm>
            <a:off x="1370401" y="577902"/>
            <a:ext cx="7135812" cy="563563"/>
          </a:xfrm>
          <a:prstGeom prst="rect">
            <a:avLst/>
          </a:prstGeom>
        </p:spPr>
        <p:txBody>
          <a:bodyPr/>
          <a:lstStyle>
            <a:lvl1pPr marL="5954" indent="-5954">
              <a:buNone/>
              <a:tabLst/>
              <a:defRPr sz="2400" b="1">
                <a:solidFill>
                  <a:srgbClr val="002B3A"/>
                </a:solidFill>
              </a:defRPr>
            </a:lvl1pPr>
          </a:lstStyle>
          <a:p>
            <a:pPr lvl="0"/>
            <a:r>
              <a:rPr lang="en-US"/>
              <a:t>INSERT TITLE</a:t>
            </a:r>
          </a:p>
        </p:txBody>
      </p:sp>
      <p:pic>
        <p:nvPicPr>
          <p:cNvPr id="7" name="Picture 6">
            <a:extLst>
              <a:ext uri="{FF2B5EF4-FFF2-40B4-BE49-F238E27FC236}">
                <a16:creationId xmlns:a16="http://schemas.microsoft.com/office/drawing/2014/main" id="{74357AFA-52A1-B94F-8371-DB6BE87D2ADC}"/>
              </a:ext>
            </a:extLst>
          </p:cNvPr>
          <p:cNvPicPr>
            <a:picLocks noChangeAspect="1"/>
          </p:cNvPicPr>
          <p:nvPr userDrawn="1"/>
        </p:nvPicPr>
        <p:blipFill>
          <a:blip r:embed="rId3"/>
          <a:srcRect/>
          <a:stretch/>
        </p:blipFill>
        <p:spPr>
          <a:xfrm>
            <a:off x="1370401" y="6191147"/>
            <a:ext cx="1271153" cy="390761"/>
          </a:xfrm>
          <a:prstGeom prst="rect">
            <a:avLst/>
          </a:prstGeom>
        </p:spPr>
      </p:pic>
    </p:spTree>
    <p:extLst>
      <p:ext uri="{BB962C8B-B14F-4D97-AF65-F5344CB8AC3E}">
        <p14:creationId xmlns:p14="http://schemas.microsoft.com/office/powerpoint/2010/main" val="12443574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67622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315595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206407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968130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59056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167628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515253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25551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178587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2982556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07356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48273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4832016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Slide Number Placeholder 6">
            <a:extLst>
              <a:ext uri="{FF2B5EF4-FFF2-40B4-BE49-F238E27FC236}">
                <a16:creationId xmlns:a16="http://schemas.microsoft.com/office/drawing/2014/main" id="{E55CA321-8940-4E43-9470-042EA05A7DBC}"/>
              </a:ext>
            </a:extLst>
          </p:cNvPr>
          <p:cNvSpPr>
            <a:spLocks noGrp="1"/>
          </p:cNvSpPr>
          <p:nvPr>
            <p:ph type="sldNum" sz="quarter" idx="4"/>
          </p:nvPr>
        </p:nvSpPr>
        <p:spPr>
          <a:xfrm rot="10800000" flipV="1">
            <a:off x="8785857" y="5832847"/>
            <a:ext cx="246061" cy="283076"/>
          </a:xfrm>
          <a:prstGeom prst="rect">
            <a:avLst/>
          </a:prstGeom>
        </p:spPr>
        <p:txBody>
          <a:bodyPr vert="horz" wrap="square" lIns="0" tIns="0" rIns="0" bIns="0" rtlCol="0" anchor="b" anchorCtr="0"/>
          <a:lstStyle>
            <a:lvl1pPr algn="l">
              <a:defRPr sz="675"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
        <p:nvSpPr>
          <p:cNvPr id="5" name="Rectangle 4">
            <a:extLst>
              <a:ext uri="{FF2B5EF4-FFF2-40B4-BE49-F238E27FC236}">
                <a16:creationId xmlns:a16="http://schemas.microsoft.com/office/drawing/2014/main" id="{8ED1D6E9-2BBE-4B08-92EC-6C28ACB7EB93}"/>
              </a:ext>
            </a:extLst>
          </p:cNvPr>
          <p:cNvSpPr>
            <a:spLocks noChangeArrowheads="1"/>
          </p:cNvSpPr>
          <p:nvPr userDrawn="1"/>
        </p:nvSpPr>
        <p:spPr bwMode="auto">
          <a:xfrm flipV="1">
            <a:off x="511233" y="1209322"/>
            <a:ext cx="8491451" cy="45720"/>
          </a:xfrm>
          <a:prstGeom prst="rect">
            <a:avLst/>
          </a:prstGeom>
          <a:gradFill rotWithShape="0">
            <a:gsLst>
              <a:gs pos="0">
                <a:schemeClr val="tx1"/>
              </a:gs>
              <a:gs pos="89000">
                <a:srgbClr val="EFEAE3">
                  <a:lumMod val="39000"/>
                  <a:lumOff val="61000"/>
                </a:srgbClr>
              </a:gs>
              <a:gs pos="29000">
                <a:srgbClr val="7A5F46"/>
              </a:gs>
            </a:gsLst>
            <a:lin ang="0" scaled="1"/>
          </a:gradFill>
          <a:ln>
            <a:noFill/>
          </a:ln>
          <a:effectLst/>
        </p:spPr>
        <p:txBody>
          <a:bodyPr wrap="none" anchor="ctr"/>
          <a:lstStyle/>
          <a:p>
            <a:pPr marL="0" marR="0" lvl="0" indent="0" algn="ctr" defTabSz="685800" rtl="0" eaLnBrk="0" fontAlgn="auto" latinLnBrk="0" hangingPunct="0">
              <a:lnSpc>
                <a:spcPct val="100000"/>
              </a:lnSpc>
              <a:spcBef>
                <a:spcPts val="0"/>
              </a:spcBef>
              <a:spcAft>
                <a:spcPts val="0"/>
              </a:spcAft>
              <a:buClrTx/>
              <a:buSzTx/>
              <a:buFontTx/>
              <a:buNone/>
              <a:tabLst/>
              <a:defRPr/>
            </a:pPr>
            <a:endParaRPr kumimoji="0" lang="en-US" sz="2250" b="0" i="0" u="none" strike="noStrike" kern="1200" cap="none" spc="0" normalizeH="0" baseline="0" noProof="0">
              <a:ln>
                <a:noFill/>
              </a:ln>
              <a:solidFill>
                <a:prstClr val="black"/>
              </a:solidFill>
              <a:effectLst/>
              <a:uLnTx/>
              <a:uFillTx/>
              <a:latin typeface="Times" charset="0"/>
              <a:ea typeface="+mn-ea"/>
              <a:cs typeface="+mn-cs"/>
            </a:endParaRPr>
          </a:p>
        </p:txBody>
      </p:sp>
      <p:sp>
        <p:nvSpPr>
          <p:cNvPr id="7" name="TextBox 6">
            <a:extLst>
              <a:ext uri="{FF2B5EF4-FFF2-40B4-BE49-F238E27FC236}">
                <a16:creationId xmlns:a16="http://schemas.microsoft.com/office/drawing/2014/main" id="{D6776BE1-D95C-4B0F-9057-6772C2E4A7A6}"/>
              </a:ext>
            </a:extLst>
          </p:cNvPr>
          <p:cNvSpPr txBox="1"/>
          <p:nvPr userDrawn="1"/>
        </p:nvSpPr>
        <p:spPr>
          <a:xfrm>
            <a:off x="511234" y="1637774"/>
            <a:ext cx="8382044" cy="664284"/>
          </a:xfrm>
          <a:prstGeom prst="rect">
            <a:avLst/>
          </a:prstGeom>
          <a:noFill/>
        </p:spPr>
        <p:txBody>
          <a:bodyPr wrap="square" rtlCol="0">
            <a:spAutoFit/>
          </a:bodyPr>
          <a:lstStyle/>
          <a:p>
            <a:pPr marL="257175" indent="-257175">
              <a:spcAft>
                <a:spcPts val="450"/>
              </a:spcAft>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1500" dirty="0"/>
          </a:p>
        </p:txBody>
      </p:sp>
      <p:sp>
        <p:nvSpPr>
          <p:cNvPr id="8" name="Title 1">
            <a:extLst>
              <a:ext uri="{FF2B5EF4-FFF2-40B4-BE49-F238E27FC236}">
                <a16:creationId xmlns:a16="http://schemas.microsoft.com/office/drawing/2014/main" id="{597F347E-A677-4B2B-BB35-6EA06ABFBBC8}"/>
              </a:ext>
            </a:extLst>
          </p:cNvPr>
          <p:cNvSpPr>
            <a:spLocks noGrp="1"/>
          </p:cNvSpPr>
          <p:nvPr>
            <p:ph type="title"/>
          </p:nvPr>
        </p:nvSpPr>
        <p:spPr>
          <a:xfrm>
            <a:off x="511233" y="-276551"/>
            <a:ext cx="6959089" cy="1450757"/>
          </a:xfrm>
          <a:prstGeom prst="rect">
            <a:avLst/>
          </a:prstGeom>
        </p:spPr>
        <p:txBody>
          <a:bodyPr>
            <a:normAutofit/>
          </a:bodyPr>
          <a:lstStyle/>
          <a:p>
            <a:r>
              <a:rPr lang="en-US" sz="3300" dirty="0">
                <a:solidFill>
                  <a:schemeClr val="tx1"/>
                </a:solidFill>
              </a:rPr>
              <a:t>Capitalize First Word In Calibri Light 44</a:t>
            </a:r>
          </a:p>
        </p:txBody>
      </p:sp>
      <p:sp>
        <p:nvSpPr>
          <p:cNvPr id="10" name="TextBox 9">
            <a:extLst>
              <a:ext uri="{FF2B5EF4-FFF2-40B4-BE49-F238E27FC236}">
                <a16:creationId xmlns:a16="http://schemas.microsoft.com/office/drawing/2014/main" id="{66E36132-BCF6-4AB0-9559-4264AFBDE442}"/>
              </a:ext>
            </a:extLst>
          </p:cNvPr>
          <p:cNvSpPr txBox="1"/>
          <p:nvPr userDrawn="1"/>
        </p:nvSpPr>
        <p:spPr>
          <a:xfrm>
            <a:off x="511234" y="1637774"/>
            <a:ext cx="8382044" cy="664284"/>
          </a:xfrm>
          <a:prstGeom prst="rect">
            <a:avLst/>
          </a:prstGeom>
          <a:noFill/>
        </p:spPr>
        <p:txBody>
          <a:bodyPr wrap="square" rtlCol="0">
            <a:spAutoFit/>
          </a:bodyPr>
          <a:lstStyle/>
          <a:p>
            <a:pPr marL="257175" indent="-257175">
              <a:spcAft>
                <a:spcPts val="450"/>
              </a:spcAft>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1500" dirty="0"/>
          </a:p>
        </p:txBody>
      </p:sp>
    </p:spTree>
    <p:extLst>
      <p:ext uri="{BB962C8B-B14F-4D97-AF65-F5344CB8AC3E}">
        <p14:creationId xmlns:p14="http://schemas.microsoft.com/office/powerpoint/2010/main" val="40175098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mediaAndTx">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Media Placeholder 2"/>
          <p:cNvSpPr>
            <a:spLocks noGrp="1"/>
          </p:cNvSpPr>
          <p:nvPr>
            <p:ph type="media" sz="half" idx="1"/>
          </p:nvPr>
        </p:nvSpPr>
        <p:spPr>
          <a:xfrm>
            <a:off x="1169988" y="1946275"/>
            <a:ext cx="3810000" cy="4114800"/>
          </a:xfrm>
        </p:spPr>
        <p:txBody>
          <a:bodyPr/>
          <a:lstStyle/>
          <a:p>
            <a:pPr lvl="0"/>
            <a:endParaRPr lang="en-US" noProof="0"/>
          </a:p>
        </p:txBody>
      </p:sp>
      <p:sp>
        <p:nvSpPr>
          <p:cNvPr id="4" name="Text Placeholder 3"/>
          <p:cNvSpPr>
            <a:spLocks noGrp="1"/>
          </p:cNvSpPr>
          <p:nvPr>
            <p:ph type="body"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9165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3" y="1295400"/>
            <a:ext cx="4041775"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7920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455614" y="1598613"/>
            <a:ext cx="4037012"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5614" y="3922715"/>
            <a:ext cx="4037012"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0"/>
          <p:cNvSpPr>
            <a:spLocks noGrp="1" noChangeArrowheads="1"/>
          </p:cNvSpPr>
          <p:nvPr>
            <p:ph type="sldNum" sz="quarter" idx="10"/>
          </p:nvPr>
        </p:nvSpPr>
        <p:spPr>
          <a:xfrm>
            <a:off x="6553201" y="6242052"/>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C4B60773-B98C-4109-B941-042E7687E890}" type="slidenum">
              <a:rPr lang="en-US"/>
              <a:pPr/>
              <a:t>‹#›</a:t>
            </a:fld>
            <a:endParaRPr lang="en-US"/>
          </a:p>
        </p:txBody>
      </p:sp>
    </p:spTree>
    <p:extLst>
      <p:ext uri="{BB962C8B-B14F-4D97-AF65-F5344CB8AC3E}">
        <p14:creationId xmlns:p14="http://schemas.microsoft.com/office/powerpoint/2010/main" val="1439998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BA2842-48DF-40E2-BFEB-26493492E960}"/>
              </a:ext>
            </a:extLst>
          </p:cNvPr>
          <p:cNvSpPr/>
          <p:nvPr/>
        </p:nvSpPr>
        <p:spPr>
          <a:xfrm>
            <a:off x="905248" y="3276600"/>
            <a:ext cx="7314914" cy="165100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581E1D83-2067-41D5-B78F-7A4E81EE5770}"/>
              </a:ext>
            </a:extLst>
          </p:cNvPr>
          <p:cNvSpPr/>
          <p:nvPr/>
        </p:nvSpPr>
        <p:spPr>
          <a:xfrm>
            <a:off x="905248" y="3276600"/>
            <a:ext cx="228815" cy="16510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6" name="Rectangle 5">
            <a:extLst>
              <a:ext uri="{FF2B5EF4-FFF2-40B4-BE49-F238E27FC236}">
                <a16:creationId xmlns:a16="http://schemas.microsoft.com/office/drawing/2014/main" id="{5E133F5A-86BD-4145-AD78-41DD9A375E45}"/>
              </a:ext>
            </a:extLst>
          </p:cNvPr>
          <p:cNvSpPr/>
          <p:nvPr/>
        </p:nvSpPr>
        <p:spPr>
          <a:xfrm>
            <a:off x="913828" y="5048250"/>
            <a:ext cx="228815"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8" name="Title 7"/>
          <p:cNvSpPr>
            <a:spLocks noGrp="1"/>
          </p:cNvSpPr>
          <p:nvPr>
            <p:ph type="ctrTitle"/>
          </p:nvPr>
        </p:nvSpPr>
        <p:spPr>
          <a:xfrm>
            <a:off x="1219200" y="3352800"/>
            <a:ext cx="6858000" cy="1524000"/>
          </a:xfrm>
          <a:noFill/>
        </p:spPr>
        <p:txBody>
          <a:bodyPr anchor="t">
            <a:normAutofit/>
          </a:bodyPr>
          <a:lstStyle>
            <a:lvl1pPr algn="r">
              <a:defRPr sz="3964">
                <a:solidFill>
                  <a:schemeClr val="tx1"/>
                </a:solidFill>
              </a:defRPr>
            </a:lvl1pPr>
          </a:lstStyle>
          <a:p>
            <a:r>
              <a:rPr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883">
                <a:solidFill>
                  <a:schemeClr val="tx1"/>
                </a:solidFill>
                <a:latin typeface="Calibri" panose="020F0502020204030204" pitchFamily="34" charset="0"/>
                <a:ea typeface="+mj-ea"/>
                <a:cs typeface="+mj-cs"/>
              </a:defRPr>
            </a:lvl1pPr>
            <a:lvl2pPr marL="411846" indent="0" algn="ctr">
              <a:buNone/>
            </a:lvl2pPr>
            <a:lvl3pPr marL="823692" indent="0" algn="ctr">
              <a:buNone/>
            </a:lvl3pPr>
            <a:lvl4pPr marL="1235537" indent="0" algn="ctr">
              <a:buNone/>
            </a:lvl4pPr>
            <a:lvl5pPr marL="1647383" indent="0" algn="ctr">
              <a:buNone/>
            </a:lvl5pPr>
            <a:lvl6pPr marL="2059229" indent="0" algn="ctr">
              <a:buNone/>
            </a:lvl6pPr>
            <a:lvl7pPr marL="2471075" indent="0" algn="ctr">
              <a:buNone/>
            </a:lvl7pPr>
            <a:lvl8pPr marL="2882920" indent="0" algn="ctr">
              <a:buNone/>
            </a:lvl8pPr>
            <a:lvl9pPr marL="3294766" indent="0" algn="ctr">
              <a:buNone/>
            </a:lvl9pPr>
          </a:lstStyle>
          <a:p>
            <a:r>
              <a:rPr lang="en-US" dirty="0"/>
              <a:t>Click to edit Master subtitle style</a:t>
            </a:r>
          </a:p>
        </p:txBody>
      </p:sp>
    </p:spTree>
    <p:extLst>
      <p:ext uri="{BB962C8B-B14F-4D97-AF65-F5344CB8AC3E}">
        <p14:creationId xmlns:p14="http://schemas.microsoft.com/office/powerpoint/2010/main" val="2892029237"/>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964"/>
            </a:lvl1pPr>
          </a:lstStyle>
          <a:p>
            <a:r>
              <a:rPr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2883"/>
            </a:lvl1pPr>
            <a:lvl2pPr>
              <a:defRPr sz="2342"/>
            </a:lvl2pPr>
            <a:lvl3pPr>
              <a:defRPr sz="1982"/>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2617306"/>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F34ED9-A643-4A30-AC3C-BDE575473D51}"/>
              </a:ext>
            </a:extLst>
          </p:cNvPr>
          <p:cNvSpPr/>
          <p:nvPr/>
        </p:nvSpPr>
        <p:spPr>
          <a:xfrm>
            <a:off x="913828" y="2819401"/>
            <a:ext cx="7316344"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74D3DF9E-45C2-4282-AA2A-E83E1FBD3998}"/>
              </a:ext>
            </a:extLst>
          </p:cNvPr>
          <p:cNvSpPr/>
          <p:nvPr/>
        </p:nvSpPr>
        <p:spPr>
          <a:xfrm>
            <a:off x="913828" y="2819401"/>
            <a:ext cx="228815" cy="127952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2" name="Title 1"/>
          <p:cNvSpPr>
            <a:spLocks noGrp="1"/>
          </p:cNvSpPr>
          <p:nvPr>
            <p:ph type="title"/>
          </p:nvPr>
        </p:nvSpPr>
        <p:spPr>
          <a:xfrm>
            <a:off x="1219200" y="2971800"/>
            <a:ext cx="6858000" cy="1066800"/>
          </a:xfrm>
        </p:spPr>
        <p:txBody>
          <a:bodyPr anchor="t">
            <a:normAutofit/>
          </a:bodyPr>
          <a:lstStyle>
            <a:lvl1pPr algn="r">
              <a:buNone/>
              <a:defRPr sz="3964" b="0" cap="none" baseline="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95401" y="4267200"/>
            <a:ext cx="6781800" cy="1143000"/>
          </a:xfrm>
        </p:spPr>
        <p:txBody>
          <a:bodyPr>
            <a:normAutofit/>
          </a:bodyPr>
          <a:lstStyle>
            <a:lvl1pPr marL="0" indent="0" algn="r">
              <a:buNone/>
              <a:defRPr sz="2883">
                <a:solidFill>
                  <a:schemeClr val="bg1"/>
                </a:solidFill>
              </a:defRPr>
            </a:lvl1pPr>
            <a:lvl2pPr>
              <a:buNone/>
              <a:defRPr sz="1621">
                <a:solidFill>
                  <a:schemeClr val="tx1">
                    <a:tint val="75000"/>
                  </a:schemeClr>
                </a:solidFill>
              </a:defRPr>
            </a:lvl2pPr>
            <a:lvl3pPr>
              <a:buNone/>
              <a:defRPr sz="1441">
                <a:solidFill>
                  <a:schemeClr val="tx1">
                    <a:tint val="75000"/>
                  </a:schemeClr>
                </a:solidFill>
              </a:defRPr>
            </a:lvl3pPr>
            <a:lvl4pPr>
              <a:buNone/>
              <a:defRPr sz="1261">
                <a:solidFill>
                  <a:schemeClr val="tx1">
                    <a:tint val="75000"/>
                  </a:schemeClr>
                </a:solidFill>
              </a:defRPr>
            </a:lvl4pPr>
            <a:lvl5pPr>
              <a:buNone/>
              <a:defRPr sz="1261">
                <a:solidFill>
                  <a:schemeClr val="tx1">
                    <a:tint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2967102336"/>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632198" y="1216152"/>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2527567"/>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lang="en-US" dirty="0"/>
              <a:t>Click to edit Master title style</a:t>
            </a:r>
          </a:p>
        </p:txBody>
      </p:sp>
      <p:sp>
        <p:nvSpPr>
          <p:cNvPr id="3" name="Text Placeholder 2"/>
          <p:cNvSpPr>
            <a:spLocks noGrp="1"/>
          </p:cNvSpPr>
          <p:nvPr>
            <p:ph type="body" idx="1"/>
          </p:nvPr>
        </p:nvSpPr>
        <p:spPr>
          <a:xfrm>
            <a:off x="457201" y="1285875"/>
            <a:ext cx="4040188"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4" name="Text Placeholder 3"/>
          <p:cNvSpPr>
            <a:spLocks noGrp="1"/>
          </p:cNvSpPr>
          <p:nvPr>
            <p:ph type="body" sz="half" idx="3"/>
          </p:nvPr>
        </p:nvSpPr>
        <p:spPr>
          <a:xfrm>
            <a:off x="4648201" y="1295400"/>
            <a:ext cx="4041775"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p:cNvSpPr>
            <a:spLocks noGrp="1"/>
          </p:cNvSpPr>
          <p:nvPr>
            <p:ph sz="quarter" idx="4"/>
          </p:nvPr>
        </p:nvSpPr>
        <p:spPr>
          <a:xfrm>
            <a:off x="4648200" y="2133600"/>
            <a:ext cx="40386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3605969"/>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Tree>
    <p:extLst>
      <p:ext uri="{BB962C8B-B14F-4D97-AF65-F5344CB8AC3E}">
        <p14:creationId xmlns:p14="http://schemas.microsoft.com/office/powerpoint/2010/main" val="1088733822"/>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362784"/>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5">
            <a:extLst>
              <a:ext uri="{FF2B5EF4-FFF2-40B4-BE49-F238E27FC236}">
                <a16:creationId xmlns:a16="http://schemas.microsoft.com/office/drawing/2014/main" id="{4B40052E-CE52-4F92-B1AE-54C1E74055B1}"/>
              </a:ext>
            </a:extLst>
          </p:cNvPr>
          <p:cNvSpPr>
            <a:spLocks noChangeShapeType="1"/>
          </p:cNvSpPr>
          <p:nvPr/>
        </p:nvSpPr>
        <p:spPr bwMode="auto">
          <a:xfrm rot="5400000">
            <a:off x="3160154" y="3324226"/>
            <a:ext cx="603567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6" name="Picture 3">
            <a:extLst>
              <a:ext uri="{FF2B5EF4-FFF2-40B4-BE49-F238E27FC236}">
                <a16:creationId xmlns:a16="http://schemas.microsoft.com/office/drawing/2014/main" id="{8A8EFF1E-803D-4827-82FE-ECCD5C393B8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8D57AF85-5BAA-4C17-A062-904CF61076D0}"/>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a:extLst>
              <a:ext uri="{FF2B5EF4-FFF2-40B4-BE49-F238E27FC236}">
                <a16:creationId xmlns:a16="http://schemas.microsoft.com/office/drawing/2014/main" id="{4600A82F-E954-4F1A-9C8D-D000D3DD63D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324600" y="304800"/>
            <a:ext cx="2514600" cy="838200"/>
          </a:xfrm>
        </p:spPr>
        <p:txBody>
          <a:bodyPr>
            <a:noAutofit/>
          </a:bodyPr>
          <a:lstStyle>
            <a:lvl1pPr algn="l">
              <a:buNone/>
              <a:defRPr sz="1802" b="1">
                <a:solidFill>
                  <a:schemeClr val="bg1"/>
                </a:solidFill>
                <a:latin typeface="Calibri" panose="020F0502020204030204" pitchFamily="34" charset="0"/>
                <a:ea typeface="+mn-ea"/>
                <a:cs typeface="+mn-cs"/>
              </a:defRPr>
            </a:lvl1pPr>
          </a:lstStyle>
          <a:p>
            <a:r>
              <a:rPr lang="en-US" dirty="0"/>
              <a:t>Click to edit Master title style</a:t>
            </a:r>
          </a:p>
        </p:txBody>
      </p:sp>
      <p:sp>
        <p:nvSpPr>
          <p:cNvPr id="3" name="Text Placeholder 2"/>
          <p:cNvSpPr>
            <a:spLocks noGrp="1"/>
          </p:cNvSpPr>
          <p:nvPr>
            <p:ph type="body" idx="2"/>
          </p:nvPr>
        </p:nvSpPr>
        <p:spPr>
          <a:xfrm>
            <a:off x="6324600" y="1219202"/>
            <a:ext cx="2514600" cy="4843463"/>
          </a:xfrm>
        </p:spPr>
        <p:txBody>
          <a:bodyPr/>
          <a:lstStyle>
            <a:lvl1pPr marL="0" indent="0">
              <a:lnSpc>
                <a:spcPts val="1982"/>
              </a:lnSpc>
              <a:spcAft>
                <a:spcPts val="901"/>
              </a:spcAft>
              <a:buNone/>
              <a:defRPr sz="1441">
                <a:solidFill>
                  <a:schemeClr val="tx1"/>
                </a:solidFill>
              </a:defRPr>
            </a:lvl1pPr>
            <a:lvl2pPr>
              <a:buNone/>
              <a:defRPr sz="1081"/>
            </a:lvl2pPr>
            <a:lvl3pPr>
              <a:buNone/>
              <a:defRPr sz="901"/>
            </a:lvl3pPr>
            <a:lvl4pPr>
              <a:buNone/>
              <a:defRPr sz="811"/>
            </a:lvl4pPr>
            <a:lvl5pPr>
              <a:buNone/>
              <a:defRPr sz="811"/>
            </a:lvl5pPr>
          </a:lstStyle>
          <a:p>
            <a:pPr lvl="0"/>
            <a:r>
              <a:rPr lang="en-US" dirty="0"/>
              <a:t>Click to edit Master text styles</a:t>
            </a:r>
          </a:p>
        </p:txBody>
      </p:sp>
      <p:sp>
        <p:nvSpPr>
          <p:cNvPr id="12" name="Content Placeholder 11"/>
          <p:cNvSpPr>
            <a:spLocks noGrp="1"/>
          </p:cNvSpPr>
          <p:nvPr>
            <p:ph sz="quarter" idx="1"/>
          </p:nvPr>
        </p:nvSpPr>
        <p:spPr>
          <a:xfrm>
            <a:off x="304800" y="304800"/>
            <a:ext cx="5715000" cy="5715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2251304"/>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55BBBA1-292F-4195-8A02-144986692DF5}"/>
              </a:ext>
            </a:extLst>
          </p:cNvPr>
          <p:cNvSpPr/>
          <p:nvPr/>
        </p:nvSpPr>
        <p:spPr>
          <a:xfrm>
            <a:off x="457629" y="500063"/>
            <a:ext cx="183052"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pic>
        <p:nvPicPr>
          <p:cNvPr id="6" name="Picture 3">
            <a:extLst>
              <a:ext uri="{FF2B5EF4-FFF2-40B4-BE49-F238E27FC236}">
                <a16:creationId xmlns:a16="http://schemas.microsoft.com/office/drawing/2014/main" id="{CFF00A06-1808-4704-BE5D-F2DDE4A9376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CBA3D846-43B9-49F1-AF11-682BAA7FCD0E}"/>
              </a:ext>
            </a:extLst>
          </p:cNvPr>
          <p:cNvPicPr>
            <a:picLocks noChangeAspect="1" noChangeArrowheads="1"/>
          </p:cNvPicPr>
          <p:nvPr userDrawn="1"/>
        </p:nvPicPr>
        <p:blipFill>
          <a:blip r:embed="rId4">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a:extLst>
              <a:ext uri="{FF2B5EF4-FFF2-40B4-BE49-F238E27FC236}">
                <a16:creationId xmlns:a16="http://schemas.microsoft.com/office/drawing/2014/main" id="{E5B1AB1F-1F0D-47B9-ADAE-EAAEC97BE10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964" b="0">
                <a:solidFill>
                  <a:schemeClr val="tx1"/>
                </a:solidFill>
              </a:defRPr>
            </a:lvl1pPr>
          </a:lstStyle>
          <a:p>
            <a:r>
              <a:rPr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normAutofit/>
          </a:bodyPr>
          <a:lstStyle>
            <a:lvl1pPr marL="0" indent="0">
              <a:spcBef>
                <a:spcPts val="540"/>
              </a:spcBef>
              <a:buNone/>
              <a:defRPr sz="2883"/>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457200" y="1219200"/>
            <a:ext cx="8229600" cy="533400"/>
          </a:xfrm>
        </p:spPr>
        <p:txBody>
          <a:bodyPr anchor="ctr">
            <a:noAutofit/>
          </a:bodyPr>
          <a:lstStyle>
            <a:lvl1pPr marL="0" indent="0" algn="l">
              <a:buFontTx/>
              <a:buNone/>
              <a:defRPr sz="2883">
                <a:solidFill>
                  <a:schemeClr val="bg1"/>
                </a:solidFill>
              </a:defRPr>
            </a:lvl1pPr>
            <a:lvl2pPr>
              <a:defRPr sz="1081"/>
            </a:lvl2pPr>
            <a:lvl3pPr>
              <a:defRPr sz="901"/>
            </a:lvl3pPr>
            <a:lvl4pPr>
              <a:defRPr sz="811"/>
            </a:lvl4pPr>
            <a:lvl5pPr>
              <a:defRPr sz="811"/>
            </a:lvl5pPr>
          </a:lstStyle>
          <a:p>
            <a:pPr lvl="0"/>
            <a:r>
              <a:rPr lang="en-US" dirty="0"/>
              <a:t>Click to edit Master text styles</a:t>
            </a:r>
          </a:p>
        </p:txBody>
      </p:sp>
    </p:spTree>
    <p:extLst>
      <p:ext uri="{BB962C8B-B14F-4D97-AF65-F5344CB8AC3E}">
        <p14:creationId xmlns:p14="http://schemas.microsoft.com/office/powerpoint/2010/main" val="1137498267"/>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52241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9384499"/>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Straight Connector 5">
            <a:extLst>
              <a:ext uri="{FF2B5EF4-FFF2-40B4-BE49-F238E27FC236}">
                <a16:creationId xmlns:a16="http://schemas.microsoft.com/office/drawing/2014/main" id="{82CB70B2-71C3-46DD-8698-F9210764AED5}"/>
              </a:ext>
            </a:extLst>
          </p:cNvPr>
          <p:cNvSpPr>
            <a:spLocks noChangeShapeType="1"/>
          </p:cNvSpPr>
          <p:nvPr/>
        </p:nvSpPr>
        <p:spPr bwMode="auto">
          <a:xfrm rot="5400000">
            <a:off x="3629773" y="3201988"/>
            <a:ext cx="585152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5" name="Picture 3">
            <a:extLst>
              <a:ext uri="{FF2B5EF4-FFF2-40B4-BE49-F238E27FC236}">
                <a16:creationId xmlns:a16="http://schemas.microsoft.com/office/drawing/2014/main" id="{EE75C399-9215-432A-94BD-D1BC7C3AD0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1717" y="274638"/>
            <a:ext cx="476221" cy="585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id="{F0CDB53C-179A-40A0-827A-9EFDADD75057}"/>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228815" y="76200"/>
            <a:ext cx="533424"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8">
            <a:extLst>
              <a:ext uri="{FF2B5EF4-FFF2-40B4-BE49-F238E27FC236}">
                <a16:creationId xmlns:a16="http://schemas.microsoft.com/office/drawing/2014/main" id="{AAFE429A-0AE5-4D3C-BAA7-D1477532FCD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57417" y="4191001"/>
            <a:ext cx="672143"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0546781"/>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04800" y="1752600"/>
            <a:ext cx="8534400" cy="4114800"/>
          </a:xfrm>
        </p:spPr>
        <p:txBody>
          <a:bodyPr/>
          <a:lstStyle>
            <a:lvl1pPr>
              <a:buClr>
                <a:schemeClr val="bg2"/>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0"/>
          </p:nvPr>
        </p:nvSpPr>
        <p:spPr>
          <a:xfrm>
            <a:off x="304800" y="6324600"/>
            <a:ext cx="4572000" cy="381000"/>
          </a:xfrm>
        </p:spPr>
        <p:txBody>
          <a:bodyPr/>
          <a:lstStyle>
            <a:lvl1pPr marL="0" indent="0">
              <a:buNone/>
              <a:defRPr sz="1081" i="1"/>
            </a:lvl1pPr>
          </a:lstStyle>
          <a:p>
            <a:pPr lvl="0"/>
            <a:r>
              <a:rPr lang="en-US"/>
              <a:t>Click to edit Master text styles</a:t>
            </a:r>
          </a:p>
        </p:txBody>
      </p:sp>
    </p:spTree>
    <p:extLst>
      <p:ext uri="{BB962C8B-B14F-4D97-AF65-F5344CB8AC3E}">
        <p14:creationId xmlns:p14="http://schemas.microsoft.com/office/powerpoint/2010/main" val="26404316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304800" y="1752600"/>
            <a:ext cx="3810000" cy="4114800"/>
          </a:xfrm>
        </p:spPr>
        <p:txBody>
          <a:bodyPr/>
          <a:lstStyle>
            <a:lvl1pPr>
              <a:buClr>
                <a:schemeClr val="tx1"/>
              </a:buClr>
              <a:defRPr sz="1621"/>
            </a:lvl1pPr>
            <a:lvl2pPr>
              <a:defRPr sz="1621"/>
            </a:lvl2pPr>
            <a:lvl3pPr>
              <a:defRPr sz="1621"/>
            </a:lvl3pPr>
            <a:lvl4pPr>
              <a:defRPr sz="1621"/>
            </a:lvl4pPr>
            <a:lvl5pPr>
              <a:defRPr sz="1621"/>
            </a:lvl5pPr>
            <a:lvl6pPr>
              <a:defRPr sz="1621"/>
            </a:lvl6pPr>
            <a:lvl7pPr>
              <a:defRPr sz="1621"/>
            </a:lvl7pPr>
            <a:lvl8pPr>
              <a:defRPr sz="1621"/>
            </a:lvl8pPr>
            <a:lvl9pPr>
              <a:defRPr sz="162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267200" y="1752600"/>
            <a:ext cx="3810000" cy="4114800"/>
          </a:xfrm>
        </p:spPr>
        <p:txBody>
          <a:bodyPr/>
          <a:lstStyle>
            <a:lvl1pPr>
              <a:buClr>
                <a:schemeClr val="tx1"/>
              </a:buClr>
              <a:defRPr sz="1621"/>
            </a:lvl1pPr>
            <a:lvl2pPr>
              <a:defRPr sz="1621"/>
            </a:lvl2pPr>
            <a:lvl3pPr>
              <a:defRPr sz="1621"/>
            </a:lvl3pPr>
            <a:lvl4pPr>
              <a:defRPr sz="1621"/>
            </a:lvl4pPr>
            <a:lvl5pPr>
              <a:defRPr sz="1621"/>
            </a:lvl5pPr>
            <a:lvl6pPr>
              <a:defRPr sz="1621"/>
            </a:lvl6pPr>
            <a:lvl7pPr>
              <a:defRPr sz="1621"/>
            </a:lvl7pPr>
            <a:lvl8pPr>
              <a:defRPr sz="1621"/>
            </a:lvl8pPr>
            <a:lvl9pPr>
              <a:defRPr sz="162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p:cNvSpPr>
            <a:spLocks noGrp="1"/>
          </p:cNvSpPr>
          <p:nvPr>
            <p:ph type="body" sz="quarter" idx="11"/>
          </p:nvPr>
        </p:nvSpPr>
        <p:spPr>
          <a:xfrm>
            <a:off x="304800" y="6324600"/>
            <a:ext cx="4572000" cy="381000"/>
          </a:xfrm>
        </p:spPr>
        <p:txBody>
          <a:bodyPr/>
          <a:lstStyle>
            <a:lvl1pPr marL="0" indent="0">
              <a:buNone/>
              <a:defRPr sz="1081" i="1"/>
            </a:lvl1pPr>
          </a:lstStyle>
          <a:p>
            <a:pPr lvl="0"/>
            <a:r>
              <a:rPr lang="en-US"/>
              <a:t>Click to edit Master text styles</a:t>
            </a:r>
          </a:p>
        </p:txBody>
      </p:sp>
    </p:spTree>
    <p:extLst>
      <p:ext uri="{BB962C8B-B14F-4D97-AF65-F5344CB8AC3E}">
        <p14:creationId xmlns:p14="http://schemas.microsoft.com/office/powerpoint/2010/main" val="10376555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a:extLst>
              <a:ext uri="{FF2B5EF4-FFF2-40B4-BE49-F238E27FC236}">
                <a16:creationId xmlns:a16="http://schemas.microsoft.com/office/drawing/2014/main" id="{C601C91B-A902-4D38-9C5D-5C09332E2677}"/>
              </a:ext>
            </a:extLst>
          </p:cNvPr>
          <p:cNvSpPr>
            <a:spLocks noGrp="1" noChangeArrowheads="1"/>
          </p:cNvSpPr>
          <p:nvPr>
            <p:ph type="sldNum" sz="quarter" idx="10"/>
          </p:nvPr>
        </p:nvSpPr>
        <p:spPr>
          <a:xfrm>
            <a:off x="6250927" y="6556375"/>
            <a:ext cx="589197" cy="228600"/>
          </a:xfrm>
          <a:prstGeom prst="rect">
            <a:avLst/>
          </a:prstGeom>
        </p:spPr>
        <p:txBody>
          <a:bodyPr/>
          <a:lstStyle>
            <a:lvl1pPr>
              <a:defRPr/>
            </a:lvl1pPr>
          </a:lstStyle>
          <a:p>
            <a:pPr>
              <a:defRPr/>
            </a:pPr>
            <a:fld id="{7B6057F6-CD28-42E8-B0DF-D2E72FDB9D67}" type="slidenum">
              <a:rPr lang="en-US"/>
              <a:pPr>
                <a:defRPr/>
              </a:pPr>
              <a:t>‹#›</a:t>
            </a:fld>
            <a:endParaRPr lang="en-US"/>
          </a:p>
        </p:txBody>
      </p:sp>
      <p:sp>
        <p:nvSpPr>
          <p:cNvPr id="5" name="Rectangle 219">
            <a:extLst>
              <a:ext uri="{FF2B5EF4-FFF2-40B4-BE49-F238E27FC236}">
                <a16:creationId xmlns:a16="http://schemas.microsoft.com/office/drawing/2014/main" id="{735F0082-3F62-4C9F-9126-11130C3163B3}"/>
              </a:ext>
            </a:extLst>
          </p:cNvPr>
          <p:cNvSpPr>
            <a:spLocks noGrp="1" noChangeArrowheads="1"/>
          </p:cNvSpPr>
          <p:nvPr>
            <p:ph type="dt" sz="half" idx="11"/>
          </p:nvPr>
        </p:nvSpPr>
        <p:spPr>
          <a:xfrm>
            <a:off x="457629" y="6243638"/>
            <a:ext cx="2133695"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3709701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7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04800" y="1752600"/>
            <a:ext cx="8534400" cy="4114800"/>
          </a:xfrm>
        </p:spPr>
        <p:txBody>
          <a:bodyPr/>
          <a:lstStyle>
            <a:lvl1pPr>
              <a:buClr>
                <a:schemeClr val="bg2"/>
              </a:buCl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0"/>
          </p:nvPr>
        </p:nvSpPr>
        <p:spPr>
          <a:xfrm>
            <a:off x="304800" y="6324600"/>
            <a:ext cx="4572000" cy="381000"/>
          </a:xfrm>
        </p:spPr>
        <p:txBody>
          <a:bodyPr/>
          <a:lstStyle>
            <a:lvl1pPr marL="0" indent="0">
              <a:buNone/>
              <a:defRPr sz="901" i="1">
                <a:solidFill>
                  <a:srgbClr val="000000"/>
                </a:solidFill>
              </a:defRPr>
            </a:lvl1pPr>
          </a:lstStyle>
          <a:p>
            <a:pPr lvl="0"/>
            <a:r>
              <a:rPr lang="en-US" dirty="0"/>
              <a:t>Click to edit Master text styles</a:t>
            </a:r>
          </a:p>
        </p:txBody>
      </p:sp>
    </p:spTree>
    <p:extLst>
      <p:ext uri="{BB962C8B-B14F-4D97-AF65-F5344CB8AC3E}">
        <p14:creationId xmlns:p14="http://schemas.microsoft.com/office/powerpoint/2010/main" val="37011404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a:p>
        </p:txBody>
      </p:sp>
      <p:sp>
        <p:nvSpPr>
          <p:cNvPr id="5" name="Rectangle 218">
            <a:extLst>
              <a:ext uri="{FF2B5EF4-FFF2-40B4-BE49-F238E27FC236}">
                <a16:creationId xmlns:a16="http://schemas.microsoft.com/office/drawing/2014/main" id="{72D2E12E-3096-4579-AA5A-9D9C8DB7CC3D}"/>
              </a:ext>
            </a:extLst>
          </p:cNvPr>
          <p:cNvSpPr>
            <a:spLocks noGrp="1" noChangeArrowheads="1"/>
          </p:cNvSpPr>
          <p:nvPr>
            <p:ph type="sldNum" sz="quarter" idx="10"/>
          </p:nvPr>
        </p:nvSpPr>
        <p:spPr>
          <a:xfrm>
            <a:off x="6250927" y="6556375"/>
            <a:ext cx="589197" cy="228600"/>
          </a:xfrm>
          <a:prstGeom prst="rect">
            <a:avLst/>
          </a:prstGeom>
        </p:spPr>
        <p:txBody>
          <a:bodyPr/>
          <a:lstStyle>
            <a:lvl1pPr>
              <a:defRPr/>
            </a:lvl1pPr>
          </a:lstStyle>
          <a:p>
            <a:pPr>
              <a:defRPr/>
            </a:pPr>
            <a:fld id="{65DF50E5-78A7-49B3-A2F6-19D6ADB0DB59}" type="slidenum">
              <a:rPr lang="en-US"/>
              <a:pPr>
                <a:defRPr/>
              </a:pPr>
              <a:t>‹#›</a:t>
            </a:fld>
            <a:endParaRPr lang="en-US"/>
          </a:p>
        </p:txBody>
      </p:sp>
      <p:sp>
        <p:nvSpPr>
          <p:cNvPr id="6" name="Rectangle 219">
            <a:extLst>
              <a:ext uri="{FF2B5EF4-FFF2-40B4-BE49-F238E27FC236}">
                <a16:creationId xmlns:a16="http://schemas.microsoft.com/office/drawing/2014/main" id="{96F92549-71A8-4EE1-B723-1CC99B3B3869}"/>
              </a:ext>
            </a:extLst>
          </p:cNvPr>
          <p:cNvSpPr>
            <a:spLocks noGrp="1" noChangeArrowheads="1"/>
          </p:cNvSpPr>
          <p:nvPr>
            <p:ph type="dt" sz="half" idx="11"/>
          </p:nvPr>
        </p:nvSpPr>
        <p:spPr>
          <a:xfrm>
            <a:off x="457629" y="6243638"/>
            <a:ext cx="2133695"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3996713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1" y="1535114"/>
            <a:ext cx="4040188" cy="522287"/>
          </a:xfrm>
        </p:spPr>
        <p:txBody>
          <a:bodyPr anchor="b"/>
          <a:lstStyle>
            <a:lvl1pPr marL="0" indent="0">
              <a:buNone/>
              <a:defRPr sz="1621" b="1"/>
            </a:lvl1pPr>
            <a:lvl2pPr marL="411846" indent="0">
              <a:buNone/>
              <a:defRPr sz="1802" b="1"/>
            </a:lvl2pPr>
            <a:lvl3pPr marL="823692" indent="0">
              <a:buNone/>
              <a:defRPr sz="1621" b="1"/>
            </a:lvl3pPr>
            <a:lvl4pPr marL="1235537" indent="0">
              <a:buNone/>
              <a:defRPr sz="1441" b="1"/>
            </a:lvl4pPr>
            <a:lvl5pPr marL="1647383" indent="0">
              <a:buNone/>
              <a:defRPr sz="1441" b="1"/>
            </a:lvl5pPr>
            <a:lvl6pPr marL="2059229" indent="0">
              <a:buNone/>
              <a:defRPr sz="1441" b="1"/>
            </a:lvl6pPr>
            <a:lvl7pPr marL="2471075" indent="0">
              <a:buNone/>
              <a:defRPr sz="1441" b="1"/>
            </a:lvl7pPr>
            <a:lvl8pPr marL="2882920" indent="0">
              <a:buNone/>
              <a:defRPr sz="1441" b="1"/>
            </a:lvl8pPr>
            <a:lvl9pPr marL="3294766" indent="0">
              <a:buNone/>
              <a:defRPr sz="1441"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buClr>
                <a:schemeClr val="bg2"/>
              </a:buClr>
              <a:defRPr sz="1621"/>
            </a:lvl1pPr>
            <a:lvl2pPr>
              <a:defRPr sz="1621"/>
            </a:lvl2pPr>
            <a:lvl3pPr>
              <a:defRPr sz="1621"/>
            </a:lvl3pPr>
            <a:lvl4pPr>
              <a:defRPr sz="1621"/>
            </a:lvl4pPr>
            <a:lvl5pPr>
              <a:defRPr sz="1621"/>
            </a:lvl5pPr>
            <a:lvl6pPr>
              <a:defRPr sz="1441"/>
            </a:lvl6pPr>
            <a:lvl7pPr>
              <a:defRPr sz="1441"/>
            </a:lvl7pPr>
            <a:lvl8pPr>
              <a:defRPr sz="1441"/>
            </a:lvl8pPr>
            <a:lvl9pPr>
              <a:defRPr sz="144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535114"/>
            <a:ext cx="4041775" cy="522287"/>
          </a:xfrm>
        </p:spPr>
        <p:txBody>
          <a:bodyPr anchor="b"/>
          <a:lstStyle>
            <a:lvl1pPr marL="0" indent="0">
              <a:buNone/>
              <a:defRPr sz="1621" b="1"/>
            </a:lvl1pPr>
            <a:lvl2pPr marL="411846" indent="0">
              <a:buNone/>
              <a:defRPr sz="1802" b="1"/>
            </a:lvl2pPr>
            <a:lvl3pPr marL="823692" indent="0">
              <a:buNone/>
              <a:defRPr sz="1621" b="1"/>
            </a:lvl3pPr>
            <a:lvl4pPr marL="1235537" indent="0">
              <a:buNone/>
              <a:defRPr sz="1441" b="1"/>
            </a:lvl4pPr>
            <a:lvl5pPr marL="1647383" indent="0">
              <a:buNone/>
              <a:defRPr sz="1441" b="1"/>
            </a:lvl5pPr>
            <a:lvl6pPr marL="2059229" indent="0">
              <a:buNone/>
              <a:defRPr sz="1441" b="1"/>
            </a:lvl6pPr>
            <a:lvl7pPr marL="2471075" indent="0">
              <a:buNone/>
              <a:defRPr sz="1441" b="1"/>
            </a:lvl7pPr>
            <a:lvl8pPr marL="2882920" indent="0">
              <a:buNone/>
              <a:defRPr sz="1441" b="1"/>
            </a:lvl8pPr>
            <a:lvl9pPr marL="3294766" indent="0">
              <a:buNone/>
              <a:defRPr sz="1441" b="1"/>
            </a:lvl9pPr>
          </a:lstStyle>
          <a:p>
            <a:pPr lvl="0"/>
            <a:r>
              <a:rPr lang="en-US" dirty="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buClr>
                <a:schemeClr val="bg2"/>
              </a:buClr>
              <a:defRPr sz="1621"/>
            </a:lvl1pPr>
            <a:lvl2pPr>
              <a:defRPr sz="1621"/>
            </a:lvl2pPr>
            <a:lvl3pPr>
              <a:defRPr sz="1621"/>
            </a:lvl3pPr>
            <a:lvl4pPr>
              <a:defRPr sz="1621"/>
            </a:lvl4pPr>
            <a:lvl5pPr>
              <a:defRPr sz="1621"/>
            </a:lvl5pPr>
            <a:lvl6pPr>
              <a:defRPr sz="1441"/>
            </a:lvl6pPr>
            <a:lvl7pPr>
              <a:defRPr sz="1441"/>
            </a:lvl7pPr>
            <a:lvl8pPr>
              <a:defRPr sz="1441"/>
            </a:lvl8pPr>
            <a:lvl9pPr>
              <a:defRPr sz="144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04800" y="0"/>
            <a:ext cx="7772400" cy="1295400"/>
          </a:xfrm>
        </p:spPr>
        <p:txBody>
          <a:bodyPr/>
          <a:lstStyle/>
          <a:p>
            <a:r>
              <a:rPr lang="en-US" dirty="0"/>
              <a:t>Click to edit Master title style</a:t>
            </a:r>
          </a:p>
        </p:txBody>
      </p:sp>
      <p:sp>
        <p:nvSpPr>
          <p:cNvPr id="11" name="Text Placeholder 12"/>
          <p:cNvSpPr>
            <a:spLocks noGrp="1"/>
          </p:cNvSpPr>
          <p:nvPr>
            <p:ph type="body" sz="quarter" idx="10"/>
          </p:nvPr>
        </p:nvSpPr>
        <p:spPr>
          <a:xfrm>
            <a:off x="304800" y="6324600"/>
            <a:ext cx="4572000" cy="381000"/>
          </a:xfrm>
        </p:spPr>
        <p:txBody>
          <a:bodyPr/>
          <a:lstStyle>
            <a:lvl1pPr marL="0" indent="0">
              <a:buNone/>
              <a:defRPr sz="1081" i="1"/>
            </a:lvl1pPr>
          </a:lstStyle>
          <a:p>
            <a:pPr lvl="0"/>
            <a:r>
              <a:rPr lang="en-US"/>
              <a:t>Click to edit Master text styles</a:t>
            </a:r>
          </a:p>
        </p:txBody>
      </p:sp>
    </p:spTree>
    <p:extLst>
      <p:ext uri="{BB962C8B-B14F-4D97-AF65-F5344CB8AC3E}">
        <p14:creationId xmlns:p14="http://schemas.microsoft.com/office/powerpoint/2010/main" val="19802498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7D9A54-3A6D-4949-96B0-9483521F5011}"/>
              </a:ext>
            </a:extLst>
          </p:cNvPr>
          <p:cNvSpPr/>
          <p:nvPr/>
        </p:nvSpPr>
        <p:spPr>
          <a:xfrm>
            <a:off x="905248" y="3276600"/>
            <a:ext cx="7314914" cy="165100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9F5A4E67-4FF2-4E64-AED3-DD12366AEB06}"/>
              </a:ext>
            </a:extLst>
          </p:cNvPr>
          <p:cNvSpPr/>
          <p:nvPr/>
        </p:nvSpPr>
        <p:spPr>
          <a:xfrm>
            <a:off x="905248" y="3276600"/>
            <a:ext cx="228815" cy="16510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6" name="Rectangle 5">
            <a:extLst>
              <a:ext uri="{FF2B5EF4-FFF2-40B4-BE49-F238E27FC236}">
                <a16:creationId xmlns:a16="http://schemas.microsoft.com/office/drawing/2014/main" id="{28EFB194-69D4-4DFA-ADF2-0F5DE70F42BF}"/>
              </a:ext>
            </a:extLst>
          </p:cNvPr>
          <p:cNvSpPr/>
          <p:nvPr/>
        </p:nvSpPr>
        <p:spPr>
          <a:xfrm>
            <a:off x="913828" y="5048250"/>
            <a:ext cx="228815"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pic>
        <p:nvPicPr>
          <p:cNvPr id="7" name="Picture 3">
            <a:extLst>
              <a:ext uri="{FF2B5EF4-FFF2-40B4-BE49-F238E27FC236}">
                <a16:creationId xmlns:a16="http://schemas.microsoft.com/office/drawing/2014/main" id="{BBF3A3DC-8F07-48FF-A18B-481F3DC7C8F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a:extLst>
              <a:ext uri="{FF2B5EF4-FFF2-40B4-BE49-F238E27FC236}">
                <a16:creationId xmlns:a16="http://schemas.microsoft.com/office/drawing/2014/main" id="{74F2A57A-553C-4314-B59B-AAEAC58DCD40}"/>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a:extLst>
              <a:ext uri="{FF2B5EF4-FFF2-40B4-BE49-F238E27FC236}">
                <a16:creationId xmlns:a16="http://schemas.microsoft.com/office/drawing/2014/main" id="{69E610F3-05F5-410C-853B-EB1FF7B95A5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ctrTitle"/>
          </p:nvPr>
        </p:nvSpPr>
        <p:spPr>
          <a:xfrm>
            <a:off x="1219200" y="3352800"/>
            <a:ext cx="6858000" cy="1524000"/>
          </a:xfrm>
          <a:noFill/>
        </p:spPr>
        <p:txBody>
          <a:bodyPr anchor="t">
            <a:normAutofit/>
          </a:bodyPr>
          <a:lstStyle>
            <a:lvl1pPr algn="r">
              <a:defRPr sz="3964">
                <a:solidFill>
                  <a:schemeClr val="tx1"/>
                </a:solidFill>
              </a:defRPr>
            </a:lvl1pPr>
          </a:lstStyle>
          <a:p>
            <a:r>
              <a:rPr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883">
                <a:solidFill>
                  <a:schemeClr val="tx1"/>
                </a:solidFill>
                <a:latin typeface="Calibri" panose="020F0502020204030204" pitchFamily="34" charset="0"/>
                <a:ea typeface="+mj-ea"/>
                <a:cs typeface="+mj-cs"/>
              </a:defRPr>
            </a:lvl1pPr>
            <a:lvl2pPr marL="411846" indent="0" algn="ctr">
              <a:buNone/>
            </a:lvl2pPr>
            <a:lvl3pPr marL="823692" indent="0" algn="ctr">
              <a:buNone/>
            </a:lvl3pPr>
            <a:lvl4pPr marL="1235537" indent="0" algn="ctr">
              <a:buNone/>
            </a:lvl4pPr>
            <a:lvl5pPr marL="1647383" indent="0" algn="ctr">
              <a:buNone/>
            </a:lvl5pPr>
            <a:lvl6pPr marL="2059229" indent="0" algn="ctr">
              <a:buNone/>
            </a:lvl6pPr>
            <a:lvl7pPr marL="2471075" indent="0" algn="ctr">
              <a:buNone/>
            </a:lvl7pPr>
            <a:lvl8pPr marL="2882920" indent="0" algn="ctr">
              <a:buNone/>
            </a:lvl8pPr>
            <a:lvl9pPr marL="3294766" indent="0" algn="ctr">
              <a:buNone/>
            </a:lvl9pPr>
          </a:lstStyle>
          <a:p>
            <a:r>
              <a:rPr lang="en-US" dirty="0"/>
              <a:t>Click to edit Master subtitle style</a:t>
            </a:r>
          </a:p>
        </p:txBody>
      </p:sp>
    </p:spTree>
    <p:extLst>
      <p:ext uri="{BB962C8B-B14F-4D97-AF65-F5344CB8AC3E}">
        <p14:creationId xmlns:p14="http://schemas.microsoft.com/office/powerpoint/2010/main" val="2120868808"/>
      </p:ext>
    </p:extLst>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964"/>
            </a:lvl1pPr>
          </a:lstStyle>
          <a:p>
            <a:r>
              <a:rPr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2883"/>
            </a:lvl1pPr>
            <a:lvl2pPr>
              <a:defRPr sz="2342"/>
            </a:lvl2pPr>
            <a:lvl3pPr>
              <a:defRPr sz="1982"/>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55941918"/>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2460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09849B-8A69-4E1C-9BE0-C37281DB91E6}"/>
              </a:ext>
            </a:extLst>
          </p:cNvPr>
          <p:cNvSpPr/>
          <p:nvPr/>
        </p:nvSpPr>
        <p:spPr>
          <a:xfrm>
            <a:off x="913828" y="2819401"/>
            <a:ext cx="7316344"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00F452F9-AB26-45C3-8F5B-AC4E069E825D}"/>
              </a:ext>
            </a:extLst>
          </p:cNvPr>
          <p:cNvSpPr/>
          <p:nvPr/>
        </p:nvSpPr>
        <p:spPr>
          <a:xfrm>
            <a:off x="913828" y="2819401"/>
            <a:ext cx="228815" cy="127952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2" name="Title 1"/>
          <p:cNvSpPr>
            <a:spLocks noGrp="1"/>
          </p:cNvSpPr>
          <p:nvPr>
            <p:ph type="title"/>
          </p:nvPr>
        </p:nvSpPr>
        <p:spPr>
          <a:xfrm>
            <a:off x="1219200" y="2971800"/>
            <a:ext cx="6858000" cy="1066800"/>
          </a:xfrm>
        </p:spPr>
        <p:txBody>
          <a:bodyPr anchor="t">
            <a:normAutofit/>
          </a:bodyPr>
          <a:lstStyle>
            <a:lvl1pPr algn="r">
              <a:buNone/>
              <a:defRPr sz="3964" b="0" cap="none" baseline="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95401" y="4267200"/>
            <a:ext cx="6781800" cy="1143000"/>
          </a:xfrm>
        </p:spPr>
        <p:txBody>
          <a:bodyPr>
            <a:normAutofit/>
          </a:bodyPr>
          <a:lstStyle>
            <a:lvl1pPr marL="0" indent="0" algn="r">
              <a:buNone/>
              <a:defRPr sz="2883">
                <a:solidFill>
                  <a:schemeClr val="bg1"/>
                </a:solidFill>
              </a:defRPr>
            </a:lvl1pPr>
            <a:lvl2pPr>
              <a:buNone/>
              <a:defRPr sz="1621">
                <a:solidFill>
                  <a:schemeClr val="tx1">
                    <a:tint val="75000"/>
                  </a:schemeClr>
                </a:solidFill>
              </a:defRPr>
            </a:lvl2pPr>
            <a:lvl3pPr>
              <a:buNone/>
              <a:defRPr sz="1441">
                <a:solidFill>
                  <a:schemeClr val="tx1">
                    <a:tint val="75000"/>
                  </a:schemeClr>
                </a:solidFill>
              </a:defRPr>
            </a:lvl3pPr>
            <a:lvl4pPr>
              <a:buNone/>
              <a:defRPr sz="1261">
                <a:solidFill>
                  <a:schemeClr val="tx1">
                    <a:tint val="75000"/>
                  </a:schemeClr>
                </a:solidFill>
              </a:defRPr>
            </a:lvl4pPr>
            <a:lvl5pPr>
              <a:buNone/>
              <a:defRPr sz="1261">
                <a:solidFill>
                  <a:schemeClr val="tx1">
                    <a:tint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727382347"/>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632198" y="1216152"/>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5209807"/>
      </p:ext>
    </p:extLst>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lang="en-US" dirty="0"/>
              <a:t>Click to edit Master title style</a:t>
            </a:r>
          </a:p>
        </p:txBody>
      </p:sp>
      <p:sp>
        <p:nvSpPr>
          <p:cNvPr id="3" name="Text Placeholder 2"/>
          <p:cNvSpPr>
            <a:spLocks noGrp="1"/>
          </p:cNvSpPr>
          <p:nvPr>
            <p:ph type="body" idx="1"/>
          </p:nvPr>
        </p:nvSpPr>
        <p:spPr>
          <a:xfrm>
            <a:off x="457201" y="1285875"/>
            <a:ext cx="4040188"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4" name="Text Placeholder 3"/>
          <p:cNvSpPr>
            <a:spLocks noGrp="1"/>
          </p:cNvSpPr>
          <p:nvPr>
            <p:ph type="body" sz="half" idx="3"/>
          </p:nvPr>
        </p:nvSpPr>
        <p:spPr>
          <a:xfrm>
            <a:off x="4648201" y="1295400"/>
            <a:ext cx="4041775"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p:cNvSpPr>
            <a:spLocks noGrp="1"/>
          </p:cNvSpPr>
          <p:nvPr>
            <p:ph sz="quarter" idx="4"/>
          </p:nvPr>
        </p:nvSpPr>
        <p:spPr>
          <a:xfrm>
            <a:off x="4648200" y="2133600"/>
            <a:ext cx="40386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77304"/>
      </p:ext>
    </p:extLst>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Tree>
    <p:extLst>
      <p:ext uri="{BB962C8B-B14F-4D97-AF65-F5344CB8AC3E}">
        <p14:creationId xmlns:p14="http://schemas.microsoft.com/office/powerpoint/2010/main" val="1912236902"/>
      </p:ext>
    </p:extLst>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4874266"/>
      </p:ext>
    </p:extLst>
  </p:cSld>
  <p:clrMapOvr>
    <a:masterClrMapping/>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5">
            <a:extLst>
              <a:ext uri="{FF2B5EF4-FFF2-40B4-BE49-F238E27FC236}">
                <a16:creationId xmlns:a16="http://schemas.microsoft.com/office/drawing/2014/main" id="{D0B276A4-EE10-4FE4-B8CC-73267BB9303B}"/>
              </a:ext>
            </a:extLst>
          </p:cNvPr>
          <p:cNvSpPr>
            <a:spLocks noChangeShapeType="1"/>
          </p:cNvSpPr>
          <p:nvPr/>
        </p:nvSpPr>
        <p:spPr bwMode="auto">
          <a:xfrm rot="5400000">
            <a:off x="3160154" y="3324226"/>
            <a:ext cx="603567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6" name="Picture 3">
            <a:extLst>
              <a:ext uri="{FF2B5EF4-FFF2-40B4-BE49-F238E27FC236}">
                <a16:creationId xmlns:a16="http://schemas.microsoft.com/office/drawing/2014/main" id="{CC6A3DD2-6DBE-4EFB-8CAE-30B38E2512E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5888CFBE-A47A-4688-84FC-9D1B1C9D1B8E}"/>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a:extLst>
              <a:ext uri="{FF2B5EF4-FFF2-40B4-BE49-F238E27FC236}">
                <a16:creationId xmlns:a16="http://schemas.microsoft.com/office/drawing/2014/main" id="{A4B167A0-4989-4246-892F-58160FD6B1C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324600" y="304800"/>
            <a:ext cx="2514600" cy="838200"/>
          </a:xfrm>
        </p:spPr>
        <p:txBody>
          <a:bodyPr>
            <a:noAutofit/>
          </a:bodyPr>
          <a:lstStyle>
            <a:lvl1pPr algn="l">
              <a:buNone/>
              <a:defRPr sz="1802" b="1">
                <a:solidFill>
                  <a:schemeClr val="bg1"/>
                </a:solidFill>
                <a:latin typeface="Calibri" panose="020F0502020204030204" pitchFamily="34" charset="0"/>
                <a:ea typeface="+mn-ea"/>
                <a:cs typeface="+mn-cs"/>
              </a:defRPr>
            </a:lvl1pPr>
          </a:lstStyle>
          <a:p>
            <a:r>
              <a:rPr lang="en-US" dirty="0"/>
              <a:t>Click to edit Master title style</a:t>
            </a:r>
          </a:p>
        </p:txBody>
      </p:sp>
      <p:sp>
        <p:nvSpPr>
          <p:cNvPr id="3" name="Text Placeholder 2"/>
          <p:cNvSpPr>
            <a:spLocks noGrp="1"/>
          </p:cNvSpPr>
          <p:nvPr>
            <p:ph type="body" idx="2"/>
          </p:nvPr>
        </p:nvSpPr>
        <p:spPr>
          <a:xfrm>
            <a:off x="6324600" y="1219202"/>
            <a:ext cx="2514600" cy="4843463"/>
          </a:xfrm>
        </p:spPr>
        <p:txBody>
          <a:bodyPr/>
          <a:lstStyle>
            <a:lvl1pPr marL="0" indent="0">
              <a:lnSpc>
                <a:spcPts val="1982"/>
              </a:lnSpc>
              <a:spcAft>
                <a:spcPts val="901"/>
              </a:spcAft>
              <a:buNone/>
              <a:defRPr sz="1441">
                <a:solidFill>
                  <a:schemeClr val="tx1"/>
                </a:solidFill>
              </a:defRPr>
            </a:lvl1pPr>
            <a:lvl2pPr>
              <a:buNone/>
              <a:defRPr sz="1081"/>
            </a:lvl2pPr>
            <a:lvl3pPr>
              <a:buNone/>
              <a:defRPr sz="901"/>
            </a:lvl3pPr>
            <a:lvl4pPr>
              <a:buNone/>
              <a:defRPr sz="811"/>
            </a:lvl4pPr>
            <a:lvl5pPr>
              <a:buNone/>
              <a:defRPr sz="811"/>
            </a:lvl5pPr>
          </a:lstStyle>
          <a:p>
            <a:pPr lvl="0"/>
            <a:r>
              <a:rPr lang="en-US" dirty="0"/>
              <a:t>Click to edit Master text styles</a:t>
            </a:r>
          </a:p>
        </p:txBody>
      </p:sp>
      <p:sp>
        <p:nvSpPr>
          <p:cNvPr id="12" name="Content Placeholder 11"/>
          <p:cNvSpPr>
            <a:spLocks noGrp="1"/>
          </p:cNvSpPr>
          <p:nvPr>
            <p:ph sz="quarter" idx="1"/>
          </p:nvPr>
        </p:nvSpPr>
        <p:spPr>
          <a:xfrm>
            <a:off x="304800" y="304800"/>
            <a:ext cx="5715000" cy="5715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2619575"/>
      </p:ext>
    </p:extLst>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959E303-8C6A-44B6-901B-14D079F8E780}"/>
              </a:ext>
            </a:extLst>
          </p:cNvPr>
          <p:cNvSpPr/>
          <p:nvPr/>
        </p:nvSpPr>
        <p:spPr>
          <a:xfrm>
            <a:off x="457629" y="500063"/>
            <a:ext cx="183052"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pic>
        <p:nvPicPr>
          <p:cNvPr id="6" name="Picture 3">
            <a:extLst>
              <a:ext uri="{FF2B5EF4-FFF2-40B4-BE49-F238E27FC236}">
                <a16:creationId xmlns:a16="http://schemas.microsoft.com/office/drawing/2014/main" id="{8C382666-27DD-4B2A-B4FF-09EF60336D7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15EA393F-1658-4276-A2B7-DC3328C90482}"/>
              </a:ext>
            </a:extLst>
          </p:cNvPr>
          <p:cNvPicPr>
            <a:picLocks noChangeAspect="1" noChangeArrowheads="1"/>
          </p:cNvPicPr>
          <p:nvPr userDrawn="1"/>
        </p:nvPicPr>
        <p:blipFill>
          <a:blip r:embed="rId4">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a:extLst>
              <a:ext uri="{FF2B5EF4-FFF2-40B4-BE49-F238E27FC236}">
                <a16:creationId xmlns:a16="http://schemas.microsoft.com/office/drawing/2014/main" id="{831F6455-EF6B-4F56-BA61-8BE59D557D9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964" b="0">
                <a:solidFill>
                  <a:schemeClr val="tx1"/>
                </a:solidFill>
              </a:defRPr>
            </a:lvl1pPr>
          </a:lstStyle>
          <a:p>
            <a:r>
              <a:rPr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normAutofit/>
          </a:bodyPr>
          <a:lstStyle>
            <a:lvl1pPr marL="0" indent="0">
              <a:spcBef>
                <a:spcPts val="540"/>
              </a:spcBef>
              <a:buNone/>
              <a:defRPr sz="2883"/>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457200" y="1219200"/>
            <a:ext cx="8229600" cy="533400"/>
          </a:xfrm>
        </p:spPr>
        <p:txBody>
          <a:bodyPr anchor="ctr">
            <a:noAutofit/>
          </a:bodyPr>
          <a:lstStyle>
            <a:lvl1pPr marL="0" indent="0" algn="l">
              <a:buFontTx/>
              <a:buNone/>
              <a:defRPr sz="2883">
                <a:solidFill>
                  <a:schemeClr val="bg1"/>
                </a:solidFill>
              </a:defRPr>
            </a:lvl1pPr>
            <a:lvl2pPr>
              <a:defRPr sz="1081"/>
            </a:lvl2pPr>
            <a:lvl3pPr>
              <a:defRPr sz="901"/>
            </a:lvl3pPr>
            <a:lvl4pPr>
              <a:defRPr sz="811"/>
            </a:lvl4pPr>
            <a:lvl5pPr>
              <a:defRPr sz="811"/>
            </a:lvl5pPr>
          </a:lstStyle>
          <a:p>
            <a:pPr lvl="0"/>
            <a:r>
              <a:rPr lang="en-US" dirty="0"/>
              <a:t>Click to edit Master text styles</a:t>
            </a:r>
          </a:p>
        </p:txBody>
      </p:sp>
    </p:spTree>
    <p:extLst>
      <p:ext uri="{BB962C8B-B14F-4D97-AF65-F5344CB8AC3E}">
        <p14:creationId xmlns:p14="http://schemas.microsoft.com/office/powerpoint/2010/main" val="150710658"/>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0045286"/>
      </p:ext>
    </p:extLst>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Straight Connector 5">
            <a:extLst>
              <a:ext uri="{FF2B5EF4-FFF2-40B4-BE49-F238E27FC236}">
                <a16:creationId xmlns:a16="http://schemas.microsoft.com/office/drawing/2014/main" id="{C4D662D2-ADE9-4017-B904-735460DC7D11}"/>
              </a:ext>
            </a:extLst>
          </p:cNvPr>
          <p:cNvSpPr>
            <a:spLocks noChangeShapeType="1"/>
          </p:cNvSpPr>
          <p:nvPr/>
        </p:nvSpPr>
        <p:spPr bwMode="auto">
          <a:xfrm rot="5400000">
            <a:off x="3629773" y="3201988"/>
            <a:ext cx="585152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5" name="Picture 3">
            <a:extLst>
              <a:ext uri="{FF2B5EF4-FFF2-40B4-BE49-F238E27FC236}">
                <a16:creationId xmlns:a16="http://schemas.microsoft.com/office/drawing/2014/main" id="{E4C8DBDB-C9AF-4195-80B8-7CA0F0DA62C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1717" y="274638"/>
            <a:ext cx="476221" cy="585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id="{898B1479-615A-4944-A1FC-7F6F4C358321}"/>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228815" y="76200"/>
            <a:ext cx="533424"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8">
            <a:extLst>
              <a:ext uri="{FF2B5EF4-FFF2-40B4-BE49-F238E27FC236}">
                <a16:creationId xmlns:a16="http://schemas.microsoft.com/office/drawing/2014/main" id="{954D6751-0268-46E3-911A-F5EC2E95465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57417" y="4191001"/>
            <a:ext cx="672143"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181385"/>
      </p:ext>
    </p:extLst>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7"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7" y="3922717"/>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a:extLst>
              <a:ext uri="{FF2B5EF4-FFF2-40B4-BE49-F238E27FC236}">
                <a16:creationId xmlns:a16="http://schemas.microsoft.com/office/drawing/2014/main" id="{8CED01BD-9C7E-43C7-941E-3E146A8F59E9}"/>
              </a:ext>
            </a:extLst>
          </p:cNvPr>
          <p:cNvSpPr>
            <a:spLocks noGrp="1" noChangeArrowheads="1"/>
          </p:cNvSpPr>
          <p:nvPr>
            <p:ph type="sldNum" sz="quarter" idx="10"/>
          </p:nvPr>
        </p:nvSpPr>
        <p:spPr>
          <a:xfrm>
            <a:off x="6250927" y="6556375"/>
            <a:ext cx="589197" cy="228600"/>
          </a:xfrm>
          <a:prstGeom prst="rect">
            <a:avLst/>
          </a:prstGeom>
        </p:spPr>
        <p:txBody>
          <a:bodyPr/>
          <a:lstStyle>
            <a:lvl1pPr eaLnBrk="1" fontAlgn="auto" hangingPunct="1">
              <a:spcBef>
                <a:spcPts val="0"/>
              </a:spcBef>
              <a:spcAft>
                <a:spcPts val="0"/>
              </a:spcAft>
              <a:defRPr>
                <a:solidFill>
                  <a:srgbClr val="B13F9A"/>
                </a:solidFill>
                <a:latin typeface="Gill Sans MT"/>
              </a:defRPr>
            </a:lvl1pPr>
          </a:lstStyle>
          <a:p>
            <a:pPr>
              <a:defRPr/>
            </a:pPr>
            <a:fld id="{DEE3FD67-25D0-4E14-A8DB-602215F14F17}" type="slidenum">
              <a:rPr lang="en-US"/>
              <a:pPr>
                <a:defRPr/>
              </a:pPr>
              <a:t>‹#›</a:t>
            </a:fld>
            <a:endParaRPr lang="en-US"/>
          </a:p>
        </p:txBody>
      </p:sp>
    </p:spTree>
    <p:extLst>
      <p:ext uri="{BB962C8B-B14F-4D97-AF65-F5344CB8AC3E}">
        <p14:creationId xmlns:p14="http://schemas.microsoft.com/office/powerpoint/2010/main" val="1457334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15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3"/>
            <a:ext cx="2514600" cy="4843463"/>
          </a:xfrm>
        </p:spPr>
        <p:txBody>
          <a:bodyPr/>
          <a:lstStyle>
            <a:lvl1pPr marL="0" indent="0">
              <a:lnSpc>
                <a:spcPts val="1650"/>
              </a:lnSpc>
              <a:spcAft>
                <a:spcPts val="750"/>
              </a:spcAft>
              <a:buNone/>
              <a:defRPr sz="1200">
                <a:solidFill>
                  <a:schemeClr val="tx1"/>
                </a:solidFill>
              </a:defRPr>
            </a:lvl1pPr>
            <a:lvl2pPr>
              <a:buNone/>
              <a:defRPr sz="900"/>
            </a:lvl2pPr>
            <a:lvl3pPr>
              <a:buNone/>
              <a:defRPr sz="750"/>
            </a:lvl3pPr>
            <a:lvl4pPr>
              <a:buNone/>
              <a:defRPr sz="675"/>
            </a:lvl4pPr>
            <a:lvl5pPr>
              <a:buNone/>
              <a:defRPr sz="675"/>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4125626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215684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59268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6942199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138114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925788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563398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647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30439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6171134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070270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3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450"/>
              </a:spcBef>
              <a:buNone/>
              <a:defRPr sz="24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2400">
                <a:solidFill>
                  <a:schemeClr val="bg1"/>
                </a:solidFill>
              </a:defRPr>
            </a:lvl1pPr>
            <a:lvl2pPr>
              <a:defRPr sz="900"/>
            </a:lvl2pPr>
            <a:lvl3pPr>
              <a:defRPr sz="750"/>
            </a:lvl3pPr>
            <a:lvl4pPr>
              <a:defRPr sz="675"/>
            </a:lvl4pPr>
            <a:lvl5pPr>
              <a:defRPr sz="675"/>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9"/>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4676416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2703997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6"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6"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02590418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5025" y="1598613"/>
            <a:ext cx="4037013" cy="4497387"/>
          </a:xfrm>
        </p:spPr>
        <p:txBody>
          <a:bodyPr/>
          <a:lstStyle/>
          <a:p>
            <a:pPr lvl="0"/>
            <a:endParaRPr lang="en-US" noProof="0"/>
          </a:p>
        </p:txBody>
      </p:sp>
      <p:sp>
        <p:nvSpPr>
          <p:cNvPr id="5" name="Rectangle 70"/>
          <p:cNvSpPr>
            <a:spLocks noGrp="1" noChangeArrowheads="1"/>
          </p:cNvSpPr>
          <p:nvPr>
            <p:ph type="sldNum" sz="quarter" idx="10"/>
          </p:nvPr>
        </p:nvSpPr>
        <p:spPr>
          <a:xfrm>
            <a:off x="6553200" y="6242050"/>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2C420C02-EC2B-47E0-B1FB-668F4849594D}" type="slidenum">
              <a:rPr lang="en-US">
                <a:solidFill>
                  <a:prstClr val="black"/>
                </a:solidFill>
                <a:latin typeface="Arial" pitchFamily="34" charset="0"/>
              </a:rPr>
              <a:pPr eaLnBrk="0" fontAlgn="base" hangingPunct="0">
                <a:spcBef>
                  <a:spcPct val="0"/>
                </a:spcBef>
                <a:spcAft>
                  <a:spcPct val="0"/>
                </a:spcAft>
              </a:pPr>
              <a:t>‹#›</a:t>
            </a:fld>
            <a:endParaRPr lang="en-US">
              <a:solidFill>
                <a:prstClr val="black"/>
              </a:solidFill>
              <a:latin typeface="Arial" pitchFamily="34" charset="0"/>
            </a:endParaRPr>
          </a:p>
        </p:txBody>
      </p:sp>
    </p:spTree>
    <p:extLst>
      <p:ext uri="{BB962C8B-B14F-4D97-AF65-F5344CB8AC3E}">
        <p14:creationId xmlns:p14="http://schemas.microsoft.com/office/powerpoint/2010/main" val="213414634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455613" y="1598613"/>
            <a:ext cx="4037012"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5613" y="3922713"/>
            <a:ext cx="4037012"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0"/>
          <p:cNvSpPr>
            <a:spLocks noGrp="1" noChangeArrowheads="1"/>
          </p:cNvSpPr>
          <p:nvPr>
            <p:ph type="sldNum" sz="quarter" idx="10"/>
          </p:nvPr>
        </p:nvSpPr>
        <p:spPr>
          <a:xfrm>
            <a:off x="6553200" y="6242050"/>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C4B60773-B98C-4109-B941-042E7687E890}" type="slidenum">
              <a:rPr lang="en-US">
                <a:solidFill>
                  <a:prstClr val="black"/>
                </a:solidFill>
                <a:latin typeface="Arial" pitchFamily="34" charset="0"/>
              </a:rPr>
              <a:pPr eaLnBrk="0" fontAlgn="base" hangingPunct="0">
                <a:spcBef>
                  <a:spcPct val="0"/>
                </a:spcBef>
                <a:spcAft>
                  <a:spcPct val="0"/>
                </a:spcAft>
              </a:pPr>
              <a:t>‹#›</a:t>
            </a:fld>
            <a:endParaRPr lang="en-US">
              <a:solidFill>
                <a:prstClr val="black"/>
              </a:solidFill>
              <a:latin typeface="Arial" pitchFamily="34" charset="0"/>
            </a:endParaRPr>
          </a:p>
        </p:txBody>
      </p:sp>
    </p:spTree>
    <p:extLst>
      <p:ext uri="{BB962C8B-B14F-4D97-AF65-F5344CB8AC3E}">
        <p14:creationId xmlns:p14="http://schemas.microsoft.com/office/powerpoint/2010/main" val="361441484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253779992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124453310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457200" y="953526"/>
            <a:ext cx="8229600" cy="862606"/>
          </a:xfrm>
        </p:spPr>
        <p:txBody>
          <a:bodyPr/>
          <a:lstStyle>
            <a:lvl1pPr>
              <a:defRPr b="0">
                <a:solidFill>
                  <a:srgbClr val="002060"/>
                </a:solidFill>
              </a:defRPr>
            </a:lvl1pPr>
          </a:lstStyle>
          <a:p>
            <a:r>
              <a:rPr lang="en-US"/>
              <a:t>Click to edit Master title style</a:t>
            </a:r>
            <a:endParaRPr lang="en-US" dirty="0"/>
          </a:p>
        </p:txBody>
      </p:sp>
      <p:sp>
        <p:nvSpPr>
          <p:cNvPr id="8" name="Content Placeholder 2"/>
          <p:cNvSpPr>
            <a:spLocks noGrp="1"/>
          </p:cNvSpPr>
          <p:nvPr>
            <p:ph idx="1"/>
          </p:nvPr>
        </p:nvSpPr>
        <p:spPr>
          <a:xfrm>
            <a:off x="457200" y="1828800"/>
            <a:ext cx="8229600" cy="4572000"/>
          </a:xfrm>
        </p:spPr>
        <p:txBody>
          <a:bodyPr/>
          <a:lstStyle>
            <a:lvl1pPr>
              <a:buClrTx/>
              <a:defRPr>
                <a:solidFill>
                  <a:srgbClr val="002060"/>
                </a:solidFill>
                <a:latin typeface="+mj-lt"/>
              </a:defRPr>
            </a:lvl1pPr>
            <a:lvl2pPr>
              <a:buClr>
                <a:srgbClr val="0070C0"/>
              </a:buClr>
              <a:defRPr>
                <a:solidFill>
                  <a:srgbClr val="0070C0"/>
                </a:solidFill>
                <a:latin typeface="+mj-lt"/>
              </a:defRPr>
            </a:lvl2pPr>
            <a:lvl3pPr>
              <a:buClr>
                <a:srgbClr val="002060"/>
              </a:buClr>
              <a:buFont typeface="Trebuchet MS" pitchFamily="34" charset="0"/>
              <a:buChar char="—"/>
              <a:defRPr>
                <a:solidFill>
                  <a:srgbClr val="002060"/>
                </a:solidFill>
                <a:latin typeface="+mj-lt"/>
              </a:defRPr>
            </a:lvl3pPr>
            <a:lvl4pPr>
              <a:buClrTx/>
              <a:defRPr>
                <a:solidFill>
                  <a:srgbClr val="0070C0"/>
                </a:solidFill>
                <a:latin typeface="+mj-lt"/>
              </a:defRPr>
            </a:lvl4pPr>
            <a:lvl5pPr>
              <a:buClr>
                <a:srgbClr val="002060"/>
              </a:buClr>
              <a:defRPr>
                <a:solidFill>
                  <a:srgbClr val="002060"/>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8"/>
          <p:cNvSpPr>
            <a:spLocks noGrp="1"/>
          </p:cNvSpPr>
          <p:nvPr>
            <p:ph type="body" sz="quarter" idx="10" hasCustomPrompt="1"/>
          </p:nvPr>
        </p:nvSpPr>
        <p:spPr>
          <a:xfrm>
            <a:off x="916517" y="6553200"/>
            <a:ext cx="8229600" cy="304800"/>
          </a:xfrm>
        </p:spPr>
        <p:txBody>
          <a:bodyPr>
            <a:noAutofit/>
          </a:bodyPr>
          <a:lstStyle>
            <a:lvl1pPr marL="0" indent="0" algn="r">
              <a:buNone/>
              <a:defRPr sz="1200" baseline="0">
                <a:latin typeface="+mn-lt"/>
                <a:cs typeface="Arial" pitchFamily="34" charset="0"/>
              </a:defRPr>
            </a:lvl1pPr>
            <a:lvl2pPr marL="342900" indent="0" algn="r">
              <a:buNone/>
              <a:defRPr sz="1200">
                <a:latin typeface="Arial" pitchFamily="34" charset="0"/>
                <a:cs typeface="Arial" pitchFamily="34" charset="0"/>
              </a:defRPr>
            </a:lvl2pPr>
            <a:lvl3pPr marL="685800" indent="0" algn="r">
              <a:buNone/>
              <a:defRPr sz="1200">
                <a:latin typeface="Arial" pitchFamily="34" charset="0"/>
                <a:cs typeface="Arial" pitchFamily="34" charset="0"/>
              </a:defRPr>
            </a:lvl3pPr>
            <a:lvl4pPr marL="1028700" indent="0" algn="r">
              <a:buNone/>
              <a:defRPr sz="1200">
                <a:latin typeface="Arial" pitchFamily="34" charset="0"/>
                <a:cs typeface="Arial" pitchFamily="34" charset="0"/>
              </a:defRPr>
            </a:lvl4pPr>
            <a:lvl5pPr marL="1371600" indent="0" algn="r">
              <a:buNone/>
              <a:defRPr sz="1200">
                <a:latin typeface="Arial" pitchFamily="34" charset="0"/>
                <a:cs typeface="Arial" pitchFamily="34" charset="0"/>
              </a:defRPr>
            </a:lvl5pPr>
          </a:lstStyle>
          <a:p>
            <a:pPr lvl="0"/>
            <a:r>
              <a:rPr lang="en-US" dirty="0"/>
              <a:t>Click to add reference</a:t>
            </a:r>
          </a:p>
        </p:txBody>
      </p:sp>
      <p:grpSp>
        <p:nvGrpSpPr>
          <p:cNvPr id="14" name="Group 13"/>
          <p:cNvGrpSpPr/>
          <p:nvPr userDrawn="1"/>
        </p:nvGrpSpPr>
        <p:grpSpPr>
          <a:xfrm>
            <a:off x="3" y="-1"/>
            <a:ext cx="6743698" cy="811037"/>
            <a:chOff x="0" y="-1"/>
            <a:chExt cx="7391399" cy="609601"/>
          </a:xfrm>
        </p:grpSpPr>
        <p:sp>
          <p:nvSpPr>
            <p:cNvPr id="16" name="Rectangle 15"/>
            <p:cNvSpPr/>
            <p:nvPr userDrawn="1"/>
          </p:nvSpPr>
          <p:spPr>
            <a:xfrm>
              <a:off x="0" y="459491"/>
              <a:ext cx="7391399" cy="150109"/>
            </a:xfrm>
            <a:prstGeom prst="rect">
              <a:avLst/>
            </a:prstGeom>
            <a:solidFill>
              <a:schemeClr val="accent3">
                <a:lumMod val="40000"/>
                <a:lumOff val="60000"/>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7" name="Rectangle 16"/>
            <p:cNvSpPr/>
            <p:nvPr userDrawn="1"/>
          </p:nvSpPr>
          <p:spPr>
            <a:xfrm>
              <a:off x="0" y="277618"/>
              <a:ext cx="7391399" cy="179582"/>
            </a:xfrm>
            <a:prstGeom prst="rect">
              <a:avLst/>
            </a:prstGeom>
            <a:solidFill>
              <a:schemeClr val="accent3">
                <a:lumMod val="60000"/>
                <a:lumOff val="4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8" name="Rectangle 17"/>
            <p:cNvSpPr/>
            <p:nvPr userDrawn="1"/>
          </p:nvSpPr>
          <p:spPr>
            <a:xfrm>
              <a:off x="0" y="-1"/>
              <a:ext cx="7391399" cy="277619"/>
            </a:xfrm>
            <a:prstGeom prst="rect">
              <a:avLst/>
            </a:prstGeom>
            <a:solidFill>
              <a:srgbClr val="0070C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gr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43851" y="87340"/>
            <a:ext cx="914399" cy="894409"/>
          </a:xfrm>
          <a:prstGeom prst="rect">
            <a:avLst/>
          </a:prstGeom>
        </p:spPr>
      </p:pic>
      <p:pic>
        <p:nvPicPr>
          <p:cNvPr id="13" name="Picture 12"/>
          <p:cNvPicPr/>
          <p:nvPr userDrawn="1"/>
        </p:nvPicPr>
        <p:blipFill rotWithShape="1">
          <a:blip r:embed="rId3">
            <a:extLst>
              <a:ext uri="{28A0092B-C50C-407E-A947-70E740481C1C}">
                <a14:useLocalDpi xmlns:a14="http://schemas.microsoft.com/office/drawing/2010/main" val="0"/>
              </a:ext>
            </a:extLst>
          </a:blip>
          <a:srcRect t="20445" b="24444"/>
          <a:stretch/>
        </p:blipFill>
        <p:spPr bwMode="auto">
          <a:xfrm>
            <a:off x="6866466" y="225779"/>
            <a:ext cx="999067" cy="62088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2079096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xfrm>
            <a:off x="4245936" y="6557946"/>
            <a:ext cx="2002464" cy="226902"/>
          </a:xfrm>
          <a:prstGeom prst="rect">
            <a:avLst/>
          </a:prstGeom>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6" name="Rectangle 3"/>
          <p:cNvSpPr>
            <a:spLocks noGrp="1" noChangeArrowheads="1"/>
          </p:cNvSpPr>
          <p:nvPr>
            <p:ph type="sldNum" sz="quarter" idx="11"/>
          </p:nvPr>
        </p:nvSpPr>
        <p:spPr>
          <a:xfrm>
            <a:off x="6251448" y="6556248"/>
            <a:ext cx="588336" cy="228600"/>
          </a:xfrm>
          <a:prstGeom prst="rect">
            <a:avLst/>
          </a:prstGeom>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286A851-2DBD-4B06-98C1-8D82009AA052}" type="slidenum">
              <a:rPr kumimoji="0" lang="en-US" sz="1800" b="0" i="0" u="none" strike="noStrike" kern="1200" cap="none" spc="0" normalizeH="0" baseline="0" noProof="0">
                <a:ln>
                  <a:noFill/>
                </a:ln>
                <a:solidFill>
                  <a:prstClr val="black"/>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40382697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4" name="Picture 2"/>
          <p:cNvPicPr>
            <a:picLocks noChangeAspect="1" noChangeArrowheads="1"/>
          </p:cNvPicPr>
          <p:nvPr userDrawn="1"/>
        </p:nvPicPr>
        <p:blipFill>
          <a:blip r:embed="rId2"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032834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497712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theme" Target="../theme/theme2.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6" Type="http://schemas.openxmlformats.org/officeDocument/2006/relationships/theme" Target="../theme/theme3.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theme" Target="../theme/theme4.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19" Type="http://schemas.openxmlformats.org/officeDocument/2006/relationships/image" Target="../media/image6.png"/><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slideLayout" Target="../slideLayouts/slideLayout9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10" Type="http://schemas.openxmlformats.org/officeDocument/2006/relationships/slideLayout" Target="../slideLayouts/slideLayout89.xml"/><Relationship Id="rId19" Type="http://schemas.openxmlformats.org/officeDocument/2006/relationships/theme" Target="../theme/theme6.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3" Type="http://schemas.openxmlformats.org/officeDocument/2006/relationships/slideLayout" Target="../slideLayouts/slideLayout100.xml"/><Relationship Id="rId21" Type="http://schemas.openxmlformats.org/officeDocument/2006/relationships/slideLayout" Target="../slideLayouts/slideLayout118.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20" Type="http://schemas.openxmlformats.org/officeDocument/2006/relationships/slideLayout" Target="../slideLayouts/slideLayout117.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10" Type="http://schemas.openxmlformats.org/officeDocument/2006/relationships/slideLayout" Target="../slideLayouts/slideLayout107.xml"/><Relationship Id="rId19" Type="http://schemas.openxmlformats.org/officeDocument/2006/relationships/slideLayout" Target="../slideLayouts/slideLayout116.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 Id="rId2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theme" Target="../theme/theme8.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spTree>
    <p:extLst>
      <p:ext uri="{BB962C8B-B14F-4D97-AF65-F5344CB8AC3E}">
        <p14:creationId xmlns:p14="http://schemas.microsoft.com/office/powerpoint/2010/main" val="5464892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92" r:id="rId12"/>
    <p:sldLayoutId id="2147483693" r:id="rId13"/>
    <p:sldLayoutId id="2147483916" r:id="rId14"/>
    <p:sldLayoutId id="2147483917" r:id="rId15"/>
    <p:sldLayoutId id="2147483925" r:id="rId16"/>
    <p:sldLayoutId id="2147483930"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05735" indent="-205735" algn="l" rtl="0" eaLnBrk="1" latinLnBrk="0" hangingPunct="1">
        <a:spcBef>
          <a:spcPts val="450"/>
        </a:spcBef>
        <a:buClr>
          <a:srgbClr val="86AA2C"/>
        </a:buClr>
        <a:buSzPct val="76000"/>
        <a:buFont typeface="Wingdings 3"/>
        <a:buChar char=""/>
        <a:defRPr kumimoji="0" sz="4000" kern="1200">
          <a:solidFill>
            <a:schemeClr val="tx1"/>
          </a:solidFill>
          <a:latin typeface="Calibri" panose="020F0502020204030204" pitchFamily="34" charset="0"/>
          <a:ea typeface="+mn-ea"/>
          <a:cs typeface="+mn-cs"/>
        </a:defRPr>
      </a:lvl1pPr>
      <a:lvl2pPr marL="411470" indent="-205735" algn="l" rtl="0" eaLnBrk="1" latinLnBrk="0" hangingPunct="1">
        <a:spcBef>
          <a:spcPts val="375"/>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2pPr>
      <a:lvl3pPr marL="617204" indent="-171446" algn="l" rtl="0" eaLnBrk="1" latinLnBrk="0" hangingPunct="1">
        <a:spcBef>
          <a:spcPts val="375"/>
        </a:spcBef>
        <a:buClr>
          <a:srgbClr val="86AA2C"/>
        </a:buClr>
        <a:buSzPct val="76000"/>
        <a:buFont typeface="Wingdings 3"/>
        <a:buChar char=""/>
        <a:defRPr kumimoji="0" sz="2800" kern="1200">
          <a:solidFill>
            <a:schemeClr val="tx1"/>
          </a:solidFill>
          <a:latin typeface="Calibri" panose="020F0502020204030204" pitchFamily="34" charset="0"/>
          <a:ea typeface="+mn-ea"/>
          <a:cs typeface="+mn-cs"/>
        </a:defRPr>
      </a:lvl3pPr>
      <a:lvl4pPr marL="822940" indent="-171446" algn="l" rtl="0" eaLnBrk="1" latinLnBrk="0" hangingPunct="1">
        <a:spcBef>
          <a:spcPts val="300"/>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4pPr>
      <a:lvl5pPr marL="1028675" indent="-171446" algn="l" rtl="0" eaLnBrk="1" latinLnBrk="0" hangingPunct="1">
        <a:spcBef>
          <a:spcPts val="225"/>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5pPr>
      <a:lvl6pPr marL="1234409" indent="-137156"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566" indent="-137156"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23" indent="-137156"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879" indent="-137156"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892" algn="l" rtl="0" eaLnBrk="1" latinLnBrk="0" hangingPunct="1">
        <a:defRPr kumimoji="0" kern="1200">
          <a:solidFill>
            <a:schemeClr val="tx1"/>
          </a:solidFill>
          <a:latin typeface="+mn-lt"/>
          <a:ea typeface="+mn-ea"/>
          <a:cs typeface="+mn-cs"/>
        </a:defRPr>
      </a:lvl2pPr>
      <a:lvl3pPr marL="685783" algn="l" rtl="0" eaLnBrk="1" latinLnBrk="0" hangingPunct="1">
        <a:defRPr kumimoji="0" kern="1200">
          <a:solidFill>
            <a:schemeClr val="tx1"/>
          </a:solidFill>
          <a:latin typeface="+mn-lt"/>
          <a:ea typeface="+mn-ea"/>
          <a:cs typeface="+mn-cs"/>
        </a:defRPr>
      </a:lvl3pPr>
      <a:lvl4pPr marL="1028675" algn="l" rtl="0" eaLnBrk="1" latinLnBrk="0" hangingPunct="1">
        <a:defRPr kumimoji="0" kern="1200">
          <a:solidFill>
            <a:schemeClr val="tx1"/>
          </a:solidFill>
          <a:latin typeface="+mn-lt"/>
          <a:ea typeface="+mn-ea"/>
          <a:cs typeface="+mn-cs"/>
        </a:defRPr>
      </a:lvl4pPr>
      <a:lvl5pPr marL="1371566" algn="l" rtl="0" eaLnBrk="1" latinLnBrk="0" hangingPunct="1">
        <a:defRPr kumimoji="0" kern="1200">
          <a:solidFill>
            <a:schemeClr val="tx1"/>
          </a:solidFill>
          <a:latin typeface="+mn-lt"/>
          <a:ea typeface="+mn-ea"/>
          <a:cs typeface="+mn-cs"/>
        </a:defRPr>
      </a:lvl5pPr>
      <a:lvl6pPr marL="1714457" algn="l" rtl="0" eaLnBrk="1" latinLnBrk="0" hangingPunct="1">
        <a:defRPr kumimoji="0" kern="1200">
          <a:solidFill>
            <a:schemeClr val="tx1"/>
          </a:solidFill>
          <a:latin typeface="+mn-lt"/>
          <a:ea typeface="+mn-ea"/>
          <a:cs typeface="+mn-cs"/>
        </a:defRPr>
      </a:lvl6pPr>
      <a:lvl7pPr marL="2057348" algn="l" rtl="0" eaLnBrk="1" latinLnBrk="0" hangingPunct="1">
        <a:defRPr kumimoji="0" kern="1200">
          <a:solidFill>
            <a:schemeClr val="tx1"/>
          </a:solidFill>
          <a:latin typeface="+mn-lt"/>
          <a:ea typeface="+mn-ea"/>
          <a:cs typeface="+mn-cs"/>
        </a:defRPr>
      </a:lvl7pPr>
      <a:lvl8pPr marL="2400240" algn="l" rtl="0" eaLnBrk="1" latinLnBrk="0" hangingPunct="1">
        <a:defRPr kumimoji="0" kern="1200">
          <a:solidFill>
            <a:schemeClr val="tx1"/>
          </a:solidFill>
          <a:latin typeface="+mn-lt"/>
          <a:ea typeface="+mn-ea"/>
          <a:cs typeface="+mn-cs"/>
        </a:defRPr>
      </a:lvl8pPr>
      <a:lvl9pPr marL="2743132"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525780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spTree>
    <p:extLst>
      <p:ext uri="{BB962C8B-B14F-4D97-AF65-F5344CB8AC3E}">
        <p14:creationId xmlns:p14="http://schemas.microsoft.com/office/powerpoint/2010/main" val="383111471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11" r:id="rId14"/>
    <p:sldLayoutId id="2147483712" r:id="rId15"/>
    <p:sldLayoutId id="2147483713" r:id="rId16"/>
    <p:sldLayoutId id="2147483833" r:id="rId17"/>
    <p:sldLayoutId id="2147483915"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3300" kern="1200">
          <a:solidFill>
            <a:schemeClr val="tx1"/>
          </a:solidFill>
          <a:latin typeface="Calibri" panose="020F0502020204030204" pitchFamily="34" charset="0"/>
          <a:ea typeface="+mj-ea"/>
          <a:cs typeface="+mj-cs"/>
        </a:defRPr>
      </a:lvl1pPr>
    </p:titleStyle>
    <p:bodyStyle>
      <a:lvl1pPr marL="205740" indent="-205740" algn="l" rtl="0" eaLnBrk="1" latinLnBrk="0" hangingPunct="1">
        <a:spcBef>
          <a:spcPts val="450"/>
        </a:spcBef>
        <a:buClr>
          <a:srgbClr val="5E3886"/>
        </a:buClr>
        <a:buSzPct val="76000"/>
        <a:buFont typeface="Wingdings 3"/>
        <a:buChar char=""/>
        <a:defRPr kumimoji="0" sz="2400" kern="1200">
          <a:solidFill>
            <a:schemeClr val="tx1"/>
          </a:solidFill>
          <a:latin typeface="Calibri" panose="020F0502020204030204" pitchFamily="34" charset="0"/>
          <a:ea typeface="+mn-ea"/>
          <a:cs typeface="+mn-cs"/>
        </a:defRPr>
      </a:lvl1pPr>
      <a:lvl2pPr marL="411480" indent="-205740" algn="l" rtl="0" eaLnBrk="1" latinLnBrk="0" hangingPunct="1">
        <a:spcBef>
          <a:spcPts val="375"/>
        </a:spcBef>
        <a:buClr>
          <a:srgbClr val="5E3886"/>
        </a:buClr>
        <a:buSzPct val="76000"/>
        <a:buFont typeface="Wingdings 3"/>
        <a:buChar char=""/>
        <a:defRPr kumimoji="0" sz="1950" kern="1200">
          <a:solidFill>
            <a:schemeClr val="tx1"/>
          </a:solidFill>
          <a:latin typeface="Calibri" panose="020F0502020204030204" pitchFamily="34" charset="0"/>
          <a:ea typeface="+mn-ea"/>
          <a:cs typeface="+mn-cs"/>
        </a:defRPr>
      </a:lvl2pPr>
      <a:lvl3pPr marL="617220" indent="-171450" algn="l" rtl="0" eaLnBrk="1" latinLnBrk="0" hangingPunct="1">
        <a:spcBef>
          <a:spcPts val="375"/>
        </a:spcBef>
        <a:buClr>
          <a:srgbClr val="5E3886"/>
        </a:buClr>
        <a:buSzPct val="76000"/>
        <a:buFont typeface="Wingdings 3"/>
        <a:buChar char=""/>
        <a:defRPr kumimoji="0" sz="1650" kern="1200">
          <a:solidFill>
            <a:schemeClr val="tx1"/>
          </a:solidFill>
          <a:latin typeface="Calibri" panose="020F0502020204030204" pitchFamily="34" charset="0"/>
          <a:ea typeface="+mn-ea"/>
          <a:cs typeface="+mn-cs"/>
        </a:defRPr>
      </a:lvl3pPr>
      <a:lvl4pPr marL="822960" indent="-171450" algn="l" rtl="0" eaLnBrk="1" latinLnBrk="0" hangingPunct="1">
        <a:spcBef>
          <a:spcPts val="300"/>
        </a:spcBef>
        <a:buClr>
          <a:srgbClr val="5E3886"/>
        </a:buClr>
        <a:buSzPct val="70000"/>
        <a:buFont typeface="Wingdings"/>
        <a:buChar char=""/>
        <a:defRPr kumimoji="0" sz="1350" kern="1200">
          <a:solidFill>
            <a:schemeClr val="tx1"/>
          </a:solidFill>
          <a:latin typeface="Calibri" panose="020F0502020204030204" pitchFamily="34" charset="0"/>
          <a:ea typeface="+mn-ea"/>
          <a:cs typeface="+mn-cs"/>
        </a:defRPr>
      </a:lvl4pPr>
      <a:lvl5pPr marL="1028700" indent="-171450" algn="l" rtl="0" eaLnBrk="1" latinLnBrk="0" hangingPunct="1">
        <a:spcBef>
          <a:spcPts val="225"/>
        </a:spcBef>
        <a:buClr>
          <a:srgbClr val="5E3886"/>
        </a:buClr>
        <a:buSzPct val="70000"/>
        <a:buFont typeface="Wingdings"/>
        <a:buChar char=""/>
        <a:defRPr kumimoji="0" sz="1200" kern="1200">
          <a:solidFill>
            <a:schemeClr val="tx1"/>
          </a:solidFill>
          <a:latin typeface="Calibri" panose="020F0502020204030204" pitchFamily="34" charset="0"/>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extLst>
      <p:ext uri="{BB962C8B-B14F-4D97-AF65-F5344CB8AC3E}">
        <p14:creationId xmlns:p14="http://schemas.microsoft.com/office/powerpoint/2010/main" val="73824521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36" r:id="rId14"/>
    <p:sldLayoutId id="2147483738"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21">
            <a:extLst>
              <a:ext uri="{FF2B5EF4-FFF2-40B4-BE49-F238E27FC236}">
                <a16:creationId xmlns:a16="http://schemas.microsoft.com/office/drawing/2014/main" id="{5686D312-E558-40D0-B488-EBFDEEC6C163}"/>
              </a:ext>
            </a:extLst>
          </p:cNvPr>
          <p:cNvSpPr>
            <a:spLocks noGrp="1" noChangeArrowheads="1"/>
          </p:cNvSpPr>
          <p:nvPr>
            <p:ph type="title"/>
          </p:nvPr>
        </p:nvSpPr>
        <p:spPr bwMode="auto">
          <a:xfrm>
            <a:off x="457629" y="152400"/>
            <a:ext cx="8228742" cy="990600"/>
          </a:xfrm>
          <a:prstGeom prst="rect">
            <a:avLst/>
          </a:prstGeom>
          <a:solidFill>
            <a:srgbClr val="5E38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3075" name="Text Placeholder 12">
            <a:extLst>
              <a:ext uri="{FF2B5EF4-FFF2-40B4-BE49-F238E27FC236}">
                <a16:creationId xmlns:a16="http://schemas.microsoft.com/office/drawing/2014/main" id="{6B6B1677-28A8-4C10-B9CC-F6A714F6117D}"/>
              </a:ext>
            </a:extLst>
          </p:cNvPr>
          <p:cNvSpPr>
            <a:spLocks noGrp="1" noChangeArrowheads="1"/>
          </p:cNvSpPr>
          <p:nvPr>
            <p:ph type="body" idx="1"/>
          </p:nvPr>
        </p:nvSpPr>
        <p:spPr bwMode="auto">
          <a:xfrm>
            <a:off x="457629" y="1219200"/>
            <a:ext cx="8228742"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Straight Connector 28">
            <a:extLst>
              <a:ext uri="{FF2B5EF4-FFF2-40B4-BE49-F238E27FC236}">
                <a16:creationId xmlns:a16="http://schemas.microsoft.com/office/drawing/2014/main" id="{D9356B46-5571-4672-8A29-564170B8442B}"/>
              </a:ext>
            </a:extLst>
          </p:cNvPr>
          <p:cNvSpPr>
            <a:spLocks noChangeShapeType="1"/>
          </p:cNvSpPr>
          <p:nvPr/>
        </p:nvSpPr>
        <p:spPr bwMode="auto">
          <a:xfrm>
            <a:off x="457629" y="1143000"/>
            <a:ext cx="8228742"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3077" name="Picture 2">
            <a:extLst>
              <a:ext uri="{FF2B5EF4-FFF2-40B4-BE49-F238E27FC236}">
                <a16:creationId xmlns:a16="http://schemas.microsoft.com/office/drawing/2014/main" id="{5E707747-BCBC-460B-92AA-2B0C70EFB67E}"/>
              </a:ext>
            </a:extLst>
          </p:cNvPr>
          <p:cNvPicPr>
            <a:picLocks noChangeAspect="1" noChangeArrowheads="1"/>
          </p:cNvPicPr>
          <p:nvPr userDrawn="1"/>
        </p:nvPicPr>
        <p:blipFill>
          <a:blip r:embed="rId19">
            <a:clrChange>
              <a:clrFrom>
                <a:srgbClr val="BFBFBF"/>
              </a:clrFrom>
              <a:clrTo>
                <a:srgbClr val="BFBFB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308900" y="4229100"/>
            <a:ext cx="1046826" cy="407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9952753"/>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8" r:id="rId12"/>
    <p:sldLayoutId id="2147483776" r:id="rId13"/>
    <p:sldLayoutId id="2147483797" r:id="rId14"/>
    <p:sldLayoutId id="2147483798" r:id="rId15"/>
    <p:sldLayoutId id="2147483800" r:id="rId16"/>
    <p:sldLayoutId id="2147483801" r:id="rId17"/>
  </p:sldLayoutIdLst>
  <p:transition spd="med">
    <p:fade/>
  </p:transition>
  <p:txStyles>
    <p:titleStyle>
      <a:lvl1pPr algn="l" rtl="0" eaLnBrk="0" fontAlgn="base" hangingPunct="0">
        <a:spcBef>
          <a:spcPct val="0"/>
        </a:spcBef>
        <a:spcAft>
          <a:spcPct val="0"/>
        </a:spcAft>
        <a:defRPr sz="3964" kern="1200">
          <a:solidFill>
            <a:schemeClr val="bg1"/>
          </a:solidFill>
          <a:latin typeface="Calibri" panose="020F0502020204030204" pitchFamily="34" charset="0"/>
          <a:ea typeface="+mj-ea"/>
          <a:cs typeface="+mj-cs"/>
        </a:defRPr>
      </a:lvl1pPr>
      <a:lvl2pPr algn="l" rtl="0" eaLnBrk="0" fontAlgn="base" hangingPunct="0">
        <a:spcBef>
          <a:spcPct val="0"/>
        </a:spcBef>
        <a:spcAft>
          <a:spcPct val="0"/>
        </a:spcAft>
        <a:defRPr sz="3964">
          <a:solidFill>
            <a:schemeClr val="bg1"/>
          </a:solidFill>
          <a:latin typeface="Calibri" panose="020F0502020204030204" pitchFamily="34" charset="0"/>
        </a:defRPr>
      </a:lvl2pPr>
      <a:lvl3pPr algn="l" rtl="0" eaLnBrk="0" fontAlgn="base" hangingPunct="0">
        <a:spcBef>
          <a:spcPct val="0"/>
        </a:spcBef>
        <a:spcAft>
          <a:spcPct val="0"/>
        </a:spcAft>
        <a:defRPr sz="3964">
          <a:solidFill>
            <a:schemeClr val="bg1"/>
          </a:solidFill>
          <a:latin typeface="Calibri" panose="020F0502020204030204" pitchFamily="34" charset="0"/>
        </a:defRPr>
      </a:lvl3pPr>
      <a:lvl4pPr algn="l" rtl="0" eaLnBrk="0" fontAlgn="base" hangingPunct="0">
        <a:spcBef>
          <a:spcPct val="0"/>
        </a:spcBef>
        <a:spcAft>
          <a:spcPct val="0"/>
        </a:spcAft>
        <a:defRPr sz="3964">
          <a:solidFill>
            <a:schemeClr val="bg1"/>
          </a:solidFill>
          <a:latin typeface="Calibri" panose="020F0502020204030204" pitchFamily="34" charset="0"/>
        </a:defRPr>
      </a:lvl4pPr>
      <a:lvl5pPr algn="l" rtl="0" eaLnBrk="0" fontAlgn="base" hangingPunct="0">
        <a:spcBef>
          <a:spcPct val="0"/>
        </a:spcBef>
        <a:spcAft>
          <a:spcPct val="0"/>
        </a:spcAft>
        <a:defRPr sz="3964">
          <a:solidFill>
            <a:schemeClr val="bg1"/>
          </a:solidFill>
          <a:latin typeface="Calibri" panose="020F0502020204030204" pitchFamily="34" charset="0"/>
        </a:defRPr>
      </a:lvl5pPr>
      <a:lvl6pPr marL="411846" algn="l" rtl="0" fontAlgn="base">
        <a:spcBef>
          <a:spcPct val="0"/>
        </a:spcBef>
        <a:spcAft>
          <a:spcPct val="0"/>
        </a:spcAft>
        <a:defRPr sz="3964">
          <a:solidFill>
            <a:schemeClr val="bg1"/>
          </a:solidFill>
          <a:latin typeface="Calibri" panose="020F0502020204030204" pitchFamily="34" charset="0"/>
        </a:defRPr>
      </a:lvl6pPr>
      <a:lvl7pPr marL="823692" algn="l" rtl="0" fontAlgn="base">
        <a:spcBef>
          <a:spcPct val="0"/>
        </a:spcBef>
        <a:spcAft>
          <a:spcPct val="0"/>
        </a:spcAft>
        <a:defRPr sz="3964">
          <a:solidFill>
            <a:schemeClr val="bg1"/>
          </a:solidFill>
          <a:latin typeface="Calibri" panose="020F0502020204030204" pitchFamily="34" charset="0"/>
        </a:defRPr>
      </a:lvl7pPr>
      <a:lvl8pPr marL="1235537" algn="l" rtl="0" fontAlgn="base">
        <a:spcBef>
          <a:spcPct val="0"/>
        </a:spcBef>
        <a:spcAft>
          <a:spcPct val="0"/>
        </a:spcAft>
        <a:defRPr sz="3964">
          <a:solidFill>
            <a:schemeClr val="bg1"/>
          </a:solidFill>
          <a:latin typeface="Calibri" panose="020F0502020204030204" pitchFamily="34" charset="0"/>
        </a:defRPr>
      </a:lvl8pPr>
      <a:lvl9pPr marL="1647383" algn="l" rtl="0" fontAlgn="base">
        <a:spcBef>
          <a:spcPct val="0"/>
        </a:spcBef>
        <a:spcAft>
          <a:spcPct val="0"/>
        </a:spcAft>
        <a:defRPr sz="3964">
          <a:solidFill>
            <a:schemeClr val="bg1"/>
          </a:solidFill>
          <a:latin typeface="Calibri" panose="020F0502020204030204" pitchFamily="34" charset="0"/>
        </a:defRPr>
      </a:lvl9pPr>
    </p:titleStyle>
    <p:bodyStyle>
      <a:lvl1pPr marL="245963" indent="-245963" algn="l" rtl="0" eaLnBrk="0" fontAlgn="base" hangingPunct="0">
        <a:spcBef>
          <a:spcPts val="540"/>
        </a:spcBef>
        <a:spcAft>
          <a:spcPct val="0"/>
        </a:spcAft>
        <a:buClr>
          <a:srgbClr val="86AA2C"/>
        </a:buClr>
        <a:buSzPct val="76000"/>
        <a:buFont typeface="Wingdings 3" panose="05040102010807070707" pitchFamily="18" charset="2"/>
        <a:buChar char=""/>
        <a:defRPr sz="2883" kern="1200">
          <a:solidFill>
            <a:schemeClr val="tx1"/>
          </a:solidFill>
          <a:latin typeface="Calibri" panose="020F0502020204030204" pitchFamily="34" charset="0"/>
          <a:ea typeface="+mn-ea"/>
          <a:cs typeface="+mn-cs"/>
        </a:defRPr>
      </a:lvl1pPr>
      <a:lvl2pPr marL="493357" indent="-245963" algn="l" rtl="0" eaLnBrk="0" fontAlgn="base" hangingPunct="0">
        <a:spcBef>
          <a:spcPts val="450"/>
        </a:spcBef>
        <a:spcAft>
          <a:spcPct val="0"/>
        </a:spcAft>
        <a:buClr>
          <a:srgbClr val="86AA2C"/>
        </a:buClr>
        <a:buSzPct val="76000"/>
        <a:buFont typeface="Wingdings 3" panose="05040102010807070707" pitchFamily="18" charset="2"/>
        <a:buChar char=""/>
        <a:defRPr sz="2342" kern="1200">
          <a:solidFill>
            <a:schemeClr val="tx1"/>
          </a:solidFill>
          <a:latin typeface="Calibri" panose="020F0502020204030204" pitchFamily="34" charset="0"/>
          <a:ea typeface="+mn-ea"/>
          <a:cs typeface="+mn-cs"/>
        </a:defRPr>
      </a:lvl2pPr>
      <a:lvl3pPr marL="740750" indent="-205923" algn="l" rtl="0" eaLnBrk="0" fontAlgn="base" hangingPunct="0">
        <a:spcBef>
          <a:spcPts val="450"/>
        </a:spcBef>
        <a:spcAft>
          <a:spcPct val="0"/>
        </a:spcAft>
        <a:buClr>
          <a:srgbClr val="86AA2C"/>
        </a:buClr>
        <a:buSzPct val="76000"/>
        <a:buFont typeface="Wingdings 3" panose="05040102010807070707" pitchFamily="18" charset="2"/>
        <a:buChar char=""/>
        <a:defRPr sz="1982" kern="1200">
          <a:solidFill>
            <a:schemeClr val="tx1"/>
          </a:solidFill>
          <a:latin typeface="Calibri" panose="020F0502020204030204" pitchFamily="34" charset="0"/>
          <a:ea typeface="+mn-ea"/>
          <a:cs typeface="+mn-cs"/>
        </a:defRPr>
      </a:lvl3pPr>
      <a:lvl4pPr marL="988144" indent="-205923" algn="l" rtl="0" eaLnBrk="0" fontAlgn="base" hangingPunct="0">
        <a:spcBef>
          <a:spcPts val="360"/>
        </a:spcBef>
        <a:spcAft>
          <a:spcPct val="0"/>
        </a:spcAft>
        <a:buClr>
          <a:srgbClr val="86AA2C"/>
        </a:buClr>
        <a:buSzPct val="70000"/>
        <a:buFont typeface="Wingdings" panose="05000000000000000000" pitchFamily="2" charset="2"/>
        <a:buChar char=""/>
        <a:defRPr kern="1200">
          <a:solidFill>
            <a:schemeClr val="tx1"/>
          </a:solidFill>
          <a:latin typeface="Calibri" panose="020F0502020204030204" pitchFamily="34" charset="0"/>
          <a:ea typeface="+mn-ea"/>
          <a:cs typeface="+mn-cs"/>
        </a:defRPr>
      </a:lvl4pPr>
      <a:lvl5pPr marL="1235537" indent="-205923" algn="l" rtl="0" eaLnBrk="0" fontAlgn="base" hangingPunct="0">
        <a:spcBef>
          <a:spcPts val="270"/>
        </a:spcBef>
        <a:spcAft>
          <a:spcPct val="0"/>
        </a:spcAft>
        <a:buClr>
          <a:srgbClr val="86AA2C"/>
        </a:buClr>
        <a:buSzPct val="70000"/>
        <a:buFont typeface="Wingdings" panose="05000000000000000000" pitchFamily="2" charset="2"/>
        <a:buChar char=""/>
        <a:defRPr sz="1441" kern="1200">
          <a:solidFill>
            <a:schemeClr val="tx1"/>
          </a:solidFill>
          <a:latin typeface="Calibri" panose="020F0502020204030204" pitchFamily="34" charset="0"/>
          <a:ea typeface="+mn-ea"/>
          <a:cs typeface="+mn-cs"/>
        </a:defRPr>
      </a:lvl5pPr>
      <a:lvl6pPr marL="1482645" indent="-164738" algn="l" rtl="0" eaLnBrk="1" latinLnBrk="0" hangingPunct="1">
        <a:spcBef>
          <a:spcPts val="270"/>
        </a:spcBef>
        <a:buClr>
          <a:srgbClr val="9FB8CD">
            <a:shade val="75000"/>
          </a:srgbClr>
        </a:buClr>
        <a:buSzPct val="75000"/>
        <a:buFont typeface="Wingdings 3"/>
        <a:buChar char=""/>
        <a:defRPr kumimoji="0" lang="en-US" sz="1441" kern="1200" smtClean="0">
          <a:solidFill>
            <a:schemeClr val="tx1"/>
          </a:solidFill>
          <a:latin typeface="+mn-lt"/>
          <a:ea typeface="+mn-ea"/>
          <a:cs typeface="+mn-cs"/>
        </a:defRPr>
      </a:lvl6pPr>
      <a:lvl7pPr marL="1647383" indent="-164738" algn="l" rtl="0" eaLnBrk="1" latinLnBrk="0" hangingPunct="1">
        <a:spcBef>
          <a:spcPts val="270"/>
        </a:spcBef>
        <a:buClr>
          <a:srgbClr val="727CA3">
            <a:shade val="75000"/>
          </a:srgbClr>
        </a:buClr>
        <a:buSzPct val="75000"/>
        <a:buFont typeface="Wingdings 3"/>
        <a:buChar char=""/>
        <a:defRPr kumimoji="0" lang="en-US" sz="1261" kern="1200" smtClean="0">
          <a:solidFill>
            <a:schemeClr val="tx1"/>
          </a:solidFill>
          <a:latin typeface="+mn-lt"/>
          <a:ea typeface="+mn-ea"/>
          <a:cs typeface="+mn-cs"/>
        </a:defRPr>
      </a:lvl7pPr>
      <a:lvl8pPr marL="1812121" indent="-164738" algn="l" rtl="0" eaLnBrk="1" latinLnBrk="0" hangingPunct="1">
        <a:spcBef>
          <a:spcPts val="270"/>
        </a:spcBef>
        <a:buClr>
          <a:prstClr val="white">
            <a:shade val="50000"/>
          </a:prstClr>
        </a:buClr>
        <a:buSzPct val="75000"/>
        <a:buFont typeface="Wingdings 3"/>
        <a:buChar char=""/>
        <a:defRPr kumimoji="0" lang="en-US" sz="1261" kern="1200" smtClean="0">
          <a:solidFill>
            <a:schemeClr val="tx1"/>
          </a:solidFill>
          <a:latin typeface="+mn-lt"/>
          <a:ea typeface="+mn-ea"/>
          <a:cs typeface="+mn-cs"/>
        </a:defRPr>
      </a:lvl8pPr>
      <a:lvl9pPr marL="1976860" indent="-164738" algn="l" rtl="0" eaLnBrk="1" latinLnBrk="0" hangingPunct="1">
        <a:spcBef>
          <a:spcPts val="270"/>
        </a:spcBef>
        <a:buClr>
          <a:srgbClr val="9FB8CD"/>
        </a:buClr>
        <a:buSzPct val="75000"/>
        <a:buFont typeface="Wingdings 3"/>
        <a:buChar char=""/>
        <a:defRPr kumimoji="0" lang="en-US" sz="1081"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11846" algn="l" rtl="0" eaLnBrk="1" latinLnBrk="0" hangingPunct="1">
        <a:defRPr kumimoji="0" kern="1200">
          <a:solidFill>
            <a:schemeClr val="tx1"/>
          </a:solidFill>
          <a:latin typeface="+mn-lt"/>
          <a:ea typeface="+mn-ea"/>
          <a:cs typeface="+mn-cs"/>
        </a:defRPr>
      </a:lvl2pPr>
      <a:lvl3pPr marL="823692" algn="l" rtl="0" eaLnBrk="1" latinLnBrk="0" hangingPunct="1">
        <a:defRPr kumimoji="0" kern="1200">
          <a:solidFill>
            <a:schemeClr val="tx1"/>
          </a:solidFill>
          <a:latin typeface="+mn-lt"/>
          <a:ea typeface="+mn-ea"/>
          <a:cs typeface="+mn-cs"/>
        </a:defRPr>
      </a:lvl3pPr>
      <a:lvl4pPr marL="1235537" algn="l" rtl="0" eaLnBrk="1" latinLnBrk="0" hangingPunct="1">
        <a:defRPr kumimoji="0" kern="1200">
          <a:solidFill>
            <a:schemeClr val="tx1"/>
          </a:solidFill>
          <a:latin typeface="+mn-lt"/>
          <a:ea typeface="+mn-ea"/>
          <a:cs typeface="+mn-cs"/>
        </a:defRPr>
      </a:lvl4pPr>
      <a:lvl5pPr marL="1647383" algn="l" rtl="0" eaLnBrk="1" latinLnBrk="0" hangingPunct="1">
        <a:defRPr kumimoji="0" kern="1200">
          <a:solidFill>
            <a:schemeClr val="tx1"/>
          </a:solidFill>
          <a:latin typeface="+mn-lt"/>
          <a:ea typeface="+mn-ea"/>
          <a:cs typeface="+mn-cs"/>
        </a:defRPr>
      </a:lvl5pPr>
      <a:lvl6pPr marL="2059229" algn="l" rtl="0" eaLnBrk="1" latinLnBrk="0" hangingPunct="1">
        <a:defRPr kumimoji="0" kern="1200">
          <a:solidFill>
            <a:schemeClr val="tx1"/>
          </a:solidFill>
          <a:latin typeface="+mn-lt"/>
          <a:ea typeface="+mn-ea"/>
          <a:cs typeface="+mn-cs"/>
        </a:defRPr>
      </a:lvl6pPr>
      <a:lvl7pPr marL="2471075" algn="l" rtl="0" eaLnBrk="1" latinLnBrk="0" hangingPunct="1">
        <a:defRPr kumimoji="0" kern="1200">
          <a:solidFill>
            <a:schemeClr val="tx1"/>
          </a:solidFill>
          <a:latin typeface="+mn-lt"/>
          <a:ea typeface="+mn-ea"/>
          <a:cs typeface="+mn-cs"/>
        </a:defRPr>
      </a:lvl7pPr>
      <a:lvl8pPr marL="2882920" algn="l" rtl="0" eaLnBrk="1" latinLnBrk="0" hangingPunct="1">
        <a:defRPr kumimoji="0" kern="1200">
          <a:solidFill>
            <a:schemeClr val="tx1"/>
          </a:solidFill>
          <a:latin typeface="+mn-lt"/>
          <a:ea typeface="+mn-ea"/>
          <a:cs typeface="+mn-cs"/>
        </a:defRPr>
      </a:lvl8pPr>
      <a:lvl9pPr marL="3294766"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le Placeholder 21">
            <a:extLst>
              <a:ext uri="{FF2B5EF4-FFF2-40B4-BE49-F238E27FC236}">
                <a16:creationId xmlns:a16="http://schemas.microsoft.com/office/drawing/2014/main" id="{84AEEB2A-39BF-40B7-A4F3-4962B14969A4}"/>
              </a:ext>
            </a:extLst>
          </p:cNvPr>
          <p:cNvSpPr>
            <a:spLocks noGrp="1" noChangeArrowheads="1"/>
          </p:cNvSpPr>
          <p:nvPr>
            <p:ph type="title"/>
          </p:nvPr>
        </p:nvSpPr>
        <p:spPr bwMode="auto">
          <a:xfrm>
            <a:off x="457629" y="152400"/>
            <a:ext cx="8228742" cy="990600"/>
          </a:xfrm>
          <a:prstGeom prst="rect">
            <a:avLst/>
          </a:prstGeom>
          <a:solidFill>
            <a:srgbClr val="5E38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4099" name="Text Placeholder 12">
            <a:extLst>
              <a:ext uri="{FF2B5EF4-FFF2-40B4-BE49-F238E27FC236}">
                <a16:creationId xmlns:a16="http://schemas.microsoft.com/office/drawing/2014/main" id="{EB0ECBD0-2202-4B9E-8828-C543E048B5CB}"/>
              </a:ext>
            </a:extLst>
          </p:cNvPr>
          <p:cNvSpPr>
            <a:spLocks noGrp="1" noChangeArrowheads="1"/>
          </p:cNvSpPr>
          <p:nvPr>
            <p:ph type="body" idx="1"/>
          </p:nvPr>
        </p:nvSpPr>
        <p:spPr bwMode="auto">
          <a:xfrm>
            <a:off x="457629" y="1219200"/>
            <a:ext cx="8228742"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0" name="Straight Connector 28">
            <a:extLst>
              <a:ext uri="{FF2B5EF4-FFF2-40B4-BE49-F238E27FC236}">
                <a16:creationId xmlns:a16="http://schemas.microsoft.com/office/drawing/2014/main" id="{1F8D788B-5CB6-488B-BB90-21F079C99B1E}"/>
              </a:ext>
            </a:extLst>
          </p:cNvPr>
          <p:cNvSpPr>
            <a:spLocks noChangeShapeType="1"/>
          </p:cNvSpPr>
          <p:nvPr/>
        </p:nvSpPr>
        <p:spPr bwMode="auto">
          <a:xfrm>
            <a:off x="457629" y="1143000"/>
            <a:ext cx="8228742"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4101" name="Picture 2">
            <a:extLst>
              <a:ext uri="{FF2B5EF4-FFF2-40B4-BE49-F238E27FC236}">
                <a16:creationId xmlns:a16="http://schemas.microsoft.com/office/drawing/2014/main" id="{45539292-9142-44DA-B7A3-F3F43FF0A3F7}"/>
              </a:ext>
            </a:extLst>
          </p:cNvPr>
          <p:cNvPicPr>
            <a:picLocks noChangeAspect="1" noChangeArrowheads="1"/>
          </p:cNvPicPr>
          <p:nvPr userDrawn="1"/>
        </p:nvPicPr>
        <p:blipFill>
          <a:blip r:embed="rId14">
            <a:clrChange>
              <a:clrFrom>
                <a:srgbClr val="BFBFBF"/>
              </a:clrFrom>
              <a:clrTo>
                <a:srgbClr val="BFBFB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308900" y="4229100"/>
            <a:ext cx="1046826" cy="407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4987685"/>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Lst>
  <p:transition spd="med">
    <p:fade/>
  </p:transition>
  <p:txStyles>
    <p:titleStyle>
      <a:lvl1pPr algn="l" rtl="0" eaLnBrk="0" fontAlgn="base" hangingPunct="0">
        <a:spcBef>
          <a:spcPct val="0"/>
        </a:spcBef>
        <a:spcAft>
          <a:spcPct val="0"/>
        </a:spcAft>
        <a:defRPr sz="3964" kern="1200">
          <a:solidFill>
            <a:schemeClr val="bg1"/>
          </a:solidFill>
          <a:latin typeface="Calibri" panose="020F0502020204030204" pitchFamily="34" charset="0"/>
          <a:ea typeface="+mj-ea"/>
          <a:cs typeface="+mj-cs"/>
        </a:defRPr>
      </a:lvl1pPr>
      <a:lvl2pPr algn="l" rtl="0" eaLnBrk="0" fontAlgn="base" hangingPunct="0">
        <a:spcBef>
          <a:spcPct val="0"/>
        </a:spcBef>
        <a:spcAft>
          <a:spcPct val="0"/>
        </a:spcAft>
        <a:defRPr sz="3964">
          <a:solidFill>
            <a:schemeClr val="bg1"/>
          </a:solidFill>
          <a:latin typeface="Calibri" panose="020F0502020204030204" pitchFamily="34" charset="0"/>
        </a:defRPr>
      </a:lvl2pPr>
      <a:lvl3pPr algn="l" rtl="0" eaLnBrk="0" fontAlgn="base" hangingPunct="0">
        <a:spcBef>
          <a:spcPct val="0"/>
        </a:spcBef>
        <a:spcAft>
          <a:spcPct val="0"/>
        </a:spcAft>
        <a:defRPr sz="3964">
          <a:solidFill>
            <a:schemeClr val="bg1"/>
          </a:solidFill>
          <a:latin typeface="Calibri" panose="020F0502020204030204" pitchFamily="34" charset="0"/>
        </a:defRPr>
      </a:lvl3pPr>
      <a:lvl4pPr algn="l" rtl="0" eaLnBrk="0" fontAlgn="base" hangingPunct="0">
        <a:spcBef>
          <a:spcPct val="0"/>
        </a:spcBef>
        <a:spcAft>
          <a:spcPct val="0"/>
        </a:spcAft>
        <a:defRPr sz="3964">
          <a:solidFill>
            <a:schemeClr val="bg1"/>
          </a:solidFill>
          <a:latin typeface="Calibri" panose="020F0502020204030204" pitchFamily="34" charset="0"/>
        </a:defRPr>
      </a:lvl4pPr>
      <a:lvl5pPr algn="l" rtl="0" eaLnBrk="0" fontAlgn="base" hangingPunct="0">
        <a:spcBef>
          <a:spcPct val="0"/>
        </a:spcBef>
        <a:spcAft>
          <a:spcPct val="0"/>
        </a:spcAft>
        <a:defRPr sz="3964">
          <a:solidFill>
            <a:schemeClr val="bg1"/>
          </a:solidFill>
          <a:latin typeface="Calibri" panose="020F0502020204030204" pitchFamily="34" charset="0"/>
        </a:defRPr>
      </a:lvl5pPr>
      <a:lvl6pPr marL="411846" algn="l" rtl="0" fontAlgn="base">
        <a:spcBef>
          <a:spcPct val="0"/>
        </a:spcBef>
        <a:spcAft>
          <a:spcPct val="0"/>
        </a:spcAft>
        <a:defRPr sz="3964">
          <a:solidFill>
            <a:schemeClr val="bg1"/>
          </a:solidFill>
          <a:latin typeface="Calibri" panose="020F0502020204030204" pitchFamily="34" charset="0"/>
        </a:defRPr>
      </a:lvl6pPr>
      <a:lvl7pPr marL="823692" algn="l" rtl="0" fontAlgn="base">
        <a:spcBef>
          <a:spcPct val="0"/>
        </a:spcBef>
        <a:spcAft>
          <a:spcPct val="0"/>
        </a:spcAft>
        <a:defRPr sz="3964">
          <a:solidFill>
            <a:schemeClr val="bg1"/>
          </a:solidFill>
          <a:latin typeface="Calibri" panose="020F0502020204030204" pitchFamily="34" charset="0"/>
        </a:defRPr>
      </a:lvl7pPr>
      <a:lvl8pPr marL="1235537" algn="l" rtl="0" fontAlgn="base">
        <a:spcBef>
          <a:spcPct val="0"/>
        </a:spcBef>
        <a:spcAft>
          <a:spcPct val="0"/>
        </a:spcAft>
        <a:defRPr sz="3964">
          <a:solidFill>
            <a:schemeClr val="bg1"/>
          </a:solidFill>
          <a:latin typeface="Calibri" panose="020F0502020204030204" pitchFamily="34" charset="0"/>
        </a:defRPr>
      </a:lvl8pPr>
      <a:lvl9pPr marL="1647383" algn="l" rtl="0" fontAlgn="base">
        <a:spcBef>
          <a:spcPct val="0"/>
        </a:spcBef>
        <a:spcAft>
          <a:spcPct val="0"/>
        </a:spcAft>
        <a:defRPr sz="3964">
          <a:solidFill>
            <a:schemeClr val="bg1"/>
          </a:solidFill>
          <a:latin typeface="Calibri" panose="020F0502020204030204" pitchFamily="34" charset="0"/>
        </a:defRPr>
      </a:lvl9pPr>
    </p:titleStyle>
    <p:bodyStyle>
      <a:lvl1pPr marL="245963" indent="-245963" algn="l" rtl="0" eaLnBrk="0" fontAlgn="base" hangingPunct="0">
        <a:spcBef>
          <a:spcPts val="540"/>
        </a:spcBef>
        <a:spcAft>
          <a:spcPct val="0"/>
        </a:spcAft>
        <a:buClr>
          <a:srgbClr val="86AA2C"/>
        </a:buClr>
        <a:buSzPct val="76000"/>
        <a:buFont typeface="Wingdings 3" panose="05040102010807070707" pitchFamily="18" charset="2"/>
        <a:buChar char=""/>
        <a:defRPr sz="2883" kern="1200">
          <a:solidFill>
            <a:schemeClr val="tx1"/>
          </a:solidFill>
          <a:latin typeface="Calibri" panose="020F0502020204030204" pitchFamily="34" charset="0"/>
          <a:ea typeface="+mn-ea"/>
          <a:cs typeface="+mn-cs"/>
        </a:defRPr>
      </a:lvl1pPr>
      <a:lvl2pPr marL="493357" indent="-245963" algn="l" rtl="0" eaLnBrk="0" fontAlgn="base" hangingPunct="0">
        <a:spcBef>
          <a:spcPts val="450"/>
        </a:spcBef>
        <a:spcAft>
          <a:spcPct val="0"/>
        </a:spcAft>
        <a:buClr>
          <a:srgbClr val="86AA2C"/>
        </a:buClr>
        <a:buSzPct val="76000"/>
        <a:buFont typeface="Wingdings 3" panose="05040102010807070707" pitchFamily="18" charset="2"/>
        <a:buChar char=""/>
        <a:defRPr sz="2342" kern="1200">
          <a:solidFill>
            <a:schemeClr val="tx1"/>
          </a:solidFill>
          <a:latin typeface="Calibri" panose="020F0502020204030204" pitchFamily="34" charset="0"/>
          <a:ea typeface="+mn-ea"/>
          <a:cs typeface="+mn-cs"/>
        </a:defRPr>
      </a:lvl2pPr>
      <a:lvl3pPr marL="740750" indent="-205923" algn="l" rtl="0" eaLnBrk="0" fontAlgn="base" hangingPunct="0">
        <a:spcBef>
          <a:spcPts val="450"/>
        </a:spcBef>
        <a:spcAft>
          <a:spcPct val="0"/>
        </a:spcAft>
        <a:buClr>
          <a:srgbClr val="86AA2C"/>
        </a:buClr>
        <a:buSzPct val="76000"/>
        <a:buFont typeface="Wingdings 3" panose="05040102010807070707" pitchFamily="18" charset="2"/>
        <a:buChar char=""/>
        <a:defRPr sz="1982" kern="1200">
          <a:solidFill>
            <a:schemeClr val="tx1"/>
          </a:solidFill>
          <a:latin typeface="Calibri" panose="020F0502020204030204" pitchFamily="34" charset="0"/>
          <a:ea typeface="+mn-ea"/>
          <a:cs typeface="+mn-cs"/>
        </a:defRPr>
      </a:lvl3pPr>
      <a:lvl4pPr marL="988144" indent="-205923" algn="l" rtl="0" eaLnBrk="0" fontAlgn="base" hangingPunct="0">
        <a:spcBef>
          <a:spcPts val="360"/>
        </a:spcBef>
        <a:spcAft>
          <a:spcPct val="0"/>
        </a:spcAft>
        <a:buClr>
          <a:srgbClr val="86AA2C"/>
        </a:buClr>
        <a:buSzPct val="70000"/>
        <a:buFont typeface="Wingdings" panose="05000000000000000000" pitchFamily="2" charset="2"/>
        <a:buChar char=""/>
        <a:defRPr kern="1200">
          <a:solidFill>
            <a:schemeClr val="tx1"/>
          </a:solidFill>
          <a:latin typeface="Calibri" panose="020F0502020204030204" pitchFamily="34" charset="0"/>
          <a:ea typeface="+mn-ea"/>
          <a:cs typeface="+mn-cs"/>
        </a:defRPr>
      </a:lvl4pPr>
      <a:lvl5pPr marL="1235537" indent="-205923" algn="l" rtl="0" eaLnBrk="0" fontAlgn="base" hangingPunct="0">
        <a:spcBef>
          <a:spcPts val="270"/>
        </a:spcBef>
        <a:spcAft>
          <a:spcPct val="0"/>
        </a:spcAft>
        <a:buClr>
          <a:srgbClr val="86AA2C"/>
        </a:buClr>
        <a:buSzPct val="70000"/>
        <a:buFont typeface="Wingdings" panose="05000000000000000000" pitchFamily="2" charset="2"/>
        <a:buChar char=""/>
        <a:defRPr sz="1441" kern="1200">
          <a:solidFill>
            <a:schemeClr val="tx1"/>
          </a:solidFill>
          <a:latin typeface="Calibri" panose="020F0502020204030204" pitchFamily="34" charset="0"/>
          <a:ea typeface="+mn-ea"/>
          <a:cs typeface="+mn-cs"/>
        </a:defRPr>
      </a:lvl5pPr>
      <a:lvl6pPr marL="1482645" indent="-164738" algn="l" rtl="0" eaLnBrk="1" latinLnBrk="0" hangingPunct="1">
        <a:spcBef>
          <a:spcPts val="270"/>
        </a:spcBef>
        <a:buClr>
          <a:srgbClr val="9FB8CD">
            <a:shade val="75000"/>
          </a:srgbClr>
        </a:buClr>
        <a:buSzPct val="75000"/>
        <a:buFont typeface="Wingdings 3"/>
        <a:buChar char=""/>
        <a:defRPr kumimoji="0" lang="en-US" sz="1441" kern="1200" smtClean="0">
          <a:solidFill>
            <a:schemeClr val="tx1"/>
          </a:solidFill>
          <a:latin typeface="+mn-lt"/>
          <a:ea typeface="+mn-ea"/>
          <a:cs typeface="+mn-cs"/>
        </a:defRPr>
      </a:lvl6pPr>
      <a:lvl7pPr marL="1647383" indent="-164738" algn="l" rtl="0" eaLnBrk="1" latinLnBrk="0" hangingPunct="1">
        <a:spcBef>
          <a:spcPts val="270"/>
        </a:spcBef>
        <a:buClr>
          <a:srgbClr val="727CA3">
            <a:shade val="75000"/>
          </a:srgbClr>
        </a:buClr>
        <a:buSzPct val="75000"/>
        <a:buFont typeface="Wingdings 3"/>
        <a:buChar char=""/>
        <a:defRPr kumimoji="0" lang="en-US" sz="1261" kern="1200" smtClean="0">
          <a:solidFill>
            <a:schemeClr val="tx1"/>
          </a:solidFill>
          <a:latin typeface="+mn-lt"/>
          <a:ea typeface="+mn-ea"/>
          <a:cs typeface="+mn-cs"/>
        </a:defRPr>
      </a:lvl7pPr>
      <a:lvl8pPr marL="1812121" indent="-164738" algn="l" rtl="0" eaLnBrk="1" latinLnBrk="0" hangingPunct="1">
        <a:spcBef>
          <a:spcPts val="270"/>
        </a:spcBef>
        <a:buClr>
          <a:prstClr val="white">
            <a:shade val="50000"/>
          </a:prstClr>
        </a:buClr>
        <a:buSzPct val="75000"/>
        <a:buFont typeface="Wingdings 3"/>
        <a:buChar char=""/>
        <a:defRPr kumimoji="0" lang="en-US" sz="1261" kern="1200" smtClean="0">
          <a:solidFill>
            <a:schemeClr val="tx1"/>
          </a:solidFill>
          <a:latin typeface="+mn-lt"/>
          <a:ea typeface="+mn-ea"/>
          <a:cs typeface="+mn-cs"/>
        </a:defRPr>
      </a:lvl8pPr>
      <a:lvl9pPr marL="1976860" indent="-164738" algn="l" rtl="0" eaLnBrk="1" latinLnBrk="0" hangingPunct="1">
        <a:spcBef>
          <a:spcPts val="270"/>
        </a:spcBef>
        <a:buClr>
          <a:srgbClr val="9FB8CD"/>
        </a:buClr>
        <a:buSzPct val="75000"/>
        <a:buFont typeface="Wingdings 3"/>
        <a:buChar char=""/>
        <a:defRPr kumimoji="0" lang="en-US" sz="1081"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11846" algn="l" rtl="0" eaLnBrk="1" latinLnBrk="0" hangingPunct="1">
        <a:defRPr kumimoji="0" kern="1200">
          <a:solidFill>
            <a:schemeClr val="tx1"/>
          </a:solidFill>
          <a:latin typeface="+mn-lt"/>
          <a:ea typeface="+mn-ea"/>
          <a:cs typeface="+mn-cs"/>
        </a:defRPr>
      </a:lvl2pPr>
      <a:lvl3pPr marL="823692" algn="l" rtl="0" eaLnBrk="1" latinLnBrk="0" hangingPunct="1">
        <a:defRPr kumimoji="0" kern="1200">
          <a:solidFill>
            <a:schemeClr val="tx1"/>
          </a:solidFill>
          <a:latin typeface="+mn-lt"/>
          <a:ea typeface="+mn-ea"/>
          <a:cs typeface="+mn-cs"/>
        </a:defRPr>
      </a:lvl3pPr>
      <a:lvl4pPr marL="1235537" algn="l" rtl="0" eaLnBrk="1" latinLnBrk="0" hangingPunct="1">
        <a:defRPr kumimoji="0" kern="1200">
          <a:solidFill>
            <a:schemeClr val="tx1"/>
          </a:solidFill>
          <a:latin typeface="+mn-lt"/>
          <a:ea typeface="+mn-ea"/>
          <a:cs typeface="+mn-cs"/>
        </a:defRPr>
      </a:lvl4pPr>
      <a:lvl5pPr marL="1647383" algn="l" rtl="0" eaLnBrk="1" latinLnBrk="0" hangingPunct="1">
        <a:defRPr kumimoji="0" kern="1200">
          <a:solidFill>
            <a:schemeClr val="tx1"/>
          </a:solidFill>
          <a:latin typeface="+mn-lt"/>
          <a:ea typeface="+mn-ea"/>
          <a:cs typeface="+mn-cs"/>
        </a:defRPr>
      </a:lvl5pPr>
      <a:lvl6pPr marL="2059229" algn="l" rtl="0" eaLnBrk="1" latinLnBrk="0" hangingPunct="1">
        <a:defRPr kumimoji="0" kern="1200">
          <a:solidFill>
            <a:schemeClr val="tx1"/>
          </a:solidFill>
          <a:latin typeface="+mn-lt"/>
          <a:ea typeface="+mn-ea"/>
          <a:cs typeface="+mn-cs"/>
        </a:defRPr>
      </a:lvl6pPr>
      <a:lvl7pPr marL="2471075" algn="l" rtl="0" eaLnBrk="1" latinLnBrk="0" hangingPunct="1">
        <a:defRPr kumimoji="0" kern="1200">
          <a:solidFill>
            <a:schemeClr val="tx1"/>
          </a:solidFill>
          <a:latin typeface="+mn-lt"/>
          <a:ea typeface="+mn-ea"/>
          <a:cs typeface="+mn-cs"/>
        </a:defRPr>
      </a:lvl7pPr>
      <a:lvl8pPr marL="2882920" algn="l" rtl="0" eaLnBrk="1" latinLnBrk="0" hangingPunct="1">
        <a:defRPr kumimoji="0" kern="1200">
          <a:solidFill>
            <a:schemeClr val="tx1"/>
          </a:solidFill>
          <a:latin typeface="+mn-lt"/>
          <a:ea typeface="+mn-ea"/>
          <a:cs typeface="+mn-cs"/>
        </a:defRPr>
      </a:lvl8pPr>
      <a:lvl9pPr marL="3294766"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spTree>
    <p:extLst>
      <p:ext uri="{BB962C8B-B14F-4D97-AF65-F5344CB8AC3E}">
        <p14:creationId xmlns:p14="http://schemas.microsoft.com/office/powerpoint/2010/main" val="208916541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4" r:id="rId17"/>
    <p:sldLayoutId id="2147483969"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spTree>
    <p:extLst>
      <p:ext uri="{BB962C8B-B14F-4D97-AF65-F5344CB8AC3E}">
        <p14:creationId xmlns:p14="http://schemas.microsoft.com/office/powerpoint/2010/main" val="2270259901"/>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 id="2147483945" r:id="rId13"/>
    <p:sldLayoutId id="2147483946" r:id="rId14"/>
    <p:sldLayoutId id="2147483947" r:id="rId15"/>
    <p:sldLayoutId id="2147483948" r:id="rId16"/>
    <p:sldLayoutId id="2147483949" r:id="rId17"/>
    <p:sldLayoutId id="2147483950" r:id="rId18"/>
    <p:sldLayoutId id="2147483951" r:id="rId19"/>
    <p:sldLayoutId id="2147483952" r:id="rId20"/>
    <p:sldLayoutId id="2147483953"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extLst>
      <p:ext uri="{BB962C8B-B14F-4D97-AF65-F5344CB8AC3E}">
        <p14:creationId xmlns:p14="http://schemas.microsoft.com/office/powerpoint/2010/main" val="1703115122"/>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 id="2147483966" r:id="rId12"/>
    <p:sldLayoutId id="2147483967" r:id="rId13"/>
    <p:sldLayoutId id="2147483968"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5E3886"/>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5E3886"/>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5E3886"/>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5E3886"/>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5E3886"/>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6.jpeg"/></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10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39.xml"/><Relationship Id="rId1" Type="http://schemas.openxmlformats.org/officeDocument/2006/relationships/slideLayout" Target="../slideLayouts/slideLayout19.xml"/><Relationship Id="rId4" Type="http://schemas.openxmlformats.org/officeDocument/2006/relationships/image" Target="../media/image63.png"/></Relationships>
</file>

<file path=ppt/slides/_rels/slide10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10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3.xml"/><Relationship Id="rId4" Type="http://schemas.openxmlformats.org/officeDocument/2006/relationships/image" Target="../media/image65.png"/></Relationships>
</file>

<file path=ppt/slides/_rels/slide10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openxmlformats.org/officeDocument/2006/relationships/image" Target="NULL"/><Relationship Id="rId2" Type="http://schemas.openxmlformats.org/officeDocument/2006/relationships/slideLayout" Target="../slideLayouts/slideLayout21.xml"/><Relationship Id="rId1" Type="http://schemas.openxmlformats.org/officeDocument/2006/relationships/tags" Target="../tags/tag50.xml"/><Relationship Id="rId6" Type="http://schemas.openxmlformats.org/officeDocument/2006/relationships/customXml" Target="../ink/ink5.xml"/><Relationship Id="rId5" Type="http://schemas.openxmlformats.org/officeDocument/2006/relationships/image" Target="NULL"/><Relationship Id="rId4" Type="http://schemas.openxmlformats.org/officeDocument/2006/relationships/customXml" Target="../ink/ink4.xml"/></Relationships>
</file>

<file path=ppt/slides/_rels/slide106.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109.xml"/></Relationships>
</file>

<file path=ppt/slides/_rels/slide108.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99.xml"/></Relationships>
</file>

<file path=ppt/slides/_rels/slide10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jpg"/><Relationship Id="rId1" Type="http://schemas.openxmlformats.org/officeDocument/2006/relationships/slideLayout" Target="../slideLayouts/slideLayout99.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32.png"/><Relationship Id="rId4" Type="http://schemas.openxmlformats.org/officeDocument/2006/relationships/image" Target="../media/image31.jpeg"/></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09.xml"/><Relationship Id="rId1" Type="http://schemas.openxmlformats.org/officeDocument/2006/relationships/tags" Target="../tags/tag51.xml"/><Relationship Id="rId4" Type="http://schemas.openxmlformats.org/officeDocument/2006/relationships/image" Target="../media/image166.wmf"/></Relationships>
</file>

<file path=ppt/slides/_rels/slide111.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53.xml"/><Relationship Id="rId4" Type="http://schemas.openxmlformats.org/officeDocument/2006/relationships/image" Target="../media/image168.png"/></Relationships>
</file>

<file path=ppt/slides/_rels/slide113.xml.rels><?xml version="1.0" encoding="UTF-8" standalone="yes"?>
<Relationships xmlns="http://schemas.openxmlformats.org/package/2006/relationships"><Relationship Id="rId3" Type="http://schemas.openxmlformats.org/officeDocument/2006/relationships/image" Target="../media/image169.wmf"/><Relationship Id="rId2" Type="http://schemas.openxmlformats.org/officeDocument/2006/relationships/slideLayout" Target="../slideLayouts/slideLayout4.xml"/><Relationship Id="rId1" Type="http://schemas.openxmlformats.org/officeDocument/2006/relationships/tags" Target="../tags/tag54.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55.xml"/><Relationship Id="rId5" Type="http://schemas.openxmlformats.org/officeDocument/2006/relationships/image" Target="../media/image171.JPG"/><Relationship Id="rId4" Type="http://schemas.openxmlformats.org/officeDocument/2006/relationships/image" Target="../media/image170.png"/></Relationships>
</file>

<file path=ppt/slides/_rels/slide115.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173.png"/><Relationship Id="rId4" Type="http://schemas.openxmlformats.org/officeDocument/2006/relationships/image" Target="../media/image175.png"/></Relationships>
</file>

<file path=ppt/slides/_rels/slide117.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118.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notesSlide" Target="../notesSlides/notesSlide47.xml"/><Relationship Id="rId7" Type="http://schemas.openxmlformats.org/officeDocument/2006/relationships/diagramColors" Target="../diagrams/colors6.xml"/><Relationship Id="rId2" Type="http://schemas.openxmlformats.org/officeDocument/2006/relationships/slideLayout" Target="../slideLayouts/slideLayout2.xml"/><Relationship Id="rId1" Type="http://schemas.openxmlformats.org/officeDocument/2006/relationships/tags" Target="../tags/tag57.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12.xml.rels><?xml version="1.0" encoding="UTF-8" standalone="yes"?>
<Relationships xmlns="http://schemas.openxmlformats.org/package/2006/relationships"><Relationship Id="rId3" Type="http://schemas.openxmlformats.org/officeDocument/2006/relationships/hyperlink" Target="https://coveragetoolkit.org/health-equity/defining-health-equity/" TargetMode="Externa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slideLayout" Target="../slideLayouts/slideLayout2.xml"/><Relationship Id="rId1" Type="http://schemas.openxmlformats.org/officeDocument/2006/relationships/tags" Target="../tags/tag59.xml"/><Relationship Id="rId5" Type="http://schemas.openxmlformats.org/officeDocument/2006/relationships/image" Target="../media/image180.png"/><Relationship Id="rId4" Type="http://schemas.openxmlformats.org/officeDocument/2006/relationships/image" Target="../media/image179.png"/></Relationships>
</file>

<file path=ppt/slides/_rels/slide121.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81.jpeg"/><Relationship Id="rId1" Type="http://schemas.openxmlformats.org/officeDocument/2006/relationships/slideLayout" Target="../slideLayouts/slideLayout83.xml"/></Relationships>
</file>

<file path=ppt/slides/_rels/slide1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85.xml"/></Relationships>
</file>

<file path=ppt/slides/_rels/slide123.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81.xml"/></Relationships>
</file>

<file path=ppt/slides/_rels/slide124.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19.xml"/></Relationships>
</file>

<file path=ppt/slides/_rels/slide12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84.png"/><Relationship Id="rId1" Type="http://schemas.openxmlformats.org/officeDocument/2006/relationships/slideLayout" Target="../slideLayouts/slideLayout83.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81.xml"/><Relationship Id="rId1" Type="http://schemas.openxmlformats.org/officeDocument/2006/relationships/tags" Target="../tags/tag60.xml"/><Relationship Id="rId4" Type="http://schemas.openxmlformats.org/officeDocument/2006/relationships/image" Target="../media/image185.WMF"/></Relationships>
</file>

<file path=ppt/slides/_rels/slide127.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slideLayout" Target="../slideLayouts/slideLayout19.xml"/><Relationship Id="rId1" Type="http://schemas.openxmlformats.org/officeDocument/2006/relationships/tags" Target="../tags/tag61.xml"/><Relationship Id="rId4" Type="http://schemas.openxmlformats.org/officeDocument/2006/relationships/image" Target="../media/image65.png"/></Relationships>
</file>

<file path=ppt/slides/_rels/slide1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hyperlink" Target="https://coveragetoolkit.org/health-equity/defining-health-equity/" TargetMode="External"/><Relationship Id="rId4" Type="http://schemas.openxmlformats.org/officeDocument/2006/relationships/hyperlink" Target="https://www.bridgespan.org/insights/library/public-health/the-community-cure-for-health-care-(1)" TargetMode="External"/></Relationships>
</file>

<file path=ppt/slides/_rels/slide1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slideLayout" Target="../slideLayouts/slideLayout2.xml"/><Relationship Id="rId1" Type="http://schemas.openxmlformats.org/officeDocument/2006/relationships/tags" Target="../tags/tag62.xml"/><Relationship Id="rId4" Type="http://schemas.openxmlformats.org/officeDocument/2006/relationships/image" Target="../media/image65.png"/></Relationships>
</file>

<file path=ppt/slides/_rels/slide133.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4.xml"/><Relationship Id="rId4" Type="http://schemas.openxmlformats.org/officeDocument/2006/relationships/hyperlink" Target="https://diabetesed.net/coach-bevs-diabetes-cheat-sheets/" TargetMode="External"/></Relationships>
</file>

<file path=ppt/slides/_rels/slide1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1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1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97.jpeg"/><Relationship Id="rId1" Type="http://schemas.openxmlformats.org/officeDocument/2006/relationships/slideLayout" Target="../slideLayouts/slideLayout4.xml"/><Relationship Id="rId4" Type="http://schemas.openxmlformats.org/officeDocument/2006/relationships/image" Target="../media/image198.png"/></Relationships>
</file>

<file path=ppt/slides/_rels/slide139.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8" Type="http://schemas.openxmlformats.org/officeDocument/2006/relationships/image" Target="../media/image930.png"/><Relationship Id="rId13" Type="http://schemas.openxmlformats.org/officeDocument/2006/relationships/image" Target="../media/image950.png"/><Relationship Id="rId18" Type="http://schemas.openxmlformats.org/officeDocument/2006/relationships/customXml" Target="../ink/ink15.xml"/><Relationship Id="rId3" Type="http://schemas.openxmlformats.org/officeDocument/2006/relationships/image" Target="../media/image200.png"/><Relationship Id="rId7" Type="http://schemas.openxmlformats.org/officeDocument/2006/relationships/customXml" Target="../ink/ink8.xml"/><Relationship Id="rId12" Type="http://schemas.openxmlformats.org/officeDocument/2006/relationships/customXml" Target="../ink/ink11.xml"/><Relationship Id="rId17" Type="http://schemas.openxmlformats.org/officeDocument/2006/relationships/image" Target="../media/image2020.png"/><Relationship Id="rId2" Type="http://schemas.openxmlformats.org/officeDocument/2006/relationships/image" Target="../media/image65.png"/><Relationship Id="rId16" Type="http://schemas.openxmlformats.org/officeDocument/2006/relationships/customXml" Target="../ink/ink14.xml"/><Relationship Id="rId1" Type="http://schemas.openxmlformats.org/officeDocument/2006/relationships/slideLayout" Target="../slideLayouts/slideLayout4.xml"/><Relationship Id="rId6" Type="http://schemas.openxmlformats.org/officeDocument/2006/relationships/customXml" Target="../ink/ink7.xml"/><Relationship Id="rId11" Type="http://schemas.openxmlformats.org/officeDocument/2006/relationships/image" Target="../media/image940.png"/><Relationship Id="rId5" Type="http://schemas.openxmlformats.org/officeDocument/2006/relationships/image" Target="../media/image920.png"/><Relationship Id="rId15" Type="http://schemas.openxmlformats.org/officeDocument/2006/relationships/customXml" Target="../ink/ink13.xml"/><Relationship Id="rId10" Type="http://schemas.openxmlformats.org/officeDocument/2006/relationships/customXml" Target="../ink/ink10.xml"/><Relationship Id="rId19" Type="http://schemas.openxmlformats.org/officeDocument/2006/relationships/image" Target="../media/image2030.png"/><Relationship Id="rId4" Type="http://schemas.openxmlformats.org/officeDocument/2006/relationships/customXml" Target="../ink/ink6.xml"/><Relationship Id="rId9" Type="http://schemas.openxmlformats.org/officeDocument/2006/relationships/customXml" Target="../ink/ink9.xml"/><Relationship Id="rId14" Type="http://schemas.openxmlformats.org/officeDocument/2006/relationships/customXml" Target="../ink/ink12.xml"/></Relationships>
</file>

<file path=ppt/slides/_rels/slide141.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slideLayout" Target="../slideLayouts/slideLayout2.xml"/><Relationship Id="rId1" Type="http://schemas.openxmlformats.org/officeDocument/2006/relationships/tags" Target="../tags/tag63.xml"/><Relationship Id="rId4" Type="http://schemas.openxmlformats.org/officeDocument/2006/relationships/image" Target="../media/image202.png"/></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64.xml"/><Relationship Id="rId4" Type="http://schemas.openxmlformats.org/officeDocument/2006/relationships/image" Target="../media/image185.WMF"/></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1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6.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hyperlink" Target="https://doi.org/10.2337/dc23-2452" TargetMode="External"/><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12.xml"/></Relationships>
</file>

<file path=ppt/slides/_rels/slide153.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209.jpeg"/><Relationship Id="rId2" Type="http://schemas.openxmlformats.org/officeDocument/2006/relationships/diagramData" Target="../diagrams/data7.xml"/><Relationship Id="rId1" Type="http://schemas.openxmlformats.org/officeDocument/2006/relationships/slideLayout" Target="../slideLayouts/slideLayout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54.xml.rels><?xml version="1.0" encoding="UTF-8" standalone="yes"?>
<Relationships xmlns="http://schemas.openxmlformats.org/package/2006/relationships"><Relationship Id="rId3" Type="http://schemas.openxmlformats.org/officeDocument/2006/relationships/image" Target="../media/image210.png"/><Relationship Id="rId7" Type="http://schemas.openxmlformats.org/officeDocument/2006/relationships/image" Target="../media/image213.png"/><Relationship Id="rId2" Type="http://schemas.openxmlformats.org/officeDocument/2006/relationships/slideLayout" Target="../slideLayouts/slideLayout4.xml"/><Relationship Id="rId1" Type="http://schemas.openxmlformats.org/officeDocument/2006/relationships/tags" Target="../tags/tag67.xml"/><Relationship Id="rId6" Type="http://schemas.openxmlformats.org/officeDocument/2006/relationships/image" Target="../media/image212.png"/><Relationship Id="rId5" Type="http://schemas.openxmlformats.org/officeDocument/2006/relationships/image" Target="../media/image211.jpeg"/><Relationship Id="rId4" Type="http://schemas.openxmlformats.org/officeDocument/2006/relationships/hyperlink" Target="https://professional.diabetes.org/sites/default/files/media/ada_mental_health_toolkit_questionnaires.pdf" TargetMode="External"/></Relationships>
</file>

<file path=ppt/slides/_rels/slide155.xml.rels><?xml version="1.0" encoding="UTF-8" standalone="yes"?>
<Relationships xmlns="http://schemas.openxmlformats.org/package/2006/relationships"><Relationship Id="rId3" Type="http://schemas.openxmlformats.org/officeDocument/2006/relationships/image" Target="../media/image214.jpg"/><Relationship Id="rId2" Type="http://schemas.openxmlformats.org/officeDocument/2006/relationships/notesSlide" Target="../notesSlides/notesSlide55.xml"/><Relationship Id="rId1" Type="http://schemas.openxmlformats.org/officeDocument/2006/relationships/slideLayout" Target="../slideLayouts/slideLayout17.xml"/><Relationship Id="rId4" Type="http://schemas.openxmlformats.org/officeDocument/2006/relationships/hyperlink" Target="http://scp-th.wikidot.com/forum/t-7046053/scp-xxx-th" TargetMode="External"/></Relationships>
</file>

<file path=ppt/slides/_rels/slide156.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219.tiff"/></Relationships>
</file>

<file path=ppt/slides/_rels/slide16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65.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221.png"/></Relationships>
</file>

<file path=ppt/slides/_rels/slide166.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68.xml"/><Relationship Id="rId4" Type="http://schemas.openxmlformats.org/officeDocument/2006/relationships/image" Target="../media/image224.png"/></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39.jpeg"/></Relationships>
</file>

<file path=ppt/slides/_rels/slide170.xml.rels><?xml version="1.0" encoding="UTF-8" standalone="yes"?>
<Relationships xmlns="http://schemas.openxmlformats.org/package/2006/relationships"><Relationship Id="rId2" Type="http://schemas.openxmlformats.org/officeDocument/2006/relationships/image" Target="../media/image225.jpeg"/><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227.png"/></Relationships>
</file>

<file path=ppt/slides/_rels/slide173.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175.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1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1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231.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41.png"/><Relationship Id="rId4" Type="http://schemas.openxmlformats.org/officeDocument/2006/relationships/image" Target="../media/image40.jpeg"/></Relationships>
</file>

<file path=ppt/slides/_rels/slide180.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227.png"/></Relationships>
</file>

<file path=ppt/slides/_rels/slide182.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232.png"/></Relationships>
</file>

<file path=ppt/slides/_rels/slide18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8.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84.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241.png"/></Relationships>
</file>

<file path=ppt/slides/_rels/slide185.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4.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89.xml.rels><?xml version="1.0" encoding="UTF-8" standalone="yes"?>
<Relationships xmlns="http://schemas.openxmlformats.org/package/2006/relationships"><Relationship Id="rId3" Type="http://schemas.openxmlformats.org/officeDocument/2006/relationships/image" Target="../media/image243.jp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9.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1.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192.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244.emf"/></Relationships>
</file>

<file path=ppt/slides/_rels/slide193.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195.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8.xml.rels><?xml version="1.0" encoding="UTF-8" standalone="yes"?>
<Relationships xmlns="http://schemas.openxmlformats.org/package/2006/relationships"><Relationship Id="rId2" Type="http://schemas.openxmlformats.org/officeDocument/2006/relationships/image" Target="../media/image246.jpeg"/><Relationship Id="rId1" Type="http://schemas.openxmlformats.org/officeDocument/2006/relationships/slideLayout" Target="../slideLayouts/slideLayout16.xml"/></Relationships>
</file>

<file path=ppt/slides/_rels/slide199.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247.jpe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81.xml"/><Relationship Id="rId1" Type="http://schemas.openxmlformats.org/officeDocument/2006/relationships/tags" Target="../tags/tag10.xml"/><Relationship Id="rId4" Type="http://schemas.openxmlformats.org/officeDocument/2006/relationships/image" Target="../media/image43.png"/></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19.xml"/><Relationship Id="rId1" Type="http://schemas.openxmlformats.org/officeDocument/2006/relationships/tags" Target="../tags/tag69.xml"/><Relationship Id="rId6" Type="http://schemas.openxmlformats.org/officeDocument/2006/relationships/image" Target="../media/image249.png"/><Relationship Id="rId5" Type="http://schemas.openxmlformats.org/officeDocument/2006/relationships/image" Target="../media/image248.tiff"/><Relationship Id="rId4" Type="http://schemas.openxmlformats.org/officeDocument/2006/relationships/hyperlink" Target="http://www.diabetesed.net/"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81.xml"/><Relationship Id="rId1" Type="http://schemas.openxmlformats.org/officeDocument/2006/relationships/tags" Target="../tags/tag11.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image" Target="../media/image42.png"/><Relationship Id="rId7" Type="http://schemas.openxmlformats.org/officeDocument/2006/relationships/image" Target="../media/image530.png"/><Relationship Id="rId12" Type="http://schemas.openxmlformats.org/officeDocument/2006/relationships/image" Target="../media/image43.png"/><Relationship Id="rId2" Type="http://schemas.openxmlformats.org/officeDocument/2006/relationships/slideLayout" Target="../slideLayouts/slideLayout81.xml"/><Relationship Id="rId1" Type="http://schemas.openxmlformats.org/officeDocument/2006/relationships/tags" Target="../tags/tag12.xml"/><Relationship Id="rId6" Type="http://schemas.openxmlformats.org/officeDocument/2006/relationships/customXml" Target="../ink/ink1.xml"/><Relationship Id="rId11" Type="http://schemas.openxmlformats.org/officeDocument/2006/relationships/image" Target="../media/image55.png"/><Relationship Id="rId5" Type="http://schemas.openxmlformats.org/officeDocument/2006/relationships/image" Target="../media/image46.emf"/><Relationship Id="rId10" Type="http://schemas.openxmlformats.org/officeDocument/2006/relationships/customXml" Target="../ink/ink3.xml"/><Relationship Id="rId4" Type="http://schemas.openxmlformats.org/officeDocument/2006/relationships/image" Target="../media/image45.png"/><Relationship Id="rId9"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8.xml"/><Relationship Id="rId7" Type="http://schemas.openxmlformats.org/officeDocument/2006/relationships/diagramQuickStyle" Target="../diagrams/quickStyle1.xml"/><Relationship Id="rId2" Type="http://schemas.openxmlformats.org/officeDocument/2006/relationships/slideLayout" Target="../slideLayouts/slideLayout13.xml"/><Relationship Id="rId1" Type="http://schemas.openxmlformats.org/officeDocument/2006/relationships/tags" Target="../tags/tag14.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48.png"/><Relationship Id="rId9" Type="http://schemas.microsoft.com/office/2007/relationships/diagramDrawing" Target="../diagrams/drawing1.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diabetesed.net/page/your-diabetes-articles.php" TargetMode="Externa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54.jpe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53.png"/><Relationship Id="rId4" Type="http://schemas.openxmlformats.org/officeDocument/2006/relationships/image" Target="../media/image58.jpeg"/></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53.png"/><Relationship Id="rId4" Type="http://schemas.openxmlformats.org/officeDocument/2006/relationships/hyperlink" Target="https://betterhealthwhileaging.net/medication-safety/"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 Id="rId5" Type="http://schemas.openxmlformats.org/officeDocument/2006/relationships/image" Target="../media/image65.png"/><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70.png"/><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tags" Target="../tags/tag22.xml"/><Relationship Id="rId6" Type="http://schemas.openxmlformats.org/officeDocument/2006/relationships/image" Target="../media/image75.png"/><Relationship Id="rId5" Type="http://schemas.openxmlformats.org/officeDocument/2006/relationships/hyperlink" Target="http://send.adces.org/link.cfm?r=gWiQ7bo6B5d8bWnP5L-Uig~~&amp;pe=lqiULp6U5Iy1RHQY5bOQWqaZxcJK-gLq8pLsACgLmqsk_FWbMs-1CPqYLSFt0Uk-EBR2Mqv3or-ILWJ5fibiTQ~~&amp;t=hnCjRsSMyexpvlO-NyxF9g~~" TargetMode="External"/><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4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86.png"/></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89.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21.png"/></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90.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93.png"/><Relationship Id="rId4" Type="http://schemas.openxmlformats.org/officeDocument/2006/relationships/image" Target="../media/image92.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93.png"/></Relationships>
</file>

<file path=ppt/slides/_rels/slide5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31.xml"/><Relationship Id="rId5" Type="http://schemas.openxmlformats.org/officeDocument/2006/relationships/image" Target="../media/image97.png"/><Relationship Id="rId4" Type="http://schemas.openxmlformats.org/officeDocument/2006/relationships/image" Target="../media/image96.png"/></Relationships>
</file>

<file path=ppt/slides/_rels/slide5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99.jpeg"/><Relationship Id="rId4" Type="http://schemas.openxmlformats.org/officeDocument/2006/relationships/hyperlink" Target="http://www.worlddiabetesday.org/node/4494" TargetMode="External"/></Relationships>
</file>

<file path=ppt/slides/_rels/slide57.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notesSlide" Target="../notesSlides/notesSlide19.xml"/><Relationship Id="rId7" Type="http://schemas.openxmlformats.org/officeDocument/2006/relationships/image" Target="../media/image101.png"/><Relationship Id="rId2" Type="http://schemas.openxmlformats.org/officeDocument/2006/relationships/slideLayout" Target="../slideLayouts/slideLayout7.xml"/><Relationship Id="rId1" Type="http://schemas.openxmlformats.org/officeDocument/2006/relationships/tags" Target="../tags/tag33.xml"/><Relationship Id="rId6" Type="http://schemas.openxmlformats.org/officeDocument/2006/relationships/oleObject" Target="../embeddings/oleObject2.bin"/><Relationship Id="rId5" Type="http://schemas.openxmlformats.org/officeDocument/2006/relationships/image" Target="../media/image100.png"/><Relationship Id="rId4" Type="http://schemas.openxmlformats.org/officeDocument/2006/relationships/oleObject" Target="../embeddings/oleObject1.bin"/></Relationships>
</file>

<file path=ppt/slides/_rels/slide5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59.xml.rels><?xml version="1.0" encoding="UTF-8" standalone="yes"?>
<Relationships xmlns="http://schemas.openxmlformats.org/package/2006/relationships"><Relationship Id="rId8" Type="http://schemas.openxmlformats.org/officeDocument/2006/relationships/image" Target="../media/image107.wmf"/><Relationship Id="rId3" Type="http://schemas.openxmlformats.org/officeDocument/2006/relationships/slideLayout" Target="../slideLayouts/slideLayout2.xml"/><Relationship Id="rId7" Type="http://schemas.openxmlformats.org/officeDocument/2006/relationships/image" Target="../media/image106.jpeg"/><Relationship Id="rId2" Type="http://schemas.openxmlformats.org/officeDocument/2006/relationships/video" Target="file:///C:\Documents%20and%20Settings\Owner.BEVERLY-Q62OQR5\Local%20Settings\Temporary%20Internet%20Files\Content.IE5\FEVPHX2W\MPj04331280000%5b1%5d.jpg" TargetMode="External"/><Relationship Id="rId1" Type="http://schemas.openxmlformats.org/officeDocument/2006/relationships/tags" Target="../tags/tag35.xml"/><Relationship Id="rId6" Type="http://schemas.openxmlformats.org/officeDocument/2006/relationships/image" Target="../media/image105.wmf"/><Relationship Id="rId11" Type="http://schemas.openxmlformats.org/officeDocument/2006/relationships/image" Target="../media/image110.wmf"/><Relationship Id="rId5" Type="http://schemas.openxmlformats.org/officeDocument/2006/relationships/image" Target="../media/image104.wmf"/><Relationship Id="rId10" Type="http://schemas.openxmlformats.org/officeDocument/2006/relationships/image" Target="../media/image109.wmf"/><Relationship Id="rId4" Type="http://schemas.openxmlformats.org/officeDocument/2006/relationships/notesSlide" Target="../notesSlides/notesSlide20.xml"/><Relationship Id="rId9" Type="http://schemas.openxmlformats.org/officeDocument/2006/relationships/image" Target="../media/image108.w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4.xml"/><Relationship Id="rId4" Type="http://schemas.openxmlformats.org/officeDocument/2006/relationships/image" Target="../media/image22.wmf"/></Relationships>
</file>

<file path=ppt/slides/_rels/slide6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120.xml"/><Relationship Id="rId1" Type="http://schemas.openxmlformats.org/officeDocument/2006/relationships/tags" Target="../tags/tag36.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20.xml"/><Relationship Id="rId1" Type="http://schemas.openxmlformats.org/officeDocument/2006/relationships/tags" Target="../tags/tag37.xml"/><Relationship Id="rId5" Type="http://schemas.openxmlformats.org/officeDocument/2006/relationships/image" Target="../media/image112.png"/><Relationship Id="rId4" Type="http://schemas.openxmlformats.org/officeDocument/2006/relationships/image" Target="../media/image111.png"/></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2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0.xml"/></Relationships>
</file>

<file path=ppt/slides/_rels/slide68.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42.xml"/><Relationship Id="rId4" Type="http://schemas.openxmlformats.org/officeDocument/2006/relationships/image" Target="../media/image115.jpeg"/></Relationships>
</file>

<file path=ppt/slides/_rels/slide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17.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7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7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81.xml"/></Relationships>
</file>

<file path=ppt/slides/_rels/slide7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81.xml"/></Relationships>
</file>

<file path=ppt/slides/_rels/slide7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81.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25.png"/></Relationships>
</file>

<file path=ppt/slides/_rels/slide8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7.png"/><Relationship Id="rId1" Type="http://schemas.openxmlformats.org/officeDocument/2006/relationships/slideLayout" Target="../slideLayouts/slideLayout85.xml"/></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24.png"/><Relationship Id="rId2" Type="http://schemas.openxmlformats.org/officeDocument/2006/relationships/diagramData" Target="../diagrams/data4.xml"/><Relationship Id="rId1" Type="http://schemas.openxmlformats.org/officeDocument/2006/relationships/slideLayout" Target="../slideLayouts/slideLayout8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24.png"/><Relationship Id="rId2" Type="http://schemas.openxmlformats.org/officeDocument/2006/relationships/diagramData" Target="../diagrams/data5.xml"/><Relationship Id="rId1" Type="http://schemas.openxmlformats.org/officeDocument/2006/relationships/slideLayout" Target="../slideLayouts/slideLayout8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24.png"/><Relationship Id="rId1" Type="http://schemas.openxmlformats.org/officeDocument/2006/relationships/slideLayout" Target="../slideLayouts/slideLayout97.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94.xml"/><Relationship Id="rId1" Type="http://schemas.openxmlformats.org/officeDocument/2006/relationships/tags" Target="../tags/tag44.xml"/><Relationship Id="rId5" Type="http://schemas.openxmlformats.org/officeDocument/2006/relationships/image" Target="../media/image124.png"/><Relationship Id="rId4" Type="http://schemas.openxmlformats.org/officeDocument/2006/relationships/image" Target="../media/image135.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81.xml"/><Relationship Id="rId1" Type="http://schemas.openxmlformats.org/officeDocument/2006/relationships/tags" Target="../tags/tag45.xml"/><Relationship Id="rId5" Type="http://schemas.openxmlformats.org/officeDocument/2006/relationships/image" Target="../media/image124.png"/><Relationship Id="rId4" Type="http://schemas.openxmlformats.org/officeDocument/2006/relationships/image" Target="../media/image136.png"/></Relationships>
</file>

<file path=ppt/slides/_rels/slide8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37.png"/><Relationship Id="rId1" Type="http://schemas.openxmlformats.org/officeDocument/2006/relationships/slideLayout" Target="../slideLayouts/slideLayout81.xml"/></Relationships>
</file>

<file path=ppt/slides/_rels/slide8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png"/><Relationship Id="rId1" Type="http://schemas.openxmlformats.org/officeDocument/2006/relationships/slideLayout" Target="../slideLayouts/slideLayout83.xml"/></Relationships>
</file>

<file path=ppt/slides/_rels/slide8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83.xml"/><Relationship Id="rId4" Type="http://schemas.openxmlformats.org/officeDocument/2006/relationships/image" Target="../media/image142.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83.xml"/><Relationship Id="rId1" Type="http://schemas.openxmlformats.org/officeDocument/2006/relationships/tags" Target="../tags/tag46.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47.xml"/><Relationship Id="rId4" Type="http://schemas.openxmlformats.org/officeDocument/2006/relationships/image" Target="../media/image143.png"/></Relationships>
</file>

<file path=ppt/slides/_rels/slide91.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png"/><Relationship Id="rId1" Type="http://schemas.openxmlformats.org/officeDocument/2006/relationships/slideLayout" Target="../slideLayouts/slideLayout2.xml"/><Relationship Id="rId4" Type="http://schemas.openxmlformats.org/officeDocument/2006/relationships/hyperlink" Target="http://commons.wikimedia.org/wiki/File:Weighing_scale_BW_2012-01-14_16-44-55_5-01_5-07.jpg" TargetMode="External"/></Relationships>
</file>

<file path=ppt/slides/_rels/slide94.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48.xml"/><Relationship Id="rId5" Type="http://schemas.openxmlformats.org/officeDocument/2006/relationships/image" Target="../media/image151.png"/><Relationship Id="rId4" Type="http://schemas.openxmlformats.org/officeDocument/2006/relationships/image" Target="../media/image150.jpeg"/></Relationships>
</file>

<file path=ppt/slides/_rels/slide96.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notesSlide" Target="../notesSlides/notesSlide34.xml"/><Relationship Id="rId7" Type="http://schemas.openxmlformats.org/officeDocument/2006/relationships/image" Target="../media/image155.png"/><Relationship Id="rId2" Type="http://schemas.openxmlformats.org/officeDocument/2006/relationships/slideLayout" Target="../slideLayouts/slideLayout2.xml"/><Relationship Id="rId1" Type="http://schemas.openxmlformats.org/officeDocument/2006/relationships/tags" Target="../tags/tag49.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jpeg"/></Relationships>
</file>

<file path=ppt/slides/_rels/slide9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57.png"/></Relationships>
</file>

<file path=ppt/slides/_rels/slide98.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1028700" y="3401466"/>
            <a:ext cx="7200900" cy="1524000"/>
          </a:xfrm>
        </p:spPr>
        <p:txBody>
          <a:bodyPr>
            <a:normAutofit fontScale="90000"/>
          </a:bodyPr>
          <a:lstStyle/>
          <a:p>
            <a:r>
              <a:rPr lang="en-US" sz="3600" b="1" dirty="0">
                <a:effectLst/>
              </a:rPr>
              <a:t>Diabetes: Back to the Basics and Beyond</a:t>
            </a:r>
            <a:br>
              <a:rPr lang="en-US" sz="3600" b="1" dirty="0">
                <a:effectLst/>
              </a:rPr>
            </a:br>
            <a:r>
              <a:rPr lang="en-US" sz="3600" b="1" dirty="0">
                <a:effectLst/>
              </a:rPr>
              <a:t>Winchester, VA</a:t>
            </a:r>
            <a:br>
              <a:rPr lang="en-US" sz="3200" b="1">
                <a:effectLst/>
              </a:rPr>
            </a:br>
            <a:r>
              <a:rPr lang="en-US" sz="3200" b="1">
                <a:effectLst/>
              </a:rPr>
              <a:t>March 7, 2025</a:t>
            </a:r>
            <a:r>
              <a:rPr lang="en-US"/>
              <a:t> </a:t>
            </a:r>
            <a:endParaRPr lang="en-US" sz="4000" dirty="0"/>
          </a:p>
        </p:txBody>
      </p:sp>
      <p:sp>
        <p:nvSpPr>
          <p:cNvPr id="11" name="Subtitle 10"/>
          <p:cNvSpPr>
            <a:spLocks noGrp="1"/>
          </p:cNvSpPr>
          <p:nvPr>
            <p:ph type="subTitle" idx="1"/>
          </p:nvPr>
        </p:nvSpPr>
        <p:spPr>
          <a:xfrm>
            <a:off x="1143000" y="5029200"/>
            <a:ext cx="7086600" cy="533400"/>
          </a:xfrm>
        </p:spPr>
        <p:txBody>
          <a:bodyPr/>
          <a:lstStyle/>
          <a:p>
            <a:pPr lvl="0">
              <a:spcBef>
                <a:spcPts val="0"/>
              </a:spcBef>
              <a:buClr>
                <a:srgbClr val="86AA2C"/>
              </a:buClr>
            </a:pPr>
            <a:r>
              <a:rPr lang="en-US" sz="2800" dirty="0">
                <a:solidFill>
                  <a:prstClr val="black"/>
                </a:solidFill>
              </a:rPr>
              <a:t>Beverly Thomassian, RN, MPH, BC-ADM, CDCES</a:t>
            </a:r>
          </a:p>
          <a:p>
            <a:pPr lvl="0">
              <a:spcBef>
                <a:spcPts val="0"/>
              </a:spcBef>
              <a:buClr>
                <a:srgbClr val="86AA2C"/>
              </a:buClr>
            </a:pPr>
            <a:r>
              <a:rPr lang="en-US" sz="2800" dirty="0">
                <a:solidFill>
                  <a:prstClr val="black"/>
                </a:solidFill>
              </a:rPr>
              <a:t>Pronouns: She, her and hers</a:t>
            </a:r>
          </a:p>
          <a:p>
            <a:pPr lvl="0">
              <a:spcBef>
                <a:spcPts val="0"/>
              </a:spcBef>
              <a:buClr>
                <a:srgbClr val="86AA2C"/>
              </a:buClr>
            </a:pPr>
            <a:r>
              <a:rPr lang="en-US" sz="2800" dirty="0">
                <a:solidFill>
                  <a:prstClr val="black"/>
                </a:solidFill>
              </a:rPr>
              <a:t>Founder - www.DiabetesEd.net</a:t>
            </a:r>
          </a:p>
          <a:p>
            <a:pPr lvl="0">
              <a:spcBef>
                <a:spcPts val="0"/>
              </a:spcBef>
              <a:buClr>
                <a:srgbClr val="86AA2C"/>
              </a:buClr>
            </a:pPr>
            <a:endParaRPr lang="en-US" sz="2800" dirty="0">
              <a:solidFill>
                <a:prstClr val="black"/>
              </a:solidFill>
            </a:endParaRPr>
          </a:p>
          <a:p>
            <a:pPr lvl="0">
              <a:spcBef>
                <a:spcPts val="0"/>
              </a:spcBef>
              <a:buClr>
                <a:srgbClr val="86AA2C"/>
              </a:buClr>
            </a:pPr>
            <a:endParaRPr lang="en-US" sz="2800" dirty="0">
              <a:solidFill>
                <a:prstClr val="black"/>
              </a:solidFill>
            </a:endParaRPr>
          </a:p>
        </p:txBody>
      </p:sp>
      <p:pic>
        <p:nvPicPr>
          <p:cNvPr id="1026" name="Picture 2" descr="Diabetes Education Services 25 years anniversary logo">
            <a:extLst>
              <a:ext uri="{FF2B5EF4-FFF2-40B4-BE49-F238E27FC236}">
                <a16:creationId xmlns:a16="http://schemas.microsoft.com/office/drawing/2014/main" id="{D658D1A8-4499-B2BC-9D06-106601ECF2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710" y="186547"/>
            <a:ext cx="6968878" cy="103133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65501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B6032-ED45-4C8F-ADCC-C1D6F0865C4C}"/>
              </a:ext>
            </a:extLst>
          </p:cNvPr>
          <p:cNvSpPr>
            <a:spLocks noGrp="1"/>
          </p:cNvSpPr>
          <p:nvPr>
            <p:ph type="title"/>
          </p:nvPr>
        </p:nvSpPr>
        <p:spPr>
          <a:xfrm>
            <a:off x="457200" y="152400"/>
            <a:ext cx="8229600" cy="914400"/>
          </a:xfrm>
        </p:spPr>
        <p:txBody>
          <a:bodyPr>
            <a:noAutofit/>
          </a:bodyPr>
          <a:lstStyle/>
          <a:p>
            <a:r>
              <a:rPr lang="en-US" sz="4000" dirty="0"/>
              <a:t>Diabetes Prevalence by Ethnic Group</a:t>
            </a:r>
          </a:p>
        </p:txBody>
      </p:sp>
      <p:sp>
        <p:nvSpPr>
          <p:cNvPr id="3" name="Content Placeholder 2">
            <a:extLst>
              <a:ext uri="{FF2B5EF4-FFF2-40B4-BE49-F238E27FC236}">
                <a16:creationId xmlns:a16="http://schemas.microsoft.com/office/drawing/2014/main" id="{3BAB0222-A947-4EAB-8EAE-580EE777562F}"/>
              </a:ext>
            </a:extLst>
          </p:cNvPr>
          <p:cNvSpPr>
            <a:spLocks noGrp="1"/>
          </p:cNvSpPr>
          <p:nvPr>
            <p:ph sz="quarter" idx="1"/>
          </p:nvPr>
        </p:nvSpPr>
        <p:spPr>
          <a:xfrm>
            <a:off x="457200" y="1066800"/>
            <a:ext cx="8305800" cy="5013960"/>
          </a:xfrm>
        </p:spPr>
        <p:txBody>
          <a:bodyPr>
            <a:normAutofit/>
          </a:bodyPr>
          <a:lstStyle/>
          <a:p>
            <a:r>
              <a:rPr lang="en-US" sz="2000" b="0" i="0" dirty="0">
                <a:solidFill>
                  <a:srgbClr val="000000"/>
                </a:solidFill>
                <a:effectLst/>
                <a:latin typeface="Open Sans" panose="020B0606030504020204" pitchFamily="34" charset="0"/>
              </a:rPr>
              <a:t>For adults, diabetes prevalence highest among:</a:t>
            </a:r>
          </a:p>
          <a:p>
            <a:pPr lvl="1">
              <a:buFont typeface="Arial" panose="020B0604020202020204" pitchFamily="34" charset="0"/>
              <a:buChar char="•"/>
            </a:pPr>
            <a:r>
              <a:rPr lang="en-US" sz="1600" b="0" i="0" dirty="0">
                <a:solidFill>
                  <a:srgbClr val="000000"/>
                </a:solidFill>
                <a:effectLst/>
                <a:latin typeface="Open Sans" panose="020B0606030504020204" pitchFamily="34" charset="0"/>
              </a:rPr>
              <a:t>American Indians and Alaska Natives (14.5%), </a:t>
            </a:r>
            <a:endParaRPr lang="en-US" sz="1600" dirty="0">
              <a:solidFill>
                <a:srgbClr val="000000"/>
              </a:solidFill>
              <a:latin typeface="Open Sans" panose="020B0606030504020204" pitchFamily="34" charset="0"/>
            </a:endParaRPr>
          </a:p>
          <a:p>
            <a:pPr lvl="1">
              <a:buFont typeface="Arial" panose="020B0604020202020204" pitchFamily="34" charset="0"/>
              <a:buChar char="•"/>
            </a:pPr>
            <a:r>
              <a:rPr lang="en-US" sz="1600" b="0" i="0" dirty="0">
                <a:solidFill>
                  <a:srgbClr val="000000"/>
                </a:solidFill>
                <a:effectLst/>
                <a:latin typeface="Open Sans" panose="020B0606030504020204" pitchFamily="34" charset="0"/>
              </a:rPr>
              <a:t>Non-Hispanic Blacks (12.1%),</a:t>
            </a:r>
          </a:p>
          <a:p>
            <a:pPr lvl="1">
              <a:buFont typeface="Arial" panose="020B0604020202020204" pitchFamily="34" charset="0"/>
              <a:buChar char="•"/>
            </a:pPr>
            <a:r>
              <a:rPr lang="en-US" sz="1600" dirty="0">
                <a:solidFill>
                  <a:srgbClr val="000000"/>
                </a:solidFill>
                <a:latin typeface="Open Sans" panose="020B0606030504020204" pitchFamily="34" charset="0"/>
              </a:rPr>
              <a:t>P</a:t>
            </a:r>
            <a:r>
              <a:rPr lang="en-US" sz="1600" b="0" i="0" dirty="0">
                <a:solidFill>
                  <a:srgbClr val="000000"/>
                </a:solidFill>
                <a:effectLst/>
                <a:latin typeface="Open Sans" panose="020B0606030504020204" pitchFamily="34" charset="0"/>
              </a:rPr>
              <a:t>eople of Hispanic origin (11.8%),</a:t>
            </a:r>
          </a:p>
          <a:p>
            <a:pPr lvl="1">
              <a:buFont typeface="Arial" panose="020B0604020202020204" pitchFamily="34" charset="0"/>
              <a:buChar char="•"/>
            </a:pPr>
            <a:r>
              <a:rPr lang="en-US" sz="1600" dirty="0">
                <a:solidFill>
                  <a:srgbClr val="000000"/>
                </a:solidFill>
                <a:latin typeface="Open Sans" panose="020B0606030504020204" pitchFamily="34" charset="0"/>
              </a:rPr>
              <a:t>N</a:t>
            </a:r>
            <a:r>
              <a:rPr lang="en-US" sz="1600" b="0" i="0" dirty="0">
                <a:solidFill>
                  <a:srgbClr val="000000"/>
                </a:solidFill>
                <a:effectLst/>
                <a:latin typeface="Open Sans" panose="020B0606030504020204" pitchFamily="34" charset="0"/>
              </a:rPr>
              <a:t>on-Hispanic Asians (9.5%)</a:t>
            </a:r>
            <a:endParaRPr lang="en-US" sz="1200" dirty="0"/>
          </a:p>
          <a:p>
            <a:pPr lvl="1"/>
            <a:endParaRPr lang="en-US" dirty="0"/>
          </a:p>
        </p:txBody>
      </p:sp>
      <p:pic>
        <p:nvPicPr>
          <p:cNvPr id="6" name="Picture 5">
            <a:extLst>
              <a:ext uri="{FF2B5EF4-FFF2-40B4-BE49-F238E27FC236}">
                <a16:creationId xmlns:a16="http://schemas.microsoft.com/office/drawing/2014/main" id="{48F1A944-D34E-7C52-95CD-B168D87EC01F}"/>
              </a:ext>
            </a:extLst>
          </p:cNvPr>
          <p:cNvPicPr>
            <a:picLocks noChangeAspect="1"/>
          </p:cNvPicPr>
          <p:nvPr/>
        </p:nvPicPr>
        <p:blipFill>
          <a:blip r:embed="rId2"/>
          <a:stretch>
            <a:fillRect/>
          </a:stretch>
        </p:blipFill>
        <p:spPr>
          <a:xfrm>
            <a:off x="1028700" y="2546697"/>
            <a:ext cx="7086600" cy="4158903"/>
          </a:xfrm>
          <a:prstGeom prst="rect">
            <a:avLst/>
          </a:prstGeom>
        </p:spPr>
      </p:pic>
      <p:sp>
        <p:nvSpPr>
          <p:cNvPr id="8" name="TextBox 7">
            <a:extLst>
              <a:ext uri="{FF2B5EF4-FFF2-40B4-BE49-F238E27FC236}">
                <a16:creationId xmlns:a16="http://schemas.microsoft.com/office/drawing/2014/main" id="{6979D26B-689A-6386-BBEE-C8D15283E777}"/>
              </a:ext>
            </a:extLst>
          </p:cNvPr>
          <p:cNvSpPr txBox="1"/>
          <p:nvPr/>
        </p:nvSpPr>
        <p:spPr>
          <a:xfrm>
            <a:off x="838200" y="6536323"/>
            <a:ext cx="7620000" cy="338554"/>
          </a:xfrm>
          <a:prstGeom prst="rect">
            <a:avLst/>
          </a:prstGeom>
          <a:noFill/>
        </p:spPr>
        <p:txBody>
          <a:bodyPr wrap="square">
            <a:spAutoFit/>
          </a:bodyPr>
          <a:lstStyle/>
          <a:p>
            <a:pPr algn="ctr"/>
            <a:r>
              <a:rPr lang="en-US" sz="1600" dirty="0"/>
              <a:t>www.cdc.gov/diabetes/data/statistics-report/diagnosed-diabetes.html</a:t>
            </a:r>
          </a:p>
        </p:txBody>
      </p:sp>
    </p:spTree>
    <p:extLst>
      <p:ext uri="{BB962C8B-B14F-4D97-AF65-F5344CB8AC3E}">
        <p14:creationId xmlns:p14="http://schemas.microsoft.com/office/powerpoint/2010/main" val="394930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730636-51E5-4BD4-A551-2E049CBCC232}"/>
              </a:ext>
            </a:extLst>
          </p:cNvPr>
          <p:cNvSpPr>
            <a:spLocks noGrp="1"/>
          </p:cNvSpPr>
          <p:nvPr>
            <p:ph type="title"/>
          </p:nvPr>
        </p:nvSpPr>
        <p:spPr>
          <a:xfrm>
            <a:off x="457200" y="152400"/>
            <a:ext cx="8229600" cy="885682"/>
          </a:xfrm>
        </p:spPr>
        <p:txBody>
          <a:bodyPr>
            <a:normAutofit/>
          </a:bodyPr>
          <a:lstStyle/>
          <a:p>
            <a:r>
              <a:rPr lang="en-US" sz="4400" dirty="0"/>
              <a:t>Pocket Card: GLP-1 &amp; GIP RA  </a:t>
            </a:r>
          </a:p>
        </p:txBody>
      </p:sp>
      <p:sp>
        <p:nvSpPr>
          <p:cNvPr id="2" name="Arrow: Right 1">
            <a:extLst>
              <a:ext uri="{FF2B5EF4-FFF2-40B4-BE49-F238E27FC236}">
                <a16:creationId xmlns:a16="http://schemas.microsoft.com/office/drawing/2014/main" id="{F22A78BF-7D23-4589-950C-82CE93C18BA3}"/>
              </a:ext>
            </a:extLst>
          </p:cNvPr>
          <p:cNvSpPr/>
          <p:nvPr/>
        </p:nvSpPr>
        <p:spPr>
          <a:xfrm>
            <a:off x="23992" y="2971800"/>
            <a:ext cx="517857" cy="67888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defTabSz="823692" eaLnBrk="0" fontAlgn="base" hangingPunct="0">
              <a:spcBef>
                <a:spcPct val="0"/>
              </a:spcBef>
              <a:spcAft>
                <a:spcPct val="0"/>
              </a:spcAft>
              <a:defRPr/>
            </a:pPr>
            <a:endParaRPr lang="en-US" sz="1621">
              <a:solidFill>
                <a:prstClr val="white"/>
              </a:solidFill>
              <a:latin typeface="Gill Sans MT"/>
            </a:endParaRPr>
          </a:p>
        </p:txBody>
      </p:sp>
      <p:sp>
        <p:nvSpPr>
          <p:cNvPr id="4" name="Arrow: Right 3">
            <a:extLst>
              <a:ext uri="{FF2B5EF4-FFF2-40B4-BE49-F238E27FC236}">
                <a16:creationId xmlns:a16="http://schemas.microsoft.com/office/drawing/2014/main" id="{A4434E48-200F-5F3F-FD5C-EED2A9E375D7}"/>
              </a:ext>
            </a:extLst>
          </p:cNvPr>
          <p:cNvSpPr/>
          <p:nvPr/>
        </p:nvSpPr>
        <p:spPr>
          <a:xfrm>
            <a:off x="23992" y="4988792"/>
            <a:ext cx="517857" cy="67888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defTabSz="823692" eaLnBrk="0" fontAlgn="base" hangingPunct="0">
              <a:spcBef>
                <a:spcPct val="0"/>
              </a:spcBef>
              <a:spcAft>
                <a:spcPct val="0"/>
              </a:spcAft>
              <a:defRPr/>
            </a:pPr>
            <a:endParaRPr lang="en-US" sz="1621">
              <a:solidFill>
                <a:prstClr val="white"/>
              </a:solidFill>
              <a:latin typeface="Gill Sans MT"/>
            </a:endParaRPr>
          </a:p>
        </p:txBody>
      </p:sp>
      <p:pic>
        <p:nvPicPr>
          <p:cNvPr id="7" name="Picture 6">
            <a:extLst>
              <a:ext uri="{FF2B5EF4-FFF2-40B4-BE49-F238E27FC236}">
                <a16:creationId xmlns:a16="http://schemas.microsoft.com/office/drawing/2014/main" id="{3DD7A17A-2DF8-4B20-35F7-3AB0CADBB1B4}"/>
              </a:ext>
            </a:extLst>
          </p:cNvPr>
          <p:cNvPicPr>
            <a:picLocks noChangeAspect="1"/>
          </p:cNvPicPr>
          <p:nvPr/>
        </p:nvPicPr>
        <p:blipFill>
          <a:blip r:embed="rId3"/>
          <a:stretch>
            <a:fillRect/>
          </a:stretch>
        </p:blipFill>
        <p:spPr>
          <a:xfrm>
            <a:off x="511369" y="1038082"/>
            <a:ext cx="8395666" cy="5652979"/>
          </a:xfrm>
          <a:prstGeom prst="rect">
            <a:avLst/>
          </a:prstGeom>
        </p:spPr>
      </p:pic>
    </p:spTree>
    <p:extLst>
      <p:ext uri="{BB962C8B-B14F-4D97-AF65-F5344CB8AC3E}">
        <p14:creationId xmlns:p14="http://schemas.microsoft.com/office/powerpoint/2010/main" val="3038016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80A972A5-4D2E-424E-8F41-AFB5377E84EA}"/>
              </a:ext>
            </a:extLst>
          </p:cNvPr>
          <p:cNvSpPr>
            <a:spLocks noGrp="1" noChangeArrowheads="1"/>
          </p:cNvSpPr>
          <p:nvPr>
            <p:ph type="title"/>
          </p:nvPr>
        </p:nvSpPr>
        <p:spPr/>
        <p:txBody>
          <a:bodyPr>
            <a:noAutofit/>
          </a:bodyPr>
          <a:lstStyle/>
          <a:p>
            <a:pPr eaLnBrk="1" hangingPunct="1"/>
            <a:r>
              <a:rPr lang="en-US" altLang="en-US" sz="3600" dirty="0"/>
              <a:t>Counseling Points: GLP-1 RA &amp; GLP-1/GIP</a:t>
            </a:r>
          </a:p>
        </p:txBody>
      </p:sp>
      <p:sp>
        <p:nvSpPr>
          <p:cNvPr id="4" name="Content Placeholder 3">
            <a:extLst>
              <a:ext uri="{FF2B5EF4-FFF2-40B4-BE49-F238E27FC236}">
                <a16:creationId xmlns:a16="http://schemas.microsoft.com/office/drawing/2014/main" id="{86CC6F0C-FBA9-43DD-A3E5-F8522880B776}"/>
              </a:ext>
            </a:extLst>
          </p:cNvPr>
          <p:cNvSpPr>
            <a:spLocks noGrp="1"/>
          </p:cNvSpPr>
          <p:nvPr>
            <p:ph sz="quarter" idx="1"/>
          </p:nvPr>
        </p:nvSpPr>
        <p:spPr>
          <a:xfrm>
            <a:off x="457200" y="1295400"/>
            <a:ext cx="6477000" cy="3810000"/>
          </a:xfrm>
        </p:spPr>
        <p:txBody>
          <a:bodyPr rtlCol="0">
            <a:normAutofit fontScale="85000" lnSpcReduction="20000"/>
          </a:bodyPr>
          <a:lstStyle/>
          <a:p>
            <a:pPr eaLnBrk="1" fontAlgn="auto" hangingPunct="1">
              <a:spcAft>
                <a:spcPts val="0"/>
              </a:spcAft>
              <a:defRPr/>
            </a:pPr>
            <a:r>
              <a:rPr lang="en-US" sz="2800" dirty="0"/>
              <a:t>Avoid if personal or family history of medullary thyroid cancer</a:t>
            </a:r>
          </a:p>
          <a:p>
            <a:pPr eaLnBrk="1" fontAlgn="auto" hangingPunct="1">
              <a:spcAft>
                <a:spcPts val="0"/>
              </a:spcAft>
              <a:defRPr/>
            </a:pPr>
            <a:r>
              <a:rPr lang="en-US" sz="2800" dirty="0"/>
              <a:t>Avoid in combo with DPP-4 inhibitors</a:t>
            </a:r>
          </a:p>
          <a:p>
            <a:pPr eaLnBrk="1" fontAlgn="auto" hangingPunct="1">
              <a:spcAft>
                <a:spcPts val="0"/>
              </a:spcAft>
              <a:defRPr/>
            </a:pPr>
            <a:r>
              <a:rPr lang="en-US" sz="2800" dirty="0"/>
              <a:t>Watch for intestinal obstruction</a:t>
            </a:r>
          </a:p>
          <a:p>
            <a:pPr eaLnBrk="1" fontAlgn="auto" hangingPunct="1">
              <a:spcAft>
                <a:spcPts val="0"/>
              </a:spcAft>
              <a:defRPr/>
            </a:pPr>
            <a:r>
              <a:rPr lang="en-US" sz="2800" dirty="0">
                <a:solidFill>
                  <a:srgbClr val="0070C0"/>
                </a:solidFill>
              </a:rPr>
              <a:t>Use of non-FDA </a:t>
            </a:r>
            <a:r>
              <a:rPr lang="en-US" sz="2800" i="1" dirty="0">
                <a:solidFill>
                  <a:srgbClr val="0070C0"/>
                </a:solidFill>
              </a:rPr>
              <a:t>compounded</a:t>
            </a:r>
            <a:r>
              <a:rPr lang="en-US" sz="2800" dirty="0">
                <a:solidFill>
                  <a:srgbClr val="0070C0"/>
                </a:solidFill>
              </a:rPr>
              <a:t> products not recommended</a:t>
            </a:r>
          </a:p>
          <a:p>
            <a:pPr eaLnBrk="1" fontAlgn="auto" hangingPunct="1">
              <a:spcAft>
                <a:spcPts val="0"/>
              </a:spcAft>
              <a:defRPr/>
            </a:pPr>
            <a:r>
              <a:rPr lang="en-US" sz="2800" dirty="0">
                <a:solidFill>
                  <a:srgbClr val="0070C0"/>
                </a:solidFill>
              </a:rPr>
              <a:t>Avoid with history pancreatitis</a:t>
            </a:r>
          </a:p>
          <a:p>
            <a:pPr eaLnBrk="1" fontAlgn="auto" hangingPunct="1">
              <a:spcAft>
                <a:spcPts val="0"/>
              </a:spcAft>
              <a:defRPr/>
            </a:pPr>
            <a:r>
              <a:rPr lang="en-US" sz="2800" dirty="0">
                <a:solidFill>
                  <a:srgbClr val="0070C0"/>
                </a:solidFill>
              </a:rPr>
              <a:t>If on tirzepitide, use back up contraception for first 4 weeks</a:t>
            </a:r>
          </a:p>
          <a:p>
            <a:pPr eaLnBrk="1" fontAlgn="auto" hangingPunct="1">
              <a:spcAft>
                <a:spcPts val="0"/>
              </a:spcAft>
              <a:defRPr/>
            </a:pPr>
            <a:r>
              <a:rPr lang="en-US" sz="2800" dirty="0"/>
              <a:t>Ask about recent eye exam</a:t>
            </a:r>
          </a:p>
          <a:p>
            <a:pPr lvl="1" eaLnBrk="1" fontAlgn="auto" hangingPunct="1">
              <a:spcAft>
                <a:spcPts val="0"/>
              </a:spcAft>
              <a:defRPr/>
            </a:pPr>
            <a:r>
              <a:rPr lang="en-US" sz="2000" dirty="0"/>
              <a:t>Potential increase in diabetes retinopathy</a:t>
            </a:r>
          </a:p>
          <a:p>
            <a:pPr eaLnBrk="1" fontAlgn="auto" hangingPunct="1">
              <a:spcAft>
                <a:spcPts val="0"/>
              </a:spcAft>
              <a:defRPr/>
            </a:pPr>
            <a:endParaRPr lang="en-US" dirty="0"/>
          </a:p>
        </p:txBody>
      </p:sp>
      <p:pic>
        <p:nvPicPr>
          <p:cNvPr id="6" name="Picture 5">
            <a:extLst>
              <a:ext uri="{FF2B5EF4-FFF2-40B4-BE49-F238E27FC236}">
                <a16:creationId xmlns:a16="http://schemas.microsoft.com/office/drawing/2014/main" id="{ACA42EBB-26C7-4904-BBD1-61A731CD66BF}"/>
              </a:ext>
            </a:extLst>
          </p:cNvPr>
          <p:cNvPicPr>
            <a:picLocks noChangeAspect="1"/>
          </p:cNvPicPr>
          <p:nvPr/>
        </p:nvPicPr>
        <p:blipFill>
          <a:blip r:embed="rId3"/>
          <a:stretch>
            <a:fillRect/>
          </a:stretch>
        </p:blipFill>
        <p:spPr>
          <a:xfrm>
            <a:off x="6779758" y="1447800"/>
            <a:ext cx="1928813" cy="2667000"/>
          </a:xfrm>
          <a:prstGeom prst="rect">
            <a:avLst/>
          </a:prstGeom>
        </p:spPr>
      </p:pic>
      <p:pic>
        <p:nvPicPr>
          <p:cNvPr id="2" name="Picture 1">
            <a:extLst>
              <a:ext uri="{FF2B5EF4-FFF2-40B4-BE49-F238E27FC236}">
                <a16:creationId xmlns:a16="http://schemas.microsoft.com/office/drawing/2014/main" id="{9AAE6078-C889-4AE4-5566-83D11C58C791}"/>
              </a:ext>
            </a:extLst>
          </p:cNvPr>
          <p:cNvPicPr>
            <a:picLocks noChangeAspect="1"/>
          </p:cNvPicPr>
          <p:nvPr/>
        </p:nvPicPr>
        <p:blipFill>
          <a:blip r:embed="rId4"/>
          <a:stretch>
            <a:fillRect/>
          </a:stretch>
        </p:blipFill>
        <p:spPr>
          <a:xfrm>
            <a:off x="6545929" y="4191000"/>
            <a:ext cx="2396469" cy="637949"/>
          </a:xfrm>
          <a:prstGeom prst="rect">
            <a:avLst/>
          </a:prstGeom>
        </p:spPr>
      </p:pic>
      <p:sp>
        <p:nvSpPr>
          <p:cNvPr id="5" name="TextBox 4">
            <a:extLst>
              <a:ext uri="{FF2B5EF4-FFF2-40B4-BE49-F238E27FC236}">
                <a16:creationId xmlns:a16="http://schemas.microsoft.com/office/drawing/2014/main" id="{D5594EAF-5AFA-04A9-31E4-11AC0FA0FB35}"/>
              </a:ext>
            </a:extLst>
          </p:cNvPr>
          <p:cNvSpPr txBox="1"/>
          <p:nvPr/>
        </p:nvSpPr>
        <p:spPr>
          <a:xfrm>
            <a:off x="609600" y="5235597"/>
            <a:ext cx="7924800" cy="1323439"/>
          </a:xfrm>
          <a:prstGeom prst="rect">
            <a:avLst/>
          </a:prstGeom>
          <a:solidFill>
            <a:schemeClr val="bg2"/>
          </a:solidFill>
        </p:spPr>
        <p:txBody>
          <a:bodyPr wrap="square">
            <a:spAutoFit/>
          </a:bodyPr>
          <a:lstStyle/>
          <a:p>
            <a:pPr marL="0" marR="0"/>
            <a:r>
              <a:rPr lang="en-US" sz="2000" dirty="0">
                <a:effectLst/>
                <a:latin typeface="Aptos" panose="020B0004020202020204" pitchFamily="34" charset="0"/>
                <a:ea typeface="Aptos" panose="020B0004020202020204" pitchFamily="34" charset="0"/>
                <a:cs typeface="Aptos" panose="020B0004020202020204" pitchFamily="34" charset="0"/>
              </a:rPr>
              <a:t>Sudden discontinuation of semaglutide and tirzepitide results in regain of one-half to two-thirds of the weight loss within 1 year. </a:t>
            </a:r>
            <a:r>
              <a:rPr lang="en-US" sz="2000" dirty="0">
                <a:latin typeface="Aptos" panose="020B0004020202020204" pitchFamily="34" charset="0"/>
                <a:ea typeface="Aptos" panose="020B0004020202020204" pitchFamily="34" charset="0"/>
                <a:cs typeface="Aptos" panose="020B0004020202020204" pitchFamily="34" charset="0"/>
              </a:rPr>
              <a:t>Consider trying </a:t>
            </a:r>
            <a:r>
              <a:rPr lang="en-US" sz="2000" dirty="0">
                <a:effectLst/>
                <a:latin typeface="Aptos" panose="020B0004020202020204" pitchFamily="34" charset="0"/>
                <a:ea typeface="Aptos" panose="020B0004020202020204" pitchFamily="34" charset="0"/>
                <a:cs typeface="Aptos" panose="020B0004020202020204" pitchFamily="34" charset="0"/>
              </a:rPr>
              <a:t>lowest effective dose, using intermittent therapy, or stopping medication followed by close weight monitoring.</a:t>
            </a:r>
          </a:p>
        </p:txBody>
      </p:sp>
    </p:spTree>
    <p:extLst>
      <p:ext uri="{BB962C8B-B14F-4D97-AF65-F5344CB8AC3E}">
        <p14:creationId xmlns:p14="http://schemas.microsoft.com/office/powerpoint/2010/main" val="1995219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0B585-0785-2BE0-0685-5AA6102F0959}"/>
              </a:ext>
            </a:extLst>
          </p:cNvPr>
          <p:cNvSpPr>
            <a:spLocks noGrp="1"/>
          </p:cNvSpPr>
          <p:nvPr>
            <p:ph type="title"/>
          </p:nvPr>
        </p:nvSpPr>
        <p:spPr/>
        <p:txBody>
          <a:bodyPr/>
          <a:lstStyle/>
          <a:p>
            <a:r>
              <a:rPr lang="en-US" dirty="0"/>
              <a:t>Poll Question 8</a:t>
            </a:r>
          </a:p>
        </p:txBody>
      </p:sp>
      <p:sp>
        <p:nvSpPr>
          <p:cNvPr id="3" name="Content Placeholder 2">
            <a:extLst>
              <a:ext uri="{FF2B5EF4-FFF2-40B4-BE49-F238E27FC236}">
                <a16:creationId xmlns:a16="http://schemas.microsoft.com/office/drawing/2014/main" id="{943FA3D5-4B5A-1406-5185-B480E48BEE11}"/>
              </a:ext>
            </a:extLst>
          </p:cNvPr>
          <p:cNvSpPr>
            <a:spLocks noGrp="1"/>
          </p:cNvSpPr>
          <p:nvPr>
            <p:ph sz="quarter" idx="1"/>
          </p:nvPr>
        </p:nvSpPr>
        <p:spPr/>
        <p:txBody>
          <a:bodyPr>
            <a:normAutofit fontScale="92500" lnSpcReduction="10000"/>
          </a:bodyPr>
          <a:lstStyle/>
          <a:p>
            <a:pPr marL="0" marR="0" indent="0">
              <a:lnSpc>
                <a:spcPct val="120000"/>
              </a:lnSpc>
              <a:spcBef>
                <a:spcPts val="0"/>
              </a:spcBef>
              <a:spcAft>
                <a:spcPts val="0"/>
              </a:spcAft>
              <a:buNone/>
            </a:pPr>
            <a:r>
              <a:rPr lang="en-US" sz="2800" dirty="0">
                <a:effectLst/>
                <a:latin typeface="Calibri" panose="020F0502020204030204" pitchFamily="34" charset="0"/>
                <a:ea typeface="Calibri" panose="020F0502020204030204" pitchFamily="34" charset="0"/>
              </a:rPr>
              <a:t>AR is 36 years old with type 2 diabetes and a BMI of 41kg/m</a:t>
            </a:r>
            <a:r>
              <a:rPr lang="en-US" sz="2800" baseline="30000" dirty="0">
                <a:effectLst/>
                <a:latin typeface="Calibri" panose="020F0502020204030204" pitchFamily="34" charset="0"/>
                <a:ea typeface="Calibri" panose="020F0502020204030204" pitchFamily="34" charset="0"/>
              </a:rPr>
              <a:t>2</a:t>
            </a:r>
            <a:r>
              <a:rPr lang="en-US" sz="2800" dirty="0">
                <a:effectLst/>
                <a:latin typeface="Calibri" panose="020F0502020204030204" pitchFamily="34" charset="0"/>
                <a:ea typeface="Calibri" panose="020F0502020204030204" pitchFamily="34" charset="0"/>
              </a:rPr>
              <a:t>.  Current diabetes medications include: metformin, sitagliptin (Januvia) and empagliflozin (Jardiance) at maximum doses.  AR is prescribed tirzepatide (Mounjaro).</a:t>
            </a:r>
            <a:r>
              <a:rPr lang="en-US" sz="2800" dirty="0">
                <a:ea typeface="Calibri" panose="020F0502020204030204" pitchFamily="34" charset="0"/>
              </a:rPr>
              <a:t> </a:t>
            </a:r>
            <a:r>
              <a:rPr lang="en-US" sz="2800" dirty="0">
                <a:effectLst/>
                <a:latin typeface="Calibri" panose="020F0502020204030204" pitchFamily="34" charset="0"/>
                <a:ea typeface="Calibri" panose="020F0502020204030204" pitchFamily="34" charset="0"/>
              </a:rPr>
              <a:t>Based on this information, what action do you recommend to the provider?</a:t>
            </a:r>
          </a:p>
          <a:p>
            <a:pPr marL="0" marR="0">
              <a:lnSpc>
                <a:spcPct val="120000"/>
              </a:lnSpc>
              <a:spcBef>
                <a:spcPts val="0"/>
              </a:spcBef>
              <a:spcAft>
                <a:spcPts val="0"/>
              </a:spcAft>
            </a:pPr>
            <a:endParaRPr lang="en-US" sz="2800"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lphaUcPeriod"/>
            </a:pPr>
            <a:r>
              <a:rPr lang="en-US" sz="2800" dirty="0">
                <a:ea typeface="Times New Roman" panose="02020603050405020304" pitchFamily="18" charset="0"/>
              </a:rPr>
              <a:t>V</a:t>
            </a:r>
            <a:r>
              <a:rPr lang="en-US" sz="2800" dirty="0">
                <a:effectLst/>
                <a:latin typeface="Calibri" panose="020F0502020204030204" pitchFamily="34" charset="0"/>
                <a:ea typeface="Times New Roman" panose="02020603050405020304" pitchFamily="18" charset="0"/>
              </a:rPr>
              <a:t>erify kidney function first.</a:t>
            </a:r>
            <a:endParaRPr lang="en-US" sz="2800"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lphaUcPeriod"/>
            </a:pPr>
            <a:r>
              <a:rPr lang="en-US" sz="2800" dirty="0">
                <a:effectLst/>
                <a:latin typeface="Calibri" panose="020F0502020204030204" pitchFamily="34" charset="0"/>
                <a:ea typeface="Times New Roman" panose="02020603050405020304" pitchFamily="18" charset="0"/>
              </a:rPr>
              <a:t>Stop the sitagliptin when initiating tirzepatide.</a:t>
            </a:r>
            <a:endParaRPr lang="en-US" sz="2800"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lphaUcPeriod"/>
            </a:pPr>
            <a:r>
              <a:rPr lang="en-US" sz="2800" dirty="0">
                <a:effectLst/>
                <a:latin typeface="Calibri" panose="020F0502020204030204" pitchFamily="34" charset="0"/>
                <a:ea typeface="Times New Roman" panose="02020603050405020304" pitchFamily="18" charset="0"/>
              </a:rPr>
              <a:t>Decrease the dose of metformin to prevent hypoglycemia.</a:t>
            </a:r>
            <a:endParaRPr lang="en-US" sz="2800"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lphaUcPeriod"/>
            </a:pPr>
            <a:r>
              <a:rPr lang="en-US" sz="2800" dirty="0">
                <a:effectLst/>
                <a:latin typeface="Calibri" panose="020F0502020204030204" pitchFamily="34" charset="0"/>
                <a:ea typeface="Times New Roman" panose="02020603050405020304" pitchFamily="18" charset="0"/>
              </a:rPr>
              <a:t>Evaluate thyroid function before starting tirzepatide.</a:t>
            </a:r>
            <a:endParaRPr lang="en-US" sz="2800" dirty="0">
              <a:effectLst/>
              <a:latin typeface="Calibri" panose="020F0502020204030204" pitchFamily="34" charset="0"/>
              <a:ea typeface="Calibri" panose="020F0502020204030204" pitchFamily="34" charset="0"/>
            </a:endParaRPr>
          </a:p>
          <a:p>
            <a:endParaRPr lang="en-US" dirty="0"/>
          </a:p>
        </p:txBody>
      </p:sp>
      <p:pic>
        <p:nvPicPr>
          <p:cNvPr id="4" name="Picture 3">
            <a:extLst>
              <a:ext uri="{FF2B5EF4-FFF2-40B4-BE49-F238E27FC236}">
                <a16:creationId xmlns:a16="http://schemas.microsoft.com/office/drawing/2014/main" id="{A89D0213-15DD-3ABC-CD8C-E14C94088502}"/>
              </a:ext>
            </a:extLst>
          </p:cNvPr>
          <p:cNvPicPr>
            <a:picLocks noChangeAspect="1"/>
          </p:cNvPicPr>
          <p:nvPr/>
        </p:nvPicPr>
        <p:blipFill>
          <a:blip r:embed="rId3"/>
          <a:stretch>
            <a:fillRect/>
          </a:stretch>
        </p:blipFill>
        <p:spPr>
          <a:xfrm>
            <a:off x="7552422" y="3581400"/>
            <a:ext cx="1029149" cy="1524000"/>
          </a:xfrm>
          <a:prstGeom prst="rect">
            <a:avLst/>
          </a:prstGeom>
        </p:spPr>
      </p:pic>
    </p:spTree>
    <p:extLst>
      <p:ext uri="{BB962C8B-B14F-4D97-AF65-F5344CB8AC3E}">
        <p14:creationId xmlns:p14="http://schemas.microsoft.com/office/powerpoint/2010/main" val="1243324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2A121-EA82-EEE7-77CD-A099ED2B9F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02BDE6-0BA0-D5DB-C65B-903A1BE3062F}"/>
              </a:ext>
            </a:extLst>
          </p:cNvPr>
          <p:cNvSpPr>
            <a:spLocks noGrp="1"/>
          </p:cNvSpPr>
          <p:nvPr>
            <p:ph type="title"/>
          </p:nvPr>
        </p:nvSpPr>
        <p:spPr>
          <a:xfrm>
            <a:off x="457200" y="228600"/>
            <a:ext cx="8229600" cy="702418"/>
          </a:xfrm>
        </p:spPr>
        <p:txBody>
          <a:bodyPr>
            <a:normAutofit/>
          </a:bodyPr>
          <a:lstStyle/>
          <a:p>
            <a:r>
              <a:rPr lang="en-US" dirty="0"/>
              <a:t>Let’s Break it Down ADA 2025</a:t>
            </a:r>
          </a:p>
        </p:txBody>
      </p:sp>
      <p:pic>
        <p:nvPicPr>
          <p:cNvPr id="4" name="Picture 3">
            <a:extLst>
              <a:ext uri="{FF2B5EF4-FFF2-40B4-BE49-F238E27FC236}">
                <a16:creationId xmlns:a16="http://schemas.microsoft.com/office/drawing/2014/main" id="{A5222D3A-5FA6-A1D7-E9CB-CC328297E9ED}"/>
              </a:ext>
            </a:extLst>
          </p:cNvPr>
          <p:cNvPicPr>
            <a:picLocks noChangeAspect="1"/>
          </p:cNvPicPr>
          <p:nvPr/>
        </p:nvPicPr>
        <p:blipFill>
          <a:blip r:embed="rId2"/>
          <a:stretch>
            <a:fillRect/>
          </a:stretch>
        </p:blipFill>
        <p:spPr>
          <a:xfrm>
            <a:off x="457200" y="0"/>
            <a:ext cx="8245406" cy="6858000"/>
          </a:xfrm>
          <a:prstGeom prst="rect">
            <a:avLst/>
          </a:prstGeom>
        </p:spPr>
      </p:pic>
      <p:pic>
        <p:nvPicPr>
          <p:cNvPr id="8" name="Picture 7">
            <a:extLst>
              <a:ext uri="{FF2B5EF4-FFF2-40B4-BE49-F238E27FC236}">
                <a16:creationId xmlns:a16="http://schemas.microsoft.com/office/drawing/2014/main" id="{8FA95F1E-F229-6714-2CE8-1907E9DA74BF}"/>
              </a:ext>
            </a:extLst>
          </p:cNvPr>
          <p:cNvPicPr>
            <a:picLocks noChangeAspect="1"/>
          </p:cNvPicPr>
          <p:nvPr/>
        </p:nvPicPr>
        <p:blipFill>
          <a:blip r:embed="rId3"/>
          <a:stretch>
            <a:fillRect/>
          </a:stretch>
        </p:blipFill>
        <p:spPr>
          <a:xfrm>
            <a:off x="1447800" y="5715000"/>
            <a:ext cx="2133887" cy="568049"/>
          </a:xfrm>
          <a:prstGeom prst="rect">
            <a:avLst/>
          </a:prstGeom>
        </p:spPr>
      </p:pic>
      <p:pic>
        <p:nvPicPr>
          <p:cNvPr id="5" name="Picture 4">
            <a:extLst>
              <a:ext uri="{FF2B5EF4-FFF2-40B4-BE49-F238E27FC236}">
                <a16:creationId xmlns:a16="http://schemas.microsoft.com/office/drawing/2014/main" id="{42420F6B-86A9-77AC-81FF-E851FC0A8913}"/>
              </a:ext>
            </a:extLst>
          </p:cNvPr>
          <p:cNvPicPr>
            <a:picLocks noChangeAspect="1"/>
          </p:cNvPicPr>
          <p:nvPr/>
        </p:nvPicPr>
        <p:blipFill>
          <a:blip r:embed="rId4"/>
          <a:stretch>
            <a:fillRect/>
          </a:stretch>
        </p:blipFill>
        <p:spPr>
          <a:xfrm>
            <a:off x="6109798" y="6122057"/>
            <a:ext cx="2592808" cy="321983"/>
          </a:xfrm>
          <a:prstGeom prst="rect">
            <a:avLst/>
          </a:prstGeom>
        </p:spPr>
      </p:pic>
      <p:sp>
        <p:nvSpPr>
          <p:cNvPr id="6" name="Oval 5">
            <a:extLst>
              <a:ext uri="{FF2B5EF4-FFF2-40B4-BE49-F238E27FC236}">
                <a16:creationId xmlns:a16="http://schemas.microsoft.com/office/drawing/2014/main" id="{A7E4C80F-78F8-B46C-0A17-2E1C23A660DD}"/>
              </a:ext>
            </a:extLst>
          </p:cNvPr>
          <p:cNvSpPr/>
          <p:nvPr/>
        </p:nvSpPr>
        <p:spPr>
          <a:xfrm flipH="1">
            <a:off x="6109798" y="1188952"/>
            <a:ext cx="890204" cy="4933105"/>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E944F313-C776-14F3-A672-21F522EAA78D}"/>
              </a:ext>
            </a:extLst>
          </p:cNvPr>
          <p:cNvSpPr/>
          <p:nvPr/>
        </p:nvSpPr>
        <p:spPr>
          <a:xfrm>
            <a:off x="441394" y="2667000"/>
            <a:ext cx="2301806" cy="1371600"/>
          </a:xfrm>
          <a:prstGeom prst="ellipse">
            <a:avLst/>
          </a:prstGeom>
          <a:noFill/>
          <a:ln>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6C12FE9-D7DF-5EFF-3BEC-0A4F5AA8BCDA}"/>
              </a:ext>
            </a:extLst>
          </p:cNvPr>
          <p:cNvSpPr/>
          <p:nvPr/>
        </p:nvSpPr>
        <p:spPr>
          <a:xfrm>
            <a:off x="3694840" y="3381102"/>
            <a:ext cx="2301806" cy="2257697"/>
          </a:xfrm>
          <a:prstGeom prst="ellipse">
            <a:avLst/>
          </a:prstGeom>
          <a:noFill/>
          <a:ln>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7597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C91E6876-E1E6-48B2-BE70-A88253617B94}"/>
              </a:ext>
            </a:extLst>
          </p:cNvPr>
          <p:cNvSpPr>
            <a:spLocks noGrp="1" noChangeArrowheads="1"/>
          </p:cNvSpPr>
          <p:nvPr>
            <p:ph type="title"/>
          </p:nvPr>
        </p:nvSpPr>
        <p:spPr>
          <a:xfrm>
            <a:off x="457200" y="152400"/>
            <a:ext cx="8229600" cy="872947"/>
          </a:xfrm>
        </p:spPr>
        <p:txBody>
          <a:bodyPr>
            <a:normAutofit fontScale="90000"/>
          </a:bodyPr>
          <a:lstStyle/>
          <a:p>
            <a:pPr eaLnBrk="1" hangingPunct="1"/>
            <a:r>
              <a:rPr lang="en-US" altLang="en-US" sz="4000" dirty="0"/>
              <a:t>GLP-1/GIP Receptor Agonist Indications</a:t>
            </a:r>
          </a:p>
        </p:txBody>
      </p:sp>
      <p:sp>
        <p:nvSpPr>
          <p:cNvPr id="78877" name="TextBox 5">
            <a:extLst>
              <a:ext uri="{FF2B5EF4-FFF2-40B4-BE49-F238E27FC236}">
                <a16:creationId xmlns:a16="http://schemas.microsoft.com/office/drawing/2014/main" id="{958D2FF1-852B-4FC8-9F66-45D1FCC4FBFB}"/>
              </a:ext>
            </a:extLst>
          </p:cNvPr>
          <p:cNvSpPr txBox="1">
            <a:spLocks noChangeArrowheads="1"/>
          </p:cNvSpPr>
          <p:nvPr/>
        </p:nvSpPr>
        <p:spPr bwMode="auto">
          <a:xfrm>
            <a:off x="762000" y="6446939"/>
            <a:ext cx="7947752" cy="258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rgbClr val="86AA2C"/>
              </a:buClr>
              <a:buSzPct val="76000"/>
              <a:buFont typeface="Wingdings 3" panose="05040102010807070707" pitchFamily="18" charset="2"/>
              <a:buChar char=""/>
              <a:defRPr sz="3200">
                <a:solidFill>
                  <a:schemeClr val="tx1"/>
                </a:solidFill>
                <a:latin typeface="Calibri" panose="020F0502020204030204" pitchFamily="34" charset="0"/>
              </a:defRPr>
            </a:lvl1pPr>
            <a:lvl2pPr marL="742950" indent="-285750">
              <a:spcBef>
                <a:spcPts val="500"/>
              </a:spcBef>
              <a:buClr>
                <a:srgbClr val="86AA2C"/>
              </a:buClr>
              <a:buSzPct val="76000"/>
              <a:buFont typeface="Wingdings 3" panose="05040102010807070707" pitchFamily="18" charset="2"/>
              <a:buChar char=""/>
              <a:defRPr sz="2600">
                <a:solidFill>
                  <a:schemeClr val="tx1"/>
                </a:solidFill>
                <a:latin typeface="Calibri" panose="020F0502020204030204" pitchFamily="34" charset="0"/>
              </a:defRPr>
            </a:lvl2pPr>
            <a:lvl3pPr marL="1143000" indent="-228600">
              <a:spcBef>
                <a:spcPts val="500"/>
              </a:spcBef>
              <a:buClr>
                <a:srgbClr val="86AA2C"/>
              </a:buClr>
              <a:buSzPct val="76000"/>
              <a:buFont typeface="Wingdings 3" panose="05040102010807070707" pitchFamily="18" charset="2"/>
              <a:buChar char=""/>
              <a:defRPr sz="2200">
                <a:solidFill>
                  <a:schemeClr val="tx1"/>
                </a:solidFill>
                <a:latin typeface="Calibri" panose="020F0502020204030204" pitchFamily="34" charset="0"/>
              </a:defRPr>
            </a:lvl3pPr>
            <a:lvl4pPr marL="1600200" indent="-228600">
              <a:spcBef>
                <a:spcPts val="40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2057400" indent="-228600">
              <a:spcBef>
                <a:spcPts val="300"/>
              </a:spcBef>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9pPr>
          </a:lstStyle>
          <a:p>
            <a:pPr defTabSz="823692" fontAlgn="base">
              <a:spcBef>
                <a:spcPct val="0"/>
              </a:spcBef>
              <a:spcAft>
                <a:spcPct val="0"/>
              </a:spcAft>
              <a:buClrTx/>
              <a:buSzTx/>
              <a:buNone/>
            </a:pPr>
            <a:r>
              <a:rPr lang="en-US" altLang="en-US" sz="1081" dirty="0">
                <a:solidFill>
                  <a:prstClr val="black"/>
                </a:solidFill>
                <a:cs typeface="Arial" panose="020B0604020202020204" pitchFamily="34" charset="0"/>
              </a:rPr>
              <a:t>Package inserts, dailymed.nlm.nih.gov</a:t>
            </a:r>
          </a:p>
        </p:txBody>
      </p:sp>
      <p:graphicFrame>
        <p:nvGraphicFramePr>
          <p:cNvPr id="2" name="Table 2">
            <a:extLst>
              <a:ext uri="{FF2B5EF4-FFF2-40B4-BE49-F238E27FC236}">
                <a16:creationId xmlns:a16="http://schemas.microsoft.com/office/drawing/2014/main" id="{4119B655-8BF8-AF4A-90B6-0A3457986387}"/>
              </a:ext>
            </a:extLst>
          </p:cNvPr>
          <p:cNvGraphicFramePr>
            <a:graphicFrameLocks noGrp="1"/>
          </p:cNvGraphicFramePr>
          <p:nvPr/>
        </p:nvGraphicFramePr>
        <p:xfrm>
          <a:off x="457200" y="1219200"/>
          <a:ext cx="8229600" cy="5604053"/>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2292604403"/>
                    </a:ext>
                  </a:extLst>
                </a:gridCol>
                <a:gridCol w="1828800">
                  <a:extLst>
                    <a:ext uri="{9D8B030D-6E8A-4147-A177-3AD203B41FA5}">
                      <a16:colId xmlns:a16="http://schemas.microsoft.com/office/drawing/2014/main" val="3799880676"/>
                    </a:ext>
                  </a:extLst>
                </a:gridCol>
                <a:gridCol w="1524000">
                  <a:extLst>
                    <a:ext uri="{9D8B030D-6E8A-4147-A177-3AD203B41FA5}">
                      <a16:colId xmlns:a16="http://schemas.microsoft.com/office/drawing/2014/main" val="1741242859"/>
                    </a:ext>
                  </a:extLst>
                </a:gridCol>
                <a:gridCol w="2362200">
                  <a:extLst>
                    <a:ext uri="{9D8B030D-6E8A-4147-A177-3AD203B41FA5}">
                      <a16:colId xmlns:a16="http://schemas.microsoft.com/office/drawing/2014/main" val="2977410308"/>
                    </a:ext>
                  </a:extLst>
                </a:gridCol>
              </a:tblGrid>
              <a:tr h="745974">
                <a:tc>
                  <a:txBody>
                    <a:bodyPr/>
                    <a:lstStyle/>
                    <a:p>
                      <a:pPr algn="ctr"/>
                      <a:r>
                        <a:rPr lang="en-US" dirty="0"/>
                        <a:t>Drug</a:t>
                      </a:r>
                    </a:p>
                  </a:txBody>
                  <a:tcPr/>
                </a:tc>
                <a:tc>
                  <a:txBody>
                    <a:bodyPr/>
                    <a:lstStyle/>
                    <a:p>
                      <a:pPr algn="ctr"/>
                      <a:r>
                        <a:rPr lang="en-US" dirty="0"/>
                        <a:t>Lower BG</a:t>
                      </a:r>
                    </a:p>
                  </a:txBody>
                  <a:tcPr/>
                </a:tc>
                <a:tc>
                  <a:txBody>
                    <a:bodyPr/>
                    <a:lstStyle/>
                    <a:p>
                      <a:pPr algn="ctr"/>
                      <a:r>
                        <a:rPr lang="en-US" dirty="0"/>
                        <a:t>Reduce CV / Kidney Risk?</a:t>
                      </a:r>
                    </a:p>
                  </a:txBody>
                  <a:tcPr/>
                </a:tc>
                <a:tc>
                  <a:txBody>
                    <a:bodyPr/>
                    <a:lstStyle/>
                    <a:p>
                      <a:pPr algn="ctr"/>
                      <a:r>
                        <a:rPr lang="en-US" dirty="0" err="1"/>
                        <a:t>Wt</a:t>
                      </a:r>
                      <a:r>
                        <a:rPr lang="en-US" dirty="0"/>
                        <a:t> loss approved?</a:t>
                      </a:r>
                    </a:p>
                  </a:txBody>
                  <a:tcPr/>
                </a:tc>
                <a:extLst>
                  <a:ext uri="{0D108BD9-81ED-4DB2-BD59-A6C34878D82A}">
                    <a16:rowId xmlns:a16="http://schemas.microsoft.com/office/drawing/2014/main" val="1793843125"/>
                  </a:ext>
                </a:extLst>
              </a:tr>
              <a:tr h="10656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cs typeface="Calibri" panose="020F0502020204030204" pitchFamily="34" charset="0"/>
                        </a:rPr>
                        <a:t>Exenatide IR</a:t>
                      </a:r>
                      <a:r>
                        <a:rPr lang="en-US" sz="1800" baseline="0" dirty="0">
                          <a:latin typeface="Calibri" panose="020F0502020204030204" pitchFamily="34" charset="0"/>
                          <a:cs typeface="Calibri" panose="020F0502020204030204" pitchFamily="34" charset="0"/>
                        </a:rPr>
                        <a:t> </a:t>
                      </a:r>
                      <a:r>
                        <a:rPr lang="en-US" sz="1800" b="1" dirty="0">
                          <a:latin typeface="Calibri" panose="020F0502020204030204" pitchFamily="34" charset="0"/>
                          <a:cs typeface="Calibri" panose="020F0502020204030204" pitchFamily="34" charset="0"/>
                        </a:rPr>
                        <a:t>(</a:t>
                      </a:r>
                      <a:r>
                        <a:rPr lang="en-US" sz="1800" b="1" dirty="0" err="1">
                          <a:latin typeface="Calibri" panose="020F0502020204030204" pitchFamily="34" charset="0"/>
                          <a:cs typeface="Calibri" panose="020F0502020204030204" pitchFamily="34" charset="0"/>
                        </a:rPr>
                        <a:t>Byetta</a:t>
                      </a:r>
                      <a:r>
                        <a:rPr lang="en-US" sz="1800" b="1" dirty="0">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latin typeface="Calibri" panose="020F0502020204030204" pitchFamily="34" charset="0"/>
                          <a:cs typeface="Calibri" panose="020F0502020204030204" pitchFamily="34" charset="0"/>
                        </a:rPr>
                        <a:t>Lixisenatide</a:t>
                      </a:r>
                      <a:r>
                        <a:rPr lang="en-US" sz="1800" baseline="0" dirty="0">
                          <a:latin typeface="Calibri" panose="020F0502020204030204" pitchFamily="34" charset="0"/>
                          <a:cs typeface="Calibri" panose="020F0502020204030204" pitchFamily="34" charset="0"/>
                        </a:rPr>
                        <a:t> </a:t>
                      </a:r>
                      <a:r>
                        <a:rPr lang="en-US" sz="1800" b="1" dirty="0">
                          <a:latin typeface="Calibri" panose="020F0502020204030204" pitchFamily="34" charset="0"/>
                          <a:cs typeface="Calibri" panose="020F0502020204030204" pitchFamily="34" charset="0"/>
                        </a:rPr>
                        <a:t>(</a:t>
                      </a:r>
                      <a:r>
                        <a:rPr lang="en-US" sz="1800" b="1" dirty="0" err="1">
                          <a:latin typeface="Calibri" panose="020F0502020204030204" pitchFamily="34" charset="0"/>
                          <a:cs typeface="Calibri" panose="020F0502020204030204" pitchFamily="34" charset="0"/>
                        </a:rPr>
                        <a:t>Adlyxin</a:t>
                      </a:r>
                      <a:r>
                        <a:rPr lang="en-US" sz="1800" b="1" dirty="0">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latin typeface="Calibri" panose="020F0502020204030204" pitchFamily="34" charset="0"/>
                          <a:cs typeface="Calibri" panose="020F0502020204030204" pitchFamily="34" charset="0"/>
                        </a:rPr>
                        <a:t>Semaglutide</a:t>
                      </a:r>
                      <a:r>
                        <a:rPr lang="en-US" sz="1800" b="1" dirty="0">
                          <a:latin typeface="Calibri" panose="020F0502020204030204" pitchFamily="34" charset="0"/>
                          <a:cs typeface="Calibri" panose="020F0502020204030204" pitchFamily="34" charset="0"/>
                        </a:rPr>
                        <a:t> (Rybelsus)</a:t>
                      </a:r>
                    </a:p>
                  </a:txBody>
                  <a:tcPr/>
                </a:tc>
                <a:tc>
                  <a:txBody>
                    <a:bodyPr/>
                    <a:lstStyle/>
                    <a:p>
                      <a:pPr algn="ctr"/>
                      <a:r>
                        <a:rPr lang="en-US" dirty="0"/>
                        <a:t>Yes</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838577011"/>
                  </a:ext>
                </a:extLst>
              </a:tr>
              <a:tr h="7459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cs typeface="Calibri" panose="020F0502020204030204" pitchFamily="34" charset="0"/>
                        </a:rPr>
                        <a:t>Exenatide ER</a:t>
                      </a:r>
                      <a:r>
                        <a:rPr lang="en-US" sz="1800" baseline="0" dirty="0">
                          <a:latin typeface="Calibri" panose="020F0502020204030204" pitchFamily="34" charset="0"/>
                          <a:cs typeface="Calibri" panose="020F0502020204030204" pitchFamily="34" charset="0"/>
                        </a:rPr>
                        <a:t> </a:t>
                      </a:r>
                      <a:r>
                        <a:rPr lang="en-US" sz="1800" b="1" dirty="0">
                          <a:latin typeface="Calibri" panose="020F0502020204030204" pitchFamily="34" charset="0"/>
                          <a:cs typeface="Calibri" panose="020F0502020204030204" pitchFamily="34" charset="0"/>
                        </a:rPr>
                        <a:t>(</a:t>
                      </a:r>
                      <a:r>
                        <a:rPr lang="en-US" sz="1800" b="1" dirty="0" err="1">
                          <a:latin typeface="Calibri" panose="020F0502020204030204" pitchFamily="34" charset="0"/>
                          <a:cs typeface="Calibri" panose="020F0502020204030204" pitchFamily="34" charset="0"/>
                        </a:rPr>
                        <a:t>Bydureon</a:t>
                      </a:r>
                      <a:r>
                        <a:rPr lang="en-US" sz="1800" b="1" dirty="0">
                          <a:latin typeface="Calibri" panose="020F0502020204030204" pitchFamily="34" charset="0"/>
                          <a:cs typeface="Calibri" panose="020F0502020204030204" pitchFamily="34" charset="0"/>
                        </a:rPr>
                        <a:t>)</a:t>
                      </a:r>
                    </a:p>
                    <a:p>
                      <a:endParaRPr lang="en-US" dirty="0"/>
                    </a:p>
                  </a:txBody>
                  <a:tcPr/>
                </a:tc>
                <a:tc>
                  <a:txBody>
                    <a:bodyPr/>
                    <a:lstStyle/>
                    <a:p>
                      <a:pPr algn="ctr"/>
                      <a:r>
                        <a:rPr lang="en-US" dirty="0"/>
                        <a:t>Yes for 10 </a:t>
                      </a:r>
                      <a:r>
                        <a:rPr lang="en-US" dirty="0" err="1"/>
                        <a:t>yrs</a:t>
                      </a:r>
                      <a:r>
                        <a:rPr lang="en-US" dirty="0"/>
                        <a:t> and older</a:t>
                      </a:r>
                    </a:p>
                  </a:txBody>
                  <a:tcPr/>
                </a:tc>
                <a:tc>
                  <a:txBody>
                    <a:bodyPr/>
                    <a:lstStyle/>
                    <a:p>
                      <a:pPr algn="ctr"/>
                      <a:endParaRPr lang="en-US" dirty="0"/>
                    </a:p>
                  </a:txBody>
                  <a:tcPr/>
                </a:tc>
                <a:tc>
                  <a:txBody>
                    <a:bodyPr/>
                    <a:lstStyle/>
                    <a:p>
                      <a:pPr algn="ctr"/>
                      <a:endParaRPr lang="en-US"/>
                    </a:p>
                  </a:txBody>
                  <a:tcPr/>
                </a:tc>
                <a:extLst>
                  <a:ext uri="{0D108BD9-81ED-4DB2-BD59-A6C34878D82A}">
                    <a16:rowId xmlns:a16="http://schemas.microsoft.com/office/drawing/2014/main" val="2279302179"/>
                  </a:ext>
                </a:extLst>
              </a:tr>
              <a:tr h="7459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cs typeface="Calibri" panose="020F0502020204030204" pitchFamily="34" charset="0"/>
                        </a:rPr>
                        <a:t>Dulaglutide</a:t>
                      </a:r>
                      <a:r>
                        <a:rPr lang="en-US" sz="1800" baseline="0" dirty="0">
                          <a:latin typeface="Calibri" panose="020F0502020204030204" pitchFamily="34" charset="0"/>
                          <a:cs typeface="Calibri" panose="020F0502020204030204" pitchFamily="34" charset="0"/>
                        </a:rPr>
                        <a:t> </a:t>
                      </a:r>
                      <a:r>
                        <a:rPr lang="en-US" sz="1800" b="1" dirty="0">
                          <a:latin typeface="Calibri" panose="020F0502020204030204" pitchFamily="34" charset="0"/>
                          <a:cs typeface="Calibri" panose="020F0502020204030204" pitchFamily="34" charset="0"/>
                        </a:rPr>
                        <a:t>(Trulicity)</a:t>
                      </a:r>
                    </a:p>
                    <a:p>
                      <a:endParaRPr lang="en-US" dirty="0"/>
                    </a:p>
                  </a:txBody>
                  <a:tcPr/>
                </a:tc>
                <a:tc>
                  <a:txBody>
                    <a:bodyPr/>
                    <a:lstStyle/>
                    <a:p>
                      <a:pPr algn="ctr"/>
                      <a:r>
                        <a:rPr lang="en-US" dirty="0"/>
                        <a:t>Yes for 10 </a:t>
                      </a:r>
                      <a:r>
                        <a:rPr lang="en-US" dirty="0" err="1"/>
                        <a:t>yrs</a:t>
                      </a:r>
                      <a:r>
                        <a:rPr lang="en-US" dirty="0"/>
                        <a:t> and older</a:t>
                      </a:r>
                    </a:p>
                  </a:txBody>
                  <a:tcPr/>
                </a:tc>
                <a:tc>
                  <a:txBody>
                    <a:bodyPr/>
                    <a:lstStyle/>
                    <a:p>
                      <a:pPr algn="ctr"/>
                      <a:r>
                        <a:rPr lang="en-US" dirty="0"/>
                        <a:t>Yes</a:t>
                      </a:r>
                    </a:p>
                  </a:txBody>
                  <a:tcPr/>
                </a:tc>
                <a:tc>
                  <a:txBody>
                    <a:bodyPr/>
                    <a:lstStyle/>
                    <a:p>
                      <a:pPr algn="ctr"/>
                      <a:endParaRPr lang="en-US" dirty="0"/>
                    </a:p>
                  </a:txBody>
                  <a:tcPr/>
                </a:tc>
                <a:extLst>
                  <a:ext uri="{0D108BD9-81ED-4DB2-BD59-A6C34878D82A}">
                    <a16:rowId xmlns:a16="http://schemas.microsoft.com/office/drawing/2014/main" val="1616548762"/>
                  </a:ext>
                </a:extLst>
              </a:tr>
              <a:tr h="7459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Semaglutide</a:t>
                      </a:r>
                      <a:r>
                        <a:rPr lang="en-US" sz="1800" baseline="0" dirty="0"/>
                        <a:t> </a:t>
                      </a:r>
                      <a:r>
                        <a:rPr lang="en-US" sz="1800" b="1" dirty="0"/>
                        <a:t>(Ozempic)</a:t>
                      </a:r>
                    </a:p>
                    <a:p>
                      <a:endParaRPr lang="en-US" dirty="0"/>
                    </a:p>
                  </a:txBody>
                  <a:tcPr/>
                </a:tc>
                <a:tc>
                  <a:txBody>
                    <a:bodyPr/>
                    <a:lstStyle/>
                    <a:p>
                      <a:pPr algn="ctr"/>
                      <a:r>
                        <a:rPr lang="en-US" dirty="0"/>
                        <a:t>Yes</a:t>
                      </a:r>
                    </a:p>
                  </a:txBody>
                  <a:tcPr/>
                </a:tc>
                <a:tc>
                  <a:txBody>
                    <a:bodyPr/>
                    <a:lstStyle/>
                    <a:p>
                      <a:pPr algn="ctr"/>
                      <a:r>
                        <a:rPr lang="en-US" dirty="0"/>
                        <a:t>Yes</a:t>
                      </a:r>
                      <a:br>
                        <a:rPr lang="en-US" dirty="0"/>
                      </a:br>
                      <a:r>
                        <a:rPr lang="en-US" dirty="0">
                          <a:solidFill>
                            <a:srgbClr val="0070C0"/>
                          </a:solidFill>
                          <a:highlight>
                            <a:srgbClr val="FFFF00"/>
                          </a:highlight>
                        </a:rPr>
                        <a:t>Kidney protective</a:t>
                      </a:r>
                    </a:p>
                  </a:txBody>
                  <a:tcPr/>
                </a:tc>
                <a:tc>
                  <a:txBody>
                    <a:bodyPr/>
                    <a:lstStyle/>
                    <a:p>
                      <a:pPr algn="ctr"/>
                      <a:r>
                        <a:rPr lang="en-US" dirty="0"/>
                        <a:t>Yes</a:t>
                      </a:r>
                    </a:p>
                    <a:p>
                      <a:pPr algn="ctr"/>
                      <a:r>
                        <a:rPr lang="en-US" dirty="0" err="1"/>
                        <a:t>Wegovy</a:t>
                      </a:r>
                      <a:r>
                        <a:rPr lang="en-US" dirty="0"/>
                        <a:t> 2.4mg</a:t>
                      </a:r>
                    </a:p>
                  </a:txBody>
                  <a:tcPr/>
                </a:tc>
                <a:extLst>
                  <a:ext uri="{0D108BD9-81ED-4DB2-BD59-A6C34878D82A}">
                    <a16:rowId xmlns:a16="http://schemas.microsoft.com/office/drawing/2014/main" val="2882318565"/>
                  </a:ext>
                </a:extLst>
              </a:tr>
              <a:tr h="7459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Liraglutide</a:t>
                      </a:r>
                      <a:r>
                        <a:rPr lang="en-US" sz="1800" baseline="0" dirty="0"/>
                        <a:t> </a:t>
                      </a:r>
                      <a:r>
                        <a:rPr lang="en-US" sz="1800" b="1" dirty="0"/>
                        <a:t>(Victoza)</a:t>
                      </a:r>
                    </a:p>
                    <a:p>
                      <a:endParaRPr lang="en-US" dirty="0"/>
                    </a:p>
                  </a:txBody>
                  <a:tcPr/>
                </a:tc>
                <a:tc>
                  <a:txBody>
                    <a:bodyPr/>
                    <a:lstStyle/>
                    <a:p>
                      <a:pPr algn="ctr"/>
                      <a:r>
                        <a:rPr lang="en-US" dirty="0"/>
                        <a:t>Yes for 10 </a:t>
                      </a:r>
                      <a:r>
                        <a:rPr lang="en-US" dirty="0" err="1"/>
                        <a:t>yrs</a:t>
                      </a:r>
                      <a:r>
                        <a:rPr lang="en-US" dirty="0"/>
                        <a:t> and older</a:t>
                      </a:r>
                    </a:p>
                  </a:txBody>
                  <a:tcPr/>
                </a:tc>
                <a:tc>
                  <a:txBody>
                    <a:bodyPr/>
                    <a:lstStyle/>
                    <a:p>
                      <a:pPr algn="ctr"/>
                      <a:r>
                        <a:rPr lang="en-US" dirty="0"/>
                        <a:t>Yes</a:t>
                      </a:r>
                    </a:p>
                  </a:txBody>
                  <a:tcPr/>
                </a:tc>
                <a:tc>
                  <a:txBody>
                    <a:bodyPr/>
                    <a:lstStyle/>
                    <a:p>
                      <a:pPr algn="ctr"/>
                      <a:r>
                        <a:rPr lang="en-US" dirty="0"/>
                        <a:t>Yes</a:t>
                      </a:r>
                    </a:p>
                    <a:p>
                      <a:pPr algn="ctr"/>
                      <a:r>
                        <a:rPr lang="en-US" dirty="0" err="1"/>
                        <a:t>Saxenda</a:t>
                      </a:r>
                      <a:r>
                        <a:rPr lang="en-US" dirty="0"/>
                        <a:t> 3mg</a:t>
                      </a:r>
                    </a:p>
                  </a:txBody>
                  <a:tcPr/>
                </a:tc>
                <a:extLst>
                  <a:ext uri="{0D108BD9-81ED-4DB2-BD59-A6C34878D82A}">
                    <a16:rowId xmlns:a16="http://schemas.microsoft.com/office/drawing/2014/main" val="1554863235"/>
                  </a:ext>
                </a:extLst>
              </a:tr>
              <a:tr h="432191">
                <a:tc>
                  <a:txBody>
                    <a:bodyPr/>
                    <a:lstStyle/>
                    <a:p>
                      <a:r>
                        <a:rPr lang="en-US" dirty="0" err="1"/>
                        <a:t>Tirzepatide</a:t>
                      </a:r>
                      <a:r>
                        <a:rPr lang="en-US" dirty="0"/>
                        <a:t> </a:t>
                      </a:r>
                      <a:r>
                        <a:rPr lang="en-US" b="1" dirty="0"/>
                        <a:t>(Mounjaro)</a:t>
                      </a:r>
                    </a:p>
                  </a:txBody>
                  <a:tcPr/>
                </a:tc>
                <a:tc>
                  <a:txBody>
                    <a:bodyPr/>
                    <a:lstStyle/>
                    <a:p>
                      <a:pPr algn="ctr"/>
                      <a:r>
                        <a:rPr lang="en-US" dirty="0"/>
                        <a:t>Yes</a:t>
                      </a:r>
                    </a:p>
                  </a:txBody>
                  <a:tcPr/>
                </a:tc>
                <a:tc>
                  <a:txBody>
                    <a:bodyPr/>
                    <a:lstStyle/>
                    <a:p>
                      <a:pPr algn="ctr"/>
                      <a:r>
                        <a:rPr lang="en-US" dirty="0"/>
                        <a:t>?</a:t>
                      </a:r>
                    </a:p>
                  </a:txBody>
                  <a:tcPr/>
                </a:tc>
                <a:tc>
                  <a:txBody>
                    <a:bodyPr/>
                    <a:lstStyle/>
                    <a:p>
                      <a:pPr algn="ctr"/>
                      <a:r>
                        <a:rPr lang="en-US" dirty="0"/>
                        <a:t>Yes, </a:t>
                      </a:r>
                      <a:br>
                        <a:rPr lang="en-US" dirty="0"/>
                      </a:br>
                      <a:r>
                        <a:rPr lang="en-US" dirty="0" err="1"/>
                        <a:t>Zepbound</a:t>
                      </a:r>
                      <a:r>
                        <a:rPr lang="en-US" dirty="0"/>
                        <a:t> up to 15 mg</a:t>
                      </a:r>
                    </a:p>
                  </a:txBody>
                  <a:tcPr/>
                </a:tc>
                <a:extLst>
                  <a:ext uri="{0D108BD9-81ED-4DB2-BD59-A6C34878D82A}">
                    <a16:rowId xmlns:a16="http://schemas.microsoft.com/office/drawing/2014/main" val="226750381"/>
                  </a:ext>
                </a:extLst>
              </a:tr>
            </a:tbl>
          </a:graphicData>
        </a:graphic>
      </p:graphicFrame>
      <p:pic>
        <p:nvPicPr>
          <p:cNvPr id="3" name="Picture 2">
            <a:extLst>
              <a:ext uri="{FF2B5EF4-FFF2-40B4-BE49-F238E27FC236}">
                <a16:creationId xmlns:a16="http://schemas.microsoft.com/office/drawing/2014/main" id="{C9040758-61D3-DE41-C02D-F51B66D62182}"/>
              </a:ext>
            </a:extLst>
          </p:cNvPr>
          <p:cNvPicPr>
            <a:picLocks noChangeAspect="1"/>
          </p:cNvPicPr>
          <p:nvPr/>
        </p:nvPicPr>
        <p:blipFill>
          <a:blip r:embed="rId3"/>
          <a:stretch>
            <a:fillRect/>
          </a:stretch>
        </p:blipFill>
        <p:spPr>
          <a:xfrm>
            <a:off x="6330489" y="2982811"/>
            <a:ext cx="2396469" cy="637949"/>
          </a:xfrm>
          <a:prstGeom prst="rect">
            <a:avLst/>
          </a:prstGeom>
        </p:spPr>
      </p:pic>
      <p:sp>
        <p:nvSpPr>
          <p:cNvPr id="5" name="TextBox 4">
            <a:extLst>
              <a:ext uri="{FF2B5EF4-FFF2-40B4-BE49-F238E27FC236}">
                <a16:creationId xmlns:a16="http://schemas.microsoft.com/office/drawing/2014/main" id="{57D0E662-2043-453F-CA09-103629455F86}"/>
              </a:ext>
            </a:extLst>
          </p:cNvPr>
          <p:cNvSpPr txBox="1"/>
          <p:nvPr/>
        </p:nvSpPr>
        <p:spPr>
          <a:xfrm>
            <a:off x="457200" y="1025347"/>
            <a:ext cx="8269758" cy="923330"/>
          </a:xfrm>
          <a:prstGeom prst="rect">
            <a:avLst/>
          </a:prstGeom>
          <a:solidFill>
            <a:schemeClr val="bg1"/>
          </a:solidFill>
        </p:spPr>
        <p:txBody>
          <a:bodyPr wrap="square">
            <a:spAutoFit/>
          </a:bodyPr>
          <a:lstStyle/>
          <a:p>
            <a:pPr marL="0" marR="0"/>
            <a:r>
              <a:rPr lang="en-US" dirty="0">
                <a:latin typeface="Aptos" panose="020B0004020202020204" pitchFamily="34" charset="0"/>
                <a:ea typeface="Aptos" panose="020B0004020202020204" pitchFamily="34" charset="0"/>
                <a:cs typeface="Times New Roman" panose="02020603050405020304" pitchFamily="18" charset="0"/>
              </a:rPr>
              <a:t>“R</a:t>
            </a:r>
            <a:r>
              <a:rPr lang="en-US" sz="1800" dirty="0">
                <a:effectLst/>
                <a:latin typeface="Aptos" panose="020B0004020202020204" pitchFamily="34" charset="0"/>
                <a:ea typeface="Aptos" panose="020B0004020202020204" pitchFamily="34" charset="0"/>
                <a:cs typeface="Times New Roman" panose="02020603050405020304" pitchFamily="18" charset="0"/>
              </a:rPr>
              <a:t>ecent clinical trial suggests that the GLP-1 RA semaglutide has beneficial effect on CVD, mortality, and kidney outcomes among people with CKD</a:t>
            </a:r>
            <a:r>
              <a:rPr lang="en-US" dirty="0">
                <a:latin typeface="Aptos" panose="020B0004020202020204" pitchFamily="34" charset="0"/>
                <a:ea typeface="Aptos" panose="020B0004020202020204" pitchFamily="34" charset="0"/>
                <a:cs typeface="Times New Roman" panose="02020603050405020304" pitchFamily="18" charset="0"/>
              </a:rPr>
              <a:t> - </a:t>
            </a:r>
            <a:r>
              <a:rPr lang="en-US" sz="1800" dirty="0">
                <a:effectLst/>
                <a:latin typeface="Aptos" panose="020B0004020202020204" pitchFamily="34" charset="0"/>
                <a:ea typeface="Aptos" panose="020B0004020202020204" pitchFamily="34" charset="0"/>
                <a:cs typeface="Times New Roman" panose="02020603050405020304" pitchFamily="18" charset="0"/>
              </a:rPr>
              <a:t>recommend that semaglutide be used as another first-line agent for people with CKD”.</a:t>
            </a:r>
          </a:p>
        </p:txBody>
      </p:sp>
    </p:spTree>
    <p:extLst>
      <p:ext uri="{BB962C8B-B14F-4D97-AF65-F5344CB8AC3E}">
        <p14:creationId xmlns:p14="http://schemas.microsoft.com/office/powerpoint/2010/main" val="3416060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GLP-1 /GIPs Approved for Weight Loss</a:t>
            </a:r>
          </a:p>
        </p:txBody>
      </p:sp>
      <p:sp>
        <p:nvSpPr>
          <p:cNvPr id="3" name="Content Placeholder 2"/>
          <p:cNvSpPr>
            <a:spLocks noGrp="1"/>
          </p:cNvSpPr>
          <p:nvPr>
            <p:ph sz="quarter" idx="1"/>
          </p:nvPr>
        </p:nvSpPr>
        <p:spPr>
          <a:xfrm>
            <a:off x="457200" y="1219200"/>
            <a:ext cx="4041648" cy="5562600"/>
          </a:xfrm>
        </p:spPr>
        <p:txBody>
          <a:bodyPr>
            <a:normAutofit lnSpcReduction="10000"/>
          </a:bodyPr>
          <a:lstStyle/>
          <a:p>
            <a:pPr>
              <a:lnSpc>
                <a:spcPct val="120000"/>
              </a:lnSpc>
            </a:pPr>
            <a:r>
              <a:rPr lang="en-US" sz="3100" dirty="0"/>
              <a:t>Liraglutide:    </a:t>
            </a:r>
          </a:p>
          <a:p>
            <a:pPr lvl="1">
              <a:lnSpc>
                <a:spcPct val="120000"/>
              </a:lnSpc>
            </a:pPr>
            <a:r>
              <a:rPr lang="en-US" dirty="0"/>
              <a:t>Victoza 1.8 mg (diabetes)</a:t>
            </a:r>
          </a:p>
          <a:p>
            <a:pPr lvl="1">
              <a:lnSpc>
                <a:spcPct val="120000"/>
              </a:lnSpc>
            </a:pPr>
            <a:r>
              <a:rPr lang="en-US" dirty="0" err="1"/>
              <a:t>Saxenda</a:t>
            </a:r>
            <a:r>
              <a:rPr lang="en-US" dirty="0"/>
              <a:t> 3 mg (</a:t>
            </a:r>
            <a:r>
              <a:rPr lang="en-US" dirty="0" err="1"/>
              <a:t>wt</a:t>
            </a:r>
            <a:r>
              <a:rPr lang="en-US" dirty="0"/>
              <a:t> loss) </a:t>
            </a:r>
          </a:p>
          <a:p>
            <a:pPr lvl="1">
              <a:lnSpc>
                <a:spcPct val="120000"/>
              </a:lnSpc>
            </a:pPr>
            <a:r>
              <a:rPr lang="en-US" dirty="0">
                <a:solidFill>
                  <a:srgbClr val="0070C0"/>
                </a:solidFill>
              </a:rPr>
              <a:t>6% </a:t>
            </a:r>
            <a:r>
              <a:rPr lang="en-US" dirty="0" err="1">
                <a:solidFill>
                  <a:srgbClr val="0070C0"/>
                </a:solidFill>
              </a:rPr>
              <a:t>wt</a:t>
            </a:r>
            <a:r>
              <a:rPr lang="en-US" dirty="0">
                <a:solidFill>
                  <a:srgbClr val="0070C0"/>
                </a:solidFill>
              </a:rPr>
              <a:t> loss, $1349 a mo</a:t>
            </a:r>
          </a:p>
          <a:p>
            <a:pPr>
              <a:lnSpc>
                <a:spcPct val="120000"/>
              </a:lnSpc>
            </a:pPr>
            <a:r>
              <a:rPr lang="en-US" sz="3100" dirty="0"/>
              <a:t>Semaglutide:</a:t>
            </a:r>
          </a:p>
          <a:p>
            <a:pPr>
              <a:lnSpc>
                <a:spcPct val="120000"/>
              </a:lnSpc>
            </a:pPr>
            <a:r>
              <a:rPr lang="en-US" sz="2600" dirty="0"/>
              <a:t>Ozempic 2mg (diabetes)</a:t>
            </a:r>
          </a:p>
          <a:p>
            <a:pPr lvl="1">
              <a:lnSpc>
                <a:spcPct val="120000"/>
              </a:lnSpc>
            </a:pPr>
            <a:r>
              <a:rPr lang="en-US" sz="2600" dirty="0" err="1"/>
              <a:t>Wegovy</a:t>
            </a:r>
            <a:r>
              <a:rPr lang="en-US" sz="2600" dirty="0"/>
              <a:t> 2.4mg </a:t>
            </a:r>
            <a:r>
              <a:rPr lang="en-US" dirty="0"/>
              <a:t>(</a:t>
            </a:r>
            <a:r>
              <a:rPr lang="en-US" dirty="0" err="1"/>
              <a:t>wt</a:t>
            </a:r>
            <a:r>
              <a:rPr lang="en-US" dirty="0"/>
              <a:t> loss)</a:t>
            </a:r>
            <a:endParaRPr lang="en-US" sz="2600" dirty="0"/>
          </a:p>
          <a:p>
            <a:pPr lvl="1">
              <a:lnSpc>
                <a:spcPct val="120000"/>
              </a:lnSpc>
            </a:pPr>
            <a:r>
              <a:rPr lang="en-US" sz="2600" dirty="0">
                <a:solidFill>
                  <a:srgbClr val="0070C0"/>
                </a:solidFill>
              </a:rPr>
              <a:t>6% </a:t>
            </a:r>
            <a:r>
              <a:rPr lang="en-US" sz="2600" dirty="0" err="1">
                <a:solidFill>
                  <a:srgbClr val="0070C0"/>
                </a:solidFill>
              </a:rPr>
              <a:t>wt</a:t>
            </a:r>
            <a:r>
              <a:rPr lang="en-US" sz="2600" dirty="0">
                <a:solidFill>
                  <a:srgbClr val="0070C0"/>
                </a:solidFill>
              </a:rPr>
              <a:t> loss, $1349 a mo</a:t>
            </a:r>
          </a:p>
        </p:txBody>
      </p:sp>
      <p:sp>
        <p:nvSpPr>
          <p:cNvPr id="5" name="Content Placeholder 4">
            <a:extLst>
              <a:ext uri="{FF2B5EF4-FFF2-40B4-BE49-F238E27FC236}">
                <a16:creationId xmlns:a16="http://schemas.microsoft.com/office/drawing/2014/main" id="{1F62B812-F949-7973-7B17-845A842EDDD1}"/>
              </a:ext>
            </a:extLst>
          </p:cNvPr>
          <p:cNvSpPr>
            <a:spLocks noGrp="1"/>
          </p:cNvSpPr>
          <p:nvPr>
            <p:ph sz="quarter" idx="2"/>
          </p:nvPr>
        </p:nvSpPr>
        <p:spPr>
          <a:xfrm>
            <a:off x="4722694" y="1244591"/>
            <a:ext cx="4116506" cy="4937760"/>
          </a:xfrm>
        </p:spPr>
        <p:txBody>
          <a:bodyPr>
            <a:normAutofit lnSpcReduction="10000"/>
          </a:bodyPr>
          <a:lstStyle/>
          <a:p>
            <a:pPr>
              <a:lnSpc>
                <a:spcPct val="120000"/>
              </a:lnSpc>
            </a:pPr>
            <a:r>
              <a:rPr lang="en-US" sz="2800" dirty="0" err="1"/>
              <a:t>Tirzepatide</a:t>
            </a:r>
            <a:endParaRPr lang="en-US" sz="2800" dirty="0"/>
          </a:p>
          <a:p>
            <a:pPr lvl="1">
              <a:lnSpc>
                <a:spcPct val="120000"/>
              </a:lnSpc>
            </a:pPr>
            <a:r>
              <a:rPr lang="en-US" dirty="0"/>
              <a:t>Mounjaro 15mg (diabetes)</a:t>
            </a:r>
          </a:p>
          <a:p>
            <a:pPr lvl="1">
              <a:lnSpc>
                <a:spcPct val="120000"/>
              </a:lnSpc>
            </a:pPr>
            <a:r>
              <a:rPr lang="en-US" dirty="0" err="1"/>
              <a:t>Zepbound</a:t>
            </a:r>
            <a:r>
              <a:rPr lang="en-US" dirty="0"/>
              <a:t> (</a:t>
            </a:r>
            <a:r>
              <a:rPr lang="en-US" dirty="0" err="1"/>
              <a:t>wt</a:t>
            </a:r>
            <a:r>
              <a:rPr lang="en-US" dirty="0"/>
              <a:t> loss) </a:t>
            </a:r>
          </a:p>
          <a:p>
            <a:pPr lvl="1">
              <a:lnSpc>
                <a:spcPct val="120000"/>
              </a:lnSpc>
            </a:pPr>
            <a:r>
              <a:rPr lang="en-US" dirty="0">
                <a:solidFill>
                  <a:srgbClr val="0070C0"/>
                </a:solidFill>
              </a:rPr>
              <a:t>13% </a:t>
            </a:r>
            <a:r>
              <a:rPr lang="en-US" dirty="0" err="1">
                <a:solidFill>
                  <a:srgbClr val="0070C0"/>
                </a:solidFill>
              </a:rPr>
              <a:t>wt</a:t>
            </a:r>
            <a:r>
              <a:rPr lang="en-US" dirty="0">
                <a:solidFill>
                  <a:srgbClr val="0070C0"/>
                </a:solidFill>
              </a:rPr>
              <a:t> loss - $1056 a mo</a:t>
            </a:r>
          </a:p>
          <a:p>
            <a:pPr marL="0" indent="0">
              <a:lnSpc>
                <a:spcPct val="120000"/>
              </a:lnSpc>
              <a:buNone/>
            </a:pPr>
            <a:br>
              <a:rPr lang="en-US" sz="2800" dirty="0">
                <a:solidFill>
                  <a:srgbClr val="0070C0"/>
                </a:solidFill>
              </a:rPr>
            </a:br>
            <a:r>
              <a:rPr lang="en-US" sz="2800" b="1" dirty="0"/>
              <a:t>All 3 Approved for use in adults with a:</a:t>
            </a:r>
          </a:p>
          <a:p>
            <a:pPr lvl="1">
              <a:lnSpc>
                <a:spcPct val="120000"/>
              </a:lnSpc>
            </a:pPr>
            <a:r>
              <a:rPr lang="en-US" sz="2400" dirty="0"/>
              <a:t>BMI of ≥ 30 or </a:t>
            </a:r>
          </a:p>
          <a:p>
            <a:pPr lvl="1">
              <a:lnSpc>
                <a:spcPct val="120000"/>
              </a:lnSpc>
            </a:pPr>
            <a:r>
              <a:rPr lang="en-US" sz="2400" dirty="0"/>
              <a:t>BMI of ≥ 27 or greater who have hypertension, type 2 diabetes, or dyslipidemia</a:t>
            </a:r>
            <a:r>
              <a:rPr lang="en-US" dirty="0"/>
              <a:t>.</a:t>
            </a:r>
          </a:p>
          <a:p>
            <a:endParaRPr lang="en-US" dirty="0"/>
          </a:p>
        </p:txBody>
      </p:sp>
      <mc:AlternateContent xmlns:mc="http://schemas.openxmlformats.org/markup-compatibility/2006" xmlns:p14="http://schemas.microsoft.com/office/powerpoint/2010/main" xmlns:aink="http://schemas.microsoft.com/office/drawing/2016/ink">
        <mc:Choice Requires="p14 aink">
          <p:contentPart p14:bwMode="auto" r:id="rId4">
            <p14:nvContentPartPr>
              <p14:cNvPr id="8" name="Ink 7">
                <a:extLst>
                  <a:ext uri="{FF2B5EF4-FFF2-40B4-BE49-F238E27FC236}">
                    <a16:creationId xmlns:a16="http://schemas.microsoft.com/office/drawing/2014/main" id="{29CE5E04-6C65-9D14-7144-06C6AD146444}"/>
                  </a:ext>
                </a:extLst>
              </p14:cNvPr>
              <p14:cNvContentPartPr/>
              <p14:nvPr/>
            </p14:nvContentPartPr>
            <p14:xfrm>
              <a:off x="4953000" y="3276600"/>
              <a:ext cx="3281760" cy="102600"/>
            </p14:xfrm>
          </p:contentPart>
        </mc:Choice>
        <mc:Fallback xmlns="">
          <p:pic>
            <p:nvPicPr>
              <p:cNvPr id="8" name="Ink 7">
                <a:extLst>
                  <a:ext uri="{FF2B5EF4-FFF2-40B4-BE49-F238E27FC236}">
                    <a16:creationId xmlns:a16="http://schemas.microsoft.com/office/drawing/2014/main" id="{29CE5E04-6C65-9D14-7144-06C6AD146444}"/>
                  </a:ext>
                </a:extLst>
              </p:cNvPr>
              <p:cNvPicPr/>
              <p:nvPr/>
            </p:nvPicPr>
            <p:blipFill>
              <a:blip r:embed="rId5"/>
              <a:stretch>
                <a:fillRect/>
              </a:stretch>
            </p:blipFill>
            <p:spPr>
              <a:xfrm>
                <a:off x="4944000" y="3267960"/>
                <a:ext cx="3299400" cy="120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9" name="Ink 8">
                <a:extLst>
                  <a:ext uri="{FF2B5EF4-FFF2-40B4-BE49-F238E27FC236}">
                    <a16:creationId xmlns:a16="http://schemas.microsoft.com/office/drawing/2014/main" id="{06B5DBF8-378F-F066-4B26-FE054DF7DEDE}"/>
                  </a:ext>
                </a:extLst>
              </p14:cNvPr>
              <p14:cNvContentPartPr/>
              <p14:nvPr/>
            </p14:nvContentPartPr>
            <p14:xfrm>
              <a:off x="6190488" y="6583536"/>
              <a:ext cx="360" cy="360"/>
            </p14:xfrm>
          </p:contentPart>
        </mc:Choice>
        <mc:Fallback xmlns="">
          <p:pic>
            <p:nvPicPr>
              <p:cNvPr id="9" name="Ink 8">
                <a:extLst>
                  <a:ext uri="{FF2B5EF4-FFF2-40B4-BE49-F238E27FC236}">
                    <a16:creationId xmlns:a16="http://schemas.microsoft.com/office/drawing/2014/main" id="{06B5DBF8-378F-F066-4B26-FE054DF7DEDE}"/>
                  </a:ext>
                </a:extLst>
              </p:cNvPr>
              <p:cNvPicPr/>
              <p:nvPr/>
            </p:nvPicPr>
            <p:blipFill>
              <a:blip r:embed="rId7"/>
              <a:stretch>
                <a:fillRect/>
              </a:stretch>
            </p:blipFill>
            <p:spPr>
              <a:xfrm>
                <a:off x="6181488" y="6574536"/>
                <a:ext cx="18000" cy="18000"/>
              </a:xfrm>
              <a:prstGeom prst="rect">
                <a:avLst/>
              </a:prstGeom>
            </p:spPr>
          </p:pic>
        </mc:Fallback>
      </mc:AlternateContent>
    </p:spTree>
    <p:custDataLst>
      <p:tags r:id="rId1"/>
    </p:custDataLst>
    <p:extLst>
      <p:ext uri="{BB962C8B-B14F-4D97-AF65-F5344CB8AC3E}">
        <p14:creationId xmlns:p14="http://schemas.microsoft.com/office/powerpoint/2010/main" val="2413053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A3533-67FC-331E-10CA-BBBFC3D4F0D6}"/>
              </a:ext>
            </a:extLst>
          </p:cNvPr>
          <p:cNvSpPr>
            <a:spLocks noGrp="1"/>
          </p:cNvSpPr>
          <p:nvPr>
            <p:ph type="title"/>
          </p:nvPr>
        </p:nvSpPr>
        <p:spPr/>
        <p:txBody>
          <a:bodyPr/>
          <a:lstStyle/>
          <a:p>
            <a:r>
              <a:rPr lang="en-US" dirty="0"/>
              <a:t>Metabolic Surgery Stats</a:t>
            </a:r>
          </a:p>
        </p:txBody>
      </p:sp>
      <p:sp>
        <p:nvSpPr>
          <p:cNvPr id="3" name="Content Placeholder 2">
            <a:extLst>
              <a:ext uri="{FF2B5EF4-FFF2-40B4-BE49-F238E27FC236}">
                <a16:creationId xmlns:a16="http://schemas.microsoft.com/office/drawing/2014/main" id="{5916356C-1E77-F73A-A1D7-B3B760577919}"/>
              </a:ext>
            </a:extLst>
          </p:cNvPr>
          <p:cNvSpPr>
            <a:spLocks noGrp="1"/>
          </p:cNvSpPr>
          <p:nvPr>
            <p:ph sz="quarter" idx="1"/>
          </p:nvPr>
        </p:nvSpPr>
        <p:spPr>
          <a:xfrm>
            <a:off x="457200" y="1219200"/>
            <a:ext cx="8229600" cy="5638800"/>
          </a:xfrm>
        </p:spPr>
        <p:txBody>
          <a:bodyPr>
            <a:normAutofit fontScale="62500" lnSpcReduction="20000"/>
          </a:bodyPr>
          <a:lstStyle/>
          <a:p>
            <a:pPr>
              <a:lnSpc>
                <a:spcPct val="120000"/>
              </a:lnSpc>
            </a:pPr>
            <a:r>
              <a:rPr lang="en-US" b="0" i="0" dirty="0">
                <a:solidFill>
                  <a:srgbClr val="383636"/>
                </a:solidFill>
                <a:effectLst/>
                <a:ea typeface="Calibri" panose="020F0502020204030204" pitchFamily="34" charset="0"/>
                <a:cs typeface="Calibri" panose="020F0502020204030204" pitchFamily="34" charset="0"/>
              </a:rPr>
              <a:t>Surgical Treatment and Medications Potentially Eradicate Diabetes Efficiently (STAMPEDE) trial, randomized 150 participants with diabetes to receive either metabolic surgery or medical treatment. </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A1C of 6.0% or lower after 5 years - 29% of those treated with RYGB and 23% treated with vertical sleeve gastrectomy (vs 5% med </a:t>
            </a:r>
            <a:r>
              <a:rPr lang="en-US" b="0" i="0" dirty="0" err="1">
                <a:solidFill>
                  <a:srgbClr val="383636"/>
                </a:solidFill>
                <a:effectLst/>
                <a:ea typeface="Calibri" panose="020F0502020204030204" pitchFamily="34" charset="0"/>
                <a:cs typeface="Calibri" panose="020F0502020204030204" pitchFamily="34" charset="0"/>
              </a:rPr>
              <a:t>mgmt</a:t>
            </a:r>
            <a:r>
              <a:rPr lang="en-US" b="0" i="0" dirty="0">
                <a:solidFill>
                  <a:srgbClr val="383636"/>
                </a:solidFill>
                <a:effectLst/>
                <a:ea typeface="Calibri" panose="020F0502020204030204" pitchFamily="34" charset="0"/>
                <a:cs typeface="Calibri" panose="020F0502020204030204" pitchFamily="34" charset="0"/>
              </a:rPr>
              <a:t>)</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Avg </a:t>
            </a:r>
            <a:r>
              <a:rPr lang="en-US" b="0" i="0" dirty="0" err="1">
                <a:solidFill>
                  <a:srgbClr val="383636"/>
                </a:solidFill>
                <a:effectLst/>
                <a:ea typeface="Calibri" panose="020F0502020204030204" pitchFamily="34" charset="0"/>
                <a:cs typeface="Calibri" panose="020F0502020204030204" pitchFamily="34" charset="0"/>
              </a:rPr>
              <a:t>wt</a:t>
            </a:r>
            <a:r>
              <a:rPr lang="en-US" b="0" i="0" dirty="0">
                <a:solidFill>
                  <a:srgbClr val="383636"/>
                </a:solidFill>
                <a:effectLst/>
                <a:ea typeface="Calibri" panose="020F0502020204030204" pitchFamily="34" charset="0"/>
                <a:cs typeface="Calibri" panose="020F0502020204030204" pitchFamily="34" charset="0"/>
              </a:rPr>
              <a:t> loss 25 -30% plus decreased CV mortality &amp; improved QoL</a:t>
            </a:r>
          </a:p>
          <a:p>
            <a:pPr>
              <a:lnSpc>
                <a:spcPct val="120000"/>
              </a:lnSpc>
            </a:pPr>
            <a:r>
              <a:rPr lang="en-US" b="0" i="0" dirty="0">
                <a:solidFill>
                  <a:srgbClr val="383636"/>
                </a:solidFill>
                <a:effectLst/>
                <a:ea typeface="Calibri" panose="020F0502020204030204" pitchFamily="34" charset="0"/>
                <a:cs typeface="Calibri" panose="020F0502020204030204" pitchFamily="34" charset="0"/>
              </a:rPr>
              <a:t>Erosion of diabetes remission over time </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at least 35–50% of individuals who initially have remission eventually experience recurrence. </a:t>
            </a:r>
          </a:p>
          <a:p>
            <a:pPr lvl="1">
              <a:lnSpc>
                <a:spcPct val="120000"/>
              </a:lnSpc>
            </a:pPr>
            <a:r>
              <a:rPr lang="en-US" dirty="0">
                <a:solidFill>
                  <a:srgbClr val="383636"/>
                </a:solidFill>
                <a:ea typeface="Calibri" panose="020F0502020204030204" pitchFamily="34" charset="0"/>
                <a:cs typeface="Calibri" panose="020F0502020204030204" pitchFamily="34" charset="0"/>
              </a:rPr>
              <a:t>M</a:t>
            </a:r>
            <a:r>
              <a:rPr lang="en-US" b="0" i="0" dirty="0">
                <a:solidFill>
                  <a:srgbClr val="383636"/>
                </a:solidFill>
                <a:effectLst/>
                <a:ea typeface="Calibri" panose="020F0502020204030204" pitchFamily="34" charset="0"/>
                <a:cs typeface="Calibri" panose="020F0502020204030204" pitchFamily="34" charset="0"/>
              </a:rPr>
              <a:t>edian disease-free period among such individuals following RYGB is 8.3 years</a:t>
            </a:r>
          </a:p>
          <a:p>
            <a:pPr lvl="1">
              <a:lnSpc>
                <a:spcPct val="120000"/>
              </a:lnSpc>
            </a:pPr>
            <a:r>
              <a:rPr lang="en-US" dirty="0">
                <a:solidFill>
                  <a:srgbClr val="383636"/>
                </a:solidFill>
                <a:ea typeface="Calibri" panose="020F0502020204030204" pitchFamily="34" charset="0"/>
                <a:cs typeface="Calibri" panose="020F0502020204030204" pitchFamily="34" charset="0"/>
              </a:rPr>
              <a:t>M</a:t>
            </a:r>
            <a:r>
              <a:rPr lang="en-US" b="0" i="0" dirty="0">
                <a:solidFill>
                  <a:srgbClr val="383636"/>
                </a:solidFill>
                <a:effectLst/>
                <a:ea typeface="Calibri" panose="020F0502020204030204" pitchFamily="34" charset="0"/>
                <a:cs typeface="Calibri" panose="020F0502020204030204" pitchFamily="34" charset="0"/>
              </a:rPr>
              <a:t>ajority of those who undergo surgery maintain substantial improvement of glycemia from baseline for at least 5–15 </a:t>
            </a:r>
            <a:r>
              <a:rPr lang="en-US" b="0" i="0" dirty="0" err="1">
                <a:solidFill>
                  <a:srgbClr val="383636"/>
                </a:solidFill>
                <a:effectLst/>
                <a:ea typeface="Calibri" panose="020F0502020204030204" pitchFamily="34" charset="0"/>
                <a:cs typeface="Calibri" panose="020F0502020204030204" pitchFamily="34" charset="0"/>
              </a:rPr>
              <a:t>yrs</a:t>
            </a:r>
            <a:endParaRPr lang="en-US" dirty="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C877B65F-6769-CFEA-9C03-25D422E88BC6}"/>
              </a:ext>
            </a:extLst>
          </p:cNvPr>
          <p:cNvSpPr txBox="1"/>
          <p:nvPr/>
        </p:nvSpPr>
        <p:spPr>
          <a:xfrm rot="21283597">
            <a:off x="603322" y="2264384"/>
            <a:ext cx="8216938" cy="2246769"/>
          </a:xfrm>
          <a:prstGeom prst="rect">
            <a:avLst/>
          </a:prstGeom>
          <a:solidFill>
            <a:schemeClr val="bg2"/>
          </a:solidFill>
        </p:spPr>
        <p:txBody>
          <a:bodyPr wrap="square">
            <a:spAutoFit/>
          </a:bodyPr>
          <a:lstStyle/>
          <a:p>
            <a:r>
              <a:rPr lang="en-US" dirty="0"/>
              <a:t> </a:t>
            </a:r>
            <a:r>
              <a:rPr lang="en-US" sz="2800" dirty="0"/>
              <a:t>Metabolic surgery, which results in an average &gt;20% body weight loss, greatly improving glycemia and often leading to remission of diabetes, improved quality of life, improved cardiovascular outcomes, and reduced mortality</a:t>
            </a:r>
            <a:endParaRPr lang="en-US" dirty="0"/>
          </a:p>
        </p:txBody>
      </p:sp>
      <p:pic>
        <p:nvPicPr>
          <p:cNvPr id="6" name="Picture 5">
            <a:extLst>
              <a:ext uri="{FF2B5EF4-FFF2-40B4-BE49-F238E27FC236}">
                <a16:creationId xmlns:a16="http://schemas.microsoft.com/office/drawing/2014/main" id="{B16E0992-84B1-3243-68E4-3DD5BBCC2AA3}"/>
              </a:ext>
            </a:extLst>
          </p:cNvPr>
          <p:cNvPicPr>
            <a:picLocks noChangeAspect="1"/>
          </p:cNvPicPr>
          <p:nvPr/>
        </p:nvPicPr>
        <p:blipFill>
          <a:blip r:embed="rId2"/>
          <a:stretch>
            <a:fillRect/>
          </a:stretch>
        </p:blipFill>
        <p:spPr>
          <a:xfrm>
            <a:off x="5793624" y="6346976"/>
            <a:ext cx="3119869" cy="390579"/>
          </a:xfrm>
          <a:prstGeom prst="rect">
            <a:avLst/>
          </a:prstGeom>
        </p:spPr>
      </p:pic>
    </p:spTree>
    <p:extLst>
      <p:ext uri="{BB962C8B-B14F-4D97-AF65-F5344CB8AC3E}">
        <p14:creationId xmlns:p14="http://schemas.microsoft.com/office/powerpoint/2010/main" val="323258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nchor="b">
            <a:normAutofit/>
          </a:bodyPr>
          <a:lstStyle/>
          <a:p>
            <a:r>
              <a:rPr lang="en-US" dirty="0"/>
              <a:t>Exercise Standards	</a:t>
            </a:r>
          </a:p>
        </p:txBody>
      </p:sp>
      <p:sp>
        <p:nvSpPr>
          <p:cNvPr id="3" name="Content Placeholder 2"/>
          <p:cNvSpPr>
            <a:spLocks noGrp="1"/>
          </p:cNvSpPr>
          <p:nvPr>
            <p:ph type="body" sz="half" idx="1"/>
          </p:nvPr>
        </p:nvSpPr>
        <p:spPr>
          <a:xfrm>
            <a:off x="455613" y="1522413"/>
            <a:ext cx="5183188" cy="5335587"/>
          </a:xfrm>
        </p:spPr>
        <p:txBody>
          <a:bodyPr>
            <a:normAutofit/>
          </a:bodyPr>
          <a:lstStyle/>
          <a:p>
            <a:pPr>
              <a:lnSpc>
                <a:spcPct val="90000"/>
              </a:lnSpc>
            </a:pPr>
            <a:r>
              <a:rPr lang="en-US" sz="2800" dirty="0"/>
              <a:t>Adults – 150 min/</a:t>
            </a:r>
            <a:r>
              <a:rPr lang="en-US" sz="2800" dirty="0" err="1"/>
              <a:t>wk</a:t>
            </a:r>
            <a:r>
              <a:rPr lang="en-US" sz="2800" dirty="0"/>
              <a:t> moderate intensity </a:t>
            </a:r>
          </a:p>
          <a:p>
            <a:pPr lvl="1">
              <a:lnSpc>
                <a:spcPct val="90000"/>
              </a:lnSpc>
            </a:pPr>
            <a:r>
              <a:rPr lang="en-US" sz="2800" dirty="0"/>
              <a:t>over 3 days a week.</a:t>
            </a:r>
          </a:p>
          <a:p>
            <a:pPr lvl="1">
              <a:lnSpc>
                <a:spcPct val="90000"/>
              </a:lnSpc>
            </a:pPr>
            <a:r>
              <a:rPr lang="en-US" sz="2800" dirty="0"/>
              <a:t>Don’t miss &gt; 2 consecutive days w/out exercise</a:t>
            </a:r>
          </a:p>
          <a:p>
            <a:pPr lvl="1">
              <a:lnSpc>
                <a:spcPct val="90000"/>
              </a:lnSpc>
            </a:pPr>
            <a:r>
              <a:rPr lang="en-US" sz="2800" dirty="0"/>
              <a:t>Get up every 30 mins - Reduce sedentary time </a:t>
            </a:r>
          </a:p>
          <a:p>
            <a:pPr lvl="1">
              <a:lnSpc>
                <a:spcPct val="90000"/>
              </a:lnSpc>
            </a:pPr>
            <a:r>
              <a:rPr lang="en-US" sz="2800" dirty="0"/>
              <a:t>Flexibility and balance training 2-3 </a:t>
            </a:r>
            <a:r>
              <a:rPr lang="en-US" sz="2800" dirty="0" err="1"/>
              <a:t>xs</a:t>
            </a:r>
            <a:r>
              <a:rPr lang="en-US" sz="2800" dirty="0"/>
              <a:t> a week (Yoga and Tai Chi)</a:t>
            </a:r>
          </a:p>
          <a:p>
            <a:pPr lvl="1">
              <a:lnSpc>
                <a:spcPct val="90000"/>
              </a:lnSpc>
            </a:pPr>
            <a:r>
              <a:rPr lang="en-US" sz="2800" dirty="0"/>
              <a:t>T1 and T2 – resistance training 2 -3 x’s a week</a:t>
            </a:r>
          </a:p>
        </p:txBody>
      </p:sp>
      <p:pic>
        <p:nvPicPr>
          <p:cNvPr id="5" name="Picture 4" descr="Father and daughters exercising">
            <a:extLst>
              <a:ext uri="{FF2B5EF4-FFF2-40B4-BE49-F238E27FC236}">
                <a16:creationId xmlns:a16="http://schemas.microsoft.com/office/drawing/2014/main" id="{66675660-1454-4FC5-431F-9641AAA96656}"/>
              </a:ext>
            </a:extLst>
          </p:cNvPr>
          <p:cNvPicPr>
            <a:picLocks noChangeAspect="1"/>
          </p:cNvPicPr>
          <p:nvPr/>
        </p:nvPicPr>
        <p:blipFill>
          <a:blip r:embed="rId2" cstate="print">
            <a:extLst>
              <a:ext uri="{28A0092B-C50C-407E-A947-70E740481C1C}">
                <a14:useLocalDpi xmlns:a14="http://schemas.microsoft.com/office/drawing/2010/main" val="0"/>
              </a:ext>
            </a:extLst>
          </a:blip>
          <a:srcRect l="15179" r="16870"/>
          <a:stretch/>
        </p:blipFill>
        <p:spPr>
          <a:xfrm>
            <a:off x="5938838" y="1603637"/>
            <a:ext cx="2743200" cy="2684613"/>
          </a:xfrm>
          <a:prstGeom prst="rect">
            <a:avLst/>
          </a:prstGeom>
          <a:noFill/>
        </p:spPr>
      </p:pic>
    </p:spTree>
    <p:extLst>
      <p:ext uri="{BB962C8B-B14F-4D97-AF65-F5344CB8AC3E}">
        <p14:creationId xmlns:p14="http://schemas.microsoft.com/office/powerpoint/2010/main" val="660526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hard truth</a:t>
            </a:r>
          </a:p>
        </p:txBody>
      </p:sp>
      <p:sp>
        <p:nvSpPr>
          <p:cNvPr id="3" name="Content Placeholder 2"/>
          <p:cNvSpPr>
            <a:spLocks noGrp="1"/>
          </p:cNvSpPr>
          <p:nvPr>
            <p:ph sz="quarter" idx="1"/>
          </p:nvPr>
        </p:nvSpPr>
        <p:spPr>
          <a:xfrm>
            <a:off x="457200" y="1219200"/>
            <a:ext cx="6705600" cy="4937760"/>
          </a:xfrm>
        </p:spPr>
        <p:txBody>
          <a:bodyPr>
            <a:normAutofit fontScale="92500"/>
          </a:bodyPr>
          <a:lstStyle/>
          <a:p>
            <a:r>
              <a:rPr lang="en-US" dirty="0"/>
              <a:t>Exercise alone doesn’t cause weight loss</a:t>
            </a:r>
          </a:p>
          <a:p>
            <a:r>
              <a:rPr lang="en-US" dirty="0"/>
              <a:t>But….</a:t>
            </a:r>
          </a:p>
          <a:p>
            <a:pPr lvl="1"/>
            <a:r>
              <a:rPr lang="en-US" dirty="0"/>
              <a:t>It helps keep weight off</a:t>
            </a:r>
          </a:p>
          <a:p>
            <a:pPr lvl="1"/>
            <a:r>
              <a:rPr lang="en-US" dirty="0"/>
              <a:t>Decreases visceral adiposity</a:t>
            </a:r>
          </a:p>
          <a:p>
            <a:pPr lvl="1"/>
            <a:r>
              <a:rPr lang="en-US" dirty="0"/>
              <a:t>Decreases CV Risk</a:t>
            </a:r>
          </a:p>
          <a:p>
            <a:pPr marL="274320" lvl="1" indent="0">
              <a:buNone/>
            </a:pPr>
            <a:endParaRPr lang="en-US" dirty="0"/>
          </a:p>
          <a:p>
            <a:pPr marL="274320" lvl="1" indent="0">
              <a:buNone/>
            </a:pPr>
            <a:endParaRPr lang="en-US" dirty="0"/>
          </a:p>
          <a:p>
            <a:r>
              <a:rPr lang="en-US" dirty="0"/>
              <a:t>To combat the rise in body weight, we need to change the food environment</a:t>
            </a:r>
          </a:p>
          <a:p>
            <a:r>
              <a:rPr lang="en-US" dirty="0"/>
              <a:t>“You cannot outrun an unhealthy diet”. </a:t>
            </a:r>
          </a:p>
        </p:txBody>
      </p:sp>
      <p:pic>
        <p:nvPicPr>
          <p:cNvPr id="4" name="Picture 3"/>
          <p:cNvPicPr>
            <a:picLocks noChangeAspect="1"/>
          </p:cNvPicPr>
          <p:nvPr/>
        </p:nvPicPr>
        <p:blipFill>
          <a:blip r:embed="rId2"/>
          <a:stretch>
            <a:fillRect/>
          </a:stretch>
        </p:blipFill>
        <p:spPr>
          <a:xfrm>
            <a:off x="5510212" y="1707464"/>
            <a:ext cx="2543175" cy="2522466"/>
          </a:xfrm>
          <a:prstGeom prst="rect">
            <a:avLst/>
          </a:prstGeom>
        </p:spPr>
      </p:pic>
    </p:spTree>
    <p:extLst>
      <p:ext uri="{BB962C8B-B14F-4D97-AF65-F5344CB8AC3E}">
        <p14:creationId xmlns:p14="http://schemas.microsoft.com/office/powerpoint/2010/main" val="2268679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58240"/>
          </a:xfrm>
        </p:spPr>
        <p:txBody>
          <a:bodyPr>
            <a:normAutofit/>
          </a:bodyPr>
          <a:lstStyle/>
          <a:p>
            <a:r>
              <a:rPr lang="en-US" dirty="0"/>
              <a:t>Where are we on this continuum?</a:t>
            </a:r>
          </a:p>
        </p:txBody>
      </p:sp>
      <p:sp>
        <p:nvSpPr>
          <p:cNvPr id="3" name="Content Placeholder 2"/>
          <p:cNvSpPr>
            <a:spLocks noGrp="1"/>
          </p:cNvSpPr>
          <p:nvPr>
            <p:ph sz="quarter" idx="1"/>
          </p:nvPr>
        </p:nvSpPr>
        <p:spPr/>
        <p:txBody>
          <a:bodyPr/>
          <a:lstStyle/>
          <a:p>
            <a:endParaRPr lang="en-US" dirty="0"/>
          </a:p>
          <a:p>
            <a:pPr marL="0" indent="0">
              <a:buNone/>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943" y="1752600"/>
            <a:ext cx="2971800" cy="1828800"/>
          </a:xfrm>
          <a:prstGeom prst="rect">
            <a:avLst/>
          </a:prstGeom>
        </p:spPr>
      </p:pic>
      <p:pic>
        <p:nvPicPr>
          <p:cNvPr id="7" name="Picture 6"/>
          <p:cNvPicPr>
            <a:picLocks noChangeAspect="1"/>
          </p:cNvPicPr>
          <p:nvPr/>
        </p:nvPicPr>
        <p:blipFill>
          <a:blip r:embed="rId3"/>
          <a:stretch>
            <a:fillRect/>
          </a:stretch>
        </p:blipFill>
        <p:spPr>
          <a:xfrm>
            <a:off x="7019925" y="3429663"/>
            <a:ext cx="1666875" cy="2743200"/>
          </a:xfrm>
          <a:prstGeom prst="rect">
            <a:avLst/>
          </a:prstGeom>
        </p:spPr>
      </p:pic>
      <p:cxnSp>
        <p:nvCxnSpPr>
          <p:cNvPr id="9" name="Connector: Curved 8"/>
          <p:cNvCxnSpPr/>
          <p:nvPr/>
        </p:nvCxnSpPr>
        <p:spPr>
          <a:xfrm>
            <a:off x="2895600" y="2971800"/>
            <a:ext cx="3810000" cy="2743200"/>
          </a:xfrm>
          <a:prstGeom prst="curvedConnector3">
            <a:avLst/>
          </a:prstGeom>
          <a:ln>
            <a:headEnd type="triangle"/>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330820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defRPr/>
            </a:pPr>
            <a:r>
              <a:rPr lang="en-US" sz="4000" dirty="0"/>
              <a:t>Improving Care - Population Health</a:t>
            </a:r>
          </a:p>
        </p:txBody>
      </p:sp>
      <p:sp>
        <p:nvSpPr>
          <p:cNvPr id="3" name="Content Placeholder 2"/>
          <p:cNvSpPr>
            <a:spLocks noGrp="1"/>
          </p:cNvSpPr>
          <p:nvPr>
            <p:ph sz="quarter" idx="1"/>
          </p:nvPr>
        </p:nvSpPr>
        <p:spPr>
          <a:xfrm>
            <a:off x="457200" y="1219200"/>
            <a:ext cx="5105400" cy="5638800"/>
          </a:xfrm>
        </p:spPr>
        <p:txBody>
          <a:bodyPr>
            <a:normAutofit fontScale="70000" lnSpcReduction="20000"/>
          </a:bodyPr>
          <a:lstStyle/>
          <a:p>
            <a:pPr marL="274320" indent="-274320" eaLnBrk="1" fontAlgn="auto" hangingPunct="1">
              <a:lnSpc>
                <a:spcPct val="120000"/>
              </a:lnSpc>
              <a:spcAft>
                <a:spcPts val="0"/>
              </a:spcAft>
              <a:buFont typeface="Wingdings 3"/>
              <a:buChar char=""/>
              <a:defRPr/>
            </a:pPr>
            <a:r>
              <a:rPr lang="en-US" dirty="0"/>
              <a:t>“Health outcomes of a group of individuals</a:t>
            </a:r>
          </a:p>
          <a:p>
            <a:pPr marL="548958" lvl="1" indent="-274320" eaLnBrk="1" fontAlgn="auto" hangingPunct="1">
              <a:lnSpc>
                <a:spcPct val="120000"/>
              </a:lnSpc>
              <a:spcAft>
                <a:spcPts val="0"/>
              </a:spcAft>
              <a:buFont typeface="Wingdings 3"/>
              <a:buChar char=""/>
              <a:defRPr/>
            </a:pPr>
            <a:r>
              <a:rPr lang="en-US" sz="2900" dirty="0"/>
              <a:t> including the distribution of health outcomes within the group”</a:t>
            </a:r>
          </a:p>
          <a:p>
            <a:pPr marL="274320" indent="-274320" eaLnBrk="1" fontAlgn="auto" hangingPunct="1">
              <a:lnSpc>
                <a:spcPct val="120000"/>
              </a:lnSpc>
              <a:spcAft>
                <a:spcPts val="0"/>
              </a:spcAft>
              <a:buFont typeface="Wingdings 3"/>
              <a:buChar char=""/>
              <a:defRPr/>
            </a:pPr>
            <a:r>
              <a:rPr lang="en-US" dirty="0"/>
              <a:t>These outcomes can be measured in terms of health outcome:</a:t>
            </a:r>
          </a:p>
          <a:p>
            <a:pPr marL="548958" lvl="1" indent="-274320" eaLnBrk="1" fontAlgn="auto" hangingPunct="1">
              <a:lnSpc>
                <a:spcPct val="120000"/>
              </a:lnSpc>
              <a:spcAft>
                <a:spcPts val="0"/>
              </a:spcAft>
              <a:buFont typeface="Wingdings 3"/>
              <a:buChar char=""/>
              <a:defRPr/>
            </a:pPr>
            <a:r>
              <a:rPr lang="en-US" sz="3600" dirty="0"/>
              <a:t> mortality, morbidity, health, and functional status</a:t>
            </a:r>
          </a:p>
          <a:p>
            <a:pPr marL="548958" lvl="1" indent="-274320" eaLnBrk="1" fontAlgn="auto" hangingPunct="1">
              <a:lnSpc>
                <a:spcPct val="120000"/>
              </a:lnSpc>
              <a:spcAft>
                <a:spcPts val="0"/>
              </a:spcAft>
              <a:buFont typeface="Wingdings 3"/>
              <a:buChar char=""/>
              <a:defRPr/>
            </a:pPr>
            <a:r>
              <a:rPr lang="en-US" sz="3600" dirty="0"/>
              <a:t>disease burden </a:t>
            </a:r>
          </a:p>
          <a:p>
            <a:pPr marL="823595" lvl="2" indent="-274320" eaLnBrk="1" fontAlgn="auto" hangingPunct="1">
              <a:lnSpc>
                <a:spcPct val="120000"/>
              </a:lnSpc>
              <a:spcAft>
                <a:spcPts val="0"/>
              </a:spcAft>
              <a:buFont typeface="Wingdings 3"/>
              <a:buChar char=""/>
              <a:defRPr/>
            </a:pPr>
            <a:r>
              <a:rPr lang="en-US" sz="2600" dirty="0"/>
              <a:t>(incidence and prevalence)</a:t>
            </a:r>
          </a:p>
          <a:p>
            <a:pPr marL="548958" lvl="1" indent="-274320" eaLnBrk="1" fontAlgn="auto" hangingPunct="1">
              <a:lnSpc>
                <a:spcPct val="120000"/>
              </a:lnSpc>
              <a:spcAft>
                <a:spcPts val="0"/>
              </a:spcAft>
              <a:buFont typeface="Wingdings 3"/>
              <a:buChar char=""/>
              <a:defRPr/>
            </a:pPr>
            <a:r>
              <a:rPr lang="en-US" sz="3600" dirty="0"/>
              <a:t>behavioral and metabolic factors</a:t>
            </a:r>
          </a:p>
          <a:p>
            <a:pPr marL="823595" lvl="2" indent="-274320" eaLnBrk="1" fontAlgn="auto" hangingPunct="1">
              <a:lnSpc>
                <a:spcPct val="120000"/>
              </a:lnSpc>
              <a:spcAft>
                <a:spcPts val="0"/>
              </a:spcAft>
              <a:buFont typeface="Wingdings 3"/>
              <a:buChar char=""/>
              <a:defRPr/>
            </a:pPr>
            <a:r>
              <a:rPr lang="en-US" sz="2600" dirty="0"/>
              <a:t>(exercise, diet, A1C, etc.)</a:t>
            </a:r>
            <a:endParaRPr lang="en-US" dirty="0"/>
          </a:p>
        </p:txBody>
      </p:sp>
      <p:pic>
        <p:nvPicPr>
          <p:cNvPr id="52228"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44771" y="1382713"/>
            <a:ext cx="2730904" cy="181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8E3B3299-BE2C-4CCE-8649-7A3C37BFEAB3}"/>
              </a:ext>
            </a:extLst>
          </p:cNvPr>
          <p:cNvSpPr txBox="1"/>
          <p:nvPr/>
        </p:nvSpPr>
        <p:spPr>
          <a:xfrm>
            <a:off x="6019800" y="3429000"/>
            <a:ext cx="2667000" cy="369332"/>
          </a:xfrm>
          <a:prstGeom prst="rect">
            <a:avLst/>
          </a:prstGeom>
          <a:noFill/>
        </p:spPr>
        <p:txBody>
          <a:bodyPr wrap="square" rtlCol="0">
            <a:spAutoFit/>
          </a:bodyPr>
          <a:lstStyle/>
          <a:p>
            <a:r>
              <a:rPr lang="en-US" dirty="0"/>
              <a:t>ADA Standards 2025</a:t>
            </a:r>
          </a:p>
        </p:txBody>
      </p:sp>
      <p:pic>
        <p:nvPicPr>
          <p:cNvPr id="5" name="Picture 4">
            <a:extLst>
              <a:ext uri="{FF2B5EF4-FFF2-40B4-BE49-F238E27FC236}">
                <a16:creationId xmlns:a16="http://schemas.microsoft.com/office/drawing/2014/main" id="{CEF5CAA3-48C0-267A-54C1-D4253BADC3EF}"/>
              </a:ext>
            </a:extLst>
          </p:cNvPr>
          <p:cNvPicPr>
            <a:picLocks noChangeAspect="1"/>
          </p:cNvPicPr>
          <p:nvPr/>
        </p:nvPicPr>
        <p:blipFill>
          <a:blip r:embed="rId5"/>
          <a:stretch>
            <a:fillRect/>
          </a:stretch>
        </p:blipFill>
        <p:spPr>
          <a:xfrm>
            <a:off x="6096000" y="3798332"/>
            <a:ext cx="2667000" cy="749210"/>
          </a:xfrm>
          <a:prstGeom prst="rect">
            <a:avLst/>
          </a:prstGeom>
        </p:spPr>
      </p:pic>
    </p:spTree>
    <p:custDataLst>
      <p:tags r:id="rId1"/>
    </p:custDataLst>
    <p:extLst>
      <p:ext uri="{BB962C8B-B14F-4D97-AF65-F5344CB8AC3E}">
        <p14:creationId xmlns:p14="http://schemas.microsoft.com/office/powerpoint/2010/main" val="355749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988" y="222250"/>
            <a:ext cx="8226425" cy="1143000"/>
          </a:xfrm>
        </p:spPr>
        <p:txBody>
          <a:bodyPr/>
          <a:lstStyle/>
          <a:p>
            <a:pPr>
              <a:defRPr/>
            </a:pPr>
            <a:r>
              <a:rPr lang="en-US" dirty="0"/>
              <a:t>Good Exercise Info / Quotes</a:t>
            </a:r>
          </a:p>
        </p:txBody>
      </p:sp>
      <p:sp>
        <p:nvSpPr>
          <p:cNvPr id="3" name="Text Placeholder 2"/>
          <p:cNvSpPr>
            <a:spLocks noGrp="1"/>
          </p:cNvSpPr>
          <p:nvPr>
            <p:ph type="body" sz="half" idx="1"/>
          </p:nvPr>
        </p:nvSpPr>
        <p:spPr>
          <a:xfrm>
            <a:off x="611188" y="1676400"/>
            <a:ext cx="4037012" cy="4497387"/>
          </a:xfrm>
        </p:spPr>
        <p:txBody>
          <a:bodyPr>
            <a:normAutofit/>
          </a:bodyPr>
          <a:lstStyle/>
          <a:p>
            <a:pPr>
              <a:defRPr/>
            </a:pPr>
            <a:r>
              <a:rPr lang="en-US" sz="3600" b="1" dirty="0">
                <a:solidFill>
                  <a:srgbClr val="7030A0"/>
                </a:solidFill>
              </a:rPr>
              <a:t>“</a:t>
            </a:r>
            <a:r>
              <a:rPr lang="en-US" sz="3600" b="1" dirty="0" err="1">
                <a:solidFill>
                  <a:srgbClr val="7030A0"/>
                </a:solidFill>
              </a:rPr>
              <a:t>Passagiata</a:t>
            </a:r>
            <a:r>
              <a:rPr lang="en-US" sz="3600" b="1" dirty="0">
                <a:solidFill>
                  <a:srgbClr val="7030A0"/>
                </a:solidFill>
              </a:rPr>
              <a:t>” – take an after meal stroll</a:t>
            </a:r>
          </a:p>
          <a:p>
            <a:pPr>
              <a:defRPr/>
            </a:pPr>
            <a:r>
              <a:rPr lang="en-US" dirty="0"/>
              <a:t>Exercise decreases A1C  0.7%</a:t>
            </a:r>
          </a:p>
          <a:p>
            <a:pPr>
              <a:defRPr/>
            </a:pPr>
            <a:r>
              <a:rPr lang="en-US" dirty="0"/>
              <a:t>No change in body wt, but 48% loss in visceral fat.</a:t>
            </a:r>
          </a:p>
        </p:txBody>
      </p:sp>
      <p:sp>
        <p:nvSpPr>
          <p:cNvPr id="4" name="Content Placeholder 3"/>
          <p:cNvSpPr>
            <a:spLocks noGrp="1"/>
          </p:cNvSpPr>
          <p:nvPr>
            <p:ph sz="half" idx="2"/>
          </p:nvPr>
        </p:nvSpPr>
        <p:spPr>
          <a:xfrm>
            <a:off x="4724400" y="2514600"/>
            <a:ext cx="4037013" cy="4497387"/>
          </a:xfrm>
        </p:spPr>
        <p:txBody>
          <a:bodyPr>
            <a:normAutofit/>
          </a:bodyPr>
          <a:lstStyle/>
          <a:p>
            <a:pPr marL="0" indent="0">
              <a:buNone/>
              <a:defRPr/>
            </a:pPr>
            <a:r>
              <a:rPr lang="en-US" sz="3600" dirty="0">
                <a:solidFill>
                  <a:srgbClr val="C00000"/>
                </a:solidFill>
              </a:rPr>
              <a:t>“Every minute of activity lowers blood sugar one point.”</a:t>
            </a:r>
          </a:p>
          <a:p>
            <a:pPr>
              <a:buFont typeface="Arial" pitchFamily="34" charset="0"/>
              <a:buChar char="•"/>
              <a:defRPr/>
            </a:pPr>
            <a:endParaRPr lang="en-US" dirty="0">
              <a:solidFill>
                <a:schemeClr val="tx1">
                  <a:lumMod val="95000"/>
                  <a:lumOff val="5000"/>
                </a:schemeClr>
              </a:solidFill>
            </a:endParaRPr>
          </a:p>
          <a:p>
            <a:pPr>
              <a:buFont typeface="Wingdings" pitchFamily="2" charset="2"/>
              <a:buNone/>
              <a:defRPr/>
            </a:pPr>
            <a:r>
              <a:rPr lang="en-US" dirty="0">
                <a:solidFill>
                  <a:schemeClr val="tx1">
                    <a:lumMod val="95000"/>
                    <a:lumOff val="5000"/>
                  </a:schemeClr>
                </a:solidFill>
              </a:rPr>
              <a:t>“I don’t have time to exercise, I MAKE time.”</a:t>
            </a:r>
            <a:endParaRPr lang="en-US" sz="2800" dirty="0"/>
          </a:p>
        </p:txBody>
      </p:sp>
      <p:pic>
        <p:nvPicPr>
          <p:cNvPr id="98309" name="Picture 5" descr="C:\Users\Beverly\AppData\Local\Microsoft\Windows\Temporary Internet Files\Content.IE5\QAUCDLZZ\MCj043798800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45489" y="996157"/>
            <a:ext cx="18288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9658617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vert="horz" lIns="90477" tIns="44445" rIns="90477" bIns="44445" anchor="b" anchorCtr="0">
            <a:normAutofit/>
          </a:bodyPr>
          <a:lstStyle/>
          <a:p>
            <a:pPr eaLnBrk="1" hangingPunct="1"/>
            <a:r>
              <a:rPr lang="en-US" sz="5400" dirty="0"/>
              <a:t>6. Glycemic Goals </a:t>
            </a:r>
            <a:r>
              <a:rPr lang="en-US" sz="5400"/>
              <a:t>&amp; Hypo</a:t>
            </a:r>
            <a:endParaRPr lang="en-US" sz="3200" dirty="0">
              <a:sym typeface="Monotype Sorts" pitchFamily="2" charset="2"/>
            </a:endParaRPr>
          </a:p>
        </p:txBody>
      </p:sp>
      <p:sp>
        <p:nvSpPr>
          <p:cNvPr id="1981443" name="Rectangle 3"/>
          <p:cNvSpPr>
            <a:spLocks noGrp="1" noChangeArrowheads="1"/>
          </p:cNvSpPr>
          <p:nvPr>
            <p:ph idx="1"/>
          </p:nvPr>
        </p:nvSpPr>
        <p:spPr>
          <a:xfrm>
            <a:off x="571500" y="1219200"/>
            <a:ext cx="8001000" cy="4800600"/>
          </a:xfrm>
        </p:spPr>
        <p:txBody>
          <a:bodyPr vert="horz" lIns="90477" tIns="44445" rIns="90477" bIns="44445">
            <a:normAutofit/>
          </a:bodyPr>
          <a:lstStyle/>
          <a:p>
            <a:pPr lvl="1" eaLnBrk="1" hangingPunct="1">
              <a:buSzPct val="75000"/>
              <a:buFont typeface="Wingdings" pitchFamily="2" charset="2"/>
              <a:buNone/>
            </a:pPr>
            <a:r>
              <a:rPr lang="en-US" sz="6000" dirty="0">
                <a:solidFill>
                  <a:srgbClr val="C00000"/>
                </a:solidFill>
              </a:rPr>
              <a:t>A</a:t>
            </a:r>
            <a:r>
              <a:rPr lang="en-US" sz="6000" dirty="0"/>
              <a:t>1C</a:t>
            </a:r>
          </a:p>
          <a:p>
            <a:pPr lvl="1" eaLnBrk="1" hangingPunct="1">
              <a:buSzPct val="75000"/>
              <a:buFont typeface="Wingdings" pitchFamily="2" charset="2"/>
              <a:buNone/>
            </a:pPr>
            <a:r>
              <a:rPr lang="en-US" sz="6000" dirty="0">
                <a:solidFill>
                  <a:srgbClr val="C00000"/>
                </a:solidFill>
              </a:rPr>
              <a:t>B</a:t>
            </a:r>
            <a:r>
              <a:rPr lang="en-US" sz="6000" dirty="0"/>
              <a:t>lood Pressure</a:t>
            </a:r>
          </a:p>
          <a:p>
            <a:pPr lvl="1" eaLnBrk="1" hangingPunct="1">
              <a:buSzPct val="75000"/>
              <a:buFont typeface="Wingdings" pitchFamily="2" charset="2"/>
              <a:buNone/>
            </a:pPr>
            <a:r>
              <a:rPr lang="en-US" sz="6000" dirty="0">
                <a:solidFill>
                  <a:srgbClr val="C00000"/>
                </a:solidFill>
              </a:rPr>
              <a:t>C</a:t>
            </a:r>
            <a:r>
              <a:rPr lang="en-US" sz="6000" dirty="0"/>
              <a:t>ardiovascular risk reduction</a:t>
            </a:r>
            <a:endParaRPr lang="en-US" sz="3600" dirty="0"/>
          </a:p>
          <a:p>
            <a:pPr lvl="1" eaLnBrk="1" hangingPunct="1">
              <a:buSzPct val="75000"/>
              <a:buFont typeface="Wingdings" pitchFamily="2" charset="2"/>
              <a:buNone/>
            </a:pPr>
            <a:r>
              <a:rPr lang="en-US" b="1" i="1" dirty="0">
                <a:solidFill>
                  <a:schemeClr val="tx2">
                    <a:lumMod val="50000"/>
                  </a:schemeClr>
                </a:solidFill>
              </a:rPr>
              <a:t> </a:t>
            </a:r>
          </a:p>
        </p:txBody>
      </p:sp>
      <p:pic>
        <p:nvPicPr>
          <p:cNvPr id="2" name="Picture 1"/>
          <p:cNvPicPr>
            <a:picLocks noChangeAspect="1"/>
          </p:cNvPicPr>
          <p:nvPr/>
        </p:nvPicPr>
        <p:blipFill>
          <a:blip r:embed="rId3"/>
          <a:stretch>
            <a:fillRect/>
          </a:stretch>
        </p:blipFill>
        <p:spPr>
          <a:xfrm>
            <a:off x="5105401" y="4064989"/>
            <a:ext cx="3467100" cy="2107213"/>
          </a:xfrm>
          <a:prstGeom prst="rect">
            <a:avLst/>
          </a:prstGeom>
        </p:spPr>
      </p:pic>
    </p:spTree>
    <p:custDataLst>
      <p:tags r:id="rId1"/>
    </p:custDataLst>
    <p:extLst>
      <p:ext uri="{BB962C8B-B14F-4D97-AF65-F5344CB8AC3E}">
        <p14:creationId xmlns:p14="http://schemas.microsoft.com/office/powerpoint/2010/main" val="478883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81443">
                                            <p:txEl>
                                              <p:pRg st="0" end="0"/>
                                            </p:txEl>
                                          </p:spTgt>
                                        </p:tgtEl>
                                        <p:attrNameLst>
                                          <p:attrName>style.visibility</p:attrName>
                                        </p:attrNameLst>
                                      </p:cBhvr>
                                      <p:to>
                                        <p:strVal val="visible"/>
                                      </p:to>
                                    </p:set>
                                    <p:anim calcmode="lin" valueType="num">
                                      <p:cBhvr additive="base">
                                        <p:cTn id="7" dur="500" fill="hold"/>
                                        <p:tgtEl>
                                          <p:spTgt spid="19814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814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81443">
                                            <p:txEl>
                                              <p:pRg st="1" end="1"/>
                                            </p:txEl>
                                          </p:spTgt>
                                        </p:tgtEl>
                                        <p:attrNameLst>
                                          <p:attrName>style.visibility</p:attrName>
                                        </p:attrNameLst>
                                      </p:cBhvr>
                                      <p:to>
                                        <p:strVal val="visible"/>
                                      </p:to>
                                    </p:set>
                                    <p:anim calcmode="lin" valueType="num">
                                      <p:cBhvr additive="base">
                                        <p:cTn id="13" dur="500" fill="hold"/>
                                        <p:tgtEl>
                                          <p:spTgt spid="19814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814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981443">
                                            <p:txEl>
                                              <p:pRg st="2" end="2"/>
                                            </p:txEl>
                                          </p:spTgt>
                                        </p:tgtEl>
                                        <p:attrNameLst>
                                          <p:attrName>style.visibility</p:attrName>
                                        </p:attrNameLst>
                                      </p:cBhvr>
                                      <p:to>
                                        <p:strVal val="visible"/>
                                      </p:to>
                                    </p:set>
                                    <p:anim calcmode="lin" valueType="num">
                                      <p:cBhvr additive="base">
                                        <p:cTn id="19" dur="500" fill="hold"/>
                                        <p:tgtEl>
                                          <p:spTgt spid="19814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814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81443">
                                            <p:txEl>
                                              <p:pRg st="3" end="3"/>
                                            </p:txEl>
                                          </p:spTgt>
                                        </p:tgtEl>
                                        <p:attrNameLst>
                                          <p:attrName>style.visibility</p:attrName>
                                        </p:attrNameLst>
                                      </p:cBhvr>
                                      <p:to>
                                        <p:strVal val="visible"/>
                                      </p:to>
                                    </p:set>
                                    <p:anim calcmode="lin" valueType="num">
                                      <p:cBhvr additive="base">
                                        <p:cTn id="25" dur="500" fill="hold"/>
                                        <p:tgtEl>
                                          <p:spTgt spid="198144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8144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7824"/>
            <a:ext cx="8229600" cy="1366176"/>
          </a:xfrm>
        </p:spPr>
        <p:txBody>
          <a:bodyPr>
            <a:normAutofit fontScale="90000"/>
          </a:bodyPr>
          <a:lstStyle/>
          <a:p>
            <a:r>
              <a:rPr lang="en-US" dirty="0"/>
              <a:t>6. Glycemic Targets for Non-Pregnant Adults</a:t>
            </a:r>
          </a:p>
        </p:txBody>
      </p:sp>
      <p:sp>
        <p:nvSpPr>
          <p:cNvPr id="6" name="Content Placeholder 5"/>
          <p:cNvSpPr>
            <a:spLocks noGrp="1"/>
          </p:cNvSpPr>
          <p:nvPr>
            <p:ph sz="quarter" idx="1"/>
          </p:nvPr>
        </p:nvSpPr>
        <p:spPr>
          <a:xfrm>
            <a:off x="457200" y="1588477"/>
            <a:ext cx="7239000" cy="5105400"/>
          </a:xfrm>
        </p:spPr>
        <p:txBody>
          <a:bodyPr>
            <a:normAutofit fontScale="92500" lnSpcReduction="10000"/>
          </a:bodyPr>
          <a:lstStyle/>
          <a:p>
            <a:pPr lvl="1"/>
            <a:r>
              <a:rPr lang="en-US" sz="2800" b="1" dirty="0"/>
              <a:t>A1c &lt; 7%</a:t>
            </a:r>
            <a:r>
              <a:rPr lang="en-US" sz="2800" dirty="0"/>
              <a:t>  - a reasonable goal for adults.</a:t>
            </a:r>
          </a:p>
          <a:p>
            <a:pPr lvl="1"/>
            <a:r>
              <a:rPr lang="en-US" sz="2800" b="1" dirty="0"/>
              <a:t>A1c &lt; 6.5%</a:t>
            </a:r>
            <a:r>
              <a:rPr lang="en-US" sz="2800" dirty="0"/>
              <a:t> - for those without significant risk of hypoglycemia  </a:t>
            </a:r>
          </a:p>
          <a:p>
            <a:pPr lvl="1"/>
            <a:r>
              <a:rPr lang="en-US" sz="2800" b="1" dirty="0"/>
              <a:t>A1c &lt; 8%</a:t>
            </a:r>
            <a:r>
              <a:rPr lang="en-US" sz="2800" dirty="0"/>
              <a:t> -  for those with history of hypoglycemia, limited life expectancy, or those with longstanding diabetes and vascular complications.</a:t>
            </a:r>
          </a:p>
          <a:p>
            <a:pPr lvl="1">
              <a:buSzPct val="75000"/>
            </a:pPr>
            <a:r>
              <a:rPr lang="en-US" sz="3200" b="1" dirty="0">
                <a:solidFill>
                  <a:schemeClr val="tx1">
                    <a:lumMod val="95000"/>
                    <a:lumOff val="5000"/>
                  </a:schemeClr>
                </a:solidFill>
              </a:rPr>
              <a:t>A1c Check Frequency:</a:t>
            </a:r>
          </a:p>
          <a:p>
            <a:pPr lvl="2">
              <a:buSzPct val="75000"/>
            </a:pPr>
            <a:r>
              <a:rPr lang="en-US" sz="3200" dirty="0"/>
              <a:t>If meeting goal -  At least 2 times a year</a:t>
            </a:r>
          </a:p>
          <a:p>
            <a:pPr lvl="2">
              <a:buSzPct val="75000"/>
            </a:pPr>
            <a:r>
              <a:rPr lang="en-US" sz="3200" dirty="0"/>
              <a:t>If </a:t>
            </a:r>
            <a:r>
              <a:rPr lang="en-US" sz="3200" i="1" dirty="0"/>
              <a:t>not </a:t>
            </a:r>
            <a:r>
              <a:rPr lang="en-US" sz="3200" dirty="0"/>
              <a:t>meeting goal – Quarterly</a:t>
            </a:r>
          </a:p>
          <a:p>
            <a:pPr lvl="1"/>
            <a:endParaRPr lang="en-US" sz="2800" dirty="0"/>
          </a:p>
          <a:p>
            <a:pPr lvl="1"/>
            <a:r>
              <a:rPr lang="en-US" sz="2800" b="1" dirty="0"/>
              <a:t>Also review Ambulatory Glucose Profile</a:t>
            </a:r>
          </a:p>
          <a:p>
            <a:endParaRPr lang="en-US" dirty="0"/>
          </a:p>
        </p:txBody>
      </p:sp>
      <p:pic>
        <p:nvPicPr>
          <p:cNvPr id="2" name="Picture 1"/>
          <p:cNvPicPr>
            <a:picLocks noChangeAspect="1"/>
          </p:cNvPicPr>
          <p:nvPr/>
        </p:nvPicPr>
        <p:blipFill>
          <a:blip r:embed="rId4"/>
          <a:stretch>
            <a:fillRect/>
          </a:stretch>
        </p:blipFill>
        <p:spPr>
          <a:xfrm>
            <a:off x="7467600" y="1588477"/>
            <a:ext cx="1356946" cy="1366176"/>
          </a:xfrm>
          <a:prstGeom prst="rect">
            <a:avLst/>
          </a:prstGeom>
        </p:spPr>
      </p:pic>
    </p:spTree>
    <p:custDataLst>
      <p:tags r:id="rId1"/>
    </p:custDataLst>
    <p:extLst>
      <p:ext uri="{BB962C8B-B14F-4D97-AF65-F5344CB8AC3E}">
        <p14:creationId xmlns:p14="http://schemas.microsoft.com/office/powerpoint/2010/main" val="2182216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457200" y="304800"/>
            <a:ext cx="8229600" cy="1143000"/>
          </a:xfrm>
        </p:spPr>
        <p:txBody>
          <a:bodyPr vert="horz" lIns="90477" tIns="44445" rIns="90477" bIns="44445" anchor="b" anchorCtr="0">
            <a:normAutofit fontScale="90000"/>
          </a:bodyPr>
          <a:lstStyle/>
          <a:p>
            <a:pPr eaLnBrk="1" hangingPunct="1"/>
            <a:r>
              <a:rPr lang="en-US" b="1" dirty="0"/>
              <a:t>6. Glycemic Targets</a:t>
            </a:r>
            <a:br>
              <a:rPr lang="en-US" b="1" dirty="0"/>
            </a:br>
            <a:r>
              <a:rPr lang="en-US" sz="4000" b="1" dirty="0"/>
              <a:t>Individualize Targets – ADA  </a:t>
            </a:r>
            <a:endParaRPr lang="en-US" b="1" dirty="0"/>
          </a:p>
        </p:txBody>
      </p:sp>
      <p:sp>
        <p:nvSpPr>
          <p:cNvPr id="89091" name="Rectangle 3"/>
          <p:cNvSpPr>
            <a:spLocks noGrp="1" noChangeArrowheads="1"/>
          </p:cNvSpPr>
          <p:nvPr>
            <p:ph sz="half" idx="1"/>
          </p:nvPr>
        </p:nvSpPr>
        <p:spPr>
          <a:xfrm>
            <a:off x="457200" y="1520959"/>
            <a:ext cx="7543800" cy="4648200"/>
          </a:xfrm>
          <a:ln w="12700">
            <a:solidFill>
              <a:schemeClr val="tx1"/>
            </a:solidFill>
            <a:miter lim="800000"/>
            <a:headEnd/>
            <a:tailEnd/>
          </a:ln>
        </p:spPr>
        <p:txBody>
          <a:bodyPr vert="horz" lIns="90477" tIns="44445" rIns="90477" bIns="44445">
            <a:normAutofit/>
          </a:bodyPr>
          <a:lstStyle/>
          <a:p>
            <a:pPr eaLnBrk="1" hangingPunct="1">
              <a:buFont typeface="Wingdings" pitchFamily="2" charset="2"/>
              <a:buNone/>
            </a:pPr>
            <a:endParaRPr lang="en-US" sz="2000" dirty="0">
              <a:solidFill>
                <a:schemeClr val="tx2"/>
              </a:solidFill>
            </a:endParaRPr>
          </a:p>
          <a:p>
            <a:pPr lvl="1" eaLnBrk="1" hangingPunct="1">
              <a:buSzPct val="75000"/>
            </a:pPr>
            <a:r>
              <a:rPr lang="en-US" sz="3600" dirty="0"/>
              <a:t> </a:t>
            </a:r>
            <a:r>
              <a:rPr lang="en-US" sz="4000" dirty="0"/>
              <a:t>Pre-Prandial BG 80- 130</a:t>
            </a:r>
          </a:p>
          <a:p>
            <a:pPr lvl="1" eaLnBrk="1" hangingPunct="1">
              <a:buSzPct val="75000"/>
            </a:pPr>
            <a:endParaRPr lang="en-US" sz="2000" dirty="0"/>
          </a:p>
          <a:p>
            <a:pPr lvl="1" eaLnBrk="1" hangingPunct="1">
              <a:buSzPct val="75000"/>
            </a:pPr>
            <a:r>
              <a:rPr lang="en-US" sz="4000" dirty="0"/>
              <a:t> 1-2 </a:t>
            </a:r>
            <a:r>
              <a:rPr lang="en-US" sz="4000" dirty="0" err="1"/>
              <a:t>hr</a:t>
            </a:r>
            <a:r>
              <a:rPr lang="en-US" sz="4000" dirty="0"/>
              <a:t> post prandial &lt; than 180</a:t>
            </a:r>
          </a:p>
          <a:p>
            <a:pPr lvl="2" eaLnBrk="1" hangingPunct="1">
              <a:buSzPct val="75000"/>
              <a:buFont typeface="Wingdings" pitchFamily="2" charset="2"/>
              <a:buNone/>
            </a:pPr>
            <a:r>
              <a:rPr lang="en-US" sz="2800" dirty="0"/>
              <a:t>*for nonpregnant adults</a:t>
            </a:r>
          </a:p>
          <a:p>
            <a:pPr lvl="2" eaLnBrk="1" hangingPunct="1">
              <a:buSzPct val="75000"/>
              <a:buFont typeface="Wingdings" pitchFamily="2" charset="2"/>
              <a:buNone/>
            </a:pPr>
            <a:endParaRPr lang="en-US" sz="2800" dirty="0"/>
          </a:p>
          <a:p>
            <a:pPr lvl="1">
              <a:buSzPct val="75000"/>
            </a:pPr>
            <a:r>
              <a:rPr lang="en-US" sz="4000" dirty="0"/>
              <a:t>Time in Range: 70%</a:t>
            </a:r>
          </a:p>
          <a:p>
            <a:pPr lvl="2">
              <a:buSzPct val="75000"/>
            </a:pPr>
            <a:r>
              <a:rPr lang="en-US" sz="3600" dirty="0"/>
              <a:t>BG of 70-180 mg/dL</a:t>
            </a:r>
          </a:p>
          <a:p>
            <a:pPr lvl="1" algn="r" eaLnBrk="1" hangingPunct="1">
              <a:buSzPct val="75000"/>
              <a:buFont typeface="Wingdings" pitchFamily="2" charset="2"/>
              <a:buNone/>
            </a:pPr>
            <a:endParaRPr lang="en-US" sz="1400" i="1" dirty="0"/>
          </a:p>
          <a:p>
            <a:pPr lvl="1" algn="r" eaLnBrk="1" hangingPunct="1">
              <a:buSzPct val="75000"/>
              <a:buFont typeface="Wingdings" pitchFamily="2" charset="2"/>
              <a:buNone/>
            </a:pPr>
            <a:endParaRPr lang="en-US" sz="1600" i="1" dirty="0"/>
          </a:p>
        </p:txBody>
      </p:sp>
      <p:pic>
        <p:nvPicPr>
          <p:cNvPr id="31746" name="Picture 2" descr="C:\Users\Beverly\AppData\Local\Microsoft\Windows\Temporary Internet Files\Content.IE5\DJWH7WCO\MC90038891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3838975"/>
            <a:ext cx="2844483" cy="240334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06685976"/>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57200" y="228600"/>
            <a:ext cx="8229600" cy="914400"/>
          </a:xfrm>
        </p:spPr>
        <p:txBody>
          <a:bodyPr>
            <a:normAutofit/>
          </a:bodyPr>
          <a:lstStyle/>
          <a:p>
            <a:pPr eaLnBrk="1" hangingPunct="1"/>
            <a:r>
              <a:rPr lang="en-US" sz="4000" dirty="0"/>
              <a:t>A1c and Estimated Avg Glucose (eAG)  </a:t>
            </a:r>
          </a:p>
        </p:txBody>
      </p:sp>
      <p:sp>
        <p:nvSpPr>
          <p:cNvPr id="88067" name="Rectangle 3"/>
          <p:cNvSpPr>
            <a:spLocks noGrp="1" noChangeArrowheads="1"/>
          </p:cNvSpPr>
          <p:nvPr>
            <p:ph idx="1"/>
          </p:nvPr>
        </p:nvSpPr>
        <p:spPr>
          <a:xfrm>
            <a:off x="609600" y="1447800"/>
            <a:ext cx="7239000" cy="4819650"/>
          </a:xfrm>
        </p:spPr>
        <p:txBody>
          <a:bodyPr>
            <a:normAutofit/>
          </a:bodyPr>
          <a:lstStyle/>
          <a:p>
            <a:pPr eaLnBrk="1" hangingPunct="1">
              <a:lnSpc>
                <a:spcPct val="80000"/>
              </a:lnSpc>
              <a:buFont typeface="Wingdings" pitchFamily="2" charset="2"/>
              <a:buNone/>
            </a:pPr>
            <a:r>
              <a:rPr lang="en-US" sz="2800" b="1" u="sng" dirty="0"/>
              <a:t>A1c (%)	           	eAG__  </a:t>
            </a:r>
          </a:p>
          <a:p>
            <a:pPr eaLnBrk="1" hangingPunct="1">
              <a:lnSpc>
                <a:spcPct val="80000"/>
              </a:lnSpc>
              <a:buFont typeface="Wingdings" pitchFamily="2" charset="2"/>
              <a:buNone/>
            </a:pPr>
            <a:r>
              <a:rPr lang="en-US" sz="2800" b="1" dirty="0"/>
              <a:t>	5		97   </a:t>
            </a:r>
            <a:r>
              <a:rPr lang="en-US" sz="2800" dirty="0"/>
              <a:t>(76-120)</a:t>
            </a:r>
          </a:p>
          <a:p>
            <a:pPr eaLnBrk="1" hangingPunct="1">
              <a:lnSpc>
                <a:spcPct val="80000"/>
              </a:lnSpc>
              <a:buFont typeface="Wingdings" pitchFamily="2" charset="2"/>
              <a:buNone/>
            </a:pPr>
            <a:r>
              <a:rPr lang="en-US" sz="2800" b="1" dirty="0"/>
              <a:t>   6		126 </a:t>
            </a:r>
            <a:r>
              <a:rPr lang="en-US" sz="2800" dirty="0"/>
              <a:t>(100-152)</a:t>
            </a:r>
          </a:p>
          <a:p>
            <a:pPr eaLnBrk="1" hangingPunct="1">
              <a:lnSpc>
                <a:spcPct val="80000"/>
              </a:lnSpc>
              <a:buFont typeface="Wingdings" pitchFamily="2" charset="2"/>
              <a:buNone/>
            </a:pPr>
            <a:r>
              <a:rPr lang="en-US" sz="2800" b="1" dirty="0"/>
              <a:t>	7		154 </a:t>
            </a:r>
            <a:r>
              <a:rPr lang="en-US" sz="2800" dirty="0"/>
              <a:t>(123-185)</a:t>
            </a:r>
          </a:p>
          <a:p>
            <a:pPr eaLnBrk="1" hangingPunct="1">
              <a:lnSpc>
                <a:spcPct val="80000"/>
              </a:lnSpc>
              <a:buFont typeface="Wingdings" pitchFamily="2" charset="2"/>
              <a:buNone/>
            </a:pPr>
            <a:r>
              <a:rPr lang="en-US" sz="2800" b="1" dirty="0"/>
              <a:t>	8		183 </a:t>
            </a:r>
            <a:r>
              <a:rPr lang="en-US" sz="2800" dirty="0"/>
              <a:t>(147-217)</a:t>
            </a:r>
          </a:p>
          <a:p>
            <a:pPr eaLnBrk="1" hangingPunct="1">
              <a:lnSpc>
                <a:spcPct val="80000"/>
              </a:lnSpc>
              <a:buFont typeface="Wingdings" pitchFamily="2" charset="2"/>
              <a:buNone/>
            </a:pPr>
            <a:r>
              <a:rPr lang="en-US" sz="2800" b="1" dirty="0"/>
              <a:t>	9		212 </a:t>
            </a:r>
            <a:r>
              <a:rPr lang="en-US" sz="2800" dirty="0"/>
              <a:t>(170 -249)</a:t>
            </a:r>
          </a:p>
          <a:p>
            <a:pPr eaLnBrk="1" hangingPunct="1">
              <a:lnSpc>
                <a:spcPct val="80000"/>
              </a:lnSpc>
              <a:buFont typeface="Wingdings" pitchFamily="2" charset="2"/>
              <a:buNone/>
            </a:pPr>
            <a:r>
              <a:rPr lang="en-US" sz="2800" b="1" dirty="0"/>
              <a:t>	10		240 </a:t>
            </a:r>
            <a:r>
              <a:rPr lang="en-US" sz="2800" dirty="0"/>
              <a:t>(193-282)</a:t>
            </a:r>
          </a:p>
          <a:p>
            <a:pPr eaLnBrk="1" hangingPunct="1">
              <a:lnSpc>
                <a:spcPct val="80000"/>
              </a:lnSpc>
              <a:buFont typeface="Wingdings" pitchFamily="2" charset="2"/>
              <a:buNone/>
            </a:pPr>
            <a:r>
              <a:rPr lang="en-US" sz="2800" b="1" dirty="0"/>
              <a:t>	11		269 </a:t>
            </a:r>
            <a:r>
              <a:rPr lang="en-US" sz="2800" dirty="0"/>
              <a:t>(217-314)</a:t>
            </a:r>
            <a:r>
              <a:rPr lang="en-US" sz="2800" b="1" dirty="0"/>
              <a:t>	</a:t>
            </a:r>
          </a:p>
          <a:p>
            <a:pPr eaLnBrk="1" hangingPunct="1">
              <a:lnSpc>
                <a:spcPct val="80000"/>
              </a:lnSpc>
              <a:buFont typeface="Wingdings" pitchFamily="2" charset="2"/>
              <a:buNone/>
            </a:pPr>
            <a:r>
              <a:rPr lang="en-US" sz="2800" b="1" dirty="0"/>
              <a:t>   12		298  </a:t>
            </a:r>
            <a:r>
              <a:rPr lang="en-US" sz="2800" dirty="0"/>
              <a:t>(240-347)</a:t>
            </a:r>
          </a:p>
          <a:p>
            <a:pPr eaLnBrk="1" hangingPunct="1">
              <a:lnSpc>
                <a:spcPct val="80000"/>
              </a:lnSpc>
              <a:buFont typeface="Wingdings" pitchFamily="2" charset="2"/>
              <a:buNone/>
            </a:pPr>
            <a:r>
              <a:rPr lang="en-US" sz="2400" dirty="0"/>
              <a:t>			 </a:t>
            </a:r>
          </a:p>
        </p:txBody>
      </p:sp>
      <p:pic>
        <p:nvPicPr>
          <p:cNvPr id="2" name="Picture 1">
            <a:extLst>
              <a:ext uri="{FF2B5EF4-FFF2-40B4-BE49-F238E27FC236}">
                <a16:creationId xmlns:a16="http://schemas.microsoft.com/office/drawing/2014/main" id="{373B86B3-71B5-4FF0-80CE-0E602ED35CB5}"/>
              </a:ext>
            </a:extLst>
          </p:cNvPr>
          <p:cNvPicPr>
            <a:picLocks noChangeAspect="1"/>
          </p:cNvPicPr>
          <p:nvPr/>
        </p:nvPicPr>
        <p:blipFill>
          <a:blip r:embed="rId4"/>
          <a:stretch>
            <a:fillRect/>
          </a:stretch>
        </p:blipFill>
        <p:spPr>
          <a:xfrm>
            <a:off x="5181600" y="4847178"/>
            <a:ext cx="3804589" cy="996813"/>
          </a:xfrm>
          <a:prstGeom prst="rect">
            <a:avLst/>
          </a:prstGeom>
        </p:spPr>
      </p:pic>
      <p:sp>
        <p:nvSpPr>
          <p:cNvPr id="5" name="TextBox 4">
            <a:extLst>
              <a:ext uri="{FF2B5EF4-FFF2-40B4-BE49-F238E27FC236}">
                <a16:creationId xmlns:a16="http://schemas.microsoft.com/office/drawing/2014/main" id="{1AFADE32-8F21-471D-A653-F0A7FD804812}"/>
              </a:ext>
            </a:extLst>
          </p:cNvPr>
          <p:cNvSpPr txBox="1"/>
          <p:nvPr/>
        </p:nvSpPr>
        <p:spPr>
          <a:xfrm>
            <a:off x="104670" y="5410200"/>
            <a:ext cx="5181600" cy="757130"/>
          </a:xfrm>
          <a:prstGeom prst="rect">
            <a:avLst/>
          </a:prstGeom>
          <a:noFill/>
        </p:spPr>
        <p:txBody>
          <a:bodyPr wrap="square" rtlCol="0">
            <a:spAutoFit/>
          </a:bodyPr>
          <a:lstStyle/>
          <a:p>
            <a:pPr algn="ctr">
              <a:lnSpc>
                <a:spcPct val="80000"/>
              </a:lnSpc>
            </a:pPr>
            <a:r>
              <a:rPr lang="en-US" sz="2000" b="1" i="1" dirty="0"/>
              <a:t>eAG = 28.7 x A1c-46.7  ~ 29 pts per 1%</a:t>
            </a:r>
          </a:p>
          <a:p>
            <a:pPr algn="ctr">
              <a:lnSpc>
                <a:spcPct val="80000"/>
              </a:lnSpc>
            </a:pPr>
            <a:r>
              <a:rPr lang="en-US" sz="1600" b="1" i="1" dirty="0"/>
              <a:t>Translating the A1c Assay Into eAG – ADAG Study</a:t>
            </a:r>
            <a:endParaRPr lang="en-US" b="1" dirty="0"/>
          </a:p>
          <a:p>
            <a:pPr algn="r">
              <a:lnSpc>
                <a:spcPct val="80000"/>
              </a:lnSpc>
            </a:pPr>
            <a:r>
              <a:rPr lang="en-US" dirty="0"/>
              <a:t> </a:t>
            </a:r>
          </a:p>
        </p:txBody>
      </p:sp>
      <p:pic>
        <p:nvPicPr>
          <p:cNvPr id="7" name="Picture 6">
            <a:extLst>
              <a:ext uri="{FF2B5EF4-FFF2-40B4-BE49-F238E27FC236}">
                <a16:creationId xmlns:a16="http://schemas.microsoft.com/office/drawing/2014/main" id="{40DD5A88-51EF-4D70-B650-8C1655D0C8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6400" y="1828800"/>
            <a:ext cx="2676525" cy="2657475"/>
          </a:xfrm>
          <a:prstGeom prst="rect">
            <a:avLst/>
          </a:prstGeom>
        </p:spPr>
      </p:pic>
    </p:spTree>
    <p:custDataLst>
      <p:tags r:id="rId1"/>
    </p:custDataLst>
    <p:extLst>
      <p:ext uri="{BB962C8B-B14F-4D97-AF65-F5344CB8AC3E}">
        <p14:creationId xmlns:p14="http://schemas.microsoft.com/office/powerpoint/2010/main" val="2127200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533FB-7744-4C53-8DFD-56868AD4BB94}"/>
              </a:ext>
            </a:extLst>
          </p:cNvPr>
          <p:cNvSpPr>
            <a:spLocks noGrp="1"/>
          </p:cNvSpPr>
          <p:nvPr>
            <p:ph type="title"/>
          </p:nvPr>
        </p:nvSpPr>
        <p:spPr/>
        <p:txBody>
          <a:bodyPr/>
          <a:lstStyle/>
          <a:p>
            <a:r>
              <a:rPr lang="en-US" dirty="0"/>
              <a:t>Ambulatory Glucose Profile </a:t>
            </a:r>
          </a:p>
        </p:txBody>
      </p:sp>
      <p:sp>
        <p:nvSpPr>
          <p:cNvPr id="3" name="Content Placeholder 2">
            <a:extLst>
              <a:ext uri="{FF2B5EF4-FFF2-40B4-BE49-F238E27FC236}">
                <a16:creationId xmlns:a16="http://schemas.microsoft.com/office/drawing/2014/main" id="{694BFA55-9C26-454A-8751-63EA2130D094}"/>
              </a:ext>
            </a:extLst>
          </p:cNvPr>
          <p:cNvSpPr>
            <a:spLocks noGrp="1"/>
          </p:cNvSpPr>
          <p:nvPr>
            <p:ph sz="quarter" idx="1"/>
          </p:nvPr>
        </p:nvSpPr>
        <p:spPr/>
        <p:txBody>
          <a:bodyPr>
            <a:normAutofit fontScale="92500"/>
          </a:bodyPr>
          <a:lstStyle/>
          <a:p>
            <a:r>
              <a:rPr lang="en-US" dirty="0"/>
              <a:t>Standardized report with visual cues for those on CGM devices</a:t>
            </a:r>
          </a:p>
          <a:p>
            <a:r>
              <a:rPr lang="en-US" dirty="0"/>
              <a:t>Evaluate Time in Range (TIR)</a:t>
            </a:r>
          </a:p>
          <a:p>
            <a:pPr lvl="1"/>
            <a:r>
              <a:rPr lang="en-US" dirty="0"/>
              <a:t>Target 70-180 mg/dl (70% of time)</a:t>
            </a:r>
          </a:p>
          <a:p>
            <a:pPr lvl="1"/>
            <a:r>
              <a:rPr lang="en-US" dirty="0"/>
              <a:t>Eval % time below goal</a:t>
            </a:r>
          </a:p>
          <a:p>
            <a:pPr lvl="2"/>
            <a:r>
              <a:rPr lang="en-US" dirty="0"/>
              <a:t>&lt; 70 (less than 4% of time)</a:t>
            </a:r>
          </a:p>
          <a:p>
            <a:pPr lvl="2"/>
            <a:r>
              <a:rPr lang="en-US" dirty="0"/>
              <a:t>&lt;54 (less than 1% of time)</a:t>
            </a:r>
          </a:p>
          <a:p>
            <a:pPr lvl="1"/>
            <a:r>
              <a:rPr lang="en-US" dirty="0"/>
              <a:t>Eval % time above &gt; 180 (less than 25% of time)</a:t>
            </a:r>
          </a:p>
          <a:p>
            <a:pPr lvl="1"/>
            <a:r>
              <a:rPr lang="en-US" dirty="0"/>
              <a:t>Eval % time above &gt; 250 (less than 5% of time)</a:t>
            </a:r>
          </a:p>
          <a:p>
            <a:pPr lvl="1"/>
            <a:endParaRPr lang="en-US" dirty="0"/>
          </a:p>
          <a:p>
            <a:pPr lvl="1"/>
            <a:endParaRPr lang="en-US" dirty="0"/>
          </a:p>
        </p:txBody>
      </p:sp>
      <p:pic>
        <p:nvPicPr>
          <p:cNvPr id="5" name="Picture 4">
            <a:extLst>
              <a:ext uri="{FF2B5EF4-FFF2-40B4-BE49-F238E27FC236}">
                <a16:creationId xmlns:a16="http://schemas.microsoft.com/office/drawing/2014/main" id="{3A66EC6F-9845-4AEA-8A9B-5EA7998F2BEB}"/>
              </a:ext>
            </a:extLst>
          </p:cNvPr>
          <p:cNvPicPr>
            <a:picLocks noChangeAspect="1"/>
          </p:cNvPicPr>
          <p:nvPr/>
        </p:nvPicPr>
        <p:blipFill>
          <a:blip r:embed="rId2"/>
          <a:stretch>
            <a:fillRect/>
          </a:stretch>
        </p:blipFill>
        <p:spPr>
          <a:xfrm>
            <a:off x="466859" y="2362200"/>
            <a:ext cx="8280782" cy="4019550"/>
          </a:xfrm>
          <a:prstGeom prst="rect">
            <a:avLst/>
          </a:prstGeom>
        </p:spPr>
      </p:pic>
      <p:sp>
        <p:nvSpPr>
          <p:cNvPr id="4" name="TextBox 3">
            <a:extLst>
              <a:ext uri="{FF2B5EF4-FFF2-40B4-BE49-F238E27FC236}">
                <a16:creationId xmlns:a16="http://schemas.microsoft.com/office/drawing/2014/main" id="{B376BB8A-E177-E3E7-4370-20AC6C58CB16}"/>
              </a:ext>
            </a:extLst>
          </p:cNvPr>
          <p:cNvSpPr txBox="1"/>
          <p:nvPr/>
        </p:nvSpPr>
        <p:spPr>
          <a:xfrm>
            <a:off x="478536" y="5458420"/>
            <a:ext cx="8280782" cy="1200329"/>
          </a:xfrm>
          <a:prstGeom prst="rect">
            <a:avLst/>
          </a:prstGeom>
          <a:solidFill>
            <a:schemeClr val="bg1"/>
          </a:solidFill>
        </p:spPr>
        <p:txBody>
          <a:bodyPr wrap="square" rtlCol="0">
            <a:spAutoFit/>
          </a:bodyPr>
          <a:lstStyle/>
          <a:p>
            <a:r>
              <a:rPr lang="en-US" sz="2400" dirty="0">
                <a:solidFill>
                  <a:srgbClr val="0070C0"/>
                </a:solidFill>
              </a:rPr>
              <a:t>For those with frailty or at high risk of hypoglycemia recommend:</a:t>
            </a:r>
          </a:p>
          <a:p>
            <a:r>
              <a:rPr lang="en-US" sz="2400" dirty="0"/>
              <a:t>- Target of 50% time in range</a:t>
            </a:r>
          </a:p>
          <a:p>
            <a:r>
              <a:rPr lang="en-US" sz="2400" dirty="0"/>
              <a:t>- Less than1% time below range</a:t>
            </a:r>
            <a:endParaRPr lang="en-US" sz="2000" dirty="0"/>
          </a:p>
        </p:txBody>
      </p:sp>
      <p:pic>
        <p:nvPicPr>
          <p:cNvPr id="6" name="Picture 5">
            <a:extLst>
              <a:ext uri="{FF2B5EF4-FFF2-40B4-BE49-F238E27FC236}">
                <a16:creationId xmlns:a16="http://schemas.microsoft.com/office/drawing/2014/main" id="{9EC3F7FC-787B-66F0-1593-58AF12F4E1CE}"/>
              </a:ext>
            </a:extLst>
          </p:cNvPr>
          <p:cNvPicPr>
            <a:picLocks noChangeAspect="1"/>
          </p:cNvPicPr>
          <p:nvPr/>
        </p:nvPicPr>
        <p:blipFill>
          <a:blip r:embed="rId3"/>
          <a:stretch>
            <a:fillRect/>
          </a:stretch>
        </p:blipFill>
        <p:spPr>
          <a:xfrm>
            <a:off x="4797399" y="6314235"/>
            <a:ext cx="4329395" cy="412030"/>
          </a:xfrm>
          <a:prstGeom prst="rect">
            <a:avLst/>
          </a:prstGeom>
        </p:spPr>
      </p:pic>
    </p:spTree>
    <p:extLst>
      <p:ext uri="{BB962C8B-B14F-4D97-AF65-F5344CB8AC3E}">
        <p14:creationId xmlns:p14="http://schemas.microsoft.com/office/powerpoint/2010/main" val="256431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a:extLst>
              <a:ext uri="{FF2B5EF4-FFF2-40B4-BE49-F238E27FC236}">
                <a16:creationId xmlns:a16="http://schemas.microsoft.com/office/drawing/2014/main" id="{13114F9B-0F04-406B-99C9-BA89D7576191}"/>
              </a:ext>
            </a:extLst>
          </p:cNvPr>
          <p:cNvSpPr txBox="1">
            <a:spLocks noChangeArrowheads="1"/>
          </p:cNvSpPr>
          <p:nvPr/>
        </p:nvSpPr>
        <p:spPr bwMode="auto">
          <a:xfrm>
            <a:off x="1722241" y="5972041"/>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r>
              <a:rPr lang="en-GB" altLang="en-US" sz="1089" b="1" dirty="0">
                <a:latin typeface="Arial" panose="020B0604020202020204" pitchFamily="34" charset="0"/>
              </a:rPr>
              <a:t>American Diabetes Association </a:t>
            </a:r>
            <a:r>
              <a:rPr lang="en-GB" altLang="en-US" sz="1089" b="1" dirty="0" err="1">
                <a:latin typeface="Arial" panose="020B0604020202020204" pitchFamily="34" charset="0"/>
              </a:rPr>
              <a:t>Dia</a:t>
            </a:r>
            <a:r>
              <a:rPr lang="en-GB" altLang="en-US" sz="1089" b="1" dirty="0">
                <a:latin typeface="Arial" panose="020B0604020202020204" pitchFamily="34" charset="0"/>
              </a:rPr>
              <a:t> Care 2022 6.2 45- S89</a:t>
            </a:r>
          </a:p>
        </p:txBody>
      </p:sp>
      <p:pic>
        <p:nvPicPr>
          <p:cNvPr id="8" name="Picture 7">
            <a:extLst>
              <a:ext uri="{FF2B5EF4-FFF2-40B4-BE49-F238E27FC236}">
                <a16:creationId xmlns:a16="http://schemas.microsoft.com/office/drawing/2014/main" id="{12CB9334-15AC-F51D-789E-03D18D9DA6CB}"/>
              </a:ext>
            </a:extLst>
          </p:cNvPr>
          <p:cNvPicPr>
            <a:picLocks noChangeAspect="1"/>
          </p:cNvPicPr>
          <p:nvPr/>
        </p:nvPicPr>
        <p:blipFill>
          <a:blip r:embed="rId3"/>
          <a:stretch>
            <a:fillRect/>
          </a:stretch>
        </p:blipFill>
        <p:spPr>
          <a:xfrm rot="16200000">
            <a:off x="6171109" y="3293809"/>
            <a:ext cx="4877481" cy="466790"/>
          </a:xfrm>
          <a:prstGeom prst="rect">
            <a:avLst/>
          </a:prstGeom>
        </p:spPr>
      </p:pic>
      <p:sp>
        <p:nvSpPr>
          <p:cNvPr id="4" name="TextBox 3">
            <a:extLst>
              <a:ext uri="{FF2B5EF4-FFF2-40B4-BE49-F238E27FC236}">
                <a16:creationId xmlns:a16="http://schemas.microsoft.com/office/drawing/2014/main" id="{91C27B19-FC75-F11C-4982-C275B5336215}"/>
              </a:ext>
            </a:extLst>
          </p:cNvPr>
          <p:cNvSpPr txBox="1"/>
          <p:nvPr/>
        </p:nvSpPr>
        <p:spPr>
          <a:xfrm>
            <a:off x="2286000" y="2870768"/>
            <a:ext cx="4572000" cy="369332"/>
          </a:xfrm>
          <a:prstGeom prst="rect">
            <a:avLst/>
          </a:prstGeom>
          <a:noFill/>
        </p:spPr>
        <p:txBody>
          <a:bodyPr wrap="square">
            <a:spAutoFit/>
          </a:bodyPr>
          <a:lstStyle/>
          <a:p>
            <a:r>
              <a:rPr lang="en-US" dirty="0"/>
              <a:t>(</a:t>
            </a:r>
          </a:p>
        </p:txBody>
      </p:sp>
      <p:pic>
        <p:nvPicPr>
          <p:cNvPr id="8196" name="Picture 4" descr="Individualized A1C goals for nonpregnant adults. Select the glycemic goal based on individual health and function as described at the top of the figure. Consider modifying to a more or less stringent goal according to the factors listed in the table. Older adults are classified as healthy (few coexisting chronic illnesses, intact cognitive and functional status), as having complex/intermediate health (multiple coexisting chronic illnesses, two or more instrumental impairments to activities of daily living, or mild to moderate cognitive impairment), or as having very complex/poor health (long-term care or end-stage chronic illnesses, moderate to severe cognitive impairment, or two or more impairments to activities of daily living). Select glycemic goals that avoid symptomatic hypoglycemia and hyperglycemia in all individuals. Consider individuals’ resources and support systems to safely achieve glycemic goals. Incorporate the preferences and goals of people with diabetes through shared decision-making.">
            <a:extLst>
              <a:ext uri="{FF2B5EF4-FFF2-40B4-BE49-F238E27FC236}">
                <a16:creationId xmlns:a16="http://schemas.microsoft.com/office/drawing/2014/main" id="{E891162A-240C-447B-9DE0-D90A8EDFE82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377" y="214027"/>
            <a:ext cx="8843245" cy="6135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5AF1977-B8B3-92D4-6253-7F6E6B16DFCC}"/>
              </a:ext>
            </a:extLst>
          </p:cNvPr>
          <p:cNvPicPr>
            <a:picLocks noChangeAspect="1"/>
          </p:cNvPicPr>
          <p:nvPr/>
        </p:nvPicPr>
        <p:blipFill>
          <a:blip r:embed="rId5"/>
          <a:stretch>
            <a:fillRect/>
          </a:stretch>
        </p:blipFill>
        <p:spPr>
          <a:xfrm>
            <a:off x="4513850" y="6434302"/>
            <a:ext cx="4329395" cy="412030"/>
          </a:xfrm>
          <a:prstGeom prst="rect">
            <a:avLst/>
          </a:prstGeom>
        </p:spPr>
      </p:pic>
      <p:sp>
        <p:nvSpPr>
          <p:cNvPr id="9" name="TextBox 8">
            <a:extLst>
              <a:ext uri="{FF2B5EF4-FFF2-40B4-BE49-F238E27FC236}">
                <a16:creationId xmlns:a16="http://schemas.microsoft.com/office/drawing/2014/main" id="{596E597F-09E2-E35B-48F9-F75A0CB0D445}"/>
              </a:ext>
            </a:extLst>
          </p:cNvPr>
          <p:cNvSpPr txBox="1"/>
          <p:nvPr/>
        </p:nvSpPr>
        <p:spPr>
          <a:xfrm>
            <a:off x="990600" y="6477000"/>
            <a:ext cx="1676400" cy="369332"/>
          </a:xfrm>
          <a:prstGeom prst="rect">
            <a:avLst/>
          </a:prstGeom>
          <a:noFill/>
        </p:spPr>
        <p:txBody>
          <a:bodyPr wrap="square" rtlCol="0">
            <a:spAutoFit/>
          </a:bodyPr>
          <a:lstStyle/>
          <a:p>
            <a:r>
              <a:rPr lang="en-US" dirty="0"/>
              <a:t>Table 6.2</a:t>
            </a:r>
          </a:p>
        </p:txBody>
      </p:sp>
    </p:spTree>
    <p:extLst>
      <p:ext uri="{BB962C8B-B14F-4D97-AF65-F5344CB8AC3E}">
        <p14:creationId xmlns:p14="http://schemas.microsoft.com/office/powerpoint/2010/main" val="22248808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2700" b="1" i="1" dirty="0"/>
              <a:t>“The highest form of wisdom is kindness.” </a:t>
            </a:r>
            <a:br>
              <a:rPr lang="en-US" sz="2700" b="1" i="1" dirty="0"/>
            </a:br>
            <a:r>
              <a:rPr lang="en-US" sz="2700" b="1" i="1" dirty="0"/>
              <a:t>The Talmud</a:t>
            </a:r>
            <a:endParaRPr lang="en-US" sz="2700" dirty="0"/>
          </a:p>
        </p:txBody>
      </p:sp>
      <p:pic>
        <p:nvPicPr>
          <p:cNvPr id="3" name="Picture 2"/>
          <p:cNvPicPr>
            <a:picLocks noChangeAspect="1"/>
          </p:cNvPicPr>
          <p:nvPr/>
        </p:nvPicPr>
        <p:blipFill>
          <a:blip r:embed="rId3"/>
          <a:stretch>
            <a:fillRect/>
          </a:stretch>
        </p:blipFill>
        <p:spPr>
          <a:xfrm>
            <a:off x="838200" y="1371600"/>
            <a:ext cx="7523328" cy="4800600"/>
          </a:xfrm>
          <a:prstGeom prst="rect">
            <a:avLst/>
          </a:prstGeom>
        </p:spPr>
      </p:pic>
    </p:spTree>
    <p:custDataLst>
      <p:tags r:id="rId1"/>
    </p:custDataLst>
    <p:extLst>
      <p:ext uri="{BB962C8B-B14F-4D97-AF65-F5344CB8AC3E}">
        <p14:creationId xmlns:p14="http://schemas.microsoft.com/office/powerpoint/2010/main" val="1132133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4418" name="Rectangle 1026"/>
          <p:cNvSpPr>
            <a:spLocks noGrp="1" noChangeArrowheads="1"/>
          </p:cNvSpPr>
          <p:nvPr>
            <p:ph type="title"/>
          </p:nvPr>
        </p:nvSpPr>
        <p:spPr>
          <a:xfrm>
            <a:off x="457200" y="152400"/>
            <a:ext cx="8229600" cy="990600"/>
          </a:xfrm>
        </p:spPr>
        <p:txBody>
          <a:bodyPr anchor="b">
            <a:normAutofit/>
          </a:bodyPr>
          <a:lstStyle/>
          <a:p>
            <a:pPr eaLnBrk="1" hangingPunct="1">
              <a:defRPr/>
            </a:pPr>
            <a:r>
              <a:rPr lang="en-US" dirty="0"/>
              <a:t>ADA 2025 Summary for Exams</a:t>
            </a:r>
          </a:p>
        </p:txBody>
      </p:sp>
      <p:graphicFrame>
        <p:nvGraphicFramePr>
          <p:cNvPr id="1724421" name="Rectangle 1027">
            <a:extLst>
              <a:ext uri="{FF2B5EF4-FFF2-40B4-BE49-F238E27FC236}">
                <a16:creationId xmlns:a16="http://schemas.microsoft.com/office/drawing/2014/main" id="{1AC91032-4054-2DE7-6AEA-E9A52D073D50}"/>
              </a:ext>
            </a:extLst>
          </p:cNvPr>
          <p:cNvGraphicFramePr/>
          <p:nvPr>
            <p:extLst>
              <p:ext uri="{D42A27DB-BD31-4B8C-83A1-F6EECF244321}">
                <p14:modId xmlns:p14="http://schemas.microsoft.com/office/powerpoint/2010/main" val="1691739967"/>
              </p:ext>
            </p:extLst>
          </p:nvPr>
        </p:nvGraphicFramePr>
        <p:xfrm>
          <a:off x="457200" y="1219200"/>
          <a:ext cx="8229600" cy="49377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386594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DC9CC-8DC7-F130-E0CF-B0F54E475C4D}"/>
            </a:ext>
          </a:extLst>
        </p:cNvPr>
        <p:cNvGrpSpPr/>
        <p:nvPr/>
      </p:nvGrpSpPr>
      <p:grpSpPr>
        <a:xfrm>
          <a:off x="0" y="0"/>
          <a:ext cx="0" cy="0"/>
          <a:chOff x="0" y="0"/>
          <a:chExt cx="0" cy="0"/>
        </a:xfrm>
      </p:grpSpPr>
      <p:sp>
        <p:nvSpPr>
          <p:cNvPr id="73730" name="Rectangle 2">
            <a:extLst>
              <a:ext uri="{FF2B5EF4-FFF2-40B4-BE49-F238E27FC236}">
                <a16:creationId xmlns:a16="http://schemas.microsoft.com/office/drawing/2014/main" id="{93CF063D-1E57-056F-5FF5-2579A0BBA02A}"/>
              </a:ext>
            </a:extLst>
          </p:cNvPr>
          <p:cNvSpPr>
            <a:spLocks noGrp="1" noChangeArrowheads="1"/>
          </p:cNvSpPr>
          <p:nvPr>
            <p:ph type="title"/>
          </p:nvPr>
        </p:nvSpPr>
        <p:spPr/>
        <p:txBody>
          <a:bodyPr>
            <a:normAutofit/>
          </a:bodyPr>
          <a:lstStyle/>
          <a:p>
            <a:pPr eaLnBrk="1" hangingPunct="1"/>
            <a:r>
              <a:rPr lang="en-US" dirty="0" err="1"/>
              <a:t>DiaBingo</a:t>
            </a:r>
            <a:r>
              <a:rPr lang="en-US" dirty="0"/>
              <a:t>- G</a:t>
            </a:r>
          </a:p>
        </p:txBody>
      </p:sp>
      <p:sp>
        <p:nvSpPr>
          <p:cNvPr id="1735683" name="Rectangle 3">
            <a:extLst>
              <a:ext uri="{FF2B5EF4-FFF2-40B4-BE49-F238E27FC236}">
                <a16:creationId xmlns:a16="http://schemas.microsoft.com/office/drawing/2014/main" id="{026F086F-E678-F616-CD48-48CAEFF3F19C}"/>
              </a:ext>
            </a:extLst>
          </p:cNvPr>
          <p:cNvSpPr>
            <a:spLocks noGrp="1" noChangeArrowheads="1"/>
          </p:cNvSpPr>
          <p:nvPr>
            <p:ph sz="quarter" idx="1"/>
          </p:nvPr>
        </p:nvSpPr>
        <p:spPr>
          <a:xfrm>
            <a:off x="457200" y="1219200"/>
            <a:ext cx="8229600" cy="5638800"/>
          </a:xfrm>
        </p:spPr>
        <p:txBody>
          <a:bodyPr>
            <a:normAutofit lnSpcReduction="10000"/>
          </a:bodyPr>
          <a:lstStyle/>
          <a:p>
            <a:pPr marL="609600" indent="-609600" eaLnBrk="1" hangingPunct="1">
              <a:lnSpc>
                <a:spcPct val="120000"/>
              </a:lnSpc>
              <a:buFont typeface="Wingdings" pitchFamily="2" charset="2"/>
              <a:buNone/>
              <a:defRPr/>
            </a:pPr>
            <a:r>
              <a:rPr lang="en-US" sz="2400" b="1" dirty="0"/>
              <a:t>G </a:t>
            </a:r>
            <a:r>
              <a:rPr lang="en-US" sz="2000" b="1" dirty="0"/>
              <a:t>ADA goal for A1c is less than ____%				 </a:t>
            </a:r>
          </a:p>
          <a:p>
            <a:pPr marL="609600" indent="-609600" eaLnBrk="1" hangingPunct="1">
              <a:lnSpc>
                <a:spcPct val="120000"/>
              </a:lnSpc>
              <a:buFont typeface="Wingdings" pitchFamily="2" charset="2"/>
              <a:buNone/>
              <a:defRPr/>
            </a:pPr>
            <a:r>
              <a:rPr lang="en-US" sz="2000" b="1" dirty="0"/>
              <a:t>G People with DM need to see their provider at least every month	  </a:t>
            </a:r>
            <a:endParaRPr lang="en-US" sz="2000" b="1" u="sng" dirty="0"/>
          </a:p>
          <a:p>
            <a:pPr marL="609600" indent="-609600" eaLnBrk="1" hangingPunct="1">
              <a:lnSpc>
                <a:spcPct val="120000"/>
              </a:lnSpc>
              <a:buFont typeface="Wingdings" pitchFamily="2" charset="2"/>
              <a:buNone/>
              <a:defRPr/>
            </a:pPr>
            <a:r>
              <a:rPr lang="en-US" sz="2000" b="1" u="sng" dirty="0"/>
              <a:t>G</a:t>
            </a:r>
            <a:r>
              <a:rPr lang="en-US" sz="2000" u="sng" dirty="0"/>
              <a:t> </a:t>
            </a:r>
            <a:r>
              <a:rPr lang="en-US" sz="2000" b="1" dirty="0"/>
              <a:t>Blood pressure goal is less than</a:t>
            </a:r>
            <a:r>
              <a:rPr lang="en-US" sz="2000" dirty="0"/>
              <a:t>				 </a:t>
            </a:r>
            <a:endParaRPr lang="en-US" sz="2000" u="sng" dirty="0"/>
          </a:p>
          <a:p>
            <a:pPr marL="609600" indent="-609600" eaLnBrk="1" hangingPunct="1">
              <a:lnSpc>
                <a:spcPct val="120000"/>
              </a:lnSpc>
              <a:buFont typeface="Wingdings" pitchFamily="2" charset="2"/>
              <a:buNone/>
              <a:defRPr/>
            </a:pPr>
            <a:r>
              <a:rPr lang="en-US" sz="2000" b="1" dirty="0"/>
              <a:t>G People with DM should see eye doctor (ophthalmologist) at least 	 </a:t>
            </a:r>
          </a:p>
          <a:p>
            <a:pPr marL="609600" indent="-609600" eaLnBrk="1" hangingPunct="1">
              <a:lnSpc>
                <a:spcPct val="120000"/>
              </a:lnSpc>
              <a:buFont typeface="Wingdings" pitchFamily="2" charset="2"/>
              <a:buNone/>
              <a:defRPr/>
            </a:pPr>
            <a:r>
              <a:rPr lang="en-US" sz="2000" b="1" dirty="0"/>
              <a:t>G The goal for triglyceride level is less than 				 </a:t>
            </a:r>
          </a:p>
          <a:p>
            <a:pPr marL="609600" indent="-609600" eaLnBrk="1" hangingPunct="1">
              <a:lnSpc>
                <a:spcPct val="120000"/>
              </a:lnSpc>
              <a:buFont typeface="Wingdings" pitchFamily="2" charset="2"/>
              <a:buNone/>
              <a:defRPr/>
            </a:pPr>
            <a:r>
              <a:rPr lang="en-US" sz="2000" b="1" dirty="0"/>
              <a:t>G Goal for LDL cholesterol for people 40+ with diabetes is _________</a:t>
            </a:r>
          </a:p>
          <a:p>
            <a:pPr marL="609600" indent="-609600" eaLnBrk="1" hangingPunct="1">
              <a:lnSpc>
                <a:spcPct val="120000"/>
              </a:lnSpc>
              <a:buFont typeface="Wingdings" pitchFamily="2" charset="2"/>
              <a:buNone/>
              <a:defRPr/>
            </a:pPr>
            <a:r>
              <a:rPr lang="en-US" sz="2000" b="1" dirty="0"/>
              <a:t>G The goal for blood sugars 1-2 hours after a meal is less than:	 </a:t>
            </a:r>
            <a:r>
              <a:rPr lang="en-US" sz="1400" b="1" dirty="0"/>
              <a:t>	 </a:t>
            </a:r>
          </a:p>
          <a:p>
            <a:pPr marL="609600" indent="-609600" eaLnBrk="1" hangingPunct="1">
              <a:lnSpc>
                <a:spcPct val="90000"/>
              </a:lnSpc>
              <a:buFont typeface="Wingdings" pitchFamily="2" charset="2"/>
              <a:buNone/>
              <a:defRPr/>
            </a:pPr>
            <a:r>
              <a:rPr lang="en-US" sz="2000" b="1" dirty="0"/>
              <a:t>G People with DM should get this shot every year 				 </a:t>
            </a:r>
          </a:p>
          <a:p>
            <a:pPr marL="609600" indent="-609600" eaLnBrk="1" hangingPunct="1">
              <a:lnSpc>
                <a:spcPct val="90000"/>
              </a:lnSpc>
              <a:buFont typeface="Wingdings" pitchFamily="2" charset="2"/>
              <a:buNone/>
              <a:defRPr/>
            </a:pPr>
            <a:r>
              <a:rPr lang="en-US" sz="2000" b="1" dirty="0"/>
              <a:t>G People with DM need to get urine tested yearly for ___________		 </a:t>
            </a:r>
          </a:p>
          <a:p>
            <a:pPr marL="609600" indent="-609600" eaLnBrk="1" hangingPunct="1">
              <a:lnSpc>
                <a:spcPct val="90000"/>
              </a:lnSpc>
              <a:buFont typeface="Wingdings" pitchFamily="2" charset="2"/>
              <a:buNone/>
              <a:defRPr/>
            </a:pPr>
            <a:r>
              <a:rPr lang="en-US" sz="2000" b="1" dirty="0"/>
              <a:t>G Periodontal disease indicates increased risk for heart disease		 </a:t>
            </a:r>
          </a:p>
          <a:p>
            <a:pPr marL="609600" indent="-609600" eaLnBrk="1" hangingPunct="1">
              <a:lnSpc>
                <a:spcPct val="90000"/>
              </a:lnSpc>
              <a:buFont typeface="Wingdings" pitchFamily="2" charset="2"/>
              <a:buNone/>
              <a:defRPr/>
            </a:pPr>
            <a:r>
              <a:rPr lang="en-US" sz="2000" b="1" dirty="0"/>
              <a:t>G The goal for blood sugar levels before meals is:	</a:t>
            </a:r>
          </a:p>
          <a:p>
            <a:pPr marL="609600" indent="-609600" eaLnBrk="1" hangingPunct="1">
              <a:lnSpc>
                <a:spcPct val="90000"/>
              </a:lnSpc>
              <a:buFont typeface="Wingdings" pitchFamily="2" charset="2"/>
              <a:buNone/>
              <a:defRPr/>
            </a:pPr>
            <a:r>
              <a:rPr lang="en-US" sz="2000" b="1" dirty="0"/>
              <a:t>G  The activity goal is to do ___ minutes on most days</a:t>
            </a:r>
            <a:r>
              <a:rPr lang="en-US" sz="1800" b="1" dirty="0"/>
              <a:t>	</a:t>
            </a:r>
            <a:r>
              <a:rPr lang="en-US" sz="1600" b="1" dirty="0"/>
              <a:t>	</a:t>
            </a:r>
            <a:r>
              <a:rPr lang="en-US" sz="1400" b="1" dirty="0"/>
              <a:t> </a:t>
            </a:r>
          </a:p>
        </p:txBody>
      </p:sp>
    </p:spTree>
    <p:custDataLst>
      <p:tags r:id="rId1"/>
    </p:custDataLst>
    <p:extLst>
      <p:ext uri="{BB962C8B-B14F-4D97-AF65-F5344CB8AC3E}">
        <p14:creationId xmlns:p14="http://schemas.microsoft.com/office/powerpoint/2010/main" val="143977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5683">
                                            <p:txEl>
                                              <p:pRg st="0" end="0"/>
                                            </p:txEl>
                                          </p:spTgt>
                                        </p:tgtEl>
                                        <p:attrNameLst>
                                          <p:attrName>style.visibility</p:attrName>
                                        </p:attrNameLst>
                                      </p:cBhvr>
                                      <p:to>
                                        <p:strVal val="visible"/>
                                      </p:to>
                                    </p:set>
                                    <p:anim calcmode="lin" valueType="num">
                                      <p:cBhvr additive="base">
                                        <p:cTn id="7" dur="500" fill="hold"/>
                                        <p:tgtEl>
                                          <p:spTgt spid="17356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56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5683">
                                            <p:txEl>
                                              <p:pRg st="1" end="1"/>
                                            </p:txEl>
                                          </p:spTgt>
                                        </p:tgtEl>
                                        <p:attrNameLst>
                                          <p:attrName>style.visibility</p:attrName>
                                        </p:attrNameLst>
                                      </p:cBhvr>
                                      <p:to>
                                        <p:strVal val="visible"/>
                                      </p:to>
                                    </p:set>
                                    <p:anim calcmode="lin" valueType="num">
                                      <p:cBhvr additive="base">
                                        <p:cTn id="13" dur="500" fill="hold"/>
                                        <p:tgtEl>
                                          <p:spTgt spid="17356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56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5683">
                                            <p:txEl>
                                              <p:pRg st="2" end="2"/>
                                            </p:txEl>
                                          </p:spTgt>
                                        </p:tgtEl>
                                        <p:attrNameLst>
                                          <p:attrName>style.visibility</p:attrName>
                                        </p:attrNameLst>
                                      </p:cBhvr>
                                      <p:to>
                                        <p:strVal val="visible"/>
                                      </p:to>
                                    </p:set>
                                    <p:anim calcmode="lin" valueType="num">
                                      <p:cBhvr additive="base">
                                        <p:cTn id="19" dur="500" fill="hold"/>
                                        <p:tgtEl>
                                          <p:spTgt spid="17356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56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5683">
                                            <p:txEl>
                                              <p:pRg st="3" end="3"/>
                                            </p:txEl>
                                          </p:spTgt>
                                        </p:tgtEl>
                                        <p:attrNameLst>
                                          <p:attrName>style.visibility</p:attrName>
                                        </p:attrNameLst>
                                      </p:cBhvr>
                                      <p:to>
                                        <p:strVal val="visible"/>
                                      </p:to>
                                    </p:set>
                                    <p:anim calcmode="lin" valueType="num">
                                      <p:cBhvr additive="base">
                                        <p:cTn id="25" dur="500" fill="hold"/>
                                        <p:tgtEl>
                                          <p:spTgt spid="17356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56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5683">
                                            <p:txEl>
                                              <p:pRg st="4" end="4"/>
                                            </p:txEl>
                                          </p:spTgt>
                                        </p:tgtEl>
                                        <p:attrNameLst>
                                          <p:attrName>style.visibility</p:attrName>
                                        </p:attrNameLst>
                                      </p:cBhvr>
                                      <p:to>
                                        <p:strVal val="visible"/>
                                      </p:to>
                                    </p:set>
                                    <p:anim calcmode="lin" valueType="num">
                                      <p:cBhvr additive="base">
                                        <p:cTn id="31" dur="500" fill="hold"/>
                                        <p:tgtEl>
                                          <p:spTgt spid="17356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56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5683">
                                            <p:txEl>
                                              <p:pRg st="5" end="5"/>
                                            </p:txEl>
                                          </p:spTgt>
                                        </p:tgtEl>
                                        <p:attrNameLst>
                                          <p:attrName>style.visibility</p:attrName>
                                        </p:attrNameLst>
                                      </p:cBhvr>
                                      <p:to>
                                        <p:strVal val="visible"/>
                                      </p:to>
                                    </p:set>
                                    <p:anim calcmode="lin" valueType="num">
                                      <p:cBhvr additive="base">
                                        <p:cTn id="37" dur="500" fill="hold"/>
                                        <p:tgtEl>
                                          <p:spTgt spid="17356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568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5683">
                                            <p:txEl>
                                              <p:pRg st="6" end="6"/>
                                            </p:txEl>
                                          </p:spTgt>
                                        </p:tgtEl>
                                        <p:attrNameLst>
                                          <p:attrName>style.visibility</p:attrName>
                                        </p:attrNameLst>
                                      </p:cBhvr>
                                      <p:to>
                                        <p:strVal val="visible"/>
                                      </p:to>
                                    </p:set>
                                    <p:anim calcmode="lin" valueType="num">
                                      <p:cBhvr additive="base">
                                        <p:cTn id="43" dur="500" fill="hold"/>
                                        <p:tgtEl>
                                          <p:spTgt spid="173568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568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5683">
                                            <p:txEl>
                                              <p:pRg st="7" end="7"/>
                                            </p:txEl>
                                          </p:spTgt>
                                        </p:tgtEl>
                                        <p:attrNameLst>
                                          <p:attrName>style.visibility</p:attrName>
                                        </p:attrNameLst>
                                      </p:cBhvr>
                                      <p:to>
                                        <p:strVal val="visible"/>
                                      </p:to>
                                    </p:set>
                                    <p:anim calcmode="lin" valueType="num">
                                      <p:cBhvr additive="base">
                                        <p:cTn id="49" dur="500" fill="hold"/>
                                        <p:tgtEl>
                                          <p:spTgt spid="173568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568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5683">
                                            <p:txEl>
                                              <p:pRg st="8" end="8"/>
                                            </p:txEl>
                                          </p:spTgt>
                                        </p:tgtEl>
                                        <p:attrNameLst>
                                          <p:attrName>style.visibility</p:attrName>
                                        </p:attrNameLst>
                                      </p:cBhvr>
                                      <p:to>
                                        <p:strVal val="visible"/>
                                      </p:to>
                                    </p:set>
                                    <p:anim calcmode="lin" valueType="num">
                                      <p:cBhvr additive="base">
                                        <p:cTn id="55" dur="500" fill="hold"/>
                                        <p:tgtEl>
                                          <p:spTgt spid="173568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568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5683">
                                            <p:txEl>
                                              <p:pRg st="9" end="9"/>
                                            </p:txEl>
                                          </p:spTgt>
                                        </p:tgtEl>
                                        <p:attrNameLst>
                                          <p:attrName>style.visibility</p:attrName>
                                        </p:attrNameLst>
                                      </p:cBhvr>
                                      <p:to>
                                        <p:strVal val="visible"/>
                                      </p:to>
                                    </p:set>
                                    <p:anim calcmode="lin" valueType="num">
                                      <p:cBhvr additive="base">
                                        <p:cTn id="61" dur="500" fill="hold"/>
                                        <p:tgtEl>
                                          <p:spTgt spid="173568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568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5683">
                                            <p:txEl>
                                              <p:pRg st="10" end="10"/>
                                            </p:txEl>
                                          </p:spTgt>
                                        </p:tgtEl>
                                        <p:attrNameLst>
                                          <p:attrName>style.visibility</p:attrName>
                                        </p:attrNameLst>
                                      </p:cBhvr>
                                      <p:to>
                                        <p:strVal val="visible"/>
                                      </p:to>
                                    </p:set>
                                    <p:anim calcmode="lin" valueType="num">
                                      <p:cBhvr additive="base">
                                        <p:cTn id="67" dur="500" fill="hold"/>
                                        <p:tgtEl>
                                          <p:spTgt spid="173568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568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5683">
                                            <p:txEl>
                                              <p:pRg st="11" end="11"/>
                                            </p:txEl>
                                          </p:spTgt>
                                        </p:tgtEl>
                                        <p:attrNameLst>
                                          <p:attrName>style.visibility</p:attrName>
                                        </p:attrNameLst>
                                      </p:cBhvr>
                                      <p:to>
                                        <p:strVal val="visible"/>
                                      </p:to>
                                    </p:set>
                                    <p:anim calcmode="lin" valueType="num">
                                      <p:cBhvr additive="base">
                                        <p:cTn id="73" dur="500" fill="hold"/>
                                        <p:tgtEl>
                                          <p:spTgt spid="173568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568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5E263B9-7407-D1DA-D460-12F392335037}"/>
              </a:ext>
            </a:extLst>
          </p:cNvPr>
          <p:cNvSpPr>
            <a:spLocks noGrp="1"/>
          </p:cNvSpPr>
          <p:nvPr>
            <p:ph type="title"/>
          </p:nvPr>
        </p:nvSpPr>
        <p:spPr/>
        <p:txBody>
          <a:bodyPr/>
          <a:lstStyle/>
          <a:p>
            <a:r>
              <a:rPr lang="en-US" dirty="0"/>
              <a:t>Equality vs Equity</a:t>
            </a:r>
          </a:p>
        </p:txBody>
      </p:sp>
      <p:pic>
        <p:nvPicPr>
          <p:cNvPr id="9" name="Content Placeholder 8">
            <a:extLst>
              <a:ext uri="{FF2B5EF4-FFF2-40B4-BE49-F238E27FC236}">
                <a16:creationId xmlns:a16="http://schemas.microsoft.com/office/drawing/2014/main" id="{312B3780-185F-2434-46E9-975AECF04D03}"/>
              </a:ext>
            </a:extLst>
          </p:cNvPr>
          <p:cNvPicPr>
            <a:picLocks noGrp="1" noChangeAspect="1"/>
          </p:cNvPicPr>
          <p:nvPr>
            <p:ph sz="quarter" idx="1"/>
          </p:nvPr>
        </p:nvPicPr>
        <p:blipFill>
          <a:blip r:embed="rId2"/>
          <a:stretch>
            <a:fillRect/>
          </a:stretch>
        </p:blipFill>
        <p:spPr>
          <a:xfrm>
            <a:off x="766987" y="1166446"/>
            <a:ext cx="7610026" cy="4823077"/>
          </a:xfrm>
        </p:spPr>
      </p:pic>
      <p:sp>
        <p:nvSpPr>
          <p:cNvPr id="11" name="TextBox 10">
            <a:extLst>
              <a:ext uri="{FF2B5EF4-FFF2-40B4-BE49-F238E27FC236}">
                <a16:creationId xmlns:a16="http://schemas.microsoft.com/office/drawing/2014/main" id="{9CEFA95B-049C-75BA-0410-4E19AF4B77AF}"/>
              </a:ext>
            </a:extLst>
          </p:cNvPr>
          <p:cNvSpPr txBox="1"/>
          <p:nvPr/>
        </p:nvSpPr>
        <p:spPr>
          <a:xfrm>
            <a:off x="1255243" y="6417470"/>
            <a:ext cx="7086600" cy="369332"/>
          </a:xfrm>
          <a:prstGeom prst="rect">
            <a:avLst/>
          </a:prstGeom>
          <a:noFill/>
        </p:spPr>
        <p:txBody>
          <a:bodyPr wrap="square">
            <a:spAutoFit/>
          </a:bodyPr>
          <a:lstStyle/>
          <a:p>
            <a:pPr marL="0" marR="0">
              <a:spcBef>
                <a:spcPts val="0"/>
              </a:spcBef>
              <a:spcAft>
                <a:spcPts val="0"/>
              </a:spcAft>
            </a:pP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3"/>
              </a:rPr>
              <a:t>https://coveragetoolkit.org/health-equity/defining-health-equity/</a:t>
            </a:r>
            <a:endParaRPr lang="en-US" sz="1800" dirty="0">
              <a:effectLst/>
              <a:latin typeface="Aptos" panose="020B0004020202020204" pitchFamily="34" charset="0"/>
              <a:ea typeface="Aptos" panose="020B0004020202020204" pitchFamily="34" charset="0"/>
              <a:cs typeface="Aptos" panose="020B0004020202020204" pitchFamily="34" charset="0"/>
            </a:endParaRPr>
          </a:p>
        </p:txBody>
      </p:sp>
      <p:sp>
        <p:nvSpPr>
          <p:cNvPr id="13" name="TextBox 12">
            <a:extLst>
              <a:ext uri="{FF2B5EF4-FFF2-40B4-BE49-F238E27FC236}">
                <a16:creationId xmlns:a16="http://schemas.microsoft.com/office/drawing/2014/main" id="{D64326CB-F567-90DD-7C4D-F8DBF4FE3F59}"/>
              </a:ext>
            </a:extLst>
          </p:cNvPr>
          <p:cNvSpPr txBox="1"/>
          <p:nvPr/>
        </p:nvSpPr>
        <p:spPr>
          <a:xfrm>
            <a:off x="610037" y="6012969"/>
            <a:ext cx="8377013" cy="369332"/>
          </a:xfrm>
          <a:prstGeom prst="rect">
            <a:avLst/>
          </a:prstGeom>
          <a:noFill/>
        </p:spPr>
        <p:txBody>
          <a:bodyPr wrap="square">
            <a:spAutoFit/>
          </a:bodyPr>
          <a:lstStyle/>
          <a:p>
            <a:pPr fontAlgn="base"/>
            <a:r>
              <a:rPr lang="en-US" sz="1800" b="0" i="0" dirty="0">
                <a:effectLst/>
              </a:rPr>
              <a:t>Design and deliver </a:t>
            </a:r>
            <a:r>
              <a:rPr lang="en-US" sz="1800" dirty="0"/>
              <a:t>diabetes care </a:t>
            </a:r>
            <a:r>
              <a:rPr lang="en-US" sz="1800" b="0" i="0" dirty="0">
                <a:effectLst/>
              </a:rPr>
              <a:t>with goal of </a:t>
            </a:r>
            <a:r>
              <a:rPr lang="en-US" sz="1800" b="1" i="0" dirty="0">
                <a:effectLst/>
              </a:rPr>
              <a:t>health equity </a:t>
            </a:r>
            <a:r>
              <a:rPr lang="en-US" sz="1800" b="0" i="0" dirty="0">
                <a:effectLst/>
              </a:rPr>
              <a:t>across all populations.</a:t>
            </a:r>
          </a:p>
        </p:txBody>
      </p:sp>
    </p:spTree>
    <p:extLst>
      <p:ext uri="{BB962C8B-B14F-4D97-AF65-F5344CB8AC3E}">
        <p14:creationId xmlns:p14="http://schemas.microsoft.com/office/powerpoint/2010/main" val="303675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79966"/>
          </a:xfrm>
        </p:spPr>
        <p:txBody>
          <a:bodyPr>
            <a:normAutofit fontScale="90000"/>
          </a:bodyPr>
          <a:lstStyle/>
          <a:p>
            <a:r>
              <a:rPr lang="en-US" dirty="0"/>
              <a:t>Chronic </a:t>
            </a:r>
            <a:r>
              <a:rPr lang="en-US" sz="4400" dirty="0"/>
              <a:t>Kidney Disease– 2025 Update</a:t>
            </a:r>
            <a:endParaRPr lang="en-US" dirty="0"/>
          </a:p>
        </p:txBody>
      </p:sp>
      <p:sp>
        <p:nvSpPr>
          <p:cNvPr id="3" name="Content Placeholder 2"/>
          <p:cNvSpPr>
            <a:spLocks noGrp="1"/>
          </p:cNvSpPr>
          <p:nvPr>
            <p:ph sz="quarter" idx="1"/>
          </p:nvPr>
        </p:nvSpPr>
        <p:spPr>
          <a:xfrm>
            <a:off x="267269" y="1070048"/>
            <a:ext cx="5562600" cy="5658998"/>
          </a:xfrm>
        </p:spPr>
        <p:txBody>
          <a:bodyPr>
            <a:normAutofit fontScale="85000" lnSpcReduction="10000"/>
          </a:bodyPr>
          <a:lstStyle/>
          <a:p>
            <a:pPr lvl="1">
              <a:lnSpc>
                <a:spcPct val="110000"/>
              </a:lnSpc>
            </a:pPr>
            <a:r>
              <a:rPr lang="en-US" sz="2600" dirty="0">
                <a:cs typeface="Calibri" panose="020F0502020204030204" pitchFamily="34" charset="0"/>
              </a:rPr>
              <a:t>Optimize glucose and BP to protect kidneys.</a:t>
            </a:r>
          </a:p>
          <a:p>
            <a:pPr lvl="1">
              <a:lnSpc>
                <a:spcPct val="110000"/>
              </a:lnSpc>
            </a:pPr>
            <a:r>
              <a:rPr lang="en-US" sz="2600" dirty="0">
                <a:cs typeface="Calibri" panose="020F0502020204030204" pitchFamily="34" charset="0"/>
              </a:rPr>
              <a:t>Use SGLT-2 with demonstrated benefit to reduce CKD and CVD*</a:t>
            </a:r>
          </a:p>
          <a:p>
            <a:pPr lvl="1">
              <a:lnSpc>
                <a:spcPct val="110000"/>
              </a:lnSpc>
            </a:pPr>
            <a:r>
              <a:rPr lang="en-US" sz="2600" dirty="0">
                <a:cs typeface="Calibri" panose="020F0502020204030204" pitchFamily="34" charset="0"/>
              </a:rPr>
              <a:t>To reduce CV risk and CKD, use a GLP-1* with demonstrated benefit.</a:t>
            </a:r>
          </a:p>
          <a:p>
            <a:pPr lvl="1">
              <a:lnSpc>
                <a:spcPct val="110000"/>
              </a:lnSpc>
            </a:pPr>
            <a:r>
              <a:rPr lang="en-US" sz="2600" dirty="0">
                <a:solidFill>
                  <a:srgbClr val="383636"/>
                </a:solidFill>
                <a:ea typeface="Calibri" panose="020F0502020204030204" pitchFamily="34" charset="0"/>
                <a:cs typeface="Calibri" panose="020F0502020204030204" pitchFamily="34" charset="0"/>
              </a:rPr>
              <a:t>In</a:t>
            </a:r>
            <a:r>
              <a:rPr lang="en-US" sz="2600" b="0" i="0" dirty="0">
                <a:solidFill>
                  <a:srgbClr val="383636"/>
                </a:solidFill>
                <a:effectLst/>
                <a:ea typeface="Calibri" panose="020F0502020204030204" pitchFamily="34" charset="0"/>
                <a:cs typeface="Calibri" panose="020F0502020204030204" pitchFamily="34" charset="0"/>
              </a:rPr>
              <a:t> people with CKD and albuminuria, a nonsteroidal MRA effective if GFR 25+</a:t>
            </a:r>
          </a:p>
          <a:p>
            <a:pPr lvl="1">
              <a:lnSpc>
                <a:spcPct val="110000"/>
              </a:lnSpc>
            </a:pPr>
            <a:r>
              <a:rPr lang="en-US" sz="2600" dirty="0">
                <a:ea typeface="Calibri" panose="020F0502020204030204" pitchFamily="34" charset="0"/>
                <a:cs typeface="Calibri" panose="020F0502020204030204" pitchFamily="34" charset="0"/>
              </a:rPr>
              <a:t>Aim to reduce urinary albumin by ≥30% in people with CKD </a:t>
            </a:r>
          </a:p>
          <a:p>
            <a:pPr lvl="1">
              <a:lnSpc>
                <a:spcPct val="110000"/>
              </a:lnSpc>
            </a:pPr>
            <a:endParaRPr lang="en-US" sz="2400" dirty="0">
              <a:ea typeface="Calibri" panose="020F0502020204030204" pitchFamily="34" charset="0"/>
              <a:cs typeface="Calibri" panose="020F0502020204030204" pitchFamily="34" charset="0"/>
            </a:endParaRPr>
          </a:p>
          <a:p>
            <a:pPr lvl="2">
              <a:lnSpc>
                <a:spcPct val="120000"/>
              </a:lnSpc>
            </a:pPr>
            <a:r>
              <a:rPr lang="en-US" sz="2400" dirty="0"/>
              <a:t>*SGLT-2i’s </a:t>
            </a:r>
          </a:p>
          <a:p>
            <a:pPr lvl="3">
              <a:lnSpc>
                <a:spcPct val="120000"/>
              </a:lnSpc>
            </a:pPr>
            <a:r>
              <a:rPr lang="en-US" sz="2000" dirty="0"/>
              <a:t>Empagliflozin (Jardiance), canagliflozin (Invokana), dapagliflozin (Farxiga)</a:t>
            </a:r>
          </a:p>
          <a:p>
            <a:pPr lvl="2">
              <a:lnSpc>
                <a:spcPct val="120000"/>
              </a:lnSpc>
            </a:pPr>
            <a:r>
              <a:rPr lang="en-US" sz="2400" dirty="0"/>
              <a:t>*GLP-1 RA’s</a:t>
            </a:r>
          </a:p>
          <a:p>
            <a:pPr lvl="3">
              <a:lnSpc>
                <a:spcPct val="120000"/>
              </a:lnSpc>
            </a:pPr>
            <a:r>
              <a:rPr lang="en-US" sz="2000" dirty="0"/>
              <a:t>Semaglutide (Ozempic), liraglutide (Victoza), dulaglutide (Trulicity) </a:t>
            </a:r>
          </a:p>
          <a:p>
            <a:pPr marL="274320" lvl="1" indent="0">
              <a:lnSpc>
                <a:spcPct val="110000"/>
              </a:lnSpc>
              <a:buNone/>
            </a:pPr>
            <a:endParaRPr lang="en-US" sz="2400" dirty="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F4A9BB63-6368-AA3B-49A8-AB0C645A8C5F}"/>
              </a:ext>
            </a:extLst>
          </p:cNvPr>
          <p:cNvPicPr>
            <a:picLocks noChangeAspect="1"/>
          </p:cNvPicPr>
          <p:nvPr/>
        </p:nvPicPr>
        <p:blipFill>
          <a:blip r:embed="rId3"/>
          <a:stretch>
            <a:fillRect/>
          </a:stretch>
        </p:blipFill>
        <p:spPr>
          <a:xfrm>
            <a:off x="5987350" y="1524000"/>
            <a:ext cx="2699450" cy="2327837"/>
          </a:xfrm>
          <a:prstGeom prst="rect">
            <a:avLst/>
          </a:prstGeom>
        </p:spPr>
      </p:pic>
      <p:pic>
        <p:nvPicPr>
          <p:cNvPr id="11" name="Picture 10">
            <a:extLst>
              <a:ext uri="{FF2B5EF4-FFF2-40B4-BE49-F238E27FC236}">
                <a16:creationId xmlns:a16="http://schemas.microsoft.com/office/drawing/2014/main" id="{DF6131ED-6357-6EAE-F5A7-C8BD0315BAA4}"/>
              </a:ext>
            </a:extLst>
          </p:cNvPr>
          <p:cNvPicPr>
            <a:picLocks noChangeAspect="1"/>
          </p:cNvPicPr>
          <p:nvPr/>
        </p:nvPicPr>
        <p:blipFill>
          <a:blip r:embed="rId4"/>
          <a:stretch>
            <a:fillRect/>
          </a:stretch>
        </p:blipFill>
        <p:spPr>
          <a:xfrm>
            <a:off x="6013056" y="4046000"/>
            <a:ext cx="2741188" cy="2101353"/>
          </a:xfrm>
          <a:prstGeom prst="rect">
            <a:avLst/>
          </a:prstGeom>
        </p:spPr>
      </p:pic>
      <p:pic>
        <p:nvPicPr>
          <p:cNvPr id="5" name="Picture 4">
            <a:extLst>
              <a:ext uri="{FF2B5EF4-FFF2-40B4-BE49-F238E27FC236}">
                <a16:creationId xmlns:a16="http://schemas.microsoft.com/office/drawing/2014/main" id="{49107071-FE24-37C8-5FF7-38D1A6BFD525}"/>
              </a:ext>
            </a:extLst>
          </p:cNvPr>
          <p:cNvPicPr>
            <a:picLocks noChangeAspect="1"/>
          </p:cNvPicPr>
          <p:nvPr/>
        </p:nvPicPr>
        <p:blipFill>
          <a:blip r:embed="rId5"/>
          <a:stretch>
            <a:fillRect/>
          </a:stretch>
        </p:blipFill>
        <p:spPr>
          <a:xfrm>
            <a:off x="5447731" y="6313989"/>
            <a:ext cx="3467669" cy="384846"/>
          </a:xfrm>
          <a:prstGeom prst="rect">
            <a:avLst/>
          </a:prstGeom>
        </p:spPr>
      </p:pic>
    </p:spTree>
    <p:custDataLst>
      <p:tags r:id="rId1"/>
    </p:custDataLst>
    <p:extLst>
      <p:ext uri="{BB962C8B-B14F-4D97-AF65-F5344CB8AC3E}">
        <p14:creationId xmlns:p14="http://schemas.microsoft.com/office/powerpoint/2010/main" val="160974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A0A05-FE1C-4AE3-A407-F84A90808EE5}"/>
              </a:ext>
            </a:extLst>
          </p:cNvPr>
          <p:cNvSpPr>
            <a:spLocks noGrp="1"/>
          </p:cNvSpPr>
          <p:nvPr>
            <p:ph type="title"/>
          </p:nvPr>
        </p:nvSpPr>
        <p:spPr>
          <a:xfrm>
            <a:off x="317656" y="152400"/>
            <a:ext cx="8401616" cy="990600"/>
          </a:xfrm>
        </p:spPr>
        <p:txBody>
          <a:bodyPr>
            <a:normAutofit fontScale="90000"/>
          </a:bodyPr>
          <a:lstStyle/>
          <a:p>
            <a:br>
              <a:rPr lang="en-US" dirty="0"/>
            </a:br>
            <a:r>
              <a:rPr lang="en-US" dirty="0"/>
              <a:t>Standard 11 – Protect Kidneys</a:t>
            </a:r>
          </a:p>
        </p:txBody>
      </p:sp>
      <p:sp>
        <p:nvSpPr>
          <p:cNvPr id="3" name="Content Placeholder 2">
            <a:extLst>
              <a:ext uri="{FF2B5EF4-FFF2-40B4-BE49-F238E27FC236}">
                <a16:creationId xmlns:a16="http://schemas.microsoft.com/office/drawing/2014/main" id="{FD263B3F-F65D-4AC8-9B35-9968FF9A38DD}"/>
              </a:ext>
            </a:extLst>
          </p:cNvPr>
          <p:cNvSpPr>
            <a:spLocks noGrp="1"/>
          </p:cNvSpPr>
          <p:nvPr>
            <p:ph sz="quarter" idx="1"/>
          </p:nvPr>
        </p:nvSpPr>
        <p:spPr>
          <a:xfrm>
            <a:off x="457200" y="1240660"/>
            <a:ext cx="4041648" cy="5105400"/>
          </a:xfrm>
        </p:spPr>
        <p:txBody>
          <a:bodyPr>
            <a:normAutofit fontScale="92500" lnSpcReduction="10000"/>
          </a:bodyPr>
          <a:lstStyle/>
          <a:p>
            <a:pPr>
              <a:lnSpc>
                <a:spcPct val="120000"/>
              </a:lnSpc>
            </a:pPr>
            <a:r>
              <a:rPr lang="en-US" dirty="0"/>
              <a:t> Diabetes with CKD </a:t>
            </a:r>
            <a:br>
              <a:rPr lang="en-US" dirty="0"/>
            </a:br>
            <a:r>
              <a:rPr lang="en-US" dirty="0"/>
              <a:t>- </a:t>
            </a:r>
            <a:r>
              <a:rPr lang="en-US" b="0" i="0" dirty="0">
                <a:effectLst/>
                <a:cs typeface="Calibri" panose="020F0502020204030204" pitchFamily="34" charset="0"/>
              </a:rPr>
              <a:t>GFR ≥20</a:t>
            </a:r>
            <a:endParaRPr lang="en-US" dirty="0">
              <a:cs typeface="Calibri" panose="020F0502020204030204" pitchFamily="34" charset="0"/>
            </a:endParaRPr>
          </a:p>
          <a:p>
            <a:pPr>
              <a:lnSpc>
                <a:spcPct val="120000"/>
              </a:lnSpc>
            </a:pPr>
            <a:r>
              <a:rPr lang="en-US" dirty="0">
                <a:solidFill>
                  <a:srgbClr val="383636"/>
                </a:solidFill>
                <a:cs typeface="Calibri" panose="020F0502020204030204" pitchFamily="34" charset="0"/>
              </a:rPr>
              <a:t>Start SGLT2 </a:t>
            </a:r>
            <a:r>
              <a:rPr lang="en-US" b="0" i="0" dirty="0">
                <a:solidFill>
                  <a:srgbClr val="383636"/>
                </a:solidFill>
                <a:effectLst/>
                <a:cs typeface="Calibri" panose="020F0502020204030204" pitchFamily="34" charset="0"/>
              </a:rPr>
              <a:t>to reduce chronic kidney disease progression and cardiovascular events.</a:t>
            </a:r>
          </a:p>
          <a:p>
            <a:pPr>
              <a:lnSpc>
                <a:spcPct val="120000"/>
              </a:lnSpc>
            </a:pPr>
            <a:r>
              <a:rPr lang="en-US" dirty="0">
                <a:solidFill>
                  <a:srgbClr val="383636"/>
                </a:solidFill>
                <a:cs typeface="Calibri" panose="020F0502020204030204" pitchFamily="34" charset="0"/>
              </a:rPr>
              <a:t>Also consider GLP-1 RA – (</a:t>
            </a:r>
            <a:r>
              <a:rPr lang="en-US" dirty="0" err="1">
                <a:solidFill>
                  <a:srgbClr val="383636"/>
                </a:solidFill>
                <a:cs typeface="Calibri" panose="020F0502020204030204" pitchFamily="34" charset="0"/>
              </a:rPr>
              <a:t>ie</a:t>
            </a:r>
            <a:r>
              <a:rPr lang="en-US" dirty="0">
                <a:solidFill>
                  <a:srgbClr val="383636"/>
                </a:solidFill>
                <a:cs typeface="Calibri" panose="020F0502020204030204" pitchFamily="34" charset="0"/>
              </a:rPr>
              <a:t> semaglutide)</a:t>
            </a:r>
            <a:endParaRPr lang="en-US" dirty="0">
              <a:cs typeface="Calibri" panose="020F0502020204030204" pitchFamily="34" charset="0"/>
            </a:endParaRPr>
          </a:p>
        </p:txBody>
      </p:sp>
      <p:sp>
        <p:nvSpPr>
          <p:cNvPr id="4" name="Content Placeholder 3">
            <a:extLst>
              <a:ext uri="{FF2B5EF4-FFF2-40B4-BE49-F238E27FC236}">
                <a16:creationId xmlns:a16="http://schemas.microsoft.com/office/drawing/2014/main" id="{C0E6E6A2-482A-4A3F-833B-ED56F81E6700}"/>
              </a:ext>
            </a:extLst>
          </p:cNvPr>
          <p:cNvSpPr>
            <a:spLocks noGrp="1"/>
          </p:cNvSpPr>
          <p:nvPr>
            <p:ph sz="quarter" idx="2"/>
          </p:nvPr>
        </p:nvSpPr>
        <p:spPr>
          <a:xfrm>
            <a:off x="4871603" y="1295400"/>
            <a:ext cx="4041648" cy="4556760"/>
          </a:xfrm>
        </p:spPr>
        <p:txBody>
          <a:bodyPr>
            <a:normAutofit fontScale="92500" lnSpcReduction="10000"/>
          </a:bodyPr>
          <a:lstStyle/>
          <a:p>
            <a:pPr>
              <a:lnSpc>
                <a:spcPct val="120000"/>
              </a:lnSpc>
            </a:pPr>
            <a:r>
              <a:rPr lang="en-US" dirty="0"/>
              <a:t>If type 2 diabetes and established Chronic Kidney Disease (CKD)</a:t>
            </a:r>
          </a:p>
          <a:p>
            <a:pPr lvl="1">
              <a:lnSpc>
                <a:spcPct val="120000"/>
              </a:lnSpc>
            </a:pPr>
            <a:r>
              <a:rPr lang="en-US" dirty="0">
                <a:solidFill>
                  <a:srgbClr val="383636"/>
                </a:solidFill>
                <a:cs typeface="Calibri" panose="020F0502020204030204" pitchFamily="34" charset="0"/>
              </a:rPr>
              <a:t>Start n</a:t>
            </a:r>
            <a:r>
              <a:rPr lang="en-US" b="0" i="0" dirty="0">
                <a:solidFill>
                  <a:srgbClr val="383636"/>
                </a:solidFill>
                <a:effectLst/>
                <a:cs typeface="Calibri" panose="020F0502020204030204" pitchFamily="34" charset="0"/>
              </a:rPr>
              <a:t>onsteroidal mineralocorticoid receptor antagonist (finerenone) and/or GLP-1 RA recommended </a:t>
            </a:r>
            <a:r>
              <a:rPr lang="en-US" dirty="0">
                <a:solidFill>
                  <a:srgbClr val="383636"/>
                </a:solidFill>
                <a:cs typeface="Calibri" panose="020F0502020204030204" pitchFamily="34" charset="0"/>
              </a:rPr>
              <a:t>for</a:t>
            </a:r>
            <a:r>
              <a:rPr lang="en-US" b="0" i="0" dirty="0">
                <a:solidFill>
                  <a:srgbClr val="383636"/>
                </a:solidFill>
                <a:effectLst/>
                <a:cs typeface="Calibri" panose="020F0502020204030204" pitchFamily="34" charset="0"/>
              </a:rPr>
              <a:t> cardiovascular risk reduction.</a:t>
            </a:r>
            <a:endParaRPr lang="en-US" dirty="0">
              <a:cs typeface="Calibri" panose="020F0502020204030204" pitchFamily="34" charset="0"/>
            </a:endParaRPr>
          </a:p>
          <a:p>
            <a:pPr marL="274320" lvl="1" indent="0">
              <a:buNone/>
            </a:pPr>
            <a:endParaRPr lang="en-US" dirty="0"/>
          </a:p>
          <a:p>
            <a:pPr marL="274320" lvl="1" indent="0">
              <a:buNone/>
            </a:pPr>
            <a:endParaRPr lang="en-US" dirty="0"/>
          </a:p>
          <a:p>
            <a:endParaRPr lang="en-US" dirty="0"/>
          </a:p>
        </p:txBody>
      </p:sp>
      <p:pic>
        <p:nvPicPr>
          <p:cNvPr id="6" name="Picture 5" descr="Assorted pills and capsules">
            <a:extLst>
              <a:ext uri="{FF2B5EF4-FFF2-40B4-BE49-F238E27FC236}">
                <a16:creationId xmlns:a16="http://schemas.microsoft.com/office/drawing/2014/main" id="{C89416A3-E06A-4331-9F8C-D3A1AE73EB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600" y="5709251"/>
            <a:ext cx="1484376" cy="989584"/>
          </a:xfrm>
          <a:prstGeom prst="rect">
            <a:avLst/>
          </a:prstGeom>
        </p:spPr>
      </p:pic>
      <p:pic>
        <p:nvPicPr>
          <p:cNvPr id="7" name="Picture 6">
            <a:extLst>
              <a:ext uri="{FF2B5EF4-FFF2-40B4-BE49-F238E27FC236}">
                <a16:creationId xmlns:a16="http://schemas.microsoft.com/office/drawing/2014/main" id="{7F5D952A-BF34-BFCC-D1D2-8AA38E8915D2}"/>
              </a:ext>
            </a:extLst>
          </p:cNvPr>
          <p:cNvPicPr>
            <a:picLocks noChangeAspect="1"/>
          </p:cNvPicPr>
          <p:nvPr/>
        </p:nvPicPr>
        <p:blipFill>
          <a:blip r:embed="rId3"/>
          <a:stretch>
            <a:fillRect/>
          </a:stretch>
        </p:blipFill>
        <p:spPr>
          <a:xfrm>
            <a:off x="5447731" y="6313989"/>
            <a:ext cx="3467669" cy="384846"/>
          </a:xfrm>
          <a:prstGeom prst="rect">
            <a:avLst/>
          </a:prstGeom>
        </p:spPr>
      </p:pic>
    </p:spTree>
    <p:extLst>
      <p:ext uri="{BB962C8B-B14F-4D97-AF65-F5344CB8AC3E}">
        <p14:creationId xmlns:p14="http://schemas.microsoft.com/office/powerpoint/2010/main" val="2287321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79C71-C8F4-51EC-E39B-64BE0F209DB1}"/>
              </a:ext>
            </a:extLst>
          </p:cNvPr>
          <p:cNvSpPr>
            <a:spLocks noGrp="1"/>
          </p:cNvSpPr>
          <p:nvPr>
            <p:ph type="title"/>
          </p:nvPr>
        </p:nvSpPr>
        <p:spPr>
          <a:xfrm>
            <a:off x="457200" y="228600"/>
            <a:ext cx="8229600" cy="702418"/>
          </a:xfrm>
        </p:spPr>
        <p:txBody>
          <a:bodyPr>
            <a:normAutofit fontScale="90000"/>
          </a:bodyPr>
          <a:lstStyle/>
          <a:p>
            <a:r>
              <a:rPr lang="en-US" dirty="0"/>
              <a:t>Let’s Break it Down ADA 2025</a:t>
            </a:r>
          </a:p>
        </p:txBody>
      </p:sp>
      <p:pic>
        <p:nvPicPr>
          <p:cNvPr id="4" name="Picture 3">
            <a:extLst>
              <a:ext uri="{FF2B5EF4-FFF2-40B4-BE49-F238E27FC236}">
                <a16:creationId xmlns:a16="http://schemas.microsoft.com/office/drawing/2014/main" id="{F0B42689-1FF0-546B-447C-0401C6CD28E1}"/>
              </a:ext>
            </a:extLst>
          </p:cNvPr>
          <p:cNvPicPr>
            <a:picLocks noChangeAspect="1"/>
          </p:cNvPicPr>
          <p:nvPr/>
        </p:nvPicPr>
        <p:blipFill>
          <a:blip r:embed="rId2"/>
          <a:stretch>
            <a:fillRect/>
          </a:stretch>
        </p:blipFill>
        <p:spPr>
          <a:xfrm>
            <a:off x="441394" y="0"/>
            <a:ext cx="8245406" cy="6858000"/>
          </a:xfrm>
          <a:prstGeom prst="rect">
            <a:avLst/>
          </a:prstGeom>
        </p:spPr>
      </p:pic>
      <p:pic>
        <p:nvPicPr>
          <p:cNvPr id="8" name="Picture 7">
            <a:extLst>
              <a:ext uri="{FF2B5EF4-FFF2-40B4-BE49-F238E27FC236}">
                <a16:creationId xmlns:a16="http://schemas.microsoft.com/office/drawing/2014/main" id="{82B212EA-86A0-92F0-0A30-D1666322280B}"/>
              </a:ext>
            </a:extLst>
          </p:cNvPr>
          <p:cNvPicPr>
            <a:picLocks noChangeAspect="1"/>
          </p:cNvPicPr>
          <p:nvPr/>
        </p:nvPicPr>
        <p:blipFill>
          <a:blip r:embed="rId3"/>
          <a:stretch>
            <a:fillRect/>
          </a:stretch>
        </p:blipFill>
        <p:spPr>
          <a:xfrm>
            <a:off x="1447800" y="5715000"/>
            <a:ext cx="2133887" cy="568049"/>
          </a:xfrm>
          <a:prstGeom prst="rect">
            <a:avLst/>
          </a:prstGeom>
        </p:spPr>
      </p:pic>
      <p:sp>
        <p:nvSpPr>
          <p:cNvPr id="5" name="Oval 4">
            <a:extLst>
              <a:ext uri="{FF2B5EF4-FFF2-40B4-BE49-F238E27FC236}">
                <a16:creationId xmlns:a16="http://schemas.microsoft.com/office/drawing/2014/main" id="{E88072C2-B0DE-25A7-80AF-1F243A3609D9}"/>
              </a:ext>
            </a:extLst>
          </p:cNvPr>
          <p:cNvSpPr/>
          <p:nvPr/>
        </p:nvSpPr>
        <p:spPr>
          <a:xfrm>
            <a:off x="3733800" y="931018"/>
            <a:ext cx="2133887" cy="5432553"/>
          </a:xfrm>
          <a:prstGeom prst="ellipse">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3754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9</a:t>
            </a:r>
          </a:p>
        </p:txBody>
      </p:sp>
      <p:sp>
        <p:nvSpPr>
          <p:cNvPr id="3" name="Content Placeholder 2"/>
          <p:cNvSpPr>
            <a:spLocks noGrp="1"/>
          </p:cNvSpPr>
          <p:nvPr>
            <p:ph sz="quarter" idx="1"/>
          </p:nvPr>
        </p:nvSpPr>
        <p:spPr>
          <a:xfrm>
            <a:off x="429087" y="1219200"/>
            <a:ext cx="6019800" cy="5638800"/>
          </a:xfrm>
        </p:spPr>
        <p:txBody>
          <a:bodyPr>
            <a:normAutofit fontScale="85000" lnSpcReduction="10000"/>
          </a:bodyPr>
          <a:lstStyle/>
          <a:p>
            <a:pPr>
              <a:lnSpc>
                <a:spcPct val="120000"/>
              </a:lnSpc>
            </a:pPr>
            <a:r>
              <a:rPr lang="en-US" dirty="0"/>
              <a:t>JR is newly diagnosed with type 2. A1C is 7.9. GFR is 63. UACR 26 mg/g.  History of CHF. According to 2025 ADA Standards, what med along with lifestyle should be started first?</a:t>
            </a:r>
          </a:p>
          <a:p>
            <a:pPr marL="274320" lvl="1" indent="0">
              <a:lnSpc>
                <a:spcPct val="120000"/>
              </a:lnSpc>
              <a:buNone/>
            </a:pPr>
            <a:r>
              <a:rPr lang="en-US" sz="3200" dirty="0"/>
              <a:t>a. Only Metformin, since A1C is close to target.</a:t>
            </a:r>
          </a:p>
          <a:p>
            <a:pPr marL="274320" lvl="1" indent="0">
              <a:lnSpc>
                <a:spcPct val="120000"/>
              </a:lnSpc>
              <a:buNone/>
            </a:pPr>
            <a:r>
              <a:rPr lang="en-US" sz="3200" dirty="0"/>
              <a:t>b. Metformin or SGLT-2</a:t>
            </a:r>
          </a:p>
          <a:p>
            <a:pPr marL="274320" lvl="1" indent="0">
              <a:lnSpc>
                <a:spcPct val="120000"/>
              </a:lnSpc>
              <a:buNone/>
            </a:pPr>
            <a:r>
              <a:rPr lang="en-US" sz="3200" dirty="0"/>
              <a:t>c. Sulfonylurea</a:t>
            </a:r>
          </a:p>
          <a:p>
            <a:pPr marL="274320" lvl="1" indent="0">
              <a:lnSpc>
                <a:spcPct val="120000"/>
              </a:lnSpc>
              <a:buNone/>
            </a:pPr>
            <a:r>
              <a:rPr lang="en-US" sz="3200" dirty="0"/>
              <a:t>d. GLP-1 or Metformin</a:t>
            </a:r>
          </a:p>
          <a:p>
            <a:pPr marL="274320" lvl="1" indent="0">
              <a:lnSpc>
                <a:spcPct val="120000"/>
              </a:lnSpc>
              <a:buNone/>
            </a:pPr>
            <a:r>
              <a:rPr lang="en-US" sz="3200" dirty="0"/>
              <a:t> </a:t>
            </a:r>
            <a:endParaRPr lang="en-US" dirty="0"/>
          </a:p>
        </p:txBody>
      </p:sp>
      <p:pic>
        <p:nvPicPr>
          <p:cNvPr id="7" name="Picture 6">
            <a:extLst>
              <a:ext uri="{FF2B5EF4-FFF2-40B4-BE49-F238E27FC236}">
                <a16:creationId xmlns:a16="http://schemas.microsoft.com/office/drawing/2014/main" id="{71B39545-CFF4-45EA-8D49-DA5401F22993}"/>
              </a:ext>
            </a:extLst>
          </p:cNvPr>
          <p:cNvPicPr>
            <a:picLocks noChangeAspect="1"/>
          </p:cNvPicPr>
          <p:nvPr/>
        </p:nvPicPr>
        <p:blipFill>
          <a:blip r:embed="rId2"/>
          <a:stretch>
            <a:fillRect/>
          </a:stretch>
        </p:blipFill>
        <p:spPr>
          <a:xfrm>
            <a:off x="6674168" y="1219200"/>
            <a:ext cx="2040745" cy="3505200"/>
          </a:xfrm>
          <a:prstGeom prst="rect">
            <a:avLst/>
          </a:prstGeom>
        </p:spPr>
      </p:pic>
    </p:spTree>
    <p:extLst>
      <p:ext uri="{BB962C8B-B14F-4D97-AF65-F5344CB8AC3E}">
        <p14:creationId xmlns:p14="http://schemas.microsoft.com/office/powerpoint/2010/main" val="2272801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CAB1-AF63-45AA-9195-5771EEE09D3F}"/>
              </a:ext>
            </a:extLst>
          </p:cNvPr>
          <p:cNvSpPr>
            <a:spLocks noGrp="1"/>
          </p:cNvSpPr>
          <p:nvPr>
            <p:ph type="title"/>
          </p:nvPr>
        </p:nvSpPr>
        <p:spPr/>
        <p:txBody>
          <a:bodyPr>
            <a:normAutofit/>
          </a:bodyPr>
          <a:lstStyle/>
          <a:p>
            <a:pPr algn="ctr"/>
            <a:r>
              <a:rPr lang="en-US" sz="4000" dirty="0" err="1"/>
              <a:t>Finerenone</a:t>
            </a:r>
            <a:r>
              <a:rPr lang="en-US" sz="4000" dirty="0"/>
              <a:t> Resource</a:t>
            </a:r>
          </a:p>
        </p:txBody>
      </p:sp>
      <p:pic>
        <p:nvPicPr>
          <p:cNvPr id="7" name="Content Placeholder 6">
            <a:extLst>
              <a:ext uri="{FF2B5EF4-FFF2-40B4-BE49-F238E27FC236}">
                <a16:creationId xmlns:a16="http://schemas.microsoft.com/office/drawing/2014/main" id="{D1E06550-ABE6-434C-85E4-60D11C3A9977}"/>
              </a:ext>
            </a:extLst>
          </p:cNvPr>
          <p:cNvPicPr>
            <a:picLocks noGrp="1" noChangeAspect="1"/>
          </p:cNvPicPr>
          <p:nvPr>
            <p:ph sz="quarter" idx="1"/>
          </p:nvPr>
        </p:nvPicPr>
        <p:blipFill>
          <a:blip r:embed="rId2"/>
          <a:stretch>
            <a:fillRect/>
          </a:stretch>
        </p:blipFill>
        <p:spPr>
          <a:xfrm>
            <a:off x="292894" y="1231116"/>
            <a:ext cx="8558212" cy="5474484"/>
          </a:xfrm>
        </p:spPr>
      </p:pic>
    </p:spTree>
    <p:extLst>
      <p:ext uri="{BB962C8B-B14F-4D97-AF65-F5344CB8AC3E}">
        <p14:creationId xmlns:p14="http://schemas.microsoft.com/office/powerpoint/2010/main" val="413267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06E60-8EED-AC99-548C-655C08134D4D}"/>
              </a:ext>
            </a:extLst>
          </p:cNvPr>
          <p:cNvSpPr>
            <a:spLocks noGrp="1"/>
          </p:cNvSpPr>
          <p:nvPr>
            <p:ph type="title"/>
          </p:nvPr>
        </p:nvSpPr>
        <p:spPr/>
        <p:txBody>
          <a:bodyPr/>
          <a:lstStyle/>
          <a:p>
            <a:r>
              <a:rPr lang="en-US" dirty="0"/>
              <a:t>Kidney Goals and MNT</a:t>
            </a:r>
          </a:p>
        </p:txBody>
      </p:sp>
      <p:sp>
        <p:nvSpPr>
          <p:cNvPr id="3" name="Content Placeholder 2">
            <a:extLst>
              <a:ext uri="{FF2B5EF4-FFF2-40B4-BE49-F238E27FC236}">
                <a16:creationId xmlns:a16="http://schemas.microsoft.com/office/drawing/2014/main" id="{2DCF2139-CF14-14EB-1019-DB2D04A7297A}"/>
              </a:ext>
            </a:extLst>
          </p:cNvPr>
          <p:cNvSpPr>
            <a:spLocks noGrp="1"/>
          </p:cNvSpPr>
          <p:nvPr>
            <p:ph sz="quarter" idx="1"/>
          </p:nvPr>
        </p:nvSpPr>
        <p:spPr/>
        <p:txBody>
          <a:bodyPr>
            <a:normAutofit fontScale="55000" lnSpcReduction="20000"/>
          </a:bodyPr>
          <a:lstStyle/>
          <a:p>
            <a:pPr>
              <a:lnSpc>
                <a:spcPct val="120000"/>
              </a:lnSpc>
            </a:pPr>
            <a:r>
              <a:rPr lang="en-US" b="0" i="0" dirty="0">
                <a:solidFill>
                  <a:srgbClr val="383636"/>
                </a:solidFill>
                <a:effectLst/>
                <a:ea typeface="Calibri" panose="020F0502020204030204" pitchFamily="34" charset="0"/>
                <a:cs typeface="Calibri" panose="020F0502020204030204" pitchFamily="34" charset="0"/>
              </a:rPr>
              <a:t>In people with chronic kidney disease with UACR  ≥300 mg/g  </a:t>
            </a:r>
          </a:p>
          <a:p>
            <a:pPr>
              <a:lnSpc>
                <a:spcPct val="120000"/>
              </a:lnSpc>
            </a:pPr>
            <a:r>
              <a:rPr lang="en-US" dirty="0">
                <a:solidFill>
                  <a:srgbClr val="383636"/>
                </a:solidFill>
                <a:ea typeface="Calibri" panose="020F0502020204030204" pitchFamily="34" charset="0"/>
                <a:cs typeface="Calibri" panose="020F0502020204030204" pitchFamily="34" charset="0"/>
              </a:rPr>
              <a:t>Goal is </a:t>
            </a:r>
            <a:r>
              <a:rPr lang="en-US" b="0" i="0" dirty="0">
                <a:solidFill>
                  <a:srgbClr val="383636"/>
                </a:solidFill>
                <a:effectLst/>
                <a:ea typeface="Calibri" panose="020F0502020204030204" pitchFamily="34" charset="0"/>
                <a:cs typeface="Calibri" panose="020F0502020204030204" pitchFamily="34" charset="0"/>
              </a:rPr>
              <a:t>a reduction of 30% or greater in mg/g urinary albumin to slow chronic kidney disease progression</a:t>
            </a:r>
          </a:p>
          <a:p>
            <a:pPr>
              <a:lnSpc>
                <a:spcPct val="120000"/>
              </a:lnSpc>
            </a:pPr>
            <a:endParaRPr lang="en-US" dirty="0">
              <a:solidFill>
                <a:srgbClr val="383636"/>
              </a:solidFill>
              <a:ea typeface="Calibri" panose="020F0502020204030204" pitchFamily="34" charset="0"/>
              <a:cs typeface="Calibri" panose="020F0502020204030204" pitchFamily="34" charset="0"/>
            </a:endParaRPr>
          </a:p>
          <a:p>
            <a:pPr marL="0" indent="0">
              <a:lnSpc>
                <a:spcPct val="120000"/>
              </a:lnSpc>
              <a:buNone/>
            </a:pPr>
            <a:endParaRPr lang="en-US"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83E5CBA4-C241-63A6-1A17-3981673A2810}"/>
              </a:ext>
            </a:extLst>
          </p:cNvPr>
          <p:cNvSpPr>
            <a:spLocks noGrp="1"/>
          </p:cNvSpPr>
          <p:nvPr>
            <p:ph sz="quarter" idx="2"/>
          </p:nvPr>
        </p:nvSpPr>
        <p:spPr>
          <a:xfrm>
            <a:off x="4632198" y="1216152"/>
            <a:ext cx="4207002" cy="5641848"/>
          </a:xfrm>
        </p:spPr>
        <p:txBody>
          <a:bodyPr>
            <a:normAutofit fontScale="55000" lnSpcReduction="20000"/>
          </a:bodyPr>
          <a:lstStyle/>
          <a:p>
            <a:pPr>
              <a:lnSpc>
                <a:spcPct val="120000"/>
              </a:lnSpc>
            </a:pPr>
            <a:r>
              <a:rPr lang="en-US" sz="4400" dirty="0">
                <a:solidFill>
                  <a:srgbClr val="383636"/>
                </a:solidFill>
                <a:ea typeface="Calibri" panose="020F0502020204030204" pitchFamily="34" charset="0"/>
                <a:cs typeface="Calibri" panose="020F0502020204030204" pitchFamily="34" charset="0"/>
              </a:rPr>
              <a:t>Nutrition Recommendations</a:t>
            </a:r>
          </a:p>
          <a:p>
            <a:pPr>
              <a:lnSpc>
                <a:spcPct val="120000"/>
              </a:lnSpc>
            </a:pPr>
            <a:r>
              <a:rPr lang="en-US" sz="4400" b="0" i="0" dirty="0">
                <a:solidFill>
                  <a:srgbClr val="383636"/>
                </a:solidFill>
                <a:effectLst/>
                <a:ea typeface="Calibri" panose="020F0502020204030204" pitchFamily="34" charset="0"/>
                <a:cs typeface="Calibri" panose="020F0502020204030204" pitchFamily="34" charset="0"/>
              </a:rPr>
              <a:t>For people with non–dialysis-dependent stage 3 or higher chronic kidney disease</a:t>
            </a:r>
          </a:p>
          <a:p>
            <a:pPr lvl="1">
              <a:lnSpc>
                <a:spcPct val="120000"/>
              </a:lnSpc>
            </a:pPr>
            <a:r>
              <a:rPr lang="en-US" sz="3600" b="0" i="0" dirty="0">
                <a:solidFill>
                  <a:srgbClr val="383636"/>
                </a:solidFill>
                <a:effectLst/>
                <a:ea typeface="Calibri" panose="020F0502020204030204" pitchFamily="34" charset="0"/>
                <a:cs typeface="Calibri" panose="020F0502020204030204" pitchFamily="34" charset="0"/>
              </a:rPr>
              <a:t>dietary protein intake aimed to a target level of 0.8 g/kg body weight per day</a:t>
            </a:r>
            <a:r>
              <a:rPr lang="en-US" sz="3300" b="0" i="0" dirty="0">
                <a:solidFill>
                  <a:srgbClr val="383636"/>
                </a:solidFill>
                <a:effectLst/>
                <a:ea typeface="Calibri" panose="020F0502020204030204" pitchFamily="34" charset="0"/>
                <a:cs typeface="Calibri" panose="020F0502020204030204" pitchFamily="34" charset="0"/>
              </a:rPr>
              <a:t>. </a:t>
            </a:r>
            <a:endParaRPr lang="en-US" sz="3300" b="1" dirty="0">
              <a:solidFill>
                <a:srgbClr val="383636"/>
              </a:solidFill>
              <a:ea typeface="Calibri" panose="020F0502020204030204" pitchFamily="34" charset="0"/>
              <a:cs typeface="Calibri" panose="020F0502020204030204" pitchFamily="34" charset="0"/>
            </a:endParaRPr>
          </a:p>
          <a:p>
            <a:pPr>
              <a:lnSpc>
                <a:spcPct val="120000"/>
              </a:lnSpc>
            </a:pPr>
            <a:r>
              <a:rPr lang="en-US" sz="4400" b="0" i="0" dirty="0">
                <a:solidFill>
                  <a:srgbClr val="383636"/>
                </a:solidFill>
                <a:effectLst/>
                <a:ea typeface="Calibri" panose="020F0502020204030204" pitchFamily="34" charset="0"/>
                <a:cs typeface="Calibri" panose="020F0502020204030204" pitchFamily="34" charset="0"/>
              </a:rPr>
              <a:t>For those on dialysis,</a:t>
            </a:r>
          </a:p>
          <a:p>
            <a:pPr lvl="1">
              <a:lnSpc>
                <a:spcPct val="120000"/>
              </a:lnSpc>
            </a:pPr>
            <a:r>
              <a:rPr lang="en-US" sz="3600" b="0" i="0" dirty="0">
                <a:solidFill>
                  <a:srgbClr val="383636"/>
                </a:solidFill>
                <a:effectLst/>
                <a:ea typeface="Calibri" panose="020F0502020204030204" pitchFamily="34" charset="0"/>
                <a:cs typeface="Calibri" panose="020F0502020204030204" pitchFamily="34" charset="0"/>
              </a:rPr>
              <a:t>consider protein </a:t>
            </a:r>
            <a:r>
              <a:rPr lang="en-US" sz="3600" b="0" i="0" dirty="0">
                <a:solidFill>
                  <a:srgbClr val="0070C0"/>
                </a:solidFill>
                <a:effectLst/>
                <a:ea typeface="Calibri" panose="020F0502020204030204" pitchFamily="34" charset="0"/>
                <a:cs typeface="Calibri" panose="020F0502020204030204" pitchFamily="34" charset="0"/>
              </a:rPr>
              <a:t>intake of 1.0–1.2 g/kg/day </a:t>
            </a:r>
            <a:r>
              <a:rPr lang="en-US" sz="3600" b="0" i="0" dirty="0">
                <a:solidFill>
                  <a:srgbClr val="383636"/>
                </a:solidFill>
                <a:effectLst/>
                <a:ea typeface="Calibri" panose="020F0502020204030204" pitchFamily="34" charset="0"/>
                <a:cs typeface="Calibri" panose="020F0502020204030204" pitchFamily="34" charset="0"/>
              </a:rPr>
              <a:t>since protein energy wasting is a major problem in some individuals on dialysis</a:t>
            </a:r>
          </a:p>
          <a:p>
            <a:pPr>
              <a:lnSpc>
                <a:spcPct val="120000"/>
              </a:lnSpc>
            </a:pPr>
            <a:r>
              <a:rPr lang="en-US" sz="4400" b="0" i="0" dirty="0">
                <a:solidFill>
                  <a:srgbClr val="383636"/>
                </a:solidFill>
                <a:effectLst/>
                <a:ea typeface="Calibri" panose="020F0502020204030204" pitchFamily="34" charset="0"/>
                <a:cs typeface="Calibri" panose="020F0502020204030204" pitchFamily="34" charset="0"/>
              </a:rPr>
              <a:t>Refer to nephrology </a:t>
            </a:r>
          </a:p>
          <a:p>
            <a:pPr lvl="1">
              <a:lnSpc>
                <a:spcPct val="120000"/>
              </a:lnSpc>
            </a:pPr>
            <a:r>
              <a:rPr lang="en-US" sz="3600" b="0" i="0" dirty="0">
                <a:solidFill>
                  <a:srgbClr val="383636"/>
                </a:solidFill>
                <a:effectLst/>
                <a:ea typeface="Calibri" panose="020F0502020204030204" pitchFamily="34" charset="0"/>
                <a:cs typeface="Calibri" panose="020F0502020204030204" pitchFamily="34" charset="0"/>
              </a:rPr>
              <a:t>If GFR &lt; 30 or uncertain CKD etiology</a:t>
            </a:r>
            <a:endParaRPr lang="en-US" sz="3600" dirty="0">
              <a:ea typeface="Calibri" panose="020F0502020204030204" pitchFamily="34" charset="0"/>
              <a:cs typeface="Calibri" panose="020F0502020204030204" pitchFamily="34" charset="0"/>
            </a:endParaRPr>
          </a:p>
        </p:txBody>
      </p:sp>
      <p:pic>
        <p:nvPicPr>
          <p:cNvPr id="6" name="Picture 5" descr="Businessman in wheelchair using phone">
            <a:extLst>
              <a:ext uri="{FF2B5EF4-FFF2-40B4-BE49-F238E27FC236}">
                <a16:creationId xmlns:a16="http://schemas.microsoft.com/office/drawing/2014/main" id="{7B7E22C5-EC38-A8F7-E0BF-BC491A4952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800" y="2837623"/>
            <a:ext cx="1822064" cy="3319337"/>
          </a:xfrm>
          <a:prstGeom prst="rect">
            <a:avLst/>
          </a:prstGeom>
        </p:spPr>
      </p:pic>
      <p:pic>
        <p:nvPicPr>
          <p:cNvPr id="9" name="Picture 8">
            <a:extLst>
              <a:ext uri="{FF2B5EF4-FFF2-40B4-BE49-F238E27FC236}">
                <a16:creationId xmlns:a16="http://schemas.microsoft.com/office/drawing/2014/main" id="{80F037A4-BDBA-E5AF-8E7A-1261E75E5B55}"/>
              </a:ext>
            </a:extLst>
          </p:cNvPr>
          <p:cNvPicPr>
            <a:picLocks noChangeAspect="1"/>
          </p:cNvPicPr>
          <p:nvPr/>
        </p:nvPicPr>
        <p:blipFill>
          <a:blip r:embed="rId3"/>
          <a:stretch>
            <a:fillRect/>
          </a:stretch>
        </p:blipFill>
        <p:spPr>
          <a:xfrm>
            <a:off x="483362" y="6296173"/>
            <a:ext cx="3467669" cy="384846"/>
          </a:xfrm>
          <a:prstGeom prst="rect">
            <a:avLst/>
          </a:prstGeom>
        </p:spPr>
      </p:pic>
    </p:spTree>
    <p:extLst>
      <p:ext uri="{BB962C8B-B14F-4D97-AF65-F5344CB8AC3E}">
        <p14:creationId xmlns:p14="http://schemas.microsoft.com/office/powerpoint/2010/main" val="3341270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076" y="180319"/>
            <a:ext cx="8248476" cy="1143000"/>
          </a:xfrm>
        </p:spPr>
        <p:txBody>
          <a:bodyPr>
            <a:normAutofit/>
          </a:bodyPr>
          <a:lstStyle/>
          <a:p>
            <a:pPr>
              <a:defRPr/>
            </a:pPr>
            <a:r>
              <a:rPr lang="en-US" dirty="0"/>
              <a:t>A 67 </a:t>
            </a:r>
            <a:r>
              <a:rPr lang="en-US" dirty="0" err="1"/>
              <a:t>yr</a:t>
            </a:r>
            <a:r>
              <a:rPr lang="en-US" dirty="0"/>
              <a:t> old man, smokes </a:t>
            </a:r>
            <a:r>
              <a:rPr lang="en-US" dirty="0" err="1"/>
              <a:t>ppd</a:t>
            </a:r>
            <a:endParaRPr lang="en-US" dirty="0"/>
          </a:p>
        </p:txBody>
      </p:sp>
      <p:sp>
        <p:nvSpPr>
          <p:cNvPr id="3" name="Content Placeholder 2"/>
          <p:cNvSpPr>
            <a:spLocks noGrp="1"/>
          </p:cNvSpPr>
          <p:nvPr>
            <p:ph idx="1"/>
          </p:nvPr>
        </p:nvSpPr>
        <p:spPr>
          <a:xfrm>
            <a:off x="455613" y="1600199"/>
            <a:ext cx="8226425" cy="4495801"/>
          </a:xfrm>
        </p:spPr>
        <p:txBody>
          <a:bodyPr>
            <a:normAutofit fontScale="92500" lnSpcReduction="10000"/>
          </a:bodyPr>
          <a:lstStyle/>
          <a:p>
            <a:pPr>
              <a:defRPr/>
            </a:pPr>
            <a:r>
              <a:rPr lang="en-US" dirty="0"/>
              <a:t>A1c 8.9% (down from 10.4%)</a:t>
            </a:r>
          </a:p>
          <a:p>
            <a:pPr>
              <a:defRPr/>
            </a:pPr>
            <a:r>
              <a:rPr lang="en-US" dirty="0"/>
              <a:t>B/P 139/76    AM BG 100, 2 </a:t>
            </a:r>
            <a:r>
              <a:rPr lang="en-US" dirty="0" err="1"/>
              <a:t>hr</a:t>
            </a:r>
            <a:r>
              <a:rPr lang="en-US" dirty="0"/>
              <a:t> pp 190</a:t>
            </a:r>
          </a:p>
          <a:p>
            <a:pPr>
              <a:defRPr/>
            </a:pPr>
            <a:r>
              <a:rPr lang="en-US" dirty="0"/>
              <a:t>Chol – TG 54, HDL 46, LDL 98</a:t>
            </a:r>
          </a:p>
          <a:p>
            <a:pPr>
              <a:defRPr/>
            </a:pPr>
            <a:r>
              <a:rPr lang="en-US" dirty="0"/>
              <a:t>GFR 47, UACR 34 mg/g</a:t>
            </a:r>
            <a:br>
              <a:rPr lang="en-US" dirty="0"/>
            </a:br>
            <a:endParaRPr lang="en-US" dirty="0"/>
          </a:p>
          <a:p>
            <a:pPr>
              <a:defRPr/>
            </a:pPr>
            <a:r>
              <a:rPr lang="en-US" dirty="0"/>
              <a:t>Meds:</a:t>
            </a:r>
          </a:p>
          <a:p>
            <a:pPr lvl="1">
              <a:defRPr/>
            </a:pPr>
            <a:r>
              <a:rPr lang="en-US" dirty="0"/>
              <a:t>Insulin – 28 units </a:t>
            </a:r>
            <a:r>
              <a:rPr lang="en-US" dirty="0" err="1"/>
              <a:t>basaglar</a:t>
            </a:r>
            <a:r>
              <a:rPr lang="en-US" dirty="0"/>
              <a:t> insulin</a:t>
            </a:r>
          </a:p>
          <a:p>
            <a:pPr lvl="1">
              <a:defRPr/>
            </a:pPr>
            <a:r>
              <a:rPr lang="en-US" dirty="0"/>
              <a:t>Losartan 25mg – ARB for blood pressure</a:t>
            </a:r>
          </a:p>
          <a:p>
            <a:pPr lvl="1">
              <a:defRPr/>
            </a:pPr>
            <a:r>
              <a:rPr lang="en-US" dirty="0"/>
              <a:t>Metoprolol 50mg – Beta blocker</a:t>
            </a:r>
          </a:p>
          <a:p>
            <a:pPr lvl="1">
              <a:defRPr/>
            </a:pPr>
            <a:r>
              <a:rPr lang="en-US" dirty="0"/>
              <a:t>Glyburide 5mg BID - Sulfonylurea</a:t>
            </a:r>
          </a:p>
        </p:txBody>
      </p:sp>
      <p:sp>
        <p:nvSpPr>
          <p:cNvPr id="4" name="TextBox 3"/>
          <p:cNvSpPr txBox="1"/>
          <p:nvPr/>
        </p:nvSpPr>
        <p:spPr>
          <a:xfrm>
            <a:off x="4704030" y="4724400"/>
            <a:ext cx="4419600" cy="954107"/>
          </a:xfrm>
          <a:prstGeom prst="rect">
            <a:avLst/>
          </a:prstGeom>
          <a:noFill/>
        </p:spPr>
        <p:txBody>
          <a:bodyPr wrap="square">
            <a:spAutoFit/>
          </a:bodyPr>
          <a:lstStyle/>
          <a:p>
            <a:pPr>
              <a:defRPr/>
            </a:pPr>
            <a:r>
              <a:rPr lang="en-US" sz="2800" dirty="0">
                <a:solidFill>
                  <a:srgbClr val="C00000"/>
                </a:solidFill>
              </a:rPr>
              <a:t> </a:t>
            </a:r>
          </a:p>
          <a:p>
            <a:pPr>
              <a:defRPr/>
            </a:pPr>
            <a:r>
              <a:rPr lang="en-US" sz="2800" dirty="0">
                <a:solidFill>
                  <a:srgbClr val="C00000"/>
                </a:solidFill>
              </a:rPr>
              <a:t> </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3323" y="1201947"/>
            <a:ext cx="2018952" cy="1813791"/>
          </a:xfrm>
          <a:prstGeom prst="rect">
            <a:avLst/>
          </a:prstGeom>
        </p:spPr>
      </p:pic>
      <p:sp>
        <p:nvSpPr>
          <p:cNvPr id="7" name="TextBox 6">
            <a:extLst>
              <a:ext uri="{FF2B5EF4-FFF2-40B4-BE49-F238E27FC236}">
                <a16:creationId xmlns:a16="http://schemas.microsoft.com/office/drawing/2014/main" id="{FD1AC300-3619-46DC-8000-5E9F37A82CED}"/>
              </a:ext>
            </a:extLst>
          </p:cNvPr>
          <p:cNvSpPr txBox="1"/>
          <p:nvPr/>
        </p:nvSpPr>
        <p:spPr>
          <a:xfrm>
            <a:off x="1361814" y="6096001"/>
            <a:ext cx="6477000" cy="369332"/>
          </a:xfrm>
          <a:prstGeom prst="rect">
            <a:avLst/>
          </a:prstGeom>
          <a:noFill/>
        </p:spPr>
        <p:txBody>
          <a:bodyPr wrap="square">
            <a:spAutoFit/>
          </a:bodyPr>
          <a:lstStyle/>
          <a:p>
            <a:pPr marL="274320" lvl="1" indent="0">
              <a:buNone/>
              <a:defRPr/>
            </a:pPr>
            <a:r>
              <a:rPr lang="en-US" dirty="0">
                <a:solidFill>
                  <a:srgbClr val="0070C0"/>
                </a:solidFill>
              </a:rPr>
              <a:t>Special instruction – sweating may indicate hypoglycemia</a:t>
            </a:r>
          </a:p>
        </p:txBody>
      </p:sp>
      <p:sp>
        <p:nvSpPr>
          <p:cNvPr id="8" name="TextBox 7">
            <a:extLst>
              <a:ext uri="{FF2B5EF4-FFF2-40B4-BE49-F238E27FC236}">
                <a16:creationId xmlns:a16="http://schemas.microsoft.com/office/drawing/2014/main" id="{70E9BBDA-17CF-44ED-A8BC-737610A4CC19}"/>
              </a:ext>
            </a:extLst>
          </p:cNvPr>
          <p:cNvSpPr txBox="1"/>
          <p:nvPr/>
        </p:nvSpPr>
        <p:spPr>
          <a:xfrm>
            <a:off x="6743323" y="3429000"/>
            <a:ext cx="2265630" cy="2369880"/>
          </a:xfrm>
          <a:prstGeom prst="rect">
            <a:avLst/>
          </a:prstGeom>
          <a:noFill/>
        </p:spPr>
        <p:txBody>
          <a:bodyPr wrap="square">
            <a:spAutoFit/>
          </a:bodyPr>
          <a:lstStyle/>
          <a:p>
            <a:pPr>
              <a:defRPr/>
            </a:pPr>
            <a:r>
              <a:rPr lang="en-US" sz="2400" dirty="0">
                <a:solidFill>
                  <a:srgbClr val="C00000"/>
                </a:solidFill>
              </a:rPr>
              <a:t>Any special instructions?</a:t>
            </a:r>
          </a:p>
          <a:p>
            <a:pPr>
              <a:defRPr/>
            </a:pPr>
            <a:r>
              <a:rPr lang="en-US" sz="2400" dirty="0">
                <a:solidFill>
                  <a:srgbClr val="C00000"/>
                </a:solidFill>
              </a:rPr>
              <a:t>Any meds missing?</a:t>
            </a:r>
          </a:p>
          <a:p>
            <a:pPr>
              <a:defRPr/>
            </a:pPr>
            <a:r>
              <a:rPr lang="en-US" sz="2400" dirty="0">
                <a:solidFill>
                  <a:srgbClr val="C00000"/>
                </a:solidFill>
              </a:rPr>
              <a:t>Stop any meds?</a:t>
            </a:r>
          </a:p>
          <a:p>
            <a:pPr>
              <a:defRPr/>
            </a:pPr>
            <a:r>
              <a:rPr lang="en-US" sz="2800" dirty="0">
                <a:solidFill>
                  <a:srgbClr val="C00000"/>
                </a:solidFill>
              </a:rPr>
              <a:t> </a:t>
            </a:r>
          </a:p>
        </p:txBody>
      </p:sp>
    </p:spTree>
    <p:custDataLst>
      <p:tags r:id="rId1"/>
    </p:custDataLst>
    <p:extLst>
      <p:ext uri="{BB962C8B-B14F-4D97-AF65-F5344CB8AC3E}">
        <p14:creationId xmlns:p14="http://schemas.microsoft.com/office/powerpoint/2010/main" val="297600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10. Cardiovascular Disease and Risk Management</a:t>
            </a:r>
          </a:p>
        </p:txBody>
      </p:sp>
      <p:sp>
        <p:nvSpPr>
          <p:cNvPr id="3" name="Content Placeholder 2"/>
          <p:cNvSpPr>
            <a:spLocks noGrp="1"/>
          </p:cNvSpPr>
          <p:nvPr>
            <p:ph sz="quarter" idx="1"/>
          </p:nvPr>
        </p:nvSpPr>
        <p:spPr>
          <a:xfrm>
            <a:off x="457200" y="1219200"/>
            <a:ext cx="5495925" cy="5638800"/>
          </a:xfrm>
        </p:spPr>
        <p:txBody>
          <a:bodyPr>
            <a:normAutofit fontScale="85000" lnSpcReduction="20000"/>
          </a:bodyPr>
          <a:lstStyle/>
          <a:p>
            <a:pPr>
              <a:lnSpc>
                <a:spcPct val="120000"/>
              </a:lnSpc>
            </a:pPr>
            <a:r>
              <a:rPr lang="en-US" b="0" i="0" dirty="0">
                <a:solidFill>
                  <a:srgbClr val="383636"/>
                </a:solidFill>
                <a:effectLst/>
                <a:ea typeface="Calibri" panose="020F0502020204030204" pitchFamily="34" charset="0"/>
                <a:cs typeface="Calibri" panose="020F0502020204030204" pitchFamily="34" charset="0"/>
              </a:rPr>
              <a:t>Higher risk of Atherosclerotic cardiovascular disease (ASCVD):</a:t>
            </a:r>
          </a:p>
          <a:p>
            <a:pPr lvl="1">
              <a:lnSpc>
                <a:spcPct val="120000"/>
              </a:lnSpc>
            </a:pPr>
            <a:r>
              <a:rPr lang="en-US" sz="3100" dirty="0"/>
              <a:t>history of acute coronary syndrome,</a:t>
            </a:r>
          </a:p>
          <a:p>
            <a:pPr lvl="1">
              <a:lnSpc>
                <a:spcPct val="120000"/>
              </a:lnSpc>
            </a:pPr>
            <a:r>
              <a:rPr lang="en-US" sz="3100" dirty="0"/>
              <a:t>myocardial infarction (MI), </a:t>
            </a:r>
          </a:p>
          <a:p>
            <a:pPr lvl="1">
              <a:lnSpc>
                <a:spcPct val="120000"/>
              </a:lnSpc>
            </a:pPr>
            <a:r>
              <a:rPr lang="en-US" sz="3100" dirty="0"/>
              <a:t>stable or unstable angina,</a:t>
            </a:r>
          </a:p>
          <a:p>
            <a:pPr lvl="1">
              <a:lnSpc>
                <a:spcPct val="120000"/>
              </a:lnSpc>
            </a:pPr>
            <a:r>
              <a:rPr lang="en-US" sz="3100" dirty="0"/>
              <a:t>coronary or other arterial revascularization,</a:t>
            </a:r>
          </a:p>
          <a:p>
            <a:pPr lvl="1">
              <a:lnSpc>
                <a:spcPct val="120000"/>
              </a:lnSpc>
            </a:pPr>
            <a:r>
              <a:rPr lang="en-US" sz="3100" dirty="0"/>
              <a:t>stroke, transient ischemic attack, </a:t>
            </a:r>
          </a:p>
          <a:p>
            <a:pPr lvl="1">
              <a:lnSpc>
                <a:spcPct val="120000"/>
              </a:lnSpc>
            </a:pPr>
            <a:r>
              <a:rPr lang="en-US" sz="3100" dirty="0"/>
              <a:t>or peripheral artery disease (PAD) including aortic aneurysm.</a:t>
            </a:r>
          </a:p>
          <a:p>
            <a:pPr>
              <a:lnSpc>
                <a:spcPct val="120000"/>
              </a:lnSpc>
            </a:pPr>
            <a:r>
              <a:rPr lang="en-US" sz="3100" dirty="0"/>
              <a:t>Plus 2x’s risk of Heart Failure</a:t>
            </a:r>
          </a:p>
          <a:p>
            <a:pPr>
              <a:lnSpc>
                <a:spcPct val="120000"/>
              </a:lnSpc>
            </a:pPr>
            <a:r>
              <a:rPr lang="en-US" dirty="0"/>
              <a:t>Leading cause of morbidity and mortality in people with diabetes</a:t>
            </a:r>
            <a:endParaRPr lang="en-US" b="0" i="0" dirty="0">
              <a:solidFill>
                <a:srgbClr val="383636"/>
              </a:solidFill>
              <a:effectLst/>
              <a:ea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3"/>
          <a:stretch>
            <a:fillRect/>
          </a:stretch>
        </p:blipFill>
        <p:spPr>
          <a:xfrm>
            <a:off x="5953125" y="1249392"/>
            <a:ext cx="2733675" cy="1581150"/>
          </a:xfrm>
          <a:prstGeom prst="rect">
            <a:avLst/>
          </a:prstGeom>
        </p:spPr>
      </p:pic>
      <p:sp>
        <p:nvSpPr>
          <p:cNvPr id="10" name="TextBox 9">
            <a:extLst>
              <a:ext uri="{FF2B5EF4-FFF2-40B4-BE49-F238E27FC236}">
                <a16:creationId xmlns:a16="http://schemas.microsoft.com/office/drawing/2014/main" id="{246C29CB-8FE0-8039-913D-176148EE32B1}"/>
              </a:ext>
            </a:extLst>
          </p:cNvPr>
          <p:cNvSpPr txBox="1"/>
          <p:nvPr/>
        </p:nvSpPr>
        <p:spPr>
          <a:xfrm>
            <a:off x="5892065" y="2813975"/>
            <a:ext cx="2819400" cy="3388300"/>
          </a:xfrm>
          <a:prstGeom prst="rect">
            <a:avLst/>
          </a:prstGeom>
          <a:noFill/>
        </p:spPr>
        <p:txBody>
          <a:bodyPr wrap="square">
            <a:spAutoFit/>
          </a:bodyPr>
          <a:lstStyle/>
          <a:p>
            <a:pPr algn="ctr">
              <a:lnSpc>
                <a:spcPct val="120000"/>
              </a:lnSpc>
            </a:pPr>
            <a:r>
              <a:rPr lang="en-US" dirty="0">
                <a:solidFill>
                  <a:srgbClr val="0070C0"/>
                </a:solidFill>
                <a:ea typeface="Calibri" panose="020F0502020204030204" pitchFamily="34" charset="0"/>
                <a:cs typeface="Calibri" panose="020F0502020204030204" pitchFamily="34" charset="0"/>
              </a:rPr>
              <a:t>Large benefits are seen when multiple CV risk factors are addressed simultaneously</a:t>
            </a:r>
          </a:p>
          <a:p>
            <a:pPr algn="ctr">
              <a:lnSpc>
                <a:spcPct val="120000"/>
              </a:lnSpc>
            </a:pPr>
            <a:endParaRPr lang="en-US" dirty="0">
              <a:solidFill>
                <a:srgbClr val="0070C0"/>
              </a:solidFill>
              <a:ea typeface="Calibri" panose="020F0502020204030204" pitchFamily="34" charset="0"/>
              <a:cs typeface="Calibri" panose="020F0502020204030204" pitchFamily="34" charset="0"/>
            </a:endParaRPr>
          </a:p>
          <a:p>
            <a:pPr algn="ctr">
              <a:lnSpc>
                <a:spcPct val="120000"/>
              </a:lnSpc>
            </a:pPr>
            <a:r>
              <a:rPr lang="en-US" dirty="0">
                <a:solidFill>
                  <a:srgbClr val="0070C0"/>
                </a:solidFill>
                <a:ea typeface="Calibri" panose="020F0502020204030204" pitchFamily="34" charset="0"/>
                <a:cs typeface="Calibri" panose="020F0502020204030204" pitchFamily="34" charset="0"/>
              </a:rPr>
              <a:t>With more aggressive goals, rates of CVD have decreased.</a:t>
            </a:r>
          </a:p>
          <a:p>
            <a:pPr algn="ctr">
              <a:lnSpc>
                <a:spcPct val="120000"/>
              </a:lnSpc>
            </a:pPr>
            <a:r>
              <a:rPr lang="en-US" dirty="0">
                <a:solidFill>
                  <a:srgbClr val="0070C0"/>
                </a:solidFill>
                <a:ea typeface="Calibri" panose="020F0502020204030204" pitchFamily="34" charset="0"/>
                <a:cs typeface="Calibri" panose="020F0502020204030204" pitchFamily="34" charset="0"/>
              </a:rPr>
              <a:t>CV Risks predicted to increase in future.</a:t>
            </a:r>
          </a:p>
        </p:txBody>
      </p:sp>
      <p:pic>
        <p:nvPicPr>
          <p:cNvPr id="5" name="Picture 4">
            <a:extLst>
              <a:ext uri="{FF2B5EF4-FFF2-40B4-BE49-F238E27FC236}">
                <a16:creationId xmlns:a16="http://schemas.microsoft.com/office/drawing/2014/main" id="{4B3AB0C1-C9EE-14B0-8DD2-FD7FEB4F1087}"/>
              </a:ext>
            </a:extLst>
          </p:cNvPr>
          <p:cNvPicPr>
            <a:picLocks noChangeAspect="1"/>
          </p:cNvPicPr>
          <p:nvPr/>
        </p:nvPicPr>
        <p:blipFill>
          <a:blip r:embed="rId4"/>
          <a:stretch>
            <a:fillRect/>
          </a:stretch>
        </p:blipFill>
        <p:spPr>
          <a:xfrm>
            <a:off x="5586261" y="6341682"/>
            <a:ext cx="3431008" cy="426073"/>
          </a:xfrm>
          <a:prstGeom prst="rect">
            <a:avLst/>
          </a:prstGeom>
        </p:spPr>
      </p:pic>
    </p:spTree>
    <p:custDataLst>
      <p:tags r:id="rId1"/>
    </p:custDataLst>
    <p:extLst>
      <p:ext uri="{BB962C8B-B14F-4D97-AF65-F5344CB8AC3E}">
        <p14:creationId xmlns:p14="http://schemas.microsoft.com/office/powerpoint/2010/main" val="3006621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Multifactorial approach to reduction in risk of diabetes complications.">
            <a:extLst>
              <a:ext uri="{FF2B5EF4-FFF2-40B4-BE49-F238E27FC236}">
                <a16:creationId xmlns:a16="http://schemas.microsoft.com/office/drawing/2014/main" id="{E1944D33-0EEF-F0AB-2964-D20D57732D5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76200"/>
            <a:ext cx="6608827" cy="5997512"/>
          </a:xfrm>
          <a:prstGeom prst="rect">
            <a:avLst/>
          </a:prstGeom>
          <a:solidFill>
            <a:srgbClr val="FFFFFF"/>
          </a:solidFill>
        </p:spPr>
      </p:pic>
      <p:pic>
        <p:nvPicPr>
          <p:cNvPr id="3" name="Picture 2">
            <a:extLst>
              <a:ext uri="{FF2B5EF4-FFF2-40B4-BE49-F238E27FC236}">
                <a16:creationId xmlns:a16="http://schemas.microsoft.com/office/drawing/2014/main" id="{85824E8F-B98A-DE9C-9CB0-173DDB316376}"/>
              </a:ext>
            </a:extLst>
          </p:cNvPr>
          <p:cNvPicPr>
            <a:picLocks noChangeAspect="1"/>
          </p:cNvPicPr>
          <p:nvPr/>
        </p:nvPicPr>
        <p:blipFill>
          <a:blip r:embed="rId3"/>
          <a:stretch>
            <a:fillRect/>
          </a:stretch>
        </p:blipFill>
        <p:spPr>
          <a:xfrm>
            <a:off x="1905000" y="6099297"/>
            <a:ext cx="5892991" cy="731809"/>
          </a:xfrm>
          <a:prstGeom prst="rect">
            <a:avLst/>
          </a:prstGeom>
        </p:spPr>
      </p:pic>
    </p:spTree>
    <p:extLst>
      <p:ext uri="{BB962C8B-B14F-4D97-AF65-F5344CB8AC3E}">
        <p14:creationId xmlns:p14="http://schemas.microsoft.com/office/powerpoint/2010/main" val="3186504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519DC-1EEB-2C8A-F4AC-097BC1CFF6EA}"/>
              </a:ext>
            </a:extLst>
          </p:cNvPr>
          <p:cNvSpPr>
            <a:spLocks noGrp="1"/>
          </p:cNvSpPr>
          <p:nvPr>
            <p:ph type="title"/>
          </p:nvPr>
        </p:nvSpPr>
        <p:spPr/>
        <p:txBody>
          <a:bodyPr/>
          <a:lstStyle/>
          <a:p>
            <a:r>
              <a:rPr lang="en-US" dirty="0"/>
              <a:t>Cardiac and Renal Disease</a:t>
            </a:r>
          </a:p>
        </p:txBody>
      </p:sp>
      <p:sp>
        <p:nvSpPr>
          <p:cNvPr id="3" name="Content Placeholder 2">
            <a:extLst>
              <a:ext uri="{FF2B5EF4-FFF2-40B4-BE49-F238E27FC236}">
                <a16:creationId xmlns:a16="http://schemas.microsoft.com/office/drawing/2014/main" id="{6E5C3795-DD6A-A227-0421-03AD11F861ED}"/>
              </a:ext>
            </a:extLst>
          </p:cNvPr>
          <p:cNvSpPr>
            <a:spLocks noGrp="1"/>
          </p:cNvSpPr>
          <p:nvPr>
            <p:ph sz="quarter" idx="1"/>
          </p:nvPr>
        </p:nvSpPr>
        <p:spPr>
          <a:xfrm>
            <a:off x="401054" y="1160206"/>
            <a:ext cx="6400800" cy="5715000"/>
          </a:xfrm>
        </p:spPr>
        <p:txBody>
          <a:bodyPr>
            <a:normAutofit fontScale="77500" lnSpcReduction="20000"/>
          </a:bodyPr>
          <a:lstStyle/>
          <a:p>
            <a:pPr>
              <a:lnSpc>
                <a:spcPct val="120000"/>
              </a:lnSpc>
            </a:pPr>
            <a:r>
              <a:rPr lang="en-US" b="0" i="0" dirty="0">
                <a:solidFill>
                  <a:srgbClr val="383636"/>
                </a:solidFill>
                <a:effectLst/>
                <a:ea typeface="Calibri" panose="020F0502020204030204" pitchFamily="34" charset="0"/>
                <a:cs typeface="Calibri" panose="020F0502020204030204" pitchFamily="34" charset="0"/>
              </a:rPr>
              <a:t>The combination of 3 comorbidities has been termed </a:t>
            </a:r>
            <a:r>
              <a:rPr lang="en-US" b="0" i="1" dirty="0">
                <a:solidFill>
                  <a:srgbClr val="0070C0"/>
                </a:solidFill>
                <a:effectLst/>
                <a:ea typeface="Calibri" panose="020F0502020204030204" pitchFamily="34" charset="0"/>
                <a:cs typeface="Calibri" panose="020F0502020204030204" pitchFamily="34" charset="0"/>
              </a:rPr>
              <a:t>cardiorenal metabolic disease </a:t>
            </a:r>
            <a:r>
              <a:rPr lang="en-US" b="0" i="0" dirty="0">
                <a:solidFill>
                  <a:srgbClr val="383636"/>
                </a:solidFill>
                <a:effectLst/>
                <a:ea typeface="Calibri" panose="020F0502020204030204" pitchFamily="34" charset="0"/>
                <a:cs typeface="Calibri" panose="020F0502020204030204" pitchFamily="34" charset="0"/>
              </a:rPr>
              <a:t>or </a:t>
            </a:r>
            <a:r>
              <a:rPr lang="en-US" b="0" i="1" dirty="0">
                <a:solidFill>
                  <a:srgbClr val="0070C0"/>
                </a:solidFill>
                <a:effectLst/>
                <a:ea typeface="Calibri" panose="020F0502020204030204" pitchFamily="34" charset="0"/>
                <a:cs typeface="Calibri" panose="020F0502020204030204" pitchFamily="34" charset="0"/>
              </a:rPr>
              <a:t>cardiovascular-kidney-metabolic</a:t>
            </a:r>
            <a:r>
              <a:rPr lang="en-US" b="0" i="0" dirty="0">
                <a:solidFill>
                  <a:srgbClr val="383636"/>
                </a:solidFill>
                <a:effectLst/>
                <a:ea typeface="Calibri" panose="020F0502020204030204" pitchFamily="34" charset="0"/>
                <a:cs typeface="Calibri" panose="020F0502020204030204" pitchFamily="34" charset="0"/>
              </a:rPr>
              <a:t> health</a:t>
            </a:r>
            <a:endParaRPr lang="en-US" dirty="0">
              <a:ea typeface="Calibri" panose="020F0502020204030204" pitchFamily="34" charset="0"/>
              <a:cs typeface="Calibri" panose="020F0502020204030204" pitchFamily="34" charset="0"/>
            </a:endParaRPr>
          </a:p>
          <a:p>
            <a:pPr lvl="1">
              <a:lnSpc>
                <a:spcPct val="120000"/>
              </a:lnSpc>
            </a:pPr>
            <a:r>
              <a:rPr lang="en-US" dirty="0">
                <a:solidFill>
                  <a:srgbClr val="383636"/>
                </a:solidFill>
                <a:ea typeface="Calibri" panose="020F0502020204030204" pitchFamily="34" charset="0"/>
                <a:cs typeface="Calibri" panose="020F0502020204030204" pitchFamily="34" charset="0"/>
              </a:rPr>
              <a:t> </a:t>
            </a:r>
            <a:r>
              <a:rPr lang="en-US" b="0" i="0" dirty="0">
                <a:solidFill>
                  <a:srgbClr val="0070C0"/>
                </a:solidFill>
                <a:effectLst/>
                <a:ea typeface="Calibri" panose="020F0502020204030204" pitchFamily="34" charset="0"/>
                <a:cs typeface="Calibri" panose="020F0502020204030204" pitchFamily="34" charset="0"/>
              </a:rPr>
              <a:t>ASCVD, heart failure, and chronic kidney disease (CKD) </a:t>
            </a:r>
          </a:p>
          <a:p>
            <a:pPr>
              <a:lnSpc>
                <a:spcPct val="120000"/>
              </a:lnSpc>
            </a:pPr>
            <a:r>
              <a:rPr lang="en-US" sz="2800" dirty="0">
                <a:solidFill>
                  <a:srgbClr val="383636"/>
                </a:solidFill>
                <a:ea typeface="Calibri" panose="020F0502020204030204" pitchFamily="34" charset="0"/>
                <a:cs typeface="Calibri" panose="020F0502020204030204" pitchFamily="34" charset="0"/>
              </a:rPr>
              <a:t>Recognized </a:t>
            </a:r>
            <a:r>
              <a:rPr lang="en-US" sz="2800" b="0" i="0" dirty="0">
                <a:solidFill>
                  <a:srgbClr val="383636"/>
                </a:solidFill>
                <a:effectLst/>
                <a:ea typeface="Calibri" panose="020F0502020204030204" pitchFamily="34" charset="0"/>
                <a:cs typeface="Calibri" panose="020F0502020204030204" pitchFamily="34" charset="0"/>
              </a:rPr>
              <a:t>interrelationship of cardiometabolic risk factors leading to cardiovascular disease and adverse kidney outcomes in people with diabetes.</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3 comorbidities frequently associated with metabolic risk factors &amp; extra weight  </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Incidence of all three conditions rises with </a:t>
            </a:r>
            <a:r>
              <a:rPr lang="en-US" b="0" i="1" dirty="0">
                <a:solidFill>
                  <a:srgbClr val="383636"/>
                </a:solidFill>
                <a:effectLst/>
                <a:ea typeface="Calibri" panose="020F0502020204030204" pitchFamily="34" charset="0"/>
                <a:cs typeface="Calibri" panose="020F0502020204030204" pitchFamily="34" charset="0"/>
              </a:rPr>
              <a:t>increasing</a:t>
            </a:r>
            <a:r>
              <a:rPr lang="en-US" b="0" i="0" dirty="0">
                <a:solidFill>
                  <a:srgbClr val="383636"/>
                </a:solidFill>
                <a:effectLst/>
                <a:ea typeface="Calibri" panose="020F0502020204030204" pitchFamily="34" charset="0"/>
                <a:cs typeface="Calibri" panose="020F0502020204030204" pitchFamily="34" charset="0"/>
              </a:rPr>
              <a:t> A1C levels.</a:t>
            </a:r>
          </a:p>
        </p:txBody>
      </p:sp>
      <p:pic>
        <p:nvPicPr>
          <p:cNvPr id="4" name="Picture 3">
            <a:extLst>
              <a:ext uri="{FF2B5EF4-FFF2-40B4-BE49-F238E27FC236}">
                <a16:creationId xmlns:a16="http://schemas.microsoft.com/office/drawing/2014/main" id="{0F8364BF-CBDB-CEE1-694F-AE9C61717BE0}"/>
              </a:ext>
            </a:extLst>
          </p:cNvPr>
          <p:cNvPicPr>
            <a:picLocks noChangeAspect="1"/>
          </p:cNvPicPr>
          <p:nvPr/>
        </p:nvPicPr>
        <p:blipFill>
          <a:blip r:embed="rId2"/>
          <a:stretch>
            <a:fillRect/>
          </a:stretch>
        </p:blipFill>
        <p:spPr>
          <a:xfrm>
            <a:off x="4762500" y="6336818"/>
            <a:ext cx="4078708" cy="506506"/>
          </a:xfrm>
          <a:prstGeom prst="rect">
            <a:avLst/>
          </a:prstGeom>
        </p:spPr>
      </p:pic>
      <p:pic>
        <p:nvPicPr>
          <p:cNvPr id="8" name="Picture 7" descr="Doctor finger on chin">
            <a:extLst>
              <a:ext uri="{FF2B5EF4-FFF2-40B4-BE49-F238E27FC236}">
                <a16:creationId xmlns:a16="http://schemas.microsoft.com/office/drawing/2014/main" id="{ACE23CD8-AF06-8CD8-E0F0-DFDC2069E7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8920" y="1319908"/>
            <a:ext cx="1111143" cy="5029200"/>
          </a:xfrm>
          <a:prstGeom prst="rect">
            <a:avLst/>
          </a:prstGeom>
        </p:spPr>
      </p:pic>
    </p:spTree>
    <p:extLst>
      <p:ext uri="{BB962C8B-B14F-4D97-AF65-F5344CB8AC3E}">
        <p14:creationId xmlns:p14="http://schemas.microsoft.com/office/powerpoint/2010/main" val="3684381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2A3D5-1463-B327-0B66-6487EC42DBDA}"/>
              </a:ext>
            </a:extLst>
          </p:cNvPr>
          <p:cNvSpPr>
            <a:spLocks noGrp="1"/>
          </p:cNvSpPr>
          <p:nvPr>
            <p:ph type="title"/>
          </p:nvPr>
        </p:nvSpPr>
        <p:spPr>
          <a:xfrm>
            <a:off x="455613" y="273050"/>
            <a:ext cx="8226425" cy="869950"/>
          </a:xfrm>
        </p:spPr>
        <p:txBody>
          <a:bodyPr anchor="b">
            <a:normAutofit/>
          </a:bodyPr>
          <a:lstStyle/>
          <a:p>
            <a:r>
              <a:rPr lang="en-US" sz="4100" dirty="0"/>
              <a:t>Address Barriers to Self Management</a:t>
            </a:r>
          </a:p>
        </p:txBody>
      </p:sp>
      <p:pic>
        <p:nvPicPr>
          <p:cNvPr id="10" name="Picture 9" descr="A diagram of a person's health&#10;&#10;Description automatically generated">
            <a:extLst>
              <a:ext uri="{FF2B5EF4-FFF2-40B4-BE49-F238E27FC236}">
                <a16:creationId xmlns:a16="http://schemas.microsoft.com/office/drawing/2014/main" id="{A627ACB0-45CA-FCCF-BB56-F720BA78A302}"/>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 t="1730" r="632" b="-4"/>
          <a:stretch/>
        </p:blipFill>
        <p:spPr>
          <a:xfrm>
            <a:off x="3707014" y="1246234"/>
            <a:ext cx="5047603" cy="5324943"/>
          </a:xfrm>
          <a:prstGeom prst="rect">
            <a:avLst/>
          </a:prstGeom>
          <a:noFill/>
        </p:spPr>
      </p:pic>
      <p:sp>
        <p:nvSpPr>
          <p:cNvPr id="3" name="Content Placeholder 2">
            <a:extLst>
              <a:ext uri="{FF2B5EF4-FFF2-40B4-BE49-F238E27FC236}">
                <a16:creationId xmlns:a16="http://schemas.microsoft.com/office/drawing/2014/main" id="{83463C30-F4C2-29CC-A2BB-0E4F3085B4AD}"/>
              </a:ext>
            </a:extLst>
          </p:cNvPr>
          <p:cNvSpPr>
            <a:spLocks noGrp="1"/>
          </p:cNvSpPr>
          <p:nvPr>
            <p:ph sz="quarter" idx="2"/>
          </p:nvPr>
        </p:nvSpPr>
        <p:spPr>
          <a:xfrm>
            <a:off x="363952" y="1246234"/>
            <a:ext cx="3321600" cy="5144294"/>
          </a:xfrm>
        </p:spPr>
        <p:txBody>
          <a:bodyPr>
            <a:noAutofit/>
          </a:bodyPr>
          <a:lstStyle/>
          <a:p>
            <a:pPr fontAlgn="base">
              <a:buFont typeface="Wingdings" pitchFamily="2" charset="2"/>
              <a:buChar char="Ø"/>
            </a:pPr>
            <a:r>
              <a:rPr lang="en-US" sz="2300" b="1" i="0" dirty="0">
                <a:effectLst/>
              </a:rPr>
              <a:t>Barriers exist </a:t>
            </a:r>
            <a:r>
              <a:rPr lang="en-US" sz="2300" dirty="0"/>
              <a:t>within </a:t>
            </a:r>
            <a:r>
              <a:rPr lang="en-US" sz="2300" b="0" i="0" dirty="0">
                <a:effectLst/>
              </a:rPr>
              <a:t>health system, payer, health care professional &amp; individual. </a:t>
            </a:r>
          </a:p>
          <a:p>
            <a:pPr fontAlgn="base">
              <a:buFont typeface="Wingdings" pitchFamily="2" charset="2"/>
              <a:buChar char="Ø"/>
            </a:pPr>
            <a:r>
              <a:rPr lang="en-US" sz="2300" b="1" dirty="0"/>
              <a:t>A</a:t>
            </a:r>
            <a:r>
              <a:rPr lang="en-US" sz="2300" b="1" i="0" dirty="0">
                <a:effectLst/>
              </a:rPr>
              <a:t>ddress barriers </a:t>
            </a:r>
            <a:r>
              <a:rPr lang="en-US" sz="2300" b="0" i="0" dirty="0">
                <a:effectLst/>
              </a:rPr>
              <a:t>through </a:t>
            </a:r>
            <a:r>
              <a:rPr lang="en-US" sz="2300" dirty="0"/>
              <a:t>innovation, including community health workers, </a:t>
            </a:r>
            <a:r>
              <a:rPr lang="en-US" sz="2300" b="0" i="0" dirty="0">
                <a:effectLst/>
              </a:rPr>
              <a:t>telehealth, other digital health solutions.</a:t>
            </a:r>
          </a:p>
          <a:p>
            <a:pPr fontAlgn="base">
              <a:buFont typeface="Wingdings" pitchFamily="2" charset="2"/>
              <a:buChar char="Ø"/>
            </a:pPr>
            <a:r>
              <a:rPr lang="en-US" sz="2300" b="1" dirty="0"/>
              <a:t>Consider</a:t>
            </a:r>
            <a:r>
              <a:rPr lang="en-US" sz="2300" b="1" i="0" dirty="0">
                <a:effectLst/>
              </a:rPr>
              <a:t> social determinants of health </a:t>
            </a:r>
            <a:r>
              <a:rPr lang="en-US" sz="2300" b="0" i="0" dirty="0">
                <a:effectLst/>
              </a:rPr>
              <a:t>in the target population when designing care.</a:t>
            </a:r>
          </a:p>
        </p:txBody>
      </p:sp>
      <p:sp>
        <p:nvSpPr>
          <p:cNvPr id="7" name="TextBox 6">
            <a:extLst>
              <a:ext uri="{FF2B5EF4-FFF2-40B4-BE49-F238E27FC236}">
                <a16:creationId xmlns:a16="http://schemas.microsoft.com/office/drawing/2014/main" id="{2FB25340-083E-AF43-7E79-0491FD1810D2}"/>
              </a:ext>
            </a:extLst>
          </p:cNvPr>
          <p:cNvSpPr txBox="1"/>
          <p:nvPr/>
        </p:nvSpPr>
        <p:spPr>
          <a:xfrm>
            <a:off x="6201508" y="6128918"/>
            <a:ext cx="2906506" cy="523220"/>
          </a:xfrm>
          <a:prstGeom prst="rect">
            <a:avLst/>
          </a:prstGeom>
          <a:solidFill>
            <a:schemeClr val="bg1"/>
          </a:solidFill>
        </p:spPr>
        <p:txBody>
          <a:bodyPr wrap="square">
            <a:spAutoFit/>
          </a:bodyPr>
          <a:lstStyle/>
          <a:p>
            <a:r>
              <a:rPr lang="en-US" sz="14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5"/>
              </a:rPr>
              <a:t>https://coveragetoolkit.org/health-equity/defining-health-equity/</a:t>
            </a:r>
            <a:endParaRPr lang="en-US" sz="1400" dirty="0"/>
          </a:p>
        </p:txBody>
      </p:sp>
    </p:spTree>
    <p:extLst>
      <p:ext uri="{BB962C8B-B14F-4D97-AF65-F5344CB8AC3E}">
        <p14:creationId xmlns:p14="http://schemas.microsoft.com/office/powerpoint/2010/main" val="3989176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30A12-1055-6D02-5E9E-D4D0647500C4}"/>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E44C4E66-1ED3-DA36-3AB0-56F244B5968C}"/>
              </a:ext>
            </a:extLst>
          </p:cNvPr>
          <p:cNvPicPr>
            <a:picLocks noGrp="1" noChangeAspect="1"/>
          </p:cNvPicPr>
          <p:nvPr>
            <p:ph sz="quarter" idx="1"/>
          </p:nvPr>
        </p:nvPicPr>
        <p:blipFill>
          <a:blip r:embed="rId2"/>
          <a:stretch>
            <a:fillRect/>
          </a:stretch>
        </p:blipFill>
        <p:spPr>
          <a:xfrm>
            <a:off x="457200" y="1329280"/>
            <a:ext cx="8229600" cy="4716965"/>
          </a:xfrm>
          <a:prstGeom prst="rect">
            <a:avLst/>
          </a:prstGeom>
        </p:spPr>
      </p:pic>
      <p:pic>
        <p:nvPicPr>
          <p:cNvPr id="5" name="Picture 4">
            <a:extLst>
              <a:ext uri="{FF2B5EF4-FFF2-40B4-BE49-F238E27FC236}">
                <a16:creationId xmlns:a16="http://schemas.microsoft.com/office/drawing/2014/main" id="{C60FF473-0B86-D2C2-5B39-5474B2114E31}"/>
              </a:ext>
            </a:extLst>
          </p:cNvPr>
          <p:cNvPicPr>
            <a:picLocks noChangeAspect="1"/>
          </p:cNvPicPr>
          <p:nvPr/>
        </p:nvPicPr>
        <p:blipFill>
          <a:blip r:embed="rId3"/>
          <a:stretch>
            <a:fillRect/>
          </a:stretch>
        </p:blipFill>
        <p:spPr>
          <a:xfrm>
            <a:off x="4815741" y="6309924"/>
            <a:ext cx="4078708" cy="506506"/>
          </a:xfrm>
          <a:prstGeom prst="rect">
            <a:avLst/>
          </a:prstGeom>
        </p:spPr>
      </p:pic>
    </p:spTree>
    <p:extLst>
      <p:ext uri="{BB962C8B-B14F-4D97-AF65-F5344CB8AC3E}">
        <p14:creationId xmlns:p14="http://schemas.microsoft.com/office/powerpoint/2010/main" val="566695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Assess ASCVD and Heart Failure Risk Yearly</a:t>
            </a:r>
          </a:p>
        </p:txBody>
      </p:sp>
      <p:sp>
        <p:nvSpPr>
          <p:cNvPr id="3" name="Content Placeholder 2"/>
          <p:cNvSpPr>
            <a:spLocks noGrp="1"/>
          </p:cNvSpPr>
          <p:nvPr>
            <p:ph sz="quarter" idx="1"/>
          </p:nvPr>
        </p:nvSpPr>
        <p:spPr>
          <a:xfrm>
            <a:off x="533400" y="1219200"/>
            <a:ext cx="8153400" cy="5334000"/>
          </a:xfrm>
        </p:spPr>
        <p:txBody>
          <a:bodyPr>
            <a:normAutofit fontScale="77500" lnSpcReduction="20000"/>
          </a:bodyPr>
          <a:lstStyle/>
          <a:p>
            <a:pPr>
              <a:lnSpc>
                <a:spcPct val="120000"/>
              </a:lnSpc>
            </a:pPr>
            <a:r>
              <a:rPr lang="en-US" dirty="0"/>
              <a:t>Duration of diabetes &amp; 55+</a:t>
            </a:r>
          </a:p>
          <a:p>
            <a:pPr>
              <a:lnSpc>
                <a:spcPct val="120000"/>
              </a:lnSpc>
            </a:pPr>
            <a:r>
              <a:rPr lang="en-US" dirty="0"/>
              <a:t>BMI</a:t>
            </a:r>
          </a:p>
          <a:p>
            <a:pPr>
              <a:lnSpc>
                <a:spcPct val="120000"/>
              </a:lnSpc>
            </a:pPr>
            <a:r>
              <a:rPr lang="en-US" dirty="0"/>
              <a:t>Hypertension</a:t>
            </a:r>
          </a:p>
          <a:p>
            <a:pPr>
              <a:lnSpc>
                <a:spcPct val="120000"/>
              </a:lnSpc>
            </a:pPr>
            <a:r>
              <a:rPr lang="en-US" dirty="0"/>
              <a:t>Dyslipidemia</a:t>
            </a:r>
          </a:p>
          <a:p>
            <a:pPr>
              <a:lnSpc>
                <a:spcPct val="120000"/>
              </a:lnSpc>
            </a:pPr>
            <a:r>
              <a:rPr lang="en-US" dirty="0"/>
              <a:t>Smoking </a:t>
            </a:r>
          </a:p>
          <a:p>
            <a:pPr>
              <a:lnSpc>
                <a:spcPct val="120000"/>
              </a:lnSpc>
            </a:pPr>
            <a:r>
              <a:rPr lang="en-US" dirty="0"/>
              <a:t>Family history of premature coronary disease</a:t>
            </a:r>
          </a:p>
          <a:p>
            <a:pPr>
              <a:lnSpc>
                <a:spcPct val="120000"/>
              </a:lnSpc>
            </a:pPr>
            <a:r>
              <a:rPr lang="en-US" dirty="0"/>
              <a:t>Chronic kidney disease – presence of albuminuria</a:t>
            </a:r>
          </a:p>
          <a:p>
            <a:endParaRPr lang="en-US" dirty="0"/>
          </a:p>
          <a:p>
            <a:pPr marL="0" indent="0" algn="ctr">
              <a:buNone/>
            </a:pPr>
            <a:r>
              <a:rPr lang="en-US" sz="3000" b="0" i="1" dirty="0">
                <a:solidFill>
                  <a:srgbClr val="0070C0"/>
                </a:solidFill>
                <a:effectLst/>
                <a:latin typeface="Helvetica Neue"/>
              </a:rPr>
              <a:t>Treat modifiable risk factors as described in ADA guidelines.</a:t>
            </a:r>
            <a:endParaRPr lang="en-US" sz="3000" i="1" dirty="0">
              <a:solidFill>
                <a:srgbClr val="0070C0"/>
              </a:solidFill>
            </a:endParaRPr>
          </a:p>
          <a:p>
            <a:endParaRPr lang="en-US" dirty="0"/>
          </a:p>
        </p:txBody>
      </p:sp>
      <p:pic>
        <p:nvPicPr>
          <p:cNvPr id="4" name="Picture 3">
            <a:extLst>
              <a:ext uri="{FF2B5EF4-FFF2-40B4-BE49-F238E27FC236}">
                <a16:creationId xmlns:a16="http://schemas.microsoft.com/office/drawing/2014/main" id="{50CCBC35-F360-48A2-9633-CA9DE8E7A206}"/>
              </a:ext>
            </a:extLst>
          </p:cNvPr>
          <p:cNvPicPr>
            <a:picLocks noChangeAspect="1"/>
          </p:cNvPicPr>
          <p:nvPr/>
        </p:nvPicPr>
        <p:blipFill>
          <a:blip r:embed="rId2"/>
          <a:stretch>
            <a:fillRect/>
          </a:stretch>
        </p:blipFill>
        <p:spPr>
          <a:xfrm>
            <a:off x="5549878" y="1362456"/>
            <a:ext cx="3130826" cy="2057400"/>
          </a:xfrm>
          <a:prstGeom prst="rect">
            <a:avLst/>
          </a:prstGeom>
        </p:spPr>
      </p:pic>
    </p:spTree>
    <p:extLst>
      <p:ext uri="{BB962C8B-B14F-4D97-AF65-F5344CB8AC3E}">
        <p14:creationId xmlns:p14="http://schemas.microsoft.com/office/powerpoint/2010/main" val="468934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2880" y="1250970"/>
            <a:ext cx="1686320" cy="1198026"/>
          </a:xfrm>
          <a:prstGeom prst="rect">
            <a:avLst/>
          </a:prstGeom>
        </p:spPr>
      </p:pic>
      <p:sp>
        <p:nvSpPr>
          <p:cNvPr id="5" name="Title 4"/>
          <p:cNvSpPr>
            <a:spLocks noGrp="1"/>
          </p:cNvSpPr>
          <p:nvPr>
            <p:ph type="title"/>
          </p:nvPr>
        </p:nvSpPr>
        <p:spPr>
          <a:xfrm>
            <a:off x="457200" y="152400"/>
            <a:ext cx="8229600" cy="990600"/>
          </a:xfrm>
        </p:spPr>
        <p:txBody>
          <a:bodyPr>
            <a:normAutofit fontScale="90000"/>
          </a:bodyPr>
          <a:lstStyle/>
          <a:p>
            <a:r>
              <a:rPr lang="en-US" dirty="0"/>
              <a:t>BP Treatment in addition to Lifestyle</a:t>
            </a:r>
          </a:p>
        </p:txBody>
      </p:sp>
      <p:sp>
        <p:nvSpPr>
          <p:cNvPr id="6" name="Content Placeholder 5"/>
          <p:cNvSpPr>
            <a:spLocks noGrp="1"/>
          </p:cNvSpPr>
          <p:nvPr>
            <p:ph sz="quarter" idx="1"/>
          </p:nvPr>
        </p:nvSpPr>
        <p:spPr>
          <a:xfrm>
            <a:off x="457200" y="1250835"/>
            <a:ext cx="6934200" cy="5290038"/>
          </a:xfrm>
        </p:spPr>
        <p:txBody>
          <a:bodyPr>
            <a:normAutofit fontScale="92500" lnSpcReduction="10000"/>
          </a:bodyPr>
          <a:lstStyle/>
          <a:p>
            <a:r>
              <a:rPr lang="en-US" b="1" dirty="0"/>
              <a:t>First Line B/P Drugs if 130/80 +</a:t>
            </a:r>
          </a:p>
          <a:p>
            <a:pPr lvl="1">
              <a:buSzPct val="75000"/>
            </a:pPr>
            <a:r>
              <a:rPr lang="en-US" sz="2800" dirty="0"/>
              <a:t>With albuminuria or ASCVD </a:t>
            </a:r>
          </a:p>
          <a:p>
            <a:pPr lvl="2">
              <a:buSzPct val="75000"/>
            </a:pPr>
            <a:r>
              <a:rPr lang="en-US" sz="2400" dirty="0"/>
              <a:t>Start either ACE or ARB*</a:t>
            </a:r>
          </a:p>
          <a:p>
            <a:pPr lvl="1">
              <a:buSzPct val="75000"/>
            </a:pPr>
            <a:r>
              <a:rPr lang="en-US" sz="2800" dirty="0"/>
              <a:t>No albuminuria - Any of the 4 classes of  BP meds can be used:</a:t>
            </a:r>
          </a:p>
          <a:p>
            <a:pPr lvl="2">
              <a:buSzPct val="75000"/>
            </a:pPr>
            <a:r>
              <a:rPr lang="en-US" sz="2400" dirty="0"/>
              <a:t>*ACE Inhibitors, *ARBs, *thiazide-like diuretics or calcium channel blockers. </a:t>
            </a:r>
          </a:p>
          <a:p>
            <a:pPr lvl="2">
              <a:buSzPct val="75000"/>
            </a:pPr>
            <a:r>
              <a:rPr lang="en-US" sz="2400" dirty="0">
                <a:solidFill>
                  <a:srgbClr val="0070C0"/>
                </a:solidFill>
              </a:rPr>
              <a:t>*Monitor K+ 7-14 days after start/annually</a:t>
            </a:r>
          </a:p>
          <a:p>
            <a:pPr lvl="1">
              <a:buSzPct val="75000"/>
            </a:pPr>
            <a:r>
              <a:rPr lang="en-US" sz="2800" dirty="0"/>
              <a:t>Avoid ACE and ARB at same time</a:t>
            </a:r>
          </a:p>
          <a:p>
            <a:pPr lvl="1">
              <a:buSzPct val="75000"/>
            </a:pPr>
            <a:r>
              <a:rPr lang="en-US" dirty="0"/>
              <a:t>Multiple Drug Therapy often required</a:t>
            </a:r>
          </a:p>
          <a:p>
            <a:pPr>
              <a:buSzPct val="75000"/>
            </a:pPr>
            <a:r>
              <a:rPr lang="en-US" b="1" dirty="0"/>
              <a:t>If B/P ≥ 150 /90 start 2 drug combo</a:t>
            </a:r>
          </a:p>
        </p:txBody>
      </p:sp>
      <p:sp>
        <p:nvSpPr>
          <p:cNvPr id="8" name="TextBox 7">
            <a:extLst>
              <a:ext uri="{FF2B5EF4-FFF2-40B4-BE49-F238E27FC236}">
                <a16:creationId xmlns:a16="http://schemas.microsoft.com/office/drawing/2014/main" id="{A34441C5-9189-4367-871A-D0600398C789}"/>
              </a:ext>
            </a:extLst>
          </p:cNvPr>
          <p:cNvSpPr txBox="1"/>
          <p:nvPr/>
        </p:nvSpPr>
        <p:spPr>
          <a:xfrm>
            <a:off x="7272140" y="2549350"/>
            <a:ext cx="1686320" cy="1200329"/>
          </a:xfrm>
          <a:prstGeom prst="rect">
            <a:avLst/>
          </a:prstGeom>
          <a:noFill/>
        </p:spPr>
        <p:txBody>
          <a:bodyPr wrap="square">
            <a:spAutoFit/>
          </a:bodyPr>
          <a:lstStyle/>
          <a:p>
            <a:pPr marL="0" indent="0">
              <a:buNone/>
            </a:pPr>
            <a:r>
              <a:rPr lang="en-US" sz="1800" dirty="0"/>
              <a:t>*Albuminuria = Urinary albumin creatinine ratio of 30+</a:t>
            </a:r>
          </a:p>
        </p:txBody>
      </p:sp>
      <p:pic>
        <p:nvPicPr>
          <p:cNvPr id="2" name="Picture 1">
            <a:extLst>
              <a:ext uri="{FF2B5EF4-FFF2-40B4-BE49-F238E27FC236}">
                <a16:creationId xmlns:a16="http://schemas.microsoft.com/office/drawing/2014/main" id="{1E42F007-7620-7C75-0BC4-87C1728ED299}"/>
              </a:ext>
            </a:extLst>
          </p:cNvPr>
          <p:cNvPicPr>
            <a:picLocks noChangeAspect="1"/>
          </p:cNvPicPr>
          <p:nvPr/>
        </p:nvPicPr>
        <p:blipFill>
          <a:blip r:embed="rId4"/>
          <a:stretch>
            <a:fillRect/>
          </a:stretch>
        </p:blipFill>
        <p:spPr>
          <a:xfrm>
            <a:off x="5867400" y="6440986"/>
            <a:ext cx="3076312" cy="382026"/>
          </a:xfrm>
          <a:prstGeom prst="rect">
            <a:avLst/>
          </a:prstGeom>
        </p:spPr>
      </p:pic>
    </p:spTree>
    <p:custDataLst>
      <p:tags r:id="rId1"/>
    </p:custDataLst>
    <p:extLst>
      <p:ext uri="{BB962C8B-B14F-4D97-AF65-F5344CB8AC3E}">
        <p14:creationId xmlns:p14="http://schemas.microsoft.com/office/powerpoint/2010/main" val="4238103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A7503-6A4F-8BF6-0E34-4B74DBBCF1FC}"/>
              </a:ext>
            </a:extLst>
          </p:cNvPr>
          <p:cNvSpPr>
            <a:spLocks noGrp="1"/>
          </p:cNvSpPr>
          <p:nvPr>
            <p:ph type="title"/>
          </p:nvPr>
        </p:nvSpPr>
        <p:spPr/>
        <p:txBody>
          <a:bodyPr/>
          <a:lstStyle/>
          <a:p>
            <a:r>
              <a:rPr lang="en-US" dirty="0"/>
              <a:t>Lipid and HTN Meds Cheat Sheets</a:t>
            </a:r>
          </a:p>
        </p:txBody>
      </p:sp>
      <p:pic>
        <p:nvPicPr>
          <p:cNvPr id="6" name="Content Placeholder 5">
            <a:extLst>
              <a:ext uri="{FF2B5EF4-FFF2-40B4-BE49-F238E27FC236}">
                <a16:creationId xmlns:a16="http://schemas.microsoft.com/office/drawing/2014/main" id="{99806881-7376-8DDE-DB67-250FEC2EE2C6}"/>
              </a:ext>
            </a:extLst>
          </p:cNvPr>
          <p:cNvPicPr>
            <a:picLocks noGrp="1" noChangeAspect="1"/>
          </p:cNvPicPr>
          <p:nvPr>
            <p:ph sz="quarter" idx="1"/>
          </p:nvPr>
        </p:nvPicPr>
        <p:blipFill>
          <a:blip r:embed="rId2"/>
          <a:stretch>
            <a:fillRect/>
          </a:stretch>
        </p:blipFill>
        <p:spPr>
          <a:xfrm>
            <a:off x="426720" y="1218523"/>
            <a:ext cx="4041775" cy="3542790"/>
          </a:xfrm>
        </p:spPr>
      </p:pic>
      <p:pic>
        <p:nvPicPr>
          <p:cNvPr id="8" name="Content Placeholder 7">
            <a:extLst>
              <a:ext uri="{FF2B5EF4-FFF2-40B4-BE49-F238E27FC236}">
                <a16:creationId xmlns:a16="http://schemas.microsoft.com/office/drawing/2014/main" id="{D8BDE182-6C0C-ACCA-D1F5-163FB83E46DC}"/>
              </a:ext>
            </a:extLst>
          </p:cNvPr>
          <p:cNvPicPr>
            <a:picLocks noGrp="1" noChangeAspect="1"/>
          </p:cNvPicPr>
          <p:nvPr>
            <p:ph sz="quarter" idx="2"/>
          </p:nvPr>
        </p:nvPicPr>
        <p:blipFill>
          <a:blip r:embed="rId3"/>
          <a:stretch>
            <a:fillRect/>
          </a:stretch>
        </p:blipFill>
        <p:spPr>
          <a:xfrm>
            <a:off x="4687697" y="1272031"/>
            <a:ext cx="4041775" cy="3924467"/>
          </a:xfrm>
        </p:spPr>
      </p:pic>
      <p:sp>
        <p:nvSpPr>
          <p:cNvPr id="9" name="TextBox 8">
            <a:extLst>
              <a:ext uri="{FF2B5EF4-FFF2-40B4-BE49-F238E27FC236}">
                <a16:creationId xmlns:a16="http://schemas.microsoft.com/office/drawing/2014/main" id="{068B8B5A-0A43-0AA3-0250-C11AD15D076E}"/>
              </a:ext>
            </a:extLst>
          </p:cNvPr>
          <p:cNvSpPr txBox="1"/>
          <p:nvPr/>
        </p:nvSpPr>
        <p:spPr>
          <a:xfrm>
            <a:off x="772795" y="5524006"/>
            <a:ext cx="7391400" cy="1200329"/>
          </a:xfrm>
          <a:prstGeom prst="rect">
            <a:avLst/>
          </a:prstGeom>
          <a:noFill/>
        </p:spPr>
        <p:txBody>
          <a:bodyPr wrap="square" rtlCol="0">
            <a:spAutoFit/>
          </a:bodyPr>
          <a:lstStyle/>
          <a:p>
            <a:pPr algn="ctr"/>
            <a:r>
              <a:rPr lang="en-US" dirty="0"/>
              <a:t>Website: </a:t>
            </a:r>
            <a:r>
              <a:rPr lang="en-US" dirty="0">
                <a:hlinkClick r:id="rId4"/>
              </a:rPr>
              <a:t>https://diabetesed.net/coach-bevs-diabetes-cheat-sheets/</a:t>
            </a:r>
            <a:endParaRPr lang="en-US" dirty="0"/>
          </a:p>
          <a:p>
            <a:pPr algn="ctr"/>
            <a:r>
              <a:rPr lang="en-US" dirty="0"/>
              <a:t>On CDCES Coach App too</a:t>
            </a:r>
          </a:p>
          <a:p>
            <a:endParaRPr lang="en-US" dirty="0"/>
          </a:p>
          <a:p>
            <a:pPr algn="ctr"/>
            <a:r>
              <a:rPr lang="en-US" dirty="0">
                <a:solidFill>
                  <a:srgbClr val="0070C0"/>
                </a:solidFill>
              </a:rPr>
              <a:t>For exam, know major classes, when used, side effects and considerations</a:t>
            </a:r>
            <a:r>
              <a:rPr lang="en-US" dirty="0"/>
              <a:t>.</a:t>
            </a:r>
          </a:p>
        </p:txBody>
      </p:sp>
    </p:spTree>
    <p:extLst>
      <p:ext uri="{BB962C8B-B14F-4D97-AF65-F5344CB8AC3E}">
        <p14:creationId xmlns:p14="http://schemas.microsoft.com/office/powerpoint/2010/main" val="2582164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69198-1136-4462-AC1A-CFC9C15A1084}"/>
              </a:ext>
            </a:extLst>
          </p:cNvPr>
          <p:cNvSpPr>
            <a:spLocks noGrp="1"/>
          </p:cNvSpPr>
          <p:nvPr>
            <p:ph type="title"/>
          </p:nvPr>
        </p:nvSpPr>
        <p:spPr/>
        <p:txBody>
          <a:bodyPr/>
          <a:lstStyle/>
          <a:p>
            <a:r>
              <a:rPr lang="en-US" dirty="0"/>
              <a:t>Hypertension Management</a:t>
            </a:r>
          </a:p>
        </p:txBody>
      </p:sp>
      <p:pic>
        <p:nvPicPr>
          <p:cNvPr id="5" name="Content Placeholder 4">
            <a:extLst>
              <a:ext uri="{FF2B5EF4-FFF2-40B4-BE49-F238E27FC236}">
                <a16:creationId xmlns:a16="http://schemas.microsoft.com/office/drawing/2014/main" id="{550FC6A3-C03C-CE7B-6F4B-2AC8ED9BA3A5}"/>
              </a:ext>
            </a:extLst>
          </p:cNvPr>
          <p:cNvPicPr>
            <a:picLocks noGrp="1" noChangeAspect="1"/>
          </p:cNvPicPr>
          <p:nvPr>
            <p:ph sz="quarter" idx="1"/>
          </p:nvPr>
        </p:nvPicPr>
        <p:blipFill>
          <a:blip r:embed="rId2"/>
          <a:stretch>
            <a:fillRect/>
          </a:stretch>
        </p:blipFill>
        <p:spPr>
          <a:xfrm>
            <a:off x="170999" y="1371600"/>
            <a:ext cx="8802002" cy="4798615"/>
          </a:xfrm>
        </p:spPr>
      </p:pic>
      <p:pic>
        <p:nvPicPr>
          <p:cNvPr id="10" name="Picture 9">
            <a:extLst>
              <a:ext uri="{FF2B5EF4-FFF2-40B4-BE49-F238E27FC236}">
                <a16:creationId xmlns:a16="http://schemas.microsoft.com/office/drawing/2014/main" id="{08F9FD06-918D-6FA9-97E9-E9FFD9169B40}"/>
              </a:ext>
            </a:extLst>
          </p:cNvPr>
          <p:cNvPicPr>
            <a:picLocks noChangeAspect="1"/>
          </p:cNvPicPr>
          <p:nvPr/>
        </p:nvPicPr>
        <p:blipFill>
          <a:blip r:embed="rId3"/>
          <a:stretch>
            <a:fillRect/>
          </a:stretch>
        </p:blipFill>
        <p:spPr>
          <a:xfrm>
            <a:off x="5257800" y="6308911"/>
            <a:ext cx="3735808" cy="463924"/>
          </a:xfrm>
          <a:prstGeom prst="rect">
            <a:avLst/>
          </a:prstGeom>
        </p:spPr>
      </p:pic>
    </p:spTree>
    <p:extLst>
      <p:ext uri="{BB962C8B-B14F-4D97-AF65-F5344CB8AC3E}">
        <p14:creationId xmlns:p14="http://schemas.microsoft.com/office/powerpoint/2010/main" val="3329873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BEF0B-88AB-4157-8405-E848218DB942}"/>
              </a:ext>
            </a:extLst>
          </p:cNvPr>
          <p:cNvSpPr>
            <a:spLocks noGrp="1"/>
          </p:cNvSpPr>
          <p:nvPr>
            <p:ph type="title"/>
          </p:nvPr>
        </p:nvSpPr>
        <p:spPr>
          <a:xfrm>
            <a:off x="381000" y="194537"/>
            <a:ext cx="8382000" cy="1009199"/>
          </a:xfrm>
        </p:spPr>
        <p:txBody>
          <a:bodyPr>
            <a:normAutofit/>
          </a:bodyPr>
          <a:lstStyle/>
          <a:p>
            <a:r>
              <a:rPr lang="en-US" dirty="0"/>
              <a:t>Poll Question 10</a:t>
            </a:r>
          </a:p>
        </p:txBody>
      </p:sp>
      <p:sp>
        <p:nvSpPr>
          <p:cNvPr id="3" name="Content Placeholder 2">
            <a:extLst>
              <a:ext uri="{FF2B5EF4-FFF2-40B4-BE49-F238E27FC236}">
                <a16:creationId xmlns:a16="http://schemas.microsoft.com/office/drawing/2014/main" id="{D400AD13-9CE8-494A-B423-11D3D67F9516}"/>
              </a:ext>
            </a:extLst>
          </p:cNvPr>
          <p:cNvSpPr>
            <a:spLocks noGrp="1"/>
          </p:cNvSpPr>
          <p:nvPr>
            <p:ph sz="quarter" idx="1"/>
          </p:nvPr>
        </p:nvSpPr>
        <p:spPr>
          <a:xfrm>
            <a:off x="381000" y="1447800"/>
            <a:ext cx="5257800" cy="5486400"/>
          </a:xfrm>
        </p:spPr>
        <p:txBody>
          <a:bodyPr>
            <a:normAutofit fontScale="92500" lnSpcReduction="20000"/>
          </a:bodyPr>
          <a:lstStyle/>
          <a:p>
            <a:pPr marL="0" indent="0">
              <a:lnSpc>
                <a:spcPct val="120000"/>
              </a:lnSpc>
              <a:spcBef>
                <a:spcPts val="0"/>
              </a:spcBef>
              <a:buNone/>
            </a:pPr>
            <a:r>
              <a:rPr lang="en-US" sz="2600" dirty="0">
                <a:ea typeface="Calibri" panose="020F0502020204030204" pitchFamily="34" charset="0"/>
              </a:rPr>
              <a:t>RZ is 47 years old with type 2 diabetes and hypertension. RZ takes metformin 1000 mg BID, plus lisinopril 20mg daily.  RZs LDL is 130 mg/dL. Based on the most recent ADA Standards, what is the LDL Cholesterol target for RZ?</a:t>
            </a:r>
          </a:p>
          <a:p>
            <a:pPr marL="0" indent="0">
              <a:spcBef>
                <a:spcPts val="0"/>
              </a:spcBef>
              <a:buNone/>
            </a:pPr>
            <a:endParaRPr lang="en-US" sz="2600" dirty="0">
              <a:ea typeface="Calibri" panose="020F0502020204030204" pitchFamily="34" charset="0"/>
            </a:endParaRPr>
          </a:p>
          <a:p>
            <a:pPr marL="257180" indent="-257180">
              <a:lnSpc>
                <a:spcPct val="160000"/>
              </a:lnSpc>
              <a:spcBef>
                <a:spcPts val="0"/>
              </a:spcBef>
              <a:buFont typeface="+mj-lt"/>
              <a:buAutoNum type="alphaUcPeriod"/>
            </a:pPr>
            <a:r>
              <a:rPr lang="en-US" sz="2600" dirty="0">
                <a:ea typeface="Times New Roman" panose="02020603050405020304" pitchFamily="18" charset="0"/>
              </a:rPr>
              <a:t>LDL less than 100 mg/dL.</a:t>
            </a:r>
            <a:endParaRPr lang="en-US" sz="2600" dirty="0">
              <a:ea typeface="Calibri" panose="020F0502020204030204" pitchFamily="34" charset="0"/>
            </a:endParaRPr>
          </a:p>
          <a:p>
            <a:pPr marL="257180" indent="-257180">
              <a:lnSpc>
                <a:spcPct val="160000"/>
              </a:lnSpc>
              <a:spcBef>
                <a:spcPts val="0"/>
              </a:spcBef>
              <a:buFont typeface="+mj-lt"/>
              <a:buAutoNum type="alphaUcPeriod"/>
            </a:pPr>
            <a:r>
              <a:rPr lang="en-US" sz="2600" dirty="0">
                <a:ea typeface="Times New Roman" panose="02020603050405020304" pitchFamily="18" charset="0"/>
              </a:rPr>
              <a:t>Lower LDL by 30%.</a:t>
            </a:r>
            <a:endParaRPr lang="en-US" sz="2600" dirty="0">
              <a:ea typeface="Calibri" panose="020F0502020204030204" pitchFamily="34" charset="0"/>
            </a:endParaRPr>
          </a:p>
          <a:p>
            <a:pPr marL="257180" indent="-257180">
              <a:lnSpc>
                <a:spcPct val="160000"/>
              </a:lnSpc>
              <a:spcBef>
                <a:spcPts val="0"/>
              </a:spcBef>
              <a:buFont typeface="+mj-lt"/>
              <a:buAutoNum type="alphaUcPeriod"/>
            </a:pPr>
            <a:r>
              <a:rPr lang="en-US" sz="2600" dirty="0">
                <a:ea typeface="Times New Roman" panose="02020603050405020304" pitchFamily="18" charset="0"/>
              </a:rPr>
              <a:t>LDL target of 65 mg/dL or less.</a:t>
            </a:r>
            <a:endParaRPr lang="en-US" sz="2600" dirty="0">
              <a:ea typeface="Calibri" panose="020F0502020204030204" pitchFamily="34" charset="0"/>
            </a:endParaRPr>
          </a:p>
          <a:p>
            <a:pPr marL="257180" indent="-257180">
              <a:lnSpc>
                <a:spcPct val="160000"/>
              </a:lnSpc>
              <a:spcBef>
                <a:spcPts val="0"/>
              </a:spcBef>
              <a:buFont typeface="+mj-lt"/>
              <a:buAutoNum type="alphaUcPeriod"/>
            </a:pPr>
            <a:r>
              <a:rPr lang="en-US" sz="2600" dirty="0">
                <a:ea typeface="Times New Roman" panose="02020603050405020304" pitchFamily="18" charset="0"/>
              </a:rPr>
              <a:t>Determine LDL target based on ASCVD risk.  </a:t>
            </a:r>
            <a:endParaRPr lang="en-US" sz="2600" dirty="0">
              <a:ea typeface="Calibri" panose="020F0502020204030204" pitchFamily="34" charset="0"/>
            </a:endParaRPr>
          </a:p>
          <a:p>
            <a:endParaRPr lang="en-US" dirty="0"/>
          </a:p>
        </p:txBody>
      </p:sp>
      <p:pic>
        <p:nvPicPr>
          <p:cNvPr id="5" name="Picture 4" descr="Groom wearing Hawaiian necklace">
            <a:extLst>
              <a:ext uri="{FF2B5EF4-FFF2-40B4-BE49-F238E27FC236}">
                <a16:creationId xmlns:a16="http://schemas.microsoft.com/office/drawing/2014/main" id="{44C52CA2-1F92-D654-CC20-2F1DDFA779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04409" y="1524000"/>
            <a:ext cx="3392052" cy="2256819"/>
          </a:xfrm>
          <a:prstGeom prst="rect">
            <a:avLst/>
          </a:prstGeom>
        </p:spPr>
      </p:pic>
    </p:spTree>
    <p:extLst>
      <p:ext uri="{BB962C8B-B14F-4D97-AF65-F5344CB8AC3E}">
        <p14:creationId xmlns:p14="http://schemas.microsoft.com/office/powerpoint/2010/main" val="1957956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5AD4C-EE5A-D85F-FBA5-1CF797A0286C}"/>
              </a:ext>
            </a:extLst>
          </p:cNvPr>
          <p:cNvSpPr>
            <a:spLocks noGrp="1"/>
          </p:cNvSpPr>
          <p:nvPr>
            <p:ph type="title"/>
          </p:nvPr>
        </p:nvSpPr>
        <p:spPr>
          <a:xfrm>
            <a:off x="457200" y="152400"/>
            <a:ext cx="8229600" cy="990600"/>
          </a:xfrm>
        </p:spPr>
        <p:txBody>
          <a:bodyPr>
            <a:noAutofit/>
          </a:bodyPr>
          <a:lstStyle/>
          <a:p>
            <a:r>
              <a:rPr lang="en-US" sz="4000" dirty="0"/>
              <a:t>Lipid Goals – Primary Prevention</a:t>
            </a:r>
          </a:p>
        </p:txBody>
      </p:sp>
      <p:sp>
        <p:nvSpPr>
          <p:cNvPr id="7" name="Content Placeholder 6">
            <a:extLst>
              <a:ext uri="{FF2B5EF4-FFF2-40B4-BE49-F238E27FC236}">
                <a16:creationId xmlns:a16="http://schemas.microsoft.com/office/drawing/2014/main" id="{B09B0E4C-B65F-4D27-623B-E5FD91BB51AD}"/>
              </a:ext>
            </a:extLst>
          </p:cNvPr>
          <p:cNvSpPr>
            <a:spLocks noGrp="1"/>
          </p:cNvSpPr>
          <p:nvPr>
            <p:ph sz="quarter" idx="1"/>
          </p:nvPr>
        </p:nvSpPr>
        <p:spPr>
          <a:xfrm>
            <a:off x="457200" y="1219200"/>
            <a:ext cx="4041648" cy="5181600"/>
          </a:xfrm>
        </p:spPr>
        <p:txBody>
          <a:bodyPr>
            <a:normAutofit fontScale="70000" lnSpcReduction="20000"/>
          </a:bodyPr>
          <a:lstStyle/>
          <a:p>
            <a:pPr algn="l">
              <a:lnSpc>
                <a:spcPct val="120000"/>
              </a:lnSpc>
            </a:pPr>
            <a:r>
              <a:rPr lang="en-US" dirty="0">
                <a:solidFill>
                  <a:srgbClr val="000000"/>
                </a:solidFill>
                <a:ea typeface="Calibri" panose="020F0502020204030204" pitchFamily="34" charset="0"/>
                <a:cs typeface="Calibri" panose="020F0502020204030204" pitchFamily="34" charset="0"/>
              </a:rPr>
              <a:t>F</a:t>
            </a:r>
            <a:r>
              <a:rPr lang="en-US" b="0" i="0" dirty="0">
                <a:solidFill>
                  <a:srgbClr val="000000"/>
                </a:solidFill>
                <a:effectLst/>
                <a:ea typeface="Calibri" panose="020F0502020204030204" pitchFamily="34" charset="0"/>
                <a:cs typeface="Calibri" panose="020F0502020204030204" pitchFamily="34" charset="0"/>
              </a:rPr>
              <a:t>or people with diabetes aged 40–75:</a:t>
            </a:r>
          </a:p>
          <a:p>
            <a:pPr algn="l">
              <a:lnSpc>
                <a:spcPct val="120000"/>
              </a:lnSpc>
            </a:pPr>
            <a:r>
              <a:rPr lang="en-US" dirty="0">
                <a:solidFill>
                  <a:srgbClr val="000000"/>
                </a:solidFill>
                <a:ea typeface="Calibri" panose="020F0502020204030204" pitchFamily="34" charset="0"/>
                <a:cs typeface="Calibri" panose="020F0502020204030204" pitchFamily="34" charset="0"/>
              </a:rPr>
              <a:t>No ACSVD Risk </a:t>
            </a:r>
            <a:r>
              <a:rPr lang="en-US" b="0" i="0" dirty="0">
                <a:solidFill>
                  <a:srgbClr val="000000"/>
                </a:solidFill>
                <a:effectLst/>
                <a:ea typeface="Calibri" panose="020F0502020204030204" pitchFamily="34" charset="0"/>
                <a:cs typeface="Calibri" panose="020F0502020204030204" pitchFamily="34" charset="0"/>
              </a:rPr>
              <a:t>– Start Moderate intensity statin</a:t>
            </a:r>
          </a:p>
          <a:p>
            <a:pPr algn="l">
              <a:lnSpc>
                <a:spcPct val="120000"/>
              </a:lnSpc>
            </a:pPr>
            <a:r>
              <a:rPr lang="en-US" dirty="0">
                <a:solidFill>
                  <a:srgbClr val="000000"/>
                </a:solidFill>
                <a:ea typeface="Calibri" panose="020F0502020204030204" pitchFamily="34" charset="0"/>
                <a:cs typeface="Calibri" panose="020F0502020204030204" pitchFamily="34" charset="0"/>
              </a:rPr>
              <a:t>H</a:t>
            </a:r>
            <a:r>
              <a:rPr lang="en-US" i="0" dirty="0">
                <a:solidFill>
                  <a:srgbClr val="000000"/>
                </a:solidFill>
                <a:effectLst/>
                <a:ea typeface="Calibri" panose="020F0502020204030204" pitchFamily="34" charset="0"/>
                <a:cs typeface="Calibri" panose="020F0502020204030204" pitchFamily="34" charset="0"/>
              </a:rPr>
              <a:t>igher cardiovascular risk*</a:t>
            </a:r>
          </a:p>
          <a:p>
            <a:pPr lvl="1">
              <a:lnSpc>
                <a:spcPct val="120000"/>
              </a:lnSpc>
            </a:pPr>
            <a:r>
              <a:rPr lang="en-US" sz="2200" b="0" i="0" dirty="0">
                <a:solidFill>
                  <a:srgbClr val="000000"/>
                </a:solidFill>
                <a:effectLst/>
                <a:ea typeface="Calibri" panose="020F0502020204030204" pitchFamily="34" charset="0"/>
                <a:cs typeface="Calibri" panose="020F0502020204030204" pitchFamily="34" charset="0"/>
              </a:rPr>
              <a:t>(*HTN, Smoke, CKD, BMI 30+ albuminuria, family </a:t>
            </a:r>
            <a:r>
              <a:rPr lang="en-US" sz="2200" b="0" i="0" dirty="0" err="1">
                <a:solidFill>
                  <a:srgbClr val="000000"/>
                </a:solidFill>
                <a:effectLst/>
                <a:ea typeface="Calibri" panose="020F0502020204030204" pitchFamily="34" charset="0"/>
                <a:cs typeface="Calibri" panose="020F0502020204030204" pitchFamily="34" charset="0"/>
              </a:rPr>
              <a:t>hx</a:t>
            </a:r>
            <a:r>
              <a:rPr lang="en-US" sz="2200" b="0" i="0" dirty="0">
                <a:solidFill>
                  <a:srgbClr val="000000"/>
                </a:solidFill>
                <a:effectLst/>
                <a:ea typeface="Calibri" panose="020F0502020204030204" pitchFamily="34" charset="0"/>
                <a:cs typeface="Calibri" panose="020F0502020204030204" pitchFamily="34" charset="0"/>
              </a:rPr>
              <a:t> ACSVD) </a:t>
            </a:r>
          </a:p>
          <a:p>
            <a:pPr lvl="1">
              <a:lnSpc>
                <a:spcPct val="120000"/>
              </a:lnSpc>
            </a:pPr>
            <a:r>
              <a:rPr lang="en-US" sz="2200" b="1" i="0" dirty="0">
                <a:solidFill>
                  <a:srgbClr val="000000"/>
                </a:solidFill>
                <a:effectLst/>
                <a:ea typeface="Calibri" panose="020F0502020204030204" pitchFamily="34" charset="0"/>
                <a:cs typeface="Calibri" panose="020F0502020204030204" pitchFamily="34" charset="0"/>
              </a:rPr>
              <a:t>High-intensity statin </a:t>
            </a:r>
            <a:r>
              <a:rPr lang="en-US" sz="2200" b="0" i="0" dirty="0">
                <a:solidFill>
                  <a:srgbClr val="000000"/>
                </a:solidFill>
                <a:effectLst/>
                <a:ea typeface="Calibri" panose="020F0502020204030204" pitchFamily="34" charset="0"/>
                <a:cs typeface="Calibri" panose="020F0502020204030204" pitchFamily="34" charset="0"/>
              </a:rPr>
              <a:t>therapy is recommended</a:t>
            </a:r>
          </a:p>
          <a:p>
            <a:pPr>
              <a:lnSpc>
                <a:spcPct val="120000"/>
              </a:lnSpc>
            </a:pPr>
            <a:r>
              <a:rPr lang="en-US" sz="2800" b="1" i="0" dirty="0">
                <a:solidFill>
                  <a:srgbClr val="000000"/>
                </a:solidFill>
                <a:effectLst/>
                <a:ea typeface="Calibri" panose="020F0502020204030204" pitchFamily="34" charset="0"/>
                <a:cs typeface="Calibri" panose="020F0502020204030204" pitchFamily="34" charset="0"/>
              </a:rPr>
              <a:t>Reduce LDL cholesterol by at least 50% of baseline              		AND</a:t>
            </a:r>
          </a:p>
          <a:p>
            <a:pPr>
              <a:lnSpc>
                <a:spcPct val="120000"/>
              </a:lnSpc>
            </a:pPr>
            <a:r>
              <a:rPr lang="en-US" sz="2600" b="1" i="0" dirty="0">
                <a:solidFill>
                  <a:srgbClr val="000000"/>
                </a:solidFill>
                <a:effectLst/>
                <a:ea typeface="Calibri" panose="020F0502020204030204" pitchFamily="34" charset="0"/>
                <a:cs typeface="Calibri" panose="020F0502020204030204" pitchFamily="34" charset="0"/>
              </a:rPr>
              <a:t>Target LDL cholesterol &lt;70 mg/dL. </a:t>
            </a:r>
            <a:endParaRPr lang="en-US" sz="2600" b="0" i="0" dirty="0">
              <a:solidFill>
                <a:srgbClr val="000000"/>
              </a:solidFill>
              <a:effectLst/>
              <a:ea typeface="Calibri" panose="020F0502020204030204" pitchFamily="34" charset="0"/>
              <a:cs typeface="Calibri" panose="020F0502020204030204" pitchFamily="34" charset="0"/>
            </a:endParaRPr>
          </a:p>
          <a:p>
            <a:endParaRPr lang="en-US" dirty="0"/>
          </a:p>
        </p:txBody>
      </p:sp>
      <p:sp>
        <p:nvSpPr>
          <p:cNvPr id="3" name="Content Placeholder 2">
            <a:extLst>
              <a:ext uri="{FF2B5EF4-FFF2-40B4-BE49-F238E27FC236}">
                <a16:creationId xmlns:a16="http://schemas.microsoft.com/office/drawing/2014/main" id="{EC71A1D5-E3F6-CCA6-BCE1-6E4557BFA0EE}"/>
              </a:ext>
            </a:extLst>
          </p:cNvPr>
          <p:cNvSpPr>
            <a:spLocks noGrp="1"/>
          </p:cNvSpPr>
          <p:nvPr>
            <p:ph sz="quarter" idx="2"/>
          </p:nvPr>
        </p:nvSpPr>
        <p:spPr/>
        <p:txBody>
          <a:bodyPr>
            <a:normAutofit fontScale="70000" lnSpcReduction="20000"/>
          </a:bodyPr>
          <a:lstStyle/>
          <a:p>
            <a:pPr algn="ctr">
              <a:lnSpc>
                <a:spcPct val="120000"/>
              </a:lnSpc>
            </a:pPr>
            <a:r>
              <a:rPr lang="en-US" b="1" i="0" dirty="0">
                <a:solidFill>
                  <a:srgbClr val="000000"/>
                </a:solidFill>
                <a:effectLst/>
                <a:ea typeface="Calibri" panose="020F0502020204030204" pitchFamily="34" charset="0"/>
                <a:cs typeface="Calibri" panose="020F0502020204030204" pitchFamily="34" charset="0"/>
              </a:rPr>
              <a:t>If LDL cholesterol 70 +</a:t>
            </a:r>
          </a:p>
          <a:p>
            <a:pPr lvl="1">
              <a:lnSpc>
                <a:spcPct val="120000"/>
              </a:lnSpc>
            </a:pPr>
            <a:r>
              <a:rPr lang="en-US" sz="2800" b="0" i="0" dirty="0">
                <a:solidFill>
                  <a:srgbClr val="000000"/>
                </a:solidFill>
                <a:effectLst/>
                <a:ea typeface="Calibri" panose="020F0502020204030204" pitchFamily="34" charset="0"/>
                <a:cs typeface="Calibri" panose="020F0502020204030204" pitchFamily="34" charset="0"/>
              </a:rPr>
              <a:t>it may be reasonable to add ezetimibe or a PCSK9 inhibitor to maximum tolerated statin therapy. </a:t>
            </a:r>
          </a:p>
          <a:p>
            <a:endParaRPr lang="en-US" dirty="0"/>
          </a:p>
        </p:txBody>
      </p:sp>
      <p:pic>
        <p:nvPicPr>
          <p:cNvPr id="5" name="Picture 4" descr="Pharmacist weighing medication">
            <a:extLst>
              <a:ext uri="{FF2B5EF4-FFF2-40B4-BE49-F238E27FC236}">
                <a16:creationId xmlns:a16="http://schemas.microsoft.com/office/drawing/2014/main" id="{E94FFE12-3F32-4D4C-FBCC-E8AE2245BC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4981" y="3962400"/>
            <a:ext cx="2743200" cy="1829704"/>
          </a:xfrm>
          <a:prstGeom prst="rect">
            <a:avLst/>
          </a:prstGeom>
        </p:spPr>
      </p:pic>
      <p:pic>
        <p:nvPicPr>
          <p:cNvPr id="4" name="Picture 3">
            <a:extLst>
              <a:ext uri="{FF2B5EF4-FFF2-40B4-BE49-F238E27FC236}">
                <a16:creationId xmlns:a16="http://schemas.microsoft.com/office/drawing/2014/main" id="{48827125-E89F-9CA8-0D14-846BB7C8779B}"/>
              </a:ext>
            </a:extLst>
          </p:cNvPr>
          <p:cNvPicPr>
            <a:picLocks noChangeAspect="1"/>
          </p:cNvPicPr>
          <p:nvPr/>
        </p:nvPicPr>
        <p:blipFill>
          <a:blip r:embed="rId4"/>
          <a:stretch>
            <a:fillRect/>
          </a:stretch>
        </p:blipFill>
        <p:spPr>
          <a:xfrm>
            <a:off x="5257800" y="6308911"/>
            <a:ext cx="3735808" cy="463924"/>
          </a:xfrm>
          <a:prstGeom prst="rect">
            <a:avLst/>
          </a:prstGeom>
        </p:spPr>
      </p:pic>
    </p:spTree>
    <p:extLst>
      <p:ext uri="{BB962C8B-B14F-4D97-AF65-F5344CB8AC3E}">
        <p14:creationId xmlns:p14="http://schemas.microsoft.com/office/powerpoint/2010/main" val="3905327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431889F6-65BC-4A8F-B53C-D458E04C9179}"/>
              </a:ext>
            </a:extLst>
          </p:cNvPr>
          <p:cNvSpPr/>
          <p:nvPr/>
        </p:nvSpPr>
        <p:spPr>
          <a:xfrm>
            <a:off x="304800" y="4800600"/>
            <a:ext cx="3962400" cy="1295400"/>
          </a:xfrm>
          <a:prstGeom prst="roundRect">
            <a:avLst/>
          </a:prstGeom>
          <a:gradFill>
            <a:gsLst>
              <a:gs pos="0">
                <a:schemeClr val="accent1">
                  <a:lumMod val="5000"/>
                  <a:lumOff val="95000"/>
                </a:schemeClr>
              </a:gs>
              <a:gs pos="74000">
                <a:schemeClr val="accent1">
                  <a:lumMod val="45000"/>
                  <a:lumOff val="55000"/>
                </a:schemeClr>
              </a:gs>
              <a:gs pos="50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a:extLst>
              <a:ext uri="{FF2B5EF4-FFF2-40B4-BE49-F238E27FC236}">
                <a16:creationId xmlns:a16="http://schemas.microsoft.com/office/drawing/2014/main" id="{C93D551D-57A7-4B83-AD15-E98D985BF114}"/>
              </a:ext>
            </a:extLst>
          </p:cNvPr>
          <p:cNvSpPr>
            <a:spLocks noGrp="1"/>
          </p:cNvSpPr>
          <p:nvPr>
            <p:ph type="title"/>
          </p:nvPr>
        </p:nvSpPr>
        <p:spPr>
          <a:xfrm>
            <a:off x="323161" y="196850"/>
            <a:ext cx="8229600" cy="914400"/>
          </a:xfrm>
        </p:spPr>
        <p:txBody>
          <a:bodyPr>
            <a:normAutofit/>
          </a:bodyPr>
          <a:lstStyle/>
          <a:p>
            <a:pPr>
              <a:defRPr/>
            </a:pPr>
            <a:r>
              <a:rPr lang="en-US" sz="4000" dirty="0"/>
              <a:t>Statin Dosing</a:t>
            </a:r>
          </a:p>
        </p:txBody>
      </p:sp>
      <p:sp>
        <p:nvSpPr>
          <p:cNvPr id="67588" name="Text Placeholder 2">
            <a:extLst>
              <a:ext uri="{FF2B5EF4-FFF2-40B4-BE49-F238E27FC236}">
                <a16:creationId xmlns:a16="http://schemas.microsoft.com/office/drawing/2014/main" id="{F8BBA16F-DCDA-4804-AD12-BA8BE77F551F}"/>
              </a:ext>
            </a:extLst>
          </p:cNvPr>
          <p:cNvSpPr>
            <a:spLocks noGrp="1"/>
          </p:cNvSpPr>
          <p:nvPr>
            <p:ph type="body" idx="1"/>
          </p:nvPr>
        </p:nvSpPr>
        <p:spPr>
          <a:xfrm>
            <a:off x="457200" y="1219200"/>
            <a:ext cx="3521075" cy="914400"/>
          </a:xfrm>
          <a:solidFill>
            <a:schemeClr val="accent1"/>
          </a:solidFill>
          <a:ln>
            <a:miter lim="800000"/>
            <a:headEnd/>
            <a:tailEnd/>
          </a:ln>
        </p:spPr>
        <p:txBody>
          <a:bodyPr/>
          <a:lstStyle/>
          <a:p>
            <a:r>
              <a:rPr lang="en-US" altLang="en-US" sz="2200" dirty="0">
                <a:solidFill>
                  <a:schemeClr val="bg1"/>
                </a:solidFill>
              </a:rPr>
              <a:t>High Intensity: </a:t>
            </a:r>
          </a:p>
          <a:p>
            <a:r>
              <a:rPr lang="en-US" altLang="en-US" dirty="0">
                <a:solidFill>
                  <a:schemeClr val="bg1"/>
                </a:solidFill>
              </a:rPr>
              <a:t>Lowers LDL ≥50%</a:t>
            </a:r>
          </a:p>
        </p:txBody>
      </p:sp>
      <p:sp>
        <p:nvSpPr>
          <p:cNvPr id="67589" name="Text Placeholder 3">
            <a:extLst>
              <a:ext uri="{FF2B5EF4-FFF2-40B4-BE49-F238E27FC236}">
                <a16:creationId xmlns:a16="http://schemas.microsoft.com/office/drawing/2014/main" id="{647E96B6-EA0C-421A-B40F-272099F5C251}"/>
              </a:ext>
            </a:extLst>
          </p:cNvPr>
          <p:cNvSpPr>
            <a:spLocks noGrp="1"/>
          </p:cNvSpPr>
          <p:nvPr>
            <p:ph type="body" sz="half" idx="3"/>
          </p:nvPr>
        </p:nvSpPr>
        <p:spPr>
          <a:xfrm>
            <a:off x="4267200" y="1196975"/>
            <a:ext cx="3733800" cy="914400"/>
          </a:xfrm>
          <a:solidFill>
            <a:schemeClr val="accent1"/>
          </a:solidFill>
          <a:ln>
            <a:miter lim="800000"/>
            <a:headEnd/>
            <a:tailEnd/>
          </a:ln>
        </p:spPr>
        <p:txBody>
          <a:bodyPr/>
          <a:lstStyle/>
          <a:p>
            <a:r>
              <a:rPr lang="en-US" altLang="en-US" sz="2200" dirty="0">
                <a:solidFill>
                  <a:schemeClr val="bg1"/>
                </a:solidFill>
              </a:rPr>
              <a:t>Moderate Intensity: </a:t>
            </a:r>
          </a:p>
          <a:p>
            <a:r>
              <a:rPr lang="en-US" altLang="en-US" dirty="0">
                <a:solidFill>
                  <a:schemeClr val="bg1"/>
                </a:solidFill>
              </a:rPr>
              <a:t>Lower LDL 30-&lt;50%</a:t>
            </a:r>
          </a:p>
        </p:txBody>
      </p:sp>
      <p:sp>
        <p:nvSpPr>
          <p:cNvPr id="67590" name="Content Placeholder 4">
            <a:extLst>
              <a:ext uri="{FF2B5EF4-FFF2-40B4-BE49-F238E27FC236}">
                <a16:creationId xmlns:a16="http://schemas.microsoft.com/office/drawing/2014/main" id="{8684E575-4DEC-418F-A191-3FFB070FCFA2}"/>
              </a:ext>
            </a:extLst>
          </p:cNvPr>
          <p:cNvSpPr>
            <a:spLocks noGrp="1"/>
          </p:cNvSpPr>
          <p:nvPr>
            <p:ph sz="quarter" idx="2"/>
          </p:nvPr>
        </p:nvSpPr>
        <p:spPr>
          <a:xfrm>
            <a:off x="304800" y="2209800"/>
            <a:ext cx="3962400" cy="3616325"/>
          </a:xfrm>
        </p:spPr>
        <p:txBody>
          <a:bodyPr>
            <a:normAutofit/>
          </a:bodyPr>
          <a:lstStyle/>
          <a:p>
            <a:pPr lvl="1"/>
            <a:r>
              <a:rPr lang="en-US" altLang="en-US" sz="2800" dirty="0"/>
              <a:t>Lipitor (atorvastatin) </a:t>
            </a:r>
          </a:p>
          <a:p>
            <a:pPr lvl="2"/>
            <a:r>
              <a:rPr lang="en-US" altLang="en-US" sz="2400" dirty="0"/>
              <a:t>40-80mg</a:t>
            </a:r>
          </a:p>
          <a:p>
            <a:pPr lvl="1"/>
            <a:r>
              <a:rPr lang="en-US" altLang="en-US" sz="2800" dirty="0"/>
              <a:t>Crestor (rosuvastatin) </a:t>
            </a:r>
          </a:p>
          <a:p>
            <a:pPr lvl="2"/>
            <a:r>
              <a:rPr lang="en-US" altLang="en-US" sz="2400" dirty="0"/>
              <a:t>20-40mg</a:t>
            </a:r>
          </a:p>
          <a:p>
            <a:endParaRPr lang="en-US" altLang="en-US" dirty="0"/>
          </a:p>
        </p:txBody>
      </p:sp>
      <p:sp>
        <p:nvSpPr>
          <p:cNvPr id="67591" name="Content Placeholder 5">
            <a:extLst>
              <a:ext uri="{FF2B5EF4-FFF2-40B4-BE49-F238E27FC236}">
                <a16:creationId xmlns:a16="http://schemas.microsoft.com/office/drawing/2014/main" id="{ACF1EE85-5F64-4B50-82AC-D6CDB1C3FFBF}"/>
              </a:ext>
            </a:extLst>
          </p:cNvPr>
          <p:cNvSpPr>
            <a:spLocks noGrp="1"/>
          </p:cNvSpPr>
          <p:nvPr>
            <p:ph sz="quarter" idx="4"/>
          </p:nvPr>
        </p:nvSpPr>
        <p:spPr>
          <a:xfrm>
            <a:off x="4114800" y="2171700"/>
            <a:ext cx="4724400" cy="4305300"/>
          </a:xfrm>
        </p:spPr>
        <p:txBody>
          <a:bodyPr>
            <a:normAutofit/>
          </a:bodyPr>
          <a:lstStyle/>
          <a:p>
            <a:pPr lvl="1"/>
            <a:r>
              <a:rPr lang="en-US" altLang="en-US" sz="2000" dirty="0"/>
              <a:t>Lipitor (atorvastatin) </a:t>
            </a:r>
          </a:p>
          <a:p>
            <a:pPr lvl="2"/>
            <a:r>
              <a:rPr lang="en-US" altLang="en-US" sz="1800" dirty="0"/>
              <a:t>10-20mg</a:t>
            </a:r>
          </a:p>
          <a:p>
            <a:pPr lvl="1"/>
            <a:r>
              <a:rPr lang="en-US" altLang="en-US" sz="2000" dirty="0"/>
              <a:t>Crestor (rosuvastatin) </a:t>
            </a:r>
          </a:p>
          <a:p>
            <a:pPr lvl="2"/>
            <a:r>
              <a:rPr lang="en-US" altLang="en-US" sz="1800" dirty="0"/>
              <a:t>5-10mg</a:t>
            </a:r>
          </a:p>
          <a:p>
            <a:pPr lvl="1"/>
            <a:r>
              <a:rPr lang="en-US" altLang="en-US" sz="2000" dirty="0"/>
              <a:t>Zocor (Simvastatin) </a:t>
            </a:r>
          </a:p>
          <a:p>
            <a:pPr lvl="2"/>
            <a:r>
              <a:rPr lang="en-US" altLang="en-US" sz="1800" dirty="0"/>
              <a:t>20-40mg</a:t>
            </a:r>
          </a:p>
          <a:p>
            <a:pPr lvl="1"/>
            <a:r>
              <a:rPr lang="en-US" altLang="en-US" sz="2000" dirty="0"/>
              <a:t>Pravachol (pravastatin) </a:t>
            </a:r>
          </a:p>
          <a:p>
            <a:pPr lvl="2"/>
            <a:r>
              <a:rPr lang="en-US" altLang="en-US" sz="1800" dirty="0"/>
              <a:t>40 – 80mg</a:t>
            </a:r>
          </a:p>
          <a:p>
            <a:pPr lvl="1"/>
            <a:r>
              <a:rPr lang="en-US" altLang="en-US" sz="2000" dirty="0" err="1"/>
              <a:t>Mevacor</a:t>
            </a:r>
            <a:r>
              <a:rPr lang="en-US" altLang="en-US" sz="2000" dirty="0"/>
              <a:t> (lovastatin) 40 mg</a:t>
            </a:r>
          </a:p>
          <a:p>
            <a:pPr lvl="1"/>
            <a:r>
              <a:rPr lang="en-US" altLang="en-US" sz="2000" dirty="0" err="1"/>
              <a:t>Lescol</a:t>
            </a:r>
            <a:r>
              <a:rPr lang="en-US" altLang="en-US" sz="2000" dirty="0"/>
              <a:t> (</a:t>
            </a:r>
            <a:r>
              <a:rPr lang="en-US" altLang="en-US" sz="2000" dirty="0" err="1"/>
              <a:t>fluvastatin</a:t>
            </a:r>
            <a:r>
              <a:rPr lang="en-US" altLang="en-US" sz="2000" dirty="0"/>
              <a:t>) XL 80mg</a:t>
            </a:r>
          </a:p>
          <a:p>
            <a:pPr lvl="1"/>
            <a:r>
              <a:rPr lang="en-US" altLang="en-US" sz="2000" dirty="0" err="1"/>
              <a:t>Livalo</a:t>
            </a:r>
            <a:r>
              <a:rPr lang="en-US" altLang="en-US" sz="2000" dirty="0"/>
              <a:t> (</a:t>
            </a:r>
            <a:r>
              <a:rPr lang="en-US" altLang="en-US" sz="2000" dirty="0" err="1"/>
              <a:t>pitavastatin</a:t>
            </a:r>
            <a:r>
              <a:rPr lang="en-US" altLang="en-US" sz="2000" dirty="0"/>
              <a:t>) </a:t>
            </a:r>
            <a:r>
              <a:rPr lang="en-US" altLang="en-US" sz="1800" dirty="0"/>
              <a:t>2-4mg</a:t>
            </a:r>
          </a:p>
        </p:txBody>
      </p:sp>
      <p:sp>
        <p:nvSpPr>
          <p:cNvPr id="67592" name="Rectangle 2">
            <a:extLst>
              <a:ext uri="{FF2B5EF4-FFF2-40B4-BE49-F238E27FC236}">
                <a16:creationId xmlns:a16="http://schemas.microsoft.com/office/drawing/2014/main" id="{D9391E5F-F2EA-4191-963B-80C7CF958052}"/>
              </a:ext>
            </a:extLst>
          </p:cNvPr>
          <p:cNvSpPr>
            <a:spLocks noChangeArrowheads="1"/>
          </p:cNvSpPr>
          <p:nvPr/>
        </p:nvSpPr>
        <p:spPr bwMode="auto">
          <a:xfrm>
            <a:off x="457200" y="5016500"/>
            <a:ext cx="3810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cs typeface="Arial" panose="020B0604020202020204" pitchFamily="34" charset="0"/>
              </a:defRPr>
            </a:lvl1pPr>
            <a:lvl2pPr marL="742950" indent="-285750">
              <a:defRPr>
                <a:solidFill>
                  <a:schemeClr val="tx1"/>
                </a:solidFill>
                <a:latin typeface="Trebuchet MS" panose="020B0603020202020204" pitchFamily="34" charset="0"/>
                <a:cs typeface="Arial" panose="020B0604020202020204" pitchFamily="34" charset="0"/>
              </a:defRPr>
            </a:lvl2pPr>
            <a:lvl3pPr marL="1143000" indent="-228600">
              <a:defRPr>
                <a:solidFill>
                  <a:schemeClr val="tx1"/>
                </a:solidFill>
                <a:latin typeface="Trebuchet MS" panose="020B0603020202020204" pitchFamily="34" charset="0"/>
                <a:cs typeface="Arial" panose="020B0604020202020204" pitchFamily="34" charset="0"/>
              </a:defRPr>
            </a:lvl3pPr>
            <a:lvl4pPr marL="1600200" indent="-228600">
              <a:defRPr>
                <a:solidFill>
                  <a:schemeClr val="tx1"/>
                </a:solidFill>
                <a:latin typeface="Trebuchet MS" panose="020B0603020202020204" pitchFamily="34" charset="0"/>
                <a:cs typeface="Arial" panose="020B0604020202020204" pitchFamily="34" charset="0"/>
              </a:defRPr>
            </a:lvl4pPr>
            <a:lvl5pPr marL="2057400" indent="-22860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pPr algn="ctr" eaLnBrk="1" hangingPunct="1"/>
            <a:r>
              <a:rPr lang="en-US" altLang="en-US" b="1"/>
              <a:t>***If person can’t tolerate intended statin dose, use maximally tolerated dose</a:t>
            </a:r>
            <a:endParaRPr lang="en-US" altLang="en-US"/>
          </a:p>
        </p:txBody>
      </p:sp>
      <p:pic>
        <p:nvPicPr>
          <p:cNvPr id="3" name="Picture 2">
            <a:extLst>
              <a:ext uri="{FF2B5EF4-FFF2-40B4-BE49-F238E27FC236}">
                <a16:creationId xmlns:a16="http://schemas.microsoft.com/office/drawing/2014/main" id="{A330EE1A-CC99-6022-4047-91EF5AE7BFA6}"/>
              </a:ext>
            </a:extLst>
          </p:cNvPr>
          <p:cNvPicPr>
            <a:picLocks noChangeAspect="1"/>
          </p:cNvPicPr>
          <p:nvPr/>
        </p:nvPicPr>
        <p:blipFill>
          <a:blip r:embed="rId3"/>
          <a:stretch>
            <a:fillRect/>
          </a:stretch>
        </p:blipFill>
        <p:spPr>
          <a:xfrm>
            <a:off x="5257800" y="6308911"/>
            <a:ext cx="3735808" cy="4639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2BE8C-34CE-9EC1-A199-80D975941B06}"/>
              </a:ext>
            </a:extLst>
          </p:cNvPr>
          <p:cNvSpPr>
            <a:spLocks noGrp="1"/>
          </p:cNvSpPr>
          <p:nvPr>
            <p:ph type="title"/>
          </p:nvPr>
        </p:nvSpPr>
        <p:spPr>
          <a:xfrm>
            <a:off x="457200" y="228600"/>
            <a:ext cx="8229600" cy="937390"/>
          </a:xfrm>
        </p:spPr>
        <p:txBody>
          <a:bodyPr anchor="b">
            <a:noAutofit/>
          </a:bodyPr>
          <a:lstStyle/>
          <a:p>
            <a:r>
              <a:rPr lang="en-US" sz="4000" dirty="0"/>
              <a:t>Lipid Goals for People </a:t>
            </a:r>
            <a:r>
              <a:rPr lang="en-US" sz="4000" i="1" dirty="0"/>
              <a:t>with</a:t>
            </a:r>
            <a:r>
              <a:rPr lang="en-US" sz="4000" dirty="0"/>
              <a:t> ASCVD</a:t>
            </a:r>
          </a:p>
        </p:txBody>
      </p:sp>
      <p:sp>
        <p:nvSpPr>
          <p:cNvPr id="3" name="Content Placeholder 2">
            <a:extLst>
              <a:ext uri="{FF2B5EF4-FFF2-40B4-BE49-F238E27FC236}">
                <a16:creationId xmlns:a16="http://schemas.microsoft.com/office/drawing/2014/main" id="{1B7F1BED-C4CC-0499-1010-5C1BCDF12711}"/>
              </a:ext>
            </a:extLst>
          </p:cNvPr>
          <p:cNvSpPr>
            <a:spLocks noGrp="1"/>
          </p:cNvSpPr>
          <p:nvPr>
            <p:ph sz="quarter" idx="1"/>
          </p:nvPr>
        </p:nvSpPr>
        <p:spPr>
          <a:xfrm>
            <a:off x="420330" y="1102080"/>
            <a:ext cx="7123470" cy="5638800"/>
          </a:xfrm>
        </p:spPr>
        <p:txBody>
          <a:bodyPr>
            <a:normAutofit/>
          </a:bodyPr>
          <a:lstStyle/>
          <a:p>
            <a:r>
              <a:rPr lang="en-US" sz="2400" b="0" i="0" dirty="0">
                <a:effectLst/>
              </a:rPr>
              <a:t>For people of all ages with diabetes and atherosclerotic cardiovascular disease:</a:t>
            </a:r>
          </a:p>
          <a:p>
            <a:pPr lvl="1">
              <a:buFont typeface="Arial" panose="020B0604020202020204" pitchFamily="34" charset="0"/>
              <a:buChar char="•"/>
            </a:pPr>
            <a:r>
              <a:rPr lang="en-US" sz="2400" b="0" i="0" dirty="0">
                <a:effectLst/>
              </a:rPr>
              <a:t>Add high-intensity statin to lifestyle therapy.</a:t>
            </a:r>
          </a:p>
          <a:p>
            <a:pPr lvl="1">
              <a:buFont typeface="Arial" panose="020B0604020202020204" pitchFamily="34" charset="0"/>
              <a:buChar char="•"/>
            </a:pPr>
            <a:r>
              <a:rPr lang="en-US" sz="2400" b="1" dirty="0"/>
              <a:t>Reduce</a:t>
            </a:r>
            <a:r>
              <a:rPr lang="en-US" sz="2400" b="1" i="0" dirty="0">
                <a:effectLst/>
              </a:rPr>
              <a:t> LDL cholesterol by 50% or greater from baseline with LDL cholesterol goal of &lt;55.</a:t>
            </a:r>
          </a:p>
          <a:p>
            <a:pPr lvl="1">
              <a:buFont typeface="Arial" panose="020B0604020202020204" pitchFamily="34" charset="0"/>
              <a:buChar char="•"/>
            </a:pPr>
            <a:r>
              <a:rPr lang="en-US" sz="2400" b="0" i="0" dirty="0">
                <a:effectLst/>
              </a:rPr>
              <a:t>Addition of ezetimibe or a PCSK9 inhibitor with proven benefit in recommended if goal is not achieved on maximum tolerated statin therapy. </a:t>
            </a:r>
          </a:p>
          <a:p>
            <a:pPr>
              <a:lnSpc>
                <a:spcPct val="90000"/>
              </a:lnSpc>
            </a:pPr>
            <a:endParaRPr lang="en-US" sz="2000" dirty="0"/>
          </a:p>
        </p:txBody>
      </p:sp>
      <p:pic>
        <p:nvPicPr>
          <p:cNvPr id="5" name="Picture 4" descr="Senior woman working">
            <a:extLst>
              <a:ext uri="{FF2B5EF4-FFF2-40B4-BE49-F238E27FC236}">
                <a16:creationId xmlns:a16="http://schemas.microsoft.com/office/drawing/2014/main" id="{56DE5FF6-9AF6-DEC2-D7B3-3A5D21A1766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677" r="20686" b="-3"/>
          <a:stretch/>
        </p:blipFill>
        <p:spPr>
          <a:xfrm>
            <a:off x="7225036" y="1295400"/>
            <a:ext cx="1780529" cy="2175307"/>
          </a:xfrm>
          <a:prstGeom prst="rect">
            <a:avLst/>
          </a:prstGeom>
          <a:noFill/>
        </p:spPr>
      </p:pic>
      <p:pic>
        <p:nvPicPr>
          <p:cNvPr id="4" name="Picture 3">
            <a:extLst>
              <a:ext uri="{FF2B5EF4-FFF2-40B4-BE49-F238E27FC236}">
                <a16:creationId xmlns:a16="http://schemas.microsoft.com/office/drawing/2014/main" id="{19D9B231-516E-F828-4B35-0E99CBB7AE7B}"/>
              </a:ext>
            </a:extLst>
          </p:cNvPr>
          <p:cNvPicPr>
            <a:picLocks noChangeAspect="1"/>
          </p:cNvPicPr>
          <p:nvPr/>
        </p:nvPicPr>
        <p:blipFill>
          <a:blip r:embed="rId3"/>
          <a:stretch>
            <a:fillRect/>
          </a:stretch>
        </p:blipFill>
        <p:spPr>
          <a:xfrm>
            <a:off x="5257800" y="6308911"/>
            <a:ext cx="3735808" cy="463924"/>
          </a:xfrm>
          <a:prstGeom prst="rect">
            <a:avLst/>
          </a:prstGeom>
        </p:spPr>
      </p:pic>
      <p:pic>
        <p:nvPicPr>
          <p:cNvPr id="8" name="Picture 7">
            <a:extLst>
              <a:ext uri="{FF2B5EF4-FFF2-40B4-BE49-F238E27FC236}">
                <a16:creationId xmlns:a16="http://schemas.microsoft.com/office/drawing/2014/main" id="{DADD6E13-D2B3-C7E4-BA74-C331C253C7B1}"/>
              </a:ext>
            </a:extLst>
          </p:cNvPr>
          <p:cNvPicPr>
            <a:picLocks noChangeAspect="1"/>
          </p:cNvPicPr>
          <p:nvPr/>
        </p:nvPicPr>
        <p:blipFill>
          <a:blip r:embed="rId4"/>
          <a:stretch>
            <a:fillRect/>
          </a:stretch>
        </p:blipFill>
        <p:spPr>
          <a:xfrm>
            <a:off x="145476" y="4629482"/>
            <a:ext cx="8688808" cy="2064115"/>
          </a:xfrm>
          <a:prstGeom prst="rect">
            <a:avLst/>
          </a:prstGeom>
        </p:spPr>
      </p:pic>
    </p:spTree>
    <p:extLst>
      <p:ext uri="{BB962C8B-B14F-4D97-AF65-F5344CB8AC3E}">
        <p14:creationId xmlns:p14="http://schemas.microsoft.com/office/powerpoint/2010/main" val="123388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B50087-A9D3-1E83-3E32-8C88F055FF21}"/>
              </a:ext>
            </a:extLst>
          </p:cNvPr>
          <p:cNvPicPr>
            <a:picLocks noChangeAspect="1"/>
          </p:cNvPicPr>
          <p:nvPr/>
        </p:nvPicPr>
        <p:blipFill>
          <a:blip r:embed="rId2"/>
          <a:stretch>
            <a:fillRect/>
          </a:stretch>
        </p:blipFill>
        <p:spPr>
          <a:xfrm>
            <a:off x="685800" y="76200"/>
            <a:ext cx="6590022" cy="6520008"/>
          </a:xfrm>
          <a:prstGeom prst="rect">
            <a:avLst/>
          </a:prstGeom>
        </p:spPr>
      </p:pic>
      <p:sp>
        <p:nvSpPr>
          <p:cNvPr id="4" name="TextBox 3">
            <a:extLst>
              <a:ext uri="{FF2B5EF4-FFF2-40B4-BE49-F238E27FC236}">
                <a16:creationId xmlns:a16="http://schemas.microsoft.com/office/drawing/2014/main" id="{96AF2A4C-EAE8-4CED-ABB3-F0795B50ECD8}"/>
              </a:ext>
            </a:extLst>
          </p:cNvPr>
          <p:cNvSpPr txBox="1"/>
          <p:nvPr/>
        </p:nvSpPr>
        <p:spPr>
          <a:xfrm>
            <a:off x="6096000" y="6488668"/>
            <a:ext cx="3581400" cy="369332"/>
          </a:xfrm>
          <a:prstGeom prst="rect">
            <a:avLst/>
          </a:prstGeom>
          <a:noFill/>
        </p:spPr>
        <p:txBody>
          <a:bodyPr wrap="square" rtlCol="0">
            <a:spAutoFit/>
          </a:bodyPr>
          <a:lstStyle/>
          <a:p>
            <a:r>
              <a:rPr lang="en-US" dirty="0"/>
              <a:t>From Meds Cheat Sheet Page</a:t>
            </a:r>
          </a:p>
        </p:txBody>
      </p:sp>
    </p:spTree>
    <p:extLst>
      <p:ext uri="{BB962C8B-B14F-4D97-AF65-F5344CB8AC3E}">
        <p14:creationId xmlns:p14="http://schemas.microsoft.com/office/powerpoint/2010/main" val="1446752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C1365-8AAB-43F3-9A8C-D55DCECBBEF1}"/>
              </a:ext>
            </a:extLst>
          </p:cNvPr>
          <p:cNvSpPr>
            <a:spLocks noGrp="1"/>
          </p:cNvSpPr>
          <p:nvPr>
            <p:ph type="title"/>
          </p:nvPr>
        </p:nvSpPr>
        <p:spPr/>
        <p:txBody>
          <a:bodyPr/>
          <a:lstStyle/>
          <a:p>
            <a:r>
              <a:rPr lang="en-US" dirty="0"/>
              <a:t>Social Determinants of Health</a:t>
            </a:r>
          </a:p>
        </p:txBody>
      </p:sp>
      <p:sp>
        <p:nvSpPr>
          <p:cNvPr id="3" name="Content Placeholder 2">
            <a:extLst>
              <a:ext uri="{FF2B5EF4-FFF2-40B4-BE49-F238E27FC236}">
                <a16:creationId xmlns:a16="http://schemas.microsoft.com/office/drawing/2014/main" id="{E7E6E1AD-3DCE-4E83-92A5-C58483E7B6FF}"/>
              </a:ext>
            </a:extLst>
          </p:cNvPr>
          <p:cNvSpPr>
            <a:spLocks noGrp="1"/>
          </p:cNvSpPr>
          <p:nvPr>
            <p:ph sz="quarter" idx="1"/>
          </p:nvPr>
        </p:nvSpPr>
        <p:spPr>
          <a:xfrm>
            <a:off x="457200" y="1219200"/>
            <a:ext cx="4953000" cy="4937760"/>
          </a:xfrm>
        </p:spPr>
        <p:txBody>
          <a:bodyPr>
            <a:normAutofit/>
          </a:bodyPr>
          <a:lstStyle/>
          <a:p>
            <a:r>
              <a:rPr lang="en-US" sz="3200" b="0" i="0" dirty="0">
                <a:solidFill>
                  <a:srgbClr val="383636"/>
                </a:solidFill>
                <a:effectLst/>
                <a:latin typeface="Helvetica Neue"/>
              </a:rPr>
              <a:t>SDOH are defined as the economic, environmental, political, and social conditions in which people live and are responsible for a major part of health inequality worldwide.</a:t>
            </a:r>
            <a:endParaRPr lang="en-US" sz="3200" i="1" dirty="0"/>
          </a:p>
        </p:txBody>
      </p:sp>
      <p:pic>
        <p:nvPicPr>
          <p:cNvPr id="5" name="Picture 4">
            <a:extLst>
              <a:ext uri="{FF2B5EF4-FFF2-40B4-BE49-F238E27FC236}">
                <a16:creationId xmlns:a16="http://schemas.microsoft.com/office/drawing/2014/main" id="{51D3CCCA-670B-4740-A22E-138F7F7B84A2}"/>
              </a:ext>
            </a:extLst>
          </p:cNvPr>
          <p:cNvPicPr>
            <a:picLocks noChangeAspect="1"/>
          </p:cNvPicPr>
          <p:nvPr/>
        </p:nvPicPr>
        <p:blipFill>
          <a:blip r:embed="rId2"/>
          <a:stretch>
            <a:fillRect/>
          </a:stretch>
        </p:blipFill>
        <p:spPr>
          <a:xfrm>
            <a:off x="5614358" y="1371600"/>
            <a:ext cx="2992185" cy="2743200"/>
          </a:xfrm>
          <a:prstGeom prst="rect">
            <a:avLst/>
          </a:prstGeom>
        </p:spPr>
      </p:pic>
      <p:sp>
        <p:nvSpPr>
          <p:cNvPr id="6" name="TextBox 5">
            <a:extLst>
              <a:ext uri="{FF2B5EF4-FFF2-40B4-BE49-F238E27FC236}">
                <a16:creationId xmlns:a16="http://schemas.microsoft.com/office/drawing/2014/main" id="{8D929CA9-32DC-09CD-4682-ECF85A424E93}"/>
              </a:ext>
            </a:extLst>
          </p:cNvPr>
          <p:cNvSpPr txBox="1"/>
          <p:nvPr/>
        </p:nvSpPr>
        <p:spPr>
          <a:xfrm>
            <a:off x="4191000" y="5431160"/>
            <a:ext cx="4800600" cy="923330"/>
          </a:xfrm>
          <a:prstGeom prst="rect">
            <a:avLst/>
          </a:prstGeom>
          <a:noFill/>
        </p:spPr>
        <p:txBody>
          <a:bodyPr wrap="square">
            <a:spAutoFit/>
          </a:bodyPr>
          <a:lstStyle/>
          <a:p>
            <a:r>
              <a:rPr lang="en-US" b="0" i="0" dirty="0">
                <a:solidFill>
                  <a:srgbClr val="0070C0"/>
                </a:solidFill>
                <a:effectLst/>
                <a:latin typeface="Helvetica Neue"/>
              </a:rPr>
              <a:t>Greater exposure to adverse SDOH over the life course results in poor health</a:t>
            </a:r>
            <a:r>
              <a:rPr lang="en-US" dirty="0">
                <a:solidFill>
                  <a:srgbClr val="0070C0"/>
                </a:solidFill>
                <a:latin typeface="Helvetica Neue"/>
              </a:rPr>
              <a:t>. Use quality data to identify inequities &amp; take action. </a:t>
            </a:r>
            <a:endParaRPr lang="en-US" dirty="0">
              <a:solidFill>
                <a:srgbClr val="0070C0"/>
              </a:solidFill>
            </a:endParaRPr>
          </a:p>
        </p:txBody>
      </p:sp>
      <p:pic>
        <p:nvPicPr>
          <p:cNvPr id="7" name="Picture 6">
            <a:extLst>
              <a:ext uri="{FF2B5EF4-FFF2-40B4-BE49-F238E27FC236}">
                <a16:creationId xmlns:a16="http://schemas.microsoft.com/office/drawing/2014/main" id="{7A859CB4-5679-A3AC-1291-BAE21E8D5E30}"/>
              </a:ext>
            </a:extLst>
          </p:cNvPr>
          <p:cNvPicPr>
            <a:picLocks noChangeAspect="1"/>
          </p:cNvPicPr>
          <p:nvPr/>
        </p:nvPicPr>
        <p:blipFill>
          <a:blip r:embed="rId3"/>
          <a:stretch>
            <a:fillRect/>
          </a:stretch>
        </p:blipFill>
        <p:spPr>
          <a:xfrm>
            <a:off x="5796545" y="4165928"/>
            <a:ext cx="2667000" cy="749210"/>
          </a:xfrm>
          <a:prstGeom prst="rect">
            <a:avLst/>
          </a:prstGeom>
        </p:spPr>
      </p:pic>
    </p:spTree>
    <p:extLst>
      <p:ext uri="{BB962C8B-B14F-4D97-AF65-F5344CB8AC3E}">
        <p14:creationId xmlns:p14="http://schemas.microsoft.com/office/powerpoint/2010/main" val="522957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2346E-C1C0-C1A1-FB15-0A3CC55BE96C}"/>
              </a:ext>
            </a:extLst>
          </p:cNvPr>
          <p:cNvSpPr>
            <a:spLocks noGrp="1"/>
          </p:cNvSpPr>
          <p:nvPr>
            <p:ph type="title"/>
          </p:nvPr>
        </p:nvSpPr>
        <p:spPr>
          <a:xfrm>
            <a:off x="457200" y="152400"/>
            <a:ext cx="8229600" cy="969515"/>
          </a:xfrm>
        </p:spPr>
        <p:txBody>
          <a:bodyPr>
            <a:noAutofit/>
          </a:bodyPr>
          <a:lstStyle/>
          <a:p>
            <a:br>
              <a:rPr lang="en-US" sz="3200" dirty="0"/>
            </a:br>
            <a:br>
              <a:rPr lang="en-US" sz="3200" dirty="0"/>
            </a:br>
            <a:r>
              <a:rPr lang="en-US" sz="4000" dirty="0"/>
              <a:t>Lipid Therapy in Diabetes by Age 10.3</a:t>
            </a:r>
            <a:endParaRPr lang="en-US" sz="3200" dirty="0"/>
          </a:p>
        </p:txBody>
      </p:sp>
      <p:sp>
        <p:nvSpPr>
          <p:cNvPr id="3" name="Content Placeholder 2">
            <a:extLst>
              <a:ext uri="{FF2B5EF4-FFF2-40B4-BE49-F238E27FC236}">
                <a16:creationId xmlns:a16="http://schemas.microsoft.com/office/drawing/2014/main" id="{99D5BDB7-A045-91A1-184E-BB39FFD5ADCA}"/>
              </a:ext>
            </a:extLst>
          </p:cNvPr>
          <p:cNvSpPr>
            <a:spLocks noGrp="1"/>
          </p:cNvSpPr>
          <p:nvPr>
            <p:ph sz="quarter" idx="1"/>
          </p:nvPr>
        </p:nvSpPr>
        <p:spPr>
          <a:xfrm>
            <a:off x="531392" y="1487674"/>
            <a:ext cx="4041648" cy="4937760"/>
          </a:xfrm>
        </p:spPr>
        <p:txBody>
          <a:bodyPr>
            <a:normAutofit fontScale="70000" lnSpcReduction="20000"/>
          </a:bodyPr>
          <a:lstStyle/>
          <a:p>
            <a:pPr>
              <a:lnSpc>
                <a:spcPct val="120000"/>
              </a:lnSpc>
            </a:pPr>
            <a:r>
              <a:rPr lang="en-US" dirty="0">
                <a:solidFill>
                  <a:srgbClr val="383636"/>
                </a:solidFill>
                <a:ea typeface="Calibri" panose="020F0502020204030204" pitchFamily="34" charset="0"/>
                <a:cs typeface="Calibri" panose="020F0502020204030204" pitchFamily="34" charset="0"/>
              </a:rPr>
              <a:t>A</a:t>
            </a:r>
            <a:r>
              <a:rPr lang="en-US" b="0" i="0" dirty="0">
                <a:solidFill>
                  <a:srgbClr val="383636"/>
                </a:solidFill>
                <a:effectLst/>
                <a:ea typeface="Calibri" panose="020F0502020204030204" pitchFamily="34" charset="0"/>
                <a:cs typeface="Calibri" panose="020F0502020204030204" pitchFamily="34" charset="0"/>
              </a:rPr>
              <a:t>ll ages 20+ </a:t>
            </a:r>
            <a:r>
              <a:rPr lang="en-US" b="0" i="1" dirty="0">
                <a:solidFill>
                  <a:srgbClr val="383636"/>
                </a:solidFill>
                <a:effectLst/>
                <a:ea typeface="Calibri" panose="020F0502020204030204" pitchFamily="34" charset="0"/>
                <a:cs typeface="Calibri" panose="020F0502020204030204" pitchFamily="34" charset="0"/>
              </a:rPr>
              <a:t>with </a:t>
            </a:r>
            <a:r>
              <a:rPr lang="en-US" b="0" i="0" dirty="0">
                <a:solidFill>
                  <a:srgbClr val="383636"/>
                </a:solidFill>
                <a:effectLst/>
                <a:ea typeface="Calibri" panose="020F0502020204030204" pitchFamily="34" charset="0"/>
                <a:cs typeface="Calibri" panose="020F0502020204030204" pitchFamily="34" charset="0"/>
              </a:rPr>
              <a:t>ASCVD, add high-intensity statin to lifestyle </a:t>
            </a:r>
          </a:p>
          <a:p>
            <a:pPr>
              <a:lnSpc>
                <a:spcPct val="120000"/>
              </a:lnSpc>
            </a:pPr>
            <a:r>
              <a:rPr lang="en-US" b="0" i="0" dirty="0">
                <a:solidFill>
                  <a:srgbClr val="383636"/>
                </a:solidFill>
                <a:effectLst/>
                <a:ea typeface="Calibri" panose="020F0502020204030204" pitchFamily="34" charset="0"/>
                <a:cs typeface="Calibri" panose="020F0502020204030204" pitchFamily="34" charset="0"/>
              </a:rPr>
              <a:t>20–39 and additional ASCVD risk factors</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may be reasonable to initiate statin therapy in addition to lifestyle.</a:t>
            </a:r>
          </a:p>
          <a:p>
            <a:pPr>
              <a:lnSpc>
                <a:spcPct val="120000"/>
              </a:lnSpc>
            </a:pPr>
            <a:r>
              <a:rPr lang="en-US" sz="3500" dirty="0">
                <a:solidFill>
                  <a:srgbClr val="383636"/>
                </a:solidFill>
                <a:ea typeface="Calibri" panose="020F0502020204030204" pitchFamily="34" charset="0"/>
                <a:cs typeface="Calibri" panose="020F0502020204030204" pitchFamily="34" charset="0"/>
              </a:rPr>
              <a:t>40-75 years</a:t>
            </a:r>
          </a:p>
          <a:p>
            <a:pPr lvl="1">
              <a:lnSpc>
                <a:spcPct val="120000"/>
              </a:lnSpc>
            </a:pPr>
            <a:r>
              <a:rPr lang="en-US" sz="2900" dirty="0">
                <a:solidFill>
                  <a:srgbClr val="383636"/>
                </a:solidFill>
                <a:ea typeface="Calibri" panose="020F0502020204030204" pitchFamily="34" charset="0"/>
                <a:cs typeface="Calibri" panose="020F0502020204030204" pitchFamily="34" charset="0"/>
              </a:rPr>
              <a:t>Moderate to high intensity statin based on risk (see previous slides)</a:t>
            </a:r>
            <a:endParaRPr lang="en-US" sz="2900"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2B0A5163-B6AA-C141-B276-CB0DF3248AEA}"/>
              </a:ext>
            </a:extLst>
          </p:cNvPr>
          <p:cNvSpPr>
            <a:spLocks noGrp="1"/>
          </p:cNvSpPr>
          <p:nvPr>
            <p:ph sz="quarter" idx="2"/>
          </p:nvPr>
        </p:nvSpPr>
        <p:spPr/>
        <p:txBody>
          <a:bodyPr>
            <a:normAutofit fontScale="70000" lnSpcReduction="20000"/>
          </a:bodyPr>
          <a:lstStyle/>
          <a:p>
            <a:pPr fontAlgn="base">
              <a:lnSpc>
                <a:spcPct val="120000"/>
              </a:lnSpc>
            </a:pPr>
            <a:r>
              <a:rPr lang="en-US" b="0" i="0" dirty="0">
                <a:solidFill>
                  <a:srgbClr val="383636"/>
                </a:solidFill>
                <a:effectLst/>
                <a:ea typeface="Calibri" panose="020F0502020204030204" pitchFamily="34" charset="0"/>
                <a:cs typeface="Calibri" panose="020F0502020204030204" pitchFamily="34" charset="0"/>
              </a:rPr>
              <a:t>75 years or older and already on statin </a:t>
            </a:r>
          </a:p>
          <a:p>
            <a:pPr lvl="1" fontAlgn="base">
              <a:lnSpc>
                <a:spcPct val="120000"/>
              </a:lnSpc>
            </a:pPr>
            <a:r>
              <a:rPr lang="en-US" b="0" i="0" dirty="0">
                <a:solidFill>
                  <a:srgbClr val="383636"/>
                </a:solidFill>
                <a:effectLst/>
                <a:ea typeface="Calibri" panose="020F0502020204030204" pitchFamily="34" charset="0"/>
                <a:cs typeface="Calibri" panose="020F0502020204030204" pitchFamily="34" charset="0"/>
              </a:rPr>
              <a:t>it is reasonable to continue statin treatment. </a:t>
            </a:r>
          </a:p>
          <a:p>
            <a:pPr fontAlgn="base">
              <a:lnSpc>
                <a:spcPct val="120000"/>
              </a:lnSpc>
            </a:pPr>
            <a:r>
              <a:rPr lang="en-US" b="0" i="0" dirty="0">
                <a:solidFill>
                  <a:srgbClr val="383636"/>
                </a:solidFill>
                <a:effectLst/>
                <a:ea typeface="Calibri" panose="020F0502020204030204" pitchFamily="34" charset="0"/>
                <a:cs typeface="Calibri" panose="020F0502020204030204" pitchFamily="34" charset="0"/>
              </a:rPr>
              <a:t>75 years or older</a:t>
            </a:r>
          </a:p>
          <a:p>
            <a:pPr lvl="1" fontAlgn="base">
              <a:lnSpc>
                <a:spcPct val="120000"/>
              </a:lnSpc>
            </a:pPr>
            <a:r>
              <a:rPr lang="en-US" b="0" i="0" dirty="0">
                <a:solidFill>
                  <a:srgbClr val="383636"/>
                </a:solidFill>
                <a:effectLst/>
                <a:ea typeface="Calibri" panose="020F0502020204030204" pitchFamily="34" charset="0"/>
                <a:cs typeface="Calibri" panose="020F0502020204030204" pitchFamily="34" charset="0"/>
              </a:rPr>
              <a:t>it may be reasonable to initiate moderate-intensity statin therapy after discussion of potential benefits and risks.</a:t>
            </a:r>
          </a:p>
          <a:p>
            <a:endParaRPr lang="en-US" dirty="0"/>
          </a:p>
        </p:txBody>
      </p:sp>
      <p:pic>
        <p:nvPicPr>
          <p:cNvPr id="7" name="Picture 6">
            <a:extLst>
              <a:ext uri="{FF2B5EF4-FFF2-40B4-BE49-F238E27FC236}">
                <a16:creationId xmlns:a16="http://schemas.microsoft.com/office/drawing/2014/main" id="{4EFD2B07-EBEE-944C-DCBA-3BEE1E20F0C4}"/>
              </a:ext>
            </a:extLst>
          </p:cNvPr>
          <p:cNvPicPr>
            <a:picLocks noChangeAspect="1"/>
          </p:cNvPicPr>
          <p:nvPr/>
        </p:nvPicPr>
        <p:blipFill>
          <a:blip r:embed="rId2"/>
          <a:stretch>
            <a:fillRect/>
          </a:stretch>
        </p:blipFill>
        <p:spPr>
          <a:xfrm>
            <a:off x="5029236" y="6394076"/>
            <a:ext cx="3735808" cy="463924"/>
          </a:xfrm>
          <a:prstGeom prst="rect">
            <a:avLst/>
          </a:prstGeom>
        </p:spPr>
      </p:pic>
      <p:pic>
        <p:nvPicPr>
          <p:cNvPr id="14338" name="Picture 2" descr="Recommendations for primary prevention of atherosclerotic cardiovascular disease (ASCVD) in people with diabetes using cholesterol-lowering therapy. Adapted from “Standards of Care in Diabetes—2024 Abridged for Primary Care Professionals” (325).">
            <a:extLst>
              <a:ext uri="{FF2B5EF4-FFF2-40B4-BE49-F238E27FC236}">
                <a16:creationId xmlns:a16="http://schemas.microsoft.com/office/drawing/2014/main" id="{720F9ABB-2F99-848C-2FD9-552732D11F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196" y="1177770"/>
            <a:ext cx="8993608" cy="513072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94E5A65-EF9A-959E-5E80-4E1169288ACF}"/>
              </a:ext>
            </a:extLst>
          </p:cNvPr>
          <p:cNvSpPr txBox="1"/>
          <p:nvPr/>
        </p:nvSpPr>
        <p:spPr>
          <a:xfrm>
            <a:off x="7094583" y="2895600"/>
            <a:ext cx="1447800" cy="307777"/>
          </a:xfrm>
          <a:prstGeom prst="rect">
            <a:avLst/>
          </a:prstGeom>
          <a:noFill/>
        </p:spPr>
        <p:txBody>
          <a:bodyPr wrap="square" rtlCol="0">
            <a:spAutoFit/>
          </a:bodyPr>
          <a:lstStyle/>
          <a:p>
            <a:r>
              <a:rPr lang="en-US" sz="1400" dirty="0"/>
              <a:t>(Nexlizet) 180mg</a:t>
            </a:r>
          </a:p>
        </p:txBody>
      </p:sp>
      <p:sp>
        <p:nvSpPr>
          <p:cNvPr id="9" name="TextBox 8">
            <a:extLst>
              <a:ext uri="{FF2B5EF4-FFF2-40B4-BE49-F238E27FC236}">
                <a16:creationId xmlns:a16="http://schemas.microsoft.com/office/drawing/2014/main" id="{AA24F8FF-FA1F-E75C-070E-D82492291751}"/>
              </a:ext>
            </a:extLst>
          </p:cNvPr>
          <p:cNvSpPr txBox="1"/>
          <p:nvPr/>
        </p:nvSpPr>
        <p:spPr>
          <a:xfrm>
            <a:off x="6464710" y="5105400"/>
            <a:ext cx="2591804" cy="338554"/>
          </a:xfrm>
          <a:prstGeom prst="rect">
            <a:avLst/>
          </a:prstGeom>
          <a:noFill/>
        </p:spPr>
        <p:txBody>
          <a:bodyPr wrap="square" rtlCol="0">
            <a:spAutoFit/>
          </a:bodyPr>
          <a:lstStyle/>
          <a:p>
            <a:r>
              <a:rPr lang="en-US" sz="1600" dirty="0"/>
              <a:t>Zetia or  Praluent &amp; Repatha</a:t>
            </a:r>
          </a:p>
        </p:txBody>
      </p:sp>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83F66C3B-6340-3D95-57A3-7C061FAA727F}"/>
                  </a:ext>
                </a:extLst>
              </p14:cNvPr>
              <p14:cNvContentPartPr/>
              <p14:nvPr/>
            </p14:nvContentPartPr>
            <p14:xfrm>
              <a:off x="6577560" y="4443875"/>
              <a:ext cx="360" cy="360"/>
            </p14:xfrm>
          </p:contentPart>
        </mc:Choice>
        <mc:Fallback xmlns="">
          <p:pic>
            <p:nvPicPr>
              <p:cNvPr id="10" name="Ink 9">
                <a:extLst>
                  <a:ext uri="{FF2B5EF4-FFF2-40B4-BE49-F238E27FC236}">
                    <a16:creationId xmlns:a16="http://schemas.microsoft.com/office/drawing/2014/main" id="{83F66C3B-6340-3D95-57A3-7C061FAA727F}"/>
                  </a:ext>
                </a:extLst>
              </p:cNvPr>
              <p:cNvPicPr/>
              <p:nvPr/>
            </p:nvPicPr>
            <p:blipFill>
              <a:blip r:embed="rId5"/>
              <a:stretch>
                <a:fillRect/>
              </a:stretch>
            </p:blipFill>
            <p:spPr>
              <a:xfrm>
                <a:off x="6541920" y="4372235"/>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a:extLst>
                  <a:ext uri="{FF2B5EF4-FFF2-40B4-BE49-F238E27FC236}">
                    <a16:creationId xmlns:a16="http://schemas.microsoft.com/office/drawing/2014/main" id="{B1A86952-8572-2B6E-A31D-2D91E55B1A48}"/>
                  </a:ext>
                </a:extLst>
              </p14:cNvPr>
              <p14:cNvContentPartPr/>
              <p14:nvPr/>
            </p14:nvContentPartPr>
            <p14:xfrm>
              <a:off x="6548040" y="5270075"/>
              <a:ext cx="360" cy="360"/>
            </p14:xfrm>
          </p:contentPart>
        </mc:Choice>
        <mc:Fallback xmlns="">
          <p:pic>
            <p:nvPicPr>
              <p:cNvPr id="11" name="Ink 10">
                <a:extLst>
                  <a:ext uri="{FF2B5EF4-FFF2-40B4-BE49-F238E27FC236}">
                    <a16:creationId xmlns:a16="http://schemas.microsoft.com/office/drawing/2014/main" id="{B1A86952-8572-2B6E-A31D-2D91E55B1A48}"/>
                  </a:ext>
                </a:extLst>
              </p:cNvPr>
              <p:cNvPicPr/>
              <p:nvPr/>
            </p:nvPicPr>
            <p:blipFill>
              <a:blip r:embed="rId5"/>
              <a:stretch>
                <a:fillRect/>
              </a:stretch>
            </p:blipFill>
            <p:spPr>
              <a:xfrm>
                <a:off x="6512040" y="5198075"/>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Ink 11">
                <a:extLst>
                  <a:ext uri="{FF2B5EF4-FFF2-40B4-BE49-F238E27FC236}">
                    <a16:creationId xmlns:a16="http://schemas.microsoft.com/office/drawing/2014/main" id="{EAECF1F1-6CCD-09A6-C6AD-C8659C8F2F5C}"/>
                  </a:ext>
                </a:extLst>
              </p14:cNvPr>
              <p14:cNvContentPartPr/>
              <p14:nvPr/>
            </p14:nvContentPartPr>
            <p14:xfrm>
              <a:off x="7502040" y="4463675"/>
              <a:ext cx="360" cy="360"/>
            </p14:xfrm>
          </p:contentPart>
        </mc:Choice>
        <mc:Fallback xmlns="">
          <p:pic>
            <p:nvPicPr>
              <p:cNvPr id="12" name="Ink 11">
                <a:extLst>
                  <a:ext uri="{FF2B5EF4-FFF2-40B4-BE49-F238E27FC236}">
                    <a16:creationId xmlns:a16="http://schemas.microsoft.com/office/drawing/2014/main" id="{EAECF1F1-6CCD-09A6-C6AD-C8659C8F2F5C}"/>
                  </a:ext>
                </a:extLst>
              </p:cNvPr>
              <p:cNvPicPr/>
              <p:nvPr/>
            </p:nvPicPr>
            <p:blipFill>
              <a:blip r:embed="rId8"/>
              <a:stretch>
                <a:fillRect/>
              </a:stretch>
            </p:blipFill>
            <p:spPr>
              <a:xfrm>
                <a:off x="7466040" y="4391675"/>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Ink 12">
                <a:extLst>
                  <a:ext uri="{FF2B5EF4-FFF2-40B4-BE49-F238E27FC236}">
                    <a16:creationId xmlns:a16="http://schemas.microsoft.com/office/drawing/2014/main" id="{D3A83368-F68B-0BDC-FE50-30296BD88B87}"/>
                  </a:ext>
                </a:extLst>
              </p14:cNvPr>
              <p14:cNvContentPartPr/>
              <p14:nvPr/>
            </p14:nvContentPartPr>
            <p14:xfrm>
              <a:off x="7334640" y="5270075"/>
              <a:ext cx="360" cy="360"/>
            </p14:xfrm>
          </p:contentPart>
        </mc:Choice>
        <mc:Fallback xmlns="">
          <p:pic>
            <p:nvPicPr>
              <p:cNvPr id="13" name="Ink 12">
                <a:extLst>
                  <a:ext uri="{FF2B5EF4-FFF2-40B4-BE49-F238E27FC236}">
                    <a16:creationId xmlns:a16="http://schemas.microsoft.com/office/drawing/2014/main" id="{D3A83368-F68B-0BDC-FE50-30296BD88B87}"/>
                  </a:ext>
                </a:extLst>
              </p:cNvPr>
              <p:cNvPicPr/>
              <p:nvPr/>
            </p:nvPicPr>
            <p:blipFill>
              <a:blip r:embed="rId8"/>
              <a:stretch>
                <a:fillRect/>
              </a:stretch>
            </p:blipFill>
            <p:spPr>
              <a:xfrm>
                <a:off x="7299000" y="5198075"/>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5" name="Ink 14">
                <a:extLst>
                  <a:ext uri="{FF2B5EF4-FFF2-40B4-BE49-F238E27FC236}">
                    <a16:creationId xmlns:a16="http://schemas.microsoft.com/office/drawing/2014/main" id="{256B6F0F-F2ED-2E42-981E-7F78AA8545AA}"/>
                  </a:ext>
                </a:extLst>
              </p14:cNvPr>
              <p14:cNvContentPartPr/>
              <p14:nvPr/>
            </p14:nvContentPartPr>
            <p14:xfrm>
              <a:off x="6961320" y="3201155"/>
              <a:ext cx="360" cy="4320"/>
            </p14:xfrm>
          </p:contentPart>
        </mc:Choice>
        <mc:Fallback xmlns="">
          <p:pic>
            <p:nvPicPr>
              <p:cNvPr id="15" name="Ink 14">
                <a:extLst>
                  <a:ext uri="{FF2B5EF4-FFF2-40B4-BE49-F238E27FC236}">
                    <a16:creationId xmlns:a16="http://schemas.microsoft.com/office/drawing/2014/main" id="{256B6F0F-F2ED-2E42-981E-7F78AA8545AA}"/>
                  </a:ext>
                </a:extLst>
              </p:cNvPr>
              <p:cNvPicPr/>
              <p:nvPr/>
            </p:nvPicPr>
            <p:blipFill>
              <a:blip r:embed="rId11"/>
              <a:stretch>
                <a:fillRect/>
              </a:stretch>
            </p:blipFill>
            <p:spPr>
              <a:xfrm>
                <a:off x="6925320" y="3129515"/>
                <a:ext cx="72000" cy="1479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6" name="Ink 15">
                <a:extLst>
                  <a:ext uri="{FF2B5EF4-FFF2-40B4-BE49-F238E27FC236}">
                    <a16:creationId xmlns:a16="http://schemas.microsoft.com/office/drawing/2014/main" id="{51953A15-0400-97FD-F776-856F35076A5D}"/>
                  </a:ext>
                </a:extLst>
              </p14:cNvPr>
              <p14:cNvContentPartPr/>
              <p14:nvPr/>
            </p14:nvContentPartPr>
            <p14:xfrm>
              <a:off x="7197120" y="2988755"/>
              <a:ext cx="360" cy="360"/>
            </p14:xfrm>
          </p:contentPart>
        </mc:Choice>
        <mc:Fallback xmlns="">
          <p:pic>
            <p:nvPicPr>
              <p:cNvPr id="16" name="Ink 15">
                <a:extLst>
                  <a:ext uri="{FF2B5EF4-FFF2-40B4-BE49-F238E27FC236}">
                    <a16:creationId xmlns:a16="http://schemas.microsoft.com/office/drawing/2014/main" id="{51953A15-0400-97FD-F776-856F35076A5D}"/>
                  </a:ext>
                </a:extLst>
              </p:cNvPr>
              <p:cNvPicPr/>
              <p:nvPr/>
            </p:nvPicPr>
            <p:blipFill>
              <a:blip r:embed="rId13"/>
              <a:stretch>
                <a:fillRect/>
              </a:stretch>
            </p:blipFill>
            <p:spPr>
              <a:xfrm>
                <a:off x="7161480" y="2916755"/>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7" name="Ink 16">
                <a:extLst>
                  <a:ext uri="{FF2B5EF4-FFF2-40B4-BE49-F238E27FC236}">
                    <a16:creationId xmlns:a16="http://schemas.microsoft.com/office/drawing/2014/main" id="{8DFA7611-8569-71A1-8568-0A39B7E7DB3A}"/>
                  </a:ext>
                </a:extLst>
              </p14:cNvPr>
              <p14:cNvContentPartPr/>
              <p14:nvPr/>
            </p14:nvContentPartPr>
            <p14:xfrm>
              <a:off x="8288280" y="5289875"/>
              <a:ext cx="360" cy="360"/>
            </p14:xfrm>
          </p:contentPart>
        </mc:Choice>
        <mc:Fallback xmlns="">
          <p:pic>
            <p:nvPicPr>
              <p:cNvPr id="17" name="Ink 16">
                <a:extLst>
                  <a:ext uri="{FF2B5EF4-FFF2-40B4-BE49-F238E27FC236}">
                    <a16:creationId xmlns:a16="http://schemas.microsoft.com/office/drawing/2014/main" id="{8DFA7611-8569-71A1-8568-0A39B7E7DB3A}"/>
                  </a:ext>
                </a:extLst>
              </p:cNvPr>
              <p:cNvPicPr/>
              <p:nvPr/>
            </p:nvPicPr>
            <p:blipFill>
              <a:blip r:embed="rId8"/>
              <a:stretch>
                <a:fillRect/>
              </a:stretch>
            </p:blipFill>
            <p:spPr>
              <a:xfrm>
                <a:off x="8252280" y="5217875"/>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8" name="Ink 17">
                <a:extLst>
                  <a:ext uri="{FF2B5EF4-FFF2-40B4-BE49-F238E27FC236}">
                    <a16:creationId xmlns:a16="http://schemas.microsoft.com/office/drawing/2014/main" id="{E9441389-4280-2298-B29B-08B86A68F22B}"/>
                  </a:ext>
                </a:extLst>
              </p14:cNvPr>
              <p14:cNvContentPartPr/>
              <p14:nvPr/>
            </p14:nvContentPartPr>
            <p14:xfrm>
              <a:off x="9891000" y="5083235"/>
              <a:ext cx="360" cy="360"/>
            </p14:xfrm>
          </p:contentPart>
        </mc:Choice>
        <mc:Fallback xmlns="">
          <p:pic>
            <p:nvPicPr>
              <p:cNvPr id="18" name="Ink 17">
                <a:extLst>
                  <a:ext uri="{FF2B5EF4-FFF2-40B4-BE49-F238E27FC236}">
                    <a16:creationId xmlns:a16="http://schemas.microsoft.com/office/drawing/2014/main" id="{E9441389-4280-2298-B29B-08B86A68F22B}"/>
                  </a:ext>
                </a:extLst>
              </p:cNvPr>
              <p:cNvPicPr/>
              <p:nvPr/>
            </p:nvPicPr>
            <p:blipFill>
              <a:blip r:embed="rId8"/>
              <a:stretch>
                <a:fillRect/>
              </a:stretch>
            </p:blipFill>
            <p:spPr>
              <a:xfrm>
                <a:off x="9855360" y="5011235"/>
                <a:ext cx="72000" cy="144000"/>
              </a:xfrm>
              <a:prstGeom prst="rect">
                <a:avLst/>
              </a:prstGeom>
            </p:spPr>
          </p:pic>
        </mc:Fallback>
      </mc:AlternateContent>
      <p:sp>
        <p:nvSpPr>
          <p:cNvPr id="6" name="TextBox 5">
            <a:extLst>
              <a:ext uri="{FF2B5EF4-FFF2-40B4-BE49-F238E27FC236}">
                <a16:creationId xmlns:a16="http://schemas.microsoft.com/office/drawing/2014/main" id="{96729993-A6CE-1D25-5479-93A4FA63121F}"/>
              </a:ext>
            </a:extLst>
          </p:cNvPr>
          <p:cNvSpPr txBox="1"/>
          <p:nvPr/>
        </p:nvSpPr>
        <p:spPr>
          <a:xfrm>
            <a:off x="381360" y="75330"/>
            <a:ext cx="8383324" cy="1477328"/>
          </a:xfrm>
          <a:prstGeom prst="rect">
            <a:avLst/>
          </a:prstGeom>
          <a:solidFill>
            <a:schemeClr val="bg1"/>
          </a:solidFill>
        </p:spPr>
        <p:txBody>
          <a:bodyPr wrap="square">
            <a:spAutoFit/>
          </a:bodyPr>
          <a:lstStyle/>
          <a:p>
            <a:r>
              <a:rPr lang="en-US" sz="1800" dirty="0">
                <a:effectLst/>
                <a:latin typeface="Aptos" panose="020B0004020202020204" pitchFamily="34" charset="0"/>
                <a:ea typeface="Aptos" panose="020B0004020202020204" pitchFamily="34" charset="0"/>
                <a:cs typeface="Times New Roman" panose="02020603050405020304" pitchFamily="18" charset="0"/>
              </a:rPr>
              <a:t>*Bempedoic acid, a novel LDL cholesterol–lowering agent acting in the same pathway as statin but without activity in skeletal muscle, which limits the muscle-related adverse effects, lowers LDL cholesterol levels by 15% for those on statins and 24% for those not taking statins (</a:t>
            </a:r>
            <a:r>
              <a:rPr lang="en-US" sz="1800" b="1"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rPr>
              <a:t>140</a:t>
            </a:r>
            <a:r>
              <a:rPr lang="en-US" sz="1800" dirty="0">
                <a:effectLst/>
                <a:latin typeface="Aptos" panose="020B0004020202020204" pitchFamily="34" charset="0"/>
                <a:ea typeface="Aptos" panose="020B0004020202020204" pitchFamily="34" charset="0"/>
                <a:cs typeface="Times New Roman" panose="02020603050405020304" pitchFamily="18" charset="0"/>
              </a:rPr>
              <a:t>). Use of this agent with ezetimibe results in an additional 19% reduction in LDL cholesterol </a:t>
            </a:r>
            <a:endParaRPr lang="en-US" dirty="0"/>
          </a:p>
        </p:txBody>
      </p:sp>
      <mc:AlternateContent xmlns:mc="http://schemas.openxmlformats.org/markup-compatibility/2006" xmlns:p14="http://schemas.microsoft.com/office/powerpoint/2010/main">
        <mc:Choice Requires="p14">
          <p:contentPart p14:bwMode="auto" r:id="rId16">
            <p14:nvContentPartPr>
              <p14:cNvPr id="14" name="Ink 13">
                <a:extLst>
                  <a:ext uri="{FF2B5EF4-FFF2-40B4-BE49-F238E27FC236}">
                    <a16:creationId xmlns:a16="http://schemas.microsoft.com/office/drawing/2014/main" id="{3C2D5F1E-8F4E-65A0-6F4C-A454F8B4A503}"/>
                  </a:ext>
                </a:extLst>
              </p14:cNvPr>
              <p14:cNvContentPartPr/>
              <p14:nvPr/>
            </p14:nvContentPartPr>
            <p14:xfrm>
              <a:off x="609476" y="234755"/>
              <a:ext cx="1567080" cy="60480"/>
            </p14:xfrm>
          </p:contentPart>
        </mc:Choice>
        <mc:Fallback xmlns="">
          <p:pic>
            <p:nvPicPr>
              <p:cNvPr id="14" name="Ink 13">
                <a:extLst>
                  <a:ext uri="{FF2B5EF4-FFF2-40B4-BE49-F238E27FC236}">
                    <a16:creationId xmlns:a16="http://schemas.microsoft.com/office/drawing/2014/main" id="{3C2D5F1E-8F4E-65A0-6F4C-A454F8B4A503}"/>
                  </a:ext>
                </a:extLst>
              </p:cNvPr>
              <p:cNvPicPr/>
              <p:nvPr/>
            </p:nvPicPr>
            <p:blipFill>
              <a:blip r:embed="rId17"/>
              <a:stretch>
                <a:fillRect/>
              </a:stretch>
            </p:blipFill>
            <p:spPr>
              <a:xfrm>
                <a:off x="555836" y="127115"/>
                <a:ext cx="1674720" cy="2761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0" name="Ink 19">
                <a:extLst>
                  <a:ext uri="{FF2B5EF4-FFF2-40B4-BE49-F238E27FC236}">
                    <a16:creationId xmlns:a16="http://schemas.microsoft.com/office/drawing/2014/main" id="{7C09ADD6-F2D0-A645-8199-1EDC78C6243A}"/>
                  </a:ext>
                </a:extLst>
              </p14:cNvPr>
              <p14:cNvContentPartPr/>
              <p14:nvPr/>
            </p14:nvContentPartPr>
            <p14:xfrm>
              <a:off x="5547236" y="1240595"/>
              <a:ext cx="8280" cy="37800"/>
            </p14:xfrm>
          </p:contentPart>
        </mc:Choice>
        <mc:Fallback xmlns="">
          <p:pic>
            <p:nvPicPr>
              <p:cNvPr id="20" name="Ink 19">
                <a:extLst>
                  <a:ext uri="{FF2B5EF4-FFF2-40B4-BE49-F238E27FC236}">
                    <a16:creationId xmlns:a16="http://schemas.microsoft.com/office/drawing/2014/main" id="{7C09ADD6-F2D0-A645-8199-1EDC78C6243A}"/>
                  </a:ext>
                </a:extLst>
              </p:cNvPr>
              <p:cNvPicPr/>
              <p:nvPr/>
            </p:nvPicPr>
            <p:blipFill>
              <a:blip r:embed="rId19"/>
              <a:stretch>
                <a:fillRect/>
              </a:stretch>
            </p:blipFill>
            <p:spPr>
              <a:xfrm>
                <a:off x="5493236" y="1132595"/>
                <a:ext cx="115920" cy="253440"/>
              </a:xfrm>
              <a:prstGeom prst="rect">
                <a:avLst/>
              </a:prstGeom>
            </p:spPr>
          </p:pic>
        </mc:Fallback>
      </mc:AlternateContent>
    </p:spTree>
    <p:extLst>
      <p:ext uri="{BB962C8B-B14F-4D97-AF65-F5344CB8AC3E}">
        <p14:creationId xmlns:p14="http://schemas.microsoft.com/office/powerpoint/2010/main" val="1703807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Coronary Vessel Disease Meds</a:t>
            </a:r>
          </a:p>
        </p:txBody>
      </p:sp>
      <p:sp>
        <p:nvSpPr>
          <p:cNvPr id="3" name="Content Placeholder 2"/>
          <p:cNvSpPr>
            <a:spLocks noGrp="1"/>
          </p:cNvSpPr>
          <p:nvPr>
            <p:ph sz="quarter" idx="1"/>
          </p:nvPr>
        </p:nvSpPr>
        <p:spPr>
          <a:xfrm>
            <a:off x="457200" y="1143000"/>
            <a:ext cx="8153400" cy="5638800"/>
          </a:xfrm>
        </p:spPr>
        <p:txBody>
          <a:bodyPr>
            <a:normAutofit fontScale="85000" lnSpcReduction="20000"/>
          </a:bodyPr>
          <a:lstStyle/>
          <a:p>
            <a:pPr>
              <a:lnSpc>
                <a:spcPct val="120000"/>
              </a:lnSpc>
            </a:pPr>
            <a:r>
              <a:rPr lang="en-US" dirty="0"/>
              <a:t>In those with CVD or at higher risk:</a:t>
            </a:r>
          </a:p>
          <a:p>
            <a:pPr lvl="1">
              <a:lnSpc>
                <a:spcPct val="120000"/>
              </a:lnSpc>
            </a:pPr>
            <a:r>
              <a:rPr lang="en-US" sz="3000" dirty="0"/>
              <a:t>Get blood glucose to goal</a:t>
            </a:r>
          </a:p>
          <a:p>
            <a:pPr lvl="1">
              <a:lnSpc>
                <a:spcPct val="120000"/>
              </a:lnSpc>
            </a:pPr>
            <a:r>
              <a:rPr lang="en-US" dirty="0"/>
              <a:t>Statin therapy with a</a:t>
            </a:r>
            <a:r>
              <a:rPr lang="en-US" b="0" i="0" dirty="0">
                <a:effectLst/>
              </a:rPr>
              <a:t>ddition of ezetimibe or a PCSK9 inhibitor recommended if goals not achieved on maximum tolerated statin therapy. </a:t>
            </a:r>
            <a:endParaRPr lang="en-US" dirty="0"/>
          </a:p>
          <a:p>
            <a:pPr lvl="1">
              <a:lnSpc>
                <a:spcPct val="120000"/>
              </a:lnSpc>
            </a:pPr>
            <a:r>
              <a:rPr lang="en-US" dirty="0"/>
              <a:t>B/P Med (ACE or ARB)</a:t>
            </a:r>
          </a:p>
          <a:p>
            <a:pPr lvl="1">
              <a:lnSpc>
                <a:spcPct val="120000"/>
              </a:lnSpc>
            </a:pPr>
            <a:r>
              <a:rPr lang="en-US" dirty="0"/>
              <a:t>Beta blocker after MI or CHF</a:t>
            </a:r>
          </a:p>
          <a:p>
            <a:pPr lvl="1">
              <a:lnSpc>
                <a:spcPct val="120000"/>
              </a:lnSpc>
            </a:pPr>
            <a:r>
              <a:rPr lang="en-US" dirty="0"/>
              <a:t>Aspirin (or another agent)</a:t>
            </a:r>
          </a:p>
          <a:p>
            <a:pPr lvl="1">
              <a:lnSpc>
                <a:spcPct val="120000"/>
              </a:lnSpc>
            </a:pPr>
            <a:r>
              <a:rPr lang="en-US" dirty="0">
                <a:solidFill>
                  <a:srgbClr val="002060"/>
                </a:solidFill>
              </a:rPr>
              <a:t>Diabetes Meds that significantly decrease CV events:</a:t>
            </a:r>
          </a:p>
          <a:p>
            <a:pPr lvl="2">
              <a:lnSpc>
                <a:spcPct val="120000"/>
              </a:lnSpc>
            </a:pPr>
            <a:r>
              <a:rPr lang="en-US" sz="2400" dirty="0"/>
              <a:t>*SGLT-2i’s </a:t>
            </a:r>
          </a:p>
          <a:p>
            <a:pPr lvl="3">
              <a:lnSpc>
                <a:spcPct val="120000"/>
              </a:lnSpc>
            </a:pPr>
            <a:r>
              <a:rPr lang="en-US" sz="2000" dirty="0"/>
              <a:t>Empagliflozin (Jardiance), canagliflozin (Invokana), dapagliflozin (</a:t>
            </a:r>
            <a:r>
              <a:rPr lang="en-US" sz="2000" dirty="0" err="1"/>
              <a:t>Farxiga</a:t>
            </a:r>
            <a:r>
              <a:rPr lang="en-US" sz="2000" dirty="0"/>
              <a:t>)</a:t>
            </a:r>
          </a:p>
          <a:p>
            <a:pPr lvl="2">
              <a:lnSpc>
                <a:spcPct val="120000"/>
              </a:lnSpc>
            </a:pPr>
            <a:r>
              <a:rPr lang="en-US" sz="2400" dirty="0"/>
              <a:t>*GLP-1 RA’s</a:t>
            </a:r>
          </a:p>
          <a:p>
            <a:pPr lvl="3">
              <a:lnSpc>
                <a:spcPct val="120000"/>
              </a:lnSpc>
            </a:pPr>
            <a:r>
              <a:rPr lang="en-US" sz="2000" dirty="0"/>
              <a:t>Semaglutide (Ozempic), liraglutide (Victoza), dulaglutide (Trulicity) </a:t>
            </a:r>
          </a:p>
          <a:p>
            <a:pPr lvl="1"/>
            <a:endParaRPr lang="en-US" dirty="0"/>
          </a:p>
        </p:txBody>
      </p:sp>
      <p:pic>
        <p:nvPicPr>
          <p:cNvPr id="4" name="Picture 3"/>
          <p:cNvPicPr>
            <a:picLocks noChangeAspect="1"/>
          </p:cNvPicPr>
          <p:nvPr/>
        </p:nvPicPr>
        <p:blipFill>
          <a:blip r:embed="rId3"/>
          <a:stretch>
            <a:fillRect/>
          </a:stretch>
        </p:blipFill>
        <p:spPr>
          <a:xfrm>
            <a:off x="7557675" y="3362960"/>
            <a:ext cx="1017365" cy="1176145"/>
          </a:xfrm>
          <a:prstGeom prst="rect">
            <a:avLst/>
          </a:prstGeom>
        </p:spPr>
      </p:pic>
      <p:pic>
        <p:nvPicPr>
          <p:cNvPr id="6" name="Picture 5">
            <a:extLst>
              <a:ext uri="{FF2B5EF4-FFF2-40B4-BE49-F238E27FC236}">
                <a16:creationId xmlns:a16="http://schemas.microsoft.com/office/drawing/2014/main" id="{D6283AD6-CB33-0E86-7D78-85A5ED94CE8F}"/>
              </a:ext>
            </a:extLst>
          </p:cNvPr>
          <p:cNvPicPr>
            <a:picLocks noChangeAspect="1"/>
          </p:cNvPicPr>
          <p:nvPr/>
        </p:nvPicPr>
        <p:blipFill>
          <a:blip r:embed="rId4"/>
          <a:stretch>
            <a:fillRect/>
          </a:stretch>
        </p:blipFill>
        <p:spPr>
          <a:xfrm>
            <a:off x="4085477" y="6374262"/>
            <a:ext cx="4601323" cy="392298"/>
          </a:xfrm>
          <a:prstGeom prst="rect">
            <a:avLst/>
          </a:prstGeom>
        </p:spPr>
      </p:pic>
    </p:spTree>
    <p:custDataLst>
      <p:tags r:id="rId1"/>
    </p:custDataLst>
    <p:extLst>
      <p:ext uri="{BB962C8B-B14F-4D97-AF65-F5344CB8AC3E}">
        <p14:creationId xmlns:p14="http://schemas.microsoft.com/office/powerpoint/2010/main" val="1103076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076" y="180319"/>
            <a:ext cx="8248476" cy="1143000"/>
          </a:xfrm>
        </p:spPr>
        <p:txBody>
          <a:bodyPr>
            <a:normAutofit/>
          </a:bodyPr>
          <a:lstStyle/>
          <a:p>
            <a:pPr>
              <a:defRPr/>
            </a:pPr>
            <a:r>
              <a:rPr lang="en-US" dirty="0"/>
              <a:t>A 67 </a:t>
            </a:r>
            <a:r>
              <a:rPr lang="en-US" dirty="0" err="1"/>
              <a:t>yr</a:t>
            </a:r>
            <a:r>
              <a:rPr lang="en-US" dirty="0"/>
              <a:t> old man, smokes </a:t>
            </a:r>
            <a:r>
              <a:rPr lang="en-US" dirty="0" err="1"/>
              <a:t>ppd</a:t>
            </a:r>
            <a:endParaRPr lang="en-US" dirty="0"/>
          </a:p>
        </p:txBody>
      </p:sp>
      <p:sp>
        <p:nvSpPr>
          <p:cNvPr id="3" name="Content Placeholder 2"/>
          <p:cNvSpPr>
            <a:spLocks noGrp="1"/>
          </p:cNvSpPr>
          <p:nvPr>
            <p:ph idx="1"/>
          </p:nvPr>
        </p:nvSpPr>
        <p:spPr>
          <a:xfrm>
            <a:off x="455614" y="1600199"/>
            <a:ext cx="6707186" cy="5077482"/>
          </a:xfrm>
        </p:spPr>
        <p:txBody>
          <a:bodyPr>
            <a:normAutofit fontScale="77500" lnSpcReduction="20000"/>
          </a:bodyPr>
          <a:lstStyle/>
          <a:p>
            <a:pPr>
              <a:lnSpc>
                <a:spcPct val="120000"/>
              </a:lnSpc>
              <a:defRPr/>
            </a:pPr>
            <a:r>
              <a:rPr lang="en-US" dirty="0"/>
              <a:t>A1C 8.9% (down from 10.4%)</a:t>
            </a:r>
          </a:p>
          <a:p>
            <a:pPr>
              <a:lnSpc>
                <a:spcPct val="120000"/>
              </a:lnSpc>
              <a:defRPr/>
            </a:pPr>
            <a:r>
              <a:rPr lang="en-US" dirty="0"/>
              <a:t>B/P 139/76    AM BG 100, 2 </a:t>
            </a:r>
            <a:r>
              <a:rPr lang="en-US" dirty="0" err="1"/>
              <a:t>hr</a:t>
            </a:r>
            <a:r>
              <a:rPr lang="en-US" dirty="0"/>
              <a:t> pp 190</a:t>
            </a:r>
          </a:p>
          <a:p>
            <a:pPr>
              <a:lnSpc>
                <a:spcPct val="120000"/>
              </a:lnSpc>
              <a:defRPr/>
            </a:pPr>
            <a:r>
              <a:rPr lang="en-US" dirty="0"/>
              <a:t>Chol – TG 54, HDL 46, LDL 98</a:t>
            </a:r>
          </a:p>
          <a:p>
            <a:pPr>
              <a:lnSpc>
                <a:spcPct val="120000"/>
              </a:lnSpc>
              <a:defRPr/>
            </a:pPr>
            <a:r>
              <a:rPr lang="en-US" dirty="0"/>
              <a:t>GFR 47, UACR 34 mg/g</a:t>
            </a:r>
            <a:br>
              <a:rPr lang="en-US" dirty="0"/>
            </a:br>
            <a:endParaRPr lang="en-US" dirty="0"/>
          </a:p>
          <a:p>
            <a:pPr>
              <a:lnSpc>
                <a:spcPct val="120000"/>
              </a:lnSpc>
              <a:defRPr/>
            </a:pPr>
            <a:r>
              <a:rPr lang="en-US" dirty="0"/>
              <a:t>Meds:</a:t>
            </a:r>
          </a:p>
          <a:p>
            <a:pPr lvl="1">
              <a:lnSpc>
                <a:spcPct val="120000"/>
              </a:lnSpc>
              <a:defRPr/>
            </a:pPr>
            <a:r>
              <a:rPr lang="en-US" dirty="0"/>
              <a:t>Insulin – 28 units </a:t>
            </a:r>
            <a:r>
              <a:rPr lang="en-US" dirty="0" err="1"/>
              <a:t>basaglar</a:t>
            </a:r>
            <a:r>
              <a:rPr lang="en-US" dirty="0"/>
              <a:t> insulin</a:t>
            </a:r>
          </a:p>
          <a:p>
            <a:pPr lvl="1">
              <a:lnSpc>
                <a:spcPct val="120000"/>
              </a:lnSpc>
              <a:defRPr/>
            </a:pPr>
            <a:r>
              <a:rPr lang="en-US" dirty="0"/>
              <a:t>Losartan 25mg – ARB for blood pressure</a:t>
            </a:r>
          </a:p>
          <a:p>
            <a:pPr lvl="1">
              <a:lnSpc>
                <a:spcPct val="120000"/>
              </a:lnSpc>
              <a:defRPr/>
            </a:pPr>
            <a:r>
              <a:rPr lang="en-US" dirty="0"/>
              <a:t>Metoprolol 50mg – Beta blocker</a:t>
            </a:r>
          </a:p>
          <a:p>
            <a:pPr lvl="1">
              <a:lnSpc>
                <a:spcPct val="120000"/>
              </a:lnSpc>
              <a:defRPr/>
            </a:pPr>
            <a:r>
              <a:rPr lang="en-US" dirty="0"/>
              <a:t>Glyburide 5mg BID - Sulfonylurea</a:t>
            </a:r>
          </a:p>
        </p:txBody>
      </p:sp>
      <p:sp>
        <p:nvSpPr>
          <p:cNvPr id="4" name="TextBox 3"/>
          <p:cNvSpPr txBox="1"/>
          <p:nvPr/>
        </p:nvSpPr>
        <p:spPr>
          <a:xfrm>
            <a:off x="4704030" y="4724400"/>
            <a:ext cx="4419600" cy="954107"/>
          </a:xfrm>
          <a:prstGeom prst="rect">
            <a:avLst/>
          </a:prstGeom>
          <a:noFill/>
        </p:spPr>
        <p:txBody>
          <a:bodyPr wrap="square">
            <a:spAutoFit/>
          </a:bodyPr>
          <a:lstStyle/>
          <a:p>
            <a:pPr>
              <a:defRPr/>
            </a:pPr>
            <a:r>
              <a:rPr lang="en-US" sz="2800" dirty="0">
                <a:solidFill>
                  <a:srgbClr val="C00000"/>
                </a:solidFill>
              </a:rPr>
              <a:t> </a:t>
            </a:r>
          </a:p>
          <a:p>
            <a:pPr>
              <a:defRPr/>
            </a:pPr>
            <a:r>
              <a:rPr lang="en-US" sz="2800" dirty="0">
                <a:solidFill>
                  <a:srgbClr val="C00000"/>
                </a:solidFill>
              </a:rPr>
              <a:t> </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3323" y="1201947"/>
            <a:ext cx="2018952" cy="1813791"/>
          </a:xfrm>
          <a:prstGeom prst="rect">
            <a:avLst/>
          </a:prstGeom>
        </p:spPr>
      </p:pic>
      <p:sp>
        <p:nvSpPr>
          <p:cNvPr id="8" name="TextBox 7">
            <a:extLst>
              <a:ext uri="{FF2B5EF4-FFF2-40B4-BE49-F238E27FC236}">
                <a16:creationId xmlns:a16="http://schemas.microsoft.com/office/drawing/2014/main" id="{70E9BBDA-17CF-44ED-A8BC-737610A4CC19}"/>
              </a:ext>
            </a:extLst>
          </p:cNvPr>
          <p:cNvSpPr txBox="1"/>
          <p:nvPr/>
        </p:nvSpPr>
        <p:spPr>
          <a:xfrm>
            <a:off x="6743323" y="3429000"/>
            <a:ext cx="2265630" cy="2369880"/>
          </a:xfrm>
          <a:prstGeom prst="rect">
            <a:avLst/>
          </a:prstGeom>
          <a:noFill/>
        </p:spPr>
        <p:txBody>
          <a:bodyPr wrap="square">
            <a:spAutoFit/>
          </a:bodyPr>
          <a:lstStyle/>
          <a:p>
            <a:pPr>
              <a:defRPr/>
            </a:pPr>
            <a:r>
              <a:rPr lang="en-US" sz="2400" dirty="0">
                <a:solidFill>
                  <a:srgbClr val="C00000"/>
                </a:solidFill>
              </a:rPr>
              <a:t>Any special instructions?</a:t>
            </a:r>
          </a:p>
          <a:p>
            <a:pPr>
              <a:defRPr/>
            </a:pPr>
            <a:r>
              <a:rPr lang="en-US" sz="2400" dirty="0">
                <a:solidFill>
                  <a:srgbClr val="C00000"/>
                </a:solidFill>
              </a:rPr>
              <a:t>Any meds missing?</a:t>
            </a:r>
          </a:p>
          <a:p>
            <a:pPr>
              <a:defRPr/>
            </a:pPr>
            <a:r>
              <a:rPr lang="en-US" sz="2400" dirty="0">
                <a:solidFill>
                  <a:srgbClr val="C00000"/>
                </a:solidFill>
              </a:rPr>
              <a:t>Stop any meds?</a:t>
            </a:r>
          </a:p>
          <a:p>
            <a:pPr>
              <a:defRPr/>
            </a:pPr>
            <a:r>
              <a:rPr lang="en-US" sz="2800" dirty="0">
                <a:solidFill>
                  <a:srgbClr val="C00000"/>
                </a:solidFill>
              </a:rPr>
              <a:t> </a:t>
            </a:r>
          </a:p>
        </p:txBody>
      </p:sp>
    </p:spTree>
    <p:custDataLst>
      <p:tags r:id="rId1"/>
    </p:custDataLst>
    <p:extLst>
      <p:ext uri="{BB962C8B-B14F-4D97-AF65-F5344CB8AC3E}">
        <p14:creationId xmlns:p14="http://schemas.microsoft.com/office/powerpoint/2010/main" val="1306254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076" y="180319"/>
            <a:ext cx="8248476" cy="1143000"/>
          </a:xfrm>
        </p:spPr>
        <p:txBody>
          <a:bodyPr>
            <a:normAutofit/>
          </a:bodyPr>
          <a:lstStyle/>
          <a:p>
            <a:pPr>
              <a:defRPr/>
            </a:pPr>
            <a:r>
              <a:rPr lang="en-US" dirty="0"/>
              <a:t>A 67 </a:t>
            </a:r>
            <a:r>
              <a:rPr lang="en-US" dirty="0" err="1"/>
              <a:t>yr</a:t>
            </a:r>
            <a:r>
              <a:rPr lang="en-US" dirty="0"/>
              <a:t> old man, smokes </a:t>
            </a:r>
            <a:r>
              <a:rPr lang="en-US" dirty="0" err="1"/>
              <a:t>ppd</a:t>
            </a:r>
            <a:endParaRPr lang="en-US" dirty="0"/>
          </a:p>
        </p:txBody>
      </p:sp>
      <p:sp>
        <p:nvSpPr>
          <p:cNvPr id="3" name="Content Placeholder 2"/>
          <p:cNvSpPr>
            <a:spLocks noGrp="1"/>
          </p:cNvSpPr>
          <p:nvPr>
            <p:ph idx="1"/>
          </p:nvPr>
        </p:nvSpPr>
        <p:spPr>
          <a:xfrm>
            <a:off x="455613" y="1600199"/>
            <a:ext cx="8226425" cy="4495801"/>
          </a:xfrm>
        </p:spPr>
        <p:txBody>
          <a:bodyPr>
            <a:normAutofit fontScale="85000" lnSpcReduction="20000"/>
          </a:bodyPr>
          <a:lstStyle/>
          <a:p>
            <a:pPr>
              <a:defRPr/>
            </a:pPr>
            <a:r>
              <a:rPr lang="en-US" dirty="0"/>
              <a:t>A1c 8.9% (down from 10.4%)</a:t>
            </a:r>
          </a:p>
          <a:p>
            <a:pPr>
              <a:defRPr/>
            </a:pPr>
            <a:r>
              <a:rPr lang="en-US" dirty="0"/>
              <a:t>B/P 139/76    AM BG 100, 2 </a:t>
            </a:r>
            <a:r>
              <a:rPr lang="en-US" dirty="0" err="1"/>
              <a:t>hr</a:t>
            </a:r>
            <a:r>
              <a:rPr lang="en-US" dirty="0"/>
              <a:t> pp 190</a:t>
            </a:r>
          </a:p>
          <a:p>
            <a:pPr>
              <a:defRPr/>
            </a:pPr>
            <a:r>
              <a:rPr lang="en-US" dirty="0"/>
              <a:t>Chol – TG 54, HDL 46, LDL 98</a:t>
            </a:r>
          </a:p>
          <a:p>
            <a:pPr>
              <a:defRPr/>
            </a:pPr>
            <a:r>
              <a:rPr lang="en-US" dirty="0"/>
              <a:t>GFR 47, UACR 34 mg/g</a:t>
            </a:r>
            <a:br>
              <a:rPr lang="en-US" dirty="0"/>
            </a:br>
            <a:endParaRPr lang="en-US" dirty="0"/>
          </a:p>
          <a:p>
            <a:pPr>
              <a:defRPr/>
            </a:pPr>
            <a:r>
              <a:rPr lang="en-US" dirty="0"/>
              <a:t>Meds:</a:t>
            </a:r>
          </a:p>
          <a:p>
            <a:pPr lvl="1">
              <a:defRPr/>
            </a:pPr>
            <a:r>
              <a:rPr lang="en-US" dirty="0"/>
              <a:t>Insulin – 28 units </a:t>
            </a:r>
            <a:r>
              <a:rPr lang="en-US" dirty="0" err="1"/>
              <a:t>basaglar</a:t>
            </a:r>
            <a:r>
              <a:rPr lang="en-US" dirty="0"/>
              <a:t> insulin</a:t>
            </a:r>
          </a:p>
          <a:p>
            <a:pPr lvl="1">
              <a:defRPr/>
            </a:pPr>
            <a:r>
              <a:rPr lang="en-US" dirty="0"/>
              <a:t>Losartan 25mg – ARB for blood pressure</a:t>
            </a:r>
          </a:p>
          <a:p>
            <a:pPr lvl="1">
              <a:defRPr/>
            </a:pPr>
            <a:r>
              <a:rPr lang="en-US" dirty="0"/>
              <a:t>Metoprolol 50mg – Beta blocker</a:t>
            </a:r>
          </a:p>
          <a:p>
            <a:pPr lvl="1">
              <a:defRPr/>
            </a:pPr>
            <a:r>
              <a:rPr lang="en-US" dirty="0"/>
              <a:t>Glyburide 5mg BID - Sulfonylurea</a:t>
            </a:r>
          </a:p>
        </p:txBody>
      </p:sp>
      <p:sp>
        <p:nvSpPr>
          <p:cNvPr id="4" name="TextBox 3"/>
          <p:cNvSpPr txBox="1"/>
          <p:nvPr/>
        </p:nvSpPr>
        <p:spPr>
          <a:xfrm>
            <a:off x="4704030" y="4724400"/>
            <a:ext cx="4419600" cy="954107"/>
          </a:xfrm>
          <a:prstGeom prst="rect">
            <a:avLst/>
          </a:prstGeom>
          <a:noFill/>
        </p:spPr>
        <p:txBody>
          <a:bodyPr wrap="square">
            <a:spAutoFit/>
          </a:bodyPr>
          <a:lstStyle/>
          <a:p>
            <a:pPr>
              <a:defRPr/>
            </a:pPr>
            <a:r>
              <a:rPr lang="en-US" sz="2800" dirty="0">
                <a:solidFill>
                  <a:srgbClr val="C00000"/>
                </a:solidFill>
              </a:rPr>
              <a:t> </a:t>
            </a:r>
          </a:p>
          <a:p>
            <a:pPr>
              <a:defRPr/>
            </a:pPr>
            <a:r>
              <a:rPr lang="en-US" sz="2800" dirty="0">
                <a:solidFill>
                  <a:srgbClr val="C00000"/>
                </a:solidFill>
              </a:rPr>
              <a:t> </a:t>
            </a:r>
          </a:p>
        </p:txBody>
      </p:sp>
      <p:sp>
        <p:nvSpPr>
          <p:cNvPr id="7" name="TextBox 6">
            <a:extLst>
              <a:ext uri="{FF2B5EF4-FFF2-40B4-BE49-F238E27FC236}">
                <a16:creationId xmlns:a16="http://schemas.microsoft.com/office/drawing/2014/main" id="{FD1AC300-3619-46DC-8000-5E9F37A82CED}"/>
              </a:ext>
            </a:extLst>
          </p:cNvPr>
          <p:cNvSpPr txBox="1"/>
          <p:nvPr/>
        </p:nvSpPr>
        <p:spPr>
          <a:xfrm>
            <a:off x="838200" y="6131968"/>
            <a:ext cx="6477000" cy="369332"/>
          </a:xfrm>
          <a:prstGeom prst="rect">
            <a:avLst/>
          </a:prstGeom>
          <a:noFill/>
        </p:spPr>
        <p:txBody>
          <a:bodyPr wrap="square">
            <a:spAutoFit/>
          </a:bodyPr>
          <a:lstStyle/>
          <a:p>
            <a:pPr marL="274320" lvl="1" indent="0">
              <a:buNone/>
              <a:defRPr/>
            </a:pPr>
            <a:r>
              <a:rPr lang="en-US" dirty="0">
                <a:solidFill>
                  <a:srgbClr val="0070C0"/>
                </a:solidFill>
              </a:rPr>
              <a:t>Special instruction – sweating may indicate hypoglycemia</a:t>
            </a:r>
          </a:p>
        </p:txBody>
      </p:sp>
      <p:sp>
        <p:nvSpPr>
          <p:cNvPr id="8" name="TextBox 7">
            <a:extLst>
              <a:ext uri="{FF2B5EF4-FFF2-40B4-BE49-F238E27FC236}">
                <a16:creationId xmlns:a16="http://schemas.microsoft.com/office/drawing/2014/main" id="{70E9BBDA-17CF-44ED-A8BC-737610A4CC19}"/>
              </a:ext>
            </a:extLst>
          </p:cNvPr>
          <p:cNvSpPr txBox="1"/>
          <p:nvPr/>
        </p:nvSpPr>
        <p:spPr>
          <a:xfrm>
            <a:off x="6743323" y="3282625"/>
            <a:ext cx="2265630" cy="3477875"/>
          </a:xfrm>
          <a:prstGeom prst="rect">
            <a:avLst/>
          </a:prstGeom>
          <a:noFill/>
        </p:spPr>
        <p:txBody>
          <a:bodyPr wrap="square">
            <a:spAutoFit/>
          </a:bodyPr>
          <a:lstStyle/>
          <a:p>
            <a:pPr>
              <a:defRPr/>
            </a:pPr>
            <a:r>
              <a:rPr lang="en-US" sz="2400" dirty="0">
                <a:solidFill>
                  <a:srgbClr val="C00000"/>
                </a:solidFill>
              </a:rPr>
              <a:t>Any special instructions?</a:t>
            </a:r>
          </a:p>
          <a:p>
            <a:pPr>
              <a:defRPr/>
            </a:pPr>
            <a:r>
              <a:rPr lang="en-US" sz="2400" dirty="0">
                <a:solidFill>
                  <a:srgbClr val="C00000"/>
                </a:solidFill>
              </a:rPr>
              <a:t>Any meds missing?</a:t>
            </a:r>
          </a:p>
          <a:p>
            <a:pPr>
              <a:defRPr/>
            </a:pPr>
            <a:r>
              <a:rPr lang="en-US" sz="2400" dirty="0">
                <a:solidFill>
                  <a:srgbClr val="C00000"/>
                </a:solidFill>
              </a:rPr>
              <a:t>- </a:t>
            </a:r>
            <a:r>
              <a:rPr lang="en-US" sz="2400" dirty="0">
                <a:solidFill>
                  <a:srgbClr val="0070C0"/>
                </a:solidFill>
              </a:rPr>
              <a:t>Statin</a:t>
            </a:r>
          </a:p>
          <a:p>
            <a:pPr>
              <a:defRPr/>
            </a:pPr>
            <a:r>
              <a:rPr lang="en-US" sz="2400" dirty="0">
                <a:solidFill>
                  <a:srgbClr val="0070C0"/>
                </a:solidFill>
              </a:rPr>
              <a:t>- SGLT 2</a:t>
            </a:r>
          </a:p>
          <a:p>
            <a:pPr>
              <a:defRPr/>
            </a:pPr>
            <a:r>
              <a:rPr lang="en-US" sz="2400" dirty="0">
                <a:solidFill>
                  <a:srgbClr val="0070C0"/>
                </a:solidFill>
              </a:rPr>
              <a:t>- Aspirin</a:t>
            </a:r>
          </a:p>
          <a:p>
            <a:pPr>
              <a:defRPr/>
            </a:pPr>
            <a:r>
              <a:rPr lang="en-US" sz="2400" dirty="0">
                <a:solidFill>
                  <a:srgbClr val="C00000"/>
                </a:solidFill>
              </a:rPr>
              <a:t>Stop any meds?</a:t>
            </a:r>
          </a:p>
          <a:p>
            <a:pPr>
              <a:defRPr/>
            </a:pPr>
            <a:r>
              <a:rPr lang="en-US" sz="2800" dirty="0">
                <a:solidFill>
                  <a:srgbClr val="C00000"/>
                </a:solidFill>
              </a:rPr>
              <a:t> </a:t>
            </a:r>
          </a:p>
        </p:txBody>
      </p:sp>
    </p:spTree>
    <p:custDataLst>
      <p:tags r:id="rId1"/>
    </p:custDataLst>
    <p:extLst>
      <p:ext uri="{BB962C8B-B14F-4D97-AF65-F5344CB8AC3E}">
        <p14:creationId xmlns:p14="http://schemas.microsoft.com/office/powerpoint/2010/main" val="1459661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1026"/>
          <p:cNvSpPr>
            <a:spLocks noGrp="1" noChangeArrowheads="1"/>
          </p:cNvSpPr>
          <p:nvPr>
            <p:ph type="title"/>
          </p:nvPr>
        </p:nvSpPr>
        <p:spPr>
          <a:xfrm>
            <a:off x="311989" y="76200"/>
            <a:ext cx="8305800" cy="609600"/>
          </a:xfrm>
        </p:spPr>
        <p:txBody>
          <a:bodyPr>
            <a:normAutofit fontScale="90000"/>
          </a:bodyPr>
          <a:lstStyle/>
          <a:p>
            <a:pPr eaLnBrk="1" hangingPunct="1"/>
            <a:r>
              <a:rPr lang="en-US" dirty="0" err="1"/>
              <a:t>DiaBingo</a:t>
            </a:r>
            <a:r>
              <a:rPr lang="en-US" dirty="0"/>
              <a:t> - N</a:t>
            </a:r>
          </a:p>
        </p:txBody>
      </p:sp>
      <p:sp>
        <p:nvSpPr>
          <p:cNvPr id="1734659" name="Rectangle 1027"/>
          <p:cNvSpPr>
            <a:spLocks noGrp="1" noChangeArrowheads="1"/>
          </p:cNvSpPr>
          <p:nvPr>
            <p:ph type="body" idx="1"/>
          </p:nvPr>
        </p:nvSpPr>
        <p:spPr>
          <a:xfrm>
            <a:off x="304800" y="685800"/>
            <a:ext cx="8839200" cy="7239000"/>
          </a:xfrm>
        </p:spPr>
        <p:txBody>
          <a:bodyPr>
            <a:noAutofit/>
          </a:bodyPr>
          <a:lstStyle/>
          <a:p>
            <a:pPr marL="609600" indent="-609600" eaLnBrk="1" hangingPunct="1">
              <a:buFont typeface="Wingdings" pitchFamily="2" charset="2"/>
              <a:buNone/>
              <a:defRPr/>
            </a:pPr>
            <a:r>
              <a:rPr lang="en-US" sz="2200" b="1" dirty="0"/>
              <a:t>N</a:t>
            </a:r>
            <a:r>
              <a:rPr lang="en-US" sz="2200" dirty="0"/>
              <a:t> </a:t>
            </a:r>
            <a:r>
              <a:rPr lang="en-US" sz="2400" dirty="0"/>
              <a:t>DPP demonstrated that exercise and diet reduced risk of DM by__%</a:t>
            </a:r>
          </a:p>
          <a:p>
            <a:pPr marL="609600" indent="-609600">
              <a:buNone/>
              <a:defRPr/>
            </a:pPr>
            <a:r>
              <a:rPr lang="en-US" sz="2400" dirty="0"/>
              <a:t>N Average A1c of 7% = </a:t>
            </a:r>
            <a:r>
              <a:rPr lang="en-US" sz="2400" dirty="0" err="1"/>
              <a:t>Avg</a:t>
            </a:r>
            <a:r>
              <a:rPr lang="en-US" sz="2400" dirty="0"/>
              <a:t> BG of ____	 </a:t>
            </a:r>
            <a:endParaRPr lang="en-US" sz="2400" b="1" dirty="0"/>
          </a:p>
          <a:p>
            <a:pPr marL="609600" indent="-609600" eaLnBrk="1" hangingPunct="1">
              <a:buFont typeface="Wingdings" pitchFamily="2" charset="2"/>
              <a:buNone/>
              <a:defRPr/>
            </a:pPr>
            <a:r>
              <a:rPr lang="en-US" sz="2400" b="1" dirty="0"/>
              <a:t>N</a:t>
            </a:r>
            <a:r>
              <a:rPr lang="en-US" sz="2400" dirty="0"/>
              <a:t> The goal is to eat 14 </a:t>
            </a:r>
            <a:r>
              <a:rPr lang="en-US" sz="2400" dirty="0" err="1"/>
              <a:t>gms</a:t>
            </a:r>
            <a:r>
              <a:rPr lang="en-US" sz="2400" dirty="0"/>
              <a:t> per 1000 </a:t>
            </a:r>
            <a:r>
              <a:rPr lang="en-US" sz="2400" dirty="0" err="1"/>
              <a:t>cals</a:t>
            </a:r>
            <a:r>
              <a:rPr lang="en-US" sz="2400" dirty="0"/>
              <a:t> of this nutrient a day	</a:t>
            </a:r>
          </a:p>
          <a:p>
            <a:pPr marL="609600" indent="-609600" eaLnBrk="1" hangingPunct="1">
              <a:buFont typeface="Wingdings" pitchFamily="2" charset="2"/>
              <a:buNone/>
              <a:defRPr/>
            </a:pPr>
            <a:r>
              <a:rPr lang="en-US" sz="2400" b="1" dirty="0"/>
              <a:t>N</a:t>
            </a:r>
            <a:r>
              <a:rPr lang="en-US" sz="2400" dirty="0"/>
              <a:t> Rebound hyperglycemia						 </a:t>
            </a:r>
            <a:endParaRPr lang="en-US" sz="2400" b="1" dirty="0"/>
          </a:p>
          <a:p>
            <a:pPr marL="609600" indent="-609600" eaLnBrk="1" hangingPunct="1">
              <a:buFont typeface="Wingdings" pitchFamily="2" charset="2"/>
              <a:buNone/>
              <a:defRPr/>
            </a:pPr>
            <a:r>
              <a:rPr lang="en-US" sz="2400" b="1" dirty="0"/>
              <a:t>N</a:t>
            </a:r>
            <a:r>
              <a:rPr lang="en-US" sz="2400" dirty="0"/>
              <a:t> Scare tactics are effective at motivating behavior change</a:t>
            </a:r>
            <a:endParaRPr lang="en-US" sz="2400" b="1" dirty="0"/>
          </a:p>
          <a:p>
            <a:pPr marL="609600" indent="-609600" eaLnBrk="1" hangingPunct="1">
              <a:buFont typeface="Wingdings" pitchFamily="2" charset="2"/>
              <a:buNone/>
              <a:defRPr/>
            </a:pPr>
            <a:r>
              <a:rPr lang="en-US" sz="2400" b="1" dirty="0"/>
              <a:t>N</a:t>
            </a:r>
            <a:r>
              <a:rPr lang="en-US" sz="2400" dirty="0"/>
              <a:t>  Get LDL less than ____for most people with diabetes 40 years+</a:t>
            </a:r>
            <a:endParaRPr lang="en-US" sz="2400" b="1" dirty="0"/>
          </a:p>
          <a:p>
            <a:pPr marL="609600" indent="-609600" eaLnBrk="1" hangingPunct="1">
              <a:buFont typeface="Wingdings" pitchFamily="2" charset="2"/>
              <a:buNone/>
              <a:defRPr/>
            </a:pPr>
            <a:r>
              <a:rPr lang="en-US" sz="2400" b="1" dirty="0"/>
              <a:t>N</a:t>
            </a:r>
            <a:r>
              <a:rPr lang="en-US" sz="2400" dirty="0"/>
              <a:t> Drugs that can cause hyperglycemia					  </a:t>
            </a:r>
            <a:endParaRPr lang="en-US" sz="2400" b="1" dirty="0"/>
          </a:p>
          <a:p>
            <a:pPr marL="609600" indent="-609600" eaLnBrk="1" hangingPunct="1">
              <a:buFont typeface="Wingdings" pitchFamily="2" charset="2"/>
              <a:buNone/>
              <a:defRPr/>
            </a:pPr>
            <a:r>
              <a:rPr lang="en-US" sz="2400" b="1" dirty="0"/>
              <a:t>N</a:t>
            </a:r>
            <a:r>
              <a:rPr lang="en-US" sz="2400" dirty="0"/>
              <a:t> 2/3 cups of rice equals ______ serving carbohydrate		 </a:t>
            </a:r>
            <a:endParaRPr lang="en-US" sz="2400" b="1" dirty="0"/>
          </a:p>
          <a:p>
            <a:pPr marL="609600" indent="-609600" eaLnBrk="1" hangingPunct="1">
              <a:buFont typeface="Wingdings" pitchFamily="2" charset="2"/>
              <a:buNone/>
              <a:defRPr/>
            </a:pPr>
            <a:r>
              <a:rPr lang="en-US" sz="2400" b="1" dirty="0"/>
              <a:t>N</a:t>
            </a:r>
            <a:r>
              <a:rPr lang="en-US" sz="2400" dirty="0"/>
              <a:t> 1% A1c = how many points of blood sugar  _____			 </a:t>
            </a:r>
            <a:r>
              <a:rPr lang="en-US" sz="2400" dirty="0">
                <a:solidFill>
                  <a:srgbClr val="FF0000"/>
                </a:solidFill>
              </a:rPr>
              <a:t> </a:t>
            </a:r>
            <a:endParaRPr lang="en-US" sz="2400" b="1" dirty="0">
              <a:solidFill>
                <a:srgbClr val="FF0000"/>
              </a:solidFill>
            </a:endParaRPr>
          </a:p>
          <a:p>
            <a:pPr marL="609600" indent="-609600" eaLnBrk="1" hangingPunct="1">
              <a:buFont typeface="Wingdings" pitchFamily="2" charset="2"/>
              <a:buNone/>
              <a:defRPr/>
            </a:pPr>
            <a:r>
              <a:rPr lang="en-US" sz="2400" b="1" dirty="0"/>
              <a:t>N</a:t>
            </a:r>
            <a:r>
              <a:rPr lang="en-US" sz="2400" dirty="0"/>
              <a:t> 1 gm of fat equal _____kilo/calories</a:t>
            </a:r>
          </a:p>
          <a:p>
            <a:pPr marL="609600" indent="-609600" eaLnBrk="1" hangingPunct="1">
              <a:spcBef>
                <a:spcPct val="0"/>
              </a:spcBef>
              <a:buFont typeface="Wingdings" pitchFamily="2" charset="2"/>
              <a:buNone/>
              <a:defRPr/>
            </a:pPr>
            <a:r>
              <a:rPr lang="en-US" sz="2400" b="1" dirty="0"/>
              <a:t>N</a:t>
            </a:r>
            <a:r>
              <a:rPr lang="en-US" sz="2400" dirty="0"/>
              <a:t> Metabolic syndrome = hyperinsulinemia, hyperlipidemia, hypertension</a:t>
            </a:r>
          </a:p>
          <a:p>
            <a:pPr marL="609600" indent="-609600" eaLnBrk="1" hangingPunct="1">
              <a:spcBef>
                <a:spcPct val="0"/>
              </a:spcBef>
              <a:buFont typeface="Wingdings" pitchFamily="2" charset="2"/>
              <a:buNone/>
              <a:defRPr/>
            </a:pPr>
            <a:r>
              <a:rPr lang="en-US" sz="2400" b="1" dirty="0"/>
              <a:t>N</a:t>
            </a:r>
            <a:r>
              <a:rPr lang="en-US" sz="2400" dirty="0"/>
              <a:t> Average American consumes 15 teaspoons of sugar a day.	</a:t>
            </a:r>
          </a:p>
          <a:p>
            <a:pPr marL="609600" indent="-609600" eaLnBrk="1" hangingPunct="1">
              <a:spcBef>
                <a:spcPct val="0"/>
              </a:spcBef>
              <a:buFont typeface="Wingdings" pitchFamily="2" charset="2"/>
              <a:buNone/>
              <a:defRPr/>
            </a:pPr>
            <a:r>
              <a:rPr lang="en-US" sz="2400" b="1" dirty="0"/>
              <a:t>N</a:t>
            </a:r>
            <a:r>
              <a:rPr lang="en-US" sz="2400" dirty="0"/>
              <a:t> Medication derived from the saliva of the Gila Monster </a:t>
            </a:r>
          </a:p>
          <a:p>
            <a:pPr marL="609600" indent="-609600" eaLnBrk="1" hangingPunct="1">
              <a:lnSpc>
                <a:spcPct val="80000"/>
              </a:lnSpc>
              <a:spcBef>
                <a:spcPct val="0"/>
              </a:spcBef>
              <a:buFont typeface="Wingdings" pitchFamily="2" charset="2"/>
              <a:buNone/>
              <a:defRPr/>
            </a:pPr>
            <a:endParaRPr lang="en-US" sz="2800" dirty="0"/>
          </a:p>
        </p:txBody>
      </p:sp>
    </p:spTree>
    <p:custDataLst>
      <p:tags r:id="rId1"/>
    </p:custDataLst>
    <p:extLst>
      <p:ext uri="{BB962C8B-B14F-4D97-AF65-F5344CB8AC3E}">
        <p14:creationId xmlns:p14="http://schemas.microsoft.com/office/powerpoint/2010/main" val="27434075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4659">
                                            <p:txEl>
                                              <p:pRg st="0" end="0"/>
                                            </p:txEl>
                                          </p:spTgt>
                                        </p:tgtEl>
                                        <p:attrNameLst>
                                          <p:attrName>style.visibility</p:attrName>
                                        </p:attrNameLst>
                                      </p:cBhvr>
                                      <p:to>
                                        <p:strVal val="visible"/>
                                      </p:to>
                                    </p:set>
                                    <p:anim calcmode="lin" valueType="num">
                                      <p:cBhvr additive="base">
                                        <p:cTn id="7" dur="500" fill="hold"/>
                                        <p:tgtEl>
                                          <p:spTgt spid="17346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46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34659">
                                            <p:txEl>
                                              <p:pRg st="1" end="1"/>
                                            </p:txEl>
                                          </p:spTgt>
                                        </p:tgtEl>
                                        <p:attrNameLst>
                                          <p:attrName>style.visibility</p:attrName>
                                        </p:attrNameLst>
                                      </p:cBhvr>
                                      <p:to>
                                        <p:strVal val="visible"/>
                                      </p:to>
                                    </p:set>
                                    <p:anim calcmode="lin" valueType="num">
                                      <p:cBhvr additive="base">
                                        <p:cTn id="13" dur="500" fill="hold"/>
                                        <p:tgtEl>
                                          <p:spTgt spid="17346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46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4659">
                                            <p:txEl>
                                              <p:pRg st="2" end="2"/>
                                            </p:txEl>
                                          </p:spTgt>
                                        </p:tgtEl>
                                        <p:attrNameLst>
                                          <p:attrName>style.visibility</p:attrName>
                                        </p:attrNameLst>
                                      </p:cBhvr>
                                      <p:to>
                                        <p:strVal val="visible"/>
                                      </p:to>
                                    </p:set>
                                    <p:anim calcmode="lin" valueType="num">
                                      <p:cBhvr additive="base">
                                        <p:cTn id="19" dur="500" fill="hold"/>
                                        <p:tgtEl>
                                          <p:spTgt spid="17346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46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4659">
                                            <p:txEl>
                                              <p:pRg st="3" end="3"/>
                                            </p:txEl>
                                          </p:spTgt>
                                        </p:tgtEl>
                                        <p:attrNameLst>
                                          <p:attrName>style.visibility</p:attrName>
                                        </p:attrNameLst>
                                      </p:cBhvr>
                                      <p:to>
                                        <p:strVal val="visible"/>
                                      </p:to>
                                    </p:set>
                                    <p:anim calcmode="lin" valueType="num">
                                      <p:cBhvr additive="base">
                                        <p:cTn id="25" dur="500" fill="hold"/>
                                        <p:tgtEl>
                                          <p:spTgt spid="17346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46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4659">
                                            <p:txEl>
                                              <p:pRg st="4" end="4"/>
                                            </p:txEl>
                                          </p:spTgt>
                                        </p:tgtEl>
                                        <p:attrNameLst>
                                          <p:attrName>style.visibility</p:attrName>
                                        </p:attrNameLst>
                                      </p:cBhvr>
                                      <p:to>
                                        <p:strVal val="visible"/>
                                      </p:to>
                                    </p:set>
                                    <p:anim calcmode="lin" valueType="num">
                                      <p:cBhvr additive="base">
                                        <p:cTn id="31" dur="500" fill="hold"/>
                                        <p:tgtEl>
                                          <p:spTgt spid="17346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46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4659">
                                            <p:txEl>
                                              <p:pRg st="5" end="5"/>
                                            </p:txEl>
                                          </p:spTgt>
                                        </p:tgtEl>
                                        <p:attrNameLst>
                                          <p:attrName>style.visibility</p:attrName>
                                        </p:attrNameLst>
                                      </p:cBhvr>
                                      <p:to>
                                        <p:strVal val="visible"/>
                                      </p:to>
                                    </p:set>
                                    <p:anim calcmode="lin" valueType="num">
                                      <p:cBhvr additive="base">
                                        <p:cTn id="37" dur="500" fill="hold"/>
                                        <p:tgtEl>
                                          <p:spTgt spid="173465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46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4659">
                                            <p:txEl>
                                              <p:pRg st="6" end="6"/>
                                            </p:txEl>
                                          </p:spTgt>
                                        </p:tgtEl>
                                        <p:attrNameLst>
                                          <p:attrName>style.visibility</p:attrName>
                                        </p:attrNameLst>
                                      </p:cBhvr>
                                      <p:to>
                                        <p:strVal val="visible"/>
                                      </p:to>
                                    </p:set>
                                    <p:anim calcmode="lin" valueType="num">
                                      <p:cBhvr additive="base">
                                        <p:cTn id="43" dur="500" fill="hold"/>
                                        <p:tgtEl>
                                          <p:spTgt spid="173465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46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4659">
                                            <p:txEl>
                                              <p:pRg st="7" end="7"/>
                                            </p:txEl>
                                          </p:spTgt>
                                        </p:tgtEl>
                                        <p:attrNameLst>
                                          <p:attrName>style.visibility</p:attrName>
                                        </p:attrNameLst>
                                      </p:cBhvr>
                                      <p:to>
                                        <p:strVal val="visible"/>
                                      </p:to>
                                    </p:set>
                                    <p:anim calcmode="lin" valueType="num">
                                      <p:cBhvr additive="base">
                                        <p:cTn id="49" dur="500" fill="hold"/>
                                        <p:tgtEl>
                                          <p:spTgt spid="173465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465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4659">
                                            <p:txEl>
                                              <p:pRg st="8" end="8"/>
                                            </p:txEl>
                                          </p:spTgt>
                                        </p:tgtEl>
                                        <p:attrNameLst>
                                          <p:attrName>style.visibility</p:attrName>
                                        </p:attrNameLst>
                                      </p:cBhvr>
                                      <p:to>
                                        <p:strVal val="visible"/>
                                      </p:to>
                                    </p:set>
                                    <p:anim calcmode="lin" valueType="num">
                                      <p:cBhvr additive="base">
                                        <p:cTn id="55" dur="500" fill="hold"/>
                                        <p:tgtEl>
                                          <p:spTgt spid="1734659">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465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4659">
                                            <p:txEl>
                                              <p:pRg st="9" end="9"/>
                                            </p:txEl>
                                          </p:spTgt>
                                        </p:tgtEl>
                                        <p:attrNameLst>
                                          <p:attrName>style.visibility</p:attrName>
                                        </p:attrNameLst>
                                      </p:cBhvr>
                                      <p:to>
                                        <p:strVal val="visible"/>
                                      </p:to>
                                    </p:set>
                                    <p:anim calcmode="lin" valueType="num">
                                      <p:cBhvr additive="base">
                                        <p:cTn id="61" dur="500" fill="hold"/>
                                        <p:tgtEl>
                                          <p:spTgt spid="1734659">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465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4659">
                                            <p:txEl>
                                              <p:pRg st="10" end="10"/>
                                            </p:txEl>
                                          </p:spTgt>
                                        </p:tgtEl>
                                        <p:attrNameLst>
                                          <p:attrName>style.visibility</p:attrName>
                                        </p:attrNameLst>
                                      </p:cBhvr>
                                      <p:to>
                                        <p:strVal val="visible"/>
                                      </p:to>
                                    </p:set>
                                    <p:anim calcmode="lin" valueType="num">
                                      <p:cBhvr additive="base">
                                        <p:cTn id="67" dur="500" fill="hold"/>
                                        <p:tgtEl>
                                          <p:spTgt spid="1734659">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465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4659">
                                            <p:txEl>
                                              <p:pRg st="11" end="11"/>
                                            </p:txEl>
                                          </p:spTgt>
                                        </p:tgtEl>
                                        <p:attrNameLst>
                                          <p:attrName>style.visibility</p:attrName>
                                        </p:attrNameLst>
                                      </p:cBhvr>
                                      <p:to>
                                        <p:strVal val="visible"/>
                                      </p:to>
                                    </p:set>
                                    <p:anim calcmode="lin" valueType="num">
                                      <p:cBhvr additive="base">
                                        <p:cTn id="73" dur="500" fill="hold"/>
                                        <p:tgtEl>
                                          <p:spTgt spid="1734659">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4659">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1734659">
                                            <p:txEl>
                                              <p:pRg st="12" end="12"/>
                                            </p:txEl>
                                          </p:spTgt>
                                        </p:tgtEl>
                                        <p:attrNameLst>
                                          <p:attrName>style.visibility</p:attrName>
                                        </p:attrNameLst>
                                      </p:cBhvr>
                                      <p:to>
                                        <p:strVal val="visible"/>
                                      </p:to>
                                    </p:set>
                                    <p:anim calcmode="lin" valueType="num">
                                      <p:cBhvr additive="base">
                                        <p:cTn id="79" dur="500" fill="hold"/>
                                        <p:tgtEl>
                                          <p:spTgt spid="1734659">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734659">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1F469-A70D-E002-CE33-1A9926DDD296}"/>
              </a:ext>
            </a:extLst>
          </p:cNvPr>
          <p:cNvSpPr>
            <a:spLocks noGrp="1"/>
          </p:cNvSpPr>
          <p:nvPr>
            <p:ph type="title"/>
          </p:nvPr>
        </p:nvSpPr>
        <p:spPr/>
        <p:txBody>
          <a:bodyPr/>
          <a:lstStyle/>
          <a:p>
            <a:r>
              <a:rPr lang="en-US" dirty="0"/>
              <a:t>ReVive 5 Steps</a:t>
            </a:r>
          </a:p>
        </p:txBody>
      </p:sp>
      <p:sp>
        <p:nvSpPr>
          <p:cNvPr id="14" name="Content Placeholder 13"/>
          <p:cNvSpPr>
            <a:spLocks noGrp="1"/>
          </p:cNvSpPr>
          <p:nvPr>
            <p:ph sz="quarter" idx="1"/>
          </p:nvPr>
        </p:nvSpPr>
        <p:spPr>
          <a:xfrm>
            <a:off x="457200" y="1143000"/>
            <a:ext cx="8229600" cy="5638800"/>
          </a:xfrm>
        </p:spPr>
        <p:txBody>
          <a:bodyPr>
            <a:normAutofit fontScale="92500" lnSpcReduction="20000"/>
          </a:bodyPr>
          <a:lstStyle/>
          <a:p>
            <a:pPr marL="0" indent="0">
              <a:lnSpc>
                <a:spcPct val="110000"/>
              </a:lnSpc>
              <a:spcBef>
                <a:spcPts val="0"/>
              </a:spcBef>
              <a:buNone/>
            </a:pPr>
            <a:r>
              <a:rPr lang="en-US" b="1" dirty="0">
                <a:latin typeface="Calibri" panose="020F0502020204030204" pitchFamily="34" charset="0"/>
                <a:ea typeface="Calibri" panose="020F0502020204030204" pitchFamily="34" charset="0"/>
              </a:rPr>
              <a:t>5 Steps to Address Distress Diabetes and Enhance Management (from EMBARK)</a:t>
            </a:r>
            <a:endParaRPr lang="en-US" dirty="0">
              <a:latin typeface="Calibri" panose="020F0502020204030204" pitchFamily="34" charset="0"/>
              <a:ea typeface="Calibri" panose="020F0502020204030204" pitchFamily="34" charset="0"/>
            </a:endParaRPr>
          </a:p>
          <a:p>
            <a:pPr marL="385865" indent="-385865">
              <a:lnSpc>
                <a:spcPct val="120000"/>
              </a:lnSpc>
              <a:spcBef>
                <a:spcPts val="0"/>
              </a:spcBef>
              <a:buAutoNum type="arabicPeriod"/>
            </a:pPr>
            <a:r>
              <a:rPr lang="en-US" sz="3600" dirty="0">
                <a:latin typeface="Calibri" panose="020F0502020204030204" pitchFamily="34" charset="0"/>
                <a:ea typeface="Calibri" panose="020F0502020204030204" pitchFamily="34" charset="0"/>
              </a:rPr>
              <a:t>Assess diabetes distress </a:t>
            </a:r>
          </a:p>
          <a:p>
            <a:pPr marL="385865" indent="-385865">
              <a:lnSpc>
                <a:spcPct val="120000"/>
              </a:lnSpc>
              <a:spcBef>
                <a:spcPts val="0"/>
              </a:spcBef>
              <a:buAutoNum type="arabicPeriod"/>
            </a:pPr>
            <a:r>
              <a:rPr lang="en-US" sz="3600" dirty="0">
                <a:latin typeface="Calibri" panose="020F0502020204030204" pitchFamily="34" charset="0"/>
                <a:ea typeface="Calibri" panose="020F0502020204030204" pitchFamily="34" charset="0"/>
              </a:rPr>
              <a:t>Begin a conversation to foster a new perspective </a:t>
            </a:r>
          </a:p>
          <a:p>
            <a:pPr marL="385865" indent="-385865">
              <a:lnSpc>
                <a:spcPct val="120000"/>
              </a:lnSpc>
              <a:spcBef>
                <a:spcPts val="0"/>
              </a:spcBef>
              <a:buAutoNum type="arabicPeriod"/>
            </a:pPr>
            <a:r>
              <a:rPr lang="en-US" sz="3600" dirty="0">
                <a:latin typeface="Calibri" panose="020F0502020204030204" pitchFamily="34" charset="0"/>
                <a:ea typeface="Calibri" panose="020F0502020204030204" pitchFamily="34" charset="0"/>
              </a:rPr>
              <a:t>Consider different management choices that are not driven by tough thoughts and feelings  </a:t>
            </a:r>
          </a:p>
          <a:p>
            <a:pPr marL="385865" indent="-385865">
              <a:lnSpc>
                <a:spcPct val="120000"/>
              </a:lnSpc>
              <a:spcBef>
                <a:spcPts val="0"/>
              </a:spcBef>
              <a:buAutoNum type="arabicPeriod"/>
            </a:pPr>
            <a:r>
              <a:rPr lang="en-US" sz="3600" dirty="0">
                <a:latin typeface="Calibri" panose="020F0502020204030204" pitchFamily="34" charset="0"/>
                <a:ea typeface="Calibri" panose="020F0502020204030204" pitchFamily="34" charset="0"/>
              </a:rPr>
              <a:t>Optimize self-care based on personal choice and values—”find the expert within.”</a:t>
            </a:r>
          </a:p>
          <a:p>
            <a:pPr marL="385865" indent="-385865">
              <a:lnSpc>
                <a:spcPct val="120000"/>
              </a:lnSpc>
              <a:spcBef>
                <a:spcPts val="0"/>
              </a:spcBef>
              <a:buAutoNum type="arabicPeriod"/>
            </a:pPr>
            <a:r>
              <a:rPr lang="en-US" sz="3600" dirty="0">
                <a:latin typeface="Calibri" panose="020F0502020204030204" pitchFamily="34" charset="0"/>
                <a:ea typeface="Calibri" panose="020F0502020204030204" pitchFamily="34" charset="0"/>
              </a:rPr>
              <a:t>Make changes and plan for next steps.  </a:t>
            </a:r>
          </a:p>
          <a:p>
            <a:pPr marL="0" indent="0">
              <a:buClr>
                <a:srgbClr val="005959"/>
              </a:buClr>
              <a:buNone/>
            </a:pPr>
            <a:endParaRPr lang="en-US" sz="2701"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794799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81217-049D-ADFC-9475-EE6CE0944D17}"/>
              </a:ext>
            </a:extLst>
          </p:cNvPr>
          <p:cNvSpPr>
            <a:spLocks noGrp="1"/>
          </p:cNvSpPr>
          <p:nvPr>
            <p:ph type="title"/>
          </p:nvPr>
        </p:nvSpPr>
        <p:spPr/>
        <p:txBody>
          <a:bodyPr/>
          <a:lstStyle/>
          <a:p>
            <a:r>
              <a:rPr lang="en-US" dirty="0"/>
              <a:t>Embark Trial</a:t>
            </a:r>
          </a:p>
        </p:txBody>
      </p:sp>
      <p:pic>
        <p:nvPicPr>
          <p:cNvPr id="1026" name="Picture 2">
            <a:extLst>
              <a:ext uri="{FF2B5EF4-FFF2-40B4-BE49-F238E27FC236}">
                <a16:creationId xmlns:a16="http://schemas.microsoft.com/office/drawing/2014/main" id="{577D274A-C08C-9BD8-73C6-E00AC306065B}"/>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273908" y="1143000"/>
            <a:ext cx="8596184" cy="48556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1716DA6-2AE1-89FF-871E-A03F11C655A0}"/>
              </a:ext>
            </a:extLst>
          </p:cNvPr>
          <p:cNvSpPr txBox="1"/>
          <p:nvPr/>
        </p:nvSpPr>
        <p:spPr>
          <a:xfrm>
            <a:off x="273908" y="6243935"/>
            <a:ext cx="8793892" cy="461665"/>
          </a:xfrm>
          <a:prstGeom prst="rect">
            <a:avLst/>
          </a:prstGeom>
          <a:noFill/>
        </p:spPr>
        <p:txBody>
          <a:bodyPr wrap="square">
            <a:spAutoFit/>
          </a:bodyPr>
          <a:lstStyle/>
          <a:p>
            <a:r>
              <a:rPr lang="en-US" sz="1200" b="0" i="0" dirty="0">
                <a:solidFill>
                  <a:srgbClr val="000000"/>
                </a:solidFill>
                <a:effectLst/>
                <a:latin typeface="signika_negativeregular"/>
              </a:rPr>
              <a:t>EMBARK: A Randomized, Controlled Trial Comparing Three Approaches to Reducing Diabetes Distress and Improving HbA</a:t>
            </a:r>
            <a:r>
              <a:rPr lang="en-US" sz="1200" b="0" i="0" baseline="-25000" dirty="0">
                <a:solidFill>
                  <a:srgbClr val="000000"/>
                </a:solidFill>
                <a:effectLst/>
                <a:latin typeface="signika_negativeregular"/>
              </a:rPr>
              <a:t>1c</a:t>
            </a:r>
            <a:r>
              <a:rPr lang="en-US" sz="1200" b="0" i="0" dirty="0">
                <a:solidFill>
                  <a:srgbClr val="000000"/>
                </a:solidFill>
                <a:effectLst/>
                <a:latin typeface="signika_negativeregular"/>
              </a:rPr>
              <a:t> in Adults With Type 1 Diabetes. </a:t>
            </a:r>
            <a:r>
              <a:rPr lang="en-US" sz="1200" b="0" i="1" dirty="0">
                <a:solidFill>
                  <a:srgbClr val="000000"/>
                </a:solidFill>
                <a:effectLst/>
                <a:latin typeface="signika_negativeregular"/>
              </a:rPr>
              <a:t>Diabetes Care</a:t>
            </a:r>
            <a:r>
              <a:rPr lang="en-US" sz="1200" b="0" i="0" dirty="0">
                <a:solidFill>
                  <a:srgbClr val="000000"/>
                </a:solidFill>
                <a:effectLst/>
                <a:latin typeface="signika_negativeregular"/>
              </a:rPr>
              <a:t> 2024; dc232452. </a:t>
            </a:r>
            <a:r>
              <a:rPr lang="en-US" sz="1200" b="1" i="0" u="none" strike="noStrike" dirty="0">
                <a:solidFill>
                  <a:srgbClr val="5D2CA8"/>
                </a:solidFill>
                <a:effectLst/>
                <a:latin typeface="signika_negativeregular"/>
                <a:hlinkClick r:id="rId3"/>
              </a:rPr>
              <a:t>https://doi.org/10.2337/dc23-2452</a:t>
            </a:r>
            <a:endParaRPr lang="en-US" sz="1200" dirty="0"/>
          </a:p>
        </p:txBody>
      </p:sp>
    </p:spTree>
    <p:extLst>
      <p:ext uri="{BB962C8B-B14F-4D97-AF65-F5344CB8AC3E}">
        <p14:creationId xmlns:p14="http://schemas.microsoft.com/office/powerpoint/2010/main" val="888951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4B6D5-B735-A7A7-19A1-E2DC90532A4C}"/>
              </a:ext>
            </a:extLst>
          </p:cNvPr>
          <p:cNvSpPr>
            <a:spLocks noGrp="1"/>
          </p:cNvSpPr>
          <p:nvPr>
            <p:ph type="title"/>
          </p:nvPr>
        </p:nvSpPr>
        <p:spPr>
          <a:xfrm>
            <a:off x="457200" y="228600"/>
            <a:ext cx="8229600" cy="914400"/>
          </a:xfrm>
        </p:spPr>
        <p:txBody>
          <a:bodyPr anchor="b">
            <a:normAutofit/>
          </a:bodyPr>
          <a:lstStyle/>
          <a:p>
            <a:r>
              <a:rPr lang="en-US" dirty="0"/>
              <a:t>Impact of Embark Trial</a:t>
            </a:r>
          </a:p>
        </p:txBody>
      </p:sp>
      <p:sp>
        <p:nvSpPr>
          <p:cNvPr id="3" name="Content Placeholder 2">
            <a:extLst>
              <a:ext uri="{FF2B5EF4-FFF2-40B4-BE49-F238E27FC236}">
                <a16:creationId xmlns:a16="http://schemas.microsoft.com/office/drawing/2014/main" id="{BC12C629-3355-3CEF-DF93-500B39361A3A}"/>
              </a:ext>
            </a:extLst>
          </p:cNvPr>
          <p:cNvSpPr>
            <a:spLocks noGrp="1"/>
          </p:cNvSpPr>
          <p:nvPr>
            <p:ph sz="quarter" idx="1"/>
          </p:nvPr>
        </p:nvSpPr>
        <p:spPr>
          <a:xfrm>
            <a:off x="457200" y="1219200"/>
            <a:ext cx="4648200" cy="4937760"/>
          </a:xfrm>
        </p:spPr>
        <p:txBody>
          <a:bodyPr>
            <a:normAutofit/>
          </a:bodyPr>
          <a:lstStyle/>
          <a:p>
            <a:pPr>
              <a:lnSpc>
                <a:spcPct val="90000"/>
              </a:lnSpc>
            </a:pPr>
            <a:r>
              <a:rPr lang="en-US" sz="3100" b="0" i="0" dirty="0">
                <a:effectLst/>
              </a:rPr>
              <a:t>The year I spent coaching study participants in the Embark Trial significantly changed my approach to diabetes self-management coaching.</a:t>
            </a:r>
          </a:p>
          <a:p>
            <a:pPr marL="0" indent="0">
              <a:lnSpc>
                <a:spcPct val="90000"/>
              </a:lnSpc>
              <a:buNone/>
            </a:pPr>
            <a:r>
              <a:rPr lang="en-US" sz="3100" dirty="0"/>
              <a:t>~ Coach Beverly</a:t>
            </a:r>
          </a:p>
        </p:txBody>
      </p:sp>
      <p:pic>
        <p:nvPicPr>
          <p:cNvPr id="5" name="Picture 4" descr="Hand holding fern">
            <a:extLst>
              <a:ext uri="{FF2B5EF4-FFF2-40B4-BE49-F238E27FC236}">
                <a16:creationId xmlns:a16="http://schemas.microsoft.com/office/drawing/2014/main" id="{FFC3425F-7BE6-1920-F45D-2F09ED48BE53}"/>
              </a:ext>
            </a:extLst>
          </p:cNvPr>
          <p:cNvPicPr>
            <a:picLocks noChangeAspect="1"/>
          </p:cNvPicPr>
          <p:nvPr/>
        </p:nvPicPr>
        <p:blipFill>
          <a:blip r:embed="rId2" cstate="print">
            <a:extLst>
              <a:ext uri="{28A0092B-C50C-407E-A947-70E740481C1C}">
                <a14:useLocalDpi xmlns:a14="http://schemas.microsoft.com/office/drawing/2010/main" val="0"/>
              </a:ext>
            </a:extLst>
          </a:blip>
          <a:srcRect l="21095" r="24267" b="-3"/>
          <a:stretch/>
        </p:blipFill>
        <p:spPr>
          <a:xfrm>
            <a:off x="5677538" y="1216152"/>
            <a:ext cx="2996308" cy="3660648"/>
          </a:xfrm>
          <a:prstGeom prst="rect">
            <a:avLst/>
          </a:prstGeom>
          <a:noFill/>
        </p:spPr>
      </p:pic>
    </p:spTree>
    <p:extLst>
      <p:ext uri="{BB962C8B-B14F-4D97-AF65-F5344CB8AC3E}">
        <p14:creationId xmlns:p14="http://schemas.microsoft.com/office/powerpoint/2010/main" val="914633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223F7-D7D2-51E8-C92A-88C220589878}"/>
              </a:ext>
            </a:extLst>
          </p:cNvPr>
          <p:cNvSpPr>
            <a:spLocks noGrp="1"/>
          </p:cNvSpPr>
          <p:nvPr>
            <p:ph type="title"/>
          </p:nvPr>
        </p:nvSpPr>
        <p:spPr>
          <a:xfrm>
            <a:off x="457200" y="228600"/>
            <a:ext cx="8229600" cy="914400"/>
          </a:xfrm>
        </p:spPr>
        <p:txBody>
          <a:bodyPr anchor="b">
            <a:normAutofit/>
          </a:bodyPr>
          <a:lstStyle/>
          <a:p>
            <a:r>
              <a:rPr lang="en-US" dirty="0"/>
              <a:t>Embark Trial Takeaways</a:t>
            </a:r>
          </a:p>
        </p:txBody>
      </p:sp>
      <p:sp>
        <p:nvSpPr>
          <p:cNvPr id="3" name="Content Placeholder 2">
            <a:extLst>
              <a:ext uri="{FF2B5EF4-FFF2-40B4-BE49-F238E27FC236}">
                <a16:creationId xmlns:a16="http://schemas.microsoft.com/office/drawing/2014/main" id="{B26E5F72-F03D-09EE-3FAE-28E737168655}"/>
              </a:ext>
            </a:extLst>
          </p:cNvPr>
          <p:cNvSpPr>
            <a:spLocks noGrp="1"/>
          </p:cNvSpPr>
          <p:nvPr>
            <p:ph sz="quarter" idx="1"/>
          </p:nvPr>
        </p:nvSpPr>
        <p:spPr>
          <a:xfrm>
            <a:off x="433085" y="1228508"/>
            <a:ext cx="5209556" cy="5553291"/>
          </a:xfrm>
        </p:spPr>
        <p:txBody>
          <a:bodyPr>
            <a:normAutofit fontScale="92500" lnSpcReduction="20000"/>
          </a:bodyPr>
          <a:lstStyle/>
          <a:p>
            <a:pPr>
              <a:lnSpc>
                <a:spcPct val="110000"/>
              </a:lnSpc>
              <a:buFont typeface="Arial" panose="020B0604020202020204" pitchFamily="34" charset="0"/>
              <a:buChar char="•"/>
            </a:pPr>
            <a:r>
              <a:rPr lang="en-US" sz="2800" i="0" dirty="0">
                <a:effectLst/>
              </a:rPr>
              <a:t>Currently, </a:t>
            </a:r>
            <a:r>
              <a:rPr lang="en-US" sz="2800" dirty="0"/>
              <a:t>di</a:t>
            </a:r>
            <a:r>
              <a:rPr lang="en-US" sz="2800" i="0" dirty="0">
                <a:effectLst/>
              </a:rPr>
              <a:t>abetes education and management focuses on fostering self-management change. </a:t>
            </a:r>
          </a:p>
          <a:p>
            <a:pPr lvl="1">
              <a:lnSpc>
                <a:spcPct val="110000"/>
              </a:lnSpc>
              <a:buFont typeface="Arial" panose="020B0604020202020204" pitchFamily="34" charset="0"/>
              <a:buChar char="•"/>
            </a:pPr>
            <a:r>
              <a:rPr lang="en-US" sz="2400" b="0" i="0" dirty="0">
                <a:effectLst/>
              </a:rPr>
              <a:t>This strategy assumes that people will become less distressed as they engage more effectively with their management.</a:t>
            </a:r>
          </a:p>
          <a:p>
            <a:pPr>
              <a:lnSpc>
                <a:spcPct val="110000"/>
              </a:lnSpc>
              <a:buFont typeface="Arial" panose="020B0604020202020204" pitchFamily="34" charset="0"/>
              <a:buChar char="•"/>
            </a:pPr>
            <a:r>
              <a:rPr lang="en-US" sz="2800" b="1" i="0" dirty="0">
                <a:effectLst/>
              </a:rPr>
              <a:t>Need a Shift -  Make emotional considerations our priority.</a:t>
            </a:r>
            <a:endParaRPr lang="en-US" sz="2800" b="0" i="0" dirty="0">
              <a:effectLst/>
            </a:endParaRPr>
          </a:p>
          <a:p>
            <a:pPr>
              <a:lnSpc>
                <a:spcPct val="110000"/>
              </a:lnSpc>
              <a:buFont typeface="Arial" panose="020B0604020202020204" pitchFamily="34" charset="0"/>
              <a:buChar char="•"/>
            </a:pPr>
            <a:r>
              <a:rPr lang="en-US" sz="2800" dirty="0"/>
              <a:t>The</a:t>
            </a:r>
            <a:r>
              <a:rPr lang="en-US" sz="2800" b="0" i="0" dirty="0">
                <a:effectLst/>
              </a:rPr>
              <a:t> key to improving glycemic outcomes is to directly address the feelings, beliefs, and expectations that underlie diabetes distress and serve as barriers to management change. </a:t>
            </a:r>
            <a:endParaRPr lang="en-US" sz="2800" dirty="0"/>
          </a:p>
        </p:txBody>
      </p:sp>
      <p:pic>
        <p:nvPicPr>
          <p:cNvPr id="5" name="Picture 4" descr="Young adult in counseling">
            <a:extLst>
              <a:ext uri="{FF2B5EF4-FFF2-40B4-BE49-F238E27FC236}">
                <a16:creationId xmlns:a16="http://schemas.microsoft.com/office/drawing/2014/main" id="{FECC5B6C-99F6-27C5-EB39-3293E6011191}"/>
              </a:ext>
            </a:extLst>
          </p:cNvPr>
          <p:cNvPicPr>
            <a:picLocks noChangeAspect="1"/>
          </p:cNvPicPr>
          <p:nvPr/>
        </p:nvPicPr>
        <p:blipFill>
          <a:blip r:embed="rId2" cstate="print">
            <a:extLst>
              <a:ext uri="{28A0092B-C50C-407E-A947-70E740481C1C}">
                <a14:useLocalDpi xmlns:a14="http://schemas.microsoft.com/office/drawing/2010/main" val="0"/>
              </a:ext>
            </a:extLst>
          </a:blip>
          <a:srcRect l="14932" r="30430" b="-3"/>
          <a:stretch/>
        </p:blipFill>
        <p:spPr>
          <a:xfrm>
            <a:off x="5739908" y="1216152"/>
            <a:ext cx="2933937" cy="3584448"/>
          </a:xfrm>
          <a:prstGeom prst="rect">
            <a:avLst/>
          </a:prstGeom>
          <a:noFill/>
        </p:spPr>
      </p:pic>
    </p:spTree>
    <p:extLst>
      <p:ext uri="{BB962C8B-B14F-4D97-AF65-F5344CB8AC3E}">
        <p14:creationId xmlns:p14="http://schemas.microsoft.com/office/powerpoint/2010/main" val="621124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27891-34EB-BD9E-4CEE-7AF8703FD964}"/>
              </a:ext>
            </a:extLst>
          </p:cNvPr>
          <p:cNvSpPr>
            <a:spLocks noGrp="1"/>
          </p:cNvSpPr>
          <p:nvPr>
            <p:ph type="title"/>
          </p:nvPr>
        </p:nvSpPr>
        <p:spPr>
          <a:xfrm>
            <a:off x="457200" y="228600"/>
            <a:ext cx="8229600" cy="914400"/>
          </a:xfrm>
        </p:spPr>
        <p:txBody>
          <a:bodyPr anchor="b">
            <a:normAutofit/>
          </a:bodyPr>
          <a:lstStyle/>
          <a:p>
            <a:r>
              <a:rPr lang="en-US" sz="4100" dirty="0"/>
              <a:t>Releasing the Brake </a:t>
            </a:r>
          </a:p>
        </p:txBody>
      </p:sp>
      <p:sp>
        <p:nvSpPr>
          <p:cNvPr id="3" name="Content Placeholder 2">
            <a:extLst>
              <a:ext uri="{FF2B5EF4-FFF2-40B4-BE49-F238E27FC236}">
                <a16:creationId xmlns:a16="http://schemas.microsoft.com/office/drawing/2014/main" id="{0E424C55-FFE0-363A-6468-404460030923}"/>
              </a:ext>
            </a:extLst>
          </p:cNvPr>
          <p:cNvSpPr>
            <a:spLocks noGrp="1"/>
          </p:cNvSpPr>
          <p:nvPr>
            <p:ph sz="quarter" idx="1"/>
          </p:nvPr>
        </p:nvSpPr>
        <p:spPr>
          <a:xfrm>
            <a:off x="457200" y="1219200"/>
            <a:ext cx="4041648" cy="4937760"/>
          </a:xfrm>
        </p:spPr>
        <p:txBody>
          <a:bodyPr>
            <a:normAutofit/>
          </a:bodyPr>
          <a:lstStyle/>
          <a:p>
            <a:pPr>
              <a:lnSpc>
                <a:spcPct val="90000"/>
              </a:lnSpc>
            </a:pPr>
            <a:r>
              <a:rPr lang="en-US" sz="2800" b="0" i="0" dirty="0">
                <a:effectLst/>
              </a:rPr>
              <a:t>This strategy recognizes that diabetes distress acts as a brake on the application of existing diabetes knowledge and skills.</a:t>
            </a:r>
          </a:p>
          <a:p>
            <a:pPr>
              <a:lnSpc>
                <a:spcPct val="90000"/>
              </a:lnSpc>
            </a:pPr>
            <a:r>
              <a:rPr lang="en-US" sz="2800" b="0" i="0" dirty="0">
                <a:effectLst/>
              </a:rPr>
              <a:t>By releasing the diabetes distress brake through emotion-focused intervention, the negative cycle can be efficiently ended.</a:t>
            </a:r>
          </a:p>
          <a:p>
            <a:pPr>
              <a:lnSpc>
                <a:spcPct val="90000"/>
              </a:lnSpc>
            </a:pPr>
            <a:endParaRPr lang="en-US" sz="2200" dirty="0"/>
          </a:p>
        </p:txBody>
      </p:sp>
      <p:pic>
        <p:nvPicPr>
          <p:cNvPr id="5" name="Picture 4" descr="Dandelion seeds are blown by the wind">
            <a:extLst>
              <a:ext uri="{FF2B5EF4-FFF2-40B4-BE49-F238E27FC236}">
                <a16:creationId xmlns:a16="http://schemas.microsoft.com/office/drawing/2014/main" id="{A6C9AE9B-C2AD-D00F-4DB3-084BBB01B1E9}"/>
              </a:ext>
            </a:extLst>
          </p:cNvPr>
          <p:cNvPicPr>
            <a:picLocks noChangeAspect="1"/>
          </p:cNvPicPr>
          <p:nvPr/>
        </p:nvPicPr>
        <p:blipFill>
          <a:blip r:embed="rId2" cstate="print">
            <a:extLst>
              <a:ext uri="{28A0092B-C50C-407E-A947-70E740481C1C}">
                <a14:useLocalDpi xmlns:a14="http://schemas.microsoft.com/office/drawing/2010/main" val="0"/>
              </a:ext>
            </a:extLst>
          </a:blip>
          <a:srcRect l="44616" r="953"/>
          <a:stretch/>
        </p:blipFill>
        <p:spPr>
          <a:xfrm>
            <a:off x="4632198" y="1216152"/>
            <a:ext cx="4041648" cy="4937760"/>
          </a:xfrm>
          <a:prstGeom prst="rect">
            <a:avLst/>
          </a:prstGeom>
          <a:noFill/>
        </p:spPr>
      </p:pic>
    </p:spTree>
    <p:extLst>
      <p:ext uri="{BB962C8B-B14F-4D97-AF65-F5344CB8AC3E}">
        <p14:creationId xmlns:p14="http://schemas.microsoft.com/office/powerpoint/2010/main" val="864259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88C0F-43D4-3F5D-46E6-80726C091DE5}"/>
              </a:ext>
            </a:extLst>
          </p:cNvPr>
          <p:cNvSpPr>
            <a:spLocks noGrp="1"/>
          </p:cNvSpPr>
          <p:nvPr>
            <p:ph type="title"/>
          </p:nvPr>
        </p:nvSpPr>
        <p:spPr/>
        <p:txBody>
          <a:bodyPr>
            <a:noAutofit/>
          </a:bodyPr>
          <a:lstStyle/>
          <a:p>
            <a:r>
              <a:rPr lang="en-US" sz="4000" dirty="0"/>
              <a:t>Tailoring Treatment for Social Context</a:t>
            </a:r>
          </a:p>
        </p:txBody>
      </p:sp>
      <p:sp>
        <p:nvSpPr>
          <p:cNvPr id="3" name="Content Placeholder 2">
            <a:extLst>
              <a:ext uri="{FF2B5EF4-FFF2-40B4-BE49-F238E27FC236}">
                <a16:creationId xmlns:a16="http://schemas.microsoft.com/office/drawing/2014/main" id="{1830E298-0821-DA56-15ED-2414CC41860D}"/>
              </a:ext>
            </a:extLst>
          </p:cNvPr>
          <p:cNvSpPr>
            <a:spLocks noGrp="1"/>
          </p:cNvSpPr>
          <p:nvPr>
            <p:ph sz="quarter" idx="1"/>
          </p:nvPr>
        </p:nvSpPr>
        <p:spPr>
          <a:xfrm>
            <a:off x="457200" y="1260093"/>
            <a:ext cx="5351579" cy="4758349"/>
          </a:xfrm>
        </p:spPr>
        <p:txBody>
          <a:bodyPr>
            <a:normAutofit/>
          </a:bodyPr>
          <a:lstStyle/>
          <a:p>
            <a:pPr>
              <a:lnSpc>
                <a:spcPct val="150000"/>
              </a:lnSpc>
            </a:pPr>
            <a:r>
              <a:rPr lang="en-US" sz="2400" dirty="0">
                <a:solidFill>
                  <a:srgbClr val="383636"/>
                </a:solidFill>
                <a:latin typeface="Helvetica Neue"/>
              </a:rPr>
              <a:t>“Social determinants of health (SDOH)—</a:t>
            </a:r>
            <a:r>
              <a:rPr lang="en-US" sz="2400" i="1" dirty="0">
                <a:solidFill>
                  <a:srgbClr val="0070C0"/>
                </a:solidFill>
                <a:latin typeface="Helvetica Neue"/>
              </a:rPr>
              <a:t>often out of direct control of the individual </a:t>
            </a:r>
            <a:r>
              <a:rPr lang="en-US" sz="2400" dirty="0">
                <a:solidFill>
                  <a:srgbClr val="383636"/>
                </a:solidFill>
                <a:latin typeface="Helvetica Neue"/>
              </a:rPr>
              <a:t>and potentially representing lifelong risk—contribute to health care and psychosocial outcomes and must be addressed to improve all health outcomes”</a:t>
            </a:r>
            <a:endParaRPr lang="en-US" sz="2400" dirty="0"/>
          </a:p>
          <a:p>
            <a:endParaRPr lang="en-US" dirty="0"/>
          </a:p>
        </p:txBody>
      </p:sp>
      <p:sp>
        <p:nvSpPr>
          <p:cNvPr id="7" name="TextBox 6">
            <a:extLst>
              <a:ext uri="{FF2B5EF4-FFF2-40B4-BE49-F238E27FC236}">
                <a16:creationId xmlns:a16="http://schemas.microsoft.com/office/drawing/2014/main" id="{1DABB706-EEB2-2548-0401-0C719167564A}"/>
              </a:ext>
            </a:extLst>
          </p:cNvPr>
          <p:cNvSpPr txBox="1"/>
          <p:nvPr/>
        </p:nvSpPr>
        <p:spPr>
          <a:xfrm>
            <a:off x="1371600" y="5597907"/>
            <a:ext cx="6000750" cy="937949"/>
          </a:xfrm>
          <a:prstGeom prst="rect">
            <a:avLst/>
          </a:prstGeom>
          <a:noFill/>
        </p:spPr>
        <p:txBody>
          <a:bodyPr wrap="square">
            <a:spAutoFit/>
          </a:bodyPr>
          <a:lstStyle/>
          <a:p>
            <a:pPr algn="ctr">
              <a:lnSpc>
                <a:spcPct val="120000"/>
              </a:lnSpc>
            </a:pPr>
            <a:r>
              <a:rPr lang="en-US" sz="2400" dirty="0">
                <a:solidFill>
                  <a:srgbClr val="0070C0"/>
                </a:solidFill>
                <a:latin typeface="Helvetica Neue"/>
              </a:rPr>
              <a:t>The ADA recognizes this relationship and is taking action</a:t>
            </a:r>
            <a:r>
              <a:rPr lang="en-US" sz="1799" dirty="0">
                <a:solidFill>
                  <a:srgbClr val="0070C0"/>
                </a:solidFill>
                <a:latin typeface="Helvetica Neue"/>
              </a:rPr>
              <a:t>.</a:t>
            </a:r>
          </a:p>
        </p:txBody>
      </p:sp>
      <p:pic>
        <p:nvPicPr>
          <p:cNvPr id="6" name="Picture 5" descr="Group of smiling school children">
            <a:extLst>
              <a:ext uri="{FF2B5EF4-FFF2-40B4-BE49-F238E27FC236}">
                <a16:creationId xmlns:a16="http://schemas.microsoft.com/office/drawing/2014/main" id="{B27315B7-AC90-76DB-FCD0-5CE0CB16448C}"/>
              </a:ext>
            </a:extLst>
          </p:cNvPr>
          <p:cNvPicPr>
            <a:picLocks noChangeAspect="1"/>
          </p:cNvPicPr>
          <p:nvPr/>
        </p:nvPicPr>
        <p:blipFill>
          <a:blip r:embed="rId2"/>
          <a:stretch>
            <a:fillRect/>
          </a:stretch>
        </p:blipFill>
        <p:spPr>
          <a:xfrm>
            <a:off x="6126911" y="1836707"/>
            <a:ext cx="2703842" cy="1802561"/>
          </a:xfrm>
          <a:prstGeom prst="rect">
            <a:avLst/>
          </a:prstGeom>
        </p:spPr>
      </p:pic>
      <p:pic>
        <p:nvPicPr>
          <p:cNvPr id="5" name="Picture 4">
            <a:extLst>
              <a:ext uri="{FF2B5EF4-FFF2-40B4-BE49-F238E27FC236}">
                <a16:creationId xmlns:a16="http://schemas.microsoft.com/office/drawing/2014/main" id="{11702E9A-0AE7-CEB9-DB5A-1BE19FEC10D3}"/>
              </a:ext>
            </a:extLst>
          </p:cNvPr>
          <p:cNvPicPr>
            <a:picLocks noChangeAspect="1"/>
          </p:cNvPicPr>
          <p:nvPr/>
        </p:nvPicPr>
        <p:blipFill>
          <a:blip r:embed="rId3"/>
          <a:stretch>
            <a:fillRect/>
          </a:stretch>
        </p:blipFill>
        <p:spPr>
          <a:xfrm>
            <a:off x="6179663" y="3639267"/>
            <a:ext cx="2667000" cy="749210"/>
          </a:xfrm>
          <a:prstGeom prst="rect">
            <a:avLst/>
          </a:prstGeom>
        </p:spPr>
      </p:pic>
    </p:spTree>
    <p:extLst>
      <p:ext uri="{BB962C8B-B14F-4D97-AF65-F5344CB8AC3E}">
        <p14:creationId xmlns:p14="http://schemas.microsoft.com/office/powerpoint/2010/main" val="373101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47D45-513A-D228-A7DA-257ED42DBED7}"/>
              </a:ext>
            </a:extLst>
          </p:cNvPr>
          <p:cNvSpPr>
            <a:spLocks noGrp="1"/>
          </p:cNvSpPr>
          <p:nvPr>
            <p:ph type="title"/>
          </p:nvPr>
        </p:nvSpPr>
        <p:spPr>
          <a:xfrm>
            <a:off x="457200" y="228600"/>
            <a:ext cx="8229600" cy="914400"/>
          </a:xfrm>
        </p:spPr>
        <p:txBody>
          <a:bodyPr anchor="b">
            <a:normAutofit/>
          </a:bodyPr>
          <a:lstStyle/>
          <a:p>
            <a:r>
              <a:rPr lang="en-US" dirty="0"/>
              <a:t>Embark Trial Takeaways</a:t>
            </a:r>
          </a:p>
        </p:txBody>
      </p:sp>
      <p:sp>
        <p:nvSpPr>
          <p:cNvPr id="3" name="Content Placeholder 2">
            <a:extLst>
              <a:ext uri="{FF2B5EF4-FFF2-40B4-BE49-F238E27FC236}">
                <a16:creationId xmlns:a16="http://schemas.microsoft.com/office/drawing/2014/main" id="{EEB98CFF-0686-8877-79AD-04DEF6E3B402}"/>
              </a:ext>
            </a:extLst>
          </p:cNvPr>
          <p:cNvSpPr>
            <a:spLocks noGrp="1"/>
          </p:cNvSpPr>
          <p:nvPr>
            <p:ph sz="quarter" idx="1"/>
          </p:nvPr>
        </p:nvSpPr>
        <p:spPr>
          <a:xfrm>
            <a:off x="457200" y="1219200"/>
            <a:ext cx="4495800" cy="4937760"/>
          </a:xfrm>
        </p:spPr>
        <p:txBody>
          <a:bodyPr>
            <a:normAutofit fontScale="92500" lnSpcReduction="10000"/>
          </a:bodyPr>
          <a:lstStyle/>
          <a:p>
            <a:pPr>
              <a:lnSpc>
                <a:spcPct val="110000"/>
              </a:lnSpc>
              <a:buFont typeface="Arial" panose="020B0604020202020204" pitchFamily="34" charset="0"/>
              <a:buChar char="•"/>
            </a:pPr>
            <a:r>
              <a:rPr lang="en-US" sz="2800" b="1" dirty="0"/>
              <a:t>Better outcomes when using an</a:t>
            </a:r>
            <a:r>
              <a:rPr lang="en-US" sz="2800" b="1" i="0" dirty="0">
                <a:effectLst/>
              </a:rPr>
              <a:t> integrated approach that combines an education and management with a diabetes distress emotion-centered approach. </a:t>
            </a:r>
          </a:p>
          <a:p>
            <a:pPr>
              <a:lnSpc>
                <a:spcPct val="110000"/>
              </a:lnSpc>
              <a:buFont typeface="Arial" panose="020B0604020202020204" pitchFamily="34" charset="0"/>
              <a:buChar char="•"/>
            </a:pPr>
            <a:r>
              <a:rPr lang="en-US" sz="2800" b="0" i="0" dirty="0">
                <a:effectLst/>
              </a:rPr>
              <a:t>This capitalizes on the strengths of each, leading to a more effective and efficient strategy for reducing diabetes distress and improving glycemic management.</a:t>
            </a:r>
          </a:p>
          <a:p>
            <a:pPr>
              <a:lnSpc>
                <a:spcPct val="110000"/>
              </a:lnSpc>
            </a:pPr>
            <a:endParaRPr lang="en-US" sz="2800" b="0" i="0" dirty="0">
              <a:effectLst/>
            </a:endParaRPr>
          </a:p>
          <a:p>
            <a:pPr>
              <a:lnSpc>
                <a:spcPct val="90000"/>
              </a:lnSpc>
            </a:pPr>
            <a:endParaRPr lang="en-US" sz="2200" dirty="0"/>
          </a:p>
        </p:txBody>
      </p:sp>
      <p:pic>
        <p:nvPicPr>
          <p:cNvPr id="5" name="Picture 4" descr="Cats making tail heart">
            <a:extLst>
              <a:ext uri="{FF2B5EF4-FFF2-40B4-BE49-F238E27FC236}">
                <a16:creationId xmlns:a16="http://schemas.microsoft.com/office/drawing/2014/main" id="{A978C831-4E29-146C-8C99-A6B593193F02}"/>
              </a:ext>
            </a:extLst>
          </p:cNvPr>
          <p:cNvPicPr>
            <a:picLocks noChangeAspect="1"/>
          </p:cNvPicPr>
          <p:nvPr/>
        </p:nvPicPr>
        <p:blipFill>
          <a:blip r:embed="rId2" cstate="print">
            <a:extLst>
              <a:ext uri="{28A0092B-C50C-407E-A947-70E740481C1C}">
                <a14:useLocalDpi xmlns:a14="http://schemas.microsoft.com/office/drawing/2010/main" val="0"/>
              </a:ext>
            </a:extLst>
          </a:blip>
          <a:srcRect l="13640" r="24970" b="-1"/>
          <a:stretch/>
        </p:blipFill>
        <p:spPr>
          <a:xfrm>
            <a:off x="5178568" y="1216152"/>
            <a:ext cx="3495277" cy="4270248"/>
          </a:xfrm>
          <a:prstGeom prst="rect">
            <a:avLst/>
          </a:prstGeom>
          <a:noFill/>
        </p:spPr>
      </p:pic>
    </p:spTree>
    <p:extLst>
      <p:ext uri="{BB962C8B-B14F-4D97-AF65-F5344CB8AC3E}">
        <p14:creationId xmlns:p14="http://schemas.microsoft.com/office/powerpoint/2010/main" val="3640951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AE79C-5716-D226-E5DA-34D5ACC7FAC7}"/>
              </a:ext>
            </a:extLst>
          </p:cNvPr>
          <p:cNvSpPr>
            <a:spLocks noGrp="1"/>
          </p:cNvSpPr>
          <p:nvPr>
            <p:ph type="title"/>
          </p:nvPr>
        </p:nvSpPr>
        <p:spPr>
          <a:xfrm>
            <a:off x="457200" y="200591"/>
            <a:ext cx="8229600" cy="990600"/>
          </a:xfrm>
        </p:spPr>
        <p:txBody>
          <a:bodyPr>
            <a:normAutofit fontScale="90000"/>
          </a:bodyPr>
          <a:lstStyle/>
          <a:p>
            <a:r>
              <a:rPr lang="en-US" dirty="0"/>
              <a:t>Embark Trial – Emotions as Priority</a:t>
            </a:r>
          </a:p>
        </p:txBody>
      </p:sp>
      <p:sp>
        <p:nvSpPr>
          <p:cNvPr id="3" name="Content Placeholder 2">
            <a:extLst>
              <a:ext uri="{FF2B5EF4-FFF2-40B4-BE49-F238E27FC236}">
                <a16:creationId xmlns:a16="http://schemas.microsoft.com/office/drawing/2014/main" id="{6AA5559E-8096-A23E-D9EE-19CB240232A0}"/>
              </a:ext>
            </a:extLst>
          </p:cNvPr>
          <p:cNvSpPr>
            <a:spLocks noGrp="1"/>
          </p:cNvSpPr>
          <p:nvPr>
            <p:ph sz="quarter" idx="1"/>
          </p:nvPr>
        </p:nvSpPr>
        <p:spPr/>
        <p:txBody>
          <a:bodyPr/>
          <a:lstStyle/>
          <a:p>
            <a:r>
              <a:rPr lang="en-US" b="1" i="0" dirty="0">
                <a:solidFill>
                  <a:srgbClr val="000000"/>
                </a:solidFill>
                <a:effectLst/>
                <a:latin typeface="signika_negativeregular"/>
              </a:rPr>
              <a:t>I have finally given myself permission to make addressing the emotional aspects of diabetes a priority. ~Coach Beverly</a:t>
            </a:r>
          </a:p>
          <a:p>
            <a:endParaRPr lang="en-US" dirty="0"/>
          </a:p>
        </p:txBody>
      </p:sp>
    </p:spTree>
    <p:extLst>
      <p:ext uri="{BB962C8B-B14F-4D97-AF65-F5344CB8AC3E}">
        <p14:creationId xmlns:p14="http://schemas.microsoft.com/office/powerpoint/2010/main" val="243962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3F3E705-2C07-3596-6B17-5CDEC114A6FA}"/>
              </a:ext>
            </a:extLst>
          </p:cNvPr>
          <p:cNvSpPr>
            <a:spLocks noGrp="1"/>
          </p:cNvSpPr>
          <p:nvPr>
            <p:ph type="title"/>
          </p:nvPr>
        </p:nvSpPr>
        <p:spPr>
          <a:xfrm>
            <a:off x="455616" y="273050"/>
            <a:ext cx="8226425" cy="1143000"/>
          </a:xfrm>
        </p:spPr>
        <p:txBody>
          <a:bodyPr anchor="b">
            <a:normAutofit/>
          </a:bodyPr>
          <a:lstStyle/>
          <a:p>
            <a:r>
              <a:rPr lang="en-US" dirty="0"/>
              <a:t>Trusting our Intuition</a:t>
            </a:r>
          </a:p>
        </p:txBody>
      </p:sp>
      <p:sp>
        <p:nvSpPr>
          <p:cNvPr id="3" name="Content Placeholder 2">
            <a:extLst>
              <a:ext uri="{FF2B5EF4-FFF2-40B4-BE49-F238E27FC236}">
                <a16:creationId xmlns:a16="http://schemas.microsoft.com/office/drawing/2014/main" id="{2FCB9AD3-C275-73F1-4C60-9566F59240EC}"/>
              </a:ext>
            </a:extLst>
          </p:cNvPr>
          <p:cNvSpPr>
            <a:spLocks noGrp="1"/>
          </p:cNvSpPr>
          <p:nvPr>
            <p:ph type="body" sz="half" idx="1"/>
          </p:nvPr>
        </p:nvSpPr>
        <p:spPr>
          <a:xfrm>
            <a:off x="455614" y="1598613"/>
            <a:ext cx="4802186" cy="5259387"/>
          </a:xfrm>
        </p:spPr>
        <p:txBody>
          <a:bodyPr>
            <a:normAutofit/>
          </a:bodyPr>
          <a:lstStyle/>
          <a:p>
            <a:r>
              <a:rPr lang="en-US" sz="2400" b="0" i="0" dirty="0">
                <a:effectLst/>
              </a:rPr>
              <a:t>As healthcare professionals, we tend to focus on problem-solving around lifestyle, medications, and glucose levels. </a:t>
            </a:r>
          </a:p>
          <a:p>
            <a:r>
              <a:rPr lang="en-US" sz="2400" b="0" dirty="0">
                <a:effectLst/>
              </a:rPr>
              <a:t>The results of the Embark study confirm our intuition to prioritize addressing emotions to support individuals living with diabetes. </a:t>
            </a:r>
          </a:p>
          <a:p>
            <a:r>
              <a:rPr lang="en-US" sz="2400" b="1" i="0" dirty="0">
                <a:effectLst/>
              </a:rPr>
              <a:t>Let’s reprioritize our checklist by assessing and addressing distress and move into the heart of providing effective diabetes care.</a:t>
            </a:r>
            <a:endParaRPr lang="en-US" sz="2400" b="0" i="0" dirty="0">
              <a:effectLst/>
            </a:endParaRPr>
          </a:p>
          <a:p>
            <a:pPr>
              <a:lnSpc>
                <a:spcPct val="90000"/>
              </a:lnSpc>
            </a:pPr>
            <a:endParaRPr lang="en-US" sz="2200" dirty="0"/>
          </a:p>
        </p:txBody>
      </p:sp>
      <p:pic>
        <p:nvPicPr>
          <p:cNvPr id="4" name="Picture 3" descr="Hands holding heart">
            <a:extLst>
              <a:ext uri="{FF2B5EF4-FFF2-40B4-BE49-F238E27FC236}">
                <a16:creationId xmlns:a16="http://schemas.microsoft.com/office/drawing/2014/main" id="{925B84AD-5530-AFAB-F7A6-F2E9B6CAB728}"/>
              </a:ext>
            </a:extLst>
          </p:cNvPr>
          <p:cNvPicPr>
            <a:picLocks noChangeAspect="1"/>
          </p:cNvPicPr>
          <p:nvPr/>
        </p:nvPicPr>
        <p:blipFill>
          <a:blip r:embed="rId2" cstate="print">
            <a:extLst>
              <a:ext uri="{28A0092B-C50C-407E-A947-70E740481C1C}">
                <a14:useLocalDpi xmlns:a14="http://schemas.microsoft.com/office/drawing/2010/main" val="0"/>
              </a:ext>
            </a:extLst>
          </a:blip>
          <a:srcRect r="40082" b="-1"/>
          <a:stretch/>
        </p:blipFill>
        <p:spPr>
          <a:xfrm>
            <a:off x="5465823" y="1598613"/>
            <a:ext cx="3216215" cy="3582987"/>
          </a:xfrm>
          <a:prstGeom prst="rect">
            <a:avLst/>
          </a:prstGeom>
          <a:noFill/>
        </p:spPr>
      </p:pic>
    </p:spTree>
    <p:extLst>
      <p:ext uri="{BB962C8B-B14F-4D97-AF65-F5344CB8AC3E}">
        <p14:creationId xmlns:p14="http://schemas.microsoft.com/office/powerpoint/2010/main" val="3264343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3A823-F439-E2C5-32CC-D38B30438BAC}"/>
              </a:ext>
            </a:extLst>
          </p:cNvPr>
          <p:cNvSpPr>
            <a:spLocks noGrp="1"/>
          </p:cNvSpPr>
          <p:nvPr>
            <p:ph type="title"/>
          </p:nvPr>
        </p:nvSpPr>
        <p:spPr>
          <a:xfrm>
            <a:off x="6324600" y="304800"/>
            <a:ext cx="2514600" cy="838200"/>
          </a:xfrm>
        </p:spPr>
        <p:txBody>
          <a:bodyPr anchor="b">
            <a:normAutofit/>
          </a:bodyPr>
          <a:lstStyle/>
          <a:p>
            <a:r>
              <a:rPr lang="en-US" dirty="0"/>
              <a:t>Emotion Based Approach and DD</a:t>
            </a:r>
          </a:p>
        </p:txBody>
      </p:sp>
      <p:sp>
        <p:nvSpPr>
          <p:cNvPr id="9" name="Text Placeholder 2">
            <a:extLst>
              <a:ext uri="{FF2B5EF4-FFF2-40B4-BE49-F238E27FC236}">
                <a16:creationId xmlns:a16="http://schemas.microsoft.com/office/drawing/2014/main" id="{17B4B4DA-777D-F33A-2C25-C5D0133CF18B}"/>
              </a:ext>
            </a:extLst>
          </p:cNvPr>
          <p:cNvSpPr>
            <a:spLocks noGrp="1"/>
          </p:cNvSpPr>
          <p:nvPr>
            <p:ph type="body" idx="2"/>
          </p:nvPr>
        </p:nvSpPr>
        <p:spPr>
          <a:xfrm>
            <a:off x="6324600" y="1219203"/>
            <a:ext cx="2514600" cy="4843463"/>
          </a:xfrm>
        </p:spPr>
        <p:txBody>
          <a:bodyPr/>
          <a:lstStyle/>
          <a:p>
            <a:endParaRPr lang="en-US" dirty="0"/>
          </a:p>
        </p:txBody>
      </p:sp>
      <p:graphicFrame>
        <p:nvGraphicFramePr>
          <p:cNvPr id="5" name="Content Placeholder 2">
            <a:extLst>
              <a:ext uri="{FF2B5EF4-FFF2-40B4-BE49-F238E27FC236}">
                <a16:creationId xmlns:a16="http://schemas.microsoft.com/office/drawing/2014/main" id="{5B6B8293-F7CD-1539-B22A-752E75D90F63}"/>
              </a:ext>
            </a:extLst>
          </p:cNvPr>
          <p:cNvGraphicFramePr>
            <a:graphicFrameLocks noGrp="1"/>
          </p:cNvGraphicFramePr>
          <p:nvPr>
            <p:ph sz="quarter" idx="1"/>
            <p:extLst>
              <p:ext uri="{D42A27DB-BD31-4B8C-83A1-F6EECF244321}">
                <p14:modId xmlns:p14="http://schemas.microsoft.com/office/powerpoint/2010/main" val="2131911594"/>
              </p:ext>
            </p:extLst>
          </p:nvPr>
        </p:nvGraphicFramePr>
        <p:xfrm>
          <a:off x="304800" y="304800"/>
          <a:ext cx="5715000" cy="5715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Cartoon checklist and pencil">
            <a:extLst>
              <a:ext uri="{FF2B5EF4-FFF2-40B4-BE49-F238E27FC236}">
                <a16:creationId xmlns:a16="http://schemas.microsoft.com/office/drawing/2014/main" id="{1807EF95-E8BB-435A-D661-13BE5C5A49F5}"/>
              </a:ext>
            </a:extLst>
          </p:cNvPr>
          <p:cNvPicPr>
            <a:picLocks noChangeAspect="1"/>
          </p:cNvPicPr>
          <p:nvPr/>
        </p:nvPicPr>
        <p:blipFill>
          <a:blip r:embed="rId7" cstate="print">
            <a:extLst>
              <a:ext uri="{28A0092B-C50C-407E-A947-70E740481C1C}">
                <a14:useLocalDpi xmlns:a14="http://schemas.microsoft.com/office/drawing/2010/main" val="0"/>
              </a:ext>
            </a:extLst>
          </a:blip>
          <a:srcRect l="22383" r="16227" b="-1"/>
          <a:stretch/>
        </p:blipFill>
        <p:spPr>
          <a:xfrm>
            <a:off x="6324600" y="1175951"/>
            <a:ext cx="2442350" cy="2983866"/>
          </a:xfrm>
          <a:prstGeom prst="rect">
            <a:avLst/>
          </a:prstGeom>
          <a:noFill/>
        </p:spPr>
      </p:pic>
    </p:spTree>
    <p:extLst>
      <p:ext uri="{BB962C8B-B14F-4D97-AF65-F5344CB8AC3E}">
        <p14:creationId xmlns:p14="http://schemas.microsoft.com/office/powerpoint/2010/main" val="3277966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a:xfrm>
            <a:off x="457200" y="228600"/>
            <a:ext cx="8229600" cy="914400"/>
          </a:xfrm>
        </p:spPr>
        <p:txBody>
          <a:bodyPr vert="horz" wrap="square" lIns="91440" tIns="45720" rIns="91440" bIns="45720" numCol="1" anchor="b" anchorCtr="0" compatLnSpc="1">
            <a:prstTxWarp prst="textNoShape">
              <a:avLst/>
            </a:prstTxWarp>
            <a:normAutofit/>
          </a:bodyPr>
          <a:lstStyle/>
          <a:p>
            <a:r>
              <a:rPr lang="en-US" altLang="en-US" kern="1200" dirty="0">
                <a:latin typeface="Calibri" panose="020F0502020204030204" pitchFamily="34" charset="0"/>
                <a:ea typeface="+mj-ea"/>
                <a:cs typeface="+mj-cs"/>
              </a:rPr>
              <a:t>Diabetes Distress – Assess Annually</a:t>
            </a:r>
          </a:p>
        </p:txBody>
      </p:sp>
      <p:pic>
        <p:nvPicPr>
          <p:cNvPr id="3" name="Picture 2">
            <a:extLst>
              <a:ext uri="{FF2B5EF4-FFF2-40B4-BE49-F238E27FC236}">
                <a16:creationId xmlns:a16="http://schemas.microsoft.com/office/drawing/2014/main" id="{AC6C7456-265F-B184-5E31-450FA8D9050A}"/>
              </a:ext>
            </a:extLst>
          </p:cNvPr>
          <p:cNvPicPr>
            <a:picLocks noChangeAspect="1"/>
          </p:cNvPicPr>
          <p:nvPr/>
        </p:nvPicPr>
        <p:blipFill>
          <a:blip r:embed="rId3"/>
          <a:stretch>
            <a:fillRect/>
          </a:stretch>
        </p:blipFill>
        <p:spPr>
          <a:xfrm>
            <a:off x="381000" y="1174686"/>
            <a:ext cx="5382830" cy="5607113"/>
          </a:xfrm>
          <a:prstGeom prst="rect">
            <a:avLst/>
          </a:prstGeom>
          <a:noFill/>
        </p:spPr>
      </p:pic>
      <p:sp>
        <p:nvSpPr>
          <p:cNvPr id="6" name="TextBox 5">
            <a:extLst>
              <a:ext uri="{FF2B5EF4-FFF2-40B4-BE49-F238E27FC236}">
                <a16:creationId xmlns:a16="http://schemas.microsoft.com/office/drawing/2014/main" id="{56E364FD-E0C0-A1F4-27A6-82CE2D481264}"/>
              </a:ext>
            </a:extLst>
          </p:cNvPr>
          <p:cNvSpPr txBox="1"/>
          <p:nvPr/>
        </p:nvSpPr>
        <p:spPr>
          <a:xfrm>
            <a:off x="5638800" y="5429071"/>
            <a:ext cx="3313177" cy="1200329"/>
          </a:xfrm>
          <a:prstGeom prst="rect">
            <a:avLst/>
          </a:prstGeom>
          <a:noFill/>
        </p:spPr>
        <p:txBody>
          <a:bodyPr wrap="square">
            <a:spAutoFit/>
          </a:bodyPr>
          <a:lstStyle/>
          <a:p>
            <a:r>
              <a:rPr lang="en-US" sz="1800" u="sng" dirty="0">
                <a:solidFill>
                  <a:srgbClr val="0000FF"/>
                </a:solidFill>
                <a:effectLst/>
                <a:latin typeface="Calibri" panose="020F0502020204030204" pitchFamily="34" charset="0"/>
                <a:ea typeface="Calibri" panose="020F0502020204030204" pitchFamily="34" charset="0"/>
                <a:hlinkClick r:id="rId4"/>
              </a:rPr>
              <a:t>https://professional.diabetes.org/sites/default/files/media/ada_mental_health_toolkit_questionnaires.pdf</a:t>
            </a:r>
            <a:r>
              <a:rPr lang="en-US" sz="1800" dirty="0">
                <a:effectLst/>
                <a:latin typeface="Calibri" panose="020F0502020204030204" pitchFamily="34" charset="0"/>
                <a:ea typeface="Calibri" panose="020F0502020204030204" pitchFamily="34" charset="0"/>
              </a:rPr>
              <a:t>.</a:t>
            </a:r>
            <a:endParaRPr lang="en-US" dirty="0"/>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3200" y="1371600"/>
            <a:ext cx="1828800" cy="1828800"/>
          </a:xfrm>
          <a:prstGeom prst="rect">
            <a:avLst/>
          </a:prstGeom>
        </p:spPr>
      </p:pic>
      <p:pic>
        <p:nvPicPr>
          <p:cNvPr id="5" name="Picture 4">
            <a:extLst>
              <a:ext uri="{FF2B5EF4-FFF2-40B4-BE49-F238E27FC236}">
                <a16:creationId xmlns:a16="http://schemas.microsoft.com/office/drawing/2014/main" id="{F0CF6AB9-9523-01C3-91C9-C74B5BF8600E}"/>
              </a:ext>
            </a:extLst>
          </p:cNvPr>
          <p:cNvPicPr>
            <a:picLocks noChangeAspect="1"/>
          </p:cNvPicPr>
          <p:nvPr/>
        </p:nvPicPr>
        <p:blipFill>
          <a:blip r:embed="rId6"/>
          <a:stretch>
            <a:fillRect/>
          </a:stretch>
        </p:blipFill>
        <p:spPr>
          <a:xfrm>
            <a:off x="6523776" y="3371671"/>
            <a:ext cx="2150198" cy="811271"/>
          </a:xfrm>
          <a:prstGeom prst="rect">
            <a:avLst/>
          </a:prstGeom>
        </p:spPr>
      </p:pic>
      <p:pic>
        <p:nvPicPr>
          <p:cNvPr id="7" name="Picture 6">
            <a:extLst>
              <a:ext uri="{FF2B5EF4-FFF2-40B4-BE49-F238E27FC236}">
                <a16:creationId xmlns:a16="http://schemas.microsoft.com/office/drawing/2014/main" id="{760CE8A3-FF99-DBEC-A116-824A537CC15E}"/>
              </a:ext>
            </a:extLst>
          </p:cNvPr>
          <p:cNvPicPr>
            <a:picLocks noChangeAspect="1"/>
          </p:cNvPicPr>
          <p:nvPr/>
        </p:nvPicPr>
        <p:blipFill>
          <a:blip r:embed="rId7"/>
          <a:stretch>
            <a:fillRect/>
          </a:stretch>
        </p:blipFill>
        <p:spPr>
          <a:xfrm>
            <a:off x="660500" y="1114508"/>
            <a:ext cx="4528713" cy="5865760"/>
          </a:xfrm>
          <a:prstGeom prst="rect">
            <a:avLst/>
          </a:prstGeom>
        </p:spPr>
      </p:pic>
      <p:sp>
        <p:nvSpPr>
          <p:cNvPr id="8" name="TextBox 7">
            <a:extLst>
              <a:ext uri="{FF2B5EF4-FFF2-40B4-BE49-F238E27FC236}">
                <a16:creationId xmlns:a16="http://schemas.microsoft.com/office/drawing/2014/main" id="{984BCB22-5BF6-19D2-1A2E-AB167EEE3736}"/>
              </a:ext>
            </a:extLst>
          </p:cNvPr>
          <p:cNvSpPr txBox="1"/>
          <p:nvPr/>
        </p:nvSpPr>
        <p:spPr>
          <a:xfrm>
            <a:off x="5763830" y="4451022"/>
            <a:ext cx="3048000" cy="369332"/>
          </a:xfrm>
          <a:prstGeom prst="rect">
            <a:avLst/>
          </a:prstGeom>
          <a:noFill/>
        </p:spPr>
        <p:txBody>
          <a:bodyPr wrap="square" rtlCol="0">
            <a:spAutoFit/>
          </a:bodyPr>
          <a:lstStyle/>
          <a:p>
            <a:r>
              <a:rPr lang="en-US" dirty="0"/>
              <a:t>www.behavioraldiabetes.org</a:t>
            </a:r>
          </a:p>
        </p:txBody>
      </p:sp>
    </p:spTree>
    <p:custDataLst>
      <p:tags r:id="rId1"/>
    </p:custDataLst>
    <p:extLst>
      <p:ext uri="{BB962C8B-B14F-4D97-AF65-F5344CB8AC3E}">
        <p14:creationId xmlns:p14="http://schemas.microsoft.com/office/powerpoint/2010/main" val="2106576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umbrella with a black handle">
            <a:extLst>
              <a:ext uri="{FF2B5EF4-FFF2-40B4-BE49-F238E27FC236}">
                <a16:creationId xmlns:a16="http://schemas.microsoft.com/office/drawing/2014/main" id="{D4749DFF-CF3F-BA40-F4FE-FBC36A1BA77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144412" y="0"/>
            <a:ext cx="6908800" cy="6686266"/>
          </a:xfrm>
          <a:prstGeom prst="rect">
            <a:avLst/>
          </a:prstGeom>
        </p:spPr>
      </p:pic>
      <p:sp>
        <p:nvSpPr>
          <p:cNvPr id="34817" name="Title 1">
            <a:extLst>
              <a:ext uri="{FF2B5EF4-FFF2-40B4-BE49-F238E27FC236}">
                <a16:creationId xmlns:a16="http://schemas.microsoft.com/office/drawing/2014/main" id="{276BB88B-B3D1-D947-A4DD-1B3B78A6F92D}"/>
              </a:ext>
            </a:extLst>
          </p:cNvPr>
          <p:cNvSpPr>
            <a:spLocks noChangeArrowheads="1"/>
          </p:cNvSpPr>
          <p:nvPr/>
        </p:nvSpPr>
        <p:spPr bwMode="auto">
          <a:xfrm>
            <a:off x="2774246" y="2202745"/>
            <a:ext cx="3649133" cy="730956"/>
          </a:xfrm>
          <a:prstGeom prst="roundRect">
            <a:avLst>
              <a:gd name="adj" fmla="val 16667"/>
            </a:avLst>
          </a:prstGeom>
          <a:noFill/>
          <a:ln>
            <a:noFill/>
          </a:ln>
        </p:spPr>
        <p:txBody>
          <a:bodyPr anchor="ct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lgn="ctr">
              <a:spcBef>
                <a:spcPct val="0"/>
              </a:spcBef>
              <a:buSzTx/>
              <a:buNone/>
            </a:pPr>
            <a:r>
              <a:rPr lang="en-US" altLang="en-US" sz="2489" dirty="0">
                <a:solidFill>
                  <a:prstClr val="white"/>
                </a:solidFill>
                <a:latin typeface="Segoe UI"/>
                <a:ea typeface="Segoe UI"/>
                <a:cs typeface="Segoe UI"/>
              </a:rPr>
              <a:t>Relationship Building</a:t>
            </a:r>
          </a:p>
        </p:txBody>
      </p:sp>
      <p:sp>
        <p:nvSpPr>
          <p:cNvPr id="6" name="Title 1">
            <a:extLst>
              <a:ext uri="{FF2B5EF4-FFF2-40B4-BE49-F238E27FC236}">
                <a16:creationId xmlns:a16="http://schemas.microsoft.com/office/drawing/2014/main" id="{7B5A6236-7240-D044-BCAD-FF2E347E47E0}"/>
              </a:ext>
            </a:extLst>
          </p:cNvPr>
          <p:cNvSpPr txBox="1">
            <a:spLocks/>
          </p:cNvSpPr>
          <p:nvPr/>
        </p:nvSpPr>
        <p:spPr>
          <a:xfrm>
            <a:off x="890412" y="3740858"/>
            <a:ext cx="3251200" cy="770467"/>
          </a:xfrm>
          <a:prstGeom prst="roundRect">
            <a:avLst/>
          </a:prstGeom>
          <a:solidFill>
            <a:srgbClr val="F07152"/>
          </a:solidFill>
        </p:spPr>
        <p:txBody>
          <a:bodyPr anchor="ctr">
            <a:normAutofit fontScale="92500" lnSpcReduction="20000"/>
          </a:bodyPr>
          <a:lstStyle>
            <a:lvl1pPr algn="ctr" defTabSz="914400" rtl="0" eaLnBrk="1" latinLnBrk="0" hangingPunct="1">
              <a:spcBef>
                <a:spcPct val="0"/>
              </a:spcBef>
              <a:buNone/>
              <a:defRPr sz="3200" b="1" kern="1200">
                <a:solidFill>
                  <a:srgbClr val="336699"/>
                </a:solidFill>
                <a:latin typeface="Segoe UI" panose="020B0502040204020203" pitchFamily="34" charset="0"/>
                <a:ea typeface="Segoe UI" panose="020B0502040204020203" pitchFamily="34" charset="0"/>
                <a:cs typeface="Segoe UI" panose="020B0502040204020203" pitchFamily="34" charset="0"/>
              </a:defRPr>
            </a:lvl1pPr>
          </a:lstStyle>
          <a:p>
            <a:pPr>
              <a:defRPr/>
            </a:pPr>
            <a:r>
              <a:rPr lang="en-US" altLang="en-US" sz="2489" dirty="0">
                <a:solidFill>
                  <a:prstClr val="white"/>
                </a:solidFill>
              </a:rPr>
              <a:t>1. Open-Ended Questions </a:t>
            </a:r>
          </a:p>
        </p:txBody>
      </p:sp>
      <p:sp>
        <p:nvSpPr>
          <p:cNvPr id="11" name="Title 1">
            <a:extLst>
              <a:ext uri="{FF2B5EF4-FFF2-40B4-BE49-F238E27FC236}">
                <a16:creationId xmlns:a16="http://schemas.microsoft.com/office/drawing/2014/main" id="{2744DA1A-BD5E-7649-89BD-1C99921F51B9}"/>
              </a:ext>
            </a:extLst>
          </p:cNvPr>
          <p:cNvSpPr txBox="1">
            <a:spLocks/>
          </p:cNvSpPr>
          <p:nvPr/>
        </p:nvSpPr>
        <p:spPr>
          <a:xfrm>
            <a:off x="3040946" y="4868334"/>
            <a:ext cx="3382433" cy="825500"/>
          </a:xfrm>
          <a:prstGeom prst="roundRect">
            <a:avLst/>
          </a:prstGeom>
          <a:solidFill>
            <a:srgbClr val="F07152"/>
          </a:solidFill>
        </p:spPr>
        <p:txBody>
          <a:bodyPr anchor="ctr">
            <a:normAutofit fontScale="92500" lnSpcReduction="10000"/>
          </a:bodyPr>
          <a:lstStyle>
            <a:lvl1pPr algn="ctr" defTabSz="914400" rtl="0" eaLnBrk="1" latinLnBrk="0" hangingPunct="1">
              <a:spcBef>
                <a:spcPct val="0"/>
              </a:spcBef>
              <a:buNone/>
              <a:defRPr sz="3200" b="1" kern="1200">
                <a:solidFill>
                  <a:srgbClr val="336699"/>
                </a:solidFill>
                <a:latin typeface="Segoe UI" panose="020B0502040204020203" pitchFamily="34" charset="0"/>
                <a:ea typeface="Segoe UI" panose="020B0502040204020203" pitchFamily="34" charset="0"/>
                <a:cs typeface="Segoe UI" panose="020B0502040204020203" pitchFamily="34" charset="0"/>
              </a:defRPr>
            </a:lvl1pPr>
          </a:lstStyle>
          <a:p>
            <a:pPr>
              <a:defRPr/>
            </a:pPr>
            <a:r>
              <a:rPr lang="en-US" altLang="en-US" sz="2489" dirty="0">
                <a:solidFill>
                  <a:prstClr val="white"/>
                </a:solidFill>
              </a:rPr>
              <a:t>3. Clinician Engagement Skills</a:t>
            </a:r>
            <a:endParaRPr lang="en-US" sz="2489" dirty="0">
              <a:solidFill>
                <a:prstClr val="white"/>
              </a:solidFill>
            </a:endParaRPr>
          </a:p>
        </p:txBody>
      </p:sp>
      <p:sp>
        <p:nvSpPr>
          <p:cNvPr id="13" name="Title 1">
            <a:extLst>
              <a:ext uri="{FF2B5EF4-FFF2-40B4-BE49-F238E27FC236}">
                <a16:creationId xmlns:a16="http://schemas.microsoft.com/office/drawing/2014/main" id="{D7CC4A9E-4B8B-B54B-940C-01F4779611D6}"/>
              </a:ext>
            </a:extLst>
          </p:cNvPr>
          <p:cNvSpPr txBox="1">
            <a:spLocks/>
          </p:cNvSpPr>
          <p:nvPr/>
        </p:nvSpPr>
        <p:spPr>
          <a:xfrm>
            <a:off x="372534" y="695678"/>
            <a:ext cx="8452556" cy="553156"/>
          </a:xfrm>
          <a:prstGeom prst="rect">
            <a:avLst/>
          </a:prstGeom>
        </p:spPr>
        <p:txBody>
          <a:bodyPr anchor="ctr"/>
          <a:lstStyle>
            <a:lvl1pPr algn="l" defTabSz="914400" rtl="0" eaLnBrk="1" latinLnBrk="0" hangingPunct="1">
              <a:spcBef>
                <a:spcPct val="0"/>
              </a:spcBef>
              <a:buNone/>
              <a:defRPr sz="2800" b="1" kern="120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a:defRPr/>
            </a:pPr>
            <a:r>
              <a:rPr lang="en-US" altLang="en-US" sz="2489" dirty="0">
                <a:solidFill>
                  <a:srgbClr val="F07152"/>
                </a:solidFill>
                <a:latin typeface="Bookman Old Style"/>
              </a:rPr>
              <a:t>Relationship Building </a:t>
            </a:r>
            <a:r>
              <a:rPr lang="en-US" sz="2489" dirty="0">
                <a:solidFill>
                  <a:srgbClr val="F07152"/>
                </a:solidFill>
                <a:latin typeface="Bookman Old Style"/>
                <a:cs typeface="Calibri" panose="020F0502020204030204" pitchFamily="34" charset="0"/>
              </a:rPr>
              <a:t>│ </a:t>
            </a:r>
            <a:r>
              <a:rPr lang="en-US" altLang="en-US" sz="2489" u="sng" dirty="0">
                <a:solidFill>
                  <a:prstClr val="black"/>
                </a:solidFill>
                <a:latin typeface="Bookman Old Style"/>
              </a:rPr>
              <a:t>Three</a:t>
            </a:r>
            <a:r>
              <a:rPr lang="en-US" altLang="en-US" sz="2489" dirty="0">
                <a:solidFill>
                  <a:prstClr val="black"/>
                </a:solidFill>
                <a:latin typeface="Bookman Old Style"/>
              </a:rPr>
              <a:t> Tools To Make It Happen</a:t>
            </a:r>
            <a:endParaRPr lang="en-US" sz="2489" dirty="0">
              <a:solidFill>
                <a:prstClr val="black"/>
              </a:solidFill>
              <a:latin typeface="Bookman Old Style"/>
            </a:endParaRPr>
          </a:p>
        </p:txBody>
      </p:sp>
      <p:sp>
        <p:nvSpPr>
          <p:cNvPr id="34824" name="Title 1">
            <a:extLst>
              <a:ext uri="{FF2B5EF4-FFF2-40B4-BE49-F238E27FC236}">
                <a16:creationId xmlns:a16="http://schemas.microsoft.com/office/drawing/2014/main" id="{2974FEA4-FAF5-A749-8E47-3FACB8E8C63C}"/>
              </a:ext>
            </a:extLst>
          </p:cNvPr>
          <p:cNvSpPr>
            <a:spLocks noChangeArrowheads="1"/>
          </p:cNvSpPr>
          <p:nvPr/>
        </p:nvSpPr>
        <p:spPr bwMode="auto">
          <a:xfrm>
            <a:off x="5113867" y="3699936"/>
            <a:ext cx="3251200" cy="770467"/>
          </a:xfrm>
          <a:prstGeom prst="roundRect">
            <a:avLst>
              <a:gd name="adj" fmla="val 16667"/>
            </a:avLst>
          </a:prstGeom>
          <a:solidFill>
            <a:srgbClr val="F0715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lgn="ctr">
              <a:spcBef>
                <a:spcPct val="0"/>
              </a:spcBef>
              <a:buSzTx/>
              <a:buNone/>
            </a:pPr>
            <a:r>
              <a:rPr lang="en-US" altLang="en-US" sz="2489">
                <a:solidFill>
                  <a:prstClr val="white"/>
                </a:solidFill>
                <a:latin typeface="Segoe UI"/>
                <a:ea typeface="Segoe UI"/>
                <a:cs typeface="Segoe UI"/>
              </a:rPr>
              <a:t>2. Active Listening</a:t>
            </a:r>
          </a:p>
        </p:txBody>
      </p:sp>
      <p:sp>
        <p:nvSpPr>
          <p:cNvPr id="2" name="TextBox 1">
            <a:extLst>
              <a:ext uri="{FF2B5EF4-FFF2-40B4-BE49-F238E27FC236}">
                <a16:creationId xmlns:a16="http://schemas.microsoft.com/office/drawing/2014/main" id="{888D8656-1A8D-EA53-EDB3-B3A4B9A354AF}"/>
              </a:ext>
            </a:extLst>
          </p:cNvPr>
          <p:cNvSpPr txBox="1"/>
          <p:nvPr/>
        </p:nvSpPr>
        <p:spPr>
          <a:xfrm>
            <a:off x="440054" y="6186045"/>
            <a:ext cx="8263891" cy="369332"/>
          </a:xfrm>
          <a:prstGeom prst="rect">
            <a:avLst/>
          </a:prstGeom>
          <a:noFill/>
        </p:spPr>
        <p:txBody>
          <a:bodyPr wrap="square" rtlCol="0">
            <a:spAutoFit/>
          </a:bodyPr>
          <a:lstStyle/>
          <a:p>
            <a:r>
              <a:rPr lang="en-US" dirty="0"/>
              <a:t>Used with permission from ReVive 5 Program; Larry Fisher, PhD &amp; Susan Guzman, PhD</a:t>
            </a:r>
          </a:p>
        </p:txBody>
      </p:sp>
    </p:spTree>
    <p:extLst>
      <p:ext uri="{BB962C8B-B14F-4D97-AF65-F5344CB8AC3E}">
        <p14:creationId xmlns:p14="http://schemas.microsoft.com/office/powerpoint/2010/main" val="280319383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85D3E174-1409-C143-BEAF-9AA33C62B6F2}"/>
              </a:ext>
            </a:extLst>
          </p:cNvPr>
          <p:cNvSpPr>
            <a:spLocks noGrp="1" noChangeArrowheads="1"/>
          </p:cNvSpPr>
          <p:nvPr>
            <p:ph type="title"/>
          </p:nvPr>
        </p:nvSpPr>
        <p:spPr>
          <a:xfrm>
            <a:off x="429371" y="457200"/>
            <a:ext cx="8263891" cy="1410871"/>
          </a:xfrm>
        </p:spPr>
        <p:txBody>
          <a:bodyPr vert="horz" lIns="81280" tIns="40640" rIns="81280" bIns="40640" rtlCol="0" anchor="b" anchorCtr="0">
            <a:normAutofit fontScale="90000"/>
          </a:bodyPr>
          <a:lstStyle/>
          <a:p>
            <a:pPr algn="ctr" eaLnBrk="1" hangingPunct="1">
              <a:spcBef>
                <a:spcPct val="0"/>
              </a:spcBef>
              <a:buSzTx/>
              <a:buNone/>
            </a:pPr>
            <a:r>
              <a:rPr lang="en-US" dirty="0"/>
              <a:t>Conversational Tools You Can Use To Address DD In Your Practice</a:t>
            </a:r>
            <a:endParaRPr lang="en-US" altLang="en-US" dirty="0">
              <a:latin typeface="Segoe UI"/>
              <a:ea typeface="Segoe UI"/>
              <a:cs typeface="Segoe UI"/>
            </a:endParaRPr>
          </a:p>
        </p:txBody>
      </p:sp>
      <p:sp>
        <p:nvSpPr>
          <p:cNvPr id="4" name="TextBox 3">
            <a:extLst>
              <a:ext uri="{FF2B5EF4-FFF2-40B4-BE49-F238E27FC236}">
                <a16:creationId xmlns:a16="http://schemas.microsoft.com/office/drawing/2014/main" id="{393402D6-811B-854B-AF74-334B81D9EC7C}"/>
              </a:ext>
            </a:extLst>
          </p:cNvPr>
          <p:cNvSpPr txBox="1"/>
          <p:nvPr/>
        </p:nvSpPr>
        <p:spPr>
          <a:xfrm>
            <a:off x="440267" y="1903082"/>
            <a:ext cx="8409831" cy="3661486"/>
          </a:xfrm>
          <a:prstGeom prst="rect">
            <a:avLst/>
          </a:prstGeom>
        </p:spPr>
        <p:txBody>
          <a:bodyPr vert="horz" lIns="81280" tIns="40640" rIns="81280" bIns="40640" rtlCol="0" anchor="t">
            <a:normAutofit/>
          </a:bodyPr>
          <a:lstStyle/>
          <a:p>
            <a:pPr>
              <a:spcBef>
                <a:spcPts val="889"/>
              </a:spcBef>
              <a:buClr>
                <a:srgbClr val="727CA3">
                  <a:lumMod val="20000"/>
                  <a:lumOff val="80000"/>
                </a:srgbClr>
              </a:buClr>
              <a:buSzPct val="110000"/>
              <a:defRPr/>
            </a:pPr>
            <a:r>
              <a:rPr lang="en-US" altLang="en-US" sz="2400" dirty="0">
                <a:solidFill>
                  <a:prstClr val="black"/>
                </a:solidFill>
                <a:latin typeface="Calibri" panose="020F0502020204030204" pitchFamily="34" charset="0"/>
              </a:rPr>
              <a:t>The goal is to help the PWD label, verbalize, share, consider, and evaluate these frequently unaddressed and often hidden feelings and thoughts about diabetes.</a:t>
            </a:r>
          </a:p>
          <a:p>
            <a:pPr algn="ctr">
              <a:spcBef>
                <a:spcPts val="889"/>
              </a:spcBef>
              <a:buClr>
                <a:srgbClr val="727CA3">
                  <a:lumMod val="20000"/>
                  <a:lumOff val="80000"/>
                </a:srgbClr>
              </a:buClr>
              <a:buSzPct val="110000"/>
              <a:defRPr/>
            </a:pPr>
            <a:r>
              <a:rPr lang="en-US" altLang="en-US" sz="2800" b="1" dirty="0">
                <a:solidFill>
                  <a:prstClr val="black"/>
                </a:solidFill>
                <a:latin typeface="Calibri" panose="020F0502020204030204" pitchFamily="34" charset="0"/>
              </a:rPr>
              <a:t>B</a:t>
            </a:r>
            <a:r>
              <a:rPr lang="en-US" altLang="en-US" sz="2800" b="1" dirty="0" err="1">
                <a:solidFill>
                  <a:prstClr val="black"/>
                </a:solidFill>
                <a:latin typeface="Calibri" panose="020F0502020204030204" pitchFamily="34" charset="0"/>
              </a:rPr>
              <a:t>uilding</a:t>
            </a:r>
            <a:r>
              <a:rPr lang="en-US" altLang="en-US" sz="2800" b="1" dirty="0">
                <a:solidFill>
                  <a:prstClr val="black"/>
                </a:solidFill>
                <a:latin typeface="Calibri" panose="020F0502020204030204" pitchFamily="34" charset="0"/>
              </a:rPr>
              <a:t> the relationship with conversational skills is the intervention!</a:t>
            </a:r>
          </a:p>
          <a:p>
            <a:pPr>
              <a:spcBef>
                <a:spcPts val="889"/>
              </a:spcBef>
              <a:buClr>
                <a:prstClr val="white">
                  <a:lumMod val="85000"/>
                </a:prstClr>
              </a:buClr>
              <a:buSzPct val="110000"/>
              <a:defRPr/>
            </a:pPr>
            <a:endParaRPr lang="en-US" altLang="en-US" sz="2100" dirty="0">
              <a:solidFill>
                <a:srgbClr val="FCFCFC"/>
              </a:solidFill>
              <a:latin typeface="Calibri" panose="020F0502020204030204" pitchFamily="34" charset="0"/>
            </a:endParaRPr>
          </a:p>
          <a:p>
            <a:pPr indent="-203203">
              <a:lnSpc>
                <a:spcPct val="90000"/>
              </a:lnSpc>
              <a:spcAft>
                <a:spcPts val="533"/>
              </a:spcAft>
              <a:buFont typeface="Arial" panose="020B0604020202020204" pitchFamily="34" charset="0"/>
              <a:buChar char="•"/>
              <a:defRPr/>
            </a:pPr>
            <a:endParaRPr lang="en-US" sz="2400" b="1" dirty="0">
              <a:solidFill>
                <a:prstClr val="black"/>
              </a:solidFill>
              <a:latin typeface="Calibri" panose="020F0502020204030204" pitchFamily="34" charset="0"/>
              <a:cs typeface="Calibri" panose="020F0502020204030204" pitchFamily="34" charset="0"/>
            </a:endParaRPr>
          </a:p>
          <a:p>
            <a:pPr>
              <a:lnSpc>
                <a:spcPct val="90000"/>
              </a:lnSpc>
              <a:spcAft>
                <a:spcPts val="533"/>
              </a:spcAft>
              <a:defRPr/>
            </a:pPr>
            <a:endParaRPr lang="en-US" sz="1689" b="1" dirty="0">
              <a:solidFill>
                <a:prstClr val="black"/>
              </a:solidFill>
              <a:latin typeface="Gill Sans MT"/>
            </a:endParaRPr>
          </a:p>
        </p:txBody>
      </p:sp>
      <p:sp>
        <p:nvSpPr>
          <p:cNvPr id="23554" name="Rectangle 4">
            <a:extLst>
              <a:ext uri="{FF2B5EF4-FFF2-40B4-BE49-F238E27FC236}">
                <a16:creationId xmlns:a16="http://schemas.microsoft.com/office/drawing/2014/main" id="{68CABE35-5FC2-1E44-8236-E4CADDB1353E}"/>
              </a:ext>
            </a:extLst>
          </p:cNvPr>
          <p:cNvSpPr>
            <a:spLocks noChangeArrowheads="1"/>
          </p:cNvSpPr>
          <p:nvPr/>
        </p:nvSpPr>
        <p:spPr bwMode="auto">
          <a:xfrm>
            <a:off x="440267" y="2209800"/>
            <a:ext cx="77216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6A4B7924-BA0F-9247-A605-E605872F7E60}"/>
              </a:ext>
            </a:extLst>
          </p:cNvPr>
          <p:cNvSpPr txBox="1"/>
          <p:nvPr/>
        </p:nvSpPr>
        <p:spPr>
          <a:xfrm>
            <a:off x="1185332" y="2405040"/>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pic>
        <p:nvPicPr>
          <p:cNvPr id="5" name="Picture 4">
            <a:extLst>
              <a:ext uri="{FF2B5EF4-FFF2-40B4-BE49-F238E27FC236}">
                <a16:creationId xmlns:a16="http://schemas.microsoft.com/office/drawing/2014/main" id="{FF3368C7-C1E5-B72C-AE22-8F4E498C6769}"/>
              </a:ext>
            </a:extLst>
          </p:cNvPr>
          <p:cNvPicPr>
            <a:picLocks noChangeAspect="1"/>
          </p:cNvPicPr>
          <p:nvPr/>
        </p:nvPicPr>
        <p:blipFill>
          <a:blip r:embed="rId3"/>
          <a:stretch>
            <a:fillRect/>
          </a:stretch>
        </p:blipFill>
        <p:spPr>
          <a:xfrm>
            <a:off x="994001" y="4013581"/>
            <a:ext cx="3310415" cy="2304488"/>
          </a:xfrm>
          <a:prstGeom prst="rect">
            <a:avLst/>
          </a:prstGeom>
        </p:spPr>
      </p:pic>
      <p:sp>
        <p:nvSpPr>
          <p:cNvPr id="2" name="TextBox 1">
            <a:extLst>
              <a:ext uri="{FF2B5EF4-FFF2-40B4-BE49-F238E27FC236}">
                <a16:creationId xmlns:a16="http://schemas.microsoft.com/office/drawing/2014/main" id="{1AA22335-0FD9-6328-63BF-7BC3EE6B8B45}"/>
              </a:ext>
            </a:extLst>
          </p:cNvPr>
          <p:cNvSpPr txBox="1"/>
          <p:nvPr/>
        </p:nvSpPr>
        <p:spPr>
          <a:xfrm>
            <a:off x="454683" y="6368103"/>
            <a:ext cx="8263891" cy="369332"/>
          </a:xfrm>
          <a:prstGeom prst="rect">
            <a:avLst/>
          </a:prstGeom>
          <a:noFill/>
        </p:spPr>
        <p:txBody>
          <a:bodyPr wrap="square" rtlCol="0">
            <a:spAutoFit/>
          </a:bodyPr>
          <a:lstStyle/>
          <a:p>
            <a:r>
              <a:rPr lang="en-US" dirty="0"/>
              <a:t>Used with permission from ReVive 5 Program; Larry Fisher, PhD &amp; Susan Guzman, PhD</a:t>
            </a:r>
          </a:p>
        </p:txBody>
      </p:sp>
      <p:sp>
        <p:nvSpPr>
          <p:cNvPr id="6" name="TextBox 5">
            <a:extLst>
              <a:ext uri="{FF2B5EF4-FFF2-40B4-BE49-F238E27FC236}">
                <a16:creationId xmlns:a16="http://schemas.microsoft.com/office/drawing/2014/main" id="{712F8E20-54FF-EAF8-F762-EA0890C9F6D1}"/>
              </a:ext>
            </a:extLst>
          </p:cNvPr>
          <p:cNvSpPr txBox="1"/>
          <p:nvPr/>
        </p:nvSpPr>
        <p:spPr>
          <a:xfrm>
            <a:off x="5029200" y="4289485"/>
            <a:ext cx="3310415" cy="1077218"/>
          </a:xfrm>
          <a:prstGeom prst="rect">
            <a:avLst/>
          </a:prstGeom>
          <a:noFill/>
        </p:spPr>
        <p:txBody>
          <a:bodyPr wrap="square" rtlCol="0">
            <a:spAutoFit/>
          </a:bodyPr>
          <a:lstStyle/>
          <a:p>
            <a:r>
              <a:rPr lang="en-US" sz="3200" dirty="0">
                <a:solidFill>
                  <a:srgbClr val="0070C0"/>
                </a:solidFill>
              </a:rPr>
              <a:t>Start with Open Ended Questions</a:t>
            </a:r>
          </a:p>
        </p:txBody>
      </p:sp>
    </p:spTree>
    <p:extLst>
      <p:ext uri="{BB962C8B-B14F-4D97-AF65-F5344CB8AC3E}">
        <p14:creationId xmlns:p14="http://schemas.microsoft.com/office/powerpoint/2010/main" val="1691043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101602" y="152400"/>
            <a:ext cx="8805333" cy="1244600"/>
          </a:xfrm>
        </p:spPr>
        <p:txBody>
          <a:bodyPr>
            <a:normAutofit fontScale="90000"/>
          </a:bodyPr>
          <a:lstStyle/>
          <a:p>
            <a:pPr>
              <a:defRPr/>
            </a:pPr>
            <a:br>
              <a:rPr lang="en-US" altLang="en-US" sz="3911" dirty="0">
                <a:ea typeface="ＭＳ Ｐゴシック" panose="020B0600070205080204" pitchFamily="34" charset="-128"/>
              </a:rPr>
            </a:br>
            <a:r>
              <a:rPr lang="en-US" altLang="en-US" sz="3600" dirty="0">
                <a:ea typeface="ＭＳ Ｐゴシック" panose="020B0600070205080204" pitchFamily="34" charset="-128"/>
              </a:rPr>
              <a:t>Clinical Engagement Tools: </a:t>
            </a:r>
            <a:r>
              <a:rPr lang="en-US" altLang="en-US" sz="3600" u="sng" dirty="0">
                <a:ea typeface="ＭＳ Ｐゴシック" panose="020B0600070205080204" pitchFamily="34" charset="-128"/>
              </a:rPr>
              <a:t>Label &amp; Address Feelings</a:t>
            </a:r>
            <a:br>
              <a:rPr lang="en-US" altLang="en-US" sz="3600" dirty="0">
                <a:ea typeface="ＭＳ Ｐゴシック" panose="020B0600070205080204" pitchFamily="34" charset="-128"/>
              </a:rPr>
            </a:br>
            <a:endParaRPr lang="en-US" altLang="en-US" sz="3200"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423579" y="1403178"/>
            <a:ext cx="7857067" cy="5509200"/>
          </a:xfrm>
          <a:prstGeom prst="rect">
            <a:avLst/>
          </a:prstGeom>
          <a:noFill/>
        </p:spPr>
        <p:txBody>
          <a:bodyPr wrap="square" rtlCol="0">
            <a:spAutoFit/>
          </a:bodyPr>
          <a:lstStyle/>
          <a:p>
            <a:r>
              <a:rPr lang="en-US" sz="3200" dirty="0">
                <a:solidFill>
                  <a:prstClr val="black"/>
                </a:solidFill>
                <a:latin typeface="Calibri" panose="020F0502020204030204" pitchFamily="34" charset="0"/>
                <a:cs typeface="Calibri" panose="020F0502020204030204" pitchFamily="34" charset="0"/>
              </a:rPr>
              <a:t>Common feeling words: </a:t>
            </a:r>
          </a:p>
          <a:p>
            <a:pPr marL="711209" lvl="1" indent="-304804">
              <a:buFont typeface="Wingdings" pitchFamily="2" charset="2"/>
              <a:buChar char="§"/>
            </a:pPr>
            <a:r>
              <a:rPr lang="en-US" sz="3200" dirty="0">
                <a:solidFill>
                  <a:prstClr val="black"/>
                </a:solidFill>
                <a:latin typeface="Calibri" panose="020F0502020204030204" pitchFamily="34" charset="0"/>
                <a:cs typeface="Calibri" panose="020F0502020204030204" pitchFamily="34" charset="0"/>
              </a:rPr>
              <a:t>Sad</a:t>
            </a:r>
          </a:p>
          <a:p>
            <a:pPr marL="711209" lvl="1" indent="-304804">
              <a:buFont typeface="Wingdings" pitchFamily="2" charset="2"/>
              <a:buChar char="§"/>
            </a:pPr>
            <a:r>
              <a:rPr lang="en-US" sz="3200" dirty="0">
                <a:solidFill>
                  <a:prstClr val="black"/>
                </a:solidFill>
                <a:latin typeface="Calibri" panose="020F0502020204030204" pitchFamily="34" charset="0"/>
                <a:cs typeface="Calibri" panose="020F0502020204030204" pitchFamily="34" charset="0"/>
              </a:rPr>
              <a:t>Frustrated</a:t>
            </a:r>
          </a:p>
          <a:p>
            <a:pPr marL="711209" lvl="1" indent="-304804">
              <a:buFont typeface="Wingdings" pitchFamily="2" charset="2"/>
              <a:buChar char="§"/>
            </a:pPr>
            <a:r>
              <a:rPr lang="en-US" sz="3200" dirty="0">
                <a:solidFill>
                  <a:prstClr val="black"/>
                </a:solidFill>
                <a:latin typeface="Calibri" panose="020F0502020204030204" pitchFamily="34" charset="0"/>
                <a:cs typeface="Calibri" panose="020F0502020204030204" pitchFamily="34" charset="0"/>
              </a:rPr>
              <a:t>Scared/fearful</a:t>
            </a:r>
          </a:p>
          <a:p>
            <a:pPr marL="711209" lvl="1" indent="-304804">
              <a:buFont typeface="Wingdings" pitchFamily="2" charset="2"/>
              <a:buChar char="§"/>
            </a:pPr>
            <a:r>
              <a:rPr lang="en-US" sz="3200" dirty="0">
                <a:solidFill>
                  <a:prstClr val="black"/>
                </a:solidFill>
                <a:latin typeface="Calibri" panose="020F0502020204030204" pitchFamily="34" charset="0"/>
                <a:cs typeface="Calibri" panose="020F0502020204030204" pitchFamily="34" charset="0"/>
              </a:rPr>
              <a:t>Disappointed</a:t>
            </a:r>
          </a:p>
          <a:p>
            <a:pPr marL="711209" lvl="1" indent="-304804">
              <a:buFont typeface="Wingdings" pitchFamily="2" charset="2"/>
              <a:buChar char="§"/>
            </a:pPr>
            <a:r>
              <a:rPr lang="en-US" sz="3200" dirty="0">
                <a:solidFill>
                  <a:prstClr val="black"/>
                </a:solidFill>
                <a:latin typeface="Calibri" panose="020F0502020204030204" pitchFamily="34" charset="0"/>
                <a:cs typeface="Calibri" panose="020F0502020204030204" pitchFamily="34" charset="0"/>
              </a:rPr>
              <a:t>Angry</a:t>
            </a:r>
          </a:p>
          <a:p>
            <a:pPr marL="711209" lvl="1" indent="-304804">
              <a:buFont typeface="Wingdings" pitchFamily="2" charset="2"/>
              <a:buChar char="§"/>
            </a:pPr>
            <a:r>
              <a:rPr lang="en-US" sz="3200" dirty="0">
                <a:solidFill>
                  <a:prstClr val="black"/>
                </a:solidFill>
                <a:latin typeface="Calibri" panose="020F0502020204030204" pitchFamily="34" charset="0"/>
                <a:cs typeface="Calibri" panose="020F0502020204030204" pitchFamily="34" charset="0"/>
              </a:rPr>
              <a:t>Hopeless</a:t>
            </a:r>
          </a:p>
          <a:p>
            <a:pPr marL="711209" lvl="1" indent="-304804">
              <a:buFont typeface="Wingdings" pitchFamily="2" charset="2"/>
              <a:buChar char="§"/>
            </a:pPr>
            <a:r>
              <a:rPr lang="en-US" sz="3200" dirty="0">
                <a:solidFill>
                  <a:prstClr val="black"/>
                </a:solidFill>
                <a:latin typeface="Calibri" panose="020F0502020204030204" pitchFamily="34" charset="0"/>
                <a:cs typeface="Calibri" panose="020F0502020204030204" pitchFamily="34" charset="0"/>
              </a:rPr>
              <a:t>Defeated</a:t>
            </a:r>
          </a:p>
          <a:p>
            <a:pPr marL="711209" lvl="1" indent="-304804">
              <a:buFont typeface="Wingdings" pitchFamily="2" charset="2"/>
              <a:buChar char="§"/>
            </a:pPr>
            <a:r>
              <a:rPr lang="en-US" sz="3200" dirty="0">
                <a:solidFill>
                  <a:prstClr val="black"/>
                </a:solidFill>
                <a:latin typeface="Calibri" panose="020F0502020204030204" pitchFamily="34" charset="0"/>
                <a:cs typeface="Calibri" panose="020F0502020204030204" pitchFamily="34" charset="0"/>
              </a:rPr>
              <a:t>Ashamed/embarrassed</a:t>
            </a:r>
          </a:p>
          <a:p>
            <a:pPr marL="711209" lvl="1" indent="-304804">
              <a:buFont typeface="Wingdings" pitchFamily="2" charset="2"/>
              <a:buChar char="§"/>
            </a:pPr>
            <a:r>
              <a:rPr lang="en-US" sz="3200" dirty="0">
                <a:solidFill>
                  <a:prstClr val="black"/>
                </a:solidFill>
                <a:latin typeface="Calibri" panose="020F0502020204030204" pitchFamily="34" charset="0"/>
                <a:cs typeface="Calibri" panose="020F0502020204030204" pitchFamily="34" charset="0"/>
              </a:rPr>
              <a:t>Burned out</a:t>
            </a:r>
          </a:p>
          <a:p>
            <a:pPr lvl="1"/>
            <a:r>
              <a:rPr lang="en-US" sz="3200" dirty="0">
                <a:solidFill>
                  <a:prstClr val="black"/>
                </a:solidFill>
                <a:latin typeface="Calibri" panose="020F0502020204030204" pitchFamily="34" charset="0"/>
                <a:cs typeface="Calibri" panose="020F0502020204030204" pitchFamily="34" charset="0"/>
              </a:rPr>
              <a:t> </a:t>
            </a:r>
            <a:endParaRPr lang="en-US" sz="2400" dirty="0">
              <a:solidFill>
                <a:prstClr val="black"/>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739F5EB4-EEDB-82AB-84AF-B3B85D131020}"/>
              </a:ext>
            </a:extLst>
          </p:cNvPr>
          <p:cNvSpPr txBox="1"/>
          <p:nvPr/>
        </p:nvSpPr>
        <p:spPr>
          <a:xfrm>
            <a:off x="423579" y="6488668"/>
            <a:ext cx="8602343" cy="369332"/>
          </a:xfrm>
          <a:prstGeom prst="rect">
            <a:avLst/>
          </a:prstGeom>
          <a:noFill/>
        </p:spPr>
        <p:txBody>
          <a:bodyPr wrap="square" rtlCol="0">
            <a:spAutoFit/>
          </a:bodyPr>
          <a:lstStyle/>
          <a:p>
            <a:r>
              <a:rPr lang="en-US" dirty="0"/>
              <a:t>Used with permission from ReVive 5 Program; Larry Fisher, PhD &amp; Susan Guzman, PhD</a:t>
            </a:r>
          </a:p>
        </p:txBody>
      </p:sp>
      <p:pic>
        <p:nvPicPr>
          <p:cNvPr id="8" name="Picture 7" descr="A cherry blossom tree">
            <a:extLst>
              <a:ext uri="{FF2B5EF4-FFF2-40B4-BE49-F238E27FC236}">
                <a16:creationId xmlns:a16="http://schemas.microsoft.com/office/drawing/2014/main" id="{014F394A-1EB8-C6DB-A60C-66C4331B8827}"/>
              </a:ext>
            </a:extLst>
          </p:cNvPr>
          <p:cNvPicPr>
            <a:picLocks noChangeAspect="1"/>
          </p:cNvPicPr>
          <p:nvPr/>
        </p:nvPicPr>
        <p:blipFill>
          <a:blip r:embed="rId3" cstate="print">
            <a:extLst>
              <a:ext uri="{28A0092B-C50C-407E-A947-70E740481C1C}">
                <a14:useLocalDpi xmlns:a14="http://schemas.microsoft.com/office/drawing/2010/main" val="0"/>
              </a:ext>
            </a:extLst>
          </a:blip>
          <a:srcRect r="16661"/>
          <a:stretch/>
        </p:blipFill>
        <p:spPr>
          <a:xfrm>
            <a:off x="5061911" y="1742790"/>
            <a:ext cx="3810243" cy="3042271"/>
          </a:xfrm>
          <a:prstGeom prst="rect">
            <a:avLst/>
          </a:prstGeom>
        </p:spPr>
      </p:pic>
    </p:spTree>
    <p:extLst>
      <p:ext uri="{BB962C8B-B14F-4D97-AF65-F5344CB8AC3E}">
        <p14:creationId xmlns:p14="http://schemas.microsoft.com/office/powerpoint/2010/main" val="2027166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381000" y="268165"/>
            <a:ext cx="8382000" cy="874837"/>
          </a:xfrm>
        </p:spPr>
        <p:txBody>
          <a:bodyPr>
            <a:normAutofit/>
          </a:bodyPr>
          <a:lstStyle/>
          <a:p>
            <a:pPr>
              <a:defRPr/>
            </a:pPr>
            <a:r>
              <a:rPr lang="en-US" altLang="en-US" dirty="0">
                <a:ea typeface="ＭＳ Ｐゴシック" panose="020B0600070205080204" pitchFamily="34" charset="-128"/>
              </a:rPr>
              <a:t>Having the Conversation</a:t>
            </a: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3EEC888A-1E31-E342-9EC1-EAF218ED2E05}"/>
              </a:ext>
            </a:extLst>
          </p:cNvPr>
          <p:cNvSpPr txBox="1"/>
          <p:nvPr/>
        </p:nvSpPr>
        <p:spPr>
          <a:xfrm>
            <a:off x="643811" y="1295402"/>
            <a:ext cx="8116314" cy="46601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Review and summarize the story you hear</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“Do I have this right?”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“Is there anything missing?”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Then ask</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“How does all of this strike you?”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“Does any of this surprise you?”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Bookman Old Style"/>
                <a:ea typeface="+mn-ea"/>
                <a:cs typeface="+mn-cs"/>
              </a:rPr>
              <a:t>	</a:t>
            </a:r>
          </a:p>
          <a:p>
            <a:pPr marL="0" marR="0" lvl="0" indent="0" algn="ctr" defTabSz="914400" rtl="0" eaLnBrk="1" fontAlgn="auto" latinLnBrk="0" hangingPunct="1">
              <a:lnSpc>
                <a:spcPct val="100000"/>
              </a:lnSpc>
              <a:spcBef>
                <a:spcPts val="889"/>
              </a:spcBef>
              <a:spcAft>
                <a:spcPts val="0"/>
              </a:spcAft>
              <a:buClr>
                <a:srgbClr val="727CA3">
                  <a:lumMod val="20000"/>
                  <a:lumOff val="80000"/>
                </a:srgbClr>
              </a:buClr>
              <a:buSzPct val="110000"/>
              <a:buFontTx/>
              <a:buNone/>
              <a:tabLst/>
              <a:defRPr/>
            </a:pPr>
            <a:endParaRPr kumimoji="0" lang="en-US" sz="2133" b="0" i="0" u="sng"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2" name="TextBox 1">
            <a:extLst>
              <a:ext uri="{FF2B5EF4-FFF2-40B4-BE49-F238E27FC236}">
                <a16:creationId xmlns:a16="http://schemas.microsoft.com/office/drawing/2014/main" id="{E724A90F-FD1F-2A51-AA51-70D496CE0512}"/>
              </a:ext>
            </a:extLst>
          </p:cNvPr>
          <p:cNvSpPr txBox="1"/>
          <p:nvPr/>
        </p:nvSpPr>
        <p:spPr>
          <a:xfrm>
            <a:off x="423579" y="6488668"/>
            <a:ext cx="8602343" cy="369332"/>
          </a:xfrm>
          <a:prstGeom prst="rect">
            <a:avLst/>
          </a:prstGeom>
          <a:noFill/>
        </p:spPr>
        <p:txBody>
          <a:bodyPr wrap="square" rtlCol="0">
            <a:spAutoFit/>
          </a:bodyPr>
          <a:lstStyle/>
          <a:p>
            <a:r>
              <a:rPr lang="en-US" dirty="0"/>
              <a:t>Used with permission from ReVive 5 Program; Larry Fisher, PhD &amp; Susan Guzman, PhD</a:t>
            </a:r>
          </a:p>
        </p:txBody>
      </p:sp>
    </p:spTree>
    <p:extLst>
      <p:ext uri="{BB962C8B-B14F-4D97-AF65-F5344CB8AC3E}">
        <p14:creationId xmlns:p14="http://schemas.microsoft.com/office/powerpoint/2010/main" val="3045191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46F98-EA2B-6823-EAC7-6DB516012D30}"/>
              </a:ext>
            </a:extLst>
          </p:cNvPr>
          <p:cNvSpPr>
            <a:spLocks noGrp="1"/>
          </p:cNvSpPr>
          <p:nvPr>
            <p:ph type="title"/>
          </p:nvPr>
        </p:nvSpPr>
        <p:spPr/>
        <p:txBody>
          <a:bodyPr/>
          <a:lstStyle/>
          <a:p>
            <a:r>
              <a:rPr lang="en-US" dirty="0"/>
              <a:t>Case Study with MR</a:t>
            </a:r>
          </a:p>
        </p:txBody>
      </p:sp>
      <p:sp>
        <p:nvSpPr>
          <p:cNvPr id="3" name="Content Placeholder 2">
            <a:extLst>
              <a:ext uri="{FF2B5EF4-FFF2-40B4-BE49-F238E27FC236}">
                <a16:creationId xmlns:a16="http://schemas.microsoft.com/office/drawing/2014/main" id="{17F8B39C-F82D-6178-A4C7-26E2BE7D2ACF}"/>
              </a:ext>
            </a:extLst>
          </p:cNvPr>
          <p:cNvSpPr>
            <a:spLocks noGrp="1"/>
          </p:cNvSpPr>
          <p:nvPr>
            <p:ph sz="quarter" idx="1"/>
          </p:nvPr>
        </p:nvSpPr>
        <p:spPr>
          <a:xfrm>
            <a:off x="457200" y="1219200"/>
            <a:ext cx="5257800" cy="5486400"/>
          </a:xfrm>
        </p:spPr>
        <p:txBody>
          <a:bodyPr>
            <a:normAutofit fontScale="70000" lnSpcReduction="20000"/>
          </a:bodyPr>
          <a:lstStyle/>
          <a:p>
            <a:pPr>
              <a:lnSpc>
                <a:spcPct val="120000"/>
              </a:lnSpc>
            </a:pPr>
            <a:r>
              <a:rPr lang="en-US" dirty="0"/>
              <a:t> </a:t>
            </a:r>
            <a:r>
              <a:rPr lang="en-US" sz="3800" dirty="0"/>
              <a:t>MR is 69 years old, lives alone, works in an office but is currently out of work and very stressed. Diabetes distress score is elevated in the areas of .</a:t>
            </a:r>
          </a:p>
          <a:p>
            <a:pPr>
              <a:lnSpc>
                <a:spcPct val="120000"/>
              </a:lnSpc>
            </a:pPr>
            <a:r>
              <a:rPr lang="en-US" sz="3800" dirty="0"/>
              <a:t> Looking at her ambulatory glucose profile, the TIR is around 46-50% and she has no episodes of hypo.</a:t>
            </a:r>
          </a:p>
          <a:p>
            <a:pPr>
              <a:lnSpc>
                <a:spcPct val="120000"/>
              </a:lnSpc>
            </a:pPr>
            <a:r>
              <a:rPr lang="en-US" sz="3800" dirty="0"/>
              <a:t>Insulin includes 30units glargine at bedtime and 10-15 of </a:t>
            </a:r>
            <a:r>
              <a:rPr lang="en-US" sz="3800" dirty="0" err="1"/>
              <a:t>apidra</a:t>
            </a:r>
            <a:r>
              <a:rPr lang="en-US" sz="3800" dirty="0"/>
              <a:t> with meals based only on what she is going to eat.</a:t>
            </a:r>
          </a:p>
        </p:txBody>
      </p:sp>
      <p:pic>
        <p:nvPicPr>
          <p:cNvPr id="6" name="Picture 5" descr="Old woman relaxing at home">
            <a:extLst>
              <a:ext uri="{FF2B5EF4-FFF2-40B4-BE49-F238E27FC236}">
                <a16:creationId xmlns:a16="http://schemas.microsoft.com/office/drawing/2014/main" id="{1CB92252-ACDA-28BA-C1EB-A42054BA65BE}"/>
              </a:ext>
            </a:extLst>
          </p:cNvPr>
          <p:cNvPicPr>
            <a:picLocks noChangeAspect="1"/>
          </p:cNvPicPr>
          <p:nvPr/>
        </p:nvPicPr>
        <p:blipFill>
          <a:blip r:embed="rId2" cstate="print">
            <a:extLst>
              <a:ext uri="{28A0092B-C50C-407E-A947-70E740481C1C}">
                <a14:useLocalDpi xmlns:a14="http://schemas.microsoft.com/office/drawing/2010/main" val="0"/>
              </a:ext>
            </a:extLst>
          </a:blip>
          <a:srcRect l="49999" t="-904" r="8334" b="-2846"/>
          <a:stretch/>
        </p:blipFill>
        <p:spPr>
          <a:xfrm>
            <a:off x="6096000" y="1278636"/>
            <a:ext cx="2590800" cy="4300728"/>
          </a:xfrm>
          <a:prstGeom prst="rect">
            <a:avLst/>
          </a:prstGeom>
        </p:spPr>
      </p:pic>
    </p:spTree>
    <p:extLst>
      <p:ext uri="{BB962C8B-B14F-4D97-AF65-F5344CB8AC3E}">
        <p14:creationId xmlns:p14="http://schemas.microsoft.com/office/powerpoint/2010/main" val="596946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FE320-AF75-82D5-144A-F365484EF8CB}"/>
              </a:ext>
            </a:extLst>
          </p:cNvPr>
          <p:cNvSpPr>
            <a:spLocks noGrp="1"/>
          </p:cNvSpPr>
          <p:nvPr>
            <p:ph type="title"/>
          </p:nvPr>
        </p:nvSpPr>
        <p:spPr/>
        <p:txBody>
          <a:bodyPr/>
          <a:lstStyle/>
          <a:p>
            <a:r>
              <a:rPr lang="en-US" dirty="0"/>
              <a:t>Status of Diabetes Care</a:t>
            </a:r>
          </a:p>
        </p:txBody>
      </p:sp>
      <p:sp>
        <p:nvSpPr>
          <p:cNvPr id="3" name="Content Placeholder 2">
            <a:extLst>
              <a:ext uri="{FF2B5EF4-FFF2-40B4-BE49-F238E27FC236}">
                <a16:creationId xmlns:a16="http://schemas.microsoft.com/office/drawing/2014/main" id="{B619588B-676E-6ED8-1E8E-1C9FCC3D462B}"/>
              </a:ext>
            </a:extLst>
          </p:cNvPr>
          <p:cNvSpPr>
            <a:spLocks noGrp="1"/>
          </p:cNvSpPr>
          <p:nvPr>
            <p:ph sz="quarter" idx="1"/>
          </p:nvPr>
        </p:nvSpPr>
        <p:spPr>
          <a:xfrm>
            <a:off x="457200" y="1225297"/>
            <a:ext cx="5715000" cy="5181600"/>
          </a:xfrm>
        </p:spPr>
        <p:txBody>
          <a:bodyPr>
            <a:normAutofit/>
          </a:bodyPr>
          <a:lstStyle/>
          <a:p>
            <a:pPr>
              <a:lnSpc>
                <a:spcPct val="120000"/>
              </a:lnSpc>
            </a:pPr>
            <a:r>
              <a:rPr lang="en-US" sz="2400" b="0" i="0" dirty="0">
                <a:solidFill>
                  <a:srgbClr val="383636"/>
                </a:solidFill>
                <a:effectLst/>
                <a:ea typeface="Calibri" panose="020F0502020204030204" pitchFamily="34" charset="0"/>
                <a:cs typeface="Calibri" panose="020F0502020204030204" pitchFamily="34" charset="0"/>
              </a:rPr>
              <a:t>In 2015–2018, U.S. community-dwelling adults with diabetes achieved: </a:t>
            </a:r>
          </a:p>
          <a:p>
            <a:pPr lvl="1">
              <a:lnSpc>
                <a:spcPct val="120000"/>
              </a:lnSpc>
            </a:pPr>
            <a:r>
              <a:rPr lang="en-US" sz="2000" b="0" i="0" dirty="0">
                <a:solidFill>
                  <a:srgbClr val="383636"/>
                </a:solidFill>
                <a:effectLst/>
                <a:ea typeface="Calibri" panose="020F0502020204030204" pitchFamily="34" charset="0"/>
                <a:cs typeface="Calibri" panose="020F0502020204030204" pitchFamily="34" charset="0"/>
              </a:rPr>
              <a:t>A1C &lt;7% by 50.5% </a:t>
            </a:r>
          </a:p>
          <a:p>
            <a:pPr lvl="2">
              <a:lnSpc>
                <a:spcPct val="120000"/>
              </a:lnSpc>
            </a:pPr>
            <a:r>
              <a:rPr lang="en-US" sz="1800" b="0" i="0" dirty="0">
                <a:solidFill>
                  <a:srgbClr val="383636"/>
                </a:solidFill>
                <a:effectLst/>
                <a:ea typeface="Calibri" panose="020F0502020204030204" pitchFamily="34" charset="0"/>
                <a:cs typeface="Calibri" panose="020F0502020204030204" pitchFamily="34" charset="0"/>
              </a:rPr>
              <a:t>75.4% achieved A1C &lt;8%. </a:t>
            </a:r>
            <a:endParaRPr lang="en-US" sz="1800" dirty="0">
              <a:solidFill>
                <a:srgbClr val="383636"/>
              </a:solidFill>
              <a:ea typeface="Calibri" panose="020F0502020204030204" pitchFamily="34" charset="0"/>
              <a:cs typeface="Calibri" panose="020F0502020204030204" pitchFamily="34" charset="0"/>
            </a:endParaRPr>
          </a:p>
          <a:p>
            <a:pPr lvl="1">
              <a:lnSpc>
                <a:spcPct val="120000"/>
              </a:lnSpc>
            </a:pPr>
            <a:r>
              <a:rPr lang="en-US" sz="2000" b="0" i="0" dirty="0">
                <a:solidFill>
                  <a:srgbClr val="383636"/>
                </a:solidFill>
                <a:effectLst/>
                <a:ea typeface="Calibri" panose="020F0502020204030204" pitchFamily="34" charset="0"/>
                <a:cs typeface="Calibri" panose="020F0502020204030204" pitchFamily="34" charset="0"/>
              </a:rPr>
              <a:t>BP target of &lt;130/80 achieved by 47.7% </a:t>
            </a:r>
          </a:p>
          <a:p>
            <a:pPr lvl="2">
              <a:lnSpc>
                <a:spcPct val="120000"/>
              </a:lnSpc>
            </a:pPr>
            <a:r>
              <a:rPr lang="en-US" sz="1800" b="0" i="0" dirty="0">
                <a:solidFill>
                  <a:srgbClr val="383636"/>
                </a:solidFill>
                <a:effectLst/>
                <a:ea typeface="Calibri" panose="020F0502020204030204" pitchFamily="34" charset="0"/>
                <a:cs typeface="Calibri" panose="020F0502020204030204" pitchFamily="34" charset="0"/>
              </a:rPr>
              <a:t>70.4% achieved blood pressure &lt;140/90 mmHg. </a:t>
            </a:r>
          </a:p>
          <a:p>
            <a:pPr lvl="1">
              <a:lnSpc>
                <a:spcPct val="120000"/>
              </a:lnSpc>
            </a:pPr>
            <a:r>
              <a:rPr lang="en-US" sz="2000" b="0" i="0" dirty="0">
                <a:solidFill>
                  <a:srgbClr val="383636"/>
                </a:solidFill>
                <a:effectLst/>
                <a:ea typeface="Calibri" panose="020F0502020204030204" pitchFamily="34" charset="0"/>
                <a:cs typeface="Calibri" panose="020F0502020204030204" pitchFamily="34" charset="0"/>
              </a:rPr>
              <a:t>Lipid control (non-HDL cholesterol) &lt;130 mg/dL, achieved by 55.7% </a:t>
            </a:r>
          </a:p>
          <a:p>
            <a:pPr>
              <a:lnSpc>
                <a:spcPct val="120000"/>
              </a:lnSpc>
            </a:pPr>
            <a:r>
              <a:rPr lang="en-US" sz="2400" dirty="0">
                <a:solidFill>
                  <a:srgbClr val="0070C0"/>
                </a:solidFill>
                <a:ea typeface="Calibri" panose="020F0502020204030204" pitchFamily="34" charset="0"/>
                <a:cs typeface="Calibri" panose="020F0502020204030204" pitchFamily="34" charset="0"/>
              </a:rPr>
              <a:t>22.2% met targets for all</a:t>
            </a:r>
            <a:r>
              <a:rPr lang="en-US" sz="2400" b="0" i="0" dirty="0">
                <a:solidFill>
                  <a:srgbClr val="0070C0"/>
                </a:solidFill>
                <a:effectLst/>
                <a:ea typeface="Calibri" panose="020F0502020204030204" pitchFamily="34" charset="0"/>
                <a:cs typeface="Calibri" panose="020F0502020204030204" pitchFamily="34" charset="0"/>
              </a:rPr>
              <a:t> three risk factors  </a:t>
            </a:r>
          </a:p>
          <a:p>
            <a:pPr>
              <a:lnSpc>
                <a:spcPct val="120000"/>
              </a:lnSpc>
            </a:pPr>
            <a:r>
              <a:rPr lang="en-US" sz="2400" dirty="0">
                <a:solidFill>
                  <a:srgbClr val="0070C0"/>
                </a:solidFill>
                <a:ea typeface="Calibri" panose="020F0502020204030204" pitchFamily="34" charset="0"/>
                <a:cs typeface="Calibri" panose="020F0502020204030204" pitchFamily="34" charset="0"/>
              </a:rPr>
              <a:t>Many not receiving adequate lifestyle or pharmacotherapy.</a:t>
            </a:r>
          </a:p>
        </p:txBody>
      </p:sp>
      <p:pic>
        <p:nvPicPr>
          <p:cNvPr id="6" name="Picture 5" descr="Man smiling during a work meeting">
            <a:extLst>
              <a:ext uri="{FF2B5EF4-FFF2-40B4-BE49-F238E27FC236}">
                <a16:creationId xmlns:a16="http://schemas.microsoft.com/office/drawing/2014/main" id="{96B17BF6-AF0F-D769-9320-5D53AC73EC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600" y="1344168"/>
            <a:ext cx="2514600" cy="1676400"/>
          </a:xfrm>
          <a:prstGeom prst="rect">
            <a:avLst/>
          </a:prstGeom>
        </p:spPr>
      </p:pic>
    </p:spTree>
    <p:extLst>
      <p:ext uri="{BB962C8B-B14F-4D97-AF65-F5344CB8AC3E}">
        <p14:creationId xmlns:p14="http://schemas.microsoft.com/office/powerpoint/2010/main" val="2875849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C1DA8-2509-AF44-07B7-C7E53DEDB559}"/>
              </a:ext>
            </a:extLst>
          </p:cNvPr>
          <p:cNvSpPr>
            <a:spLocks noGrp="1"/>
          </p:cNvSpPr>
          <p:nvPr>
            <p:ph type="title"/>
          </p:nvPr>
        </p:nvSpPr>
        <p:spPr/>
        <p:txBody>
          <a:bodyPr/>
          <a:lstStyle/>
          <a:p>
            <a:r>
              <a:rPr lang="en-US" dirty="0"/>
              <a:t>Case Scenario with MR	</a:t>
            </a:r>
          </a:p>
        </p:txBody>
      </p:sp>
      <p:sp>
        <p:nvSpPr>
          <p:cNvPr id="3" name="Content Placeholder 2">
            <a:extLst>
              <a:ext uri="{FF2B5EF4-FFF2-40B4-BE49-F238E27FC236}">
                <a16:creationId xmlns:a16="http://schemas.microsoft.com/office/drawing/2014/main" id="{7224A1C1-9C6D-7188-C367-2214DCE7775A}"/>
              </a:ext>
            </a:extLst>
          </p:cNvPr>
          <p:cNvSpPr>
            <a:spLocks noGrp="1"/>
          </p:cNvSpPr>
          <p:nvPr>
            <p:ph sz="quarter" idx="1"/>
          </p:nvPr>
        </p:nvSpPr>
        <p:spPr/>
        <p:txBody>
          <a:bodyPr>
            <a:normAutofit lnSpcReduction="10000"/>
          </a:bodyPr>
          <a:lstStyle/>
          <a:p>
            <a:r>
              <a:rPr lang="en-US" dirty="0"/>
              <a:t> MR wears a CGM, but only checks the app results a few times a day. They tell you,</a:t>
            </a:r>
          </a:p>
          <a:p>
            <a:r>
              <a:rPr lang="en-US" dirty="0"/>
              <a:t> “I don’t want to look at the device because the numbers are always bad”.</a:t>
            </a:r>
          </a:p>
          <a:p>
            <a:endParaRPr lang="en-US" dirty="0"/>
          </a:p>
          <a:p>
            <a:r>
              <a:rPr lang="en-US" dirty="0"/>
              <a:t> What do you say?</a:t>
            </a:r>
          </a:p>
          <a:p>
            <a:pPr marL="0" indent="0">
              <a:buNone/>
            </a:pPr>
            <a:endParaRPr lang="en-US" dirty="0"/>
          </a:p>
        </p:txBody>
      </p:sp>
    </p:spTree>
    <p:extLst>
      <p:ext uri="{BB962C8B-B14F-4D97-AF65-F5344CB8AC3E}">
        <p14:creationId xmlns:p14="http://schemas.microsoft.com/office/powerpoint/2010/main" val="3775801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C0F49-561A-D214-4E9D-604B9ADE894F}"/>
              </a:ext>
            </a:extLst>
          </p:cNvPr>
          <p:cNvSpPr>
            <a:spLocks noGrp="1"/>
          </p:cNvSpPr>
          <p:nvPr>
            <p:ph type="title"/>
          </p:nvPr>
        </p:nvSpPr>
        <p:spPr/>
        <p:txBody>
          <a:bodyPr/>
          <a:lstStyle/>
          <a:p>
            <a:r>
              <a:rPr lang="en-US" dirty="0"/>
              <a:t>MR says</a:t>
            </a:r>
          </a:p>
        </p:txBody>
      </p:sp>
      <p:sp>
        <p:nvSpPr>
          <p:cNvPr id="3" name="Content Placeholder 2">
            <a:extLst>
              <a:ext uri="{FF2B5EF4-FFF2-40B4-BE49-F238E27FC236}">
                <a16:creationId xmlns:a16="http://schemas.microsoft.com/office/drawing/2014/main" id="{B17F12AF-C521-02A4-F3B6-CD4E1AC86F98}"/>
              </a:ext>
            </a:extLst>
          </p:cNvPr>
          <p:cNvSpPr>
            <a:spLocks noGrp="1"/>
          </p:cNvSpPr>
          <p:nvPr>
            <p:ph sz="quarter" idx="1"/>
          </p:nvPr>
        </p:nvSpPr>
        <p:spPr/>
        <p:txBody>
          <a:bodyPr/>
          <a:lstStyle/>
          <a:p>
            <a:r>
              <a:rPr lang="en-US" dirty="0"/>
              <a:t>The numbers always go up after I eat meals.</a:t>
            </a:r>
          </a:p>
          <a:p>
            <a:endParaRPr lang="en-US" dirty="0"/>
          </a:p>
          <a:p>
            <a:r>
              <a:rPr lang="en-US" dirty="0"/>
              <a:t>What do you say now?</a:t>
            </a:r>
          </a:p>
        </p:txBody>
      </p:sp>
    </p:spTree>
    <p:extLst>
      <p:ext uri="{BB962C8B-B14F-4D97-AF65-F5344CB8AC3E}">
        <p14:creationId xmlns:p14="http://schemas.microsoft.com/office/powerpoint/2010/main" val="617092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2A558-9B7F-2873-71AF-66A90E60494C}"/>
              </a:ext>
            </a:extLst>
          </p:cNvPr>
          <p:cNvSpPr>
            <a:spLocks noGrp="1"/>
          </p:cNvSpPr>
          <p:nvPr>
            <p:ph type="title"/>
          </p:nvPr>
        </p:nvSpPr>
        <p:spPr/>
        <p:txBody>
          <a:bodyPr/>
          <a:lstStyle/>
          <a:p>
            <a:r>
              <a:rPr lang="en-US" dirty="0"/>
              <a:t>We ask MR</a:t>
            </a:r>
          </a:p>
        </p:txBody>
      </p:sp>
      <p:sp>
        <p:nvSpPr>
          <p:cNvPr id="3" name="Content Placeholder 2">
            <a:extLst>
              <a:ext uri="{FF2B5EF4-FFF2-40B4-BE49-F238E27FC236}">
                <a16:creationId xmlns:a16="http://schemas.microsoft.com/office/drawing/2014/main" id="{EC297AA6-3C1F-1508-CB38-E08014A4F28F}"/>
              </a:ext>
            </a:extLst>
          </p:cNvPr>
          <p:cNvSpPr>
            <a:spLocks noGrp="1"/>
          </p:cNvSpPr>
          <p:nvPr>
            <p:ph sz="quarter" idx="1"/>
          </p:nvPr>
        </p:nvSpPr>
        <p:spPr/>
        <p:txBody>
          <a:bodyPr/>
          <a:lstStyle/>
          <a:p>
            <a:r>
              <a:rPr lang="en-US" dirty="0"/>
              <a:t> Have you noticed if certain foods tend to increase your elevating your blood glucose?</a:t>
            </a:r>
          </a:p>
          <a:p>
            <a:endParaRPr lang="en-US" dirty="0"/>
          </a:p>
          <a:p>
            <a:r>
              <a:rPr lang="en-US" dirty="0"/>
              <a:t> MR says “when I eat shrimp”. </a:t>
            </a:r>
          </a:p>
          <a:p>
            <a:endParaRPr lang="en-US" dirty="0"/>
          </a:p>
          <a:p>
            <a:r>
              <a:rPr lang="en-US" dirty="0"/>
              <a:t>What do you say then?</a:t>
            </a:r>
          </a:p>
        </p:txBody>
      </p:sp>
    </p:spTree>
    <p:extLst>
      <p:ext uri="{BB962C8B-B14F-4D97-AF65-F5344CB8AC3E}">
        <p14:creationId xmlns:p14="http://schemas.microsoft.com/office/powerpoint/2010/main" val="3076770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7101" y="987300"/>
            <a:ext cx="628814" cy="628814"/>
          </a:xfrm>
          <a:prstGeom prst="rect">
            <a:avLst/>
          </a:prstGeom>
        </p:spPr>
      </p:pic>
      <p:pic>
        <p:nvPicPr>
          <p:cNvPr id="8" name="Picture 7">
            <a:extLst>
              <a:ext uri="{FF2B5EF4-FFF2-40B4-BE49-F238E27FC236}">
                <a16:creationId xmlns:a16="http://schemas.microsoft.com/office/drawing/2014/main" id="{873398FF-F990-C647-9C68-43066024919B}"/>
              </a:ext>
            </a:extLst>
          </p:cNvPr>
          <p:cNvPicPr>
            <a:picLocks noChangeAspect="1"/>
          </p:cNvPicPr>
          <p:nvPr/>
        </p:nvPicPr>
        <p:blipFill>
          <a:blip r:embed="rId4"/>
          <a:stretch>
            <a:fillRect/>
          </a:stretch>
        </p:blipFill>
        <p:spPr>
          <a:xfrm>
            <a:off x="401838" y="1295400"/>
            <a:ext cx="8284962" cy="4660291"/>
          </a:xfrm>
          <a:prstGeom prst="rect">
            <a:avLst/>
          </a:prstGeom>
        </p:spPr>
      </p:pic>
      <p:sp>
        <p:nvSpPr>
          <p:cNvPr id="2" name="Title 1">
            <a:extLst>
              <a:ext uri="{FF2B5EF4-FFF2-40B4-BE49-F238E27FC236}">
                <a16:creationId xmlns:a16="http://schemas.microsoft.com/office/drawing/2014/main" id="{9401FCEB-10A0-29C2-7362-A251221C294B}"/>
              </a:ext>
            </a:extLst>
          </p:cNvPr>
          <p:cNvSpPr>
            <a:spLocks noGrp="1"/>
          </p:cNvSpPr>
          <p:nvPr>
            <p:ph type="title"/>
          </p:nvPr>
        </p:nvSpPr>
        <p:spPr/>
        <p:txBody>
          <a:bodyPr/>
          <a:lstStyle/>
          <a:p>
            <a:r>
              <a:rPr lang="en-US" dirty="0"/>
              <a:t>Blood Sugars with Diabetes</a:t>
            </a:r>
          </a:p>
        </p:txBody>
      </p:sp>
    </p:spTree>
    <p:extLst>
      <p:ext uri="{BB962C8B-B14F-4D97-AF65-F5344CB8AC3E}">
        <p14:creationId xmlns:p14="http://schemas.microsoft.com/office/powerpoint/2010/main" val="26548843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Google Shape;447;p75">
            <a:extLst>
              <a:ext uri="{FF2B5EF4-FFF2-40B4-BE49-F238E27FC236}">
                <a16:creationId xmlns:a16="http://schemas.microsoft.com/office/drawing/2014/main" id="{A8320742-F8F3-449B-A479-93AF5D605C68}"/>
              </a:ext>
            </a:extLst>
          </p:cNvPr>
          <p:cNvSpPr>
            <a:spLocks noGrp="1"/>
          </p:cNvSpPr>
          <p:nvPr>
            <p:ph type="title"/>
          </p:nvPr>
        </p:nvSpPr>
        <p:spPr/>
        <p:txBody>
          <a:bodyPr vert="horz" lIns="68569" tIns="34275" rIns="68569" bIns="34275" rtlCol="0" anchor="ctr">
            <a:normAutofit fontScale="90000"/>
          </a:bodyPr>
          <a:lstStyle/>
          <a:p>
            <a:pPr>
              <a:buClr>
                <a:srgbClr val="000000"/>
              </a:buClr>
              <a:buSzPts val="4400"/>
              <a:buFont typeface="Calibri" panose="020F0502020204030204" pitchFamily="34" charset="0"/>
              <a:buNone/>
            </a:pPr>
            <a:r>
              <a:rPr lang="en-US" altLang="en-US"/>
              <a:t>At least 42 factors affect glucose!</a:t>
            </a:r>
          </a:p>
        </p:txBody>
      </p:sp>
      <p:sp>
        <p:nvSpPr>
          <p:cNvPr id="114691" name="Content Placeholder 1">
            <a:extLst>
              <a:ext uri="{FF2B5EF4-FFF2-40B4-BE49-F238E27FC236}">
                <a16:creationId xmlns:a16="http://schemas.microsoft.com/office/drawing/2014/main" id="{D4802FB3-2390-41E9-9AE0-24720F984F07}"/>
              </a:ext>
            </a:extLst>
          </p:cNvPr>
          <p:cNvSpPr>
            <a:spLocks noGrp="1"/>
          </p:cNvSpPr>
          <p:nvPr>
            <p:ph idx="1"/>
          </p:nvPr>
        </p:nvSpPr>
        <p:spPr/>
        <p:txBody>
          <a:bodyPr/>
          <a:lstStyle/>
          <a:p>
            <a:endParaRPr lang="en-US" altLang="en-US" dirty="0"/>
          </a:p>
        </p:txBody>
      </p:sp>
      <p:sp>
        <p:nvSpPr>
          <p:cNvPr id="453" name="Google Shape;453;p75">
            <a:extLst>
              <a:ext uri="{FF2B5EF4-FFF2-40B4-BE49-F238E27FC236}">
                <a16:creationId xmlns:a16="http://schemas.microsoft.com/office/drawing/2014/main" id="{E870646F-E7BD-4062-BC97-94E64122C1E7}"/>
              </a:ext>
            </a:extLst>
          </p:cNvPr>
          <p:cNvSpPr txBox="1"/>
          <p:nvPr/>
        </p:nvSpPr>
        <p:spPr>
          <a:xfrm>
            <a:off x="740569" y="6233093"/>
            <a:ext cx="7924800" cy="315516"/>
          </a:xfrm>
          <a:prstGeom prst="rect">
            <a:avLst/>
          </a:prstGeom>
          <a:noFill/>
          <a:ln>
            <a:noFill/>
          </a:ln>
        </p:spPr>
        <p:txBody>
          <a:bodyPr spcFirstLastPara="1" lIns="68569" tIns="34275" rIns="68569" bIns="34275"/>
          <a:lstStyle/>
          <a:p>
            <a:pPr>
              <a:buClr>
                <a:srgbClr val="000000"/>
              </a:buClr>
              <a:defRPr/>
            </a:pPr>
            <a:r>
              <a:rPr lang="en-US" sz="1600" kern="0" dirty="0">
                <a:solidFill>
                  <a:srgbClr val="000000"/>
                </a:solidFill>
                <a:latin typeface="Calibri" panose="020F0502020204030204" pitchFamily="34" charset="0"/>
                <a:ea typeface="Calibri"/>
                <a:cs typeface="Calibri" panose="020F0502020204030204" pitchFamily="34" charset="0"/>
                <a:sym typeface="Calibri"/>
              </a:rPr>
              <a:t>Adapted from Brown A. </a:t>
            </a:r>
            <a:r>
              <a:rPr lang="en-US" sz="1600" kern="0" dirty="0" err="1">
                <a:solidFill>
                  <a:srgbClr val="000000"/>
                </a:solidFill>
                <a:latin typeface="Calibri" panose="020F0502020204030204" pitchFamily="34" charset="0"/>
                <a:ea typeface="Calibri"/>
                <a:cs typeface="Calibri" panose="020F0502020204030204" pitchFamily="34" charset="0"/>
                <a:sym typeface="Calibri"/>
              </a:rPr>
              <a:t>DiaTribe</a:t>
            </a:r>
            <a:r>
              <a:rPr lang="en-US" sz="1600" kern="0" dirty="0">
                <a:solidFill>
                  <a:srgbClr val="000000"/>
                </a:solidFill>
                <a:latin typeface="Calibri" panose="020F0502020204030204" pitchFamily="34" charset="0"/>
                <a:ea typeface="Calibri"/>
                <a:cs typeface="Calibri" panose="020F0502020204030204" pitchFamily="34" charset="0"/>
                <a:sym typeface="Calibri"/>
              </a:rPr>
              <a:t> Learn: Making sense of diabetes... diatribe.org/42factors</a:t>
            </a:r>
            <a:endParaRPr sz="1600" kern="0" dirty="0">
              <a:solidFill>
                <a:srgbClr val="000000"/>
              </a:solidFill>
              <a:latin typeface="Calibri" panose="020F0502020204030204" pitchFamily="34" charset="0"/>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CB353E82-867D-4AED-B9BF-A92003B8FB2B}"/>
              </a:ext>
            </a:extLst>
          </p:cNvPr>
          <p:cNvSpPr/>
          <p:nvPr/>
        </p:nvSpPr>
        <p:spPr>
          <a:xfrm>
            <a:off x="67866" y="2871787"/>
            <a:ext cx="1345406" cy="2538413"/>
          </a:xfrm>
          <a:prstGeom prst="roundRect">
            <a:avLst/>
          </a:prstGeom>
          <a:ln>
            <a:solidFill>
              <a:srgbClr val="2F528F"/>
            </a:solidFill>
          </a:ln>
        </p:spPr>
        <p:style>
          <a:lnRef idx="2">
            <a:schemeClr val="accent1"/>
          </a:lnRef>
          <a:fillRef idx="1">
            <a:schemeClr val="lt1"/>
          </a:fillRef>
          <a:effectRef idx="0">
            <a:schemeClr val="accent1"/>
          </a:effectRef>
          <a:fontRef idx="minor">
            <a:schemeClr val="dk1"/>
          </a:fontRef>
        </p:style>
        <p:txBody>
          <a:bodyPr anchor="ctr"/>
          <a:lstStyle/>
          <a:p>
            <a:pPr marL="257166" indent="-257166">
              <a:buClr>
                <a:srgbClr val="000000"/>
              </a:buClr>
              <a:buFont typeface="+mj-lt"/>
              <a:buAutoNum type="arabicPeriod"/>
              <a:defRPr/>
            </a:pPr>
            <a:r>
              <a:rPr lang="en-US" sz="1050" b="1" kern="0" dirty="0">
                <a:solidFill>
                  <a:srgbClr val="C00000"/>
                </a:solidFill>
                <a:cs typeface="Calibri" panose="020F0502020204030204" pitchFamily="34" charset="0"/>
                <a:sym typeface="Arial"/>
              </a:rPr>
              <a:t>↑↑ </a:t>
            </a:r>
            <a:r>
              <a:rPr lang="en-US" sz="1050" kern="0" dirty="0">
                <a:solidFill>
                  <a:srgbClr val="000000"/>
                </a:solidFill>
                <a:cs typeface="Calibri" panose="020F0502020204030204" pitchFamily="34" charset="0"/>
                <a:sym typeface="Arial"/>
              </a:rPr>
              <a:t>Carbo-hydrate quantity</a:t>
            </a:r>
          </a:p>
          <a:p>
            <a:pPr marL="257166" indent="-257166">
              <a:buClr>
                <a:srgbClr val="000000"/>
              </a:buClr>
              <a:buFont typeface="+mj-lt"/>
              <a:buAutoNum type="arabicPeriod"/>
              <a:defRPr/>
            </a:pPr>
            <a:r>
              <a:rPr lang="en-US" sz="1050" b="1" kern="0" dirty="0">
                <a:solidFill>
                  <a:srgbClr val="FFC000">
                    <a:lumMod val="75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Carbo-hydrate type</a:t>
            </a:r>
          </a:p>
          <a:p>
            <a:pPr marL="257166" indent="-257166">
              <a:buClr>
                <a:srgbClr val="000000"/>
              </a:buClr>
              <a:buFont typeface="+mj-lt"/>
              <a:buAutoNum type="arabicPeriod"/>
              <a:defRPr/>
            </a:pPr>
            <a:r>
              <a:rPr lang="en-US" sz="1050" b="1" kern="0" dirty="0">
                <a:solidFill>
                  <a:srgbClr val="FFC000">
                    <a:lumMod val="75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Fat</a:t>
            </a:r>
          </a:p>
          <a:p>
            <a:pPr marL="257166" indent="-257166">
              <a:buClr>
                <a:srgbClr val="000000"/>
              </a:buClr>
              <a:buFont typeface="+mj-lt"/>
              <a:buAutoNum type="arabicPeriod"/>
              <a:defRPr/>
            </a:pPr>
            <a:r>
              <a:rPr lang="en-US" sz="1050" b="1" kern="0" dirty="0">
                <a:solidFill>
                  <a:srgbClr val="FFC000">
                    <a:lumMod val="75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Protein</a:t>
            </a:r>
          </a:p>
          <a:p>
            <a:pPr marL="257166" indent="-257166">
              <a:buClr>
                <a:srgbClr val="000000"/>
              </a:buClr>
              <a:buFont typeface="+mj-lt"/>
              <a:buAutoNum type="arabicPeriod"/>
              <a:defRPr/>
            </a:pPr>
            <a:r>
              <a:rPr lang="en-US" sz="1050" b="1" kern="0" dirty="0">
                <a:solidFill>
                  <a:srgbClr val="FFC000">
                    <a:lumMod val="75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Caffeine</a:t>
            </a:r>
          </a:p>
          <a:p>
            <a:pPr marL="257166" indent="-257166">
              <a:buClr>
                <a:srgbClr val="000000"/>
              </a:buClr>
              <a:buFont typeface="+mj-lt"/>
              <a:buAutoNum type="arabicPeriod"/>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Alcohol</a:t>
            </a:r>
          </a:p>
          <a:p>
            <a:pPr marL="257166" indent="-257166">
              <a:buClr>
                <a:srgbClr val="000000"/>
              </a:buClr>
              <a:buFont typeface="+mj-lt"/>
              <a:buAutoNum type="arabicPeriod"/>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Meal timing</a:t>
            </a:r>
          </a:p>
          <a:p>
            <a:pPr marL="257166" indent="-257166">
              <a:buClr>
                <a:srgbClr val="000000"/>
              </a:buClr>
              <a:buFont typeface="+mj-lt"/>
              <a:buAutoNum type="arabicPeriod"/>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Dehydration</a:t>
            </a:r>
          </a:p>
          <a:p>
            <a:pPr marL="257166" indent="-257166">
              <a:buClr>
                <a:srgbClr val="000000"/>
              </a:buClr>
              <a:buFont typeface="+mj-lt"/>
              <a:buAutoNum type="arabicPeriod"/>
              <a:defRPr/>
            </a:pPr>
            <a:r>
              <a:rPr lang="en-US" sz="1050" b="1" kern="0" dirty="0">
                <a:solidFill>
                  <a:srgbClr val="0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Personal microbiome</a:t>
            </a:r>
          </a:p>
        </p:txBody>
      </p:sp>
      <p:sp>
        <p:nvSpPr>
          <p:cNvPr id="15" name="Rectangle: Rounded Corners 14">
            <a:extLst>
              <a:ext uri="{FF2B5EF4-FFF2-40B4-BE49-F238E27FC236}">
                <a16:creationId xmlns:a16="http://schemas.microsoft.com/office/drawing/2014/main" id="{20541497-C35C-4DDE-8D56-874AF7F9EA6C}"/>
              </a:ext>
            </a:extLst>
          </p:cNvPr>
          <p:cNvSpPr/>
          <p:nvPr/>
        </p:nvSpPr>
        <p:spPr>
          <a:xfrm>
            <a:off x="1413273" y="2906317"/>
            <a:ext cx="1337069" cy="1603351"/>
          </a:xfrm>
          <a:prstGeom prst="roundRect">
            <a:avLst/>
          </a:prstGeom>
          <a:ln>
            <a:solidFill>
              <a:srgbClr val="4A6FBE"/>
            </a:solidFill>
          </a:ln>
        </p:spPr>
        <p:style>
          <a:lnRef idx="2">
            <a:schemeClr val="accent1"/>
          </a:lnRef>
          <a:fillRef idx="1">
            <a:schemeClr val="lt1"/>
          </a:fillRef>
          <a:effectRef idx="0">
            <a:schemeClr val="accent1"/>
          </a:effectRef>
          <a:fontRef idx="minor">
            <a:schemeClr val="dk1"/>
          </a:fontRef>
        </p:style>
        <p:txBody>
          <a:bodyPr anchor="ctr"/>
          <a:lstStyle/>
          <a:p>
            <a:pPr marL="257166" indent="-257166">
              <a:buClr>
                <a:srgbClr val="000000"/>
              </a:buClr>
              <a:buFont typeface="+mj-lt"/>
              <a:buAutoNum type="arabicPeriod" startAt="10"/>
              <a:defRPr/>
            </a:pPr>
            <a:r>
              <a:rPr lang="en-US" sz="1050" b="1" kern="0" dirty="0">
                <a:solidFill>
                  <a:srgbClr val="FFC000">
                    <a:lumMod val="75000"/>
                  </a:srgbClr>
                </a:solidFill>
                <a:cs typeface="Calibri" panose="020F0502020204030204" pitchFamily="34" charset="0"/>
                <a:sym typeface="Arial"/>
              </a:rPr>
              <a:t>→</a:t>
            </a:r>
            <a:r>
              <a:rPr lang="en-US" sz="1050" b="1" kern="0" dirty="0">
                <a:solidFill>
                  <a:srgbClr val="5B9BD5">
                    <a:lumMod val="50000"/>
                  </a:srgbClr>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Dose</a:t>
            </a:r>
          </a:p>
          <a:p>
            <a:pPr marL="257166" indent="-257166">
              <a:buClr>
                <a:srgbClr val="000000"/>
              </a:buClr>
              <a:buFont typeface="+mj-lt"/>
              <a:buAutoNum type="arabicPeriod" startAt="10"/>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Timing</a:t>
            </a:r>
          </a:p>
          <a:p>
            <a:pPr marL="257166" indent="-257166">
              <a:buClr>
                <a:srgbClr val="000000"/>
              </a:buClr>
              <a:buFont typeface="+mj-lt"/>
              <a:buAutoNum type="arabicPeriod" startAt="10"/>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Inter-actions</a:t>
            </a:r>
          </a:p>
          <a:p>
            <a:pPr marL="257166" indent="-257166">
              <a:buClr>
                <a:srgbClr val="000000"/>
              </a:buClr>
              <a:buFont typeface="+mj-lt"/>
              <a:buAutoNum type="arabicPeriod" startAt="10"/>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Steroid administration</a:t>
            </a:r>
          </a:p>
          <a:p>
            <a:pPr marL="257166" indent="-257166">
              <a:buClr>
                <a:srgbClr val="000000"/>
              </a:buClr>
              <a:buFont typeface="+mj-lt"/>
              <a:buAutoNum type="arabicPeriod" startAt="10"/>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Niacin (vitamin B3)</a:t>
            </a:r>
          </a:p>
        </p:txBody>
      </p:sp>
      <p:sp>
        <p:nvSpPr>
          <p:cNvPr id="16" name="Rectangle: Rounded Corners 15">
            <a:extLst>
              <a:ext uri="{FF2B5EF4-FFF2-40B4-BE49-F238E27FC236}">
                <a16:creationId xmlns:a16="http://schemas.microsoft.com/office/drawing/2014/main" id="{B8DFB08F-DB99-4884-9EA7-5073387F78A1}"/>
              </a:ext>
            </a:extLst>
          </p:cNvPr>
          <p:cNvSpPr/>
          <p:nvPr/>
        </p:nvSpPr>
        <p:spPr>
          <a:xfrm>
            <a:off x="2758679" y="2906316"/>
            <a:ext cx="1483519" cy="1894283"/>
          </a:xfrm>
          <a:prstGeom prst="roundRect">
            <a:avLst/>
          </a:prstGeom>
          <a:ln>
            <a:solidFill>
              <a:srgbClr val="8298CE"/>
            </a:solidFill>
          </a:ln>
        </p:spPr>
        <p:style>
          <a:lnRef idx="2">
            <a:schemeClr val="accent1"/>
          </a:lnRef>
          <a:fillRef idx="1">
            <a:schemeClr val="lt1"/>
          </a:fillRef>
          <a:effectRef idx="0">
            <a:schemeClr val="accent1"/>
          </a:effectRef>
          <a:fontRef idx="minor">
            <a:schemeClr val="dk1"/>
          </a:fontRef>
        </p:style>
        <p:txBody>
          <a:bodyPr anchor="ctr"/>
          <a:lstStyle/>
          <a:p>
            <a:pPr marL="257166" indent="-257166">
              <a:buClr>
                <a:srgbClr val="000000"/>
              </a:buClr>
              <a:buFont typeface="+mj-lt"/>
              <a:buAutoNum type="arabicPeriod" startAt="15"/>
              <a:defRPr/>
            </a:pPr>
            <a:r>
              <a:rPr lang="en-US" sz="1050" b="1" kern="0" dirty="0">
                <a:solidFill>
                  <a:srgbClr val="FFC000">
                    <a:lumMod val="75000"/>
                  </a:srgbClr>
                </a:solidFill>
                <a:cs typeface="Calibri" panose="020F0502020204030204" pitchFamily="34" charset="0"/>
                <a:sym typeface="Arial"/>
              </a:rPr>
              <a:t>→</a:t>
            </a:r>
            <a:r>
              <a:rPr lang="en-US" sz="1050" b="1" kern="0" dirty="0">
                <a:solidFill>
                  <a:srgbClr val="5B9BD5">
                    <a:lumMod val="50000"/>
                  </a:srgbClr>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Light exercise</a:t>
            </a:r>
          </a:p>
          <a:p>
            <a:pPr marL="257166" indent="-257166">
              <a:buClr>
                <a:srgbClr val="000000"/>
              </a:buClr>
              <a:buFont typeface="+mj-lt"/>
              <a:buAutoNum type="arabicPeriod" startAt="15"/>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C00000"/>
                </a:solidFill>
                <a:cs typeface="Calibri" panose="020F0502020204030204" pitchFamily="34" charset="0"/>
                <a:sym typeface="Arial"/>
              </a:rPr>
              <a:t> </a:t>
            </a:r>
            <a:r>
              <a:rPr lang="en-US" sz="1050" kern="0" dirty="0">
                <a:solidFill>
                  <a:srgbClr val="000000"/>
                </a:solidFill>
                <a:cs typeface="Calibri" panose="020F0502020204030204" pitchFamily="34" charset="0"/>
                <a:sym typeface="Arial"/>
              </a:rPr>
              <a:t>High/ moderate exercise</a:t>
            </a:r>
          </a:p>
          <a:p>
            <a:pPr marL="257166" indent="-257166">
              <a:buClr>
                <a:srgbClr val="000000"/>
              </a:buClr>
              <a:buFont typeface="+mj-lt"/>
              <a:buAutoNum type="arabicPeriod" startAt="15"/>
              <a:defRPr/>
            </a:pPr>
            <a:r>
              <a:rPr lang="en-US" sz="1050" b="1" kern="0" dirty="0">
                <a:solidFill>
                  <a:srgbClr val="FFC000">
                    <a:lumMod val="75000"/>
                  </a:srgbClr>
                </a:solidFill>
                <a:cs typeface="Calibri" panose="020F0502020204030204" pitchFamily="34" charset="0"/>
                <a:sym typeface="Arial"/>
              </a:rPr>
              <a:t>→</a:t>
            </a:r>
            <a:r>
              <a:rPr lang="en-US" sz="1050" b="1" kern="0" dirty="0">
                <a:solidFill>
                  <a:srgbClr val="5B9BD5">
                    <a:lumMod val="50000"/>
                  </a:srgbClr>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Level of fitness/training</a:t>
            </a:r>
          </a:p>
          <a:p>
            <a:pPr marL="257166" indent="-257166">
              <a:buClr>
                <a:srgbClr val="000000"/>
              </a:buClr>
              <a:buFont typeface="+mj-lt"/>
              <a:buAutoNum type="arabicPeriod" startAt="15"/>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Time of day</a:t>
            </a:r>
          </a:p>
          <a:p>
            <a:pPr marL="257166" indent="-257166">
              <a:buClr>
                <a:srgbClr val="000000"/>
              </a:buClr>
              <a:buFont typeface="+mj-lt"/>
              <a:buAutoNum type="arabicPeriod" startAt="15"/>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Food and insulin timing</a:t>
            </a:r>
          </a:p>
        </p:txBody>
      </p:sp>
      <p:sp>
        <p:nvSpPr>
          <p:cNvPr id="17" name="Rectangle: Rounded Corners 16">
            <a:extLst>
              <a:ext uri="{FF2B5EF4-FFF2-40B4-BE49-F238E27FC236}">
                <a16:creationId xmlns:a16="http://schemas.microsoft.com/office/drawing/2014/main" id="{92F124A3-022A-4732-B73D-5AC0DD9EB09D}"/>
              </a:ext>
            </a:extLst>
          </p:cNvPr>
          <p:cNvSpPr/>
          <p:nvPr/>
        </p:nvSpPr>
        <p:spPr>
          <a:xfrm>
            <a:off x="4242199" y="2775346"/>
            <a:ext cx="1930003" cy="3280941"/>
          </a:xfrm>
          <a:prstGeom prst="roundRect">
            <a:avLst/>
          </a:prstGeom>
          <a:ln>
            <a:solidFill>
              <a:srgbClr val="B8C2E1"/>
            </a:solidFill>
          </a:ln>
        </p:spPr>
        <p:style>
          <a:lnRef idx="2">
            <a:schemeClr val="accent1"/>
          </a:lnRef>
          <a:fillRef idx="1">
            <a:schemeClr val="lt1"/>
          </a:fillRef>
          <a:effectRef idx="0">
            <a:schemeClr val="accent1"/>
          </a:effectRef>
          <a:fontRef idx="minor">
            <a:schemeClr val="dk1"/>
          </a:fontRef>
        </p:style>
        <p:txBody>
          <a:bodyPr anchor="ctr"/>
          <a:lstStyle/>
          <a:p>
            <a:pPr marL="257166" indent="-257166">
              <a:buClr>
                <a:srgbClr val="000000"/>
              </a:buClr>
              <a:buFont typeface="+mj-lt"/>
              <a:buAutoNum type="arabicPeriod" startAt="20"/>
              <a:defRPr/>
            </a:pPr>
            <a:r>
              <a:rPr lang="en-US" sz="1050" b="1" kern="0" dirty="0">
                <a:solidFill>
                  <a:srgbClr val="C00000"/>
                </a:solidFill>
                <a:cs typeface="Calibri" panose="020F0502020204030204" pitchFamily="34" charset="0"/>
                <a:sym typeface="Arial"/>
              </a:rPr>
              <a:t>↑</a:t>
            </a:r>
            <a:r>
              <a:rPr lang="en-US" sz="1050" b="1" kern="0" dirty="0">
                <a:solidFill>
                  <a:srgbClr val="000000"/>
                </a:solidFill>
                <a:cs typeface="Calibri" panose="020F0502020204030204" pitchFamily="34" charset="0"/>
                <a:sym typeface="Arial"/>
              </a:rPr>
              <a:t> </a:t>
            </a:r>
            <a:r>
              <a:rPr lang="en-US" sz="1050" kern="0" dirty="0">
                <a:solidFill>
                  <a:srgbClr val="000000"/>
                </a:solidFill>
                <a:cs typeface="Calibri" panose="020F0502020204030204" pitchFamily="34" charset="0"/>
                <a:sym typeface="Arial"/>
              </a:rPr>
              <a:t>Insufficient sleep</a:t>
            </a:r>
          </a:p>
          <a:p>
            <a:pPr marL="257166" indent="-257166">
              <a:buClr>
                <a:srgbClr val="000000"/>
              </a:buClr>
              <a:buFont typeface="+mj-lt"/>
              <a:buAutoNum type="arabicPeriod" startAt="20"/>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Stress and illness</a:t>
            </a:r>
          </a:p>
          <a:p>
            <a:pPr marL="257166" indent="-257166">
              <a:buClr>
                <a:srgbClr val="000000"/>
              </a:buClr>
              <a:buFont typeface="+mj-lt"/>
              <a:buAutoNum type="arabicPeriod" startAt="20"/>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000000"/>
                </a:solidFill>
                <a:cs typeface="Calibri" panose="020F0502020204030204" pitchFamily="34" charset="0"/>
                <a:sym typeface="Arial"/>
              </a:rPr>
              <a:t> </a:t>
            </a:r>
            <a:r>
              <a:rPr lang="en-US" sz="1050" kern="0" dirty="0">
                <a:solidFill>
                  <a:srgbClr val="000000"/>
                </a:solidFill>
                <a:cs typeface="Calibri" panose="020F0502020204030204" pitchFamily="34" charset="0"/>
                <a:sym typeface="Arial"/>
              </a:rPr>
              <a:t>Recent hypoglycemia</a:t>
            </a:r>
          </a:p>
          <a:p>
            <a:pPr marL="257166" indent="-257166">
              <a:buClr>
                <a:srgbClr val="000000"/>
              </a:buClr>
              <a:buFont typeface="+mj-lt"/>
              <a:buAutoNum type="arabicPeriod" startAt="20"/>
              <a:defRPr/>
            </a:pPr>
            <a:r>
              <a:rPr lang="en-US" sz="1050" b="1" kern="0" dirty="0">
                <a:solidFill>
                  <a:srgbClr val="FFC000">
                    <a:lumMod val="75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C00000"/>
                </a:solidFill>
                <a:cs typeface="Calibri" panose="020F0502020204030204" pitchFamily="34" charset="0"/>
                <a:sym typeface="Arial"/>
              </a:rPr>
              <a:t> </a:t>
            </a:r>
            <a:r>
              <a:rPr lang="en-US" sz="1050" kern="0" dirty="0">
                <a:solidFill>
                  <a:srgbClr val="000000"/>
                </a:solidFill>
                <a:cs typeface="Calibri" panose="020F0502020204030204" pitchFamily="34" charset="0"/>
                <a:sym typeface="Arial"/>
              </a:rPr>
              <a:t>During-sleep blood sugars</a:t>
            </a:r>
          </a:p>
          <a:p>
            <a:pPr marL="257166" indent="-257166">
              <a:buClr>
                <a:srgbClr val="000000"/>
              </a:buClr>
              <a:buFont typeface="+mj-lt"/>
              <a:buAutoNum type="arabicPeriod" startAt="20"/>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Dawn phenomenon</a:t>
            </a:r>
          </a:p>
          <a:p>
            <a:pPr marL="257166" indent="-257166">
              <a:buClr>
                <a:srgbClr val="000000"/>
              </a:buClr>
              <a:buFont typeface="+mj-lt"/>
              <a:buAutoNum type="arabicPeriod" startAt="20"/>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Infusion set issues</a:t>
            </a:r>
          </a:p>
          <a:p>
            <a:pPr marL="257166" indent="-257166">
              <a:buClr>
                <a:srgbClr val="000000"/>
              </a:buClr>
              <a:buFont typeface="+mj-lt"/>
              <a:buAutoNum type="arabicPeriod" startAt="20"/>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Scar tissue and lipodystrophy</a:t>
            </a:r>
          </a:p>
          <a:p>
            <a:pPr marL="257166" indent="-257166">
              <a:buClr>
                <a:srgbClr val="000000"/>
              </a:buClr>
              <a:buFont typeface="+mj-lt"/>
              <a:buAutoNum type="arabicPeriod" startAt="20"/>
              <a:defRPr/>
            </a:pPr>
            <a:r>
              <a:rPr lang="en-US" sz="1050" b="1" kern="0" dirty="0">
                <a:solidFill>
                  <a:srgbClr val="5B9BD5">
                    <a:lumMod val="50000"/>
                  </a:srgbClr>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Intramuscular insulin delivery</a:t>
            </a:r>
          </a:p>
          <a:p>
            <a:pPr marL="257166" indent="-257166">
              <a:buClr>
                <a:srgbClr val="000000"/>
              </a:buClr>
              <a:buFont typeface="+mj-lt"/>
              <a:buAutoNum type="arabicPeriod" startAt="20"/>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Allergies</a:t>
            </a:r>
          </a:p>
          <a:p>
            <a:pPr marL="257166" indent="-257166">
              <a:buClr>
                <a:srgbClr val="000000"/>
              </a:buClr>
              <a:buFont typeface="+mj-lt"/>
              <a:buAutoNum type="arabicPeriod" startAt="20"/>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A higher glucose level</a:t>
            </a:r>
          </a:p>
          <a:p>
            <a:pPr marL="257166" indent="-257166">
              <a:buClr>
                <a:srgbClr val="000000"/>
              </a:buClr>
              <a:buFont typeface="+mj-lt"/>
              <a:buAutoNum type="arabicPeriod" startAt="20"/>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Menstruation</a:t>
            </a:r>
          </a:p>
          <a:p>
            <a:pPr marL="257166" indent="-257166">
              <a:buClr>
                <a:srgbClr val="000000"/>
              </a:buClr>
              <a:buFont typeface="+mj-lt"/>
              <a:buAutoNum type="arabicPeriod" startAt="20"/>
              <a:defRPr/>
            </a:pPr>
            <a:r>
              <a:rPr lang="en-US" sz="1050" b="1" kern="0" dirty="0">
                <a:solidFill>
                  <a:srgbClr val="C00000"/>
                </a:solidFill>
                <a:cs typeface="Calibri" panose="020F0502020204030204" pitchFamily="34" charset="0"/>
                <a:sym typeface="Arial"/>
              </a:rPr>
              <a:t>↑↑ </a:t>
            </a:r>
            <a:r>
              <a:rPr lang="en-US" sz="1050" kern="0" dirty="0">
                <a:solidFill>
                  <a:srgbClr val="000000"/>
                </a:solidFill>
                <a:cs typeface="Calibri" panose="020F0502020204030204" pitchFamily="34" charset="0"/>
                <a:sym typeface="Arial"/>
              </a:rPr>
              <a:t> Puberty</a:t>
            </a:r>
          </a:p>
          <a:p>
            <a:pPr marL="257166" indent="-257166">
              <a:buClr>
                <a:srgbClr val="000000"/>
              </a:buClr>
              <a:buFont typeface="+mj-lt"/>
              <a:buAutoNum type="arabicPeriod" startAt="20"/>
              <a:defRPr/>
            </a:pPr>
            <a:r>
              <a:rPr lang="en-US" sz="1050" b="1" kern="0" dirty="0">
                <a:solidFill>
                  <a:srgbClr val="5B9BD5">
                    <a:lumMod val="50000"/>
                  </a:srgbClr>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Celiac disease</a:t>
            </a:r>
          </a:p>
          <a:p>
            <a:pPr marL="257166" indent="-257166">
              <a:buClr>
                <a:srgbClr val="000000"/>
              </a:buClr>
              <a:buFont typeface="+mj-lt"/>
              <a:buAutoNum type="arabicPeriod" startAt="20"/>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Smoking</a:t>
            </a:r>
          </a:p>
        </p:txBody>
      </p:sp>
      <p:sp>
        <p:nvSpPr>
          <p:cNvPr id="18" name="Rectangle: Rounded Corners 17">
            <a:extLst>
              <a:ext uri="{FF2B5EF4-FFF2-40B4-BE49-F238E27FC236}">
                <a16:creationId xmlns:a16="http://schemas.microsoft.com/office/drawing/2014/main" id="{3C5790A1-B35C-479A-A655-1A1E3EF1B457}"/>
              </a:ext>
            </a:extLst>
          </p:cNvPr>
          <p:cNvSpPr/>
          <p:nvPr/>
        </p:nvSpPr>
        <p:spPr>
          <a:xfrm>
            <a:off x="6179344" y="2906317"/>
            <a:ext cx="1306116" cy="1379931"/>
          </a:xfrm>
          <a:prstGeom prst="roundRect">
            <a:avLst/>
          </a:prstGeom>
          <a:ln>
            <a:solidFill>
              <a:srgbClr val="8298CE"/>
            </a:solidFill>
          </a:ln>
        </p:spPr>
        <p:style>
          <a:lnRef idx="2">
            <a:schemeClr val="accent1"/>
          </a:lnRef>
          <a:fillRef idx="1">
            <a:schemeClr val="lt1"/>
          </a:fillRef>
          <a:effectRef idx="0">
            <a:schemeClr val="accent1"/>
          </a:effectRef>
          <a:fontRef idx="minor">
            <a:schemeClr val="dk1"/>
          </a:fontRef>
        </p:style>
        <p:txBody>
          <a:bodyPr anchor="ctr"/>
          <a:lstStyle/>
          <a:p>
            <a:pPr marL="257166" indent="-257166">
              <a:buClr>
                <a:srgbClr val="000000"/>
              </a:buClr>
              <a:buFont typeface="+mj-lt"/>
              <a:buAutoNum type="arabicPeriod" startAt="34"/>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Expired insulin</a:t>
            </a:r>
          </a:p>
          <a:p>
            <a:pPr marL="257166" indent="-257166">
              <a:buClr>
                <a:srgbClr val="000000"/>
              </a:buClr>
              <a:buFont typeface="+mj-lt"/>
              <a:buAutoNum type="arabicPeriod" startAt="34"/>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Inaccurate BG reading</a:t>
            </a:r>
          </a:p>
          <a:p>
            <a:pPr marL="257166" indent="-257166">
              <a:buClr>
                <a:srgbClr val="000000"/>
              </a:buClr>
              <a:buFont typeface="+mj-lt"/>
              <a:buAutoNum type="arabicPeriod" startAt="34"/>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Outside temperature</a:t>
            </a:r>
          </a:p>
          <a:p>
            <a:pPr marL="257166" indent="-257166">
              <a:buClr>
                <a:srgbClr val="000000"/>
              </a:buClr>
              <a:buFont typeface="+mj-lt"/>
              <a:buAutoNum type="arabicPeriod" startAt="34"/>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Sunburn</a:t>
            </a:r>
          </a:p>
          <a:p>
            <a:pPr marL="257166" indent="-257166">
              <a:buClr>
                <a:srgbClr val="000000"/>
              </a:buClr>
              <a:buFont typeface="+mj-lt"/>
              <a:buAutoNum type="arabicPeriod" startAt="34"/>
              <a:defRPr/>
            </a:pPr>
            <a:r>
              <a:rPr lang="en-US" sz="1050" b="1" kern="0" dirty="0">
                <a:solidFill>
                  <a:srgbClr val="0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Altitude</a:t>
            </a:r>
          </a:p>
        </p:txBody>
      </p:sp>
      <p:sp>
        <p:nvSpPr>
          <p:cNvPr id="19" name="Rectangle: Rounded Corners 18">
            <a:extLst>
              <a:ext uri="{FF2B5EF4-FFF2-40B4-BE49-F238E27FC236}">
                <a16:creationId xmlns:a16="http://schemas.microsoft.com/office/drawing/2014/main" id="{794F20FD-7366-440C-B461-F368DBEF20FF}"/>
              </a:ext>
            </a:extLst>
          </p:cNvPr>
          <p:cNvSpPr/>
          <p:nvPr/>
        </p:nvSpPr>
        <p:spPr>
          <a:xfrm>
            <a:off x="7493796" y="2906317"/>
            <a:ext cx="1508522" cy="1894282"/>
          </a:xfrm>
          <a:prstGeom prst="roundRect">
            <a:avLst/>
          </a:prstGeom>
          <a:ln>
            <a:solidFill>
              <a:srgbClr val="4A6FBE"/>
            </a:solidFill>
          </a:ln>
        </p:spPr>
        <p:style>
          <a:lnRef idx="2">
            <a:schemeClr val="accent1"/>
          </a:lnRef>
          <a:fillRef idx="1">
            <a:schemeClr val="lt1"/>
          </a:fillRef>
          <a:effectRef idx="0">
            <a:schemeClr val="accent1"/>
          </a:effectRef>
          <a:fontRef idx="minor">
            <a:schemeClr val="dk1"/>
          </a:fontRef>
        </p:style>
        <p:txBody>
          <a:bodyPr anchor="ctr"/>
          <a:lstStyle/>
          <a:p>
            <a:pPr marL="257166" indent="-257166">
              <a:buClr>
                <a:srgbClr val="000000"/>
              </a:buClr>
              <a:buFont typeface="+mj-lt"/>
              <a:buAutoNum type="arabicPeriod" startAt="39"/>
              <a:defRPr/>
            </a:pPr>
            <a:r>
              <a:rPr lang="en-US" sz="1050" b="1" kern="0" dirty="0">
                <a:solidFill>
                  <a:srgbClr val="5B9BD5">
                    <a:lumMod val="50000"/>
                  </a:srgbClr>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Frequency of glucose checks</a:t>
            </a:r>
          </a:p>
          <a:p>
            <a:pPr marL="257166" indent="-257166">
              <a:buClr>
                <a:srgbClr val="000000"/>
              </a:buClr>
              <a:buFont typeface="+mj-lt"/>
              <a:buAutoNum type="arabicPeriod" startAt="39"/>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b="1" kern="0" dirty="0">
                <a:solidFill>
                  <a:srgbClr val="000000"/>
                </a:solidFill>
                <a:cs typeface="Calibri" panose="020F0502020204030204" pitchFamily="34" charset="0"/>
                <a:sym typeface="Arial"/>
              </a:rPr>
              <a:t> </a:t>
            </a:r>
            <a:r>
              <a:rPr lang="en-US" sz="1050" kern="0" dirty="0">
                <a:solidFill>
                  <a:srgbClr val="000000"/>
                </a:solidFill>
                <a:cs typeface="Calibri" panose="020F0502020204030204" pitchFamily="34" charset="0"/>
                <a:sym typeface="Arial"/>
              </a:rPr>
              <a:t>Default options and choices</a:t>
            </a:r>
          </a:p>
          <a:p>
            <a:pPr marL="257166" indent="-257166">
              <a:buClr>
                <a:srgbClr val="000000"/>
              </a:buClr>
              <a:buFont typeface="+mj-lt"/>
              <a:buAutoNum type="arabicPeriod" startAt="39"/>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b="1" kern="0" dirty="0">
                <a:solidFill>
                  <a:srgbClr val="000000"/>
                </a:solidFill>
                <a:cs typeface="Calibri" panose="020F0502020204030204" pitchFamily="34" charset="0"/>
                <a:sym typeface="Arial"/>
              </a:rPr>
              <a:t> </a:t>
            </a:r>
            <a:r>
              <a:rPr lang="en-US" sz="1050" kern="0" dirty="0">
                <a:solidFill>
                  <a:srgbClr val="000000"/>
                </a:solidFill>
                <a:cs typeface="Calibri" panose="020F0502020204030204" pitchFamily="34" charset="0"/>
                <a:sym typeface="Arial"/>
              </a:rPr>
              <a:t>Decision-making biases</a:t>
            </a:r>
          </a:p>
          <a:p>
            <a:pPr marL="257166" indent="-257166">
              <a:buClr>
                <a:srgbClr val="000000"/>
              </a:buClr>
              <a:buFont typeface="+mj-lt"/>
              <a:buAutoNum type="arabicPeriod" startAt="39"/>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b="1" kern="0" dirty="0">
                <a:solidFill>
                  <a:srgbClr val="000000"/>
                </a:solidFill>
                <a:cs typeface="Calibri" panose="020F0502020204030204" pitchFamily="34" charset="0"/>
                <a:sym typeface="Arial"/>
              </a:rPr>
              <a:t> </a:t>
            </a:r>
            <a:r>
              <a:rPr lang="en-US" sz="1050" kern="0" dirty="0">
                <a:solidFill>
                  <a:srgbClr val="000000"/>
                </a:solidFill>
                <a:cs typeface="Calibri" panose="020F0502020204030204" pitchFamily="34" charset="0"/>
                <a:sym typeface="Arial"/>
              </a:rPr>
              <a:t>Family relationships and social pressures</a:t>
            </a:r>
          </a:p>
        </p:txBody>
      </p:sp>
      <p:graphicFrame>
        <p:nvGraphicFramePr>
          <p:cNvPr id="8" name="Diagram 7">
            <a:extLst>
              <a:ext uri="{FF2B5EF4-FFF2-40B4-BE49-F238E27FC236}">
                <a16:creationId xmlns:a16="http://schemas.microsoft.com/office/drawing/2014/main" id="{EB7DC175-3C94-46AB-A4C7-5F02DCC4E8D7}"/>
              </a:ext>
            </a:extLst>
          </p:cNvPr>
          <p:cNvGraphicFramePr/>
          <p:nvPr/>
        </p:nvGraphicFramePr>
        <p:xfrm>
          <a:off x="0" y="1781713"/>
          <a:ext cx="9144000" cy="7900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Arrow: Down 9">
            <a:extLst>
              <a:ext uri="{FF2B5EF4-FFF2-40B4-BE49-F238E27FC236}">
                <a16:creationId xmlns:a16="http://schemas.microsoft.com/office/drawing/2014/main" id="{9CC185A2-45E7-49FE-988E-2B4461D57EBF}"/>
              </a:ext>
            </a:extLst>
          </p:cNvPr>
          <p:cNvSpPr/>
          <p:nvPr/>
        </p:nvSpPr>
        <p:spPr>
          <a:xfrm>
            <a:off x="628651" y="2571750"/>
            <a:ext cx="232172" cy="2488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endParaRPr lang="en-US" sz="1050" kern="0">
              <a:solidFill>
                <a:srgbClr val="FFFFFF"/>
              </a:solidFill>
              <a:latin typeface="Arial"/>
              <a:sym typeface="Arial"/>
            </a:endParaRPr>
          </a:p>
        </p:txBody>
      </p:sp>
      <p:sp>
        <p:nvSpPr>
          <p:cNvPr id="23" name="Arrow: Down 22">
            <a:extLst>
              <a:ext uri="{FF2B5EF4-FFF2-40B4-BE49-F238E27FC236}">
                <a16:creationId xmlns:a16="http://schemas.microsoft.com/office/drawing/2014/main" id="{1C580518-EB74-465E-9698-BB65EA4158FC}"/>
              </a:ext>
            </a:extLst>
          </p:cNvPr>
          <p:cNvSpPr/>
          <p:nvPr/>
        </p:nvSpPr>
        <p:spPr>
          <a:xfrm>
            <a:off x="1962151" y="2613424"/>
            <a:ext cx="232172" cy="2488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endParaRPr lang="en-US" sz="1050" kern="0">
              <a:solidFill>
                <a:srgbClr val="FFFFFF"/>
              </a:solidFill>
              <a:latin typeface="Arial"/>
              <a:sym typeface="Arial"/>
            </a:endParaRPr>
          </a:p>
        </p:txBody>
      </p:sp>
      <p:sp>
        <p:nvSpPr>
          <p:cNvPr id="24" name="Arrow: Down 23">
            <a:extLst>
              <a:ext uri="{FF2B5EF4-FFF2-40B4-BE49-F238E27FC236}">
                <a16:creationId xmlns:a16="http://schemas.microsoft.com/office/drawing/2014/main" id="{28B0DA42-91BE-4D61-99BC-EBD282736F29}"/>
              </a:ext>
            </a:extLst>
          </p:cNvPr>
          <p:cNvSpPr/>
          <p:nvPr/>
        </p:nvSpPr>
        <p:spPr>
          <a:xfrm>
            <a:off x="3458768" y="2613424"/>
            <a:ext cx="232171" cy="2488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endParaRPr lang="en-US" sz="1050" kern="0">
              <a:solidFill>
                <a:srgbClr val="FFFFFF"/>
              </a:solidFill>
              <a:latin typeface="Arial"/>
              <a:sym typeface="Arial"/>
            </a:endParaRPr>
          </a:p>
        </p:txBody>
      </p:sp>
      <p:sp>
        <p:nvSpPr>
          <p:cNvPr id="25" name="Arrow: Down 24">
            <a:extLst>
              <a:ext uri="{FF2B5EF4-FFF2-40B4-BE49-F238E27FC236}">
                <a16:creationId xmlns:a16="http://schemas.microsoft.com/office/drawing/2014/main" id="{8E5F0AB5-6DC2-41F3-8875-90DBBBE42D7C}"/>
              </a:ext>
            </a:extLst>
          </p:cNvPr>
          <p:cNvSpPr/>
          <p:nvPr/>
        </p:nvSpPr>
        <p:spPr>
          <a:xfrm>
            <a:off x="5074444" y="2528887"/>
            <a:ext cx="232172" cy="2488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endParaRPr lang="en-US" sz="1050" kern="0">
              <a:solidFill>
                <a:srgbClr val="FFFFFF"/>
              </a:solidFill>
              <a:latin typeface="Arial"/>
              <a:sym typeface="Arial"/>
            </a:endParaRPr>
          </a:p>
        </p:txBody>
      </p:sp>
      <p:sp>
        <p:nvSpPr>
          <p:cNvPr id="26" name="Arrow: Down 25">
            <a:extLst>
              <a:ext uri="{FF2B5EF4-FFF2-40B4-BE49-F238E27FC236}">
                <a16:creationId xmlns:a16="http://schemas.microsoft.com/office/drawing/2014/main" id="{009EDDAF-DF84-4D67-9F12-B7DEA09330A0}"/>
              </a:ext>
            </a:extLst>
          </p:cNvPr>
          <p:cNvSpPr/>
          <p:nvPr/>
        </p:nvSpPr>
        <p:spPr>
          <a:xfrm>
            <a:off x="6716318" y="2611043"/>
            <a:ext cx="232171" cy="2488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endParaRPr lang="en-US" sz="1050" kern="0">
              <a:solidFill>
                <a:srgbClr val="FFFFFF"/>
              </a:solidFill>
              <a:latin typeface="Arial"/>
              <a:sym typeface="Arial"/>
            </a:endParaRPr>
          </a:p>
        </p:txBody>
      </p:sp>
      <p:sp>
        <p:nvSpPr>
          <p:cNvPr id="27" name="Arrow: Down 26">
            <a:extLst>
              <a:ext uri="{FF2B5EF4-FFF2-40B4-BE49-F238E27FC236}">
                <a16:creationId xmlns:a16="http://schemas.microsoft.com/office/drawing/2014/main" id="{423BD033-3174-4C37-93D1-FFBF52939E28}"/>
              </a:ext>
            </a:extLst>
          </p:cNvPr>
          <p:cNvSpPr/>
          <p:nvPr/>
        </p:nvSpPr>
        <p:spPr>
          <a:xfrm>
            <a:off x="8126017" y="2611041"/>
            <a:ext cx="232171" cy="2488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endParaRPr lang="en-US" sz="1050" kern="0">
              <a:solidFill>
                <a:srgbClr val="FFFFFF"/>
              </a:solidFill>
              <a:latin typeface="Arial"/>
              <a:sym typeface="Arial"/>
            </a:endParaRPr>
          </a:p>
        </p:txBody>
      </p:sp>
    </p:spTree>
    <p:extLst>
      <p:ext uri="{BB962C8B-B14F-4D97-AF65-F5344CB8AC3E}">
        <p14:creationId xmlns:p14="http://schemas.microsoft.com/office/powerpoint/2010/main" val="1104556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Google Shape;304;p62">
            <a:extLst>
              <a:ext uri="{FF2B5EF4-FFF2-40B4-BE49-F238E27FC236}">
                <a16:creationId xmlns:a16="http://schemas.microsoft.com/office/drawing/2014/main" id="{9429F711-099F-F80B-7611-1FCD0244870C}"/>
              </a:ext>
            </a:extLst>
          </p:cNvPr>
          <p:cNvSpPr>
            <a:spLocks noGrp="1"/>
          </p:cNvSpPr>
          <p:nvPr>
            <p:ph type="title"/>
          </p:nvPr>
        </p:nvSpPr>
        <p:spPr/>
        <p:txBody>
          <a:bodyPr vert="horz" lIns="68569" tIns="34275" rIns="68569" bIns="34275" anchor="b" anchorCtr="0">
            <a:normAutofit/>
          </a:bodyPr>
          <a:lstStyle/>
          <a:p>
            <a:pPr>
              <a:buClr>
                <a:srgbClr val="000000"/>
              </a:buClr>
              <a:buSzPts val="4400"/>
              <a:buFont typeface="Calibri" panose="020F0502020204030204" pitchFamily="34" charset="0"/>
              <a:buNone/>
            </a:pPr>
            <a:r>
              <a:rPr lang="en-US" altLang="en-US" dirty="0"/>
              <a:t>BGM vs CGM</a:t>
            </a:r>
          </a:p>
        </p:txBody>
      </p:sp>
      <p:sp>
        <p:nvSpPr>
          <p:cNvPr id="2" name="Content Placeholder 1">
            <a:extLst>
              <a:ext uri="{FF2B5EF4-FFF2-40B4-BE49-F238E27FC236}">
                <a16:creationId xmlns:a16="http://schemas.microsoft.com/office/drawing/2014/main" id="{4D3540E5-9DB9-A6EC-7FE4-8FA9C7A41722}"/>
              </a:ext>
            </a:extLst>
          </p:cNvPr>
          <p:cNvSpPr>
            <a:spLocks noGrp="1"/>
          </p:cNvSpPr>
          <p:nvPr>
            <p:ph sz="quarter" idx="1"/>
          </p:nvPr>
        </p:nvSpPr>
        <p:spPr/>
        <p:txBody>
          <a:bodyPr/>
          <a:lstStyle/>
          <a:p>
            <a:endParaRPr lang="en-US"/>
          </a:p>
        </p:txBody>
      </p:sp>
      <p:pic>
        <p:nvPicPr>
          <p:cNvPr id="72707" name="Google Shape;305;p62">
            <a:extLst>
              <a:ext uri="{FF2B5EF4-FFF2-40B4-BE49-F238E27FC236}">
                <a16:creationId xmlns:a16="http://schemas.microsoft.com/office/drawing/2014/main" id="{CADC5B11-5694-5AEC-65D7-D401FA76D580}"/>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741" y="2141935"/>
            <a:ext cx="7404497"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Google Shape;306;p62">
            <a:extLst>
              <a:ext uri="{FF2B5EF4-FFF2-40B4-BE49-F238E27FC236}">
                <a16:creationId xmlns:a16="http://schemas.microsoft.com/office/drawing/2014/main" id="{687B88C2-AC64-DCB6-D112-AF3F50F724C5}"/>
              </a:ext>
            </a:extLst>
          </p:cNvPr>
          <p:cNvSpPr>
            <a:spLocks noChangeArrowheads="1"/>
          </p:cNvSpPr>
          <p:nvPr/>
        </p:nvSpPr>
        <p:spPr bwMode="auto">
          <a:xfrm>
            <a:off x="1885950" y="3643313"/>
            <a:ext cx="5886450" cy="7239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307" name="Google Shape;307;p62">
            <a:extLst>
              <a:ext uri="{FF2B5EF4-FFF2-40B4-BE49-F238E27FC236}">
                <a16:creationId xmlns:a16="http://schemas.microsoft.com/office/drawing/2014/main" id="{AC5F66E4-7788-4CDC-3BF4-2975E30BEF28}"/>
              </a:ext>
            </a:extLst>
          </p:cNvPr>
          <p:cNvSpPr>
            <a:spLocks/>
          </p:cNvSpPr>
          <p:nvPr/>
        </p:nvSpPr>
        <p:spPr bwMode="auto">
          <a:xfrm>
            <a:off x="2268142" y="2721769"/>
            <a:ext cx="5193506" cy="1943100"/>
          </a:xfrm>
          <a:custGeom>
            <a:avLst/>
            <a:gdLst>
              <a:gd name="T0" fmla="*/ 97668 w 6924583"/>
              <a:gd name="T1" fmla="*/ 2143917 h 2590398"/>
              <a:gd name="T2" fmla="*/ 364050 w 6924583"/>
              <a:gd name="T3" fmla="*/ 2330724 h 2590398"/>
              <a:gd name="T4" fmla="*/ 674820 w 6924583"/>
              <a:gd name="T5" fmla="*/ 2446367 h 2590398"/>
              <a:gd name="T6" fmla="*/ 923434 w 6924583"/>
              <a:gd name="T7" fmla="*/ 2553116 h 2590398"/>
              <a:gd name="T8" fmla="*/ 1154292 w 6924583"/>
              <a:gd name="T9" fmla="*/ 2588697 h 2590398"/>
              <a:gd name="T10" fmla="*/ 1482831 w 6924583"/>
              <a:gd name="T11" fmla="*/ 2499742 h 2590398"/>
              <a:gd name="T12" fmla="*/ 1793602 w 6924583"/>
              <a:gd name="T13" fmla="*/ 2312934 h 2590398"/>
              <a:gd name="T14" fmla="*/ 1900147 w 6924583"/>
              <a:gd name="T15" fmla="*/ 2054962 h 2590398"/>
              <a:gd name="T16" fmla="*/ 1935670 w 6924583"/>
              <a:gd name="T17" fmla="*/ 1761406 h 2590398"/>
              <a:gd name="T18" fmla="*/ 2095494 w 6924583"/>
              <a:gd name="T19" fmla="*/ 1405584 h 2590398"/>
              <a:gd name="T20" fmla="*/ 2193162 w 6924583"/>
              <a:gd name="T21" fmla="*/ 1183192 h 2590398"/>
              <a:gd name="T22" fmla="*/ 2228685 w 6924583"/>
              <a:gd name="T23" fmla="*/ 765104 h 2590398"/>
              <a:gd name="T24" fmla="*/ 2326353 w 6924583"/>
              <a:gd name="T25" fmla="*/ 418174 h 2590398"/>
              <a:gd name="T26" fmla="*/ 2468421 w 6924583"/>
              <a:gd name="T27" fmla="*/ 53449 h 2590398"/>
              <a:gd name="T28" fmla="*/ 2752559 w 6924583"/>
              <a:gd name="T29" fmla="*/ 44558 h 2590398"/>
              <a:gd name="T30" fmla="*/ 2832471 w 6924583"/>
              <a:gd name="T31" fmla="*/ 186887 h 2590398"/>
              <a:gd name="T32" fmla="*/ 2956771 w 6924583"/>
              <a:gd name="T33" fmla="*/ 560503 h 2590398"/>
              <a:gd name="T34" fmla="*/ 3072207 w 6924583"/>
              <a:gd name="T35" fmla="*/ 836270 h 2590398"/>
              <a:gd name="T36" fmla="*/ 3196507 w 6924583"/>
              <a:gd name="T37" fmla="*/ 1112025 h 2590398"/>
              <a:gd name="T38" fmla="*/ 3294188 w 6924583"/>
              <a:gd name="T39" fmla="*/ 1378899 h 2590398"/>
              <a:gd name="T40" fmla="*/ 3471767 w 6924583"/>
              <a:gd name="T41" fmla="*/ 1627971 h 2590398"/>
              <a:gd name="T42" fmla="*/ 3711503 w 6924583"/>
              <a:gd name="T43" fmla="*/ 1725825 h 2590398"/>
              <a:gd name="T44" fmla="*/ 3915729 w 6924583"/>
              <a:gd name="T45" fmla="*/ 1681348 h 2590398"/>
              <a:gd name="T46" fmla="*/ 4128832 w 6924583"/>
              <a:gd name="T47" fmla="*/ 1814779 h 2590398"/>
              <a:gd name="T48" fmla="*/ 4412969 w 6924583"/>
              <a:gd name="T49" fmla="*/ 1877050 h 2590398"/>
              <a:gd name="T50" fmla="*/ 4759250 w 6924583"/>
              <a:gd name="T51" fmla="*/ 1859256 h 2590398"/>
              <a:gd name="T52" fmla="*/ 4998986 w 6924583"/>
              <a:gd name="T53" fmla="*/ 1868155 h 2590398"/>
              <a:gd name="T54" fmla="*/ 5238735 w 6924583"/>
              <a:gd name="T55" fmla="*/ 1681348 h 2590398"/>
              <a:gd name="T56" fmla="*/ 5416315 w 6924583"/>
              <a:gd name="T57" fmla="*/ 1361105 h 2590398"/>
              <a:gd name="T58" fmla="*/ 5576139 w 6924583"/>
              <a:gd name="T59" fmla="*/ 1200982 h 2590398"/>
              <a:gd name="T60" fmla="*/ 5851399 w 6924583"/>
              <a:gd name="T61" fmla="*/ 1227667 h 2590398"/>
              <a:gd name="T62" fmla="*/ 6073379 w 6924583"/>
              <a:gd name="T63" fmla="*/ 1583495 h 2590398"/>
              <a:gd name="T64" fmla="*/ 6179924 w 6924583"/>
              <a:gd name="T65" fmla="*/ 1912632 h 2590398"/>
              <a:gd name="T66" fmla="*/ 6375272 w 6924583"/>
              <a:gd name="T67" fmla="*/ 2170604 h 2590398"/>
              <a:gd name="T68" fmla="*/ 6686043 w 6924583"/>
              <a:gd name="T69" fmla="*/ 2152815 h 2590398"/>
              <a:gd name="T70" fmla="*/ 6881377 w 6924583"/>
              <a:gd name="T71" fmla="*/ 2108337 h 259039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924583" h="2590398" extrusionOk="0">
                <a:moveTo>
                  <a:pt x="0" y="2104086"/>
                </a:moveTo>
                <a:cubicBezTo>
                  <a:pt x="27373" y="2112224"/>
                  <a:pt x="54746" y="2120362"/>
                  <a:pt x="97655" y="2139597"/>
                </a:cubicBezTo>
                <a:cubicBezTo>
                  <a:pt x="140564" y="2158832"/>
                  <a:pt x="213065" y="2188424"/>
                  <a:pt x="257453" y="2219496"/>
                </a:cubicBezTo>
                <a:cubicBezTo>
                  <a:pt x="301841" y="2250568"/>
                  <a:pt x="326995" y="2294956"/>
                  <a:pt x="363985" y="2326028"/>
                </a:cubicBezTo>
                <a:cubicBezTo>
                  <a:pt x="400975" y="2357100"/>
                  <a:pt x="427608" y="2386692"/>
                  <a:pt x="479394" y="2405927"/>
                </a:cubicBezTo>
                <a:cubicBezTo>
                  <a:pt x="531180" y="2425162"/>
                  <a:pt x="621437" y="2428122"/>
                  <a:pt x="674703" y="2441438"/>
                </a:cubicBezTo>
                <a:cubicBezTo>
                  <a:pt x="727969" y="2454754"/>
                  <a:pt x="757562" y="2468071"/>
                  <a:pt x="798991" y="2485826"/>
                </a:cubicBezTo>
                <a:cubicBezTo>
                  <a:pt x="840420" y="2503581"/>
                  <a:pt x="880369" y="2533174"/>
                  <a:pt x="923278" y="2547970"/>
                </a:cubicBezTo>
                <a:cubicBezTo>
                  <a:pt x="966187" y="2562766"/>
                  <a:pt x="1017973" y="2568685"/>
                  <a:pt x="1056443" y="2574603"/>
                </a:cubicBezTo>
                <a:cubicBezTo>
                  <a:pt x="1094913" y="2580521"/>
                  <a:pt x="1111188" y="2582001"/>
                  <a:pt x="1154097" y="2583481"/>
                </a:cubicBezTo>
                <a:cubicBezTo>
                  <a:pt x="1197006" y="2584961"/>
                  <a:pt x="1259149" y="2598277"/>
                  <a:pt x="1313895" y="2583481"/>
                </a:cubicBezTo>
                <a:cubicBezTo>
                  <a:pt x="1368641" y="2568685"/>
                  <a:pt x="1423387" y="2524296"/>
                  <a:pt x="1482571" y="2494704"/>
                </a:cubicBezTo>
                <a:cubicBezTo>
                  <a:pt x="1541756" y="2465112"/>
                  <a:pt x="1617216" y="2436999"/>
                  <a:pt x="1669002" y="2405927"/>
                </a:cubicBezTo>
                <a:cubicBezTo>
                  <a:pt x="1720789" y="2374855"/>
                  <a:pt x="1768137" y="2348222"/>
                  <a:pt x="1793290" y="2308273"/>
                </a:cubicBezTo>
                <a:cubicBezTo>
                  <a:pt x="1818443" y="2268324"/>
                  <a:pt x="1802168" y="2209139"/>
                  <a:pt x="1819923" y="2166230"/>
                </a:cubicBezTo>
                <a:cubicBezTo>
                  <a:pt x="1837678" y="2123321"/>
                  <a:pt x="1883546" y="2084851"/>
                  <a:pt x="1899822" y="2050820"/>
                </a:cubicBezTo>
                <a:cubicBezTo>
                  <a:pt x="1916098" y="2016789"/>
                  <a:pt x="1911659" y="2010871"/>
                  <a:pt x="1917577" y="1962044"/>
                </a:cubicBezTo>
                <a:cubicBezTo>
                  <a:pt x="1923495" y="1913217"/>
                  <a:pt x="1911658" y="1820001"/>
                  <a:pt x="1935332" y="1757857"/>
                </a:cubicBezTo>
                <a:cubicBezTo>
                  <a:pt x="1959006" y="1695713"/>
                  <a:pt x="2032987" y="1648365"/>
                  <a:pt x="2059620" y="1589181"/>
                </a:cubicBezTo>
                <a:cubicBezTo>
                  <a:pt x="2086253" y="1529996"/>
                  <a:pt x="2078854" y="1456016"/>
                  <a:pt x="2095130" y="1402750"/>
                </a:cubicBezTo>
                <a:cubicBezTo>
                  <a:pt x="2111406" y="1349484"/>
                  <a:pt x="2140998" y="1306575"/>
                  <a:pt x="2157274" y="1269585"/>
                </a:cubicBezTo>
                <a:cubicBezTo>
                  <a:pt x="2173550" y="1232595"/>
                  <a:pt x="2182428" y="1228156"/>
                  <a:pt x="2192785" y="1180809"/>
                </a:cubicBezTo>
                <a:cubicBezTo>
                  <a:pt x="2203142" y="1133462"/>
                  <a:pt x="2213500" y="1055042"/>
                  <a:pt x="2219418" y="985500"/>
                </a:cubicBezTo>
                <a:cubicBezTo>
                  <a:pt x="2225336" y="915958"/>
                  <a:pt x="2213499" y="834579"/>
                  <a:pt x="2228295" y="763558"/>
                </a:cubicBezTo>
                <a:cubicBezTo>
                  <a:pt x="2243091" y="692537"/>
                  <a:pt x="2291918" y="617077"/>
                  <a:pt x="2308194" y="559372"/>
                </a:cubicBezTo>
                <a:cubicBezTo>
                  <a:pt x="2324470" y="501667"/>
                  <a:pt x="2312634" y="473554"/>
                  <a:pt x="2325950" y="417329"/>
                </a:cubicBezTo>
                <a:cubicBezTo>
                  <a:pt x="2339266" y="361104"/>
                  <a:pt x="2364419" y="282684"/>
                  <a:pt x="2388093" y="222020"/>
                </a:cubicBezTo>
                <a:cubicBezTo>
                  <a:pt x="2411767" y="161356"/>
                  <a:pt x="2438400" y="90335"/>
                  <a:pt x="2467992" y="53345"/>
                </a:cubicBezTo>
                <a:cubicBezTo>
                  <a:pt x="2497584" y="16355"/>
                  <a:pt x="2518299" y="1559"/>
                  <a:pt x="2565647" y="79"/>
                </a:cubicBezTo>
                <a:cubicBezTo>
                  <a:pt x="2612995" y="-1401"/>
                  <a:pt x="2709169" y="17834"/>
                  <a:pt x="2752078" y="44467"/>
                </a:cubicBezTo>
                <a:cubicBezTo>
                  <a:pt x="2794987" y="71100"/>
                  <a:pt x="2809783" y="136203"/>
                  <a:pt x="2823099" y="159877"/>
                </a:cubicBezTo>
                <a:cubicBezTo>
                  <a:pt x="2836415" y="183551"/>
                  <a:pt x="2831977" y="186510"/>
                  <a:pt x="2831977" y="186510"/>
                </a:cubicBezTo>
                <a:lnTo>
                  <a:pt x="2876365" y="319675"/>
                </a:lnTo>
                <a:cubicBezTo>
                  <a:pt x="2897080" y="381819"/>
                  <a:pt x="2935549" y="488351"/>
                  <a:pt x="2956264" y="559372"/>
                </a:cubicBezTo>
                <a:cubicBezTo>
                  <a:pt x="2976979" y="630393"/>
                  <a:pt x="2981418" y="699935"/>
                  <a:pt x="3000653" y="745803"/>
                </a:cubicBezTo>
                <a:cubicBezTo>
                  <a:pt x="3019888" y="791671"/>
                  <a:pt x="3043562" y="796110"/>
                  <a:pt x="3071674" y="834580"/>
                </a:cubicBezTo>
                <a:cubicBezTo>
                  <a:pt x="3099786" y="873050"/>
                  <a:pt x="3148614" y="930754"/>
                  <a:pt x="3169328" y="976622"/>
                </a:cubicBezTo>
                <a:cubicBezTo>
                  <a:pt x="3190042" y="1022490"/>
                  <a:pt x="3185604" y="1065399"/>
                  <a:pt x="3195961" y="1109787"/>
                </a:cubicBezTo>
                <a:cubicBezTo>
                  <a:pt x="3206318" y="1154175"/>
                  <a:pt x="3215196" y="1198564"/>
                  <a:pt x="3231472" y="1242952"/>
                </a:cubicBezTo>
                <a:cubicBezTo>
                  <a:pt x="3247748" y="1287340"/>
                  <a:pt x="3265503" y="1333208"/>
                  <a:pt x="3293616" y="1376117"/>
                </a:cubicBezTo>
                <a:cubicBezTo>
                  <a:pt x="3321729" y="1419026"/>
                  <a:pt x="3370556" y="1458976"/>
                  <a:pt x="3400148" y="1500405"/>
                </a:cubicBezTo>
                <a:cubicBezTo>
                  <a:pt x="3429740" y="1541834"/>
                  <a:pt x="3444536" y="1590661"/>
                  <a:pt x="3471169" y="1624692"/>
                </a:cubicBezTo>
                <a:cubicBezTo>
                  <a:pt x="3497802" y="1658723"/>
                  <a:pt x="3519997" y="1688315"/>
                  <a:pt x="3559946" y="1704591"/>
                </a:cubicBezTo>
                <a:cubicBezTo>
                  <a:pt x="3599895" y="1720867"/>
                  <a:pt x="3670917" y="1723826"/>
                  <a:pt x="3710866" y="1722347"/>
                </a:cubicBezTo>
                <a:cubicBezTo>
                  <a:pt x="3750815" y="1720868"/>
                  <a:pt x="3765612" y="1703112"/>
                  <a:pt x="3799643" y="1695714"/>
                </a:cubicBezTo>
                <a:cubicBezTo>
                  <a:pt x="3833674" y="1688316"/>
                  <a:pt x="3869185" y="1674999"/>
                  <a:pt x="3915053" y="1677958"/>
                </a:cubicBezTo>
                <a:cubicBezTo>
                  <a:pt x="3960921" y="1680917"/>
                  <a:pt x="4039340" y="1691275"/>
                  <a:pt x="4074851" y="1713469"/>
                </a:cubicBezTo>
                <a:cubicBezTo>
                  <a:pt x="4110362" y="1735663"/>
                  <a:pt x="4094086" y="1787449"/>
                  <a:pt x="4128117" y="1811123"/>
                </a:cubicBezTo>
                <a:cubicBezTo>
                  <a:pt x="4162148" y="1834797"/>
                  <a:pt x="4231690" y="1845155"/>
                  <a:pt x="4279037" y="1855512"/>
                </a:cubicBezTo>
                <a:cubicBezTo>
                  <a:pt x="4326384" y="1865869"/>
                  <a:pt x="4364854" y="1873267"/>
                  <a:pt x="4412202" y="1873267"/>
                </a:cubicBezTo>
                <a:cubicBezTo>
                  <a:pt x="4459550" y="1873267"/>
                  <a:pt x="4505418" y="1858471"/>
                  <a:pt x="4563123" y="1855512"/>
                </a:cubicBezTo>
                <a:cubicBezTo>
                  <a:pt x="4620828" y="1852553"/>
                  <a:pt x="4708124" y="1852553"/>
                  <a:pt x="4758431" y="1855512"/>
                </a:cubicBezTo>
                <a:cubicBezTo>
                  <a:pt x="4808738" y="1858471"/>
                  <a:pt x="4825014" y="1871788"/>
                  <a:pt x="4864963" y="1873267"/>
                </a:cubicBezTo>
                <a:cubicBezTo>
                  <a:pt x="4904912" y="1874746"/>
                  <a:pt x="4959658" y="1882144"/>
                  <a:pt x="4998128" y="1864389"/>
                </a:cubicBezTo>
                <a:cubicBezTo>
                  <a:pt x="5036598" y="1846634"/>
                  <a:pt x="5055834" y="1797807"/>
                  <a:pt x="5095783" y="1766735"/>
                </a:cubicBezTo>
                <a:cubicBezTo>
                  <a:pt x="5135732" y="1735663"/>
                  <a:pt x="5203794" y="1722346"/>
                  <a:pt x="5237825" y="1677958"/>
                </a:cubicBezTo>
                <a:cubicBezTo>
                  <a:pt x="5271856" y="1633570"/>
                  <a:pt x="5270377" y="1553671"/>
                  <a:pt x="5299969" y="1500405"/>
                </a:cubicBezTo>
                <a:cubicBezTo>
                  <a:pt x="5329561" y="1447139"/>
                  <a:pt x="5379868" y="1395352"/>
                  <a:pt x="5415379" y="1358362"/>
                </a:cubicBezTo>
                <a:cubicBezTo>
                  <a:pt x="5450890" y="1321372"/>
                  <a:pt x="5486400" y="1305096"/>
                  <a:pt x="5513033" y="1278463"/>
                </a:cubicBezTo>
                <a:cubicBezTo>
                  <a:pt x="5539666" y="1251830"/>
                  <a:pt x="5542626" y="1226677"/>
                  <a:pt x="5575177" y="1198564"/>
                </a:cubicBezTo>
                <a:cubicBezTo>
                  <a:pt x="5607728" y="1170451"/>
                  <a:pt x="5662474" y="1105348"/>
                  <a:pt x="5708342" y="1109787"/>
                </a:cubicBezTo>
                <a:cubicBezTo>
                  <a:pt x="5754210" y="1114226"/>
                  <a:pt x="5807476" y="1180809"/>
                  <a:pt x="5850385" y="1225197"/>
                </a:cubicBezTo>
                <a:cubicBezTo>
                  <a:pt x="5893294" y="1269585"/>
                  <a:pt x="5928804" y="1316932"/>
                  <a:pt x="5965794" y="1376117"/>
                </a:cubicBezTo>
                <a:cubicBezTo>
                  <a:pt x="6002784" y="1435302"/>
                  <a:pt x="6050132" y="1516681"/>
                  <a:pt x="6072326" y="1580304"/>
                </a:cubicBezTo>
                <a:cubicBezTo>
                  <a:pt x="6094520" y="1643927"/>
                  <a:pt x="6081204" y="1703111"/>
                  <a:pt x="6098959" y="1757857"/>
                </a:cubicBezTo>
                <a:cubicBezTo>
                  <a:pt x="6116714" y="1812603"/>
                  <a:pt x="6150745" y="1851073"/>
                  <a:pt x="6178858" y="1908778"/>
                </a:cubicBezTo>
                <a:cubicBezTo>
                  <a:pt x="6206971" y="1966483"/>
                  <a:pt x="6235084" y="2061177"/>
                  <a:pt x="6267635" y="2104086"/>
                </a:cubicBezTo>
                <a:cubicBezTo>
                  <a:pt x="6300186" y="2146995"/>
                  <a:pt x="6334218" y="2155873"/>
                  <a:pt x="6374167" y="2166230"/>
                </a:cubicBezTo>
                <a:cubicBezTo>
                  <a:pt x="6414117" y="2176587"/>
                  <a:pt x="6455546" y="2169189"/>
                  <a:pt x="6507332" y="2166230"/>
                </a:cubicBezTo>
                <a:cubicBezTo>
                  <a:pt x="6559118" y="2163271"/>
                  <a:pt x="6643457" y="2158832"/>
                  <a:pt x="6684886" y="2148475"/>
                </a:cubicBezTo>
                <a:cubicBezTo>
                  <a:pt x="6726315" y="2138118"/>
                  <a:pt x="6723356" y="2111484"/>
                  <a:pt x="6755907" y="2104086"/>
                </a:cubicBezTo>
                <a:cubicBezTo>
                  <a:pt x="6788458" y="2096688"/>
                  <a:pt x="6852081" y="2102606"/>
                  <a:pt x="6880194" y="2104086"/>
                </a:cubicBezTo>
                <a:cubicBezTo>
                  <a:pt x="6908307" y="2105566"/>
                  <a:pt x="6918665" y="2110005"/>
                  <a:pt x="6924583" y="2112964"/>
                </a:cubicBezTo>
              </a:path>
            </a:pathLst>
          </a:custGeom>
          <a:noFill/>
          <a:ln w="12700" cap="flat" cmpd="sng">
            <a:solidFill>
              <a:srgbClr val="31538F"/>
            </a:solidFill>
            <a:prstDash val="solid"/>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68569" tIns="34275" rIns="68569" bIns="34275" anchor="ctr"/>
          <a:lstStyle/>
          <a:p>
            <a:endParaRPr lang="en-US" sz="1350"/>
          </a:p>
        </p:txBody>
      </p:sp>
      <p:grpSp>
        <p:nvGrpSpPr>
          <p:cNvPr id="72710" name="Google Shape;308;p62">
            <a:extLst>
              <a:ext uri="{FF2B5EF4-FFF2-40B4-BE49-F238E27FC236}">
                <a16:creationId xmlns:a16="http://schemas.microsoft.com/office/drawing/2014/main" id="{80EA1D61-E501-31B3-63FF-1276C691A45E}"/>
              </a:ext>
            </a:extLst>
          </p:cNvPr>
          <p:cNvGrpSpPr>
            <a:grpSpLocks/>
          </p:cNvGrpSpPr>
          <p:nvPr/>
        </p:nvGrpSpPr>
        <p:grpSpPr bwMode="auto">
          <a:xfrm>
            <a:off x="3654028" y="3886200"/>
            <a:ext cx="3432572" cy="514350"/>
            <a:chOff x="3347621" y="4038600"/>
            <a:chExt cx="4577179" cy="685800"/>
          </a:xfrm>
        </p:grpSpPr>
        <p:sp>
          <p:nvSpPr>
            <p:cNvPr id="72725" name="Google Shape;309;p62">
              <a:extLst>
                <a:ext uri="{FF2B5EF4-FFF2-40B4-BE49-F238E27FC236}">
                  <a16:creationId xmlns:a16="http://schemas.microsoft.com/office/drawing/2014/main" id="{6B2DFBBD-473A-0258-551D-3721E66A9818}"/>
                </a:ext>
              </a:extLst>
            </p:cNvPr>
            <p:cNvSpPr>
              <a:spLocks noChangeArrowheads="1"/>
            </p:cNvSpPr>
            <p:nvPr/>
          </p:nvSpPr>
          <p:spPr bwMode="auto">
            <a:xfrm>
              <a:off x="3347621" y="4419600"/>
              <a:ext cx="152400" cy="152400"/>
            </a:xfrm>
            <a:prstGeom prst="ellipse">
              <a:avLst/>
            </a:prstGeom>
            <a:solidFill>
              <a:srgbClr val="000000"/>
            </a:solidFill>
            <a:ln w="12700">
              <a:solidFill>
                <a:srgbClr val="000000"/>
              </a:solidFill>
              <a:miter lim="800000"/>
              <a:headEnd type="none" w="sm" len="sm"/>
              <a:tailEnd type="none" w="sm" len="sm"/>
            </a:ln>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2726" name="Google Shape;310;p62">
              <a:extLst>
                <a:ext uri="{FF2B5EF4-FFF2-40B4-BE49-F238E27FC236}">
                  <a16:creationId xmlns:a16="http://schemas.microsoft.com/office/drawing/2014/main" id="{3F7B5FB0-6C67-0E08-E008-17AA895A0A99}"/>
                </a:ext>
              </a:extLst>
            </p:cNvPr>
            <p:cNvSpPr>
              <a:spLocks noChangeArrowheads="1"/>
            </p:cNvSpPr>
            <p:nvPr/>
          </p:nvSpPr>
          <p:spPr bwMode="auto">
            <a:xfrm>
              <a:off x="6324600" y="4267200"/>
              <a:ext cx="152400" cy="152400"/>
            </a:xfrm>
            <a:prstGeom prst="ellipse">
              <a:avLst/>
            </a:prstGeom>
            <a:solidFill>
              <a:srgbClr val="000000"/>
            </a:solidFill>
            <a:ln w="12700">
              <a:solidFill>
                <a:srgbClr val="000000"/>
              </a:solidFill>
              <a:miter lim="800000"/>
              <a:headEnd type="none" w="sm" len="sm"/>
              <a:tailEnd type="none" w="sm" len="sm"/>
            </a:ln>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2727" name="Google Shape;311;p62">
              <a:extLst>
                <a:ext uri="{FF2B5EF4-FFF2-40B4-BE49-F238E27FC236}">
                  <a16:creationId xmlns:a16="http://schemas.microsoft.com/office/drawing/2014/main" id="{2F8C42C7-68AA-47CA-C4F7-1ED94786FE1A}"/>
                </a:ext>
              </a:extLst>
            </p:cNvPr>
            <p:cNvSpPr>
              <a:spLocks noChangeArrowheads="1"/>
            </p:cNvSpPr>
            <p:nvPr/>
          </p:nvSpPr>
          <p:spPr bwMode="auto">
            <a:xfrm>
              <a:off x="7772400" y="4572000"/>
              <a:ext cx="152400" cy="152400"/>
            </a:xfrm>
            <a:prstGeom prst="ellipse">
              <a:avLst/>
            </a:prstGeom>
            <a:solidFill>
              <a:srgbClr val="000000"/>
            </a:solidFill>
            <a:ln w="12700">
              <a:solidFill>
                <a:srgbClr val="000000"/>
              </a:solidFill>
              <a:miter lim="800000"/>
              <a:headEnd type="none" w="sm" len="sm"/>
              <a:tailEnd type="none" w="sm" len="sm"/>
            </a:ln>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2728" name="Google Shape;312;p62">
              <a:extLst>
                <a:ext uri="{FF2B5EF4-FFF2-40B4-BE49-F238E27FC236}">
                  <a16:creationId xmlns:a16="http://schemas.microsoft.com/office/drawing/2014/main" id="{08D15C58-0354-2279-3F86-E28707EADBF0}"/>
                </a:ext>
              </a:extLst>
            </p:cNvPr>
            <p:cNvSpPr>
              <a:spLocks noChangeArrowheads="1"/>
            </p:cNvSpPr>
            <p:nvPr/>
          </p:nvSpPr>
          <p:spPr bwMode="auto">
            <a:xfrm>
              <a:off x="4888266" y="4038600"/>
              <a:ext cx="152400" cy="152400"/>
            </a:xfrm>
            <a:prstGeom prst="ellipse">
              <a:avLst/>
            </a:prstGeom>
            <a:solidFill>
              <a:srgbClr val="000000"/>
            </a:solidFill>
            <a:ln w="12700">
              <a:solidFill>
                <a:srgbClr val="000000"/>
              </a:solidFill>
              <a:miter lim="800000"/>
              <a:headEnd type="none" w="sm" len="sm"/>
              <a:tailEnd type="none" w="sm" len="sm"/>
            </a:ln>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grpSp>
      <p:grpSp>
        <p:nvGrpSpPr>
          <p:cNvPr id="313" name="Google Shape;313;p62">
            <a:extLst>
              <a:ext uri="{FF2B5EF4-FFF2-40B4-BE49-F238E27FC236}">
                <a16:creationId xmlns:a16="http://schemas.microsoft.com/office/drawing/2014/main" id="{95F308C7-290E-B459-B816-5B0FCB27E5AC}"/>
              </a:ext>
            </a:extLst>
          </p:cNvPr>
          <p:cNvGrpSpPr>
            <a:grpSpLocks/>
          </p:cNvGrpSpPr>
          <p:nvPr/>
        </p:nvGrpSpPr>
        <p:grpSpPr bwMode="auto">
          <a:xfrm>
            <a:off x="1921669" y="4456510"/>
            <a:ext cx="5886450" cy="947738"/>
            <a:chOff x="1048023" y="4735794"/>
            <a:chExt cx="7848600" cy="1264291"/>
          </a:xfrm>
        </p:grpSpPr>
        <p:cxnSp>
          <p:nvCxnSpPr>
            <p:cNvPr id="72723" name="Google Shape;314;p62">
              <a:extLst>
                <a:ext uri="{FF2B5EF4-FFF2-40B4-BE49-F238E27FC236}">
                  <a16:creationId xmlns:a16="http://schemas.microsoft.com/office/drawing/2014/main" id="{0891F96F-E935-6DC9-100D-A590B8C2D090}"/>
                </a:ext>
              </a:extLst>
            </p:cNvPr>
            <p:cNvCxnSpPr>
              <a:cxnSpLocks noChangeShapeType="1"/>
            </p:cNvCxnSpPr>
            <p:nvPr/>
          </p:nvCxnSpPr>
          <p:spPr bwMode="auto">
            <a:xfrm>
              <a:off x="1048023" y="4735794"/>
              <a:ext cx="7848600" cy="44463"/>
            </a:xfrm>
            <a:prstGeom prst="straightConnector1">
              <a:avLst/>
            </a:prstGeom>
            <a:noFill/>
            <a:ln w="22225">
              <a:solidFill>
                <a:srgbClr val="FF0000"/>
              </a:solidFill>
              <a:prstDash val="dash"/>
              <a:miter lim="800000"/>
              <a:headEnd type="none" w="sm" len="sm"/>
              <a:tailEnd type="none" w="sm" len="sm"/>
            </a:ln>
            <a:extLst>
              <a:ext uri="{909E8E84-426E-40DD-AFC4-6F175D3DCCD1}">
                <a14:hiddenFill xmlns:a14="http://schemas.microsoft.com/office/drawing/2010/main">
                  <a:noFill/>
                </a14:hiddenFill>
              </a:ext>
            </a:extLst>
          </p:spPr>
        </p:cxnSp>
        <p:sp>
          <p:nvSpPr>
            <p:cNvPr id="72724" name="Google Shape;317;p62">
              <a:extLst>
                <a:ext uri="{FF2B5EF4-FFF2-40B4-BE49-F238E27FC236}">
                  <a16:creationId xmlns:a16="http://schemas.microsoft.com/office/drawing/2014/main" id="{57C83810-C643-975E-3894-FF3401CC1394}"/>
                </a:ext>
              </a:extLst>
            </p:cNvPr>
            <p:cNvSpPr txBox="1">
              <a:spLocks noChangeArrowheads="1"/>
            </p:cNvSpPr>
            <p:nvPr/>
          </p:nvSpPr>
          <p:spPr bwMode="auto">
            <a:xfrm>
              <a:off x="1277524" y="5630643"/>
              <a:ext cx="2819400" cy="369442"/>
            </a:xfrm>
            <a:prstGeom prst="rect">
              <a:avLst/>
            </a:prstGeom>
            <a:noFill/>
            <a:ln w="28575">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68569" tIns="34275" rIns="68569" bIns="34275"/>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350" b="1">
                  <a:solidFill>
                    <a:srgbClr val="000000"/>
                  </a:solidFill>
                  <a:latin typeface="Calibri" panose="020F0502020204030204" pitchFamily="34" charset="0"/>
                  <a:cs typeface="Calibri" panose="020F0502020204030204" pitchFamily="34" charset="0"/>
                  <a:sym typeface="Arial" panose="020B0604020202020204" pitchFamily="34" charset="0"/>
                </a:rPr>
                <a:t>Undetected hypoglycemia</a:t>
              </a:r>
              <a:endParaRPr lang="en-US" altLang="en-US" sz="1350" b="1">
                <a:latin typeface="Calibri" panose="020F0502020204030204" pitchFamily="34" charset="0"/>
                <a:cs typeface="Calibri" panose="020F0502020204030204" pitchFamily="34" charset="0"/>
              </a:endParaRPr>
            </a:p>
          </p:txBody>
        </p:sp>
      </p:grpSp>
      <p:sp>
        <p:nvSpPr>
          <p:cNvPr id="72712" name="Google Shape;318;p62">
            <a:extLst>
              <a:ext uri="{FF2B5EF4-FFF2-40B4-BE49-F238E27FC236}">
                <a16:creationId xmlns:a16="http://schemas.microsoft.com/office/drawing/2014/main" id="{2AE6505F-7AAB-BF43-DCC3-71DBE12AB0B4}"/>
              </a:ext>
            </a:extLst>
          </p:cNvPr>
          <p:cNvSpPr>
            <a:spLocks noChangeArrowheads="1"/>
          </p:cNvSpPr>
          <p:nvPr/>
        </p:nvSpPr>
        <p:spPr bwMode="auto">
          <a:xfrm>
            <a:off x="5503069" y="2096691"/>
            <a:ext cx="114300" cy="114300"/>
          </a:xfrm>
          <a:prstGeom prst="ellipse">
            <a:avLst/>
          </a:prstGeom>
          <a:solidFill>
            <a:srgbClr val="000000"/>
          </a:solidFill>
          <a:ln w="12700">
            <a:solidFill>
              <a:srgbClr val="000000"/>
            </a:solidFill>
            <a:miter lim="800000"/>
            <a:headEnd type="none" w="sm" len="sm"/>
            <a:tailEnd type="none" w="sm" len="sm"/>
          </a:ln>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2713" name="Google Shape;319;p62">
            <a:extLst>
              <a:ext uri="{FF2B5EF4-FFF2-40B4-BE49-F238E27FC236}">
                <a16:creationId xmlns:a16="http://schemas.microsoft.com/office/drawing/2014/main" id="{8DC5A615-902F-4D43-8A57-C74567701C7C}"/>
              </a:ext>
            </a:extLst>
          </p:cNvPr>
          <p:cNvSpPr txBox="1">
            <a:spLocks noChangeArrowheads="1"/>
          </p:cNvSpPr>
          <p:nvPr/>
        </p:nvSpPr>
        <p:spPr bwMode="auto">
          <a:xfrm>
            <a:off x="5600700" y="2022873"/>
            <a:ext cx="1865710" cy="27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350">
                <a:solidFill>
                  <a:srgbClr val="116A9B"/>
                </a:solidFill>
                <a:latin typeface="Calibri" panose="020F0502020204030204" pitchFamily="34" charset="0"/>
                <a:cs typeface="Calibri" panose="020F0502020204030204" pitchFamily="34" charset="0"/>
                <a:sym typeface="Calibri" panose="020F0502020204030204" pitchFamily="34" charset="0"/>
              </a:rPr>
              <a:t>= </a:t>
            </a:r>
            <a:r>
              <a:rPr lang="en-US" altLang="en-US" sz="1350">
                <a:solidFill>
                  <a:srgbClr val="000000"/>
                </a:solidFill>
                <a:latin typeface="Calibri" panose="020F0502020204030204" pitchFamily="34" charset="0"/>
                <a:cs typeface="Calibri" panose="020F0502020204030204" pitchFamily="34" charset="0"/>
                <a:sym typeface="Calibri" panose="020F0502020204030204" pitchFamily="34" charset="0"/>
              </a:rPr>
              <a:t>glucometer readings</a:t>
            </a:r>
            <a:endParaRPr lang="en-US" altLang="en-US" sz="1350"/>
          </a:p>
        </p:txBody>
      </p:sp>
      <p:grpSp>
        <p:nvGrpSpPr>
          <p:cNvPr id="320" name="Google Shape;320;p62">
            <a:extLst>
              <a:ext uri="{FF2B5EF4-FFF2-40B4-BE49-F238E27FC236}">
                <a16:creationId xmlns:a16="http://schemas.microsoft.com/office/drawing/2014/main" id="{2878570A-E025-B1A0-449A-48D9C681E753}"/>
              </a:ext>
            </a:extLst>
          </p:cNvPr>
          <p:cNvGrpSpPr>
            <a:grpSpLocks/>
          </p:cNvGrpSpPr>
          <p:nvPr/>
        </p:nvGrpSpPr>
        <p:grpSpPr bwMode="auto">
          <a:xfrm>
            <a:off x="1885950" y="2757488"/>
            <a:ext cx="5763816" cy="878681"/>
            <a:chOff x="1488977" y="2490672"/>
            <a:chExt cx="7178774" cy="1158539"/>
          </a:xfrm>
        </p:grpSpPr>
        <p:cxnSp>
          <p:nvCxnSpPr>
            <p:cNvPr id="72718" name="Google Shape;321;p62">
              <a:extLst>
                <a:ext uri="{FF2B5EF4-FFF2-40B4-BE49-F238E27FC236}">
                  <a16:creationId xmlns:a16="http://schemas.microsoft.com/office/drawing/2014/main" id="{D3D56DAC-930E-D52A-3AB5-B551684CAE34}"/>
                </a:ext>
              </a:extLst>
            </p:cNvPr>
            <p:cNvCxnSpPr>
              <a:cxnSpLocks noChangeShapeType="1"/>
            </p:cNvCxnSpPr>
            <p:nvPr/>
          </p:nvCxnSpPr>
          <p:spPr bwMode="auto">
            <a:xfrm>
              <a:off x="1488977" y="3649211"/>
              <a:ext cx="6928162" cy="0"/>
            </a:xfrm>
            <a:prstGeom prst="straightConnector1">
              <a:avLst/>
            </a:prstGeom>
            <a:noFill/>
            <a:ln w="22225">
              <a:solidFill>
                <a:srgbClr val="FFC000"/>
              </a:solidFill>
              <a:prstDash val="dash"/>
              <a:miter lim="800000"/>
              <a:headEnd type="none" w="sm" len="sm"/>
              <a:tailEnd type="none" w="sm" len="sm"/>
            </a:ln>
            <a:extLst>
              <a:ext uri="{909E8E84-426E-40DD-AFC4-6F175D3DCCD1}">
                <a14:hiddenFill xmlns:a14="http://schemas.microsoft.com/office/drawing/2010/main">
                  <a:noFill/>
                </a14:hiddenFill>
              </a:ext>
            </a:extLst>
          </p:spPr>
        </p:cxnSp>
        <p:grpSp>
          <p:nvGrpSpPr>
            <p:cNvPr id="72719" name="Google Shape;322;p62">
              <a:extLst>
                <a:ext uri="{FF2B5EF4-FFF2-40B4-BE49-F238E27FC236}">
                  <a16:creationId xmlns:a16="http://schemas.microsoft.com/office/drawing/2014/main" id="{C2AF926F-7FBA-7545-8E59-15762B409202}"/>
                </a:ext>
              </a:extLst>
            </p:cNvPr>
            <p:cNvGrpSpPr>
              <a:grpSpLocks/>
            </p:cNvGrpSpPr>
            <p:nvPr/>
          </p:nvGrpSpPr>
          <p:grpSpPr bwMode="auto">
            <a:xfrm>
              <a:off x="4419210" y="2490672"/>
              <a:ext cx="4248541" cy="1094175"/>
              <a:chOff x="4419210" y="2490672"/>
              <a:chExt cx="4248541" cy="1094175"/>
            </a:xfrm>
          </p:grpSpPr>
          <p:sp>
            <p:nvSpPr>
              <p:cNvPr id="72720" name="Google Shape;323;p62">
                <a:extLst>
                  <a:ext uri="{FF2B5EF4-FFF2-40B4-BE49-F238E27FC236}">
                    <a16:creationId xmlns:a16="http://schemas.microsoft.com/office/drawing/2014/main" id="{3794B2DB-A90E-6E92-C410-486B8A414FD8}"/>
                  </a:ext>
                </a:extLst>
              </p:cNvPr>
              <p:cNvSpPr>
                <a:spLocks noChangeArrowheads="1"/>
              </p:cNvSpPr>
              <p:nvPr/>
            </p:nvSpPr>
            <p:spPr bwMode="auto">
              <a:xfrm rot="5400000">
                <a:off x="4998954" y="2027096"/>
                <a:ext cx="136576" cy="1296065"/>
              </a:xfrm>
              <a:prstGeom prst="downArrow">
                <a:avLst>
                  <a:gd name="adj1" fmla="val 50000"/>
                  <a:gd name="adj2" fmla="val 49997"/>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2721" name="Google Shape;324;p62">
                <a:extLst>
                  <a:ext uri="{FF2B5EF4-FFF2-40B4-BE49-F238E27FC236}">
                    <a16:creationId xmlns:a16="http://schemas.microsoft.com/office/drawing/2014/main" id="{EBCB7986-6B8D-87B0-9C82-7F21E6088E38}"/>
                  </a:ext>
                </a:extLst>
              </p:cNvPr>
              <p:cNvSpPr>
                <a:spLocks noChangeArrowheads="1"/>
              </p:cNvSpPr>
              <p:nvPr/>
            </p:nvSpPr>
            <p:spPr bwMode="auto">
              <a:xfrm>
                <a:off x="7128489" y="2862723"/>
                <a:ext cx="152739" cy="722124"/>
              </a:xfrm>
              <a:prstGeom prst="downArrow">
                <a:avLst>
                  <a:gd name="adj1" fmla="val 50000"/>
                  <a:gd name="adj2" fmla="val 49992"/>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2722" name="Google Shape;325;p62">
                <a:extLst>
                  <a:ext uri="{FF2B5EF4-FFF2-40B4-BE49-F238E27FC236}">
                    <a16:creationId xmlns:a16="http://schemas.microsoft.com/office/drawing/2014/main" id="{7BBEDB51-6D50-EE5C-BDB6-55518D6615B0}"/>
                  </a:ext>
                </a:extLst>
              </p:cNvPr>
              <p:cNvSpPr txBox="1">
                <a:spLocks noChangeArrowheads="1"/>
              </p:cNvSpPr>
              <p:nvPr/>
            </p:nvSpPr>
            <p:spPr bwMode="auto">
              <a:xfrm>
                <a:off x="5707416" y="2490672"/>
                <a:ext cx="2960335" cy="365222"/>
              </a:xfrm>
              <a:prstGeom prst="rect">
                <a:avLst/>
              </a:prstGeom>
              <a:noFill/>
              <a:ln w="28575">
                <a:solidFill>
                  <a:srgbClr val="FFC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68569" tIns="34275" rIns="68569" bIns="34275"/>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350" b="1">
                    <a:solidFill>
                      <a:srgbClr val="000000"/>
                    </a:solidFill>
                    <a:latin typeface="Calibri" panose="020F0502020204030204" pitchFamily="34" charset="0"/>
                    <a:cs typeface="Calibri" panose="020F0502020204030204" pitchFamily="34" charset="0"/>
                    <a:sym typeface="Arial" panose="020B0604020202020204" pitchFamily="34" charset="0"/>
                  </a:rPr>
                  <a:t>Undetected hyperglycemia</a:t>
                </a:r>
                <a:endParaRPr lang="en-US" altLang="en-US" sz="1350" b="1">
                  <a:latin typeface="Calibri" panose="020F0502020204030204" pitchFamily="34" charset="0"/>
                  <a:cs typeface="Calibri" panose="020F0502020204030204" pitchFamily="34" charset="0"/>
                </a:endParaRPr>
              </a:p>
            </p:txBody>
          </p:sp>
        </p:grpSp>
      </p:grpSp>
      <p:sp>
        <p:nvSpPr>
          <p:cNvPr id="72715" name="Google Shape;326;p62">
            <a:extLst>
              <a:ext uri="{FF2B5EF4-FFF2-40B4-BE49-F238E27FC236}">
                <a16:creationId xmlns:a16="http://schemas.microsoft.com/office/drawing/2014/main" id="{88C3DF64-C3ED-547E-3A4B-8250F37F3487}"/>
              </a:ext>
            </a:extLst>
          </p:cNvPr>
          <p:cNvSpPr txBox="1">
            <a:spLocks noChangeArrowheads="1"/>
          </p:cNvSpPr>
          <p:nvPr/>
        </p:nvSpPr>
        <p:spPr bwMode="auto">
          <a:xfrm>
            <a:off x="5600700" y="5360194"/>
            <a:ext cx="2381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a:solidFill>
                  <a:srgbClr val="000000"/>
                </a:solidFill>
                <a:latin typeface="Calibri" panose="020F0502020204030204" pitchFamily="34" charset="0"/>
                <a:cs typeface="Calibri" panose="020F0502020204030204" pitchFamily="34" charset="0"/>
                <a:sym typeface="Calibri" panose="020F0502020204030204" pitchFamily="34" charset="0"/>
              </a:rPr>
              <a:t>SMBG, self-monitoring of blood glucose.</a:t>
            </a:r>
          </a:p>
        </p:txBody>
      </p:sp>
      <p:sp>
        <p:nvSpPr>
          <p:cNvPr id="72716" name="Rectangle 1">
            <a:extLst>
              <a:ext uri="{FF2B5EF4-FFF2-40B4-BE49-F238E27FC236}">
                <a16:creationId xmlns:a16="http://schemas.microsoft.com/office/drawing/2014/main" id="{EA6F5A58-8738-CE7C-32D2-BE229EFC7211}"/>
              </a:ext>
            </a:extLst>
          </p:cNvPr>
          <p:cNvSpPr>
            <a:spLocks noChangeArrowheads="1"/>
          </p:cNvSpPr>
          <p:nvPr/>
        </p:nvSpPr>
        <p:spPr bwMode="auto">
          <a:xfrm>
            <a:off x="628650" y="5388769"/>
            <a:ext cx="365035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dirty="0">
                <a:latin typeface="Calibri" panose="020F0502020204030204" pitchFamily="34" charset="0"/>
              </a:rPr>
              <a:t>Image created and permission to use granted by John Moorman, PharmD.</a:t>
            </a:r>
          </a:p>
        </p:txBody>
      </p:sp>
      <p:pic>
        <p:nvPicPr>
          <p:cNvPr id="72717" name="Picture 2">
            <a:extLst>
              <a:ext uri="{FF2B5EF4-FFF2-40B4-BE49-F238E27FC236}">
                <a16:creationId xmlns:a16="http://schemas.microsoft.com/office/drawing/2014/main" id="{A5645B8B-7842-151E-E3FA-709BBF648E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6816" y="4687492"/>
            <a:ext cx="109538" cy="439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900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7"/>
                                        </p:tgtEl>
                                        <p:attrNameLst>
                                          <p:attrName>style.visibility</p:attrName>
                                        </p:attrNameLst>
                                      </p:cBhvr>
                                      <p:to>
                                        <p:strVal val="visible"/>
                                      </p:to>
                                    </p:set>
                                    <p:animEffect transition="in" filter="fade">
                                      <p:cBhvr>
                                        <p:cTn id="7" dur="3000"/>
                                        <p:tgtEl>
                                          <p:spTgt spid="3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20"/>
                                        </p:tgtEl>
                                        <p:attrNameLst>
                                          <p:attrName>style.visibility</p:attrName>
                                        </p:attrNameLst>
                                      </p:cBhvr>
                                      <p:to>
                                        <p:strVal val="visible"/>
                                      </p:to>
                                    </p:set>
                                    <p:animEffect transition="in" filter="fade">
                                      <p:cBhvr>
                                        <p:cTn id="12" dur="250"/>
                                        <p:tgtEl>
                                          <p:spTgt spid="3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13"/>
                                        </p:tgtEl>
                                        <p:attrNameLst>
                                          <p:attrName>style.visibility</p:attrName>
                                        </p:attrNameLst>
                                      </p:cBhvr>
                                      <p:to>
                                        <p:strVal val="visible"/>
                                      </p:to>
                                    </p:set>
                                    <p:animEffect transition="in" filter="fade">
                                      <p:cBhvr>
                                        <p:cTn id="17" dur="250"/>
                                        <p:tgtEl>
                                          <p:spTgt spid="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533FB-7744-4C53-8DFD-56868AD4BB94}"/>
              </a:ext>
            </a:extLst>
          </p:cNvPr>
          <p:cNvSpPr>
            <a:spLocks noGrp="1"/>
          </p:cNvSpPr>
          <p:nvPr>
            <p:ph type="title"/>
          </p:nvPr>
        </p:nvSpPr>
        <p:spPr/>
        <p:txBody>
          <a:bodyPr>
            <a:normAutofit/>
          </a:bodyPr>
          <a:lstStyle/>
          <a:p>
            <a:r>
              <a:rPr lang="en-US" sz="4000" dirty="0"/>
              <a:t>Time in Range</a:t>
            </a:r>
          </a:p>
        </p:txBody>
      </p:sp>
      <p:sp>
        <p:nvSpPr>
          <p:cNvPr id="3" name="Content Placeholder 2">
            <a:extLst>
              <a:ext uri="{FF2B5EF4-FFF2-40B4-BE49-F238E27FC236}">
                <a16:creationId xmlns:a16="http://schemas.microsoft.com/office/drawing/2014/main" id="{694BFA55-9C26-454A-8751-63EA2130D094}"/>
              </a:ext>
            </a:extLst>
          </p:cNvPr>
          <p:cNvSpPr>
            <a:spLocks noGrp="1"/>
          </p:cNvSpPr>
          <p:nvPr>
            <p:ph sz="quarter" idx="1"/>
          </p:nvPr>
        </p:nvSpPr>
        <p:spPr>
          <a:xfrm>
            <a:off x="132911" y="1495937"/>
            <a:ext cx="4343400" cy="5105400"/>
          </a:xfrm>
        </p:spPr>
        <p:txBody>
          <a:bodyPr>
            <a:normAutofit/>
          </a:bodyPr>
          <a:lstStyle/>
          <a:p>
            <a:r>
              <a:rPr lang="en-US" dirty="0"/>
              <a:t>Evaluate Time in Range (TIR)</a:t>
            </a:r>
          </a:p>
          <a:p>
            <a:pPr lvl="1"/>
            <a:r>
              <a:rPr lang="en-US" sz="2400" dirty="0"/>
              <a:t>Target 70-180 mg/dl </a:t>
            </a:r>
          </a:p>
          <a:p>
            <a:pPr lvl="1"/>
            <a:r>
              <a:rPr lang="en-US" sz="2400" dirty="0"/>
              <a:t>Target time </a:t>
            </a:r>
            <a:r>
              <a:rPr lang="en-US" sz="2400" i="1" dirty="0"/>
              <a:t>below</a:t>
            </a:r>
            <a:r>
              <a:rPr lang="en-US" sz="2400" dirty="0"/>
              <a:t> goal</a:t>
            </a:r>
          </a:p>
          <a:p>
            <a:pPr lvl="2"/>
            <a:r>
              <a:rPr lang="en-US" sz="2000" dirty="0"/>
              <a:t>Less than 70 </a:t>
            </a:r>
          </a:p>
          <a:p>
            <a:pPr lvl="2"/>
            <a:r>
              <a:rPr lang="en-US" sz="2000" dirty="0"/>
              <a:t>Less than 54 </a:t>
            </a:r>
          </a:p>
          <a:p>
            <a:pPr lvl="1"/>
            <a:r>
              <a:rPr lang="en-US" sz="2700" dirty="0"/>
              <a:t>Target time </a:t>
            </a:r>
            <a:r>
              <a:rPr lang="en-US" sz="2700" i="1" dirty="0"/>
              <a:t>above</a:t>
            </a:r>
            <a:r>
              <a:rPr lang="en-US" sz="2700" dirty="0"/>
              <a:t> goal</a:t>
            </a:r>
          </a:p>
          <a:p>
            <a:pPr lvl="2"/>
            <a:r>
              <a:rPr lang="en-US" sz="2000" dirty="0"/>
              <a:t>Above 180 </a:t>
            </a:r>
          </a:p>
          <a:p>
            <a:pPr lvl="2"/>
            <a:r>
              <a:rPr lang="en-US" sz="2000" dirty="0"/>
              <a:t>Above  250 </a:t>
            </a:r>
            <a:endParaRPr lang="en-US" dirty="0"/>
          </a:p>
        </p:txBody>
      </p:sp>
      <p:sp>
        <p:nvSpPr>
          <p:cNvPr id="4" name="TextBox 3">
            <a:extLst>
              <a:ext uri="{FF2B5EF4-FFF2-40B4-BE49-F238E27FC236}">
                <a16:creationId xmlns:a16="http://schemas.microsoft.com/office/drawing/2014/main" id="{B376BB8A-E177-E3E7-4370-20AC6C58CB16}"/>
              </a:ext>
            </a:extLst>
          </p:cNvPr>
          <p:cNvSpPr txBox="1"/>
          <p:nvPr/>
        </p:nvSpPr>
        <p:spPr>
          <a:xfrm>
            <a:off x="552891" y="5671709"/>
            <a:ext cx="8229600" cy="3231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Gill Sans MT"/>
              <a:ea typeface="+mn-ea"/>
              <a:cs typeface="+mn-cs"/>
            </a:endParaRPr>
          </a:p>
        </p:txBody>
      </p:sp>
      <p:pic>
        <p:nvPicPr>
          <p:cNvPr id="7" name="Picture 6">
            <a:extLst>
              <a:ext uri="{FF2B5EF4-FFF2-40B4-BE49-F238E27FC236}">
                <a16:creationId xmlns:a16="http://schemas.microsoft.com/office/drawing/2014/main" id="{6A68A753-8CF2-C34E-67C2-E8232DD84E35}"/>
              </a:ext>
            </a:extLst>
          </p:cNvPr>
          <p:cNvPicPr>
            <a:picLocks noChangeAspect="1"/>
          </p:cNvPicPr>
          <p:nvPr/>
        </p:nvPicPr>
        <p:blipFill>
          <a:blip r:embed="rId2"/>
          <a:stretch>
            <a:fillRect/>
          </a:stretch>
        </p:blipFill>
        <p:spPr>
          <a:xfrm>
            <a:off x="5562600" y="6485350"/>
            <a:ext cx="3303754" cy="220250"/>
          </a:xfrm>
          <a:prstGeom prst="rect">
            <a:avLst/>
          </a:prstGeom>
        </p:spPr>
      </p:pic>
      <p:pic>
        <p:nvPicPr>
          <p:cNvPr id="6" name="Picture 5">
            <a:extLst>
              <a:ext uri="{FF2B5EF4-FFF2-40B4-BE49-F238E27FC236}">
                <a16:creationId xmlns:a16="http://schemas.microsoft.com/office/drawing/2014/main" id="{BED0CF78-5701-8560-FA3C-86CDFE0E78BB}"/>
              </a:ext>
            </a:extLst>
          </p:cNvPr>
          <p:cNvPicPr>
            <a:picLocks noChangeAspect="1"/>
          </p:cNvPicPr>
          <p:nvPr/>
        </p:nvPicPr>
        <p:blipFill>
          <a:blip r:embed="rId3"/>
          <a:stretch>
            <a:fillRect/>
          </a:stretch>
        </p:blipFill>
        <p:spPr>
          <a:xfrm>
            <a:off x="4476311" y="1201615"/>
            <a:ext cx="4210489" cy="3942549"/>
          </a:xfrm>
          <a:prstGeom prst="rect">
            <a:avLst/>
          </a:prstGeom>
        </p:spPr>
      </p:pic>
      <p:sp>
        <p:nvSpPr>
          <p:cNvPr id="9" name="Google Shape;486;p79">
            <a:extLst>
              <a:ext uri="{FF2B5EF4-FFF2-40B4-BE49-F238E27FC236}">
                <a16:creationId xmlns:a16="http://schemas.microsoft.com/office/drawing/2014/main" id="{7221912A-232B-7705-BA6C-D9B06CEE83C3}"/>
              </a:ext>
            </a:extLst>
          </p:cNvPr>
          <p:cNvSpPr txBox="1">
            <a:spLocks noChangeArrowheads="1"/>
          </p:cNvSpPr>
          <p:nvPr/>
        </p:nvSpPr>
        <p:spPr bwMode="auto">
          <a:xfrm>
            <a:off x="433754" y="6426735"/>
            <a:ext cx="6940154" cy="208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31" tIns="34256" rIns="68531" bIns="34256"/>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en-US" sz="900" dirty="0" err="1">
                <a:solidFill>
                  <a:srgbClr val="000000"/>
                </a:solidFill>
                <a:latin typeface="Calibri" panose="020F0502020204030204" pitchFamily="34" charset="0"/>
                <a:cs typeface="Calibri" panose="020F0502020204030204" pitchFamily="34" charset="0"/>
                <a:sym typeface="Calibri" panose="020F0502020204030204" pitchFamily="34" charset="0"/>
              </a:rPr>
              <a:t>Battelino</a:t>
            </a:r>
            <a:r>
              <a:rPr lang="fr-FR" altLang="en-US" sz="900" dirty="0">
                <a:solidFill>
                  <a:srgbClr val="000000"/>
                </a:solidFill>
                <a:latin typeface="Calibri" panose="020F0502020204030204" pitchFamily="34" charset="0"/>
                <a:cs typeface="Calibri" panose="020F0502020204030204" pitchFamily="34" charset="0"/>
                <a:sym typeface="Calibri" panose="020F0502020204030204" pitchFamily="34" charset="0"/>
              </a:rPr>
              <a:t> T, et al. </a:t>
            </a:r>
            <a:r>
              <a:rPr lang="fr-FR" altLang="en-US" sz="900" i="1" dirty="0" err="1">
                <a:solidFill>
                  <a:srgbClr val="000000"/>
                </a:solidFill>
                <a:latin typeface="Calibri" panose="020F0502020204030204" pitchFamily="34" charset="0"/>
                <a:cs typeface="Calibri" panose="020F0502020204030204" pitchFamily="34" charset="0"/>
                <a:sym typeface="Calibri" panose="020F0502020204030204" pitchFamily="34" charset="0"/>
              </a:rPr>
              <a:t>Diabetes</a:t>
            </a:r>
            <a:r>
              <a:rPr lang="fr-FR" altLang="en-US" sz="900" i="1" dirty="0">
                <a:solidFill>
                  <a:srgbClr val="000000"/>
                </a:solidFill>
                <a:latin typeface="Calibri" panose="020F0502020204030204" pitchFamily="34" charset="0"/>
                <a:cs typeface="Calibri" panose="020F0502020204030204" pitchFamily="34" charset="0"/>
                <a:sym typeface="Calibri" panose="020F0502020204030204" pitchFamily="34" charset="0"/>
              </a:rPr>
              <a:t> Care</a:t>
            </a:r>
            <a:r>
              <a:rPr lang="fr-FR" altLang="en-US" sz="900" dirty="0">
                <a:solidFill>
                  <a:srgbClr val="000000"/>
                </a:solidFill>
                <a:latin typeface="Calibri" panose="020F0502020204030204" pitchFamily="34" charset="0"/>
                <a:cs typeface="Calibri" panose="020F0502020204030204" pitchFamily="34" charset="0"/>
                <a:sym typeface="Calibri" panose="020F0502020204030204" pitchFamily="34" charset="0"/>
              </a:rPr>
              <a:t>. 2019;42(8):1593-1603.</a:t>
            </a:r>
            <a:endParaRPr lang="fr-FR" altLang="en-US" sz="9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026947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2BE2B-12A8-4FD4-8257-1C8B699A1A12}"/>
              </a:ext>
            </a:extLst>
          </p:cNvPr>
          <p:cNvSpPr>
            <a:spLocks noGrp="1"/>
          </p:cNvSpPr>
          <p:nvPr>
            <p:ph type="title"/>
          </p:nvPr>
        </p:nvSpPr>
        <p:spPr/>
        <p:txBody>
          <a:bodyPr>
            <a:normAutofit/>
          </a:bodyPr>
          <a:lstStyle/>
          <a:p>
            <a:r>
              <a:rPr lang="en-US" sz="4400" dirty="0"/>
              <a:t>Ambulatory Glucose Profile Report</a:t>
            </a:r>
          </a:p>
        </p:txBody>
      </p:sp>
      <p:sp>
        <p:nvSpPr>
          <p:cNvPr id="4" name="Content Placeholder 3">
            <a:extLst>
              <a:ext uri="{FF2B5EF4-FFF2-40B4-BE49-F238E27FC236}">
                <a16:creationId xmlns:a16="http://schemas.microsoft.com/office/drawing/2014/main" id="{E65202E3-1994-5D67-FEEC-8BF05D974347}"/>
              </a:ext>
            </a:extLst>
          </p:cNvPr>
          <p:cNvSpPr>
            <a:spLocks noGrp="1"/>
          </p:cNvSpPr>
          <p:nvPr>
            <p:ph sz="quarter" idx="1"/>
          </p:nvPr>
        </p:nvSpPr>
        <p:spPr>
          <a:xfrm>
            <a:off x="457200" y="1219200"/>
            <a:ext cx="2590800" cy="5486400"/>
          </a:xfrm>
        </p:spPr>
        <p:txBody>
          <a:bodyPr>
            <a:normAutofit fontScale="70000" lnSpcReduction="20000"/>
          </a:bodyPr>
          <a:lstStyle/>
          <a:p>
            <a:r>
              <a:rPr lang="en-US" dirty="0"/>
              <a:t>CGM key metrics</a:t>
            </a:r>
          </a:p>
          <a:p>
            <a:endParaRPr lang="en-US" dirty="0"/>
          </a:p>
          <a:p>
            <a:endParaRPr lang="en-US" dirty="0"/>
          </a:p>
          <a:p>
            <a:endParaRPr lang="en-US" dirty="0"/>
          </a:p>
          <a:p>
            <a:endParaRPr lang="en-US" dirty="0"/>
          </a:p>
          <a:p>
            <a:r>
              <a:rPr lang="en-US" dirty="0"/>
              <a:t>AGP</a:t>
            </a:r>
          </a:p>
          <a:p>
            <a:endParaRPr lang="en-US" dirty="0"/>
          </a:p>
          <a:p>
            <a:endParaRPr lang="en-US" dirty="0"/>
          </a:p>
          <a:p>
            <a:endParaRPr lang="en-US" dirty="0"/>
          </a:p>
          <a:p>
            <a:endParaRPr lang="en-US" dirty="0"/>
          </a:p>
          <a:p>
            <a:endParaRPr lang="en-US" dirty="0"/>
          </a:p>
          <a:p>
            <a:r>
              <a:rPr lang="en-US" dirty="0"/>
              <a:t>Daily tracings</a:t>
            </a:r>
          </a:p>
        </p:txBody>
      </p:sp>
      <p:pic>
        <p:nvPicPr>
          <p:cNvPr id="6" name="New picture">
            <a:extLst>
              <a:ext uri="{FF2B5EF4-FFF2-40B4-BE49-F238E27FC236}">
                <a16:creationId xmlns:a16="http://schemas.microsoft.com/office/drawing/2014/main" id="{A6C5FE50-BC72-D1FE-1F67-95DB3399B1C4}"/>
              </a:ext>
            </a:extLst>
          </p:cNvPr>
          <p:cNvPicPr>
            <a:picLocks noChangeAspect="1" noChangeArrowheads="1"/>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3276600" y="1213338"/>
            <a:ext cx="5410200" cy="5626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pic>
    </p:spTree>
    <p:extLst>
      <p:ext uri="{BB962C8B-B14F-4D97-AF65-F5344CB8AC3E}">
        <p14:creationId xmlns:p14="http://schemas.microsoft.com/office/powerpoint/2010/main" val="2473866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381000" y="268165"/>
            <a:ext cx="8382000" cy="1027237"/>
          </a:xfrm>
        </p:spPr>
        <p:txBody>
          <a:bodyPr>
            <a:normAutofit/>
          </a:bodyPr>
          <a:lstStyle/>
          <a:p>
            <a:pPr>
              <a:defRPr/>
            </a:pPr>
            <a:r>
              <a:rPr lang="en-US" altLang="en-US" dirty="0">
                <a:ea typeface="ＭＳ Ｐゴシック" panose="020B0600070205080204" pitchFamily="34" charset="-128"/>
              </a:rPr>
              <a:t>Diabetes Distress Stories</a:t>
            </a: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3EEC888A-1E31-E342-9EC1-EAF218ED2E05}"/>
              </a:ext>
            </a:extLst>
          </p:cNvPr>
          <p:cNvSpPr txBox="1"/>
          <p:nvPr/>
        </p:nvSpPr>
        <p:spPr>
          <a:xfrm>
            <a:off x="695161" y="1499016"/>
            <a:ext cx="7620000" cy="49679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Common events you will hear about: </a:t>
            </a:r>
          </a:p>
          <a:p>
            <a:pPr marL="304804" marR="0" lvl="0" indent="-304804"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Scary or embarrassing lows </a:t>
            </a:r>
          </a:p>
          <a:p>
            <a:pPr marL="304804" marR="0" lvl="0" indent="-304804"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Surprising highs </a:t>
            </a:r>
          </a:p>
          <a:p>
            <a:pPr marL="304804" marR="0" lvl="0" indent="-304804"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Difficulty managing BG </a:t>
            </a:r>
          </a:p>
          <a:p>
            <a:pPr marL="304804" marR="0" lvl="0" indent="-304804"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Eating challenges </a:t>
            </a:r>
          </a:p>
          <a:p>
            <a:pPr marL="304804" marR="0" lvl="0" indent="-304804"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Managing all of the tech </a:t>
            </a:r>
          </a:p>
          <a:p>
            <a:pPr marL="304804" marR="0" lvl="0" indent="-304804"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Situations with friends, family, colleagues</a:t>
            </a:r>
          </a:p>
          <a:p>
            <a:pPr marL="304804" marR="0" lvl="0" indent="-304804"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Managing health care (feeling judged and misunderstood), insurance, etc.</a:t>
            </a:r>
          </a:p>
          <a:p>
            <a:pPr marL="0" marR="0" lvl="0" indent="0" algn="ctr" defTabSz="914400" rtl="0" eaLnBrk="1" fontAlgn="auto" latinLnBrk="0" hangingPunct="1">
              <a:lnSpc>
                <a:spcPct val="100000"/>
              </a:lnSpc>
              <a:spcBef>
                <a:spcPts val="889"/>
              </a:spcBef>
              <a:spcAft>
                <a:spcPts val="0"/>
              </a:spcAft>
              <a:buClr>
                <a:srgbClr val="727CA3">
                  <a:lumMod val="20000"/>
                  <a:lumOff val="80000"/>
                </a:srgbClr>
              </a:buClr>
              <a:buSzPct val="110000"/>
              <a:buFontTx/>
              <a:buNone/>
              <a:tabLst/>
              <a:defRPr/>
            </a:pPr>
            <a:endParaRPr kumimoji="0" lang="en-US" sz="2133" b="0" i="0" u="sng"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2" name="TextBox 1">
            <a:extLst>
              <a:ext uri="{FF2B5EF4-FFF2-40B4-BE49-F238E27FC236}">
                <a16:creationId xmlns:a16="http://schemas.microsoft.com/office/drawing/2014/main" id="{29792E71-E555-2F88-2B0E-6A70A9C414F8}"/>
              </a:ext>
            </a:extLst>
          </p:cNvPr>
          <p:cNvSpPr txBox="1"/>
          <p:nvPr/>
        </p:nvSpPr>
        <p:spPr>
          <a:xfrm>
            <a:off x="423579" y="6488668"/>
            <a:ext cx="8602343" cy="369332"/>
          </a:xfrm>
          <a:prstGeom prst="rect">
            <a:avLst/>
          </a:prstGeom>
          <a:noFill/>
        </p:spPr>
        <p:txBody>
          <a:bodyPr wrap="square" rtlCol="0">
            <a:spAutoFit/>
          </a:bodyPr>
          <a:lstStyle/>
          <a:p>
            <a:r>
              <a:rPr lang="en-US" dirty="0"/>
              <a:t>Used with permission from ReVive 5 Program; Larry Fisher, PhD &amp; Susan Guzman, PhD</a:t>
            </a:r>
          </a:p>
        </p:txBody>
      </p:sp>
    </p:spTree>
    <p:extLst>
      <p:ext uri="{BB962C8B-B14F-4D97-AF65-F5344CB8AC3E}">
        <p14:creationId xmlns:p14="http://schemas.microsoft.com/office/powerpoint/2010/main" val="89280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A2CC9-D022-49A1-895F-382832A1E17B}"/>
              </a:ext>
            </a:extLst>
          </p:cNvPr>
          <p:cNvSpPr>
            <a:spLocks noGrp="1"/>
          </p:cNvSpPr>
          <p:nvPr>
            <p:ph type="title"/>
          </p:nvPr>
        </p:nvSpPr>
        <p:spPr>
          <a:xfrm>
            <a:off x="474135" y="381000"/>
            <a:ext cx="8195733" cy="1016000"/>
          </a:xfrm>
        </p:spPr>
        <p:txBody>
          <a:bodyPr>
            <a:normAutofit/>
          </a:bodyPr>
          <a:lstStyle/>
          <a:p>
            <a:r>
              <a:rPr lang="en-US" sz="2800" dirty="0"/>
              <a:t>Example of A More Helpful Expectation:</a:t>
            </a:r>
            <a:br>
              <a:rPr lang="en-US" sz="2800" dirty="0"/>
            </a:br>
            <a:r>
              <a:rPr lang="en-US" sz="2800" dirty="0"/>
              <a:t>From Perfectionism to “Healthy Good Enough”</a:t>
            </a:r>
          </a:p>
        </p:txBody>
      </p:sp>
      <p:sp>
        <p:nvSpPr>
          <p:cNvPr id="3" name="Content Placeholder 2">
            <a:extLst>
              <a:ext uri="{FF2B5EF4-FFF2-40B4-BE49-F238E27FC236}">
                <a16:creationId xmlns:a16="http://schemas.microsoft.com/office/drawing/2014/main" id="{80426C0B-0FA4-4414-86B3-78228158915B}"/>
              </a:ext>
            </a:extLst>
          </p:cNvPr>
          <p:cNvSpPr>
            <a:spLocks noGrp="1"/>
          </p:cNvSpPr>
          <p:nvPr>
            <p:ph idx="1"/>
          </p:nvPr>
        </p:nvSpPr>
        <p:spPr>
          <a:xfrm>
            <a:off x="609600" y="1600200"/>
            <a:ext cx="7696200" cy="4699000"/>
          </a:xfrm>
        </p:spPr>
        <p:txBody>
          <a:bodyPr>
            <a:normAutofit/>
          </a:bodyPr>
          <a:lstStyle/>
          <a:p>
            <a:pPr marL="0" indent="0">
              <a:buNone/>
            </a:pPr>
            <a:r>
              <a:rPr lang="en-US" sz="2400" dirty="0"/>
              <a:t>Perfectionistic thinking: has 2 speeds, perfect or failure, not achievable for very long, exhausting, contributes to burnout </a:t>
            </a:r>
            <a:endParaRPr lang="en-US" sz="2400" u="sng" dirty="0">
              <a:latin typeface="Calibri"/>
            </a:endParaRPr>
          </a:p>
          <a:p>
            <a:pPr marL="0" indent="0">
              <a:buNone/>
            </a:pPr>
            <a:r>
              <a:rPr lang="en-US" sz="3200" u="sng" dirty="0">
                <a:solidFill>
                  <a:srgbClr val="0070C0"/>
                </a:solidFill>
                <a:latin typeface="Calibri"/>
              </a:rPr>
              <a:t>Healthy Good Enough</a:t>
            </a:r>
          </a:p>
          <a:p>
            <a:pPr marL="568967" lvl="1" indent="-203203" defTabSz="812810">
              <a:spcBef>
                <a:spcPct val="20000"/>
              </a:spcBef>
              <a:buClr>
                <a:srgbClr val="DA1F28"/>
              </a:buClr>
              <a:buSzTx/>
              <a:buFont typeface="Arial" pitchFamily="34" charset="0"/>
              <a:buChar char="•"/>
              <a:defRPr/>
            </a:pPr>
            <a:r>
              <a:rPr lang="en-US" sz="2400" dirty="0">
                <a:latin typeface="Calibri"/>
              </a:rPr>
              <a:t>Personalized </a:t>
            </a:r>
          </a:p>
          <a:p>
            <a:pPr marL="568967" lvl="1" indent="-203203" defTabSz="812810">
              <a:spcBef>
                <a:spcPct val="20000"/>
              </a:spcBef>
              <a:buClr>
                <a:srgbClr val="DA1F28"/>
              </a:buClr>
              <a:buSzTx/>
              <a:buFont typeface="Arial" pitchFamily="34" charset="0"/>
              <a:buChar char="•"/>
              <a:defRPr/>
            </a:pPr>
            <a:r>
              <a:rPr lang="en-US" sz="2400" dirty="0">
                <a:latin typeface="Calibri"/>
              </a:rPr>
              <a:t>Ambitious and realistic</a:t>
            </a:r>
          </a:p>
          <a:p>
            <a:pPr marL="568967" lvl="1" indent="-203203" defTabSz="812810">
              <a:spcBef>
                <a:spcPct val="20000"/>
              </a:spcBef>
              <a:buClr>
                <a:srgbClr val="DA1F28"/>
              </a:buClr>
              <a:buSzTx/>
              <a:buFont typeface="Arial" pitchFamily="34" charset="0"/>
              <a:buChar char="•"/>
              <a:defRPr/>
            </a:pPr>
            <a:r>
              <a:rPr lang="en-US" sz="2400" dirty="0">
                <a:latin typeface="Calibri"/>
              </a:rPr>
              <a:t>Allows for normal fluctuations, mistakes and experiments</a:t>
            </a:r>
          </a:p>
          <a:p>
            <a:pPr marL="568967" lvl="1" indent="-203203" defTabSz="812810">
              <a:spcBef>
                <a:spcPct val="20000"/>
              </a:spcBef>
              <a:buClr>
                <a:srgbClr val="DA1F28"/>
              </a:buClr>
              <a:buSzTx/>
              <a:buFont typeface="Arial" pitchFamily="34" charset="0"/>
              <a:buChar char="•"/>
              <a:defRPr/>
            </a:pPr>
            <a:r>
              <a:rPr lang="en-US" sz="2400" dirty="0">
                <a:latin typeface="Calibri"/>
              </a:rPr>
              <a:t>Sees small steps as valuable</a:t>
            </a:r>
          </a:p>
          <a:p>
            <a:pPr marL="568967" lvl="1" indent="-203203" defTabSz="812810">
              <a:spcBef>
                <a:spcPct val="20000"/>
              </a:spcBef>
              <a:buClr>
                <a:srgbClr val="DA1F28"/>
              </a:buClr>
              <a:buSzTx/>
              <a:buFont typeface="Arial" pitchFamily="34" charset="0"/>
              <a:buChar char="•"/>
              <a:defRPr/>
            </a:pPr>
            <a:r>
              <a:rPr lang="en-US" sz="2400" dirty="0">
                <a:latin typeface="Calibri"/>
              </a:rPr>
              <a:t>Focus is on efforts made, not numbers</a:t>
            </a:r>
          </a:p>
          <a:p>
            <a:pPr marL="568967" lvl="1" indent="-203203" defTabSz="812810">
              <a:spcBef>
                <a:spcPct val="20000"/>
              </a:spcBef>
              <a:buClr>
                <a:srgbClr val="DA1F28"/>
              </a:buClr>
              <a:buSzTx/>
              <a:buFont typeface="Arial" pitchFamily="34" charset="0"/>
              <a:buChar char="•"/>
              <a:defRPr/>
            </a:pPr>
            <a:r>
              <a:rPr lang="en-US" sz="2400" dirty="0">
                <a:latin typeface="Calibri"/>
              </a:rPr>
              <a:t>Forward looking: What now? </a:t>
            </a:r>
          </a:p>
          <a:p>
            <a:pPr marL="0" indent="0">
              <a:buNone/>
            </a:pPr>
            <a:endParaRPr lang="en-US" dirty="0"/>
          </a:p>
        </p:txBody>
      </p:sp>
      <p:sp>
        <p:nvSpPr>
          <p:cNvPr id="4" name="TextBox 3">
            <a:extLst>
              <a:ext uri="{FF2B5EF4-FFF2-40B4-BE49-F238E27FC236}">
                <a16:creationId xmlns:a16="http://schemas.microsoft.com/office/drawing/2014/main" id="{C2E2699F-6E9D-2636-9CD1-1D68A8A6A9C7}"/>
              </a:ext>
            </a:extLst>
          </p:cNvPr>
          <p:cNvSpPr txBox="1"/>
          <p:nvPr/>
        </p:nvSpPr>
        <p:spPr>
          <a:xfrm>
            <a:off x="423579" y="6488668"/>
            <a:ext cx="8602343" cy="369332"/>
          </a:xfrm>
          <a:prstGeom prst="rect">
            <a:avLst/>
          </a:prstGeom>
          <a:noFill/>
        </p:spPr>
        <p:txBody>
          <a:bodyPr wrap="square" rtlCol="0">
            <a:spAutoFit/>
          </a:bodyPr>
          <a:lstStyle/>
          <a:p>
            <a:r>
              <a:rPr lang="en-US" dirty="0"/>
              <a:t>Used with permission from ReVive 5 Program; Larry Fisher, PhD &amp; Susan Guzman, PhD</a:t>
            </a:r>
          </a:p>
        </p:txBody>
      </p:sp>
    </p:spTree>
    <p:extLst>
      <p:ext uri="{BB962C8B-B14F-4D97-AF65-F5344CB8AC3E}">
        <p14:creationId xmlns:p14="http://schemas.microsoft.com/office/powerpoint/2010/main" val="22928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Now, let’s get to the </a:t>
            </a:r>
            <a:r>
              <a:rPr lang="en-US" dirty="0" err="1"/>
              <a:t>Nitty</a:t>
            </a:r>
            <a:r>
              <a:rPr lang="en-US" dirty="0"/>
              <a:t> Gritty</a:t>
            </a:r>
          </a:p>
        </p:txBody>
      </p:sp>
      <p:pic>
        <p:nvPicPr>
          <p:cNvPr id="25603" name="Picture 3" descr="C:\Users\Beverly\AppData\Local\Microsoft\Windows\Temporary Internet Files\Content.IE5\HME9NZI2\MP90043305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3049" y="1295400"/>
            <a:ext cx="3357590" cy="5029200"/>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C:\Users\Beverly\AppData\Local\Microsoft\Windows\Temporary Internet Files\Content.IE5\KORAASHY\MP90018522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447800"/>
            <a:ext cx="3123849" cy="467408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1760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D7784-A094-C480-4F5E-06D88A78EDFC}"/>
              </a:ext>
            </a:extLst>
          </p:cNvPr>
          <p:cNvSpPr>
            <a:spLocks noGrp="1"/>
          </p:cNvSpPr>
          <p:nvPr>
            <p:ph type="title"/>
          </p:nvPr>
        </p:nvSpPr>
        <p:spPr>
          <a:xfrm>
            <a:off x="457200" y="228600"/>
            <a:ext cx="8229600" cy="914400"/>
          </a:xfrm>
        </p:spPr>
        <p:txBody>
          <a:bodyPr anchor="b">
            <a:normAutofit/>
          </a:bodyPr>
          <a:lstStyle/>
          <a:p>
            <a:r>
              <a:rPr lang="en-US" dirty="0"/>
              <a:t>RT not sure what to tell partner</a:t>
            </a:r>
          </a:p>
        </p:txBody>
      </p:sp>
      <p:sp>
        <p:nvSpPr>
          <p:cNvPr id="3" name="Content Placeholder 2">
            <a:extLst>
              <a:ext uri="{FF2B5EF4-FFF2-40B4-BE49-F238E27FC236}">
                <a16:creationId xmlns:a16="http://schemas.microsoft.com/office/drawing/2014/main" id="{A58907CB-5479-ED5F-AFE7-7002BA83B6DF}"/>
              </a:ext>
            </a:extLst>
          </p:cNvPr>
          <p:cNvSpPr>
            <a:spLocks noGrp="1"/>
          </p:cNvSpPr>
          <p:nvPr>
            <p:ph sz="quarter" idx="1"/>
          </p:nvPr>
        </p:nvSpPr>
        <p:spPr>
          <a:xfrm>
            <a:off x="457200" y="1219200"/>
            <a:ext cx="4648200" cy="5486400"/>
          </a:xfrm>
        </p:spPr>
        <p:txBody>
          <a:bodyPr>
            <a:normAutofit lnSpcReduction="10000"/>
          </a:bodyPr>
          <a:lstStyle/>
          <a:p>
            <a:pPr>
              <a:lnSpc>
                <a:spcPct val="110000"/>
              </a:lnSpc>
            </a:pPr>
            <a:r>
              <a:rPr lang="en-US" sz="2800" dirty="0"/>
              <a:t>RK has lived with type 1 diabetes for over 20 years. After a divorce, RT started surfing and dating.</a:t>
            </a:r>
          </a:p>
          <a:p>
            <a:pPr>
              <a:lnSpc>
                <a:spcPct val="110000"/>
              </a:lnSpc>
            </a:pPr>
            <a:r>
              <a:rPr lang="en-US" sz="2800" dirty="0"/>
              <a:t>RK has told their partner they have diabetes but has not told them what to do in case of a low blood sugar emergency.</a:t>
            </a:r>
          </a:p>
          <a:p>
            <a:pPr>
              <a:lnSpc>
                <a:spcPct val="110000"/>
              </a:lnSpc>
            </a:pPr>
            <a:r>
              <a:rPr lang="en-US" sz="2800" dirty="0"/>
              <a:t>RT asks about treatment options.</a:t>
            </a:r>
          </a:p>
          <a:p>
            <a:pPr>
              <a:lnSpc>
                <a:spcPct val="110000"/>
              </a:lnSpc>
            </a:pPr>
            <a:r>
              <a:rPr lang="en-US" sz="2800" dirty="0"/>
              <a:t>How might you respond? </a:t>
            </a:r>
          </a:p>
        </p:txBody>
      </p:sp>
      <p:pic>
        <p:nvPicPr>
          <p:cNvPr id="5" name="Picture 4" descr="Woman laying on surfboard floating in the sea">
            <a:extLst>
              <a:ext uri="{FF2B5EF4-FFF2-40B4-BE49-F238E27FC236}">
                <a16:creationId xmlns:a16="http://schemas.microsoft.com/office/drawing/2014/main" id="{50265838-16B9-76D9-9902-711CAA4A025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741" r="25622" b="-3"/>
          <a:stretch/>
        </p:blipFill>
        <p:spPr>
          <a:xfrm>
            <a:off x="5365682" y="1216152"/>
            <a:ext cx="3308164" cy="4041648"/>
          </a:xfrm>
          <a:prstGeom prst="rect">
            <a:avLst/>
          </a:prstGeom>
          <a:noFill/>
        </p:spPr>
      </p:pic>
    </p:spTree>
    <p:extLst>
      <p:ext uri="{BB962C8B-B14F-4D97-AF65-F5344CB8AC3E}">
        <p14:creationId xmlns:p14="http://schemas.microsoft.com/office/powerpoint/2010/main" val="3796157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5B36744-EFBE-7D20-4BEA-C0915621618C}"/>
              </a:ext>
            </a:extLst>
          </p:cNvPr>
          <p:cNvPicPr>
            <a:picLocks noGrp="1" noChangeAspect="1"/>
          </p:cNvPicPr>
          <p:nvPr>
            <p:ph sz="quarter" idx="1"/>
          </p:nvPr>
        </p:nvPicPr>
        <p:blipFill>
          <a:blip r:embed="rId2"/>
          <a:stretch>
            <a:fillRect/>
          </a:stretch>
        </p:blipFill>
        <p:spPr>
          <a:xfrm>
            <a:off x="180975" y="838200"/>
            <a:ext cx="8080269" cy="6019800"/>
          </a:xfrm>
          <a:noFill/>
        </p:spPr>
      </p:pic>
      <p:sp>
        <p:nvSpPr>
          <p:cNvPr id="10" name="Title 1">
            <a:extLst>
              <a:ext uri="{FF2B5EF4-FFF2-40B4-BE49-F238E27FC236}">
                <a16:creationId xmlns:a16="http://schemas.microsoft.com/office/drawing/2014/main" id="{CFE9C795-BB20-A47A-B148-2C5BBB410220}"/>
              </a:ext>
            </a:extLst>
          </p:cNvPr>
          <p:cNvSpPr>
            <a:spLocks noGrp="1"/>
          </p:cNvSpPr>
          <p:nvPr>
            <p:ph type="title"/>
          </p:nvPr>
        </p:nvSpPr>
        <p:spPr>
          <a:xfrm>
            <a:off x="457200" y="152400"/>
            <a:ext cx="8229600" cy="838200"/>
          </a:xfrm>
        </p:spPr>
        <p:txBody>
          <a:bodyPr/>
          <a:lstStyle/>
          <a:p>
            <a:r>
              <a:rPr lang="en-US" dirty="0"/>
              <a:t>Having the Conversation</a:t>
            </a:r>
          </a:p>
        </p:txBody>
      </p:sp>
      <p:sp>
        <p:nvSpPr>
          <p:cNvPr id="4" name="TextBox 3">
            <a:extLst>
              <a:ext uri="{FF2B5EF4-FFF2-40B4-BE49-F238E27FC236}">
                <a16:creationId xmlns:a16="http://schemas.microsoft.com/office/drawing/2014/main" id="{C51A71EA-22F2-D2D0-7B3A-F1CA981373BC}"/>
              </a:ext>
            </a:extLst>
          </p:cNvPr>
          <p:cNvSpPr txBox="1"/>
          <p:nvPr/>
        </p:nvSpPr>
        <p:spPr>
          <a:xfrm>
            <a:off x="457199" y="1037896"/>
            <a:ext cx="8229599" cy="3157339"/>
          </a:xfrm>
          <a:prstGeom prst="rect">
            <a:avLst/>
          </a:prstGeom>
          <a:solidFill>
            <a:schemeClr val="accent2">
              <a:lumMod val="20000"/>
              <a:lumOff val="80000"/>
            </a:schemeClr>
          </a:solidFill>
        </p:spPr>
        <p:txBody>
          <a:bodyPr wrap="square">
            <a:spAutoFit/>
          </a:bodyPr>
          <a:lstStyle/>
          <a:p>
            <a:pPr>
              <a:lnSpc>
                <a:spcPct val="120000"/>
              </a:lnSpc>
              <a:buFont typeface="Wingdings" pitchFamily="2" charset="2"/>
              <a:buChar char="§"/>
            </a:pPr>
            <a:r>
              <a:rPr lang="en-US" sz="2400" dirty="0"/>
              <a:t> Eliciting a diabetes story</a:t>
            </a:r>
          </a:p>
          <a:p>
            <a:pPr>
              <a:lnSpc>
                <a:spcPct val="120000"/>
              </a:lnSpc>
              <a:buFont typeface="Wingdings" pitchFamily="2" charset="2"/>
              <a:buChar char="§"/>
            </a:pPr>
            <a:r>
              <a:rPr lang="en-US" sz="2400" dirty="0"/>
              <a:t> Listening for the major DD themes</a:t>
            </a:r>
          </a:p>
          <a:p>
            <a:pPr>
              <a:lnSpc>
                <a:spcPct val="120000"/>
              </a:lnSpc>
              <a:buFont typeface="Wingdings" pitchFamily="2" charset="2"/>
              <a:buChar char="§"/>
            </a:pPr>
            <a:r>
              <a:rPr lang="en-US" sz="2400" dirty="0"/>
              <a:t>Three approaches to fostering a new perspective</a:t>
            </a:r>
          </a:p>
          <a:p>
            <a:pPr lvl="1">
              <a:lnSpc>
                <a:spcPct val="120000"/>
              </a:lnSpc>
              <a:buFont typeface="Wingdings" pitchFamily="2" charset="2"/>
              <a:buChar char="§"/>
            </a:pPr>
            <a:r>
              <a:rPr lang="en-US" sz="2400" dirty="0"/>
              <a:t> Distinguish between thoughts/feelings &amp; actions</a:t>
            </a:r>
          </a:p>
          <a:p>
            <a:pPr lvl="1">
              <a:lnSpc>
                <a:spcPct val="120000"/>
              </a:lnSpc>
              <a:buFont typeface="Wingdings" pitchFamily="2" charset="2"/>
              <a:buChar char="§"/>
            </a:pPr>
            <a:r>
              <a:rPr lang="en-US" sz="2400" dirty="0"/>
              <a:t> Address inaccurate beliefs</a:t>
            </a:r>
          </a:p>
          <a:p>
            <a:pPr lvl="1">
              <a:lnSpc>
                <a:spcPct val="120000"/>
              </a:lnSpc>
              <a:buFont typeface="Wingdings" pitchFamily="2" charset="2"/>
              <a:buChar char="§"/>
            </a:pPr>
            <a:r>
              <a:rPr lang="en-US" sz="2400" dirty="0"/>
              <a:t> Establish more realistic expectations</a:t>
            </a:r>
          </a:p>
          <a:p>
            <a:pPr>
              <a:lnSpc>
                <a:spcPct val="120000"/>
              </a:lnSpc>
              <a:buFont typeface="Wingdings" pitchFamily="2" charset="2"/>
              <a:buChar char="§"/>
            </a:pPr>
            <a:r>
              <a:rPr lang="en-US" sz="2400" dirty="0"/>
              <a:t>Considering different management choices</a:t>
            </a:r>
            <a:endParaRPr lang="en-US" dirty="0"/>
          </a:p>
        </p:txBody>
      </p:sp>
      <p:sp>
        <p:nvSpPr>
          <p:cNvPr id="8" name="Rectangle 7">
            <a:extLst>
              <a:ext uri="{FF2B5EF4-FFF2-40B4-BE49-F238E27FC236}">
                <a16:creationId xmlns:a16="http://schemas.microsoft.com/office/drawing/2014/main" id="{42B83EF0-FC52-EBE0-D836-0E35AFBCFFB1}"/>
              </a:ext>
            </a:extLst>
          </p:cNvPr>
          <p:cNvSpPr/>
          <p:nvPr/>
        </p:nvSpPr>
        <p:spPr>
          <a:xfrm>
            <a:off x="245603" y="6357346"/>
            <a:ext cx="1123950" cy="4857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136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221" y="1046223"/>
            <a:ext cx="628814" cy="628814"/>
          </a:xfrm>
          <a:prstGeom prst="rect">
            <a:avLst/>
          </a:prstGeom>
        </p:spPr>
      </p:pic>
      <p:sp>
        <p:nvSpPr>
          <p:cNvPr id="2" name="Title 1">
            <a:extLst>
              <a:ext uri="{FF2B5EF4-FFF2-40B4-BE49-F238E27FC236}">
                <a16:creationId xmlns:a16="http://schemas.microsoft.com/office/drawing/2014/main" id="{B3A2AED3-ED0E-FE6F-1D27-875DEAD316CB}"/>
              </a:ext>
            </a:extLst>
          </p:cNvPr>
          <p:cNvSpPr>
            <a:spLocks noGrp="1"/>
          </p:cNvSpPr>
          <p:nvPr>
            <p:ph type="title"/>
          </p:nvPr>
        </p:nvSpPr>
        <p:spPr/>
        <p:txBody>
          <a:bodyPr/>
          <a:lstStyle/>
          <a:p>
            <a:r>
              <a:rPr lang="en-US" dirty="0"/>
              <a:t>Hypoglycemia Conversation</a:t>
            </a:r>
          </a:p>
        </p:txBody>
      </p:sp>
      <p:sp>
        <p:nvSpPr>
          <p:cNvPr id="3" name="Content Placeholder 2">
            <a:extLst>
              <a:ext uri="{FF2B5EF4-FFF2-40B4-BE49-F238E27FC236}">
                <a16:creationId xmlns:a16="http://schemas.microsoft.com/office/drawing/2014/main" id="{7FCE9A90-1C68-5DD3-0D6F-935E06A50A90}"/>
              </a:ext>
            </a:extLst>
          </p:cNvPr>
          <p:cNvSpPr>
            <a:spLocks noGrp="1"/>
          </p:cNvSpPr>
          <p:nvPr>
            <p:ph sz="quarter" idx="1"/>
          </p:nvPr>
        </p:nvSpPr>
        <p:spPr>
          <a:xfrm>
            <a:off x="457199" y="1219200"/>
            <a:ext cx="6096001" cy="5334000"/>
          </a:xfrm>
        </p:spPr>
        <p:txBody>
          <a:bodyPr>
            <a:normAutofit/>
          </a:bodyPr>
          <a:lstStyle/>
          <a:p>
            <a:pPr>
              <a:lnSpc>
                <a:spcPct val="120000"/>
              </a:lnSpc>
            </a:pPr>
            <a:r>
              <a:rPr lang="en-US" sz="2400" dirty="0"/>
              <a:t>What is the story you are telling yourself? </a:t>
            </a:r>
            <a:r>
              <a:rPr lang="en-US" sz="2400" dirty="0">
                <a:solidFill>
                  <a:srgbClr val="C00000"/>
                </a:solidFill>
              </a:rPr>
              <a:t>(O)</a:t>
            </a:r>
          </a:p>
          <a:p>
            <a:pPr>
              <a:lnSpc>
                <a:spcPct val="120000"/>
              </a:lnSpc>
            </a:pPr>
            <a:r>
              <a:rPr lang="en-US" sz="2400" dirty="0"/>
              <a:t>It sounds like you are afraid that if you tell your boyfriend about your risk of low blood sugar, he might feel uncomfortable? Did I get that right? </a:t>
            </a:r>
            <a:r>
              <a:rPr lang="en-US" sz="2400" dirty="0">
                <a:solidFill>
                  <a:srgbClr val="C00000"/>
                </a:solidFill>
              </a:rPr>
              <a:t>(R, S)</a:t>
            </a:r>
          </a:p>
          <a:p>
            <a:pPr>
              <a:lnSpc>
                <a:spcPct val="120000"/>
              </a:lnSpc>
            </a:pPr>
            <a:r>
              <a:rPr lang="en-US" sz="2400" dirty="0"/>
              <a:t>That makes sense to me. </a:t>
            </a:r>
            <a:r>
              <a:rPr lang="en-US" sz="2400" dirty="0">
                <a:solidFill>
                  <a:srgbClr val="C00000"/>
                </a:solidFill>
              </a:rPr>
              <a:t>(N)</a:t>
            </a:r>
          </a:p>
          <a:p>
            <a:pPr>
              <a:lnSpc>
                <a:spcPct val="120000"/>
              </a:lnSpc>
            </a:pPr>
            <a:r>
              <a:rPr lang="en-US" sz="2400" dirty="0"/>
              <a:t>Would you be interested in exploring some newer treatment options for low blood sugar?</a:t>
            </a:r>
          </a:p>
          <a:p>
            <a:pPr>
              <a:lnSpc>
                <a:spcPct val="120000"/>
              </a:lnSpc>
            </a:pPr>
            <a:r>
              <a:rPr lang="en-US" sz="2400" dirty="0"/>
              <a:t>What do you think would be the next best step? </a:t>
            </a:r>
            <a:r>
              <a:rPr lang="en-US" sz="2400" dirty="0">
                <a:solidFill>
                  <a:srgbClr val="C00000"/>
                </a:solidFill>
              </a:rPr>
              <a:t>(O)</a:t>
            </a:r>
          </a:p>
        </p:txBody>
      </p:sp>
      <p:pic>
        <p:nvPicPr>
          <p:cNvPr id="8" name="Picture 7">
            <a:extLst>
              <a:ext uri="{FF2B5EF4-FFF2-40B4-BE49-F238E27FC236}">
                <a16:creationId xmlns:a16="http://schemas.microsoft.com/office/drawing/2014/main" id="{ABF4A38C-B6EF-ECFD-D807-B38C75101554}"/>
              </a:ext>
            </a:extLst>
          </p:cNvPr>
          <p:cNvPicPr>
            <a:picLocks noChangeAspect="1"/>
          </p:cNvPicPr>
          <p:nvPr/>
        </p:nvPicPr>
        <p:blipFill>
          <a:blip r:embed="rId4"/>
          <a:stretch>
            <a:fillRect/>
          </a:stretch>
        </p:blipFill>
        <p:spPr>
          <a:xfrm>
            <a:off x="6742381" y="1349744"/>
            <a:ext cx="1931021" cy="2307343"/>
          </a:xfrm>
          <a:prstGeom prst="rect">
            <a:avLst/>
          </a:prstGeom>
        </p:spPr>
      </p:pic>
      <p:sp>
        <p:nvSpPr>
          <p:cNvPr id="4" name="TextBox 3">
            <a:extLst>
              <a:ext uri="{FF2B5EF4-FFF2-40B4-BE49-F238E27FC236}">
                <a16:creationId xmlns:a16="http://schemas.microsoft.com/office/drawing/2014/main" id="{6BA87602-086B-F726-2EEC-191A7A39A10D}"/>
              </a:ext>
            </a:extLst>
          </p:cNvPr>
          <p:cNvSpPr txBox="1"/>
          <p:nvPr/>
        </p:nvSpPr>
        <p:spPr>
          <a:xfrm>
            <a:off x="6858000" y="3722531"/>
            <a:ext cx="1828800" cy="461665"/>
          </a:xfrm>
          <a:prstGeom prst="rect">
            <a:avLst/>
          </a:prstGeom>
          <a:noFill/>
        </p:spPr>
        <p:txBody>
          <a:bodyPr wrap="square" rtlCol="0">
            <a:spAutoFit/>
          </a:bodyPr>
          <a:lstStyle/>
          <a:p>
            <a:r>
              <a:rPr lang="en-US" sz="2400" dirty="0">
                <a:solidFill>
                  <a:srgbClr val="0070C0"/>
                </a:solidFill>
              </a:rPr>
              <a:t> </a:t>
            </a:r>
          </a:p>
        </p:txBody>
      </p:sp>
    </p:spTree>
    <p:extLst>
      <p:ext uri="{BB962C8B-B14F-4D97-AF65-F5344CB8AC3E}">
        <p14:creationId xmlns:p14="http://schemas.microsoft.com/office/powerpoint/2010/main" val="8912193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4F2AF7-EAED-4D17-D159-4C7F94BF882F}"/>
              </a:ext>
            </a:extLst>
          </p:cNvPr>
          <p:cNvSpPr>
            <a:spLocks noGrp="1"/>
          </p:cNvSpPr>
          <p:nvPr>
            <p:ph type="title"/>
          </p:nvPr>
        </p:nvSpPr>
        <p:spPr>
          <a:xfrm>
            <a:off x="603844" y="124509"/>
            <a:ext cx="7936312" cy="1295400"/>
          </a:xfrm>
        </p:spPr>
        <p:txBody>
          <a:bodyPr>
            <a:noAutofit/>
          </a:bodyPr>
          <a:lstStyle/>
          <a:p>
            <a:r>
              <a:rPr lang="en-US" sz="4000" dirty="0"/>
              <a:t>Create a Judgement Free Zone – Roll out the Carpet of Acceptance</a:t>
            </a:r>
          </a:p>
        </p:txBody>
      </p:sp>
      <p:pic>
        <p:nvPicPr>
          <p:cNvPr id="12" name="Content Placeholder 11" descr="Low angle view of clouds in blue sky">
            <a:extLst>
              <a:ext uri="{FF2B5EF4-FFF2-40B4-BE49-F238E27FC236}">
                <a16:creationId xmlns:a16="http://schemas.microsoft.com/office/drawing/2014/main" id="{543C1C26-1CE4-3972-848D-A40A2E5C1A42}"/>
              </a:ext>
            </a:extLst>
          </p:cNvPr>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603843" y="1530806"/>
            <a:ext cx="7936313" cy="4937125"/>
          </a:xfrm>
        </p:spPr>
      </p:pic>
      <p:sp>
        <p:nvSpPr>
          <p:cNvPr id="14" name="TextBox 13">
            <a:extLst>
              <a:ext uri="{FF2B5EF4-FFF2-40B4-BE49-F238E27FC236}">
                <a16:creationId xmlns:a16="http://schemas.microsoft.com/office/drawing/2014/main" id="{31BECA97-192F-9FA1-6B83-6AE96A4B0A41}"/>
              </a:ext>
            </a:extLst>
          </p:cNvPr>
          <p:cNvSpPr txBox="1"/>
          <p:nvPr/>
        </p:nvSpPr>
        <p:spPr>
          <a:xfrm>
            <a:off x="685800" y="1752600"/>
            <a:ext cx="7772400" cy="2246769"/>
          </a:xfrm>
          <a:prstGeom prst="rect">
            <a:avLst/>
          </a:prstGeom>
          <a:noFill/>
        </p:spPr>
        <p:txBody>
          <a:bodyPr wrap="square">
            <a:spAutoFit/>
          </a:bodyPr>
          <a:lstStyle/>
          <a:p>
            <a:pPr algn="ctr"/>
            <a:r>
              <a:rPr lang="en-US" sz="2800" dirty="0">
                <a:solidFill>
                  <a:schemeClr val="bg1"/>
                </a:solidFill>
              </a:rPr>
              <a:t>There are no bad or good blood glucose numbers.</a:t>
            </a:r>
          </a:p>
          <a:p>
            <a:pPr algn="ctr"/>
            <a:r>
              <a:rPr lang="en-US" sz="2800" dirty="0">
                <a:solidFill>
                  <a:schemeClr val="bg1"/>
                </a:solidFill>
              </a:rPr>
              <a:t>There is no cheating.</a:t>
            </a:r>
          </a:p>
          <a:p>
            <a:pPr algn="ctr"/>
            <a:r>
              <a:rPr lang="en-US" sz="2800" dirty="0">
                <a:solidFill>
                  <a:schemeClr val="bg1"/>
                </a:solidFill>
              </a:rPr>
              <a:t>You are not failing at your diabetes.</a:t>
            </a:r>
          </a:p>
          <a:p>
            <a:pPr algn="ctr"/>
            <a:r>
              <a:rPr lang="en-US" sz="2800" dirty="0">
                <a:solidFill>
                  <a:schemeClr val="bg1"/>
                </a:solidFill>
              </a:rPr>
              <a:t>It is not your fault you have diabetes.</a:t>
            </a:r>
          </a:p>
          <a:p>
            <a:pPr algn="ctr"/>
            <a:r>
              <a:rPr lang="en-US" sz="2800" dirty="0">
                <a:solidFill>
                  <a:schemeClr val="bg1"/>
                </a:solidFill>
              </a:rPr>
              <a:t>Thank you for showing up today.</a:t>
            </a:r>
            <a:endParaRPr lang="en-US" sz="1800" dirty="0">
              <a:solidFill>
                <a:schemeClr val="bg1"/>
              </a:solidFill>
            </a:endParaRPr>
          </a:p>
        </p:txBody>
      </p:sp>
    </p:spTree>
    <p:extLst>
      <p:ext uri="{BB962C8B-B14F-4D97-AF65-F5344CB8AC3E}">
        <p14:creationId xmlns:p14="http://schemas.microsoft.com/office/powerpoint/2010/main" val="3946733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221" y="1046223"/>
            <a:ext cx="628814" cy="628814"/>
          </a:xfrm>
          <a:prstGeom prst="rect">
            <a:avLst/>
          </a:prstGeom>
        </p:spPr>
      </p:pic>
      <p:sp>
        <p:nvSpPr>
          <p:cNvPr id="2" name="Title 1">
            <a:extLst>
              <a:ext uri="{FF2B5EF4-FFF2-40B4-BE49-F238E27FC236}">
                <a16:creationId xmlns:a16="http://schemas.microsoft.com/office/drawing/2014/main" id="{424ACBFD-5EE4-6E3F-40D6-A454D06E0A5B}"/>
              </a:ext>
            </a:extLst>
          </p:cNvPr>
          <p:cNvSpPr>
            <a:spLocks noGrp="1"/>
          </p:cNvSpPr>
          <p:nvPr>
            <p:ph type="title"/>
          </p:nvPr>
        </p:nvSpPr>
        <p:spPr/>
        <p:txBody>
          <a:bodyPr>
            <a:normAutofit fontScale="90000"/>
          </a:bodyPr>
          <a:lstStyle/>
          <a:p>
            <a:r>
              <a:rPr lang="en-US" sz="4800" b="1" dirty="0">
                <a:ea typeface="Calibri" panose="020F0502020204030204" pitchFamily="34" charset="0"/>
                <a:cs typeface="Calibri" panose="020F0502020204030204" pitchFamily="34" charset="0"/>
              </a:rPr>
              <a:t>List of typical “Problem Causers.”</a:t>
            </a:r>
            <a:endParaRPr lang="en-US" dirty="0">
              <a:ea typeface="Calibri" panose="020F0502020204030204" pitchFamily="34" charset="0"/>
              <a:cs typeface="Calibri" panose="020F0502020204030204" pitchFamily="34" charset="0"/>
            </a:endParaRPr>
          </a:p>
        </p:txBody>
      </p:sp>
      <p:sp>
        <p:nvSpPr>
          <p:cNvPr id="7" name="Content Placeholder 6">
            <a:extLst>
              <a:ext uri="{FF2B5EF4-FFF2-40B4-BE49-F238E27FC236}">
                <a16:creationId xmlns:a16="http://schemas.microsoft.com/office/drawing/2014/main" id="{FC2A8D5C-B2B5-A5F0-461A-CE076A1EFB07}"/>
              </a:ext>
            </a:extLst>
          </p:cNvPr>
          <p:cNvSpPr>
            <a:spLocks noGrp="1"/>
          </p:cNvSpPr>
          <p:nvPr>
            <p:ph sz="quarter" idx="1"/>
          </p:nvPr>
        </p:nvSpPr>
        <p:spPr>
          <a:xfrm>
            <a:off x="460341" y="2136278"/>
            <a:ext cx="4041648" cy="4343400"/>
          </a:xfrm>
        </p:spPr>
        <p:txBody>
          <a:bodyPr>
            <a:normAutofit/>
          </a:bodyPr>
          <a:lstStyle/>
          <a:p>
            <a:pPr marL="342991" lvl="1" indent="-342991">
              <a:buClr>
                <a:srgbClr val="005959"/>
              </a:buClr>
              <a:buFont typeface="Wingdings" panose="05000000000000000000" pitchFamily="2" charset="2"/>
              <a:buChar char="§"/>
            </a:pPr>
            <a:r>
              <a:rPr lang="en-US" sz="2600" dirty="0">
                <a:ea typeface="Calibri" panose="020F0502020204030204" pitchFamily="34" charset="0"/>
                <a:cs typeface="Calibri" panose="020F0502020204030204" pitchFamily="34" charset="0"/>
              </a:rPr>
              <a:t>Basal insulin dose or rates may need adjusting. </a:t>
            </a:r>
          </a:p>
          <a:p>
            <a:pPr marL="342991" lvl="1" indent="-342991">
              <a:buClr>
                <a:srgbClr val="005959"/>
              </a:buClr>
              <a:buFont typeface="Wingdings" panose="05000000000000000000" pitchFamily="2" charset="2"/>
              <a:buChar char="§"/>
            </a:pPr>
            <a:r>
              <a:rPr lang="en-US" sz="2600" dirty="0">
                <a:ea typeface="Calibri" panose="020F0502020204030204" pitchFamily="34" charset="0"/>
                <a:cs typeface="Calibri" panose="020F0502020204030204" pitchFamily="34" charset="0"/>
              </a:rPr>
              <a:t>Carb count accurate?</a:t>
            </a:r>
          </a:p>
          <a:p>
            <a:pPr marL="342991" lvl="1" indent="-342991">
              <a:buClr>
                <a:srgbClr val="005959"/>
              </a:buClr>
              <a:buFont typeface="Wingdings" panose="05000000000000000000" pitchFamily="2" charset="2"/>
              <a:buChar char="§"/>
            </a:pPr>
            <a:r>
              <a:rPr lang="en-US" sz="2600" dirty="0">
                <a:ea typeface="Calibri" panose="020F0502020204030204" pitchFamily="34" charset="0"/>
                <a:cs typeface="Calibri" panose="020F0502020204030204" pitchFamily="34" charset="0"/>
              </a:rPr>
              <a:t>Right meal carb ratio? </a:t>
            </a:r>
          </a:p>
          <a:p>
            <a:pPr marL="342991" lvl="1" indent="-342991">
              <a:buClr>
                <a:srgbClr val="005959"/>
              </a:buClr>
              <a:buFont typeface="Wingdings" panose="05000000000000000000" pitchFamily="2" charset="2"/>
              <a:buChar char="§"/>
            </a:pPr>
            <a:r>
              <a:rPr lang="en-US" sz="2600" dirty="0">
                <a:ea typeface="Calibri" panose="020F0502020204030204" pitchFamily="34" charset="0"/>
                <a:cs typeface="Calibri" panose="020F0502020204030204" pitchFamily="34" charset="0"/>
              </a:rPr>
              <a:t>Right correction bolus insulin? </a:t>
            </a:r>
          </a:p>
          <a:p>
            <a:pPr marL="342991" lvl="1" indent="-342991">
              <a:buClr>
                <a:srgbClr val="005959"/>
              </a:buClr>
              <a:buFont typeface="Wingdings" panose="05000000000000000000" pitchFamily="2" charset="2"/>
              <a:buChar char="§"/>
            </a:pPr>
            <a:r>
              <a:rPr lang="en-US" sz="2600" dirty="0">
                <a:ea typeface="Calibri" panose="020F0502020204030204" pitchFamily="34" charset="0"/>
                <a:cs typeface="Calibri" panose="020F0502020204030204" pitchFamily="34" charset="0"/>
              </a:rPr>
              <a:t>Timing of insulin dosing may need adjustment- insulin taken early or late.</a:t>
            </a:r>
          </a:p>
        </p:txBody>
      </p:sp>
      <p:sp>
        <p:nvSpPr>
          <p:cNvPr id="3" name="Content Placeholder 2">
            <a:extLst>
              <a:ext uri="{FF2B5EF4-FFF2-40B4-BE49-F238E27FC236}">
                <a16:creationId xmlns:a16="http://schemas.microsoft.com/office/drawing/2014/main" id="{889203E7-64E2-33E2-E483-9A8D1EBC9807}"/>
              </a:ext>
            </a:extLst>
          </p:cNvPr>
          <p:cNvSpPr>
            <a:spLocks noGrp="1"/>
          </p:cNvSpPr>
          <p:nvPr>
            <p:ph sz="quarter" idx="2"/>
          </p:nvPr>
        </p:nvSpPr>
        <p:spPr>
          <a:xfrm>
            <a:off x="4572000" y="2068304"/>
            <a:ext cx="4041648" cy="4937760"/>
          </a:xfrm>
        </p:spPr>
        <p:txBody>
          <a:bodyPr>
            <a:normAutofit/>
          </a:bodyPr>
          <a:lstStyle/>
          <a:p>
            <a:pPr marL="342991" lvl="1" indent="-342991">
              <a:buClr>
                <a:srgbClr val="005959"/>
              </a:buClr>
              <a:buFont typeface="Wingdings" panose="05000000000000000000" pitchFamily="2" charset="2"/>
              <a:buChar char="§"/>
            </a:pPr>
            <a:r>
              <a:rPr lang="en-US" sz="2600" dirty="0">
                <a:ea typeface="Calibri" panose="020F0502020204030204" pitchFamily="34" charset="0"/>
                <a:cs typeface="Calibri" panose="020F0502020204030204" pitchFamily="34" charset="0"/>
              </a:rPr>
              <a:t>Type of food consumed  affected glucose response (fats, protein, fiber).</a:t>
            </a:r>
          </a:p>
          <a:p>
            <a:pPr marL="342991" lvl="1" indent="-342991">
              <a:buClr>
                <a:srgbClr val="005959"/>
              </a:buClr>
              <a:buFont typeface="Wingdings" panose="05000000000000000000" pitchFamily="2" charset="2"/>
              <a:buChar char="§"/>
            </a:pPr>
            <a:r>
              <a:rPr lang="en-US" sz="2600" dirty="0">
                <a:ea typeface="Calibri" panose="020F0502020204030204" pitchFamily="34" charset="0"/>
                <a:cs typeface="Calibri" panose="020F0502020204030204" pitchFamily="34" charset="0"/>
              </a:rPr>
              <a:t>Effects of exercise and physical activity.</a:t>
            </a:r>
          </a:p>
          <a:p>
            <a:pPr marL="342991" lvl="1" indent="-342991">
              <a:buClr>
                <a:srgbClr val="005959"/>
              </a:buClr>
              <a:buFont typeface="Wingdings" panose="05000000000000000000" pitchFamily="2" charset="2"/>
              <a:buChar char="§"/>
            </a:pPr>
            <a:r>
              <a:rPr lang="en-US" sz="2600" dirty="0">
                <a:ea typeface="Calibri" panose="020F0502020204030204" pitchFamily="34" charset="0"/>
                <a:cs typeface="Calibri" panose="020F0502020204030204" pitchFamily="34" charset="0"/>
              </a:rPr>
              <a:t>‘Stacking’ insulin boluses. </a:t>
            </a:r>
          </a:p>
          <a:p>
            <a:pPr marL="342991" lvl="1" indent="-342991">
              <a:buClr>
                <a:srgbClr val="005959"/>
              </a:buClr>
              <a:buFont typeface="Wingdings" panose="05000000000000000000" pitchFamily="2" charset="2"/>
              <a:buChar char="§"/>
            </a:pPr>
            <a:r>
              <a:rPr lang="en-US" sz="2600" dirty="0">
                <a:ea typeface="Calibri" panose="020F0502020204030204" pitchFamily="34" charset="0"/>
                <a:cs typeface="Calibri" panose="020F0502020204030204" pitchFamily="34" charset="0"/>
              </a:rPr>
              <a:t>Response to concerns about hypoglycemia.</a:t>
            </a:r>
          </a:p>
          <a:p>
            <a:pPr marL="342991" lvl="1" indent="-342991">
              <a:buClr>
                <a:srgbClr val="005959"/>
              </a:buClr>
              <a:buFont typeface="Wingdings" panose="05000000000000000000" pitchFamily="2" charset="2"/>
              <a:buChar char="§"/>
            </a:pPr>
            <a:r>
              <a:rPr lang="en-US" sz="2600" dirty="0">
                <a:ea typeface="Calibri" panose="020F0502020204030204" pitchFamily="34" charset="0"/>
                <a:cs typeface="Calibri" panose="020F0502020204030204" pitchFamily="34" charset="0"/>
              </a:rPr>
              <a:t>Stress: family, work, financial, etc.</a:t>
            </a:r>
          </a:p>
          <a:p>
            <a:pPr marL="0" lvl="1" indent="0">
              <a:buClr>
                <a:srgbClr val="005959"/>
              </a:buClr>
              <a:buNone/>
            </a:pPr>
            <a:endParaRPr lang="en-US" sz="2600" dirty="0">
              <a:ea typeface="Calibri" panose="020F0502020204030204" pitchFamily="34" charset="0"/>
              <a:cs typeface="Calibri" panose="020F0502020204030204" pitchFamily="34" charset="0"/>
            </a:endParaRPr>
          </a:p>
          <a:p>
            <a:endParaRPr lang="en-US" dirty="0"/>
          </a:p>
        </p:txBody>
      </p:sp>
      <p:sp>
        <p:nvSpPr>
          <p:cNvPr id="4" name="TextBox 3">
            <a:extLst>
              <a:ext uri="{FF2B5EF4-FFF2-40B4-BE49-F238E27FC236}">
                <a16:creationId xmlns:a16="http://schemas.microsoft.com/office/drawing/2014/main" id="{760A1FD3-0C2C-4CC7-B3A6-904C641A761E}"/>
              </a:ext>
            </a:extLst>
          </p:cNvPr>
          <p:cNvSpPr txBox="1"/>
          <p:nvPr/>
        </p:nvSpPr>
        <p:spPr>
          <a:xfrm>
            <a:off x="457201" y="1114197"/>
            <a:ext cx="8458200" cy="954107"/>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Knowing the DD Story helps you anticipate the causes of BG problems</a:t>
            </a:r>
          </a:p>
        </p:txBody>
      </p:sp>
    </p:spTree>
    <p:extLst>
      <p:ext uri="{BB962C8B-B14F-4D97-AF65-F5344CB8AC3E}">
        <p14:creationId xmlns:p14="http://schemas.microsoft.com/office/powerpoint/2010/main" val="15585739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19C42-5912-8C34-61A0-566243C1CD72}"/>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738170A2-80F3-6E5C-1332-74221DCEF5E2}"/>
              </a:ext>
            </a:extLst>
          </p:cNvPr>
          <p:cNvPicPr>
            <a:picLocks noChangeAspect="1"/>
          </p:cNvPicPr>
          <p:nvPr/>
        </p:nvPicPr>
        <p:blipFill>
          <a:blip r:embed="rId2"/>
          <a:stretch>
            <a:fillRect/>
          </a:stretch>
        </p:blipFill>
        <p:spPr>
          <a:xfrm>
            <a:off x="2148678" y="0"/>
            <a:ext cx="4846643" cy="6858000"/>
          </a:xfrm>
          <a:prstGeom prst="rect">
            <a:avLst/>
          </a:prstGeom>
        </p:spPr>
      </p:pic>
    </p:spTree>
    <p:extLst>
      <p:ext uri="{BB962C8B-B14F-4D97-AF65-F5344CB8AC3E}">
        <p14:creationId xmlns:p14="http://schemas.microsoft.com/office/powerpoint/2010/main" val="135184009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0364C-841D-263A-9AA1-6FA39B3D59CF}"/>
              </a:ext>
            </a:extLst>
          </p:cNvPr>
          <p:cNvSpPr>
            <a:spLocks noGrp="1"/>
          </p:cNvSpPr>
          <p:nvPr>
            <p:ph type="title"/>
          </p:nvPr>
        </p:nvSpPr>
        <p:spPr/>
        <p:txBody>
          <a:bodyPr/>
          <a:lstStyle/>
          <a:p>
            <a:r>
              <a:rPr lang="en-US" dirty="0"/>
              <a:t>The 5 M’s</a:t>
            </a:r>
          </a:p>
        </p:txBody>
      </p:sp>
      <p:sp>
        <p:nvSpPr>
          <p:cNvPr id="3" name="Content Placeholder 2">
            <a:extLst>
              <a:ext uri="{FF2B5EF4-FFF2-40B4-BE49-F238E27FC236}">
                <a16:creationId xmlns:a16="http://schemas.microsoft.com/office/drawing/2014/main" id="{82A46DBB-1BA6-02E8-5FB4-1A75BE8B6B04}"/>
              </a:ext>
            </a:extLst>
          </p:cNvPr>
          <p:cNvSpPr>
            <a:spLocks noGrp="1"/>
          </p:cNvSpPr>
          <p:nvPr>
            <p:ph sz="quarter" idx="1"/>
          </p:nvPr>
        </p:nvSpPr>
        <p:spPr>
          <a:xfrm>
            <a:off x="457200" y="1219200"/>
            <a:ext cx="8229600" cy="5638800"/>
          </a:xfrm>
        </p:spPr>
        <p:txBody>
          <a:bodyPr>
            <a:normAutofit fontScale="40000" lnSpcReduction="20000"/>
          </a:bodyPr>
          <a:lstStyle/>
          <a:p>
            <a:pPr marL="0" indent="0">
              <a:lnSpc>
                <a:spcPct val="120000"/>
              </a:lnSpc>
              <a:buNone/>
            </a:pPr>
            <a:r>
              <a:rPr lang="en-US" sz="7000" dirty="0"/>
              <a:t>The 5 M’s for Diabetes Self-Management Include:</a:t>
            </a:r>
          </a:p>
          <a:p>
            <a:pPr>
              <a:lnSpc>
                <a:spcPct val="120000"/>
              </a:lnSpc>
            </a:pPr>
            <a:endParaRPr lang="en-US" sz="5000" dirty="0"/>
          </a:p>
          <a:p>
            <a:pPr>
              <a:lnSpc>
                <a:spcPct val="120000"/>
              </a:lnSpc>
            </a:pPr>
            <a:r>
              <a:rPr lang="en-US" sz="5100" dirty="0"/>
              <a:t>Mood – including emotions, diabetes distress, and physical stress</a:t>
            </a:r>
          </a:p>
          <a:p>
            <a:pPr>
              <a:lnSpc>
                <a:spcPct val="120000"/>
              </a:lnSpc>
            </a:pPr>
            <a:r>
              <a:rPr lang="en-US" sz="5100" dirty="0"/>
              <a:t>Medicines – type and dose</a:t>
            </a:r>
          </a:p>
          <a:p>
            <a:pPr>
              <a:lnSpc>
                <a:spcPct val="120000"/>
              </a:lnSpc>
            </a:pPr>
            <a:r>
              <a:rPr lang="en-US" sz="5100" dirty="0"/>
              <a:t>Movement – physical activity</a:t>
            </a:r>
          </a:p>
          <a:p>
            <a:pPr>
              <a:lnSpc>
                <a:spcPct val="120000"/>
              </a:lnSpc>
            </a:pPr>
            <a:r>
              <a:rPr lang="en-US" sz="5100" dirty="0"/>
              <a:t>Meals – food, beverages, and portions</a:t>
            </a:r>
          </a:p>
          <a:p>
            <a:pPr>
              <a:lnSpc>
                <a:spcPct val="120000"/>
              </a:lnSpc>
            </a:pPr>
            <a:r>
              <a:rPr lang="en-US" sz="5100" dirty="0"/>
              <a:t>Minutes – the timing of medicine, meals, movement, and monitoring</a:t>
            </a:r>
          </a:p>
          <a:p>
            <a:pPr>
              <a:lnSpc>
                <a:spcPct val="120000"/>
              </a:lnSpc>
            </a:pPr>
            <a:r>
              <a:rPr lang="en-US" sz="5100" dirty="0"/>
              <a:t>Initially, facilitators explore the meaning of each of the 5 M’s and continue to use them as a discussion framework in each session.</a:t>
            </a:r>
          </a:p>
          <a:p>
            <a:pPr>
              <a:lnSpc>
                <a:spcPct val="120000"/>
              </a:lnSpc>
            </a:pPr>
            <a:endParaRPr lang="en-US" sz="5100" dirty="0"/>
          </a:p>
          <a:p>
            <a:pPr>
              <a:lnSpc>
                <a:spcPct val="120000"/>
              </a:lnSpc>
            </a:pPr>
            <a:r>
              <a:rPr lang="en-US" sz="5100" dirty="0"/>
              <a:t>The repetition of returning to the 5 M’s each meeting provides participants with a way to organize and integrate diabetes information into their own lives.</a:t>
            </a:r>
          </a:p>
        </p:txBody>
      </p:sp>
    </p:spTree>
    <p:extLst>
      <p:ext uri="{BB962C8B-B14F-4D97-AF65-F5344CB8AC3E}">
        <p14:creationId xmlns:p14="http://schemas.microsoft.com/office/powerpoint/2010/main" val="3662741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345D2-5517-CFC9-239B-E5A02DE1BEDF}"/>
              </a:ext>
            </a:extLst>
          </p:cNvPr>
          <p:cNvSpPr>
            <a:spLocks noGrp="1"/>
          </p:cNvSpPr>
          <p:nvPr>
            <p:ph type="title"/>
          </p:nvPr>
        </p:nvSpPr>
        <p:spPr/>
        <p:txBody>
          <a:bodyPr/>
          <a:lstStyle/>
          <a:p>
            <a:r>
              <a:rPr lang="en-US" dirty="0"/>
              <a:t>Informed vs Wise Decisions</a:t>
            </a:r>
          </a:p>
        </p:txBody>
      </p:sp>
      <p:sp>
        <p:nvSpPr>
          <p:cNvPr id="3" name="Text Placeholder 2">
            <a:extLst>
              <a:ext uri="{FF2B5EF4-FFF2-40B4-BE49-F238E27FC236}">
                <a16:creationId xmlns:a16="http://schemas.microsoft.com/office/drawing/2014/main" id="{1B322659-B78E-5D6F-E984-DEE14C5D25E7}"/>
              </a:ext>
            </a:extLst>
          </p:cNvPr>
          <p:cNvSpPr>
            <a:spLocks noGrp="1"/>
          </p:cNvSpPr>
          <p:nvPr>
            <p:ph type="body" sz="half" idx="1"/>
          </p:nvPr>
        </p:nvSpPr>
        <p:spPr>
          <a:xfrm>
            <a:off x="455613" y="1598613"/>
            <a:ext cx="2820987" cy="4497387"/>
          </a:xfrm>
        </p:spPr>
        <p:txBody>
          <a:bodyPr/>
          <a:lstStyle/>
          <a:p>
            <a:r>
              <a:rPr lang="en-US" dirty="0"/>
              <a:t>Informed:</a:t>
            </a:r>
          </a:p>
          <a:p>
            <a:endParaRPr lang="en-US" dirty="0"/>
          </a:p>
          <a:p>
            <a:r>
              <a:rPr lang="en-US" dirty="0"/>
              <a:t> I know that tomatoes are a fruit.</a:t>
            </a:r>
          </a:p>
        </p:txBody>
      </p:sp>
      <p:sp>
        <p:nvSpPr>
          <p:cNvPr id="4" name="Content Placeholder 3">
            <a:extLst>
              <a:ext uri="{FF2B5EF4-FFF2-40B4-BE49-F238E27FC236}">
                <a16:creationId xmlns:a16="http://schemas.microsoft.com/office/drawing/2014/main" id="{ECA65C70-88B8-C2BA-C7A7-95B57E3E5E29}"/>
              </a:ext>
            </a:extLst>
          </p:cNvPr>
          <p:cNvSpPr>
            <a:spLocks noGrp="1"/>
          </p:cNvSpPr>
          <p:nvPr>
            <p:ph sz="half" idx="2"/>
          </p:nvPr>
        </p:nvSpPr>
        <p:spPr>
          <a:xfrm>
            <a:off x="5334000" y="1598613"/>
            <a:ext cx="2738438" cy="4497387"/>
          </a:xfrm>
        </p:spPr>
        <p:txBody>
          <a:bodyPr/>
          <a:lstStyle/>
          <a:p>
            <a:r>
              <a:rPr lang="en-US" sz="4000" dirty="0">
                <a:solidFill>
                  <a:srgbClr val="7030A0"/>
                </a:solidFill>
              </a:rPr>
              <a:t>Wise</a:t>
            </a:r>
          </a:p>
          <a:p>
            <a:endParaRPr lang="en-US" dirty="0"/>
          </a:p>
          <a:p>
            <a:r>
              <a:rPr lang="en-US" dirty="0"/>
              <a:t>I know not to put tomatoes in my fruit salad.</a:t>
            </a:r>
          </a:p>
        </p:txBody>
      </p:sp>
      <p:pic>
        <p:nvPicPr>
          <p:cNvPr id="6" name="Picture 5" descr="Young girl hand on chin">
            <a:extLst>
              <a:ext uri="{FF2B5EF4-FFF2-40B4-BE49-F238E27FC236}">
                <a16:creationId xmlns:a16="http://schemas.microsoft.com/office/drawing/2014/main" id="{691D033B-42C6-1971-C2C8-98ADE4A7539E}"/>
              </a:ext>
            </a:extLst>
          </p:cNvPr>
          <p:cNvPicPr>
            <a:picLocks noChangeAspect="1"/>
          </p:cNvPicPr>
          <p:nvPr/>
        </p:nvPicPr>
        <p:blipFill>
          <a:blip r:embed="rId2"/>
          <a:stretch>
            <a:fillRect/>
          </a:stretch>
        </p:blipFill>
        <p:spPr>
          <a:xfrm flipH="1">
            <a:off x="3429000" y="1524000"/>
            <a:ext cx="1571438" cy="5259387"/>
          </a:xfrm>
          <a:prstGeom prst="rect">
            <a:avLst/>
          </a:prstGeom>
        </p:spPr>
      </p:pic>
    </p:spTree>
    <p:extLst>
      <p:ext uri="{BB962C8B-B14F-4D97-AF65-F5344CB8AC3E}">
        <p14:creationId xmlns:p14="http://schemas.microsoft.com/office/powerpoint/2010/main" val="116252377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73B9B-0A09-D4EA-0486-13260C8BC435}"/>
              </a:ext>
            </a:extLst>
          </p:cNvPr>
          <p:cNvSpPr>
            <a:spLocks noGrp="1"/>
          </p:cNvSpPr>
          <p:nvPr>
            <p:ph type="title"/>
          </p:nvPr>
        </p:nvSpPr>
        <p:spPr>
          <a:xfrm>
            <a:off x="533400" y="152400"/>
            <a:ext cx="8153400" cy="990600"/>
          </a:xfrm>
        </p:spPr>
        <p:txBody>
          <a:bodyPr/>
          <a:lstStyle/>
          <a:p>
            <a:r>
              <a:rPr lang="en-US" dirty="0"/>
              <a:t>Making the Wise Choice </a:t>
            </a:r>
          </a:p>
        </p:txBody>
      </p:sp>
      <p:sp>
        <p:nvSpPr>
          <p:cNvPr id="3" name="Content Placeholder 2">
            <a:extLst>
              <a:ext uri="{FF2B5EF4-FFF2-40B4-BE49-F238E27FC236}">
                <a16:creationId xmlns:a16="http://schemas.microsoft.com/office/drawing/2014/main" id="{74CB6CBD-D5C4-D8D9-74AE-5A87D6AE2592}"/>
              </a:ext>
            </a:extLst>
          </p:cNvPr>
          <p:cNvSpPr>
            <a:spLocks noGrp="1"/>
          </p:cNvSpPr>
          <p:nvPr>
            <p:ph sz="quarter" idx="1"/>
          </p:nvPr>
        </p:nvSpPr>
        <p:spPr>
          <a:xfrm>
            <a:off x="457200" y="1219200"/>
            <a:ext cx="6629400" cy="4937760"/>
          </a:xfrm>
        </p:spPr>
        <p:txBody>
          <a:bodyPr>
            <a:normAutofit fontScale="92500" lnSpcReduction="10000"/>
          </a:bodyPr>
          <a:lstStyle/>
          <a:p>
            <a:r>
              <a:rPr lang="en-US" sz="2800" dirty="0"/>
              <a:t>Wise choices consider and recognize the individual’s values, preferences, needs, and wants.  </a:t>
            </a:r>
          </a:p>
          <a:p>
            <a:r>
              <a:rPr lang="en-US" sz="2800" dirty="0"/>
              <a:t>For example, if a person tells you, “I am going to cut out carbs to get my blood sugars under target,” we would acknowledge that this might be an informed choice.</a:t>
            </a:r>
          </a:p>
          <a:p>
            <a:r>
              <a:rPr lang="en-US" sz="2800" dirty="0"/>
              <a:t> “Yes, cutting out carbs will likely lower your blood sugars, but is it a “WISE” choice?” </a:t>
            </a:r>
          </a:p>
          <a:p>
            <a:r>
              <a:rPr lang="en-US" sz="2800" dirty="0"/>
              <a:t>Does it match their values, preferences, needs, and wants? Or would cutting out carbs significantly decrease their life’s pleasure and joy?  </a:t>
            </a:r>
          </a:p>
        </p:txBody>
      </p:sp>
    </p:spTree>
    <p:extLst>
      <p:ext uri="{BB962C8B-B14F-4D97-AF65-F5344CB8AC3E}">
        <p14:creationId xmlns:p14="http://schemas.microsoft.com/office/powerpoint/2010/main" val="3844443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2372" y="993704"/>
            <a:ext cx="780553" cy="780553"/>
          </a:xfrm>
          <a:prstGeom prst="rect">
            <a:avLst/>
          </a:prstGeom>
        </p:spPr>
      </p:pic>
      <p:sp>
        <p:nvSpPr>
          <p:cNvPr id="2" name="Title 1">
            <a:extLst>
              <a:ext uri="{FF2B5EF4-FFF2-40B4-BE49-F238E27FC236}">
                <a16:creationId xmlns:a16="http://schemas.microsoft.com/office/drawing/2014/main" id="{22BB6750-19E7-B29A-8568-73284E6464BB}"/>
              </a:ext>
            </a:extLst>
          </p:cNvPr>
          <p:cNvSpPr>
            <a:spLocks noGrp="1"/>
          </p:cNvSpPr>
          <p:nvPr>
            <p:ph type="title"/>
          </p:nvPr>
        </p:nvSpPr>
        <p:spPr/>
        <p:txBody>
          <a:bodyPr/>
          <a:lstStyle/>
          <a:p>
            <a:r>
              <a:rPr lang="en-US" dirty="0"/>
              <a:t>Insulin Duration and Stacking</a:t>
            </a:r>
          </a:p>
        </p:txBody>
      </p:sp>
      <p:sp>
        <p:nvSpPr>
          <p:cNvPr id="4" name="Content Placeholder 3">
            <a:extLst>
              <a:ext uri="{FF2B5EF4-FFF2-40B4-BE49-F238E27FC236}">
                <a16:creationId xmlns:a16="http://schemas.microsoft.com/office/drawing/2014/main" id="{8F9645C9-6756-B5F0-8D3F-4F38DD0483B4}"/>
              </a:ext>
            </a:extLst>
          </p:cNvPr>
          <p:cNvSpPr>
            <a:spLocks noGrp="1"/>
          </p:cNvSpPr>
          <p:nvPr>
            <p:ph sz="quarter" idx="1"/>
          </p:nvPr>
        </p:nvSpPr>
        <p:spPr>
          <a:xfrm>
            <a:off x="580557" y="1295400"/>
            <a:ext cx="3839043" cy="5562600"/>
          </a:xfrm>
        </p:spPr>
        <p:txBody>
          <a:bodyPr>
            <a:normAutofit fontScale="62500" lnSpcReduction="20000"/>
          </a:bodyPr>
          <a:lstStyle/>
          <a:p>
            <a:pPr marL="342991" indent="-342991">
              <a:lnSpc>
                <a:spcPct val="120000"/>
              </a:lnSpc>
              <a:buClr>
                <a:srgbClr val="005959"/>
              </a:buClr>
              <a:buFont typeface="Wingdings" panose="05000000000000000000" pitchFamily="2" charset="2"/>
              <a:buChar char="§"/>
            </a:pPr>
            <a:r>
              <a:rPr lang="en-US" sz="4000" dirty="0">
                <a:latin typeface="Calibri" panose="020F0502020204030204" pitchFamily="34" charset="0"/>
                <a:cs typeface="Calibri" panose="020F0502020204030204" pitchFamily="34" charset="0"/>
              </a:rPr>
              <a:t>Some people may bolus in between meals if they see their glucose </a:t>
            </a:r>
            <a:r>
              <a:rPr lang="en-US" sz="4000" dirty="0">
                <a:cs typeface="Calibri" panose="020F0502020204030204" pitchFamily="34" charset="0"/>
              </a:rPr>
              <a:t>rising</a:t>
            </a:r>
            <a:endParaRPr lang="en-US" sz="4000" dirty="0">
              <a:latin typeface="Calibri" panose="020F0502020204030204" pitchFamily="34" charset="0"/>
              <a:cs typeface="Calibri" panose="020F0502020204030204" pitchFamily="34" charset="0"/>
            </a:endParaRPr>
          </a:p>
          <a:p>
            <a:pPr marL="342991" indent="-342991">
              <a:lnSpc>
                <a:spcPct val="120000"/>
              </a:lnSpc>
              <a:buClr>
                <a:srgbClr val="005959"/>
              </a:buClr>
              <a:buFont typeface="Wingdings" panose="05000000000000000000" pitchFamily="2" charset="2"/>
              <a:buChar char="§"/>
            </a:pPr>
            <a:r>
              <a:rPr lang="en-US" sz="4000" dirty="0">
                <a:latin typeface="Calibri" panose="020F0502020204030204" pitchFamily="34" charset="0"/>
                <a:cs typeface="Calibri" panose="020F0502020204030204" pitchFamily="34" charset="0"/>
              </a:rPr>
              <a:t>Duration of ra</a:t>
            </a:r>
            <a:r>
              <a:rPr lang="en-US" sz="4000" dirty="0">
                <a:cs typeface="Calibri" panose="020F0502020204030204" pitchFamily="34" charset="0"/>
              </a:rPr>
              <a:t>pid</a:t>
            </a:r>
            <a:r>
              <a:rPr lang="en-US" sz="4000" dirty="0">
                <a:latin typeface="Calibri" panose="020F0502020204030204" pitchFamily="34" charset="0"/>
                <a:cs typeface="Calibri" panose="020F0502020204030204" pitchFamily="34" charset="0"/>
              </a:rPr>
              <a:t> insulin action is about 4 hours. </a:t>
            </a:r>
          </a:p>
          <a:p>
            <a:pPr marL="342991" indent="-342991">
              <a:lnSpc>
                <a:spcPct val="120000"/>
              </a:lnSpc>
              <a:buClr>
                <a:srgbClr val="005959"/>
              </a:buClr>
              <a:buFont typeface="Wingdings" panose="05000000000000000000" pitchFamily="2" charset="2"/>
              <a:buChar char="§"/>
            </a:pPr>
            <a:r>
              <a:rPr lang="en-US" sz="4000" dirty="0">
                <a:latin typeface="Calibri" panose="020F0502020204030204" pitchFamily="34" charset="0"/>
                <a:cs typeface="Calibri" panose="020F0502020204030204" pitchFamily="34" charset="0"/>
              </a:rPr>
              <a:t>Important to wait for the correction dose to work.</a:t>
            </a:r>
          </a:p>
          <a:p>
            <a:pPr marL="342991" indent="-342991">
              <a:lnSpc>
                <a:spcPct val="120000"/>
              </a:lnSpc>
              <a:buClr>
                <a:srgbClr val="005959"/>
              </a:buClr>
              <a:buFont typeface="Wingdings" panose="05000000000000000000" pitchFamily="2" charset="2"/>
              <a:buChar char="§"/>
            </a:pPr>
            <a:r>
              <a:rPr lang="en-US" sz="4000" dirty="0">
                <a:latin typeface="Calibri" panose="020F0502020204030204" pitchFamily="34" charset="0"/>
                <a:cs typeface="Calibri" panose="020F0502020204030204" pitchFamily="34" charset="0"/>
              </a:rPr>
              <a:t>Taking more insulin during that time, is called “stacking” the insulin and can lead to hypoglycemia</a:t>
            </a:r>
            <a:r>
              <a:rPr lang="en-US" sz="4000" dirty="0">
                <a:cs typeface="Calibri" panose="020F0502020204030204" pitchFamily="34" charset="0"/>
              </a:rPr>
              <a:t>.</a:t>
            </a:r>
            <a:endParaRPr lang="en-US" sz="4000" dirty="0">
              <a:latin typeface="Calibri" panose="020F0502020204030204" pitchFamily="34" charset="0"/>
              <a:cs typeface="Calibri" panose="020F0502020204030204" pitchFamily="34" charset="0"/>
            </a:endParaRPr>
          </a:p>
        </p:txBody>
      </p:sp>
      <p:pic>
        <p:nvPicPr>
          <p:cNvPr id="6" name="Picture 5" descr="Person with orange hair">
            <a:extLst>
              <a:ext uri="{FF2B5EF4-FFF2-40B4-BE49-F238E27FC236}">
                <a16:creationId xmlns:a16="http://schemas.microsoft.com/office/drawing/2014/main" id="{167D0785-D40C-1B6D-F589-2FA07DE68F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303745" y="1283616"/>
            <a:ext cx="3002054" cy="1978710"/>
          </a:xfrm>
          <a:prstGeom prst="rect">
            <a:avLst/>
          </a:prstGeom>
        </p:spPr>
      </p:pic>
      <p:sp>
        <p:nvSpPr>
          <p:cNvPr id="7" name="TextBox 6">
            <a:extLst>
              <a:ext uri="{FF2B5EF4-FFF2-40B4-BE49-F238E27FC236}">
                <a16:creationId xmlns:a16="http://schemas.microsoft.com/office/drawing/2014/main" id="{79A07B74-7901-6EB4-8A0B-51462200B2F6}"/>
              </a:ext>
            </a:extLst>
          </p:cNvPr>
          <p:cNvSpPr txBox="1"/>
          <p:nvPr/>
        </p:nvSpPr>
        <p:spPr>
          <a:xfrm>
            <a:off x="5303745" y="3443275"/>
            <a:ext cx="3002054" cy="2677656"/>
          </a:xfrm>
          <a:prstGeom prst="rect">
            <a:avLst/>
          </a:prstGeom>
          <a:noFill/>
        </p:spPr>
        <p:txBody>
          <a:bodyPr wrap="square" rtlCol="0">
            <a:spAutoFit/>
          </a:bodyPr>
          <a:lstStyle/>
          <a:p>
            <a:r>
              <a:rPr lang="en-US" sz="2400" dirty="0">
                <a:solidFill>
                  <a:srgbClr val="0070C0"/>
                </a:solidFill>
              </a:rPr>
              <a:t>“After eating, when I see my blood sugar rising, I keep </a:t>
            </a:r>
            <a:r>
              <a:rPr lang="en-US" sz="2400" dirty="0" err="1">
                <a:solidFill>
                  <a:srgbClr val="0070C0"/>
                </a:solidFill>
              </a:rPr>
              <a:t>bolusing</a:t>
            </a:r>
            <a:r>
              <a:rPr lang="en-US" sz="2400" dirty="0">
                <a:solidFill>
                  <a:srgbClr val="0070C0"/>
                </a:solidFill>
              </a:rPr>
              <a:t> to bring it down.  Then I crash and I have to eat a ton of carbs to bring it up again.”</a:t>
            </a:r>
          </a:p>
        </p:txBody>
      </p:sp>
    </p:spTree>
    <p:extLst>
      <p:ext uri="{BB962C8B-B14F-4D97-AF65-F5344CB8AC3E}">
        <p14:creationId xmlns:p14="http://schemas.microsoft.com/office/powerpoint/2010/main" val="18015768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pancre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80" y="21771"/>
            <a:ext cx="895604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685800" y="32657"/>
            <a:ext cx="2357949" cy="870045"/>
          </a:xfrm>
          <a:prstGeom prst="rect">
            <a:avLst/>
          </a:prstGeom>
        </p:spPr>
      </p:pic>
    </p:spTree>
    <p:custDataLst>
      <p:tags r:id="rId1"/>
    </p:custDataLst>
    <p:extLst>
      <p:ext uri="{BB962C8B-B14F-4D97-AF65-F5344CB8AC3E}">
        <p14:creationId xmlns:p14="http://schemas.microsoft.com/office/powerpoint/2010/main" val="592393645"/>
      </p:ext>
    </p:extLst>
  </p:cSld>
  <p:clrMapOvr>
    <a:masterClrMapping/>
  </p:clrMapOvr>
  <p:transition>
    <p:random/>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09B06-A9AF-9D29-6A35-BD6E300D0FDB}"/>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06421E1-3E0A-6428-DC2F-DA350688BB79}"/>
              </a:ext>
            </a:extLst>
          </p:cNvPr>
          <p:cNvPicPr>
            <a:picLocks noGrp="1" noChangeAspect="1"/>
          </p:cNvPicPr>
          <p:nvPr>
            <p:ph sz="quarter" idx="1"/>
          </p:nvPr>
        </p:nvPicPr>
        <p:blipFill>
          <a:blip r:embed="rId2"/>
          <a:stretch>
            <a:fillRect/>
          </a:stretch>
        </p:blipFill>
        <p:spPr>
          <a:xfrm>
            <a:off x="180975" y="838200"/>
            <a:ext cx="8080269" cy="6019800"/>
          </a:xfrm>
          <a:noFill/>
        </p:spPr>
      </p:pic>
      <p:sp>
        <p:nvSpPr>
          <p:cNvPr id="10" name="Title 1">
            <a:extLst>
              <a:ext uri="{FF2B5EF4-FFF2-40B4-BE49-F238E27FC236}">
                <a16:creationId xmlns:a16="http://schemas.microsoft.com/office/drawing/2014/main" id="{75387F5B-66FF-9DB0-A576-0E2E87213F36}"/>
              </a:ext>
            </a:extLst>
          </p:cNvPr>
          <p:cNvSpPr>
            <a:spLocks noGrp="1"/>
          </p:cNvSpPr>
          <p:nvPr>
            <p:ph type="title"/>
          </p:nvPr>
        </p:nvSpPr>
        <p:spPr>
          <a:xfrm>
            <a:off x="457200" y="152400"/>
            <a:ext cx="8229600" cy="838200"/>
          </a:xfrm>
        </p:spPr>
        <p:txBody>
          <a:bodyPr/>
          <a:lstStyle/>
          <a:p>
            <a:r>
              <a:rPr lang="en-US" dirty="0"/>
              <a:t>Having the Conversation</a:t>
            </a:r>
          </a:p>
        </p:txBody>
      </p:sp>
      <p:sp>
        <p:nvSpPr>
          <p:cNvPr id="4" name="TextBox 3">
            <a:extLst>
              <a:ext uri="{FF2B5EF4-FFF2-40B4-BE49-F238E27FC236}">
                <a16:creationId xmlns:a16="http://schemas.microsoft.com/office/drawing/2014/main" id="{1D7C194F-7138-570A-642D-1AC153072653}"/>
              </a:ext>
            </a:extLst>
          </p:cNvPr>
          <p:cNvSpPr txBox="1"/>
          <p:nvPr/>
        </p:nvSpPr>
        <p:spPr>
          <a:xfrm>
            <a:off x="457199" y="1037896"/>
            <a:ext cx="8229599" cy="3157339"/>
          </a:xfrm>
          <a:prstGeom prst="rect">
            <a:avLst/>
          </a:prstGeom>
          <a:solidFill>
            <a:schemeClr val="accent2">
              <a:lumMod val="20000"/>
              <a:lumOff val="80000"/>
            </a:schemeClr>
          </a:solidFill>
        </p:spPr>
        <p:txBody>
          <a:bodyPr wrap="square">
            <a:spAutoFit/>
          </a:bodyPr>
          <a:lstStyle/>
          <a:p>
            <a:pPr>
              <a:lnSpc>
                <a:spcPct val="120000"/>
              </a:lnSpc>
              <a:buFont typeface="Wingdings" pitchFamily="2" charset="2"/>
              <a:buChar char="§"/>
            </a:pPr>
            <a:r>
              <a:rPr lang="en-US" sz="2400" dirty="0"/>
              <a:t> Eliciting a diabetes story</a:t>
            </a:r>
          </a:p>
          <a:p>
            <a:pPr>
              <a:lnSpc>
                <a:spcPct val="120000"/>
              </a:lnSpc>
              <a:buFont typeface="Wingdings" pitchFamily="2" charset="2"/>
              <a:buChar char="§"/>
            </a:pPr>
            <a:r>
              <a:rPr lang="en-US" sz="2400" dirty="0"/>
              <a:t> Listening for the major DD themes</a:t>
            </a:r>
          </a:p>
          <a:p>
            <a:pPr>
              <a:lnSpc>
                <a:spcPct val="120000"/>
              </a:lnSpc>
              <a:buFont typeface="Wingdings" pitchFamily="2" charset="2"/>
              <a:buChar char="§"/>
            </a:pPr>
            <a:r>
              <a:rPr lang="en-US" sz="2400" dirty="0"/>
              <a:t>Three approaches to fostering a new perspective</a:t>
            </a:r>
          </a:p>
          <a:p>
            <a:pPr lvl="1">
              <a:lnSpc>
                <a:spcPct val="120000"/>
              </a:lnSpc>
              <a:buFont typeface="Wingdings" pitchFamily="2" charset="2"/>
              <a:buChar char="§"/>
            </a:pPr>
            <a:r>
              <a:rPr lang="en-US" sz="2400" dirty="0"/>
              <a:t> Distinguish between thoughts/feelings &amp; actions</a:t>
            </a:r>
          </a:p>
          <a:p>
            <a:pPr lvl="1">
              <a:lnSpc>
                <a:spcPct val="120000"/>
              </a:lnSpc>
              <a:buFont typeface="Wingdings" pitchFamily="2" charset="2"/>
              <a:buChar char="§"/>
            </a:pPr>
            <a:r>
              <a:rPr lang="en-US" sz="2400" dirty="0"/>
              <a:t> Address inaccurate beliefs</a:t>
            </a:r>
          </a:p>
          <a:p>
            <a:pPr lvl="1">
              <a:lnSpc>
                <a:spcPct val="120000"/>
              </a:lnSpc>
              <a:buFont typeface="Wingdings" pitchFamily="2" charset="2"/>
              <a:buChar char="§"/>
            </a:pPr>
            <a:r>
              <a:rPr lang="en-US" sz="2400" dirty="0"/>
              <a:t> Establish more realistic expectations</a:t>
            </a:r>
          </a:p>
          <a:p>
            <a:pPr>
              <a:lnSpc>
                <a:spcPct val="120000"/>
              </a:lnSpc>
              <a:buFont typeface="Wingdings" pitchFamily="2" charset="2"/>
              <a:buChar char="§"/>
            </a:pPr>
            <a:r>
              <a:rPr lang="en-US" sz="2400" dirty="0"/>
              <a:t>Considering different management choices</a:t>
            </a:r>
            <a:endParaRPr lang="en-US" dirty="0"/>
          </a:p>
        </p:txBody>
      </p:sp>
      <p:sp>
        <p:nvSpPr>
          <p:cNvPr id="8" name="Rectangle 7">
            <a:extLst>
              <a:ext uri="{FF2B5EF4-FFF2-40B4-BE49-F238E27FC236}">
                <a16:creationId xmlns:a16="http://schemas.microsoft.com/office/drawing/2014/main" id="{830C5451-057B-4FA1-87A7-774E13E7A657}"/>
              </a:ext>
            </a:extLst>
          </p:cNvPr>
          <p:cNvSpPr/>
          <p:nvPr/>
        </p:nvSpPr>
        <p:spPr>
          <a:xfrm>
            <a:off x="245603" y="6357346"/>
            <a:ext cx="1123950" cy="4857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1575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221" y="1046223"/>
            <a:ext cx="628814" cy="628814"/>
          </a:xfrm>
          <a:prstGeom prst="rect">
            <a:avLst/>
          </a:prstGeom>
        </p:spPr>
      </p:pic>
      <p:sp>
        <p:nvSpPr>
          <p:cNvPr id="2" name="Title 1">
            <a:extLst>
              <a:ext uri="{FF2B5EF4-FFF2-40B4-BE49-F238E27FC236}">
                <a16:creationId xmlns:a16="http://schemas.microsoft.com/office/drawing/2014/main" id="{B3A2AED3-ED0E-FE6F-1D27-875DEAD316CB}"/>
              </a:ext>
            </a:extLst>
          </p:cNvPr>
          <p:cNvSpPr>
            <a:spLocks noGrp="1"/>
          </p:cNvSpPr>
          <p:nvPr>
            <p:ph type="title"/>
          </p:nvPr>
        </p:nvSpPr>
        <p:spPr/>
        <p:txBody>
          <a:bodyPr/>
          <a:lstStyle/>
          <a:p>
            <a:r>
              <a:rPr lang="en-US" dirty="0"/>
              <a:t>Stacking Conversation</a:t>
            </a:r>
          </a:p>
        </p:txBody>
      </p:sp>
      <p:sp>
        <p:nvSpPr>
          <p:cNvPr id="3" name="Content Placeholder 2">
            <a:extLst>
              <a:ext uri="{FF2B5EF4-FFF2-40B4-BE49-F238E27FC236}">
                <a16:creationId xmlns:a16="http://schemas.microsoft.com/office/drawing/2014/main" id="{7FCE9A90-1C68-5DD3-0D6F-935E06A50A90}"/>
              </a:ext>
            </a:extLst>
          </p:cNvPr>
          <p:cNvSpPr>
            <a:spLocks noGrp="1"/>
          </p:cNvSpPr>
          <p:nvPr>
            <p:ph sz="quarter" idx="1"/>
          </p:nvPr>
        </p:nvSpPr>
        <p:spPr>
          <a:xfrm>
            <a:off x="457200" y="1219200"/>
            <a:ext cx="5181600" cy="5486400"/>
          </a:xfrm>
        </p:spPr>
        <p:txBody>
          <a:bodyPr>
            <a:normAutofit fontScale="92500" lnSpcReduction="20000"/>
          </a:bodyPr>
          <a:lstStyle/>
          <a:p>
            <a:pPr>
              <a:lnSpc>
                <a:spcPct val="120000"/>
              </a:lnSpc>
            </a:pPr>
            <a:r>
              <a:rPr lang="en-US" sz="2400" dirty="0"/>
              <a:t>What is the story you are telling yourself?</a:t>
            </a:r>
          </a:p>
          <a:p>
            <a:pPr>
              <a:lnSpc>
                <a:spcPct val="120000"/>
              </a:lnSpc>
            </a:pPr>
            <a:r>
              <a:rPr lang="en-US" sz="2400" dirty="0">
                <a:solidFill>
                  <a:srgbClr val="095C81"/>
                </a:solidFill>
              </a:rPr>
              <a:t>It sounds like </a:t>
            </a:r>
            <a:r>
              <a:rPr lang="en-US" sz="2400" dirty="0"/>
              <a:t>you may be </a:t>
            </a:r>
            <a:r>
              <a:rPr lang="en-US" sz="2400" i="1" dirty="0"/>
              <a:t>worried</a:t>
            </a:r>
            <a:r>
              <a:rPr lang="en-US" sz="2400" dirty="0"/>
              <a:t> you will get complications if your blood sugars go too high and so you are giving extra bolus insulin? </a:t>
            </a:r>
            <a:r>
              <a:rPr lang="en-US" sz="2400" dirty="0">
                <a:solidFill>
                  <a:srgbClr val="C00000"/>
                </a:solidFill>
              </a:rPr>
              <a:t>(R)</a:t>
            </a:r>
          </a:p>
          <a:p>
            <a:pPr>
              <a:lnSpc>
                <a:spcPct val="120000"/>
              </a:lnSpc>
            </a:pPr>
            <a:r>
              <a:rPr lang="en-US" sz="2400" dirty="0">
                <a:solidFill>
                  <a:srgbClr val="095C81"/>
                </a:solidFill>
              </a:rPr>
              <a:t>You’re not alone</a:t>
            </a:r>
            <a:r>
              <a:rPr lang="en-US" sz="2400" dirty="0"/>
              <a:t>, I have talked to lots of people who do the same thing. </a:t>
            </a:r>
            <a:r>
              <a:rPr lang="en-US" sz="2400" dirty="0">
                <a:solidFill>
                  <a:srgbClr val="C00000"/>
                </a:solidFill>
              </a:rPr>
              <a:t>(N)</a:t>
            </a:r>
          </a:p>
          <a:p>
            <a:pPr>
              <a:lnSpc>
                <a:spcPct val="120000"/>
              </a:lnSpc>
            </a:pPr>
            <a:r>
              <a:rPr lang="en-US" sz="2400" dirty="0"/>
              <a:t>It sounds like you want to work on avoiding low blood sugars due to stacking?</a:t>
            </a:r>
            <a:r>
              <a:rPr lang="en-US" sz="2400" dirty="0">
                <a:solidFill>
                  <a:srgbClr val="C00000"/>
                </a:solidFill>
              </a:rPr>
              <a:t> (S) </a:t>
            </a:r>
            <a:r>
              <a:rPr lang="en-US" sz="2400" dirty="0">
                <a:solidFill>
                  <a:srgbClr val="095C81"/>
                </a:solidFill>
              </a:rPr>
              <a:t>Is that right?</a:t>
            </a:r>
          </a:p>
          <a:p>
            <a:pPr>
              <a:lnSpc>
                <a:spcPct val="120000"/>
              </a:lnSpc>
            </a:pPr>
            <a:r>
              <a:rPr lang="en-US" sz="2400" dirty="0">
                <a:solidFill>
                  <a:srgbClr val="095C81"/>
                </a:solidFill>
              </a:rPr>
              <a:t>I am curious</a:t>
            </a:r>
            <a:r>
              <a:rPr lang="en-US" sz="2400" dirty="0"/>
              <a:t>. Next time you see your arrows pointing up and you want to give an extra bolus of insulin before 4 hours, what could be an alternate plan?</a:t>
            </a:r>
            <a:r>
              <a:rPr lang="en-US" sz="2400" dirty="0">
                <a:solidFill>
                  <a:srgbClr val="C00000"/>
                </a:solidFill>
              </a:rPr>
              <a:t> (O)</a:t>
            </a:r>
          </a:p>
        </p:txBody>
      </p:sp>
      <p:pic>
        <p:nvPicPr>
          <p:cNvPr id="8" name="Picture 7">
            <a:extLst>
              <a:ext uri="{FF2B5EF4-FFF2-40B4-BE49-F238E27FC236}">
                <a16:creationId xmlns:a16="http://schemas.microsoft.com/office/drawing/2014/main" id="{ABF4A38C-B6EF-ECFD-D807-B38C75101554}"/>
              </a:ext>
            </a:extLst>
          </p:cNvPr>
          <p:cNvPicPr>
            <a:picLocks noChangeAspect="1"/>
          </p:cNvPicPr>
          <p:nvPr/>
        </p:nvPicPr>
        <p:blipFill>
          <a:blip r:embed="rId4"/>
          <a:stretch>
            <a:fillRect/>
          </a:stretch>
        </p:blipFill>
        <p:spPr>
          <a:xfrm>
            <a:off x="6553200" y="1415188"/>
            <a:ext cx="1931021" cy="2307343"/>
          </a:xfrm>
          <a:prstGeom prst="rect">
            <a:avLst/>
          </a:prstGeom>
        </p:spPr>
      </p:pic>
      <p:sp>
        <p:nvSpPr>
          <p:cNvPr id="4" name="TextBox 3">
            <a:extLst>
              <a:ext uri="{FF2B5EF4-FFF2-40B4-BE49-F238E27FC236}">
                <a16:creationId xmlns:a16="http://schemas.microsoft.com/office/drawing/2014/main" id="{6BA87602-086B-F726-2EEC-191A7A39A10D}"/>
              </a:ext>
            </a:extLst>
          </p:cNvPr>
          <p:cNvSpPr txBox="1"/>
          <p:nvPr/>
        </p:nvSpPr>
        <p:spPr>
          <a:xfrm>
            <a:off x="6553200" y="3722531"/>
            <a:ext cx="2133600" cy="1569660"/>
          </a:xfrm>
          <a:prstGeom prst="rect">
            <a:avLst/>
          </a:prstGeom>
          <a:noFill/>
        </p:spPr>
        <p:txBody>
          <a:bodyPr wrap="square" rtlCol="0">
            <a:spAutoFit/>
          </a:bodyPr>
          <a:lstStyle/>
          <a:p>
            <a:r>
              <a:rPr lang="en-US" sz="2400" dirty="0">
                <a:solidFill>
                  <a:srgbClr val="0070C0"/>
                </a:solidFill>
              </a:rPr>
              <a:t>Stacking is sometimes referred to as “rage blousing”</a:t>
            </a:r>
          </a:p>
        </p:txBody>
      </p:sp>
    </p:spTree>
    <p:extLst>
      <p:ext uri="{BB962C8B-B14F-4D97-AF65-F5344CB8AC3E}">
        <p14:creationId xmlns:p14="http://schemas.microsoft.com/office/powerpoint/2010/main" val="21050748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221" y="1046223"/>
            <a:ext cx="628814" cy="628814"/>
          </a:xfrm>
          <a:prstGeom prst="rect">
            <a:avLst/>
          </a:prstGeom>
        </p:spPr>
      </p:pic>
      <p:sp>
        <p:nvSpPr>
          <p:cNvPr id="2" name="Title 1">
            <a:extLst>
              <a:ext uri="{FF2B5EF4-FFF2-40B4-BE49-F238E27FC236}">
                <a16:creationId xmlns:a16="http://schemas.microsoft.com/office/drawing/2014/main" id="{C26DD221-EF92-CF7A-AEEB-2955D4108701}"/>
              </a:ext>
            </a:extLst>
          </p:cNvPr>
          <p:cNvSpPr>
            <a:spLocks noGrp="1"/>
          </p:cNvSpPr>
          <p:nvPr>
            <p:ph type="title"/>
          </p:nvPr>
        </p:nvSpPr>
        <p:spPr/>
        <p:txBody>
          <a:bodyPr>
            <a:normAutofit fontScale="90000"/>
          </a:bodyPr>
          <a:lstStyle/>
          <a:p>
            <a:r>
              <a:rPr lang="en-US" dirty="0">
                <a:ea typeface="Calibri" panose="020F0502020204030204" pitchFamily="34" charset="0"/>
                <a:cs typeface="Calibri" panose="020F0502020204030204" pitchFamily="34" charset="0"/>
              </a:rPr>
              <a:t>Be a Detective – What is the Issue?</a:t>
            </a:r>
            <a:endParaRPr lang="en-US" dirty="0"/>
          </a:p>
        </p:txBody>
      </p:sp>
      <p:sp>
        <p:nvSpPr>
          <p:cNvPr id="8" name="Content Placeholder 7">
            <a:extLst>
              <a:ext uri="{FF2B5EF4-FFF2-40B4-BE49-F238E27FC236}">
                <a16:creationId xmlns:a16="http://schemas.microsoft.com/office/drawing/2014/main" id="{5B20BFAC-A242-4CA9-E5B6-1AB8CAD4ADB7}"/>
              </a:ext>
            </a:extLst>
          </p:cNvPr>
          <p:cNvSpPr>
            <a:spLocks noGrp="1"/>
          </p:cNvSpPr>
          <p:nvPr>
            <p:ph sz="quarter" idx="1"/>
          </p:nvPr>
        </p:nvSpPr>
        <p:spPr>
          <a:xfrm>
            <a:off x="355911" y="1295400"/>
            <a:ext cx="5282889" cy="4937760"/>
          </a:xfrm>
        </p:spPr>
        <p:txBody>
          <a:bodyPr>
            <a:normAutofit fontScale="85000" lnSpcReduction="10000"/>
          </a:bodyPr>
          <a:lstStyle/>
          <a:p>
            <a:r>
              <a:rPr lang="en-US" dirty="0">
                <a:solidFill>
                  <a:srgbClr val="0070C0"/>
                </a:solidFill>
                <a:ea typeface="Calibri" panose="020F0502020204030204" pitchFamily="34" charset="0"/>
                <a:cs typeface="Calibri" panose="020F0502020204030204" pitchFamily="34" charset="0"/>
              </a:rPr>
              <a:t>Put it all together: What do THEY think might be going on based on the DD Story?</a:t>
            </a:r>
          </a:p>
          <a:p>
            <a:pPr marL="617311" lvl="1" indent="-342991">
              <a:buClr>
                <a:srgbClr val="005959"/>
              </a:buClr>
              <a:buFont typeface="Wingdings" panose="05000000000000000000" pitchFamily="2" charset="2"/>
              <a:buChar char="§"/>
            </a:pPr>
            <a:r>
              <a:rPr lang="en-US" dirty="0">
                <a:ea typeface="Calibri" panose="020F0502020204030204" pitchFamily="34" charset="0"/>
                <a:cs typeface="Calibri" panose="020F0502020204030204" pitchFamily="34" charset="0"/>
              </a:rPr>
              <a:t>Get as specific as possible.</a:t>
            </a:r>
          </a:p>
          <a:p>
            <a:pPr marL="617311" lvl="1" indent="-342991">
              <a:buClr>
                <a:srgbClr val="005959"/>
              </a:buClr>
              <a:buFont typeface="Wingdings" panose="05000000000000000000" pitchFamily="2" charset="2"/>
              <a:buChar char="§"/>
            </a:pPr>
            <a:r>
              <a:rPr lang="en-US" dirty="0">
                <a:ea typeface="Calibri" panose="020F0502020204030204" pitchFamily="34" charset="0"/>
                <a:cs typeface="Calibri" panose="020F0502020204030204" pitchFamily="34" charset="0"/>
              </a:rPr>
              <a:t>This is a best guess – it might not be a correct guess, but it is a place to start.</a:t>
            </a:r>
          </a:p>
          <a:p>
            <a:pPr marL="617311" lvl="1" indent="-342991">
              <a:buClr>
                <a:srgbClr val="005959"/>
              </a:buClr>
              <a:buFont typeface="Wingdings" panose="05000000000000000000" pitchFamily="2" charset="2"/>
              <a:buChar char="§"/>
            </a:pPr>
            <a:r>
              <a:rPr lang="en-US" dirty="0">
                <a:ea typeface="Calibri" panose="020F0502020204030204" pitchFamily="34" charset="0"/>
                <a:cs typeface="Calibri" panose="020F0502020204030204" pitchFamily="34" charset="0"/>
              </a:rPr>
              <a:t>Usually, the first guess may be correct in perhaps 50% of the cases, so be prepared to use this only as a place to start.</a:t>
            </a:r>
          </a:p>
          <a:p>
            <a:endParaRPr lang="en-US" dirty="0"/>
          </a:p>
        </p:txBody>
      </p:sp>
      <p:pic>
        <p:nvPicPr>
          <p:cNvPr id="7" name="Picture 6">
            <a:extLst>
              <a:ext uri="{FF2B5EF4-FFF2-40B4-BE49-F238E27FC236}">
                <a16:creationId xmlns:a16="http://schemas.microsoft.com/office/drawing/2014/main" id="{43D8D086-B259-DCCC-DBC9-BC2CA7EC4968}"/>
              </a:ext>
            </a:extLst>
          </p:cNvPr>
          <p:cNvPicPr>
            <a:picLocks noChangeAspect="1"/>
          </p:cNvPicPr>
          <p:nvPr/>
        </p:nvPicPr>
        <p:blipFill>
          <a:blip r:embed="rId4"/>
          <a:stretch>
            <a:fillRect/>
          </a:stretch>
        </p:blipFill>
        <p:spPr>
          <a:xfrm>
            <a:off x="5791200" y="1295400"/>
            <a:ext cx="2800726" cy="2638425"/>
          </a:xfrm>
          <a:prstGeom prst="rect">
            <a:avLst/>
          </a:prstGeom>
        </p:spPr>
      </p:pic>
    </p:spTree>
    <p:extLst>
      <p:ext uri="{BB962C8B-B14F-4D97-AF65-F5344CB8AC3E}">
        <p14:creationId xmlns:p14="http://schemas.microsoft.com/office/powerpoint/2010/main" val="4062301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32422-A596-B073-38E9-02DC7B48DD2C}"/>
              </a:ext>
            </a:extLst>
          </p:cNvPr>
          <p:cNvSpPr>
            <a:spLocks noGrp="1"/>
          </p:cNvSpPr>
          <p:nvPr>
            <p:ph type="title"/>
          </p:nvPr>
        </p:nvSpPr>
        <p:spPr>
          <a:xfrm>
            <a:off x="6324600" y="304800"/>
            <a:ext cx="2514600" cy="1295400"/>
          </a:xfrm>
        </p:spPr>
        <p:txBody>
          <a:bodyPr anchor="b">
            <a:normAutofit/>
          </a:bodyPr>
          <a:lstStyle/>
          <a:p>
            <a:r>
              <a:rPr lang="en-US" sz="2400" dirty="0"/>
              <a:t>JR keeps getting low when bike riding</a:t>
            </a:r>
          </a:p>
        </p:txBody>
      </p:sp>
      <p:sp>
        <p:nvSpPr>
          <p:cNvPr id="11" name="Text Placeholder 2">
            <a:extLst>
              <a:ext uri="{FF2B5EF4-FFF2-40B4-BE49-F238E27FC236}">
                <a16:creationId xmlns:a16="http://schemas.microsoft.com/office/drawing/2014/main" id="{AA3BEE66-2343-04CE-574A-AA2D164E2A04}"/>
              </a:ext>
            </a:extLst>
          </p:cNvPr>
          <p:cNvSpPr>
            <a:spLocks noGrp="1"/>
          </p:cNvSpPr>
          <p:nvPr>
            <p:ph type="body" idx="2"/>
          </p:nvPr>
        </p:nvSpPr>
        <p:spPr>
          <a:xfrm>
            <a:off x="6324600" y="1709737"/>
            <a:ext cx="2514600" cy="4843463"/>
          </a:xfrm>
        </p:spPr>
        <p:txBody>
          <a:bodyPr>
            <a:normAutofit/>
          </a:bodyPr>
          <a:lstStyle/>
          <a:p>
            <a:pPr>
              <a:lnSpc>
                <a:spcPct val="100000"/>
              </a:lnSpc>
            </a:pPr>
            <a:r>
              <a:rPr lang="en-US" sz="2400" dirty="0"/>
              <a:t>Over the past month, JR’s blood sugar has dropped below 70 while bike riding at least 3 times.</a:t>
            </a:r>
          </a:p>
          <a:p>
            <a:pPr>
              <a:lnSpc>
                <a:spcPct val="100000"/>
              </a:lnSpc>
            </a:pPr>
            <a:r>
              <a:rPr lang="en-US" sz="2400" dirty="0"/>
              <a:t>What questions would help you support problem solving? </a:t>
            </a:r>
          </a:p>
        </p:txBody>
      </p:sp>
      <p:graphicFrame>
        <p:nvGraphicFramePr>
          <p:cNvPr id="7" name="Text Placeholder 3">
            <a:extLst>
              <a:ext uri="{FF2B5EF4-FFF2-40B4-BE49-F238E27FC236}">
                <a16:creationId xmlns:a16="http://schemas.microsoft.com/office/drawing/2014/main" id="{F7495A67-EE94-360E-2E75-2A5D736F4D9C}"/>
              </a:ext>
            </a:extLst>
          </p:cNvPr>
          <p:cNvGraphicFramePr/>
          <p:nvPr/>
        </p:nvGraphicFramePr>
        <p:xfrm>
          <a:off x="304800" y="304800"/>
          <a:ext cx="5715000" cy="5715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2434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2372" y="993704"/>
            <a:ext cx="780553" cy="780553"/>
          </a:xfrm>
          <a:prstGeom prst="rect">
            <a:avLst/>
          </a:prstGeom>
        </p:spPr>
      </p:pic>
      <p:sp>
        <p:nvSpPr>
          <p:cNvPr id="2" name="Title 1">
            <a:extLst>
              <a:ext uri="{FF2B5EF4-FFF2-40B4-BE49-F238E27FC236}">
                <a16:creationId xmlns:a16="http://schemas.microsoft.com/office/drawing/2014/main" id="{FEC7FE59-BC44-E0C1-503B-A4D302384ADA}"/>
              </a:ext>
            </a:extLst>
          </p:cNvPr>
          <p:cNvSpPr>
            <a:spLocks noGrp="1"/>
          </p:cNvSpPr>
          <p:nvPr>
            <p:ph type="title"/>
          </p:nvPr>
        </p:nvSpPr>
        <p:spPr/>
        <p:txBody>
          <a:bodyPr/>
          <a:lstStyle/>
          <a:p>
            <a:r>
              <a:rPr lang="en-US" dirty="0"/>
              <a:t> Adjustments for Activity</a:t>
            </a:r>
          </a:p>
        </p:txBody>
      </p:sp>
      <p:sp>
        <p:nvSpPr>
          <p:cNvPr id="4" name="Content Placeholder 3">
            <a:extLst>
              <a:ext uri="{FF2B5EF4-FFF2-40B4-BE49-F238E27FC236}">
                <a16:creationId xmlns:a16="http://schemas.microsoft.com/office/drawing/2014/main" id="{BF1A28E7-DA83-44FE-267B-DC6EE3177E85}"/>
              </a:ext>
            </a:extLst>
          </p:cNvPr>
          <p:cNvSpPr>
            <a:spLocks noGrp="1"/>
          </p:cNvSpPr>
          <p:nvPr>
            <p:ph sz="quarter" idx="1"/>
          </p:nvPr>
        </p:nvSpPr>
        <p:spPr>
          <a:xfrm>
            <a:off x="457200" y="1219200"/>
            <a:ext cx="5735172" cy="6172200"/>
          </a:xfrm>
        </p:spPr>
        <p:txBody>
          <a:bodyPr>
            <a:normAutofit fontScale="70000" lnSpcReduction="20000"/>
          </a:bodyPr>
          <a:lstStyle/>
          <a:p>
            <a:pPr>
              <a:lnSpc>
                <a:spcPct val="120000"/>
              </a:lnSpc>
            </a:pPr>
            <a:r>
              <a:rPr lang="en-US" sz="2800" b="1" dirty="0">
                <a:solidFill>
                  <a:srgbClr val="005959"/>
                </a:solidFill>
                <a:latin typeface="Calibri" panose="020F0502020204030204" pitchFamily="34" charset="0"/>
                <a:cs typeface="Calibri" panose="020F0502020204030204" pitchFamily="34" charset="0"/>
              </a:rPr>
              <a:t>People may decide to:</a:t>
            </a:r>
          </a:p>
          <a:p>
            <a:pPr marL="617311" lvl="1" indent="-342991">
              <a:lnSpc>
                <a:spcPct val="120000"/>
              </a:lnSpc>
              <a:buClr>
                <a:srgbClr val="005959"/>
              </a:buClr>
              <a:buFont typeface="Wingdings" panose="05000000000000000000" pitchFamily="2" charset="2"/>
              <a:buChar char="§"/>
            </a:pPr>
            <a:r>
              <a:rPr lang="en-US" dirty="0">
                <a:cs typeface="Calibri" panose="020F0502020204030204" pitchFamily="34" charset="0"/>
              </a:rPr>
              <a:t>A</a:t>
            </a:r>
            <a:r>
              <a:rPr lang="en-US" dirty="0">
                <a:latin typeface="Calibri" panose="020F0502020204030204" pitchFamily="34" charset="0"/>
                <a:cs typeface="Calibri" panose="020F0502020204030204" pitchFamily="34" charset="0"/>
              </a:rPr>
              <a:t>djust their basal insulin or bolus insulin </a:t>
            </a:r>
            <a:endParaRPr lang="en-US" dirty="0">
              <a:cs typeface="Calibri" panose="020F0502020204030204" pitchFamily="34" charset="0"/>
            </a:endParaRPr>
          </a:p>
          <a:p>
            <a:pPr marL="617311" lvl="1" indent="-342991">
              <a:lnSpc>
                <a:spcPct val="120000"/>
              </a:lnSpc>
              <a:buClr>
                <a:srgbClr val="005959"/>
              </a:buClr>
              <a:buFont typeface="Wingdings" panose="05000000000000000000" pitchFamily="2" charset="2"/>
              <a:buChar char="§"/>
            </a:pPr>
            <a:r>
              <a:rPr lang="en-US" dirty="0">
                <a:cs typeface="Calibri" panose="020F0502020204030204" pitchFamily="34" charset="0"/>
              </a:rPr>
              <a:t>Adjust </a:t>
            </a:r>
            <a:r>
              <a:rPr lang="en-US" dirty="0">
                <a:latin typeface="Calibri" panose="020F0502020204030204" pitchFamily="34" charset="0"/>
                <a:cs typeface="Calibri" panose="020F0502020204030204" pitchFamily="34" charset="0"/>
              </a:rPr>
              <a:t>food intake in anticipation of activity</a:t>
            </a:r>
          </a:p>
          <a:p>
            <a:pPr marL="617311" lvl="1" indent="-342991">
              <a:lnSpc>
                <a:spcPct val="120000"/>
              </a:lnSpc>
              <a:buClr>
                <a:srgbClr val="005959"/>
              </a:buClr>
              <a:buFont typeface="Wingdings" panose="05000000000000000000" pitchFamily="2" charset="2"/>
              <a:buChar char="§"/>
            </a:pPr>
            <a:r>
              <a:rPr lang="en-US" dirty="0">
                <a:cs typeface="Calibri" panose="020F0502020204030204" pitchFamily="34" charset="0"/>
              </a:rPr>
              <a:t>Set higher blood glucose goal before activity</a:t>
            </a:r>
            <a:endParaRPr lang="en-US" dirty="0">
              <a:latin typeface="Calibri" panose="020F0502020204030204" pitchFamily="34" charset="0"/>
              <a:cs typeface="Calibri" panose="020F0502020204030204" pitchFamily="34" charset="0"/>
            </a:endParaRPr>
          </a:p>
          <a:p>
            <a:pPr marL="342991" indent="-342991">
              <a:lnSpc>
                <a:spcPct val="120000"/>
              </a:lnSpc>
              <a:buClr>
                <a:srgbClr val="005959"/>
              </a:buClr>
              <a:buFont typeface="Wingdings" panose="05000000000000000000" pitchFamily="2" charset="2"/>
              <a:buChar char="§"/>
            </a:pPr>
            <a:r>
              <a:rPr lang="en-US" sz="2800" dirty="0">
                <a:cs typeface="Calibri" panose="020F0502020204030204" pitchFamily="34" charset="0"/>
              </a:rPr>
              <a:t>Assess and provide coaching to</a:t>
            </a:r>
            <a:r>
              <a:rPr lang="en-US" sz="2800" dirty="0">
                <a:latin typeface="Calibri" panose="020F0502020204030204" pitchFamily="34" charset="0"/>
                <a:cs typeface="Calibri" panose="020F0502020204030204" pitchFamily="34" charset="0"/>
              </a:rPr>
              <a:t> explore what approach works best for them.</a:t>
            </a:r>
          </a:p>
          <a:p>
            <a:pPr marL="342991" indent="-342991">
              <a:lnSpc>
                <a:spcPct val="120000"/>
              </a:lnSpc>
              <a:buClr>
                <a:srgbClr val="005959"/>
              </a:buClr>
              <a:buFont typeface="Wingdings" panose="05000000000000000000" pitchFamily="2" charset="2"/>
              <a:buChar char="§"/>
            </a:pPr>
            <a:r>
              <a:rPr lang="en-US" sz="2800" dirty="0">
                <a:latin typeface="Calibri" panose="020F0502020204030204" pitchFamily="34" charset="0"/>
                <a:cs typeface="Calibri" panose="020F0502020204030204" pitchFamily="34" charset="0"/>
              </a:rPr>
              <a:t>Consider spontaneous and planned activity. </a:t>
            </a:r>
          </a:p>
          <a:p>
            <a:pPr marL="342991" indent="-342991">
              <a:lnSpc>
                <a:spcPct val="120000"/>
              </a:lnSpc>
              <a:buClr>
                <a:srgbClr val="005959"/>
              </a:buClr>
              <a:buFont typeface="Wingdings" panose="05000000000000000000" pitchFamily="2" charset="2"/>
              <a:buChar char="§"/>
            </a:pPr>
            <a:r>
              <a:rPr lang="en-US" sz="2800" dirty="0">
                <a:latin typeface="Calibri" panose="020F0502020204030204" pitchFamily="34" charset="0"/>
                <a:cs typeface="Calibri" panose="020F0502020204030204" pitchFamily="34" charset="0"/>
              </a:rPr>
              <a:t>Options include:</a:t>
            </a:r>
          </a:p>
          <a:p>
            <a:pPr marL="685983" lvl="1" indent="-342991">
              <a:lnSpc>
                <a:spcPct val="120000"/>
              </a:lnSpc>
              <a:buClr>
                <a:srgbClr val="005959"/>
              </a:buClr>
              <a:buFont typeface="Wingdings" panose="05000000000000000000" pitchFamily="2" charset="2"/>
              <a:buChar char="§"/>
            </a:pPr>
            <a:r>
              <a:rPr lang="en-US" sz="2800" dirty="0">
                <a:latin typeface="Calibri" panose="020F0502020204030204" pitchFamily="34" charset="0"/>
                <a:cs typeface="Calibri" panose="020F0502020204030204" pitchFamily="34" charset="0"/>
              </a:rPr>
              <a:t>Reducing bolus coverage for previous meal</a:t>
            </a:r>
          </a:p>
          <a:p>
            <a:pPr marL="685983" lvl="1" indent="-342991">
              <a:lnSpc>
                <a:spcPct val="120000"/>
              </a:lnSpc>
              <a:buClr>
                <a:srgbClr val="005959"/>
              </a:buClr>
              <a:buFont typeface="Wingdings" panose="05000000000000000000" pitchFamily="2" charset="2"/>
              <a:buChar char="§"/>
            </a:pPr>
            <a:r>
              <a:rPr lang="en-US" sz="2800" dirty="0">
                <a:latin typeface="Calibri" panose="020F0502020204030204" pitchFamily="34" charset="0"/>
                <a:cs typeface="Calibri" panose="020F0502020204030204" pitchFamily="34" charset="0"/>
              </a:rPr>
              <a:t>Creating a temporary basal rate</a:t>
            </a:r>
          </a:p>
          <a:p>
            <a:pPr marL="685983" lvl="1" indent="-342991">
              <a:lnSpc>
                <a:spcPct val="120000"/>
              </a:lnSpc>
              <a:buClr>
                <a:srgbClr val="005959"/>
              </a:buClr>
              <a:buFont typeface="Wingdings" panose="05000000000000000000" pitchFamily="2" charset="2"/>
              <a:buChar char="§"/>
            </a:pPr>
            <a:r>
              <a:rPr lang="en-US" sz="2800" dirty="0">
                <a:latin typeface="Calibri" panose="020F0502020204030204" pitchFamily="34" charset="0"/>
                <a:cs typeface="Calibri" panose="020F0502020204030204" pitchFamily="34" charset="0"/>
              </a:rPr>
              <a:t>Eating additional carbs before or during activity</a:t>
            </a:r>
          </a:p>
          <a:p>
            <a:pPr marL="685983" lvl="1" indent="-342991">
              <a:lnSpc>
                <a:spcPct val="120000"/>
              </a:lnSpc>
              <a:buClr>
                <a:srgbClr val="005959"/>
              </a:buClr>
              <a:buFont typeface="Wingdings" panose="05000000000000000000" pitchFamily="2" charset="2"/>
              <a:buChar char="§"/>
            </a:pPr>
            <a:r>
              <a:rPr lang="en-US" sz="2800" dirty="0">
                <a:cs typeface="Calibri" panose="020F0502020204030204" pitchFamily="34" charset="0"/>
              </a:rPr>
              <a:t>Other?</a:t>
            </a:r>
            <a:endParaRPr lang="en-US" sz="1400" dirty="0">
              <a:latin typeface="Baskerville Old Face" panose="02020602080505020303" pitchFamily="18" charset="0"/>
            </a:endParaRPr>
          </a:p>
          <a:p>
            <a:endParaRPr lang="en-US" dirty="0"/>
          </a:p>
        </p:txBody>
      </p:sp>
      <p:pic>
        <p:nvPicPr>
          <p:cNvPr id="8" name="Picture 7">
            <a:extLst>
              <a:ext uri="{FF2B5EF4-FFF2-40B4-BE49-F238E27FC236}">
                <a16:creationId xmlns:a16="http://schemas.microsoft.com/office/drawing/2014/main" id="{F8A3F65D-A8B0-AB71-70F1-C727C43FAD2D}"/>
              </a:ext>
            </a:extLst>
          </p:cNvPr>
          <p:cNvPicPr>
            <a:picLocks noChangeAspect="1"/>
          </p:cNvPicPr>
          <p:nvPr/>
        </p:nvPicPr>
        <p:blipFill>
          <a:blip r:embed="rId4"/>
          <a:stretch>
            <a:fillRect/>
          </a:stretch>
        </p:blipFill>
        <p:spPr>
          <a:xfrm>
            <a:off x="6400800" y="1233340"/>
            <a:ext cx="2361078" cy="3966865"/>
          </a:xfrm>
          <a:prstGeom prst="rect">
            <a:avLst/>
          </a:prstGeom>
        </p:spPr>
      </p:pic>
    </p:spTree>
    <p:extLst>
      <p:ext uri="{BB962C8B-B14F-4D97-AF65-F5344CB8AC3E}">
        <p14:creationId xmlns:p14="http://schemas.microsoft.com/office/powerpoint/2010/main" val="19083572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CB503DC-2A24-5BC5-BEBF-BA74FFD1B0C7}"/>
              </a:ext>
            </a:extLst>
          </p:cNvPr>
          <p:cNvSpPr>
            <a:spLocks noGrp="1"/>
          </p:cNvSpPr>
          <p:nvPr>
            <p:ph type="title"/>
          </p:nvPr>
        </p:nvSpPr>
        <p:spPr>
          <a:xfrm>
            <a:off x="457200" y="152400"/>
            <a:ext cx="8229600" cy="838200"/>
          </a:xfrm>
        </p:spPr>
        <p:txBody>
          <a:bodyPr/>
          <a:lstStyle/>
          <a:p>
            <a:pPr algn="ctr"/>
            <a:r>
              <a:rPr lang="en-US" dirty="0"/>
              <a:t>Drops with Exercise – JR Log</a:t>
            </a:r>
          </a:p>
        </p:txBody>
      </p:sp>
      <p:pic>
        <p:nvPicPr>
          <p:cNvPr id="5" name="Picture 4">
            <a:extLst>
              <a:ext uri="{FF2B5EF4-FFF2-40B4-BE49-F238E27FC236}">
                <a16:creationId xmlns:a16="http://schemas.microsoft.com/office/drawing/2014/main" id="{7F9A21CB-61A6-8FB6-8651-11E816A14492}"/>
              </a:ext>
            </a:extLst>
          </p:cNvPr>
          <p:cNvPicPr>
            <a:picLocks noChangeAspect="1"/>
          </p:cNvPicPr>
          <p:nvPr/>
        </p:nvPicPr>
        <p:blipFill>
          <a:blip r:embed="rId3"/>
          <a:stretch>
            <a:fillRect/>
          </a:stretch>
        </p:blipFill>
        <p:spPr>
          <a:xfrm>
            <a:off x="1371600" y="990600"/>
            <a:ext cx="7086600" cy="5719268"/>
          </a:xfrm>
          <a:prstGeom prst="rect">
            <a:avLst/>
          </a:prstGeom>
        </p:spPr>
      </p:pic>
    </p:spTree>
    <p:extLst>
      <p:ext uri="{BB962C8B-B14F-4D97-AF65-F5344CB8AC3E}">
        <p14:creationId xmlns:p14="http://schemas.microsoft.com/office/powerpoint/2010/main" val="5955686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8D8E0-CAAF-C6DB-4F30-B0D1A38015FB}"/>
              </a:ext>
            </a:extLst>
          </p:cNvPr>
          <p:cNvSpPr>
            <a:spLocks noGrp="1"/>
          </p:cNvSpPr>
          <p:nvPr>
            <p:ph type="title"/>
          </p:nvPr>
        </p:nvSpPr>
        <p:spPr/>
        <p:txBody>
          <a:bodyPr/>
          <a:lstStyle/>
          <a:p>
            <a:r>
              <a:rPr lang="en-US" dirty="0"/>
              <a:t>Exercise Hypo – JR’s Situation</a:t>
            </a:r>
          </a:p>
        </p:txBody>
      </p:sp>
      <p:sp>
        <p:nvSpPr>
          <p:cNvPr id="8" name="Text Placeholder 7">
            <a:extLst>
              <a:ext uri="{FF2B5EF4-FFF2-40B4-BE49-F238E27FC236}">
                <a16:creationId xmlns:a16="http://schemas.microsoft.com/office/drawing/2014/main" id="{D983B72A-5027-C64C-B8E1-5E7E28386C0C}"/>
              </a:ext>
            </a:extLst>
          </p:cNvPr>
          <p:cNvSpPr>
            <a:spLocks noGrp="1"/>
          </p:cNvSpPr>
          <p:nvPr>
            <p:ph type="body" idx="1"/>
          </p:nvPr>
        </p:nvSpPr>
        <p:spPr/>
        <p:txBody>
          <a:bodyPr/>
          <a:lstStyle/>
          <a:p>
            <a:pPr algn="ctr"/>
            <a:r>
              <a:rPr lang="en-US" dirty="0"/>
              <a:t>JR Tells You</a:t>
            </a:r>
          </a:p>
        </p:txBody>
      </p:sp>
      <p:sp>
        <p:nvSpPr>
          <p:cNvPr id="9" name="Text Placeholder 8">
            <a:extLst>
              <a:ext uri="{FF2B5EF4-FFF2-40B4-BE49-F238E27FC236}">
                <a16:creationId xmlns:a16="http://schemas.microsoft.com/office/drawing/2014/main" id="{9DFB4193-6A47-A30B-E245-8BC7DA51F943}"/>
              </a:ext>
            </a:extLst>
          </p:cNvPr>
          <p:cNvSpPr>
            <a:spLocks noGrp="1"/>
          </p:cNvSpPr>
          <p:nvPr>
            <p:ph type="body" sz="half" idx="3"/>
          </p:nvPr>
        </p:nvSpPr>
        <p:spPr/>
        <p:txBody>
          <a:bodyPr/>
          <a:lstStyle/>
          <a:p>
            <a:pPr algn="ctr"/>
            <a:r>
              <a:rPr lang="en-US" dirty="0"/>
              <a:t>You Explore</a:t>
            </a:r>
          </a:p>
        </p:txBody>
      </p:sp>
      <p:sp>
        <p:nvSpPr>
          <p:cNvPr id="3" name="Content Placeholder 2">
            <a:extLst>
              <a:ext uri="{FF2B5EF4-FFF2-40B4-BE49-F238E27FC236}">
                <a16:creationId xmlns:a16="http://schemas.microsoft.com/office/drawing/2014/main" id="{A19D723C-E3FF-A47F-6A9E-6B49669508D9}"/>
              </a:ext>
            </a:extLst>
          </p:cNvPr>
          <p:cNvSpPr>
            <a:spLocks noGrp="1"/>
          </p:cNvSpPr>
          <p:nvPr>
            <p:ph sz="quarter" idx="2"/>
          </p:nvPr>
        </p:nvSpPr>
        <p:spPr>
          <a:xfrm>
            <a:off x="457200" y="2133600"/>
            <a:ext cx="4038600" cy="4343400"/>
          </a:xfrm>
        </p:spPr>
        <p:txBody>
          <a:bodyPr>
            <a:normAutofit fontScale="70000" lnSpcReduction="20000"/>
          </a:bodyPr>
          <a:lstStyle/>
          <a:p>
            <a:pPr>
              <a:lnSpc>
                <a:spcPct val="110000"/>
              </a:lnSpc>
            </a:pPr>
            <a:r>
              <a:rPr lang="en-US" sz="3800" dirty="0"/>
              <a:t>Story – limiting my carbs will keep my blood sugars on target.</a:t>
            </a:r>
          </a:p>
          <a:p>
            <a:pPr>
              <a:lnSpc>
                <a:spcPct val="110000"/>
              </a:lnSpc>
            </a:pPr>
            <a:r>
              <a:rPr lang="en-US" sz="3800" dirty="0"/>
              <a:t>I am worried about complications, so I try to avoid carbs, even with exercise.</a:t>
            </a:r>
          </a:p>
          <a:p>
            <a:endParaRPr lang="en-US" dirty="0"/>
          </a:p>
        </p:txBody>
      </p:sp>
      <p:sp>
        <p:nvSpPr>
          <p:cNvPr id="10" name="Content Placeholder 9">
            <a:extLst>
              <a:ext uri="{FF2B5EF4-FFF2-40B4-BE49-F238E27FC236}">
                <a16:creationId xmlns:a16="http://schemas.microsoft.com/office/drawing/2014/main" id="{8EB37AE8-AC59-57B9-E0FB-D8D940AFBC82}"/>
              </a:ext>
            </a:extLst>
          </p:cNvPr>
          <p:cNvSpPr>
            <a:spLocks noGrp="1"/>
          </p:cNvSpPr>
          <p:nvPr>
            <p:ph sz="quarter" idx="4"/>
          </p:nvPr>
        </p:nvSpPr>
        <p:spPr>
          <a:xfrm>
            <a:off x="4648200" y="2133600"/>
            <a:ext cx="4038600" cy="4267200"/>
          </a:xfrm>
        </p:spPr>
        <p:txBody>
          <a:bodyPr>
            <a:normAutofit fontScale="70000" lnSpcReduction="20000"/>
          </a:bodyPr>
          <a:lstStyle/>
          <a:p>
            <a:pPr>
              <a:lnSpc>
                <a:spcPct val="110000"/>
              </a:lnSpc>
            </a:pPr>
            <a:r>
              <a:rPr lang="en-US" dirty="0"/>
              <a:t>Would you be willing to be present with that fear to try and keep blood sugars in a safe range during bike riding?</a:t>
            </a:r>
          </a:p>
          <a:p>
            <a:pPr>
              <a:lnSpc>
                <a:spcPct val="110000"/>
              </a:lnSpc>
            </a:pPr>
            <a:r>
              <a:rPr lang="en-US" dirty="0"/>
              <a:t>Are there any other strategies that might work to keep glucose in a safe range during your bike ride?</a:t>
            </a:r>
          </a:p>
          <a:p>
            <a:endParaRPr lang="en-US" dirty="0"/>
          </a:p>
        </p:txBody>
      </p:sp>
    </p:spTree>
    <p:extLst>
      <p:ext uri="{BB962C8B-B14F-4D97-AF65-F5344CB8AC3E}">
        <p14:creationId xmlns:p14="http://schemas.microsoft.com/office/powerpoint/2010/main" val="891806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AC53F-7E34-6185-A61F-38E669DEF0AA}"/>
              </a:ext>
            </a:extLst>
          </p:cNvPr>
          <p:cNvSpPr>
            <a:spLocks noGrp="1"/>
          </p:cNvSpPr>
          <p:nvPr>
            <p:ph type="title"/>
          </p:nvPr>
        </p:nvSpPr>
        <p:spPr>
          <a:xfrm>
            <a:off x="457200" y="152400"/>
            <a:ext cx="8229600" cy="1371600"/>
          </a:xfrm>
        </p:spPr>
        <p:txBody>
          <a:bodyPr>
            <a:normAutofit fontScale="90000"/>
          </a:bodyPr>
          <a:lstStyle/>
          <a:p>
            <a:r>
              <a:rPr lang="en-US" dirty="0"/>
              <a:t>ReVive 5 – Explore Problem &amp; Identify Patterns</a:t>
            </a:r>
          </a:p>
        </p:txBody>
      </p:sp>
      <p:sp>
        <p:nvSpPr>
          <p:cNvPr id="14" name="Content Placeholder 13"/>
          <p:cNvSpPr>
            <a:spLocks noGrp="1"/>
          </p:cNvSpPr>
          <p:nvPr>
            <p:ph sz="quarter" idx="1"/>
          </p:nvPr>
        </p:nvSpPr>
        <p:spPr>
          <a:xfrm>
            <a:off x="457200" y="1752600"/>
            <a:ext cx="8229600" cy="4404360"/>
          </a:xfrm>
        </p:spPr>
        <p:txBody>
          <a:bodyPr>
            <a:normAutofit/>
          </a:bodyPr>
          <a:lstStyle/>
          <a:p>
            <a:pPr marL="0" indent="0" algn="ctr">
              <a:lnSpc>
                <a:spcPct val="110000"/>
              </a:lnSpc>
              <a:spcBef>
                <a:spcPts val="0"/>
              </a:spcBef>
              <a:buNone/>
            </a:pPr>
            <a:r>
              <a:rPr lang="en-US" sz="2400" b="1" dirty="0">
                <a:latin typeface="Calibri" panose="020F0502020204030204" pitchFamily="34" charset="0"/>
                <a:cs typeface="Calibri" panose="020F0502020204030204" pitchFamily="34" charset="0"/>
              </a:rPr>
              <a:t>Problem solve and enhance glucose management</a:t>
            </a:r>
          </a:p>
          <a:p>
            <a:pPr marL="0" indent="0">
              <a:lnSpc>
                <a:spcPct val="110000"/>
              </a:lnSpc>
              <a:spcBef>
                <a:spcPts val="0"/>
              </a:spcBef>
              <a:buNone/>
            </a:pPr>
            <a:endParaRPr lang="en-US" sz="2401" b="1" dirty="0">
              <a:latin typeface="Calibri" panose="020F0502020204030204" pitchFamily="34" charset="0"/>
              <a:ea typeface="Calibri" panose="020F0502020204030204" pitchFamily="34" charset="0"/>
            </a:endParaRPr>
          </a:p>
          <a:p>
            <a:pPr marL="617220" lvl="2" indent="-342900">
              <a:buClr>
                <a:srgbClr val="005959"/>
              </a:buClr>
            </a:pPr>
            <a:r>
              <a:rPr lang="en-US" sz="2400" dirty="0">
                <a:cs typeface="Calibri" panose="020F0502020204030204" pitchFamily="34" charset="0"/>
              </a:rPr>
              <a:t>Now that you have collected the data.</a:t>
            </a:r>
          </a:p>
          <a:p>
            <a:pPr marL="617220" lvl="2" indent="-342900">
              <a:buClr>
                <a:srgbClr val="005959"/>
              </a:buClr>
            </a:pPr>
            <a:r>
              <a:rPr lang="en-US" sz="2400" dirty="0">
                <a:cs typeface="Calibri" panose="020F0502020204030204" pitchFamily="34" charset="0"/>
              </a:rPr>
              <a:t>Now that you have identified patterns.</a:t>
            </a:r>
          </a:p>
          <a:p>
            <a:pPr marL="617220" lvl="2" indent="-342900">
              <a:buClr>
                <a:srgbClr val="005959"/>
              </a:buClr>
            </a:pPr>
            <a:r>
              <a:rPr lang="en-US" sz="2400" dirty="0">
                <a:cs typeface="Calibri" panose="020F0502020204030204" pitchFamily="34" charset="0"/>
              </a:rPr>
              <a:t>Now that you have identified how DD drives the problem.</a:t>
            </a:r>
          </a:p>
          <a:p>
            <a:pPr marL="617220" lvl="2" indent="-342900">
              <a:buClr>
                <a:srgbClr val="005959"/>
              </a:buClr>
            </a:pPr>
            <a:r>
              <a:rPr lang="en-US" sz="2400" dirty="0">
                <a:cs typeface="Calibri" panose="020F0502020204030204" pitchFamily="34" charset="0"/>
              </a:rPr>
              <a:t>Now you are ready to try an experiment.</a:t>
            </a:r>
          </a:p>
          <a:p>
            <a:pPr marL="342991" lvl="1" indent="-342991">
              <a:buClr>
                <a:srgbClr val="005959"/>
              </a:buClr>
              <a:buFont typeface="Wingdings" panose="05000000000000000000" pitchFamily="2" charset="2"/>
              <a:buChar char="§"/>
            </a:pPr>
            <a:endParaRPr lang="en-US" sz="2400" b="1" dirty="0">
              <a:solidFill>
                <a:srgbClr val="C00000"/>
              </a:solidFill>
              <a:ea typeface="Calibri" panose="020F0502020204030204" pitchFamily="34" charset="0"/>
              <a:cs typeface="Calibri" panose="020F0502020204030204" pitchFamily="34" charset="0"/>
            </a:endParaRPr>
          </a:p>
          <a:p>
            <a:pPr marL="342991" lvl="1" indent="-342991">
              <a:buClr>
                <a:srgbClr val="005959"/>
              </a:buClr>
              <a:buFont typeface="Wingdings" panose="05000000000000000000" pitchFamily="2" charset="2"/>
              <a:buChar char="§"/>
            </a:pPr>
            <a:endParaRPr lang="en-US" sz="2400" b="1" dirty="0">
              <a:solidFill>
                <a:srgbClr val="C00000"/>
              </a:solidFill>
              <a:ea typeface="Calibri" panose="020F0502020204030204" pitchFamily="34" charset="0"/>
              <a:cs typeface="Calibri" panose="020F0502020204030204" pitchFamily="34" charset="0"/>
            </a:endParaRPr>
          </a:p>
          <a:p>
            <a:pPr marL="0" indent="0">
              <a:lnSpc>
                <a:spcPct val="110000"/>
              </a:lnSpc>
              <a:spcBef>
                <a:spcPts val="0"/>
              </a:spcBef>
              <a:buNone/>
            </a:pPr>
            <a:endParaRPr lang="en-US" sz="2701" b="1"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405F31A7-A4F4-52B0-8C80-F51C57B179D1}"/>
              </a:ext>
            </a:extLst>
          </p:cNvPr>
          <p:cNvSpPr txBox="1"/>
          <p:nvPr/>
        </p:nvSpPr>
        <p:spPr>
          <a:xfrm>
            <a:off x="762000" y="4876800"/>
            <a:ext cx="7134645" cy="831253"/>
          </a:xfrm>
          <a:prstGeom prst="rect">
            <a:avLst/>
          </a:prstGeom>
          <a:noFill/>
        </p:spPr>
        <p:txBody>
          <a:bodyPr wrap="none" rtlCol="0">
            <a:spAutoFit/>
          </a:bodyPr>
          <a:lstStyle/>
          <a:p>
            <a:r>
              <a:rPr lang="en-US" sz="2401" b="1" dirty="0">
                <a:solidFill>
                  <a:srgbClr val="0070C0"/>
                </a:solidFill>
                <a:latin typeface="Calibri" panose="020F0502020204030204" pitchFamily="34" charset="0"/>
                <a:cs typeface="Calibri" panose="020F0502020204030204" pitchFamily="34" charset="0"/>
              </a:rPr>
              <a:t>Help the person decide what change(s) they can make </a:t>
            </a:r>
          </a:p>
          <a:p>
            <a:r>
              <a:rPr lang="en-US" sz="2401" b="1" dirty="0">
                <a:solidFill>
                  <a:srgbClr val="0070C0"/>
                </a:solidFill>
                <a:latin typeface="Calibri" panose="020F0502020204030204" pitchFamily="34" charset="0"/>
                <a:cs typeface="Calibri" panose="020F0502020204030204" pitchFamily="34" charset="0"/>
              </a:rPr>
              <a:t>to address the problem</a:t>
            </a:r>
          </a:p>
        </p:txBody>
      </p:sp>
    </p:spTree>
    <p:extLst>
      <p:ext uri="{BB962C8B-B14F-4D97-AF65-F5344CB8AC3E}">
        <p14:creationId xmlns:p14="http://schemas.microsoft.com/office/powerpoint/2010/main" val="16503982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0F8D7-BE3F-1956-5EF5-B6609F1FBCB9}"/>
              </a:ext>
            </a:extLst>
          </p:cNvPr>
          <p:cNvSpPr>
            <a:spLocks noGrp="1"/>
          </p:cNvSpPr>
          <p:nvPr>
            <p:ph type="title"/>
          </p:nvPr>
        </p:nvSpPr>
        <p:spPr>
          <a:xfrm>
            <a:off x="457200" y="228600"/>
            <a:ext cx="8229600" cy="914400"/>
          </a:xfrm>
        </p:spPr>
        <p:txBody>
          <a:bodyPr anchor="b">
            <a:normAutofit/>
          </a:bodyPr>
          <a:lstStyle/>
          <a:p>
            <a:r>
              <a:rPr lang="en-US" sz="4000" dirty="0"/>
              <a:t>JR Decides and Makes a Plan </a:t>
            </a:r>
          </a:p>
        </p:txBody>
      </p:sp>
      <p:sp>
        <p:nvSpPr>
          <p:cNvPr id="5" name="Content Placeholder 4">
            <a:extLst>
              <a:ext uri="{FF2B5EF4-FFF2-40B4-BE49-F238E27FC236}">
                <a16:creationId xmlns:a16="http://schemas.microsoft.com/office/drawing/2014/main" id="{534F0A9E-C779-013F-34FA-AA27D7642CFE}"/>
              </a:ext>
            </a:extLst>
          </p:cNvPr>
          <p:cNvSpPr>
            <a:spLocks noGrp="1"/>
          </p:cNvSpPr>
          <p:nvPr>
            <p:ph sz="quarter" idx="1"/>
          </p:nvPr>
        </p:nvSpPr>
        <p:spPr>
          <a:xfrm>
            <a:off x="4804624" y="1447800"/>
            <a:ext cx="4041648" cy="4937760"/>
          </a:xfrm>
        </p:spPr>
        <p:txBody>
          <a:bodyPr>
            <a:normAutofit/>
          </a:bodyPr>
          <a:lstStyle/>
          <a:p>
            <a:r>
              <a:rPr lang="en-US" sz="2800" dirty="0"/>
              <a:t>I will decrease my basal insulin 1 hour before and during my bike ride or</a:t>
            </a:r>
          </a:p>
          <a:p>
            <a:r>
              <a:rPr lang="en-US" sz="2800" dirty="0"/>
              <a:t>I will eat an extra 15gms of carb at meal before my bike ride days.</a:t>
            </a:r>
          </a:p>
          <a:p>
            <a:r>
              <a:rPr lang="en-US" sz="2800" dirty="0"/>
              <a:t>I will eat 15 </a:t>
            </a:r>
            <a:r>
              <a:rPr lang="en-US" sz="2800" dirty="0" err="1"/>
              <a:t>gms</a:t>
            </a:r>
            <a:r>
              <a:rPr lang="en-US" sz="2800" dirty="0"/>
              <a:t> of carb if my glucose drops less than 70 during my bike ride.</a:t>
            </a:r>
          </a:p>
        </p:txBody>
      </p:sp>
      <p:graphicFrame>
        <p:nvGraphicFramePr>
          <p:cNvPr id="7" name="Content Placeholder 2">
            <a:extLst>
              <a:ext uri="{FF2B5EF4-FFF2-40B4-BE49-F238E27FC236}">
                <a16:creationId xmlns:a16="http://schemas.microsoft.com/office/drawing/2014/main" id="{02722074-88F5-CA2A-19DE-3DF38F42153F}"/>
              </a:ext>
            </a:extLst>
          </p:cNvPr>
          <p:cNvGraphicFramePr>
            <a:graphicFrameLocks noGrp="1"/>
          </p:cNvGraphicFramePr>
          <p:nvPr>
            <p:ph sz="quarter" idx="2"/>
          </p:nvPr>
        </p:nvGraphicFramePr>
        <p:xfrm>
          <a:off x="514545" y="1143000"/>
          <a:ext cx="4041648" cy="4937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89564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2816ED-1C52-4105-53C3-9EDD3844C4E8}"/>
              </a:ext>
            </a:extLst>
          </p:cNvPr>
          <p:cNvSpPr>
            <a:spLocks noGrp="1"/>
          </p:cNvSpPr>
          <p:nvPr>
            <p:ph type="title"/>
          </p:nvPr>
        </p:nvSpPr>
        <p:spPr>
          <a:xfrm>
            <a:off x="457200" y="228600"/>
            <a:ext cx="8229600" cy="914400"/>
          </a:xfrm>
        </p:spPr>
        <p:txBody>
          <a:bodyPr anchor="b">
            <a:normAutofit/>
          </a:bodyPr>
          <a:lstStyle/>
          <a:p>
            <a:r>
              <a:rPr lang="en-US" dirty="0"/>
              <a:t>Helping People Succeed</a:t>
            </a:r>
          </a:p>
        </p:txBody>
      </p:sp>
      <p:sp>
        <p:nvSpPr>
          <p:cNvPr id="5" name="Content Placeholder 4">
            <a:extLst>
              <a:ext uri="{FF2B5EF4-FFF2-40B4-BE49-F238E27FC236}">
                <a16:creationId xmlns:a16="http://schemas.microsoft.com/office/drawing/2014/main" id="{1807922F-B47A-18E7-3B20-3F9F0347FBD3}"/>
              </a:ext>
            </a:extLst>
          </p:cNvPr>
          <p:cNvSpPr>
            <a:spLocks noGrp="1"/>
          </p:cNvSpPr>
          <p:nvPr>
            <p:ph sz="quarter" idx="1"/>
          </p:nvPr>
        </p:nvSpPr>
        <p:spPr>
          <a:xfrm>
            <a:off x="457200" y="1219200"/>
            <a:ext cx="4041648" cy="5410200"/>
          </a:xfrm>
        </p:spPr>
        <p:txBody>
          <a:bodyPr>
            <a:normAutofit fontScale="92500" lnSpcReduction="20000"/>
          </a:bodyPr>
          <a:lstStyle/>
          <a:p>
            <a:pPr marL="342991" lvl="1" indent="-342991">
              <a:lnSpc>
                <a:spcPct val="110000"/>
              </a:lnSpc>
              <a:buClr>
                <a:srgbClr val="005959"/>
              </a:buClr>
              <a:buFont typeface="Wingdings" panose="05000000000000000000" pitchFamily="2" charset="2"/>
              <a:buChar char="§"/>
            </a:pPr>
            <a:r>
              <a:rPr lang="en-US" sz="2800" dirty="0"/>
              <a:t>The change has to be achievable – something they actually can do.</a:t>
            </a:r>
          </a:p>
          <a:p>
            <a:pPr marL="342991" lvl="1" indent="-342991">
              <a:lnSpc>
                <a:spcPct val="110000"/>
              </a:lnSpc>
              <a:buClr>
                <a:srgbClr val="005959"/>
              </a:buClr>
              <a:buFont typeface="Wingdings" panose="05000000000000000000" pitchFamily="2" charset="2"/>
              <a:buChar char="§"/>
            </a:pPr>
            <a:r>
              <a:rPr lang="en-US" sz="2800" dirty="0"/>
              <a:t>Remind them that feelings and action are not the same thing.</a:t>
            </a:r>
          </a:p>
          <a:p>
            <a:pPr marL="342991" lvl="1" indent="-342991">
              <a:lnSpc>
                <a:spcPct val="110000"/>
              </a:lnSpc>
              <a:buClr>
                <a:srgbClr val="005959"/>
              </a:buClr>
              <a:buFont typeface="Wingdings" panose="05000000000000000000" pitchFamily="2" charset="2"/>
              <a:buChar char="§"/>
            </a:pPr>
            <a:r>
              <a:rPr lang="en-US" sz="2800" dirty="0"/>
              <a:t>The first change may not fix the problem, but it helps people discover what to do next. </a:t>
            </a:r>
          </a:p>
          <a:p>
            <a:pPr marL="342991" lvl="1" indent="-342991">
              <a:lnSpc>
                <a:spcPct val="110000"/>
              </a:lnSpc>
              <a:buClr>
                <a:srgbClr val="005959"/>
              </a:buClr>
              <a:buFont typeface="Wingdings" panose="05000000000000000000" pitchFamily="2" charset="2"/>
              <a:buChar char="§"/>
            </a:pPr>
            <a:r>
              <a:rPr lang="en-US" sz="2800" dirty="0"/>
              <a:t>The first change may point them in the right direction, but it still might not be enough change.</a:t>
            </a:r>
          </a:p>
          <a:p>
            <a:pPr>
              <a:lnSpc>
                <a:spcPct val="90000"/>
              </a:lnSpc>
            </a:pPr>
            <a:endParaRPr lang="en-US" sz="2200" dirty="0"/>
          </a:p>
        </p:txBody>
      </p:sp>
      <p:pic>
        <p:nvPicPr>
          <p:cNvPr id="8" name="Picture 7" descr="Steps against a white wall">
            <a:extLst>
              <a:ext uri="{FF2B5EF4-FFF2-40B4-BE49-F238E27FC236}">
                <a16:creationId xmlns:a16="http://schemas.microsoft.com/office/drawing/2014/main" id="{C881C457-F7C9-96CD-54BD-3E50012B54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719" r="23644" b="-3"/>
          <a:stretch/>
        </p:blipFill>
        <p:spPr>
          <a:xfrm>
            <a:off x="4645154" y="1216152"/>
            <a:ext cx="4028692" cy="4937760"/>
          </a:xfrm>
          <a:prstGeom prst="rect">
            <a:avLst/>
          </a:prstGeom>
          <a:noFill/>
        </p:spPr>
      </p:pic>
      <p:sp>
        <p:nvSpPr>
          <p:cNvPr id="11" name="TextBox 10">
            <a:extLst>
              <a:ext uri="{FF2B5EF4-FFF2-40B4-BE49-F238E27FC236}">
                <a16:creationId xmlns:a16="http://schemas.microsoft.com/office/drawing/2014/main" id="{7F0E4388-B97C-5D9C-6FF0-82CA1330423D}"/>
              </a:ext>
            </a:extLst>
          </p:cNvPr>
          <p:cNvSpPr txBox="1"/>
          <p:nvPr/>
        </p:nvSpPr>
        <p:spPr>
          <a:xfrm>
            <a:off x="4800600" y="1371600"/>
            <a:ext cx="3873246" cy="424732"/>
          </a:xfrm>
          <a:prstGeom prst="rect">
            <a:avLst/>
          </a:prstGeom>
          <a:noFill/>
        </p:spPr>
        <p:txBody>
          <a:bodyPr wrap="square">
            <a:spAutoFit/>
          </a:bodyPr>
          <a:lstStyle/>
          <a:p>
            <a:pPr marL="0" lvl="1">
              <a:lnSpc>
                <a:spcPct val="90000"/>
              </a:lnSpc>
              <a:buClr>
                <a:srgbClr val="005959"/>
              </a:buClr>
            </a:pPr>
            <a:r>
              <a:rPr lang="en-US" sz="2400" dirty="0"/>
              <a:t>This is a step-wise process.</a:t>
            </a:r>
          </a:p>
        </p:txBody>
      </p:sp>
    </p:spTree>
    <p:extLst>
      <p:ext uri="{BB962C8B-B14F-4D97-AF65-F5344CB8AC3E}">
        <p14:creationId xmlns:p14="http://schemas.microsoft.com/office/powerpoint/2010/main" val="30472355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pPr eaLnBrk="1" hangingPunct="1"/>
            <a:r>
              <a:rPr lang="en-US"/>
              <a:t>Hormones Effect on Glucose</a:t>
            </a:r>
          </a:p>
        </p:txBody>
      </p:sp>
      <p:sp>
        <p:nvSpPr>
          <p:cNvPr id="1336323" name="Rectangle 3"/>
          <p:cNvSpPr>
            <a:spLocks noGrp="1" noChangeArrowheads="1"/>
          </p:cNvSpPr>
          <p:nvPr>
            <p:ph sz="half" idx="1"/>
          </p:nvPr>
        </p:nvSpPr>
        <p:spPr>
          <a:xfrm>
            <a:off x="533400" y="1295400"/>
            <a:ext cx="5181600" cy="5334000"/>
          </a:xfrm>
        </p:spPr>
        <p:txBody>
          <a:bodyPr>
            <a:normAutofit fontScale="77500" lnSpcReduction="20000"/>
          </a:bodyPr>
          <a:lstStyle/>
          <a:p>
            <a:pPr algn="ctr" eaLnBrk="1" hangingPunct="1">
              <a:buFont typeface="Wingdings" pitchFamily="2" charset="2"/>
              <a:buNone/>
              <a:defRPr/>
            </a:pPr>
            <a:r>
              <a:rPr lang="en-US" u="sng" dirty="0"/>
              <a:t>Hormone			 </a:t>
            </a:r>
            <a:r>
              <a:rPr lang="en-US" dirty="0"/>
              <a:t>	</a:t>
            </a:r>
            <a:r>
              <a:rPr lang="en-US" dirty="0">
                <a:sym typeface="Wingdings" pitchFamily="2" charset="2"/>
              </a:rPr>
              <a:t> </a:t>
            </a:r>
          </a:p>
          <a:p>
            <a:pPr eaLnBrk="1" hangingPunct="1">
              <a:lnSpc>
                <a:spcPct val="120000"/>
              </a:lnSpc>
              <a:defRPr/>
            </a:pPr>
            <a:r>
              <a:rPr lang="en-US" dirty="0">
                <a:sym typeface="Wingdings" pitchFamily="2" charset="2"/>
              </a:rPr>
              <a:t>Glucagon (pancreas)	</a:t>
            </a:r>
            <a:r>
              <a:rPr lang="en-US" dirty="0">
                <a:solidFill>
                  <a:srgbClr val="FF0000"/>
                </a:solidFill>
                <a:sym typeface="Wingdings" pitchFamily="2" charset="2"/>
              </a:rPr>
              <a:t> </a:t>
            </a:r>
          </a:p>
          <a:p>
            <a:pPr eaLnBrk="1" hangingPunct="1">
              <a:lnSpc>
                <a:spcPct val="120000"/>
              </a:lnSpc>
              <a:defRPr/>
            </a:pPr>
            <a:r>
              <a:rPr lang="en-US" dirty="0">
                <a:sym typeface="Wingdings" pitchFamily="2" charset="2"/>
              </a:rPr>
              <a:t>Stress hormones (kidney)	</a:t>
            </a:r>
            <a:endParaRPr lang="en-US" dirty="0">
              <a:solidFill>
                <a:srgbClr val="FF0000"/>
              </a:solidFill>
              <a:sym typeface="Wingdings" pitchFamily="2" charset="2"/>
            </a:endParaRPr>
          </a:p>
          <a:p>
            <a:pPr eaLnBrk="1" hangingPunct="1">
              <a:lnSpc>
                <a:spcPct val="120000"/>
              </a:lnSpc>
              <a:defRPr/>
            </a:pPr>
            <a:r>
              <a:rPr lang="en-US" dirty="0">
                <a:sym typeface="Wingdings" pitchFamily="2" charset="2"/>
              </a:rPr>
              <a:t>Epinephrine (kidney)		</a:t>
            </a:r>
            <a:r>
              <a:rPr lang="en-US" dirty="0">
                <a:solidFill>
                  <a:srgbClr val="FF0000"/>
                </a:solidFill>
                <a:sym typeface="Wingdings" pitchFamily="2" charset="2"/>
              </a:rPr>
              <a:t> </a:t>
            </a:r>
            <a:r>
              <a:rPr lang="en-US" dirty="0">
                <a:solidFill>
                  <a:srgbClr val="FFCC00"/>
                </a:solidFill>
                <a:sym typeface="Wingdings" pitchFamily="2" charset="2"/>
              </a:rPr>
              <a:t> </a:t>
            </a:r>
          </a:p>
          <a:p>
            <a:pPr eaLnBrk="1" hangingPunct="1">
              <a:lnSpc>
                <a:spcPct val="120000"/>
              </a:lnSpc>
              <a:defRPr/>
            </a:pPr>
            <a:r>
              <a:rPr lang="en-US" dirty="0">
                <a:sym typeface="Wingdings" pitchFamily="2" charset="2"/>
              </a:rPr>
              <a:t>Insulin (pancreas)	 </a:t>
            </a:r>
          </a:p>
          <a:p>
            <a:pPr eaLnBrk="1" hangingPunct="1">
              <a:lnSpc>
                <a:spcPct val="120000"/>
              </a:lnSpc>
              <a:defRPr/>
            </a:pPr>
            <a:r>
              <a:rPr lang="en-US" dirty="0">
                <a:sym typeface="Wingdings" pitchFamily="2" charset="2"/>
              </a:rPr>
              <a:t>Amylin (pancreas)	</a:t>
            </a:r>
          </a:p>
          <a:p>
            <a:pPr eaLnBrk="1" hangingPunct="1">
              <a:lnSpc>
                <a:spcPct val="120000"/>
              </a:lnSpc>
              <a:defRPr/>
            </a:pPr>
            <a:r>
              <a:rPr lang="en-US" dirty="0">
                <a:sym typeface="Wingdings" pitchFamily="2" charset="2"/>
              </a:rPr>
              <a:t>Gut hormones - </a:t>
            </a:r>
            <a:r>
              <a:rPr lang="en-US" dirty="0" err="1">
                <a:sym typeface="Wingdings" pitchFamily="2" charset="2"/>
              </a:rPr>
              <a:t>incretins</a:t>
            </a:r>
            <a:r>
              <a:rPr lang="en-US" dirty="0">
                <a:sym typeface="Wingdings" pitchFamily="2" charset="2"/>
              </a:rPr>
              <a:t> (GLP-1) released by L cells of intestinal mucosa, beta cell has receptors)</a:t>
            </a:r>
          </a:p>
        </p:txBody>
      </p:sp>
      <p:sp>
        <p:nvSpPr>
          <p:cNvPr id="1336324" name="Rectangle 4"/>
          <p:cNvSpPr>
            <a:spLocks noChangeArrowheads="1"/>
          </p:cNvSpPr>
          <p:nvPr/>
        </p:nvSpPr>
        <p:spPr bwMode="auto">
          <a:xfrm>
            <a:off x="5181600" y="1143000"/>
            <a:ext cx="1866900" cy="4597527"/>
          </a:xfrm>
          <a:prstGeom prst="rect">
            <a:avLst/>
          </a:prstGeom>
          <a:noFill/>
          <a:ln w="9525">
            <a:noFill/>
            <a:miter lim="800000"/>
            <a:headEnd/>
            <a:tailEnd/>
          </a:ln>
          <a:effectLst/>
        </p:spPr>
        <p:txBody>
          <a:bodyPr/>
          <a:lstStyle/>
          <a:p>
            <a:pPr marL="257168" indent="-257168" algn="ctr">
              <a:spcBef>
                <a:spcPct val="20000"/>
              </a:spcBef>
              <a:buClr>
                <a:schemeClr val="tx2"/>
              </a:buClr>
              <a:buSzPct val="60000"/>
              <a:defRPr/>
            </a:pPr>
            <a:r>
              <a:rPr lang="en-US" sz="3200" u="sng" dirty="0">
                <a:latin typeface="Tahoma" pitchFamily="34" charset="0"/>
              </a:rPr>
              <a:t>Effect    </a:t>
            </a:r>
            <a:r>
              <a:rPr lang="en-US" sz="2100" u="sng" dirty="0">
                <a:effectLst>
                  <a:outerShdw blurRad="38100" dist="38100" dir="2700000" algn="tl">
                    <a:srgbClr val="000000"/>
                  </a:outerShdw>
                </a:effectLst>
                <a:latin typeface="Tahoma" pitchFamily="34" charset="0"/>
              </a:rPr>
              <a:t>     </a:t>
            </a:r>
          </a:p>
          <a:p>
            <a:pPr marL="257168" indent="-257168" algn="ctr">
              <a:spcBef>
                <a:spcPct val="20000"/>
              </a:spcBef>
              <a:buClr>
                <a:schemeClr val="tx2"/>
              </a:buClr>
              <a:buSzPct val="60000"/>
              <a:defRPr/>
            </a:pPr>
            <a:r>
              <a:rPr lang="en-US" sz="2800" dirty="0">
                <a:solidFill>
                  <a:srgbClr val="FF0000"/>
                </a:solidFill>
                <a:effectLst>
                  <a:outerShdw blurRad="38100" dist="38100" dir="2700000" algn="tl">
                    <a:srgbClr val="000000"/>
                  </a:outerShdw>
                </a:effectLst>
                <a:latin typeface="Tahoma" pitchFamily="34" charset="0"/>
                <a:sym typeface="Wingdings" pitchFamily="2" charset="2"/>
              </a:rPr>
              <a:t>	 </a:t>
            </a:r>
            <a:r>
              <a:rPr lang="en-US" sz="3200" dirty="0">
                <a:solidFill>
                  <a:srgbClr val="FF0000"/>
                </a:solidFill>
                <a:effectLst>
                  <a:outerShdw blurRad="38100" dist="38100" dir="2700000" algn="tl">
                    <a:srgbClr val="000000"/>
                  </a:outerShdw>
                </a:effectLst>
                <a:latin typeface="Tahoma" pitchFamily="34" charset="0"/>
                <a:sym typeface="Wingdings" pitchFamily="2" charset="2"/>
              </a:rPr>
              <a:t></a:t>
            </a:r>
          </a:p>
          <a:p>
            <a:pPr marL="257168" indent="-257168">
              <a:spcBef>
                <a:spcPct val="20000"/>
              </a:spcBef>
              <a:buClr>
                <a:schemeClr val="tx2"/>
              </a:buClr>
              <a:buSzPct val="60000"/>
              <a:defRPr/>
            </a:pPr>
            <a:r>
              <a:rPr lang="en-US" sz="3200" dirty="0">
                <a:solidFill>
                  <a:srgbClr val="FF0000"/>
                </a:solidFill>
                <a:effectLst>
                  <a:outerShdw blurRad="38100" dist="38100" dir="2700000" algn="tl">
                    <a:srgbClr val="000000"/>
                  </a:outerShdw>
                </a:effectLst>
                <a:latin typeface="Tahoma" pitchFamily="34" charset="0"/>
                <a:sym typeface="Wingdings" pitchFamily="2" charset="2"/>
              </a:rPr>
              <a:t>	 	 </a:t>
            </a:r>
          </a:p>
          <a:p>
            <a:pPr marL="257168" indent="-257168">
              <a:spcBef>
                <a:spcPct val="20000"/>
              </a:spcBef>
              <a:buClr>
                <a:schemeClr val="tx2"/>
              </a:buClr>
              <a:buSzPct val="60000"/>
              <a:defRPr/>
            </a:pPr>
            <a:r>
              <a:rPr lang="en-US" sz="3200" dirty="0">
                <a:solidFill>
                  <a:srgbClr val="FF0000"/>
                </a:solidFill>
                <a:effectLst>
                  <a:outerShdw blurRad="38100" dist="38100" dir="2700000" algn="tl">
                    <a:srgbClr val="000000"/>
                  </a:outerShdw>
                </a:effectLst>
                <a:latin typeface="Tahoma" pitchFamily="34" charset="0"/>
                <a:sym typeface="Wingdings" pitchFamily="2" charset="2"/>
              </a:rPr>
              <a:t>		</a:t>
            </a:r>
            <a:r>
              <a:rPr lang="en-US" sz="3200" dirty="0">
                <a:solidFill>
                  <a:srgbClr val="FFCC00"/>
                </a:solidFill>
                <a:effectLst>
                  <a:outerShdw blurRad="38100" dist="38100" dir="2700000" algn="tl">
                    <a:srgbClr val="000000"/>
                  </a:outerShdw>
                </a:effectLst>
                <a:latin typeface="Tahoma" pitchFamily="34" charset="0"/>
                <a:sym typeface="Wingdings" pitchFamily="2" charset="2"/>
              </a:rPr>
              <a:t> </a:t>
            </a:r>
          </a:p>
          <a:p>
            <a:pPr marL="257168" indent="-257168">
              <a:spcBef>
                <a:spcPct val="20000"/>
              </a:spcBef>
              <a:buClr>
                <a:schemeClr val="tx2"/>
              </a:buClr>
              <a:buSzPct val="60000"/>
              <a:defRPr/>
            </a:pPr>
            <a:r>
              <a:rPr lang="en-US" sz="3200" dirty="0">
                <a:effectLst>
                  <a:outerShdw blurRad="38100" dist="38100" dir="2700000" algn="tl">
                    <a:srgbClr val="000000"/>
                  </a:outerShdw>
                </a:effectLst>
                <a:latin typeface="Tahoma" pitchFamily="34" charset="0"/>
                <a:sym typeface="Wingdings" pitchFamily="2" charset="2"/>
              </a:rPr>
              <a:t>		</a:t>
            </a:r>
            <a:endParaRPr lang="en-US" sz="3200" dirty="0">
              <a:solidFill>
                <a:srgbClr val="FFCC00"/>
              </a:solidFill>
              <a:effectLst>
                <a:outerShdw blurRad="38100" dist="38100" dir="2700000" algn="tl">
                  <a:srgbClr val="000000"/>
                </a:outerShdw>
              </a:effectLst>
              <a:latin typeface="Tahoma" pitchFamily="34" charset="0"/>
              <a:sym typeface="Wingdings" pitchFamily="2" charset="2"/>
            </a:endParaRPr>
          </a:p>
          <a:p>
            <a:pPr marL="257168" indent="-257168">
              <a:spcBef>
                <a:spcPct val="20000"/>
              </a:spcBef>
              <a:buClr>
                <a:schemeClr val="tx2"/>
              </a:buClr>
              <a:buSzPct val="60000"/>
              <a:defRPr/>
            </a:pPr>
            <a:r>
              <a:rPr lang="en-US" sz="3200" dirty="0">
                <a:effectLst>
                  <a:outerShdw blurRad="38100" dist="38100" dir="2700000" algn="tl">
                    <a:srgbClr val="000000"/>
                  </a:outerShdw>
                </a:effectLst>
                <a:latin typeface="Tahoma" pitchFamily="34" charset="0"/>
                <a:sym typeface="Wingdings" pitchFamily="2" charset="2"/>
              </a:rPr>
              <a:t>		</a:t>
            </a:r>
          </a:p>
          <a:p>
            <a:pPr marL="257168" indent="-257168">
              <a:spcBef>
                <a:spcPct val="20000"/>
              </a:spcBef>
              <a:buClr>
                <a:schemeClr val="tx2"/>
              </a:buClr>
              <a:buSzPct val="60000"/>
              <a:defRPr/>
            </a:pPr>
            <a:r>
              <a:rPr lang="en-US" sz="3200" dirty="0">
                <a:effectLst>
                  <a:outerShdw blurRad="38100" dist="38100" dir="2700000" algn="tl">
                    <a:srgbClr val="000000"/>
                  </a:outerShdw>
                </a:effectLst>
                <a:latin typeface="Tahoma" pitchFamily="34" charset="0"/>
                <a:sym typeface="Wingdings" pitchFamily="2" charset="2"/>
              </a:rPr>
              <a:t>	 	</a:t>
            </a:r>
          </a:p>
        </p:txBody>
      </p:sp>
    </p:spTree>
    <p:custDataLst>
      <p:tags r:id="rId1"/>
    </p:custDataLst>
    <p:extLst>
      <p:ext uri="{BB962C8B-B14F-4D97-AF65-F5344CB8AC3E}">
        <p14:creationId xmlns:p14="http://schemas.microsoft.com/office/powerpoint/2010/main" val="252917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36324">
                                            <p:txEl>
                                              <p:pRg st="1" end="1"/>
                                            </p:txEl>
                                          </p:spTgt>
                                        </p:tgtEl>
                                        <p:attrNameLst>
                                          <p:attrName>style.visibility</p:attrName>
                                        </p:attrNameLst>
                                      </p:cBhvr>
                                      <p:to>
                                        <p:strVal val="visible"/>
                                      </p:to>
                                    </p:set>
                                    <p:anim calcmode="lin" valueType="num">
                                      <p:cBhvr additive="base">
                                        <p:cTn id="7" dur="500" fill="hold"/>
                                        <p:tgtEl>
                                          <p:spTgt spid="133632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3632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36324">
                                            <p:txEl>
                                              <p:pRg st="2" end="2"/>
                                            </p:txEl>
                                          </p:spTgt>
                                        </p:tgtEl>
                                        <p:attrNameLst>
                                          <p:attrName>style.visibility</p:attrName>
                                        </p:attrNameLst>
                                      </p:cBhvr>
                                      <p:to>
                                        <p:strVal val="visible"/>
                                      </p:to>
                                    </p:set>
                                    <p:anim calcmode="lin" valueType="num">
                                      <p:cBhvr additive="base">
                                        <p:cTn id="13" dur="500" fill="hold"/>
                                        <p:tgtEl>
                                          <p:spTgt spid="1336324">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3363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1336324">
                                            <p:txEl>
                                              <p:pRg st="3" end="3"/>
                                            </p:txEl>
                                          </p:spTgt>
                                        </p:tgtEl>
                                        <p:attrNameLst>
                                          <p:attrName>style.visibility</p:attrName>
                                        </p:attrNameLst>
                                      </p:cBhvr>
                                      <p:to>
                                        <p:strVal val="visible"/>
                                      </p:to>
                                    </p:set>
                                    <p:anim calcmode="lin" valueType="num">
                                      <p:cBhvr additive="base">
                                        <p:cTn id="19" dur="500" fill="hold"/>
                                        <p:tgtEl>
                                          <p:spTgt spid="1336324">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33632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nodeType="clickEffect">
                                  <p:stCondLst>
                                    <p:cond delay="0"/>
                                  </p:stCondLst>
                                  <p:childTnLst>
                                    <p:set>
                                      <p:cBhvr>
                                        <p:cTn id="24" dur="1" fill="hold">
                                          <p:stCondLst>
                                            <p:cond delay="0"/>
                                          </p:stCondLst>
                                        </p:cTn>
                                        <p:tgtEl>
                                          <p:spTgt spid="1336324">
                                            <p:txEl>
                                              <p:pRg st="4" end="4"/>
                                            </p:txEl>
                                          </p:spTgt>
                                        </p:tgtEl>
                                        <p:attrNameLst>
                                          <p:attrName>style.visibility</p:attrName>
                                        </p:attrNameLst>
                                      </p:cBhvr>
                                      <p:to>
                                        <p:strVal val="visible"/>
                                      </p:to>
                                    </p:set>
                                    <p:anim calcmode="lin" valueType="num">
                                      <p:cBhvr additive="base">
                                        <p:cTn id="25" dur="1000" fill="hold"/>
                                        <p:tgtEl>
                                          <p:spTgt spid="1336324">
                                            <p:txEl>
                                              <p:pRg st="4" end="4"/>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1336324">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336324">
                                            <p:txEl>
                                              <p:pRg st="5" end="5"/>
                                            </p:txEl>
                                          </p:spTgt>
                                        </p:tgtEl>
                                        <p:attrNameLst>
                                          <p:attrName>style.visibility</p:attrName>
                                        </p:attrNameLst>
                                      </p:cBhvr>
                                      <p:to>
                                        <p:strVal val="visible"/>
                                      </p:to>
                                    </p:set>
                                    <p:anim calcmode="lin" valueType="num">
                                      <p:cBhvr additive="base">
                                        <p:cTn id="31" dur="1000" fill="hold"/>
                                        <p:tgtEl>
                                          <p:spTgt spid="1336324">
                                            <p:txEl>
                                              <p:pRg st="5" end="5"/>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33632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336323">
                                            <p:txEl>
                                              <p:pRg st="6" end="6"/>
                                            </p:txEl>
                                          </p:spTgt>
                                        </p:tgtEl>
                                        <p:attrNameLst>
                                          <p:attrName>style.visibility</p:attrName>
                                        </p:attrNameLst>
                                      </p:cBhvr>
                                      <p:to>
                                        <p:strVal val="visible"/>
                                      </p:to>
                                    </p:set>
                                    <p:anim calcmode="lin" valueType="num">
                                      <p:cBhvr additive="base">
                                        <p:cTn id="37" dur="500" fill="hold"/>
                                        <p:tgtEl>
                                          <p:spTgt spid="133632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3632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9" fill="hold" nodeType="clickEffect">
                                  <p:stCondLst>
                                    <p:cond delay="0"/>
                                  </p:stCondLst>
                                  <p:childTnLst>
                                    <p:set>
                                      <p:cBhvr>
                                        <p:cTn id="42" dur="1" fill="hold">
                                          <p:stCondLst>
                                            <p:cond delay="0"/>
                                          </p:stCondLst>
                                        </p:cTn>
                                        <p:tgtEl>
                                          <p:spTgt spid="1336324">
                                            <p:txEl>
                                              <p:pRg st="6" end="6"/>
                                            </p:txEl>
                                          </p:spTgt>
                                        </p:tgtEl>
                                        <p:attrNameLst>
                                          <p:attrName>style.visibility</p:attrName>
                                        </p:attrNameLst>
                                      </p:cBhvr>
                                      <p:to>
                                        <p:strVal val="visible"/>
                                      </p:to>
                                    </p:set>
                                    <p:anim calcmode="lin" valueType="num">
                                      <p:cBhvr additive="base">
                                        <p:cTn id="43" dur="1000" fill="hold"/>
                                        <p:tgtEl>
                                          <p:spTgt spid="1336324">
                                            <p:txEl>
                                              <p:pRg st="6" end="6"/>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1336324">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323" grpId="0" build="p"/>
      <p:bldP spid="1336324" grpId="0" build="allAtOnce"/>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7DC87-3923-44DA-7DA6-44F902703477}"/>
              </a:ext>
            </a:extLst>
          </p:cNvPr>
          <p:cNvSpPr>
            <a:spLocks noGrp="1"/>
          </p:cNvSpPr>
          <p:nvPr>
            <p:ph type="title"/>
          </p:nvPr>
        </p:nvSpPr>
        <p:spPr/>
        <p:txBody>
          <a:bodyPr/>
          <a:lstStyle/>
          <a:p>
            <a:r>
              <a:rPr lang="en-US" dirty="0"/>
              <a:t>Checking in with JR 2 weeks later</a:t>
            </a:r>
          </a:p>
        </p:txBody>
      </p:sp>
      <p:sp>
        <p:nvSpPr>
          <p:cNvPr id="5" name="Text Placeholder 4">
            <a:extLst>
              <a:ext uri="{FF2B5EF4-FFF2-40B4-BE49-F238E27FC236}">
                <a16:creationId xmlns:a16="http://schemas.microsoft.com/office/drawing/2014/main" id="{6C0B5BD4-10BC-C28F-A35D-B37906F1F5B4}"/>
              </a:ext>
            </a:extLst>
          </p:cNvPr>
          <p:cNvSpPr>
            <a:spLocks noGrp="1"/>
          </p:cNvSpPr>
          <p:nvPr>
            <p:ph type="body" idx="1"/>
          </p:nvPr>
        </p:nvSpPr>
        <p:spPr/>
        <p:txBody>
          <a:bodyPr/>
          <a:lstStyle/>
          <a:p>
            <a:r>
              <a:rPr lang="en-US" dirty="0"/>
              <a:t>You Say / Ask</a:t>
            </a:r>
          </a:p>
        </p:txBody>
      </p:sp>
      <p:sp>
        <p:nvSpPr>
          <p:cNvPr id="6" name="Text Placeholder 5">
            <a:extLst>
              <a:ext uri="{FF2B5EF4-FFF2-40B4-BE49-F238E27FC236}">
                <a16:creationId xmlns:a16="http://schemas.microsoft.com/office/drawing/2014/main" id="{9231E635-4EDA-51CA-8C36-87B0A0209952}"/>
              </a:ext>
            </a:extLst>
          </p:cNvPr>
          <p:cNvSpPr>
            <a:spLocks noGrp="1"/>
          </p:cNvSpPr>
          <p:nvPr>
            <p:ph type="body" sz="half" idx="3"/>
          </p:nvPr>
        </p:nvSpPr>
        <p:spPr>
          <a:xfrm>
            <a:off x="4646614" y="1140909"/>
            <a:ext cx="4041775" cy="685800"/>
          </a:xfrm>
        </p:spPr>
        <p:txBody>
          <a:bodyPr/>
          <a:lstStyle/>
          <a:p>
            <a:r>
              <a:rPr lang="en-US" dirty="0"/>
              <a:t>JR Responds</a:t>
            </a:r>
          </a:p>
        </p:txBody>
      </p:sp>
      <p:sp>
        <p:nvSpPr>
          <p:cNvPr id="3" name="Content Placeholder 2">
            <a:extLst>
              <a:ext uri="{FF2B5EF4-FFF2-40B4-BE49-F238E27FC236}">
                <a16:creationId xmlns:a16="http://schemas.microsoft.com/office/drawing/2014/main" id="{E1614AE5-256B-8B2F-8A49-733F1C90A870}"/>
              </a:ext>
            </a:extLst>
          </p:cNvPr>
          <p:cNvSpPr>
            <a:spLocks noGrp="1"/>
          </p:cNvSpPr>
          <p:nvPr>
            <p:ph sz="quarter" idx="2"/>
          </p:nvPr>
        </p:nvSpPr>
        <p:spPr>
          <a:xfrm>
            <a:off x="304800" y="1980154"/>
            <a:ext cx="4038600" cy="4038600"/>
          </a:xfrm>
        </p:spPr>
        <p:txBody>
          <a:bodyPr>
            <a:noAutofit/>
          </a:bodyPr>
          <a:lstStyle/>
          <a:p>
            <a:r>
              <a:rPr lang="en-US" sz="2400" dirty="0"/>
              <a:t>Thank you for keeping logs on your exercise days.</a:t>
            </a:r>
          </a:p>
          <a:p>
            <a:r>
              <a:rPr lang="en-US" sz="2400" dirty="0"/>
              <a:t>Did you notice your DD story showed up?</a:t>
            </a:r>
          </a:p>
          <a:p>
            <a:r>
              <a:rPr lang="en-US" sz="2400" dirty="0"/>
              <a:t>Were you able to try any of the experiments? </a:t>
            </a:r>
          </a:p>
          <a:p>
            <a:r>
              <a:rPr lang="en-US" sz="2400" dirty="0"/>
              <a:t>Did you discover anything new?</a:t>
            </a:r>
          </a:p>
          <a:p>
            <a:pPr marL="0" indent="0">
              <a:buNone/>
            </a:pPr>
            <a:endParaRPr lang="en-US" sz="2400" dirty="0"/>
          </a:p>
        </p:txBody>
      </p:sp>
      <p:sp>
        <p:nvSpPr>
          <p:cNvPr id="4" name="Content Placeholder 3">
            <a:extLst>
              <a:ext uri="{FF2B5EF4-FFF2-40B4-BE49-F238E27FC236}">
                <a16:creationId xmlns:a16="http://schemas.microsoft.com/office/drawing/2014/main" id="{EB45D55B-7BA2-4436-A2DF-2EA15E21E136}"/>
              </a:ext>
            </a:extLst>
          </p:cNvPr>
          <p:cNvSpPr>
            <a:spLocks noGrp="1"/>
          </p:cNvSpPr>
          <p:nvPr>
            <p:ph sz="quarter" idx="4"/>
          </p:nvPr>
        </p:nvSpPr>
        <p:spPr>
          <a:xfrm>
            <a:off x="4343400" y="1826709"/>
            <a:ext cx="4495799" cy="4345491"/>
          </a:xfrm>
        </p:spPr>
        <p:txBody>
          <a:bodyPr>
            <a:noAutofit/>
          </a:bodyPr>
          <a:lstStyle/>
          <a:p>
            <a:pPr>
              <a:lnSpc>
                <a:spcPct val="120000"/>
              </a:lnSpc>
            </a:pPr>
            <a:r>
              <a:rPr lang="en-US" sz="2400" dirty="0"/>
              <a:t>Yes, I noticed my worry as I prepared for my ride.</a:t>
            </a:r>
          </a:p>
          <a:p>
            <a:pPr>
              <a:lnSpc>
                <a:spcPct val="120000"/>
              </a:lnSpc>
            </a:pPr>
            <a:r>
              <a:rPr lang="en-US" sz="2400" dirty="0"/>
              <a:t>I put my pump on exercise mode when I started my ride. I got a little low at first, had some glucose tabs, and then things stabilized. </a:t>
            </a:r>
          </a:p>
          <a:p>
            <a:pPr>
              <a:lnSpc>
                <a:spcPct val="120000"/>
              </a:lnSpc>
            </a:pPr>
            <a:r>
              <a:rPr lang="en-US" sz="2400" dirty="0"/>
              <a:t>Next time, I will start with a higher BG plus put my pump on exercise mode.</a:t>
            </a:r>
          </a:p>
        </p:txBody>
      </p:sp>
    </p:spTree>
    <p:extLst>
      <p:ext uri="{BB962C8B-B14F-4D97-AF65-F5344CB8AC3E}">
        <p14:creationId xmlns:p14="http://schemas.microsoft.com/office/powerpoint/2010/main" val="1447603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221" y="1046223"/>
            <a:ext cx="628814" cy="628814"/>
          </a:xfrm>
          <a:prstGeom prst="rect">
            <a:avLst/>
          </a:prstGeom>
        </p:spPr>
      </p:pic>
      <p:sp>
        <p:nvSpPr>
          <p:cNvPr id="2" name="Title 1">
            <a:extLst>
              <a:ext uri="{FF2B5EF4-FFF2-40B4-BE49-F238E27FC236}">
                <a16:creationId xmlns:a16="http://schemas.microsoft.com/office/drawing/2014/main" id="{B3A2AED3-ED0E-FE6F-1D27-875DEAD316CB}"/>
              </a:ext>
            </a:extLst>
          </p:cNvPr>
          <p:cNvSpPr>
            <a:spLocks noGrp="1"/>
          </p:cNvSpPr>
          <p:nvPr>
            <p:ph type="title"/>
          </p:nvPr>
        </p:nvSpPr>
        <p:spPr/>
        <p:txBody>
          <a:bodyPr>
            <a:normAutofit fontScale="90000"/>
          </a:bodyPr>
          <a:lstStyle/>
          <a:p>
            <a:r>
              <a:rPr lang="en-US" dirty="0"/>
              <a:t>Setting Up Experiment/ Taking Action</a:t>
            </a:r>
          </a:p>
        </p:txBody>
      </p:sp>
      <p:sp>
        <p:nvSpPr>
          <p:cNvPr id="3" name="Content Placeholder 2">
            <a:extLst>
              <a:ext uri="{FF2B5EF4-FFF2-40B4-BE49-F238E27FC236}">
                <a16:creationId xmlns:a16="http://schemas.microsoft.com/office/drawing/2014/main" id="{7FCE9A90-1C68-5DD3-0D6F-935E06A50A90}"/>
              </a:ext>
            </a:extLst>
          </p:cNvPr>
          <p:cNvSpPr>
            <a:spLocks noGrp="1"/>
          </p:cNvSpPr>
          <p:nvPr>
            <p:ph sz="quarter" idx="1"/>
          </p:nvPr>
        </p:nvSpPr>
        <p:spPr>
          <a:xfrm>
            <a:off x="457200" y="1219200"/>
            <a:ext cx="3276600" cy="5257800"/>
          </a:xfrm>
        </p:spPr>
        <p:txBody>
          <a:bodyPr>
            <a:normAutofit fontScale="70000" lnSpcReduction="20000"/>
          </a:bodyPr>
          <a:lstStyle/>
          <a:p>
            <a:pPr>
              <a:lnSpc>
                <a:spcPct val="120000"/>
              </a:lnSpc>
            </a:pPr>
            <a:r>
              <a:rPr lang="en-US" dirty="0">
                <a:cs typeface="Calibri" panose="020F0502020204030204" pitchFamily="34" charset="0"/>
              </a:rPr>
              <a:t>C</a:t>
            </a:r>
            <a:r>
              <a:rPr lang="en-US" sz="3200" dirty="0">
                <a:cs typeface="Calibri" panose="020F0502020204030204" pitchFamily="34" charset="0"/>
              </a:rPr>
              <a:t>hange experiments need to be time limited (not forever) – this is only an experiment – try it out for 3 days and see what happens.</a:t>
            </a:r>
          </a:p>
          <a:p>
            <a:pPr>
              <a:lnSpc>
                <a:spcPct val="120000"/>
              </a:lnSpc>
            </a:pPr>
            <a:r>
              <a:rPr lang="en-US" dirty="0">
                <a:cs typeface="Calibri" panose="020F0502020204030204" pitchFamily="34" charset="0"/>
              </a:rPr>
              <a:t>They could realize that it actually isn’t an issue or maybe it is something different.</a:t>
            </a:r>
          </a:p>
          <a:p>
            <a:pPr>
              <a:lnSpc>
                <a:spcPct val="120000"/>
              </a:lnSpc>
            </a:pPr>
            <a:endParaRPr lang="en-US" sz="3200" dirty="0">
              <a:cs typeface="Calibri" panose="020F0502020204030204" pitchFamily="34" charset="0"/>
            </a:endParaRPr>
          </a:p>
          <a:p>
            <a:endParaRPr lang="en-US" dirty="0"/>
          </a:p>
        </p:txBody>
      </p:sp>
      <p:sp>
        <p:nvSpPr>
          <p:cNvPr id="4" name="Content Placeholder 3">
            <a:extLst>
              <a:ext uri="{FF2B5EF4-FFF2-40B4-BE49-F238E27FC236}">
                <a16:creationId xmlns:a16="http://schemas.microsoft.com/office/drawing/2014/main" id="{9A339C24-13AB-950A-C3DE-6095E46219D7}"/>
              </a:ext>
            </a:extLst>
          </p:cNvPr>
          <p:cNvSpPr>
            <a:spLocks noGrp="1"/>
          </p:cNvSpPr>
          <p:nvPr>
            <p:ph sz="quarter" idx="2"/>
          </p:nvPr>
        </p:nvSpPr>
        <p:spPr>
          <a:xfrm>
            <a:off x="4114800" y="1219200"/>
            <a:ext cx="4800600" cy="5489448"/>
          </a:xfrm>
        </p:spPr>
        <p:txBody>
          <a:bodyPr>
            <a:noAutofit/>
          </a:bodyPr>
          <a:lstStyle/>
          <a:p>
            <a:r>
              <a:rPr lang="en-US" dirty="0">
                <a:solidFill>
                  <a:srgbClr val="0070C0"/>
                </a:solidFill>
                <a:cs typeface="Calibri" panose="020F0502020204030204" pitchFamily="34" charset="0"/>
              </a:rPr>
              <a:t>Based on JR results:</a:t>
            </a:r>
          </a:p>
          <a:p>
            <a:pPr lvl="1"/>
            <a:r>
              <a:rPr lang="en-US" sz="2800" dirty="0">
                <a:cs typeface="Calibri" panose="020F0502020204030204" pitchFamily="34" charset="0"/>
              </a:rPr>
              <a:t>Make a small change (exercise mode &gt; higher BG)</a:t>
            </a:r>
          </a:p>
          <a:p>
            <a:pPr lvl="1"/>
            <a:r>
              <a:rPr lang="en-US" sz="2800" dirty="0">
                <a:cs typeface="Calibri" panose="020F0502020204030204" pitchFamily="34" charset="0"/>
              </a:rPr>
              <a:t>Realize, that the story and tough feelings can be major barrier to change.  (It is scary, but I can feel worried and still try these new strategies)</a:t>
            </a:r>
          </a:p>
          <a:p>
            <a:pPr lvl="1"/>
            <a:r>
              <a:rPr lang="en-US" sz="2800" dirty="0">
                <a:cs typeface="Calibri" panose="020F0502020204030204" pitchFamily="34" charset="0"/>
              </a:rPr>
              <a:t>Discover an unexpected issue (maybe basal rate is too much).</a:t>
            </a:r>
          </a:p>
          <a:p>
            <a:endParaRPr lang="en-US" dirty="0"/>
          </a:p>
        </p:txBody>
      </p:sp>
    </p:spTree>
    <p:extLst>
      <p:ext uri="{BB962C8B-B14F-4D97-AF65-F5344CB8AC3E}">
        <p14:creationId xmlns:p14="http://schemas.microsoft.com/office/powerpoint/2010/main" val="1447538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221" y="1046223"/>
            <a:ext cx="628814" cy="628814"/>
          </a:xfrm>
          <a:prstGeom prst="rect">
            <a:avLst/>
          </a:prstGeom>
        </p:spPr>
      </p:pic>
      <p:pic>
        <p:nvPicPr>
          <p:cNvPr id="2" name="Picture 1"/>
          <p:cNvPicPr>
            <a:picLocks noChangeAspect="1"/>
          </p:cNvPicPr>
          <p:nvPr/>
        </p:nvPicPr>
        <p:blipFill>
          <a:blip r:embed="rId4"/>
          <a:stretch>
            <a:fillRect/>
          </a:stretch>
        </p:blipFill>
        <p:spPr>
          <a:xfrm>
            <a:off x="685800" y="1219200"/>
            <a:ext cx="7211047" cy="5127422"/>
          </a:xfrm>
          <a:prstGeom prst="rect">
            <a:avLst/>
          </a:prstGeom>
        </p:spPr>
      </p:pic>
      <p:sp>
        <p:nvSpPr>
          <p:cNvPr id="7" name="Title 6">
            <a:extLst>
              <a:ext uri="{FF2B5EF4-FFF2-40B4-BE49-F238E27FC236}">
                <a16:creationId xmlns:a16="http://schemas.microsoft.com/office/drawing/2014/main" id="{8510F714-4344-D7B5-3E01-EF97CF30261E}"/>
              </a:ext>
            </a:extLst>
          </p:cNvPr>
          <p:cNvSpPr>
            <a:spLocks noGrp="1"/>
          </p:cNvSpPr>
          <p:nvPr>
            <p:ph type="title"/>
          </p:nvPr>
        </p:nvSpPr>
        <p:spPr/>
        <p:txBody>
          <a:bodyPr/>
          <a:lstStyle/>
          <a:p>
            <a:r>
              <a:rPr lang="en-US" dirty="0"/>
              <a:t>What is happening here?</a:t>
            </a:r>
          </a:p>
        </p:txBody>
      </p:sp>
    </p:spTree>
    <p:extLst>
      <p:ext uri="{BB962C8B-B14F-4D97-AF65-F5344CB8AC3E}">
        <p14:creationId xmlns:p14="http://schemas.microsoft.com/office/powerpoint/2010/main" val="1719332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990600" y="1323920"/>
            <a:ext cx="6842984" cy="5381680"/>
          </a:xfrm>
          <a:prstGeom prst="rect">
            <a:avLst/>
          </a:prstGeom>
        </p:spPr>
      </p:pic>
      <p:sp>
        <p:nvSpPr>
          <p:cNvPr id="2" name="Title 1">
            <a:extLst>
              <a:ext uri="{FF2B5EF4-FFF2-40B4-BE49-F238E27FC236}">
                <a16:creationId xmlns:a16="http://schemas.microsoft.com/office/drawing/2014/main" id="{6E32917F-B7A7-E01C-6576-7D8140594D52}"/>
              </a:ext>
            </a:extLst>
          </p:cNvPr>
          <p:cNvSpPr>
            <a:spLocks noGrp="1"/>
          </p:cNvSpPr>
          <p:nvPr>
            <p:ph type="title"/>
          </p:nvPr>
        </p:nvSpPr>
        <p:spPr>
          <a:xfrm>
            <a:off x="457200" y="142240"/>
            <a:ext cx="8229600" cy="990600"/>
          </a:xfrm>
        </p:spPr>
        <p:txBody>
          <a:bodyPr/>
          <a:lstStyle/>
          <a:p>
            <a:r>
              <a:rPr lang="en-US" dirty="0"/>
              <a:t>Diabetes Detectives</a:t>
            </a:r>
          </a:p>
        </p:txBody>
      </p:sp>
    </p:spTree>
    <p:extLst>
      <p:ext uri="{BB962C8B-B14F-4D97-AF65-F5344CB8AC3E}">
        <p14:creationId xmlns:p14="http://schemas.microsoft.com/office/powerpoint/2010/main" val="2445230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356C1-05A9-84F5-4738-B68AF9CA0805}"/>
              </a:ext>
            </a:extLst>
          </p:cNvPr>
          <p:cNvSpPr>
            <a:spLocks noGrp="1"/>
          </p:cNvSpPr>
          <p:nvPr>
            <p:ph type="title"/>
          </p:nvPr>
        </p:nvSpPr>
        <p:spPr/>
        <p:txBody>
          <a:bodyPr/>
          <a:lstStyle/>
          <a:p>
            <a:r>
              <a:rPr lang="en-US" dirty="0"/>
              <a:t>RT Loves Eating Out</a:t>
            </a:r>
          </a:p>
        </p:txBody>
      </p:sp>
      <p:sp>
        <p:nvSpPr>
          <p:cNvPr id="3" name="Content Placeholder 2">
            <a:extLst>
              <a:ext uri="{FF2B5EF4-FFF2-40B4-BE49-F238E27FC236}">
                <a16:creationId xmlns:a16="http://schemas.microsoft.com/office/drawing/2014/main" id="{FDA19E25-9064-7AC9-9884-11933AABABC4}"/>
              </a:ext>
            </a:extLst>
          </p:cNvPr>
          <p:cNvSpPr>
            <a:spLocks noGrp="1"/>
          </p:cNvSpPr>
          <p:nvPr>
            <p:ph sz="quarter" idx="1"/>
          </p:nvPr>
        </p:nvSpPr>
        <p:spPr>
          <a:xfrm>
            <a:off x="457200" y="1219200"/>
            <a:ext cx="4041648" cy="5181600"/>
          </a:xfrm>
        </p:spPr>
        <p:txBody>
          <a:bodyPr>
            <a:normAutofit fontScale="70000" lnSpcReduction="20000"/>
          </a:bodyPr>
          <a:lstStyle/>
          <a:p>
            <a:pPr>
              <a:lnSpc>
                <a:spcPct val="120000"/>
              </a:lnSpc>
            </a:pPr>
            <a:r>
              <a:rPr lang="en-US" dirty="0"/>
              <a:t>RT loves to eat dinner out with their friends 2-3 times a week.</a:t>
            </a:r>
          </a:p>
          <a:p>
            <a:pPr>
              <a:lnSpc>
                <a:spcPct val="120000"/>
              </a:lnSpc>
            </a:pPr>
            <a:r>
              <a:rPr lang="en-US" dirty="0"/>
              <a:t>However, blood sugars always seem to go above target on those evenings.</a:t>
            </a:r>
          </a:p>
          <a:p>
            <a:pPr>
              <a:lnSpc>
                <a:spcPct val="120000"/>
              </a:lnSpc>
            </a:pPr>
            <a:r>
              <a:rPr lang="en-US" dirty="0"/>
              <a:t>Want to have improved time in range to feel better, worry less and enjoy time with friends.</a:t>
            </a:r>
          </a:p>
        </p:txBody>
      </p:sp>
      <p:sp>
        <p:nvSpPr>
          <p:cNvPr id="4" name="Content Placeholder 3">
            <a:extLst>
              <a:ext uri="{FF2B5EF4-FFF2-40B4-BE49-F238E27FC236}">
                <a16:creationId xmlns:a16="http://schemas.microsoft.com/office/drawing/2014/main" id="{3971234B-B0C3-698A-57EA-C2F080247415}"/>
              </a:ext>
            </a:extLst>
          </p:cNvPr>
          <p:cNvSpPr>
            <a:spLocks noGrp="1"/>
          </p:cNvSpPr>
          <p:nvPr>
            <p:ph sz="quarter" idx="2"/>
          </p:nvPr>
        </p:nvSpPr>
        <p:spPr>
          <a:xfrm>
            <a:off x="4572000" y="1341120"/>
            <a:ext cx="4041648" cy="4937760"/>
          </a:xfrm>
        </p:spPr>
        <p:txBody>
          <a:bodyPr>
            <a:normAutofit fontScale="70000" lnSpcReduction="20000"/>
          </a:bodyPr>
          <a:lstStyle/>
          <a:p>
            <a:pPr>
              <a:lnSpc>
                <a:spcPct val="120000"/>
              </a:lnSpc>
            </a:pPr>
            <a:r>
              <a:rPr lang="en-US" dirty="0"/>
              <a:t>Story- I am such a failure, my blood sugars are always going too high. Makes me not even want to try.</a:t>
            </a:r>
          </a:p>
          <a:p>
            <a:pPr>
              <a:lnSpc>
                <a:spcPct val="120000"/>
              </a:lnSpc>
            </a:pPr>
            <a:r>
              <a:rPr lang="en-US" dirty="0"/>
              <a:t>Action: I will tolerate these feelings and I will look up carb content of food to try and figure out how much insulin I actually need.</a:t>
            </a:r>
          </a:p>
          <a:p>
            <a:endParaRPr lang="en-US" dirty="0"/>
          </a:p>
        </p:txBody>
      </p:sp>
    </p:spTree>
    <p:extLst>
      <p:ext uri="{BB962C8B-B14F-4D97-AF65-F5344CB8AC3E}">
        <p14:creationId xmlns:p14="http://schemas.microsoft.com/office/powerpoint/2010/main" val="2440239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221" y="1046223"/>
            <a:ext cx="628814" cy="628814"/>
          </a:xfrm>
          <a:prstGeom prst="rect">
            <a:avLst/>
          </a:prstGeom>
        </p:spPr>
      </p:pic>
      <p:sp>
        <p:nvSpPr>
          <p:cNvPr id="2" name="Title 1">
            <a:extLst>
              <a:ext uri="{FF2B5EF4-FFF2-40B4-BE49-F238E27FC236}">
                <a16:creationId xmlns:a16="http://schemas.microsoft.com/office/drawing/2014/main" id="{B3A2AED3-ED0E-FE6F-1D27-875DEAD316CB}"/>
              </a:ext>
            </a:extLst>
          </p:cNvPr>
          <p:cNvSpPr>
            <a:spLocks noGrp="1"/>
          </p:cNvSpPr>
          <p:nvPr>
            <p:ph type="title"/>
          </p:nvPr>
        </p:nvSpPr>
        <p:spPr/>
        <p:txBody>
          <a:bodyPr>
            <a:normAutofit fontScale="90000"/>
          </a:bodyPr>
          <a:lstStyle/>
          <a:p>
            <a:r>
              <a:rPr lang="en-US" dirty="0"/>
              <a:t>RT Sets up Experiment/ Takes Action</a:t>
            </a:r>
          </a:p>
        </p:txBody>
      </p:sp>
      <p:sp>
        <p:nvSpPr>
          <p:cNvPr id="6" name="Text Placeholder 5">
            <a:extLst>
              <a:ext uri="{FF2B5EF4-FFF2-40B4-BE49-F238E27FC236}">
                <a16:creationId xmlns:a16="http://schemas.microsoft.com/office/drawing/2014/main" id="{A35DDB53-58BA-70E2-12A6-B1378C31FB9F}"/>
              </a:ext>
            </a:extLst>
          </p:cNvPr>
          <p:cNvSpPr>
            <a:spLocks noGrp="1"/>
          </p:cNvSpPr>
          <p:nvPr>
            <p:ph type="body" idx="1"/>
          </p:nvPr>
        </p:nvSpPr>
        <p:spPr/>
        <p:txBody>
          <a:bodyPr/>
          <a:lstStyle/>
          <a:p>
            <a:r>
              <a:rPr lang="en-US" dirty="0"/>
              <a:t>Steps</a:t>
            </a:r>
          </a:p>
        </p:txBody>
      </p:sp>
      <p:sp>
        <p:nvSpPr>
          <p:cNvPr id="7" name="Text Placeholder 6">
            <a:extLst>
              <a:ext uri="{FF2B5EF4-FFF2-40B4-BE49-F238E27FC236}">
                <a16:creationId xmlns:a16="http://schemas.microsoft.com/office/drawing/2014/main" id="{A8BE064B-BB6C-0F3F-05C7-3CE5BAAC63FB}"/>
              </a:ext>
            </a:extLst>
          </p:cNvPr>
          <p:cNvSpPr>
            <a:spLocks noGrp="1"/>
          </p:cNvSpPr>
          <p:nvPr>
            <p:ph type="body" sz="half" idx="3"/>
          </p:nvPr>
        </p:nvSpPr>
        <p:spPr>
          <a:xfrm>
            <a:off x="5257800" y="1295400"/>
            <a:ext cx="3432175" cy="685800"/>
          </a:xfrm>
        </p:spPr>
        <p:txBody>
          <a:bodyPr/>
          <a:lstStyle/>
          <a:p>
            <a:r>
              <a:rPr lang="en-US" dirty="0"/>
              <a:t>RT Changes </a:t>
            </a:r>
          </a:p>
        </p:txBody>
      </p:sp>
      <p:sp>
        <p:nvSpPr>
          <p:cNvPr id="3" name="Content Placeholder 2">
            <a:extLst>
              <a:ext uri="{FF2B5EF4-FFF2-40B4-BE49-F238E27FC236}">
                <a16:creationId xmlns:a16="http://schemas.microsoft.com/office/drawing/2014/main" id="{7FCE9A90-1C68-5DD3-0D6F-935E06A50A90}"/>
              </a:ext>
            </a:extLst>
          </p:cNvPr>
          <p:cNvSpPr>
            <a:spLocks noGrp="1"/>
          </p:cNvSpPr>
          <p:nvPr>
            <p:ph sz="quarter" idx="2"/>
          </p:nvPr>
        </p:nvSpPr>
        <p:spPr>
          <a:xfrm>
            <a:off x="447676" y="1971675"/>
            <a:ext cx="4038600" cy="4038600"/>
          </a:xfrm>
        </p:spPr>
        <p:txBody>
          <a:bodyPr>
            <a:normAutofit fontScale="77500" lnSpcReduction="20000"/>
          </a:bodyPr>
          <a:lstStyle/>
          <a:p>
            <a:pPr>
              <a:lnSpc>
                <a:spcPct val="120000"/>
              </a:lnSpc>
            </a:pPr>
            <a:r>
              <a:rPr lang="en-US" dirty="0">
                <a:cs typeface="Calibri" panose="020F0502020204030204" pitchFamily="34" charset="0"/>
              </a:rPr>
              <a:t>Make a small change</a:t>
            </a:r>
          </a:p>
          <a:p>
            <a:pPr>
              <a:lnSpc>
                <a:spcPct val="120000"/>
              </a:lnSpc>
            </a:pPr>
            <a:r>
              <a:rPr lang="en-US" dirty="0">
                <a:cs typeface="Calibri" panose="020F0502020204030204" pitchFamily="34" charset="0"/>
              </a:rPr>
              <a:t>Realize, that the story and tough feelings can be major barrier to change.</a:t>
            </a:r>
          </a:p>
          <a:p>
            <a:pPr>
              <a:lnSpc>
                <a:spcPct val="120000"/>
              </a:lnSpc>
            </a:pPr>
            <a:r>
              <a:rPr lang="en-US" dirty="0">
                <a:cs typeface="Calibri" panose="020F0502020204030204" pitchFamily="34" charset="0"/>
              </a:rPr>
              <a:t>Discover an unexpected issue </a:t>
            </a:r>
            <a:endParaRPr lang="en-US" sz="3200" dirty="0">
              <a:solidFill>
                <a:srgbClr val="0070C0"/>
              </a:solidFill>
              <a:cs typeface="Calibri" panose="020F0502020204030204" pitchFamily="34" charset="0"/>
            </a:endParaRPr>
          </a:p>
          <a:p>
            <a:endParaRPr lang="en-US" dirty="0"/>
          </a:p>
        </p:txBody>
      </p:sp>
      <p:sp>
        <p:nvSpPr>
          <p:cNvPr id="4" name="Content Placeholder 3">
            <a:extLst>
              <a:ext uri="{FF2B5EF4-FFF2-40B4-BE49-F238E27FC236}">
                <a16:creationId xmlns:a16="http://schemas.microsoft.com/office/drawing/2014/main" id="{9A339C24-13AB-950A-C3DE-6095E46219D7}"/>
              </a:ext>
            </a:extLst>
          </p:cNvPr>
          <p:cNvSpPr>
            <a:spLocks noGrp="1"/>
          </p:cNvSpPr>
          <p:nvPr>
            <p:ph sz="quarter" idx="4"/>
          </p:nvPr>
        </p:nvSpPr>
        <p:spPr/>
        <p:txBody>
          <a:bodyPr>
            <a:noAutofit/>
          </a:bodyPr>
          <a:lstStyle/>
          <a:p>
            <a:pPr lvl="1"/>
            <a:r>
              <a:rPr lang="en-US" sz="2800" dirty="0">
                <a:cs typeface="Calibri" panose="020F0502020204030204" pitchFamily="34" charset="0"/>
              </a:rPr>
              <a:t>Look up carbs on app/website. </a:t>
            </a:r>
          </a:p>
          <a:p>
            <a:pPr lvl="1"/>
            <a:r>
              <a:rPr lang="en-US" sz="2800" dirty="0">
                <a:cs typeface="Calibri" panose="020F0502020204030204" pitchFamily="34" charset="0"/>
              </a:rPr>
              <a:t>Ask her friends for support</a:t>
            </a:r>
          </a:p>
          <a:p>
            <a:pPr lvl="1"/>
            <a:r>
              <a:rPr lang="en-US" sz="2800" dirty="0">
                <a:cs typeface="Calibri" panose="020F0502020204030204" pitchFamily="34" charset="0"/>
              </a:rPr>
              <a:t>Asking for help is hard, but I think it will help.</a:t>
            </a:r>
          </a:p>
          <a:p>
            <a:pPr lvl="1"/>
            <a:r>
              <a:rPr lang="en-US" sz="2800" dirty="0">
                <a:cs typeface="Calibri" panose="020F0502020204030204" pitchFamily="34" charset="0"/>
              </a:rPr>
              <a:t>See how drinking wine with dinner affects BG</a:t>
            </a:r>
          </a:p>
          <a:p>
            <a:endParaRPr lang="en-US" dirty="0"/>
          </a:p>
        </p:txBody>
      </p:sp>
    </p:spTree>
    <p:extLst>
      <p:ext uri="{BB962C8B-B14F-4D97-AF65-F5344CB8AC3E}">
        <p14:creationId xmlns:p14="http://schemas.microsoft.com/office/powerpoint/2010/main" val="23874999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7DC87-3923-44DA-7DA6-44F902703477}"/>
              </a:ext>
            </a:extLst>
          </p:cNvPr>
          <p:cNvSpPr>
            <a:spLocks noGrp="1"/>
          </p:cNvSpPr>
          <p:nvPr>
            <p:ph type="title"/>
          </p:nvPr>
        </p:nvSpPr>
        <p:spPr/>
        <p:txBody>
          <a:bodyPr/>
          <a:lstStyle/>
          <a:p>
            <a:r>
              <a:rPr lang="en-US" dirty="0"/>
              <a:t>Checking in with RT 2 weeks later</a:t>
            </a:r>
          </a:p>
        </p:txBody>
      </p:sp>
      <p:sp>
        <p:nvSpPr>
          <p:cNvPr id="5" name="Text Placeholder 4">
            <a:extLst>
              <a:ext uri="{FF2B5EF4-FFF2-40B4-BE49-F238E27FC236}">
                <a16:creationId xmlns:a16="http://schemas.microsoft.com/office/drawing/2014/main" id="{6C0B5BD4-10BC-C28F-A35D-B37906F1F5B4}"/>
              </a:ext>
            </a:extLst>
          </p:cNvPr>
          <p:cNvSpPr>
            <a:spLocks noGrp="1"/>
          </p:cNvSpPr>
          <p:nvPr>
            <p:ph type="body" idx="1"/>
          </p:nvPr>
        </p:nvSpPr>
        <p:spPr/>
        <p:txBody>
          <a:bodyPr/>
          <a:lstStyle/>
          <a:p>
            <a:r>
              <a:rPr lang="en-US" dirty="0"/>
              <a:t>You Say / Ask</a:t>
            </a:r>
          </a:p>
        </p:txBody>
      </p:sp>
      <p:sp>
        <p:nvSpPr>
          <p:cNvPr id="6" name="Text Placeholder 5">
            <a:extLst>
              <a:ext uri="{FF2B5EF4-FFF2-40B4-BE49-F238E27FC236}">
                <a16:creationId xmlns:a16="http://schemas.microsoft.com/office/drawing/2014/main" id="{9231E635-4EDA-51CA-8C36-87B0A0209952}"/>
              </a:ext>
            </a:extLst>
          </p:cNvPr>
          <p:cNvSpPr>
            <a:spLocks noGrp="1"/>
          </p:cNvSpPr>
          <p:nvPr>
            <p:ph type="body" sz="half" idx="3"/>
          </p:nvPr>
        </p:nvSpPr>
        <p:spPr>
          <a:xfrm>
            <a:off x="4646614" y="1026423"/>
            <a:ext cx="4041775" cy="685800"/>
          </a:xfrm>
        </p:spPr>
        <p:txBody>
          <a:bodyPr/>
          <a:lstStyle/>
          <a:p>
            <a:r>
              <a:rPr lang="en-US" dirty="0"/>
              <a:t>RT Responds</a:t>
            </a:r>
          </a:p>
        </p:txBody>
      </p:sp>
      <p:sp>
        <p:nvSpPr>
          <p:cNvPr id="3" name="Content Placeholder 2">
            <a:extLst>
              <a:ext uri="{FF2B5EF4-FFF2-40B4-BE49-F238E27FC236}">
                <a16:creationId xmlns:a16="http://schemas.microsoft.com/office/drawing/2014/main" id="{E1614AE5-256B-8B2F-8A49-733F1C90A870}"/>
              </a:ext>
            </a:extLst>
          </p:cNvPr>
          <p:cNvSpPr>
            <a:spLocks noGrp="1"/>
          </p:cNvSpPr>
          <p:nvPr>
            <p:ph sz="quarter" idx="2"/>
          </p:nvPr>
        </p:nvSpPr>
        <p:spPr>
          <a:xfrm>
            <a:off x="304800" y="1980154"/>
            <a:ext cx="3733800" cy="4038600"/>
          </a:xfrm>
        </p:spPr>
        <p:txBody>
          <a:bodyPr>
            <a:noAutofit/>
          </a:bodyPr>
          <a:lstStyle/>
          <a:p>
            <a:r>
              <a:rPr lang="en-US" sz="2800" dirty="0"/>
              <a:t>Thank you for keeping logs on your eating out days.</a:t>
            </a:r>
          </a:p>
          <a:p>
            <a:r>
              <a:rPr lang="en-US" sz="2800" dirty="0"/>
              <a:t>Did your DD Story show up?</a:t>
            </a:r>
          </a:p>
          <a:p>
            <a:r>
              <a:rPr lang="en-US" sz="2800" dirty="0"/>
              <a:t>Were you able to try any of the experiments? </a:t>
            </a:r>
          </a:p>
          <a:p>
            <a:r>
              <a:rPr lang="en-US" sz="2800" dirty="0"/>
              <a:t>Did you discover anything new?</a:t>
            </a:r>
          </a:p>
        </p:txBody>
      </p:sp>
      <p:sp>
        <p:nvSpPr>
          <p:cNvPr id="4" name="Content Placeholder 3">
            <a:extLst>
              <a:ext uri="{FF2B5EF4-FFF2-40B4-BE49-F238E27FC236}">
                <a16:creationId xmlns:a16="http://schemas.microsoft.com/office/drawing/2014/main" id="{EB45D55B-7BA2-4436-A2DF-2EA15E21E136}"/>
              </a:ext>
            </a:extLst>
          </p:cNvPr>
          <p:cNvSpPr>
            <a:spLocks noGrp="1"/>
          </p:cNvSpPr>
          <p:nvPr>
            <p:ph sz="quarter" idx="4"/>
          </p:nvPr>
        </p:nvSpPr>
        <p:spPr>
          <a:xfrm>
            <a:off x="3962399" y="1628775"/>
            <a:ext cx="4724401" cy="4878891"/>
          </a:xfrm>
        </p:spPr>
        <p:txBody>
          <a:bodyPr>
            <a:noAutofit/>
          </a:bodyPr>
          <a:lstStyle/>
          <a:p>
            <a:pPr>
              <a:lnSpc>
                <a:spcPct val="120000"/>
              </a:lnSpc>
            </a:pPr>
            <a:r>
              <a:rPr lang="en-US" sz="2400" dirty="0"/>
              <a:t>We went to the same restaurant 2 times in the same week. My friends helped me figure out the carbs in my favorite dish, but the first night, it still went high. I noticed the DD story of feeling like a failure.</a:t>
            </a:r>
          </a:p>
          <a:p>
            <a:pPr>
              <a:lnSpc>
                <a:spcPct val="120000"/>
              </a:lnSpc>
            </a:pPr>
            <a:r>
              <a:rPr lang="en-US" sz="2400" dirty="0"/>
              <a:t>A few nights later, I tolerated my DD, ordered the same dish, and increased my bolus by 2 units. My blood sugar was right on track!</a:t>
            </a:r>
          </a:p>
        </p:txBody>
      </p:sp>
    </p:spTree>
    <p:extLst>
      <p:ext uri="{BB962C8B-B14F-4D97-AF65-F5344CB8AC3E}">
        <p14:creationId xmlns:p14="http://schemas.microsoft.com/office/powerpoint/2010/main" val="1598521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7DC87-3923-44DA-7DA6-44F902703477}"/>
              </a:ext>
            </a:extLst>
          </p:cNvPr>
          <p:cNvSpPr>
            <a:spLocks noGrp="1"/>
          </p:cNvSpPr>
          <p:nvPr>
            <p:ph type="title"/>
          </p:nvPr>
        </p:nvSpPr>
        <p:spPr/>
        <p:txBody>
          <a:bodyPr/>
          <a:lstStyle/>
          <a:p>
            <a:r>
              <a:rPr lang="en-US" dirty="0"/>
              <a:t>Checking in with RT 2 weeks later</a:t>
            </a:r>
          </a:p>
        </p:txBody>
      </p:sp>
      <p:sp>
        <p:nvSpPr>
          <p:cNvPr id="5" name="Text Placeholder 4">
            <a:extLst>
              <a:ext uri="{FF2B5EF4-FFF2-40B4-BE49-F238E27FC236}">
                <a16:creationId xmlns:a16="http://schemas.microsoft.com/office/drawing/2014/main" id="{6C0B5BD4-10BC-C28F-A35D-B37906F1F5B4}"/>
              </a:ext>
            </a:extLst>
          </p:cNvPr>
          <p:cNvSpPr>
            <a:spLocks noGrp="1"/>
          </p:cNvSpPr>
          <p:nvPr>
            <p:ph type="body" idx="1"/>
          </p:nvPr>
        </p:nvSpPr>
        <p:spPr/>
        <p:txBody>
          <a:bodyPr/>
          <a:lstStyle/>
          <a:p>
            <a:r>
              <a:rPr lang="en-US" dirty="0"/>
              <a:t>You Say / Ask</a:t>
            </a:r>
          </a:p>
        </p:txBody>
      </p:sp>
      <p:sp>
        <p:nvSpPr>
          <p:cNvPr id="6" name="Text Placeholder 5">
            <a:extLst>
              <a:ext uri="{FF2B5EF4-FFF2-40B4-BE49-F238E27FC236}">
                <a16:creationId xmlns:a16="http://schemas.microsoft.com/office/drawing/2014/main" id="{9231E635-4EDA-51CA-8C36-87B0A0209952}"/>
              </a:ext>
            </a:extLst>
          </p:cNvPr>
          <p:cNvSpPr>
            <a:spLocks noGrp="1"/>
          </p:cNvSpPr>
          <p:nvPr>
            <p:ph type="body" sz="half" idx="3"/>
          </p:nvPr>
        </p:nvSpPr>
        <p:spPr>
          <a:xfrm>
            <a:off x="4646614" y="1140909"/>
            <a:ext cx="4041775" cy="685800"/>
          </a:xfrm>
        </p:spPr>
        <p:txBody>
          <a:bodyPr/>
          <a:lstStyle/>
          <a:p>
            <a:r>
              <a:rPr lang="en-US" dirty="0"/>
              <a:t>RT Responds</a:t>
            </a:r>
          </a:p>
        </p:txBody>
      </p:sp>
      <p:sp>
        <p:nvSpPr>
          <p:cNvPr id="3" name="Content Placeholder 2">
            <a:extLst>
              <a:ext uri="{FF2B5EF4-FFF2-40B4-BE49-F238E27FC236}">
                <a16:creationId xmlns:a16="http://schemas.microsoft.com/office/drawing/2014/main" id="{E1614AE5-256B-8B2F-8A49-733F1C90A870}"/>
              </a:ext>
            </a:extLst>
          </p:cNvPr>
          <p:cNvSpPr>
            <a:spLocks noGrp="1"/>
          </p:cNvSpPr>
          <p:nvPr>
            <p:ph sz="quarter" idx="2"/>
          </p:nvPr>
        </p:nvSpPr>
        <p:spPr>
          <a:xfrm>
            <a:off x="304800" y="1980154"/>
            <a:ext cx="4038600" cy="4038600"/>
          </a:xfrm>
        </p:spPr>
        <p:txBody>
          <a:bodyPr>
            <a:noAutofit/>
          </a:bodyPr>
          <a:lstStyle/>
          <a:p>
            <a:r>
              <a:rPr lang="en-US" sz="2800" dirty="0"/>
              <a:t>I know you also mentioned you wanted to see how wine affected your blood sugars.</a:t>
            </a:r>
          </a:p>
          <a:p>
            <a:r>
              <a:rPr lang="en-US" sz="2800" dirty="0"/>
              <a:t>Did you discover anything new?</a:t>
            </a:r>
          </a:p>
        </p:txBody>
      </p:sp>
      <p:sp>
        <p:nvSpPr>
          <p:cNvPr id="4" name="Content Placeholder 3">
            <a:extLst>
              <a:ext uri="{FF2B5EF4-FFF2-40B4-BE49-F238E27FC236}">
                <a16:creationId xmlns:a16="http://schemas.microsoft.com/office/drawing/2014/main" id="{EB45D55B-7BA2-4436-A2DF-2EA15E21E136}"/>
              </a:ext>
            </a:extLst>
          </p:cNvPr>
          <p:cNvSpPr>
            <a:spLocks noGrp="1"/>
          </p:cNvSpPr>
          <p:nvPr>
            <p:ph sz="quarter" idx="4"/>
          </p:nvPr>
        </p:nvSpPr>
        <p:spPr>
          <a:xfrm>
            <a:off x="4343401" y="1826709"/>
            <a:ext cx="4343400" cy="4878891"/>
          </a:xfrm>
        </p:spPr>
        <p:txBody>
          <a:bodyPr>
            <a:noAutofit/>
          </a:bodyPr>
          <a:lstStyle/>
          <a:p>
            <a:pPr>
              <a:lnSpc>
                <a:spcPct val="120000"/>
              </a:lnSpc>
            </a:pPr>
            <a:r>
              <a:rPr lang="en-US" sz="2400" dirty="0"/>
              <a:t>I didn’t have a chance to check that out yet. But next time, I am going to eat the same dish, take the same amount of insulin and add have a glass of wine to see what happens.</a:t>
            </a:r>
          </a:p>
          <a:p>
            <a:pPr>
              <a:lnSpc>
                <a:spcPct val="120000"/>
              </a:lnSpc>
            </a:pPr>
            <a:r>
              <a:rPr lang="en-US" sz="2400" dirty="0"/>
              <a:t>I see that I need to keep challenging myself to not give in to feeling like a failure and keep making new choices.</a:t>
            </a:r>
          </a:p>
        </p:txBody>
      </p:sp>
    </p:spTree>
    <p:extLst>
      <p:ext uri="{BB962C8B-B14F-4D97-AF65-F5344CB8AC3E}">
        <p14:creationId xmlns:p14="http://schemas.microsoft.com/office/powerpoint/2010/main" val="3166325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87FA2-8B32-A7BD-CC94-2A50D8C7C7CC}"/>
              </a:ext>
            </a:extLst>
          </p:cNvPr>
          <p:cNvSpPr>
            <a:spLocks noGrp="1"/>
          </p:cNvSpPr>
          <p:nvPr>
            <p:ph type="title"/>
          </p:nvPr>
        </p:nvSpPr>
        <p:spPr>
          <a:xfrm>
            <a:off x="455613" y="273050"/>
            <a:ext cx="8226425" cy="869950"/>
          </a:xfrm>
        </p:spPr>
        <p:txBody>
          <a:bodyPr anchor="b">
            <a:normAutofit/>
          </a:bodyPr>
          <a:lstStyle/>
          <a:p>
            <a:r>
              <a:rPr lang="en-US" dirty="0"/>
              <a:t>Avoid and Lean Into</a:t>
            </a:r>
          </a:p>
        </p:txBody>
      </p:sp>
      <p:sp>
        <p:nvSpPr>
          <p:cNvPr id="3" name="Content Placeholder 2">
            <a:extLst>
              <a:ext uri="{FF2B5EF4-FFF2-40B4-BE49-F238E27FC236}">
                <a16:creationId xmlns:a16="http://schemas.microsoft.com/office/drawing/2014/main" id="{3756D0A0-F3D3-8BD3-BEB4-93732268740F}"/>
              </a:ext>
            </a:extLst>
          </p:cNvPr>
          <p:cNvSpPr>
            <a:spLocks noGrp="1"/>
          </p:cNvSpPr>
          <p:nvPr>
            <p:ph type="body" sz="half" idx="1"/>
          </p:nvPr>
        </p:nvSpPr>
        <p:spPr>
          <a:xfrm>
            <a:off x="455612" y="1143000"/>
            <a:ext cx="4040187" cy="5181599"/>
          </a:xfrm>
        </p:spPr>
        <p:txBody>
          <a:bodyPr>
            <a:normAutofit fontScale="92500" lnSpcReduction="10000"/>
          </a:bodyPr>
          <a:lstStyle/>
          <a:p>
            <a:pPr>
              <a:lnSpc>
                <a:spcPct val="110000"/>
              </a:lnSpc>
            </a:pPr>
            <a:r>
              <a:rPr lang="en-US" sz="1900" b="1" dirty="0">
                <a:effectLst/>
              </a:rPr>
              <a:t>AVOID: Pressure, fix, or control.</a:t>
            </a:r>
            <a:endParaRPr lang="en-US" sz="1900" dirty="0">
              <a:effectLst/>
            </a:endParaRPr>
          </a:p>
          <a:p>
            <a:pPr>
              <a:lnSpc>
                <a:spcPct val="110000"/>
              </a:lnSpc>
            </a:pPr>
            <a:r>
              <a:rPr lang="en-US" sz="1900" dirty="0">
                <a:effectLst/>
              </a:rPr>
              <a:t>We are careful to avoid forced solutions or controlling language. Our job is to help the person with diabetes find their own answers and solutions.</a:t>
            </a:r>
          </a:p>
          <a:p>
            <a:pPr marL="0" marR="0" indent="0">
              <a:lnSpc>
                <a:spcPct val="110000"/>
              </a:lnSpc>
              <a:spcBef>
                <a:spcPts val="0"/>
              </a:spcBef>
              <a:spcAft>
                <a:spcPts val="0"/>
              </a:spcAft>
              <a:buNone/>
            </a:pPr>
            <a:endParaRPr lang="en-US" sz="1900" b="1" dirty="0">
              <a:effectLst/>
            </a:endParaRPr>
          </a:p>
          <a:p>
            <a:pPr marL="0" marR="0">
              <a:lnSpc>
                <a:spcPct val="110000"/>
              </a:lnSpc>
              <a:spcBef>
                <a:spcPts val="0"/>
              </a:spcBef>
              <a:spcAft>
                <a:spcPts val="0"/>
              </a:spcAft>
            </a:pPr>
            <a:r>
              <a:rPr lang="en-US" sz="1900" b="1" dirty="0">
                <a:effectLst/>
              </a:rPr>
              <a:t>Let's stop "Shoulding" on people</a:t>
            </a:r>
            <a:r>
              <a:rPr lang="en-US" sz="1900" dirty="0">
                <a:effectLst/>
              </a:rPr>
              <a:t>.</a:t>
            </a:r>
          </a:p>
          <a:p>
            <a:pPr marL="0" marR="0" indent="0">
              <a:lnSpc>
                <a:spcPct val="110000"/>
              </a:lnSpc>
              <a:spcBef>
                <a:spcPts val="0"/>
              </a:spcBef>
              <a:spcAft>
                <a:spcPts val="0"/>
              </a:spcAft>
              <a:buNone/>
            </a:pPr>
            <a:endParaRPr lang="en-US" sz="1900" dirty="0">
              <a:effectLst/>
            </a:endParaRPr>
          </a:p>
          <a:p>
            <a:pPr>
              <a:lnSpc>
                <a:spcPct val="110000"/>
              </a:lnSpc>
            </a:pPr>
            <a:r>
              <a:rPr lang="en-US" sz="1900" dirty="0">
                <a:effectLst/>
              </a:rPr>
              <a:t>It's time to let go of terms like "You must, you should, you have to, it's better, it's important, do it for me" since they fall under the category of "controlling motivation"—which can be hurtful and lead to the individual becoming defensive or shutting down.</a:t>
            </a:r>
            <a:br>
              <a:rPr lang="en-US" sz="1900" dirty="0">
                <a:effectLst/>
              </a:rPr>
            </a:br>
            <a:endParaRPr lang="en-US" sz="1900" dirty="0">
              <a:effectLst/>
            </a:endParaRPr>
          </a:p>
          <a:p>
            <a:pPr>
              <a:lnSpc>
                <a:spcPct val="110000"/>
              </a:lnSpc>
            </a:pPr>
            <a:r>
              <a:rPr lang="en-US" sz="1900" b="1" dirty="0"/>
              <a:t>Ditch the scare tactics too!</a:t>
            </a:r>
            <a:endParaRPr lang="en-US" sz="1800" b="1" dirty="0"/>
          </a:p>
        </p:txBody>
      </p:sp>
      <p:pic>
        <p:nvPicPr>
          <p:cNvPr id="6" name="Picture 5" descr="Woman holding diploma">
            <a:extLst>
              <a:ext uri="{FF2B5EF4-FFF2-40B4-BE49-F238E27FC236}">
                <a16:creationId xmlns:a16="http://schemas.microsoft.com/office/drawing/2014/main" id="{018D969C-FF9B-3298-7205-B342DD2FF3F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820" r="5" b="16593"/>
          <a:stretch/>
        </p:blipFill>
        <p:spPr>
          <a:xfrm>
            <a:off x="5029200" y="3847306"/>
            <a:ext cx="3960813" cy="2130708"/>
          </a:xfrm>
          <a:prstGeom prst="rect">
            <a:avLst/>
          </a:prstGeom>
          <a:noFill/>
        </p:spPr>
      </p:pic>
      <p:sp>
        <p:nvSpPr>
          <p:cNvPr id="4" name="Content Placeholder 3">
            <a:extLst>
              <a:ext uri="{FF2B5EF4-FFF2-40B4-BE49-F238E27FC236}">
                <a16:creationId xmlns:a16="http://schemas.microsoft.com/office/drawing/2014/main" id="{A780B6E0-E46C-A29F-1A3A-497C6DAB5697}"/>
              </a:ext>
            </a:extLst>
          </p:cNvPr>
          <p:cNvSpPr>
            <a:spLocks noGrp="1"/>
          </p:cNvSpPr>
          <p:nvPr>
            <p:ph sz="quarter" idx="3"/>
          </p:nvPr>
        </p:nvSpPr>
        <p:spPr>
          <a:xfrm>
            <a:off x="4800600" y="1828800"/>
            <a:ext cx="4037013" cy="2173287"/>
          </a:xfrm>
        </p:spPr>
        <p:txBody>
          <a:bodyPr>
            <a:normAutofit fontScale="92500" lnSpcReduction="20000"/>
          </a:bodyPr>
          <a:lstStyle/>
          <a:p>
            <a:pPr>
              <a:lnSpc>
                <a:spcPct val="110000"/>
              </a:lnSpc>
            </a:pPr>
            <a:r>
              <a:rPr lang="en-US" sz="2500" dirty="0">
                <a:solidFill>
                  <a:srgbClr val="0070C0"/>
                </a:solidFill>
                <a:effectLst/>
              </a:rPr>
              <a:t>Lean into - A person-centered approach energizes individuals to take the lead in managing their condition, in step with their providers and supporters.</a:t>
            </a:r>
            <a:endParaRPr lang="en-US" sz="2500" dirty="0">
              <a:solidFill>
                <a:srgbClr val="0070C0"/>
              </a:solidFill>
            </a:endParaRPr>
          </a:p>
        </p:txBody>
      </p:sp>
    </p:spTree>
    <p:extLst>
      <p:ext uri="{BB962C8B-B14F-4D97-AF65-F5344CB8AC3E}">
        <p14:creationId xmlns:p14="http://schemas.microsoft.com/office/powerpoint/2010/main" val="1847093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5533" y="944672"/>
            <a:ext cx="857473" cy="857473"/>
          </a:xfrm>
          <a:prstGeom prst="rect">
            <a:avLst/>
          </a:prstGeom>
        </p:spPr>
      </p:pic>
      <p:sp>
        <p:nvSpPr>
          <p:cNvPr id="12" name="TextBox 11"/>
          <p:cNvSpPr txBox="1"/>
          <p:nvPr/>
        </p:nvSpPr>
        <p:spPr>
          <a:xfrm>
            <a:off x="627623" y="1775436"/>
            <a:ext cx="4801850" cy="706988"/>
          </a:xfrm>
          <a:prstGeom prst="rect">
            <a:avLst/>
          </a:prstGeom>
          <a:noFill/>
        </p:spPr>
        <p:txBody>
          <a:bodyPr wrap="square" rtlCol="0">
            <a:spAutoFit/>
          </a:bodyPr>
          <a:lstStyle/>
          <a:p>
            <a:pPr>
              <a:lnSpc>
                <a:spcPts val="1275"/>
              </a:lnSpc>
            </a:pPr>
            <a:endParaRPr lang="en-US" sz="1350" b="1" dirty="0">
              <a:latin typeface="Baskerville Old Face" panose="02020602080505020303" pitchFamily="18" charset="0"/>
            </a:endParaRPr>
          </a:p>
          <a:p>
            <a:pPr>
              <a:lnSpc>
                <a:spcPts val="2251"/>
              </a:lnSpc>
            </a:pPr>
            <a:endParaRPr lang="en-US" sz="2101" dirty="0"/>
          </a:p>
          <a:p>
            <a:pPr algn="ctr">
              <a:lnSpc>
                <a:spcPts val="1125"/>
              </a:lnSpc>
            </a:pPr>
            <a:endParaRPr lang="en-US" sz="1350" b="1" dirty="0">
              <a:latin typeface="Baskerville Old Face" panose="02020602080505020303" pitchFamily="18" charset="0"/>
            </a:endParaRPr>
          </a:p>
        </p:txBody>
      </p:sp>
      <p:sp>
        <p:nvSpPr>
          <p:cNvPr id="2" name="Title 1">
            <a:extLst>
              <a:ext uri="{FF2B5EF4-FFF2-40B4-BE49-F238E27FC236}">
                <a16:creationId xmlns:a16="http://schemas.microsoft.com/office/drawing/2014/main" id="{BB43C1EA-9083-6154-A0A1-52E11B4DD00E}"/>
              </a:ext>
            </a:extLst>
          </p:cNvPr>
          <p:cNvSpPr>
            <a:spLocks noGrp="1"/>
          </p:cNvSpPr>
          <p:nvPr>
            <p:ph type="title"/>
          </p:nvPr>
        </p:nvSpPr>
        <p:spPr/>
        <p:txBody>
          <a:bodyPr>
            <a:noAutofit/>
          </a:bodyPr>
          <a:lstStyle/>
          <a:p>
            <a:r>
              <a:rPr lang="en-US" sz="4000" dirty="0" err="1"/>
              <a:t>ReVive</a:t>
            </a:r>
            <a:r>
              <a:rPr lang="en-US" sz="4000" dirty="0"/>
              <a:t> 5 Program – Fresh Perspective</a:t>
            </a:r>
          </a:p>
        </p:txBody>
      </p:sp>
      <p:sp>
        <p:nvSpPr>
          <p:cNvPr id="4" name="Content Placeholder 3">
            <a:extLst>
              <a:ext uri="{FF2B5EF4-FFF2-40B4-BE49-F238E27FC236}">
                <a16:creationId xmlns:a16="http://schemas.microsoft.com/office/drawing/2014/main" id="{C23A53DF-24CD-486E-35DC-005120CE1D08}"/>
              </a:ext>
            </a:extLst>
          </p:cNvPr>
          <p:cNvSpPr>
            <a:spLocks noGrp="1"/>
          </p:cNvSpPr>
          <p:nvPr>
            <p:ph sz="quarter" idx="1"/>
          </p:nvPr>
        </p:nvSpPr>
        <p:spPr>
          <a:xfrm>
            <a:off x="381000" y="1275753"/>
            <a:ext cx="3419533" cy="5557894"/>
          </a:xfrm>
        </p:spPr>
        <p:txBody>
          <a:bodyPr>
            <a:normAutofit/>
          </a:bodyPr>
          <a:lstStyle/>
          <a:p>
            <a:pPr marL="342991" indent="-342991">
              <a:buFont typeface="Wingdings" pitchFamily="2" charset="2"/>
              <a:buChar char="§"/>
            </a:pPr>
            <a:r>
              <a:rPr lang="en-US" sz="3200" dirty="0"/>
              <a:t>To help look at things differently.</a:t>
            </a:r>
          </a:p>
          <a:p>
            <a:pPr marL="342991" indent="-342991">
              <a:buFont typeface="Wingdings" pitchFamily="2" charset="2"/>
              <a:buChar char="§"/>
            </a:pPr>
            <a:r>
              <a:rPr lang="en-US" sz="3200" dirty="0"/>
              <a:t>To gain a new perspective.</a:t>
            </a:r>
          </a:p>
          <a:p>
            <a:pPr marL="342991" indent="-342991">
              <a:buFont typeface="Wingdings" pitchFamily="2" charset="2"/>
              <a:buChar char="§"/>
            </a:pPr>
            <a:r>
              <a:rPr lang="en-US" sz="3200" dirty="0"/>
              <a:t>To get out of a blood glucose rut.</a:t>
            </a:r>
          </a:p>
          <a:p>
            <a:endParaRPr lang="en-US" sz="3200" b="1" dirty="0"/>
          </a:p>
          <a:p>
            <a:endParaRPr lang="en-US" dirty="0"/>
          </a:p>
        </p:txBody>
      </p:sp>
      <p:pic>
        <p:nvPicPr>
          <p:cNvPr id="6" name="Picture 5" descr="Child in pirate costume">
            <a:extLst>
              <a:ext uri="{FF2B5EF4-FFF2-40B4-BE49-F238E27FC236}">
                <a16:creationId xmlns:a16="http://schemas.microsoft.com/office/drawing/2014/main" id="{972DA373-0B0C-8912-6B1A-BD1FCB0577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5800" y="1345843"/>
            <a:ext cx="3597333" cy="2627943"/>
          </a:xfrm>
          <a:prstGeom prst="rect">
            <a:avLst/>
          </a:prstGeom>
        </p:spPr>
      </p:pic>
      <p:sp>
        <p:nvSpPr>
          <p:cNvPr id="8" name="TextBox 7">
            <a:extLst>
              <a:ext uri="{FF2B5EF4-FFF2-40B4-BE49-F238E27FC236}">
                <a16:creationId xmlns:a16="http://schemas.microsoft.com/office/drawing/2014/main" id="{A1CC43CC-CA04-E4CB-51ED-1CF74F973CB6}"/>
              </a:ext>
            </a:extLst>
          </p:cNvPr>
          <p:cNvSpPr txBox="1"/>
          <p:nvPr/>
        </p:nvSpPr>
        <p:spPr>
          <a:xfrm>
            <a:off x="3974608" y="4176629"/>
            <a:ext cx="4801850" cy="2246769"/>
          </a:xfrm>
          <a:prstGeom prst="rect">
            <a:avLst/>
          </a:prstGeom>
          <a:noFill/>
        </p:spPr>
        <p:txBody>
          <a:bodyPr wrap="square">
            <a:spAutoFit/>
          </a:bodyPr>
          <a:lstStyle/>
          <a:p>
            <a:r>
              <a:rPr lang="en-US" sz="2800" dirty="0">
                <a:solidFill>
                  <a:srgbClr val="0070C0"/>
                </a:solidFill>
              </a:rPr>
              <a:t>With this new perspective, we partner with the person with diabetes, who is the expert in their lives, to figure out next steps.</a:t>
            </a:r>
            <a:endParaRPr lang="en-US" sz="2000" dirty="0">
              <a:solidFill>
                <a:srgbClr val="0070C0"/>
              </a:solidFill>
            </a:endParaRPr>
          </a:p>
        </p:txBody>
      </p:sp>
    </p:spTree>
    <p:extLst>
      <p:ext uri="{BB962C8B-B14F-4D97-AF65-F5344CB8AC3E}">
        <p14:creationId xmlns:p14="http://schemas.microsoft.com/office/powerpoint/2010/main" val="2537269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FFDF107-8C09-453D-B55A-9D7CC914053F}"/>
              </a:ext>
            </a:extLst>
          </p:cNvPr>
          <p:cNvSpPr txBox="1"/>
          <p:nvPr/>
        </p:nvSpPr>
        <p:spPr>
          <a:xfrm>
            <a:off x="457200" y="1144480"/>
            <a:ext cx="8229600" cy="461665"/>
          </a:xfrm>
          <a:prstGeom prst="rect">
            <a:avLst/>
          </a:prstGeom>
          <a:noFill/>
        </p:spPr>
        <p:txBody>
          <a:bodyPr wrap="square">
            <a:spAutoFit/>
          </a:bodyPr>
          <a:lstStyle/>
          <a:p>
            <a:pPr algn="l"/>
            <a:r>
              <a:rPr lang="en-US" sz="2400" b="0" i="0" dirty="0">
                <a:solidFill>
                  <a:srgbClr val="000000"/>
                </a:solidFill>
                <a:effectLst/>
                <a:latin typeface="Calibri" panose="020F0502020204030204" pitchFamily="34" charset="0"/>
                <a:cs typeface="Calibri" panose="020F0502020204030204" pitchFamily="34" charset="0"/>
              </a:rPr>
              <a:t> </a:t>
            </a:r>
          </a:p>
        </p:txBody>
      </p:sp>
      <p:sp>
        <p:nvSpPr>
          <p:cNvPr id="12" name="Title 11">
            <a:extLst>
              <a:ext uri="{FF2B5EF4-FFF2-40B4-BE49-F238E27FC236}">
                <a16:creationId xmlns:a16="http://schemas.microsoft.com/office/drawing/2014/main" id="{372B3CED-1B23-BEC4-A645-B7140A91CF5E}"/>
              </a:ext>
            </a:extLst>
          </p:cNvPr>
          <p:cNvSpPr>
            <a:spLocks noGrp="1"/>
          </p:cNvSpPr>
          <p:nvPr>
            <p:ph type="title"/>
          </p:nvPr>
        </p:nvSpPr>
        <p:spPr/>
        <p:txBody>
          <a:bodyPr/>
          <a:lstStyle/>
          <a:p>
            <a:r>
              <a:rPr lang="en-US" dirty="0"/>
              <a:t>Agenda</a:t>
            </a:r>
          </a:p>
        </p:txBody>
      </p:sp>
      <p:pic>
        <p:nvPicPr>
          <p:cNvPr id="3" name="Picture 2">
            <a:extLst>
              <a:ext uri="{FF2B5EF4-FFF2-40B4-BE49-F238E27FC236}">
                <a16:creationId xmlns:a16="http://schemas.microsoft.com/office/drawing/2014/main" id="{AB97E694-59F1-DEEB-81A3-FDB9B9DA10BA}"/>
              </a:ext>
            </a:extLst>
          </p:cNvPr>
          <p:cNvPicPr>
            <a:picLocks noChangeAspect="1"/>
          </p:cNvPicPr>
          <p:nvPr/>
        </p:nvPicPr>
        <p:blipFill>
          <a:blip r:embed="rId2"/>
          <a:stretch>
            <a:fillRect/>
          </a:stretch>
        </p:blipFill>
        <p:spPr>
          <a:xfrm>
            <a:off x="609601" y="1340301"/>
            <a:ext cx="6781800" cy="3919796"/>
          </a:xfrm>
          <a:prstGeom prst="rect">
            <a:avLst/>
          </a:prstGeom>
        </p:spPr>
      </p:pic>
      <p:pic>
        <p:nvPicPr>
          <p:cNvPr id="5" name="Picture 4">
            <a:extLst>
              <a:ext uri="{FF2B5EF4-FFF2-40B4-BE49-F238E27FC236}">
                <a16:creationId xmlns:a16="http://schemas.microsoft.com/office/drawing/2014/main" id="{81703ED4-B50B-C241-EA2F-FC6F7464D3AB}"/>
              </a:ext>
            </a:extLst>
          </p:cNvPr>
          <p:cNvPicPr>
            <a:picLocks noChangeAspect="1"/>
          </p:cNvPicPr>
          <p:nvPr/>
        </p:nvPicPr>
        <p:blipFill>
          <a:blip r:embed="rId3"/>
          <a:stretch>
            <a:fillRect/>
          </a:stretch>
        </p:blipFill>
        <p:spPr>
          <a:xfrm>
            <a:off x="457200" y="1340301"/>
            <a:ext cx="8254339" cy="4757620"/>
          </a:xfrm>
          <a:prstGeom prst="rect">
            <a:avLst/>
          </a:prstGeom>
        </p:spPr>
      </p:pic>
    </p:spTree>
    <p:extLst>
      <p:ext uri="{BB962C8B-B14F-4D97-AF65-F5344CB8AC3E}">
        <p14:creationId xmlns:p14="http://schemas.microsoft.com/office/powerpoint/2010/main" val="4152746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57200" y="228600"/>
            <a:ext cx="8305800" cy="1244600"/>
          </a:xfrm>
        </p:spPr>
        <p:txBody>
          <a:bodyPr vert="horz" lIns="80434" tIns="39511" rIns="80434" bIns="39511" anchor="b" anchorCtr="0">
            <a:normAutofit fontScale="90000"/>
          </a:bodyPr>
          <a:lstStyle/>
          <a:p>
            <a:pPr eaLnBrk="1" hangingPunct="1"/>
            <a:r>
              <a:rPr lang="en-US" dirty="0"/>
              <a:t>Pre Diabetes &amp; Type 2- Screening Guidelines</a:t>
            </a:r>
            <a:r>
              <a:rPr lang="en-US" sz="3200" dirty="0"/>
              <a:t> </a:t>
            </a:r>
            <a:r>
              <a:rPr lang="en-US" sz="2489" dirty="0"/>
              <a:t>(ADA 2025 Clinical Practice Guidelines</a:t>
            </a:r>
            <a:r>
              <a:rPr lang="en-US" sz="2844" dirty="0"/>
              <a:t>)</a:t>
            </a:r>
            <a:endParaRPr lang="en-US" sz="2844" dirty="0">
              <a:sym typeface="Monotype Sorts" pitchFamily="2" charset="2"/>
            </a:endParaRPr>
          </a:p>
        </p:txBody>
      </p:sp>
      <p:sp>
        <p:nvSpPr>
          <p:cNvPr id="1991683" name="Rectangle 3"/>
          <p:cNvSpPr>
            <a:spLocks noGrp="1" noChangeArrowheads="1"/>
          </p:cNvSpPr>
          <p:nvPr>
            <p:ph idx="1"/>
          </p:nvPr>
        </p:nvSpPr>
        <p:spPr>
          <a:xfrm>
            <a:off x="304800" y="1473200"/>
            <a:ext cx="7933267" cy="5308600"/>
          </a:xfrm>
        </p:spPr>
        <p:txBody>
          <a:bodyPr vert="horz" lIns="80434" tIns="39511" rIns="80434" bIns="39511">
            <a:normAutofit/>
          </a:bodyPr>
          <a:lstStyle/>
          <a:p>
            <a:pPr marL="474139" indent="-474139">
              <a:lnSpc>
                <a:spcPct val="90000"/>
              </a:lnSpc>
              <a:buFont typeface="Wingdings" pitchFamily="2" charset="2"/>
              <a:buAutoNum type="arabicPeriod"/>
            </a:pPr>
            <a:r>
              <a:rPr lang="en-US" dirty="0"/>
              <a:t>Start screening all people at age 35.</a:t>
            </a:r>
          </a:p>
          <a:p>
            <a:pPr marL="474139" indent="-474139">
              <a:lnSpc>
                <a:spcPct val="90000"/>
              </a:lnSpc>
              <a:buFont typeface="Wingdings" pitchFamily="2" charset="2"/>
              <a:buAutoNum type="arabicPeriod"/>
            </a:pPr>
            <a:r>
              <a:rPr lang="en-US" dirty="0"/>
              <a:t>Screen at any age if BMI </a:t>
            </a:r>
            <a:r>
              <a:rPr lang="en-US" dirty="0">
                <a:sym typeface="Symbol" pitchFamily="18" charset="2"/>
              </a:rPr>
              <a:t> 25 (Asians BMI  23) plus one or &gt; additional </a:t>
            </a:r>
            <a:r>
              <a:rPr lang="en-US" b="1" u="sng" dirty="0">
                <a:sym typeface="Symbol" pitchFamily="18" charset="2"/>
              </a:rPr>
              <a:t>risk factor</a:t>
            </a:r>
            <a:r>
              <a:rPr lang="en-US" dirty="0"/>
              <a:t>:</a:t>
            </a:r>
          </a:p>
          <a:p>
            <a:pPr marL="474139" indent="-474139">
              <a:lnSpc>
                <a:spcPct val="90000"/>
              </a:lnSpc>
              <a:buFont typeface="Wingdings" pitchFamily="2" charset="2"/>
              <a:buAutoNum type="arabicPeriod"/>
            </a:pPr>
            <a:endParaRPr lang="en-US" sz="1778" dirty="0"/>
          </a:p>
          <a:p>
            <a:pPr marL="880544" lvl="1" indent="-474139">
              <a:lnSpc>
                <a:spcPct val="90000"/>
              </a:lnSpc>
              <a:buClr>
                <a:schemeClr val="hlink"/>
              </a:buClr>
            </a:pPr>
            <a:r>
              <a:rPr lang="en-US" sz="2489" dirty="0"/>
              <a:t>First-degree relative w/ diabetes</a:t>
            </a:r>
          </a:p>
          <a:p>
            <a:pPr marL="880544" lvl="1" indent="-474139">
              <a:lnSpc>
                <a:spcPct val="90000"/>
              </a:lnSpc>
              <a:buClr>
                <a:schemeClr val="hlink"/>
              </a:buClr>
            </a:pPr>
            <a:r>
              <a:rPr lang="en-US" sz="2489" dirty="0"/>
              <a:t>Member of a high-risk ethnic population</a:t>
            </a:r>
          </a:p>
          <a:p>
            <a:pPr marL="880544" lvl="1" indent="-474139">
              <a:lnSpc>
                <a:spcPct val="90000"/>
              </a:lnSpc>
              <a:buClr>
                <a:schemeClr val="hlink"/>
              </a:buClr>
            </a:pPr>
            <a:r>
              <a:rPr lang="en-US" sz="2489" dirty="0"/>
              <a:t>Habitual physical inactivity</a:t>
            </a:r>
          </a:p>
          <a:p>
            <a:pPr marL="880544" lvl="1" indent="-474139">
              <a:lnSpc>
                <a:spcPct val="90000"/>
              </a:lnSpc>
              <a:buClr>
                <a:schemeClr val="hlink"/>
              </a:buClr>
            </a:pPr>
            <a:r>
              <a:rPr lang="en-US" sz="2489" dirty="0"/>
              <a:t>History of heart disease</a:t>
            </a:r>
          </a:p>
          <a:p>
            <a:pPr marL="880544" lvl="1" indent="-474139">
              <a:lnSpc>
                <a:spcPct val="90000"/>
              </a:lnSpc>
              <a:buClr>
                <a:schemeClr val="hlink"/>
              </a:buClr>
            </a:pPr>
            <a:r>
              <a:rPr lang="en-US" sz="2489" dirty="0">
                <a:solidFill>
                  <a:srgbClr val="0070C0"/>
                </a:solidFill>
              </a:rPr>
              <a:t>Check more frequently if taking high risk meds; antiretrovirals, 2</a:t>
            </a:r>
            <a:r>
              <a:rPr lang="en-US" sz="2489" baseline="30000" dirty="0">
                <a:solidFill>
                  <a:srgbClr val="0070C0"/>
                </a:solidFill>
              </a:rPr>
              <a:t>nd</a:t>
            </a:r>
            <a:r>
              <a:rPr lang="en-US" sz="2489" dirty="0">
                <a:solidFill>
                  <a:srgbClr val="0070C0"/>
                </a:solidFill>
              </a:rPr>
              <a:t> generation antipsychotics or steroids, thiazide diuretics, statins</a:t>
            </a:r>
          </a:p>
          <a:p>
            <a:pPr marL="880544" lvl="1" indent="-474139">
              <a:lnSpc>
                <a:spcPct val="90000"/>
              </a:lnSpc>
              <a:buClr>
                <a:schemeClr val="hlink"/>
              </a:buClr>
            </a:pPr>
            <a:r>
              <a:rPr lang="en-US" sz="2489" dirty="0">
                <a:solidFill>
                  <a:srgbClr val="0070C0"/>
                </a:solidFill>
              </a:rPr>
              <a:t>History of pancreatitis, prediabetes, GDM, periodontitis</a:t>
            </a:r>
          </a:p>
        </p:txBody>
      </p:sp>
      <p:pic>
        <p:nvPicPr>
          <p:cNvPr id="2070" name="Picture 22" descr="C:\Users\bev_000\AppData\Local\Microsoft\Windows\INetCache\IE\I78AA3YG\MC90043961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0461" y="2819400"/>
            <a:ext cx="2833539" cy="20149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099B695-AA47-0316-B2EF-0AFBE4039AA3}"/>
              </a:ext>
            </a:extLst>
          </p:cNvPr>
          <p:cNvPicPr>
            <a:picLocks noChangeAspect="1"/>
          </p:cNvPicPr>
          <p:nvPr/>
        </p:nvPicPr>
        <p:blipFill>
          <a:blip r:embed="rId4"/>
          <a:stretch>
            <a:fillRect/>
          </a:stretch>
        </p:blipFill>
        <p:spPr>
          <a:xfrm>
            <a:off x="6431830" y="6400522"/>
            <a:ext cx="2590800" cy="457755"/>
          </a:xfrm>
          <a:prstGeom prst="rect">
            <a:avLst/>
          </a:prstGeom>
        </p:spPr>
      </p:pic>
    </p:spTree>
    <p:custDataLst>
      <p:tags r:id="rId1"/>
    </p:custDataLst>
    <p:extLst>
      <p:ext uri="{BB962C8B-B14F-4D97-AF65-F5344CB8AC3E}">
        <p14:creationId xmlns:p14="http://schemas.microsoft.com/office/powerpoint/2010/main" val="20167717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91683">
                                            <p:txEl>
                                              <p:pRg st="3" end="3"/>
                                            </p:txEl>
                                          </p:spTgt>
                                        </p:tgtEl>
                                        <p:attrNameLst>
                                          <p:attrName>style.visibility</p:attrName>
                                        </p:attrNameLst>
                                      </p:cBhvr>
                                      <p:to>
                                        <p:strVal val="visible"/>
                                      </p:to>
                                    </p:set>
                                    <p:anim calcmode="lin" valueType="num">
                                      <p:cBhvr additive="base">
                                        <p:cTn id="7" dur="2000" fill="hold"/>
                                        <p:tgtEl>
                                          <p:spTgt spid="1991683">
                                            <p:txEl>
                                              <p:pRg st="3" end="3"/>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168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91683">
                                            <p:txEl>
                                              <p:pRg st="4" end="4"/>
                                            </p:txEl>
                                          </p:spTgt>
                                        </p:tgtEl>
                                        <p:attrNameLst>
                                          <p:attrName>style.visibility</p:attrName>
                                        </p:attrNameLst>
                                      </p:cBhvr>
                                      <p:to>
                                        <p:strVal val="visible"/>
                                      </p:to>
                                    </p:set>
                                    <p:anim calcmode="lin" valueType="num">
                                      <p:cBhvr additive="base">
                                        <p:cTn id="11" dur="2000" fill="hold"/>
                                        <p:tgtEl>
                                          <p:spTgt spid="1991683">
                                            <p:txEl>
                                              <p:pRg st="4" end="4"/>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99168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91683">
                                            <p:txEl>
                                              <p:pRg st="5" end="5"/>
                                            </p:txEl>
                                          </p:spTgt>
                                        </p:tgtEl>
                                        <p:attrNameLst>
                                          <p:attrName>style.visibility</p:attrName>
                                        </p:attrNameLst>
                                      </p:cBhvr>
                                      <p:to>
                                        <p:strVal val="visible"/>
                                      </p:to>
                                    </p:set>
                                    <p:anim calcmode="lin" valueType="num">
                                      <p:cBhvr additive="base">
                                        <p:cTn id="15" dur="2000" fill="hold"/>
                                        <p:tgtEl>
                                          <p:spTgt spid="1991683">
                                            <p:txEl>
                                              <p:pRg st="5" end="5"/>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991683">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91683">
                                            <p:txEl>
                                              <p:pRg st="7" end="7"/>
                                            </p:txEl>
                                          </p:spTgt>
                                        </p:tgtEl>
                                        <p:attrNameLst>
                                          <p:attrName>style.visibility</p:attrName>
                                        </p:attrNameLst>
                                      </p:cBhvr>
                                      <p:to>
                                        <p:strVal val="visible"/>
                                      </p:to>
                                    </p:set>
                                    <p:anim calcmode="lin" valueType="num">
                                      <p:cBhvr additive="base">
                                        <p:cTn id="19" dur="2000" fill="hold"/>
                                        <p:tgtEl>
                                          <p:spTgt spid="1991683">
                                            <p:txEl>
                                              <p:pRg st="7" end="7"/>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991683">
                                            <p:txEl>
                                              <p:pRg st="7" end="7"/>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91683">
                                            <p:txEl>
                                              <p:pRg st="8" end="8"/>
                                            </p:txEl>
                                          </p:spTgt>
                                        </p:tgtEl>
                                        <p:attrNameLst>
                                          <p:attrName>style.visibility</p:attrName>
                                        </p:attrNameLst>
                                      </p:cBhvr>
                                      <p:to>
                                        <p:strVal val="visible"/>
                                      </p:to>
                                    </p:set>
                                    <p:anim calcmode="lin" valueType="num">
                                      <p:cBhvr additive="base">
                                        <p:cTn id="23" dur="2000" fill="hold"/>
                                        <p:tgtEl>
                                          <p:spTgt spid="1991683">
                                            <p:txEl>
                                              <p:pRg st="8" end="8"/>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991683">
                                            <p:txEl>
                                              <p:pRg st="8" end="8"/>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91683">
                                            <p:txEl>
                                              <p:pRg st="6" end="6"/>
                                            </p:txEl>
                                          </p:spTgt>
                                        </p:tgtEl>
                                        <p:attrNameLst>
                                          <p:attrName>style.visibility</p:attrName>
                                        </p:attrNameLst>
                                      </p:cBhvr>
                                      <p:to>
                                        <p:strVal val="visible"/>
                                      </p:to>
                                    </p:set>
                                    <p:anim calcmode="lin" valueType="num">
                                      <p:cBhvr additive="base">
                                        <p:cTn id="27" dur="2000" fill="hold"/>
                                        <p:tgtEl>
                                          <p:spTgt spid="1991683">
                                            <p:txEl>
                                              <p:pRg st="6" end="6"/>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99168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1F469-A70D-E002-CE33-1A9926DDD296}"/>
              </a:ext>
            </a:extLst>
          </p:cNvPr>
          <p:cNvSpPr>
            <a:spLocks noGrp="1"/>
          </p:cNvSpPr>
          <p:nvPr>
            <p:ph type="title"/>
          </p:nvPr>
        </p:nvSpPr>
        <p:spPr/>
        <p:txBody>
          <a:bodyPr/>
          <a:lstStyle/>
          <a:p>
            <a:r>
              <a:rPr lang="en-US" dirty="0"/>
              <a:t>ReVive 5 Steps</a:t>
            </a:r>
          </a:p>
        </p:txBody>
      </p:sp>
      <p:sp>
        <p:nvSpPr>
          <p:cNvPr id="14" name="Content Placeholder 13"/>
          <p:cNvSpPr>
            <a:spLocks noGrp="1"/>
          </p:cNvSpPr>
          <p:nvPr>
            <p:ph sz="quarter" idx="1"/>
          </p:nvPr>
        </p:nvSpPr>
        <p:spPr/>
        <p:txBody>
          <a:bodyPr>
            <a:normAutofit fontScale="77500" lnSpcReduction="20000"/>
          </a:bodyPr>
          <a:lstStyle/>
          <a:p>
            <a:pPr marL="0" indent="0">
              <a:lnSpc>
                <a:spcPct val="110000"/>
              </a:lnSpc>
              <a:spcBef>
                <a:spcPts val="0"/>
              </a:spcBef>
              <a:buNone/>
            </a:pPr>
            <a:r>
              <a:rPr lang="en-US" b="1" dirty="0">
                <a:latin typeface="Calibri" panose="020F0502020204030204" pitchFamily="34" charset="0"/>
                <a:ea typeface="Calibri" panose="020F0502020204030204" pitchFamily="34" charset="0"/>
              </a:rPr>
              <a:t>5 Steps to Address Distress Diabetes and Enhance Management</a:t>
            </a:r>
            <a:endParaRPr lang="en-US" dirty="0">
              <a:latin typeface="Calibri" panose="020F0502020204030204" pitchFamily="34" charset="0"/>
              <a:ea typeface="Calibri" panose="020F0502020204030204" pitchFamily="34" charset="0"/>
            </a:endParaRPr>
          </a:p>
          <a:p>
            <a:pPr marL="385865" indent="-385865">
              <a:lnSpc>
                <a:spcPct val="110000"/>
              </a:lnSpc>
              <a:spcBef>
                <a:spcPts val="0"/>
              </a:spcBef>
              <a:buAutoNum type="arabicPeriod"/>
            </a:pPr>
            <a:r>
              <a:rPr lang="en-US" dirty="0">
                <a:latin typeface="Calibri" panose="020F0502020204030204" pitchFamily="34" charset="0"/>
                <a:ea typeface="Calibri" panose="020F0502020204030204" pitchFamily="34" charset="0"/>
              </a:rPr>
              <a:t>Assess diabetes distress </a:t>
            </a:r>
          </a:p>
          <a:p>
            <a:pPr marL="385865" indent="-385865">
              <a:lnSpc>
                <a:spcPct val="110000"/>
              </a:lnSpc>
              <a:spcBef>
                <a:spcPts val="0"/>
              </a:spcBef>
              <a:buAutoNum type="arabicPeriod"/>
            </a:pPr>
            <a:r>
              <a:rPr lang="en-US" dirty="0">
                <a:latin typeface="Calibri" panose="020F0502020204030204" pitchFamily="34" charset="0"/>
                <a:ea typeface="Calibri" panose="020F0502020204030204" pitchFamily="34" charset="0"/>
              </a:rPr>
              <a:t>Begin a conversation to foster a new perspective </a:t>
            </a:r>
          </a:p>
          <a:p>
            <a:pPr marL="385865" indent="-385865">
              <a:lnSpc>
                <a:spcPct val="110000"/>
              </a:lnSpc>
              <a:spcBef>
                <a:spcPts val="0"/>
              </a:spcBef>
              <a:buAutoNum type="arabicPeriod"/>
            </a:pPr>
            <a:r>
              <a:rPr lang="en-US" dirty="0">
                <a:latin typeface="Calibri" panose="020F0502020204030204" pitchFamily="34" charset="0"/>
                <a:ea typeface="Calibri" panose="020F0502020204030204" pitchFamily="34" charset="0"/>
              </a:rPr>
              <a:t>Consider different management choices that are not driven by tough thoughts and feelings  </a:t>
            </a:r>
          </a:p>
          <a:p>
            <a:pPr marL="385865" indent="-385865">
              <a:lnSpc>
                <a:spcPct val="110000"/>
              </a:lnSpc>
              <a:spcBef>
                <a:spcPts val="0"/>
              </a:spcBef>
              <a:buAutoNum type="arabicPeriod"/>
            </a:pPr>
            <a:r>
              <a:rPr lang="en-US" dirty="0">
                <a:latin typeface="Calibri" panose="020F0502020204030204" pitchFamily="34" charset="0"/>
                <a:ea typeface="Calibri" panose="020F0502020204030204" pitchFamily="34" charset="0"/>
              </a:rPr>
              <a:t>Optimize self-care based on personal choice and values—”find the expert within.”</a:t>
            </a:r>
          </a:p>
          <a:p>
            <a:pPr marL="385865" indent="-385865">
              <a:lnSpc>
                <a:spcPct val="110000"/>
              </a:lnSpc>
              <a:spcBef>
                <a:spcPts val="0"/>
              </a:spcBef>
              <a:buAutoNum type="arabicPeriod"/>
            </a:pPr>
            <a:r>
              <a:rPr lang="en-US" dirty="0">
                <a:latin typeface="Calibri" panose="020F0502020204030204" pitchFamily="34" charset="0"/>
                <a:ea typeface="Calibri" panose="020F0502020204030204" pitchFamily="34" charset="0"/>
              </a:rPr>
              <a:t>Make changes and plan for next steps.  </a:t>
            </a:r>
          </a:p>
          <a:p>
            <a:pPr marL="0" indent="0">
              <a:buClr>
                <a:srgbClr val="005959"/>
              </a:buClr>
              <a:buNone/>
            </a:pPr>
            <a:endParaRPr lang="en-US" sz="2701"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790846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 calcmode="lin" valueType="num">
                                      <p:cBhvr additive="base">
                                        <p:cTn id="7"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xEl>
                                              <p:pRg st="2" end="2"/>
                                            </p:txEl>
                                          </p:spTgt>
                                        </p:tgtEl>
                                        <p:attrNameLst>
                                          <p:attrName>style.visibility</p:attrName>
                                        </p:attrNameLst>
                                      </p:cBhvr>
                                      <p:to>
                                        <p:strVal val="visible"/>
                                      </p:to>
                                    </p:set>
                                    <p:anim calcmode="lin" valueType="num">
                                      <p:cBhvr additive="base">
                                        <p:cTn id="13"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anim calcmode="lin" valueType="num">
                                      <p:cBhvr additive="base">
                                        <p:cTn id="19"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xEl>
                                              <p:pRg st="4" end="4"/>
                                            </p:txEl>
                                          </p:spTgt>
                                        </p:tgtEl>
                                        <p:attrNameLst>
                                          <p:attrName>style.visibility</p:attrName>
                                        </p:attrNameLst>
                                      </p:cBhvr>
                                      <p:to>
                                        <p:strVal val="visible"/>
                                      </p:to>
                                    </p:set>
                                    <p:anim calcmode="lin" valueType="num">
                                      <p:cBhvr additive="base">
                                        <p:cTn id="25" dur="500" fill="hold"/>
                                        <p:tgtEl>
                                          <p:spTgt spid="1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
                                            <p:txEl>
                                              <p:pRg st="5" end="5"/>
                                            </p:txEl>
                                          </p:spTgt>
                                        </p:tgtEl>
                                        <p:attrNameLst>
                                          <p:attrName>style.visibility</p:attrName>
                                        </p:attrNameLst>
                                      </p:cBhvr>
                                      <p:to>
                                        <p:strVal val="visible"/>
                                      </p:to>
                                    </p:set>
                                    <p:anim calcmode="lin" valueType="num">
                                      <p:cBhvr additive="base">
                                        <p:cTn id="31" dur="500" fill="hold"/>
                                        <p:tgtEl>
                                          <p:spTgt spid="1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p:txBody>
          <a:bodyPr>
            <a:normAutofit fontScale="90000"/>
          </a:bodyPr>
          <a:lstStyle/>
          <a:p>
            <a:pPr eaLnBrk="1" hangingPunct="1">
              <a:defRPr/>
            </a:pPr>
            <a:r>
              <a:rPr lang="en-US" sz="6000" dirty="0"/>
              <a:t>Thank You</a:t>
            </a:r>
          </a:p>
        </p:txBody>
      </p:sp>
      <p:sp>
        <p:nvSpPr>
          <p:cNvPr id="5" name="Content Placeholder 4"/>
          <p:cNvSpPr>
            <a:spLocks noGrp="1"/>
          </p:cNvSpPr>
          <p:nvPr>
            <p:ph sz="quarter" idx="1"/>
          </p:nvPr>
        </p:nvSpPr>
        <p:spPr>
          <a:xfrm>
            <a:off x="4191000" y="1401038"/>
            <a:ext cx="4495800" cy="4755922"/>
          </a:xfrm>
        </p:spPr>
        <p:txBody>
          <a:bodyPr>
            <a:normAutofit/>
          </a:bodyPr>
          <a:lstStyle/>
          <a:p>
            <a:r>
              <a:rPr lang="fr-FR" dirty="0"/>
              <a:t>Questions?</a:t>
            </a:r>
          </a:p>
          <a:p>
            <a:r>
              <a:rPr lang="fr-FR" dirty="0"/>
              <a:t>Email: info@diabetesed.net</a:t>
            </a:r>
          </a:p>
          <a:p>
            <a:r>
              <a:rPr lang="fr-FR" dirty="0"/>
              <a:t>Web: </a:t>
            </a:r>
            <a:r>
              <a:rPr lang="fr-FR" dirty="0">
                <a:hlinkClick r:id="rId4"/>
              </a:rPr>
              <a:t>www.diabetesed.net</a:t>
            </a:r>
            <a:endParaRPr lang="fr-FR" dirty="0"/>
          </a:p>
          <a:p>
            <a:r>
              <a:rPr lang="fr-FR" dirty="0"/>
              <a:t>Phone </a:t>
            </a:r>
            <a:r>
              <a:rPr lang="en-US" dirty="0"/>
              <a:t>530-893-8635</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9200" y="5702872"/>
            <a:ext cx="2971800" cy="947487"/>
          </a:xfrm>
          <a:prstGeom prst="rect">
            <a:avLst/>
          </a:prstGeom>
        </p:spPr>
      </p:pic>
      <p:pic>
        <p:nvPicPr>
          <p:cNvPr id="4" name="Content Placeholder 2">
            <a:extLst>
              <a:ext uri="{FF2B5EF4-FFF2-40B4-BE49-F238E27FC236}">
                <a16:creationId xmlns:a16="http://schemas.microsoft.com/office/drawing/2014/main" id="{EC2DA1CC-1135-6A35-46D4-45D9B79874B0}"/>
              </a:ext>
            </a:extLst>
          </p:cNvPr>
          <p:cNvPicPr>
            <a:picLocks noChangeAspect="1"/>
          </p:cNvPicPr>
          <p:nvPr/>
        </p:nvPicPr>
        <p:blipFill rotWithShape="1">
          <a:blip r:embed="rId6"/>
          <a:srcRect l="7851" r="18482"/>
          <a:stretch/>
        </p:blipFill>
        <p:spPr>
          <a:xfrm>
            <a:off x="609600" y="1417765"/>
            <a:ext cx="3367614" cy="4114279"/>
          </a:xfrm>
          <a:prstGeom prst="rect">
            <a:avLst/>
          </a:prstGeom>
          <a:noFill/>
        </p:spPr>
      </p:pic>
    </p:spTree>
    <p:custDataLst>
      <p:tags r:id="rId1"/>
    </p:custDataLst>
    <p:extLst>
      <p:ext uri="{BB962C8B-B14F-4D97-AF65-F5344CB8AC3E}">
        <p14:creationId xmlns:p14="http://schemas.microsoft.com/office/powerpoint/2010/main" val="2686569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19100" y="283634"/>
            <a:ext cx="8305800" cy="1016000"/>
          </a:xfrm>
        </p:spPr>
        <p:txBody>
          <a:bodyPr vert="horz" lIns="80434" tIns="39511" rIns="80434" bIns="39511" anchor="b" anchorCtr="0">
            <a:normAutofit fontScale="90000"/>
          </a:bodyPr>
          <a:lstStyle/>
          <a:p>
            <a:pPr eaLnBrk="1" hangingPunct="1"/>
            <a:r>
              <a:rPr lang="en-US" dirty="0"/>
              <a:t>Diabetes 2 - Who is at Risk?</a:t>
            </a:r>
            <a:r>
              <a:rPr lang="en-US" sz="3200" dirty="0"/>
              <a:t> </a:t>
            </a:r>
            <a:br>
              <a:rPr lang="en-US" sz="3200" dirty="0"/>
            </a:br>
            <a:r>
              <a:rPr lang="en-US" sz="2489" dirty="0"/>
              <a:t>(ADA 2024 Clinical Practice Guidelines</a:t>
            </a:r>
            <a:r>
              <a:rPr lang="en-US" sz="2844" dirty="0"/>
              <a:t>)</a:t>
            </a:r>
            <a:endParaRPr lang="en-US" sz="2844" dirty="0">
              <a:sym typeface="Monotype Sorts" pitchFamily="2" charset="2"/>
            </a:endParaRPr>
          </a:p>
        </p:txBody>
      </p:sp>
      <p:sp>
        <p:nvSpPr>
          <p:cNvPr id="1992707" name="Rectangle 3"/>
          <p:cNvSpPr>
            <a:spLocks noGrp="1" noChangeArrowheads="1"/>
          </p:cNvSpPr>
          <p:nvPr>
            <p:ph idx="1"/>
          </p:nvPr>
        </p:nvSpPr>
        <p:spPr>
          <a:xfrm>
            <a:off x="3657600" y="1523999"/>
            <a:ext cx="5188794" cy="4905701"/>
          </a:xfrm>
        </p:spPr>
        <p:txBody>
          <a:bodyPr vert="horz" lIns="80434" tIns="39511" rIns="80434" bIns="39511">
            <a:normAutofit/>
          </a:bodyPr>
          <a:lstStyle/>
          <a:p>
            <a:pPr eaLnBrk="1" hangingPunct="1">
              <a:buFont typeface="Wingdings" pitchFamily="2" charset="2"/>
              <a:buNone/>
            </a:pPr>
            <a:r>
              <a:rPr lang="en-US" sz="2489" b="1" dirty="0"/>
              <a:t>Risk factors cont’d</a:t>
            </a:r>
            <a:endParaRPr lang="en-US" sz="2489" dirty="0"/>
          </a:p>
          <a:p>
            <a:pPr lvl="1" eaLnBrk="1" hangingPunct="1">
              <a:buClr>
                <a:schemeClr val="hlink"/>
              </a:buClr>
            </a:pPr>
            <a:r>
              <a:rPr lang="en-US" sz="2844" dirty="0"/>
              <a:t>HTN - </a:t>
            </a:r>
            <a:r>
              <a:rPr lang="en-US" sz="2844" dirty="0">
                <a:solidFill>
                  <a:srgbClr val="0070C0"/>
                </a:solidFill>
              </a:rPr>
              <a:t>BP &gt; 130/80</a:t>
            </a:r>
            <a:endParaRPr lang="en-US" sz="3200" dirty="0">
              <a:solidFill>
                <a:srgbClr val="0070C0"/>
              </a:solidFill>
            </a:endParaRPr>
          </a:p>
          <a:p>
            <a:pPr lvl="1" eaLnBrk="1" hangingPunct="1">
              <a:buClr>
                <a:schemeClr val="hlink"/>
              </a:buClr>
            </a:pPr>
            <a:r>
              <a:rPr lang="en-US" sz="2844" dirty="0"/>
              <a:t>HDL &lt; 35 or triglycerides &gt; 250</a:t>
            </a:r>
          </a:p>
          <a:p>
            <a:pPr lvl="1" eaLnBrk="1" hangingPunct="1">
              <a:buClr>
                <a:schemeClr val="hlink"/>
              </a:buClr>
            </a:pPr>
            <a:r>
              <a:rPr lang="en-US" sz="2844" dirty="0"/>
              <a:t>History of Gestational Diabetes Mellitus </a:t>
            </a:r>
          </a:p>
          <a:p>
            <a:pPr lvl="1" eaLnBrk="1" hangingPunct="1">
              <a:buClr>
                <a:schemeClr val="hlink"/>
              </a:buClr>
            </a:pPr>
            <a:r>
              <a:rPr lang="en-US" sz="2489" dirty="0"/>
              <a:t>Polycystic ovary syndrome (PCOS)</a:t>
            </a:r>
          </a:p>
          <a:p>
            <a:pPr lvl="1">
              <a:buClr>
                <a:schemeClr val="hlink"/>
              </a:buClr>
            </a:pPr>
            <a:r>
              <a:rPr lang="en-US" sz="2500" dirty="0"/>
              <a:t>Other conditions associated w/ insulin resistance:</a:t>
            </a:r>
          </a:p>
          <a:p>
            <a:pPr lvl="2">
              <a:buClr>
                <a:schemeClr val="hlink"/>
              </a:buClr>
            </a:pPr>
            <a:r>
              <a:rPr lang="en-US" sz="2100" dirty="0"/>
              <a:t>Elevated BMI, acanthosis nigricans (AN)</a:t>
            </a:r>
          </a:p>
          <a:p>
            <a:pPr lvl="1" eaLnBrk="1" hangingPunct="1">
              <a:buClr>
                <a:schemeClr val="hlink"/>
              </a:buClr>
            </a:pPr>
            <a:endParaRPr lang="en-US" sz="2489" dirty="0"/>
          </a:p>
        </p:txBody>
      </p:sp>
      <p:pic>
        <p:nvPicPr>
          <p:cNvPr id="2" name="Picture 1"/>
          <p:cNvPicPr>
            <a:picLocks noChangeAspect="1"/>
          </p:cNvPicPr>
          <p:nvPr/>
        </p:nvPicPr>
        <p:blipFill>
          <a:blip r:embed="rId3"/>
          <a:stretch>
            <a:fillRect/>
          </a:stretch>
        </p:blipFill>
        <p:spPr>
          <a:xfrm>
            <a:off x="419100" y="1524000"/>
            <a:ext cx="2982079" cy="2091906"/>
          </a:xfrm>
          <a:prstGeom prst="rect">
            <a:avLst/>
          </a:prstGeom>
        </p:spPr>
      </p:pic>
      <p:sp>
        <p:nvSpPr>
          <p:cNvPr id="3" name="TextBox 2">
            <a:extLst>
              <a:ext uri="{FF2B5EF4-FFF2-40B4-BE49-F238E27FC236}">
                <a16:creationId xmlns:a16="http://schemas.microsoft.com/office/drawing/2014/main" id="{2BC3D52E-CDAB-4044-AA45-871C0091076E}"/>
              </a:ext>
            </a:extLst>
          </p:cNvPr>
          <p:cNvSpPr txBox="1"/>
          <p:nvPr/>
        </p:nvSpPr>
        <p:spPr>
          <a:xfrm>
            <a:off x="578694" y="3904518"/>
            <a:ext cx="2590800" cy="2308324"/>
          </a:xfrm>
          <a:prstGeom prst="rect">
            <a:avLst/>
          </a:prstGeom>
          <a:noFill/>
          <a:ln w="28575">
            <a:solidFill>
              <a:srgbClr val="C00000"/>
            </a:solidFill>
          </a:ln>
        </p:spPr>
        <p:txBody>
          <a:bodyPr wrap="square" rtlCol="0">
            <a:spAutoFit/>
          </a:bodyPr>
          <a:lstStyle/>
          <a:p>
            <a:r>
              <a:rPr lang="en-US" dirty="0"/>
              <a:t>Screen using A1C, Fasting Blood Glucose or OGTT.</a:t>
            </a:r>
          </a:p>
          <a:p>
            <a:endParaRPr lang="en-US" dirty="0"/>
          </a:p>
          <a:p>
            <a:r>
              <a:rPr lang="en-US" dirty="0"/>
              <a:t>Repeat screening at least every 3 years if negative.</a:t>
            </a:r>
          </a:p>
          <a:p>
            <a:endParaRPr lang="en-US" dirty="0"/>
          </a:p>
          <a:p>
            <a:r>
              <a:rPr lang="en-US" dirty="0"/>
              <a:t>*If prediabetes or on high risk meds, recheck yearly  </a:t>
            </a:r>
          </a:p>
        </p:txBody>
      </p:sp>
      <p:pic>
        <p:nvPicPr>
          <p:cNvPr id="5" name="Picture 4">
            <a:extLst>
              <a:ext uri="{FF2B5EF4-FFF2-40B4-BE49-F238E27FC236}">
                <a16:creationId xmlns:a16="http://schemas.microsoft.com/office/drawing/2014/main" id="{6A9CE6D7-921D-B72E-350D-506CC477E8A4}"/>
              </a:ext>
            </a:extLst>
          </p:cNvPr>
          <p:cNvPicPr>
            <a:picLocks noChangeAspect="1"/>
          </p:cNvPicPr>
          <p:nvPr/>
        </p:nvPicPr>
        <p:blipFill>
          <a:blip r:embed="rId4"/>
          <a:stretch>
            <a:fillRect/>
          </a:stretch>
        </p:blipFill>
        <p:spPr>
          <a:xfrm>
            <a:off x="6255594" y="6153622"/>
            <a:ext cx="2590800" cy="457755"/>
          </a:xfrm>
          <a:prstGeom prst="rect">
            <a:avLst/>
          </a:prstGeom>
        </p:spPr>
      </p:pic>
    </p:spTree>
    <p:custDataLst>
      <p:tags r:id="rId1"/>
    </p:custDataLst>
    <p:extLst>
      <p:ext uri="{BB962C8B-B14F-4D97-AF65-F5344CB8AC3E}">
        <p14:creationId xmlns:p14="http://schemas.microsoft.com/office/powerpoint/2010/main" val="32236558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992707">
                                            <p:txEl>
                                              <p:pRg st="2" end="2"/>
                                            </p:txEl>
                                          </p:spTgt>
                                        </p:tgtEl>
                                        <p:attrNameLst>
                                          <p:attrName>style.visibility</p:attrName>
                                        </p:attrNameLst>
                                      </p:cBhvr>
                                      <p:to>
                                        <p:strVal val="visible"/>
                                      </p:to>
                                    </p:set>
                                    <p:anim calcmode="lin" valueType="num">
                                      <p:cBhvr additive="base">
                                        <p:cTn id="7" dur="2000" fill="hold"/>
                                        <p:tgtEl>
                                          <p:spTgt spid="1992707">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27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57200" y="228600"/>
            <a:ext cx="8305800" cy="1244600"/>
          </a:xfrm>
        </p:spPr>
        <p:txBody>
          <a:bodyPr vert="horz" lIns="80434" tIns="39511" rIns="80434" bIns="39511" anchor="b" anchorCtr="0">
            <a:normAutofit/>
          </a:bodyPr>
          <a:lstStyle/>
          <a:p>
            <a:pPr eaLnBrk="1" hangingPunct="1"/>
            <a:r>
              <a:rPr lang="en-US" dirty="0"/>
              <a:t>Diabetes Screening Guidelines</a:t>
            </a:r>
            <a:r>
              <a:rPr lang="en-US" sz="3200" dirty="0"/>
              <a:t> </a:t>
            </a:r>
            <a:br>
              <a:rPr lang="en-US" sz="3200" dirty="0"/>
            </a:br>
            <a:r>
              <a:rPr lang="en-US" sz="2489" dirty="0"/>
              <a:t>(ADA 2025 Clinical Practice Guidelines – Cheat Sheet</a:t>
            </a:r>
            <a:r>
              <a:rPr lang="en-US" sz="2844" dirty="0"/>
              <a:t>)</a:t>
            </a:r>
            <a:endParaRPr lang="en-US" sz="2844" dirty="0">
              <a:sym typeface="Monotype Sorts" pitchFamily="2" charset="2"/>
            </a:endParaRPr>
          </a:p>
        </p:txBody>
      </p:sp>
      <p:pic>
        <p:nvPicPr>
          <p:cNvPr id="2070" name="Picture 22" descr="C:\Users\bev_000\AppData\Local\Microsoft\Windows\INetCache\IE\I78AA3YG\MC90043961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0461" y="2819400"/>
            <a:ext cx="2833539" cy="20149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1ADB4C2-D8D2-0E5F-C03E-E1C3A3FA49B6}"/>
              </a:ext>
            </a:extLst>
          </p:cNvPr>
          <p:cNvPicPr>
            <a:picLocks noChangeAspect="1"/>
          </p:cNvPicPr>
          <p:nvPr/>
        </p:nvPicPr>
        <p:blipFill>
          <a:blip r:embed="rId4"/>
          <a:stretch>
            <a:fillRect/>
          </a:stretch>
        </p:blipFill>
        <p:spPr>
          <a:xfrm>
            <a:off x="88759" y="1473200"/>
            <a:ext cx="9042682" cy="4267200"/>
          </a:xfrm>
          <a:prstGeom prst="rect">
            <a:avLst/>
          </a:prstGeom>
        </p:spPr>
      </p:pic>
      <p:sp>
        <p:nvSpPr>
          <p:cNvPr id="6" name="TextBox 5">
            <a:extLst>
              <a:ext uri="{FF2B5EF4-FFF2-40B4-BE49-F238E27FC236}">
                <a16:creationId xmlns:a16="http://schemas.microsoft.com/office/drawing/2014/main" id="{36188CF2-F4F0-ABFC-EBAA-FCBA8FF3C144}"/>
              </a:ext>
            </a:extLst>
          </p:cNvPr>
          <p:cNvSpPr txBox="1"/>
          <p:nvPr/>
        </p:nvSpPr>
        <p:spPr>
          <a:xfrm>
            <a:off x="3276600" y="6260068"/>
            <a:ext cx="3200400" cy="369332"/>
          </a:xfrm>
          <a:prstGeom prst="rect">
            <a:avLst/>
          </a:prstGeom>
          <a:noFill/>
        </p:spPr>
        <p:txBody>
          <a:bodyPr wrap="square" rtlCol="0">
            <a:spAutoFit/>
          </a:bodyPr>
          <a:lstStyle/>
          <a:p>
            <a:r>
              <a:rPr lang="en-US" dirty="0">
                <a:solidFill>
                  <a:srgbClr val="0070C0"/>
                </a:solidFill>
              </a:rPr>
              <a:t>DiabetesEd.net   Cheat Sheets</a:t>
            </a:r>
          </a:p>
        </p:txBody>
      </p:sp>
      <p:pic>
        <p:nvPicPr>
          <p:cNvPr id="4" name="Picture 3">
            <a:extLst>
              <a:ext uri="{FF2B5EF4-FFF2-40B4-BE49-F238E27FC236}">
                <a16:creationId xmlns:a16="http://schemas.microsoft.com/office/drawing/2014/main" id="{A38B2B8D-B4EE-0F9D-FFB8-94FE772B7779}"/>
              </a:ext>
            </a:extLst>
          </p:cNvPr>
          <p:cNvPicPr>
            <a:picLocks noChangeAspect="1"/>
          </p:cNvPicPr>
          <p:nvPr/>
        </p:nvPicPr>
        <p:blipFill>
          <a:blip r:embed="rId5"/>
          <a:stretch>
            <a:fillRect/>
          </a:stretch>
        </p:blipFill>
        <p:spPr>
          <a:xfrm>
            <a:off x="228600" y="3352800"/>
            <a:ext cx="8718620" cy="2197007"/>
          </a:xfrm>
          <a:prstGeom prst="rect">
            <a:avLst/>
          </a:prstGeom>
          <a:solidFill>
            <a:schemeClr val="bg1"/>
          </a:solidFill>
        </p:spPr>
      </p:pic>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A0E77B3C-8190-C5C2-48E7-81DD5694A4B0}"/>
                  </a:ext>
                </a:extLst>
              </p14:cNvPr>
              <p14:cNvContentPartPr/>
              <p14:nvPr/>
            </p14:nvContentPartPr>
            <p14:xfrm>
              <a:off x="570236" y="5073155"/>
              <a:ext cx="1439640" cy="360"/>
            </p14:xfrm>
          </p:contentPart>
        </mc:Choice>
        <mc:Fallback xmlns="">
          <p:pic>
            <p:nvPicPr>
              <p:cNvPr id="5" name="Ink 4">
                <a:extLst>
                  <a:ext uri="{FF2B5EF4-FFF2-40B4-BE49-F238E27FC236}">
                    <a16:creationId xmlns:a16="http://schemas.microsoft.com/office/drawing/2014/main" id="{A0E77B3C-8190-C5C2-48E7-81DD5694A4B0}"/>
                  </a:ext>
                </a:extLst>
              </p:cNvPr>
              <p:cNvPicPr/>
              <p:nvPr/>
            </p:nvPicPr>
            <p:blipFill>
              <a:blip r:embed="rId7"/>
              <a:stretch>
                <a:fillRect/>
              </a:stretch>
            </p:blipFill>
            <p:spPr>
              <a:xfrm>
                <a:off x="516236" y="4965155"/>
                <a:ext cx="15472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A1CE2585-E326-59A9-F619-4D936FE9EF50}"/>
                  </a:ext>
                </a:extLst>
              </p14:cNvPr>
              <p14:cNvContentPartPr/>
              <p14:nvPr/>
            </p14:nvContentPartPr>
            <p14:xfrm>
              <a:off x="294836" y="5279435"/>
              <a:ext cx="1865160" cy="10800"/>
            </p14:xfrm>
          </p:contentPart>
        </mc:Choice>
        <mc:Fallback xmlns="">
          <p:pic>
            <p:nvPicPr>
              <p:cNvPr id="7" name="Ink 6">
                <a:extLst>
                  <a:ext uri="{FF2B5EF4-FFF2-40B4-BE49-F238E27FC236}">
                    <a16:creationId xmlns:a16="http://schemas.microsoft.com/office/drawing/2014/main" id="{A1CE2585-E326-59A9-F619-4D936FE9EF50}"/>
                  </a:ext>
                </a:extLst>
              </p:cNvPr>
              <p:cNvPicPr/>
              <p:nvPr/>
            </p:nvPicPr>
            <p:blipFill>
              <a:blip r:embed="rId9"/>
              <a:stretch>
                <a:fillRect/>
              </a:stretch>
            </p:blipFill>
            <p:spPr>
              <a:xfrm>
                <a:off x="240836" y="5171435"/>
                <a:ext cx="1972800" cy="2264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5ED07019-8F06-3989-8139-1EA4D9AD2FAD}"/>
                  </a:ext>
                </a:extLst>
              </p14:cNvPr>
              <p14:cNvContentPartPr/>
              <p14:nvPr/>
            </p14:nvContentPartPr>
            <p14:xfrm>
              <a:off x="2104196" y="5258195"/>
              <a:ext cx="232560" cy="41400"/>
            </p14:xfrm>
          </p:contentPart>
        </mc:Choice>
        <mc:Fallback xmlns="">
          <p:pic>
            <p:nvPicPr>
              <p:cNvPr id="8" name="Ink 7">
                <a:extLst>
                  <a:ext uri="{FF2B5EF4-FFF2-40B4-BE49-F238E27FC236}">
                    <a16:creationId xmlns:a16="http://schemas.microsoft.com/office/drawing/2014/main" id="{5ED07019-8F06-3989-8139-1EA4D9AD2FAD}"/>
                  </a:ext>
                </a:extLst>
              </p:cNvPr>
              <p:cNvPicPr/>
              <p:nvPr/>
            </p:nvPicPr>
            <p:blipFill>
              <a:blip r:embed="rId11"/>
              <a:stretch>
                <a:fillRect/>
              </a:stretch>
            </p:blipFill>
            <p:spPr>
              <a:xfrm>
                <a:off x="2050196" y="5150555"/>
                <a:ext cx="340200" cy="257040"/>
              </a:xfrm>
              <a:prstGeom prst="rect">
                <a:avLst/>
              </a:prstGeom>
            </p:spPr>
          </p:pic>
        </mc:Fallback>
      </mc:AlternateContent>
      <p:pic>
        <p:nvPicPr>
          <p:cNvPr id="2" name="Picture 1">
            <a:extLst>
              <a:ext uri="{FF2B5EF4-FFF2-40B4-BE49-F238E27FC236}">
                <a16:creationId xmlns:a16="http://schemas.microsoft.com/office/drawing/2014/main" id="{755B3001-8EE3-D707-DC4E-E6AEE74F81A0}"/>
              </a:ext>
            </a:extLst>
          </p:cNvPr>
          <p:cNvPicPr>
            <a:picLocks noChangeAspect="1"/>
          </p:cNvPicPr>
          <p:nvPr/>
        </p:nvPicPr>
        <p:blipFill>
          <a:blip r:embed="rId12"/>
          <a:stretch>
            <a:fillRect/>
          </a:stretch>
        </p:blipFill>
        <p:spPr>
          <a:xfrm>
            <a:off x="3429000" y="5816045"/>
            <a:ext cx="2590800" cy="457755"/>
          </a:xfrm>
          <a:prstGeom prst="rect">
            <a:avLst/>
          </a:prstGeom>
        </p:spPr>
      </p:pic>
    </p:spTree>
    <p:custDataLst>
      <p:tags r:id="rId1"/>
    </p:custDataLst>
    <p:extLst>
      <p:ext uri="{BB962C8B-B14F-4D97-AF65-F5344CB8AC3E}">
        <p14:creationId xmlns:p14="http://schemas.microsoft.com/office/powerpoint/2010/main" val="50783445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Poll Question 2 </a:t>
            </a:r>
          </a:p>
        </p:txBody>
      </p:sp>
      <p:sp>
        <p:nvSpPr>
          <p:cNvPr id="6" name="Content Placeholder 5"/>
          <p:cNvSpPr>
            <a:spLocks noGrp="1"/>
          </p:cNvSpPr>
          <p:nvPr>
            <p:ph sz="quarter" idx="1"/>
          </p:nvPr>
        </p:nvSpPr>
        <p:spPr/>
        <p:txBody>
          <a:bodyPr/>
          <a:lstStyle/>
          <a:p>
            <a:r>
              <a:rPr lang="en-US" sz="3600" dirty="0"/>
              <a:t>Which of the following level is considered pre-diabetes range?</a:t>
            </a:r>
          </a:p>
          <a:p>
            <a:pPr marL="205735" lvl="1" indent="0">
              <a:buNone/>
            </a:pPr>
            <a:r>
              <a:rPr lang="en-US" dirty="0"/>
              <a:t>a. </a:t>
            </a:r>
            <a:r>
              <a:rPr lang="en-US" sz="4000" dirty="0"/>
              <a:t>Fasting BG of 62</a:t>
            </a:r>
          </a:p>
          <a:p>
            <a:pPr marL="205735" lvl="1" indent="0">
              <a:buNone/>
            </a:pPr>
            <a:r>
              <a:rPr lang="en-US" sz="4000" dirty="0"/>
              <a:t>b.  A1c of 5.9 %</a:t>
            </a:r>
          </a:p>
          <a:p>
            <a:pPr marL="205735" lvl="1" indent="0">
              <a:buNone/>
            </a:pPr>
            <a:r>
              <a:rPr lang="en-US" sz="4000" dirty="0"/>
              <a:t>c. After meal BG of 137</a:t>
            </a:r>
          </a:p>
          <a:p>
            <a:pPr marL="205735" lvl="1" indent="0">
              <a:buNone/>
            </a:pPr>
            <a:r>
              <a:rPr lang="en-US" sz="4000" dirty="0"/>
              <a:t>d. A1c of 7.1 %</a:t>
            </a:r>
          </a:p>
          <a:p>
            <a:pPr marL="205735" lvl="1" indent="0">
              <a:buNone/>
            </a:pPr>
            <a:endParaRPr lang="en-US" sz="2400" dirty="0"/>
          </a:p>
          <a:p>
            <a:pPr lvl="1"/>
            <a:endParaRPr lang="en-US" sz="2400" dirty="0"/>
          </a:p>
        </p:txBody>
      </p:sp>
      <p:pic>
        <p:nvPicPr>
          <p:cNvPr id="7" name="Picture 6"/>
          <p:cNvPicPr>
            <a:picLocks noChangeAspect="1"/>
          </p:cNvPicPr>
          <p:nvPr/>
        </p:nvPicPr>
        <p:blipFill>
          <a:blip r:embed="rId3"/>
          <a:stretch>
            <a:fillRect/>
          </a:stretch>
        </p:blipFill>
        <p:spPr>
          <a:xfrm>
            <a:off x="6195939" y="3165371"/>
            <a:ext cx="1371600" cy="1363081"/>
          </a:xfrm>
          <a:prstGeom prst="rect">
            <a:avLst/>
          </a:prstGeom>
        </p:spPr>
      </p:pic>
    </p:spTree>
    <p:custDataLst>
      <p:tags r:id="rId1"/>
    </p:custDataLst>
    <p:extLst>
      <p:ext uri="{BB962C8B-B14F-4D97-AF65-F5344CB8AC3E}">
        <p14:creationId xmlns:p14="http://schemas.microsoft.com/office/powerpoint/2010/main" val="3046695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685800" y="237068"/>
            <a:ext cx="7747000" cy="1016000"/>
          </a:xfrm>
        </p:spPr>
        <p:txBody>
          <a:bodyPr/>
          <a:lstStyle/>
          <a:p>
            <a:pPr eaLnBrk="1" hangingPunct="1"/>
            <a:r>
              <a:rPr lang="en-US"/>
              <a:t>Natural History of Diabetes</a:t>
            </a:r>
          </a:p>
        </p:txBody>
      </p:sp>
      <p:sp>
        <p:nvSpPr>
          <p:cNvPr id="8" name="Content Placeholder 3"/>
          <p:cNvSpPr txBox="1">
            <a:spLocks/>
          </p:cNvSpPr>
          <p:nvPr/>
        </p:nvSpPr>
        <p:spPr bwMode="auto">
          <a:xfrm>
            <a:off x="5791200" y="1938867"/>
            <a:ext cx="2641600" cy="1625600"/>
          </a:xfrm>
          <a:prstGeom prst="rect">
            <a:avLst/>
          </a:prstGeom>
          <a:noFill/>
          <a:ln w="9525">
            <a:noFill/>
            <a:miter lim="800000"/>
            <a:headEnd/>
            <a:tailEnd/>
          </a:ln>
          <a:effectLst/>
        </p:spPr>
        <p:txBody>
          <a:bodyPr/>
          <a:lstStyle/>
          <a:p>
            <a:pPr marL="304804" indent="-304804" eaLnBrk="1" fontAlgn="auto" hangingPunct="1">
              <a:spcBef>
                <a:spcPct val="20000"/>
              </a:spcBef>
              <a:spcAft>
                <a:spcPts val="0"/>
              </a:spcAft>
              <a:buClr>
                <a:srgbClr val="464653"/>
              </a:buClr>
              <a:buSzPct val="65000"/>
              <a:buFontTx/>
              <a:buBlip>
                <a:blip r:embed="rId4"/>
              </a:buBlip>
              <a:defRPr/>
            </a:pPr>
            <a:endParaRPr lang="en-US" sz="2844" kern="0" dirty="0">
              <a:solidFill>
                <a:prstClr val="black"/>
              </a:solidFill>
              <a:latin typeface="Gill Sans MT"/>
            </a:endParaRPr>
          </a:p>
        </p:txBody>
      </p:sp>
      <p:graphicFrame>
        <p:nvGraphicFramePr>
          <p:cNvPr id="9" name="Diagram 8"/>
          <p:cNvGraphicFramePr/>
          <p:nvPr>
            <p:extLst>
              <p:ext uri="{D42A27DB-BD31-4B8C-83A1-F6EECF244321}">
                <p14:modId xmlns:p14="http://schemas.microsoft.com/office/powerpoint/2010/main" val="1069447702"/>
              </p:ext>
            </p:extLst>
          </p:nvPr>
        </p:nvGraphicFramePr>
        <p:xfrm>
          <a:off x="778933" y="1329267"/>
          <a:ext cx="7653867" cy="48090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4517" name="TextBox 9"/>
          <p:cNvSpPr txBox="1">
            <a:spLocks noChangeArrowheads="1"/>
          </p:cNvSpPr>
          <p:nvPr/>
        </p:nvSpPr>
        <p:spPr bwMode="auto">
          <a:xfrm>
            <a:off x="1456267" y="5528733"/>
            <a:ext cx="6366933" cy="338554"/>
          </a:xfrm>
          <a:prstGeom prst="rect">
            <a:avLst/>
          </a:prstGeom>
          <a:solidFill>
            <a:srgbClr val="CCFF99"/>
          </a:solidFill>
          <a:ln w="9525">
            <a:noFill/>
            <a:miter lim="800000"/>
            <a:headEnd/>
            <a:tailEnd/>
          </a:ln>
        </p:spPr>
        <p:txBody>
          <a:bodyPr>
            <a:spAutoFit/>
          </a:bodyPr>
          <a:lstStyle/>
          <a:p>
            <a:pPr eaLnBrk="1" fontAlgn="auto" hangingPunct="1">
              <a:spcBef>
                <a:spcPts val="0"/>
              </a:spcBef>
              <a:spcAft>
                <a:spcPts val="0"/>
              </a:spcAft>
              <a:defRPr/>
            </a:pPr>
            <a:r>
              <a:rPr lang="en-US" sz="1600" b="1" dirty="0">
                <a:solidFill>
                  <a:prstClr val="black"/>
                </a:solidFill>
                <a:latin typeface="Gill Sans MT"/>
              </a:rPr>
              <a:t>Development of type 2 diabetes happens over years or decades</a:t>
            </a:r>
          </a:p>
        </p:txBody>
      </p:sp>
      <p:sp>
        <p:nvSpPr>
          <p:cNvPr id="70662" name="TextBox 12"/>
          <p:cNvSpPr txBox="1">
            <a:spLocks noChangeArrowheads="1"/>
          </p:cNvSpPr>
          <p:nvPr/>
        </p:nvSpPr>
        <p:spPr bwMode="auto">
          <a:xfrm>
            <a:off x="982134" y="4919133"/>
            <a:ext cx="4741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endParaRPr lang="en-US" sz="1600">
              <a:solidFill>
                <a:prstClr val="black"/>
              </a:solidFill>
            </a:endParaRPr>
          </a:p>
        </p:txBody>
      </p:sp>
      <p:sp>
        <p:nvSpPr>
          <p:cNvPr id="70663" name="Left Arrow 15"/>
          <p:cNvSpPr>
            <a:spLocks noChangeArrowheads="1"/>
          </p:cNvSpPr>
          <p:nvPr/>
        </p:nvSpPr>
        <p:spPr bwMode="auto">
          <a:xfrm>
            <a:off x="2879785" y="2137408"/>
            <a:ext cx="1207911" cy="677333"/>
          </a:xfrm>
          <a:prstGeom prst="leftArrow">
            <a:avLst>
              <a:gd name="adj1" fmla="val 63333"/>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70664" name="Left Arrow 16"/>
          <p:cNvSpPr>
            <a:spLocks noChangeArrowheads="1"/>
          </p:cNvSpPr>
          <p:nvPr/>
        </p:nvSpPr>
        <p:spPr bwMode="auto">
          <a:xfrm>
            <a:off x="5257801" y="2074334"/>
            <a:ext cx="1346200" cy="821266"/>
          </a:xfrm>
          <a:prstGeom prst="leftArrow">
            <a:avLst>
              <a:gd name="adj1" fmla="val 50000"/>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64521" name="TextBox 23"/>
          <p:cNvSpPr txBox="1">
            <a:spLocks noChangeArrowheads="1"/>
          </p:cNvSpPr>
          <p:nvPr/>
        </p:nvSpPr>
        <p:spPr bwMode="auto">
          <a:xfrm>
            <a:off x="3352800" y="2311400"/>
            <a:ext cx="666044" cy="338554"/>
          </a:xfrm>
          <a:prstGeom prst="rect">
            <a:avLst/>
          </a:prstGeom>
          <a:solidFill>
            <a:srgbClr val="CCFF33"/>
          </a:solidFill>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eaLnBrk="1" fontAlgn="auto" hangingPunct="1">
              <a:spcBef>
                <a:spcPts val="0"/>
              </a:spcBef>
              <a:spcAft>
                <a:spcPts val="0"/>
              </a:spcAft>
              <a:defRPr/>
            </a:pPr>
            <a:r>
              <a:rPr lang="en-US" sz="1600" dirty="0">
                <a:solidFill>
                  <a:prstClr val="black"/>
                </a:solidFill>
              </a:rPr>
              <a:t>Yes!</a:t>
            </a:r>
          </a:p>
        </p:txBody>
      </p:sp>
      <p:sp>
        <p:nvSpPr>
          <p:cNvPr id="64523" name="TextBox 14"/>
          <p:cNvSpPr txBox="1">
            <a:spLocks noChangeArrowheads="1"/>
          </p:cNvSpPr>
          <p:nvPr/>
        </p:nvSpPr>
        <p:spPr bwMode="auto">
          <a:xfrm>
            <a:off x="5926666" y="2306798"/>
            <a:ext cx="553156" cy="338554"/>
          </a:xfrm>
          <a:prstGeom prst="rect">
            <a:avLst/>
          </a:prstGeom>
          <a:solidFill>
            <a:srgbClr val="FF0000"/>
          </a:solidFill>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eaLnBrk="1" fontAlgn="auto" hangingPunct="1">
              <a:spcBef>
                <a:spcPts val="0"/>
              </a:spcBef>
              <a:spcAft>
                <a:spcPts val="0"/>
              </a:spcAft>
              <a:defRPr/>
            </a:pPr>
            <a:r>
              <a:rPr lang="en-US" sz="1600" dirty="0">
                <a:solidFill>
                  <a:prstClr val="black"/>
                </a:solidFill>
              </a:rPr>
              <a:t>NO</a:t>
            </a:r>
          </a:p>
        </p:txBody>
      </p:sp>
    </p:spTree>
    <p:custDataLst>
      <p:tags r:id="rId1"/>
    </p:custDataLst>
    <p:extLst>
      <p:ext uri="{BB962C8B-B14F-4D97-AF65-F5344CB8AC3E}">
        <p14:creationId xmlns:p14="http://schemas.microsoft.com/office/powerpoint/2010/main" val="4925379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PreDiabetes</a:t>
            </a:r>
            <a:r>
              <a:rPr lang="en-US" dirty="0"/>
              <a:t> is FREAKING ME OUT</a:t>
            </a:r>
          </a:p>
        </p:txBody>
      </p:sp>
      <p:sp>
        <p:nvSpPr>
          <p:cNvPr id="3" name="Content Placeholder 2"/>
          <p:cNvSpPr>
            <a:spLocks noGrp="1"/>
          </p:cNvSpPr>
          <p:nvPr>
            <p:ph sz="quarter" idx="1"/>
          </p:nvPr>
        </p:nvSpPr>
        <p:spPr>
          <a:xfrm>
            <a:off x="445477" y="1295402"/>
            <a:ext cx="5105400" cy="5287104"/>
          </a:xfrm>
        </p:spPr>
        <p:txBody>
          <a:bodyPr>
            <a:normAutofit fontScale="85000" lnSpcReduction="20000"/>
          </a:bodyPr>
          <a:lstStyle/>
          <a:p>
            <a:pPr>
              <a:lnSpc>
                <a:spcPct val="120000"/>
              </a:lnSpc>
            </a:pPr>
            <a:r>
              <a:rPr lang="en-US" dirty="0"/>
              <a:t>96 million people in US</a:t>
            </a:r>
          </a:p>
          <a:p>
            <a:pPr>
              <a:lnSpc>
                <a:spcPct val="120000"/>
              </a:lnSpc>
            </a:pPr>
            <a:r>
              <a:rPr lang="en-US" dirty="0"/>
              <a:t>80% don’t know they have it</a:t>
            </a:r>
          </a:p>
          <a:p>
            <a:pPr>
              <a:lnSpc>
                <a:spcPct val="120000"/>
              </a:lnSpc>
            </a:pPr>
            <a:r>
              <a:rPr lang="en-US" dirty="0"/>
              <a:t>In 3-5 years, about 30% of </a:t>
            </a:r>
            <a:r>
              <a:rPr lang="en-US" dirty="0" err="1"/>
              <a:t>predm</a:t>
            </a:r>
            <a:r>
              <a:rPr lang="en-US" dirty="0"/>
              <a:t> will get diabetes</a:t>
            </a:r>
          </a:p>
          <a:p>
            <a:pPr>
              <a:lnSpc>
                <a:spcPct val="120000"/>
              </a:lnSpc>
            </a:pPr>
            <a:r>
              <a:rPr lang="en-US" dirty="0"/>
              <a:t>Associated with higher rates of heart attack, stroke, neuropathy and vessel disease</a:t>
            </a:r>
          </a:p>
          <a:p>
            <a:endParaRPr lang="en-US" dirty="0"/>
          </a:p>
        </p:txBody>
      </p:sp>
      <p:pic>
        <p:nvPicPr>
          <p:cNvPr id="4" name="Picture 3"/>
          <p:cNvPicPr>
            <a:picLocks noChangeAspect="1"/>
          </p:cNvPicPr>
          <p:nvPr/>
        </p:nvPicPr>
        <p:blipFill>
          <a:blip r:embed="rId2"/>
          <a:stretch>
            <a:fillRect/>
          </a:stretch>
        </p:blipFill>
        <p:spPr>
          <a:xfrm>
            <a:off x="5669814" y="1295402"/>
            <a:ext cx="3028709" cy="2882747"/>
          </a:xfrm>
          <a:prstGeom prst="rect">
            <a:avLst/>
          </a:prstGeom>
        </p:spPr>
      </p:pic>
      <p:pic>
        <p:nvPicPr>
          <p:cNvPr id="6" name="Picture 5">
            <a:extLst>
              <a:ext uri="{FF2B5EF4-FFF2-40B4-BE49-F238E27FC236}">
                <a16:creationId xmlns:a16="http://schemas.microsoft.com/office/drawing/2014/main" id="{D8B79B92-6376-C70D-3E95-FD7660D18F8F}"/>
              </a:ext>
            </a:extLst>
          </p:cNvPr>
          <p:cNvPicPr>
            <a:picLocks noChangeAspect="1"/>
          </p:cNvPicPr>
          <p:nvPr/>
        </p:nvPicPr>
        <p:blipFill>
          <a:blip r:embed="rId3"/>
          <a:stretch>
            <a:fillRect/>
          </a:stretch>
        </p:blipFill>
        <p:spPr>
          <a:xfrm>
            <a:off x="5546523" y="4330551"/>
            <a:ext cx="3581400" cy="565138"/>
          </a:xfrm>
          <a:prstGeom prst="rect">
            <a:avLst/>
          </a:prstGeom>
        </p:spPr>
      </p:pic>
    </p:spTree>
    <p:extLst>
      <p:ext uri="{BB962C8B-B14F-4D97-AF65-F5344CB8AC3E}">
        <p14:creationId xmlns:p14="http://schemas.microsoft.com/office/powerpoint/2010/main" val="205429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3</a:t>
            </a:r>
          </a:p>
        </p:txBody>
      </p:sp>
      <p:sp>
        <p:nvSpPr>
          <p:cNvPr id="3" name="Content Placeholder 2"/>
          <p:cNvSpPr>
            <a:spLocks noGrp="1"/>
          </p:cNvSpPr>
          <p:nvPr>
            <p:ph sz="quarter" idx="1"/>
          </p:nvPr>
        </p:nvSpPr>
        <p:spPr>
          <a:xfrm>
            <a:off x="514350" y="1324999"/>
            <a:ext cx="7486650" cy="5152001"/>
          </a:xfrm>
        </p:spPr>
        <p:txBody>
          <a:bodyPr>
            <a:normAutofit lnSpcReduction="10000"/>
          </a:bodyPr>
          <a:lstStyle/>
          <a:p>
            <a:pPr lvl="0" fontAlgn="base"/>
            <a:r>
              <a:rPr lang="en-US" sz="3200" dirty="0"/>
              <a:t>What best describes prediabetes in the U.S.?     </a:t>
            </a:r>
          </a:p>
          <a:p>
            <a:pPr marL="548627" lvl="1" indent="-342892" fontAlgn="base">
              <a:buFont typeface="+mj-lt"/>
              <a:buAutoNum type="alphaLcPeriod"/>
            </a:pPr>
            <a:r>
              <a:rPr lang="en-US" dirty="0"/>
              <a:t>Prediabetes affects 18-20% of people above the age of 20.</a:t>
            </a:r>
          </a:p>
          <a:p>
            <a:pPr marL="548627" lvl="1" indent="-342892" fontAlgn="base">
              <a:buFont typeface="+mj-lt"/>
              <a:buAutoNum type="alphaLcPeriod"/>
            </a:pPr>
            <a:r>
              <a:rPr lang="en-US" dirty="0"/>
              <a:t>The prevalence of prediabetes and diabetes are almost equal.</a:t>
            </a:r>
          </a:p>
          <a:p>
            <a:pPr marL="548627" lvl="1" indent="-342892" fontAlgn="base">
              <a:buFont typeface="+mj-lt"/>
              <a:buAutoNum type="alphaLcPeriod"/>
            </a:pPr>
            <a:r>
              <a:rPr lang="en-US" dirty="0"/>
              <a:t>Most people with BMI of 30 or greater have prediabetes.</a:t>
            </a:r>
          </a:p>
          <a:p>
            <a:pPr marL="548627" lvl="1" indent="-342892" fontAlgn="base">
              <a:buFont typeface="+mj-lt"/>
              <a:buAutoNum type="alphaLcPeriod"/>
            </a:pPr>
            <a:r>
              <a:rPr lang="en-US" dirty="0"/>
              <a:t>Prediabetes is associated with increased risk of CV disease</a:t>
            </a:r>
          </a:p>
        </p:txBody>
      </p:sp>
      <p:pic>
        <p:nvPicPr>
          <p:cNvPr id="4" name="Picture 3">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53358" y="1676400"/>
            <a:ext cx="1609583" cy="1596001"/>
          </a:xfrm>
          <a:prstGeom prst="rect">
            <a:avLst/>
          </a:prstGeom>
        </p:spPr>
      </p:pic>
    </p:spTree>
    <p:custDataLst>
      <p:tags r:id="rId1"/>
    </p:custDataLst>
    <p:extLst>
      <p:ext uri="{BB962C8B-B14F-4D97-AF65-F5344CB8AC3E}">
        <p14:creationId xmlns:p14="http://schemas.microsoft.com/office/powerpoint/2010/main" val="424827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CE4DB-53EE-4CB6-AA11-6B5AE28737D6}"/>
              </a:ext>
            </a:extLst>
          </p:cNvPr>
          <p:cNvSpPr>
            <a:spLocks noGrp="1"/>
          </p:cNvSpPr>
          <p:nvPr>
            <p:ph type="title"/>
          </p:nvPr>
        </p:nvSpPr>
        <p:spPr/>
        <p:txBody>
          <a:bodyPr>
            <a:noAutofit/>
          </a:bodyPr>
          <a:lstStyle/>
          <a:p>
            <a:r>
              <a:rPr lang="en-US" sz="4400" dirty="0"/>
              <a:t>3. Detecting PreDiabetes Matters</a:t>
            </a:r>
          </a:p>
        </p:txBody>
      </p:sp>
      <p:sp>
        <p:nvSpPr>
          <p:cNvPr id="3" name="Content Placeholder 2">
            <a:extLst>
              <a:ext uri="{FF2B5EF4-FFF2-40B4-BE49-F238E27FC236}">
                <a16:creationId xmlns:a16="http://schemas.microsoft.com/office/drawing/2014/main" id="{BD0426D8-B611-4CC0-AEC2-26210DD92C3A}"/>
              </a:ext>
            </a:extLst>
          </p:cNvPr>
          <p:cNvSpPr>
            <a:spLocks noGrp="1"/>
          </p:cNvSpPr>
          <p:nvPr>
            <p:ph sz="quarter" idx="1"/>
          </p:nvPr>
        </p:nvSpPr>
        <p:spPr>
          <a:xfrm>
            <a:off x="457200" y="1295400"/>
            <a:ext cx="7848600" cy="4937760"/>
          </a:xfrm>
        </p:spPr>
        <p:txBody>
          <a:bodyPr>
            <a:normAutofit/>
          </a:bodyPr>
          <a:lstStyle/>
          <a:p>
            <a:r>
              <a:rPr lang="en-US" sz="3200" dirty="0"/>
              <a:t>Given the cost-effectiveness of lifestyle behavior modification programs for diabetes prevention:</a:t>
            </a:r>
          </a:p>
          <a:p>
            <a:pPr lvl="1"/>
            <a:r>
              <a:rPr lang="en-US" sz="2400" dirty="0"/>
              <a:t>Offer diabetes prevention programs  to adults at high risk of type 2 diabetes </a:t>
            </a:r>
          </a:p>
          <a:p>
            <a:pPr lvl="1"/>
            <a:r>
              <a:rPr lang="en-US" sz="2400" dirty="0"/>
              <a:t>Prescribe effective eating patterns</a:t>
            </a:r>
          </a:p>
          <a:p>
            <a:pPr lvl="1"/>
            <a:r>
              <a:rPr lang="en-US" sz="2400" dirty="0"/>
              <a:t>Address inconsistencies in access – leverage technology</a:t>
            </a:r>
          </a:p>
          <a:p>
            <a:r>
              <a:rPr lang="en-US" sz="3200" dirty="0"/>
              <a:t>Screening guidelines for people with Type 1</a:t>
            </a:r>
          </a:p>
        </p:txBody>
      </p:sp>
      <p:pic>
        <p:nvPicPr>
          <p:cNvPr id="5" name="Picture 4">
            <a:extLst>
              <a:ext uri="{FF2B5EF4-FFF2-40B4-BE49-F238E27FC236}">
                <a16:creationId xmlns:a16="http://schemas.microsoft.com/office/drawing/2014/main" id="{20D41A7B-1B54-431C-91CA-6E853781FA88}"/>
              </a:ext>
            </a:extLst>
          </p:cNvPr>
          <p:cNvPicPr>
            <a:picLocks noChangeAspect="1"/>
          </p:cNvPicPr>
          <p:nvPr/>
        </p:nvPicPr>
        <p:blipFill>
          <a:blip r:embed="rId3"/>
          <a:stretch>
            <a:fillRect/>
          </a:stretch>
        </p:blipFill>
        <p:spPr>
          <a:xfrm>
            <a:off x="990600" y="5156231"/>
            <a:ext cx="4125896" cy="1287780"/>
          </a:xfrm>
          <a:prstGeom prst="rect">
            <a:avLst/>
          </a:prstGeom>
        </p:spPr>
      </p:pic>
      <p:pic>
        <p:nvPicPr>
          <p:cNvPr id="8" name="Picture 7">
            <a:extLst>
              <a:ext uri="{FF2B5EF4-FFF2-40B4-BE49-F238E27FC236}">
                <a16:creationId xmlns:a16="http://schemas.microsoft.com/office/drawing/2014/main" id="{C4E98878-4021-172D-0B36-B72FFE662642}"/>
              </a:ext>
            </a:extLst>
          </p:cNvPr>
          <p:cNvPicPr>
            <a:picLocks noChangeAspect="1"/>
          </p:cNvPicPr>
          <p:nvPr/>
        </p:nvPicPr>
        <p:blipFill>
          <a:blip r:embed="rId4"/>
          <a:stretch>
            <a:fillRect/>
          </a:stretch>
        </p:blipFill>
        <p:spPr>
          <a:xfrm>
            <a:off x="5410200" y="6233160"/>
            <a:ext cx="3581400" cy="565138"/>
          </a:xfrm>
          <a:prstGeom prst="rect">
            <a:avLst/>
          </a:prstGeom>
        </p:spPr>
      </p:pic>
    </p:spTree>
    <p:extLst>
      <p:ext uri="{BB962C8B-B14F-4D97-AF65-F5344CB8AC3E}">
        <p14:creationId xmlns:p14="http://schemas.microsoft.com/office/powerpoint/2010/main" val="3173073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1371600"/>
            <a:ext cx="2101273"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4754" name="Rectangle 2"/>
          <p:cNvSpPr>
            <a:spLocks noGrp="1" noChangeArrowheads="1"/>
          </p:cNvSpPr>
          <p:nvPr>
            <p:ph type="title"/>
          </p:nvPr>
        </p:nvSpPr>
        <p:spPr>
          <a:xfrm>
            <a:off x="457200" y="300196"/>
            <a:ext cx="8547100" cy="1223804"/>
          </a:xfrm>
        </p:spPr>
        <p:txBody>
          <a:bodyPr>
            <a:normAutofit fontScale="90000"/>
          </a:bodyPr>
          <a:lstStyle/>
          <a:p>
            <a:pPr eaLnBrk="1" hangingPunct="1"/>
            <a:r>
              <a:rPr lang="en-US" sz="4000" dirty="0"/>
              <a:t>3. Prevent or Delay Diabetes for those with Prediabetes</a:t>
            </a:r>
          </a:p>
        </p:txBody>
      </p:sp>
      <p:sp>
        <p:nvSpPr>
          <p:cNvPr id="74755" name="Rectangle 3"/>
          <p:cNvSpPr>
            <a:spLocks noGrp="1" noChangeArrowheads="1"/>
          </p:cNvSpPr>
          <p:nvPr>
            <p:ph sz="quarter" idx="1"/>
          </p:nvPr>
        </p:nvSpPr>
        <p:spPr>
          <a:xfrm>
            <a:off x="457200" y="1676400"/>
            <a:ext cx="6096000" cy="5181600"/>
          </a:xfrm>
        </p:spPr>
        <p:txBody>
          <a:bodyPr>
            <a:normAutofit/>
          </a:bodyPr>
          <a:lstStyle/>
          <a:p>
            <a:pPr eaLnBrk="1" hangingPunct="1"/>
            <a:r>
              <a:rPr lang="en-US" sz="2800" dirty="0"/>
              <a:t> Prediabetes defined as:</a:t>
            </a:r>
          </a:p>
          <a:p>
            <a:pPr lvl="1"/>
            <a:r>
              <a:rPr lang="en-US" sz="2400" dirty="0"/>
              <a:t>A1c 5.7 – 6.4% or fasting BG 100 -125mg/dl</a:t>
            </a:r>
          </a:p>
          <a:p>
            <a:r>
              <a:rPr lang="en-US" sz="2800" dirty="0"/>
              <a:t>Action:</a:t>
            </a:r>
          </a:p>
          <a:p>
            <a:pPr lvl="1"/>
            <a:r>
              <a:rPr lang="en-US" sz="2800" dirty="0"/>
              <a:t>Screen yearly for diabetes </a:t>
            </a:r>
          </a:p>
          <a:p>
            <a:pPr lvl="1"/>
            <a:r>
              <a:rPr lang="en-US" sz="2800" dirty="0"/>
              <a:t>For adults with BMI 23/25</a:t>
            </a:r>
          </a:p>
          <a:p>
            <a:pPr lvl="2"/>
            <a:r>
              <a:rPr lang="en-US" sz="2400" dirty="0"/>
              <a:t>Refer to DPP approved programs</a:t>
            </a:r>
          </a:p>
          <a:p>
            <a:pPr lvl="2"/>
            <a:r>
              <a:rPr lang="en-US" sz="2400" dirty="0"/>
              <a:t>Includes intensive behavioral lifestyle interventions with 7% </a:t>
            </a:r>
            <a:r>
              <a:rPr lang="en-US" sz="2400" dirty="0" err="1"/>
              <a:t>wt</a:t>
            </a:r>
            <a:r>
              <a:rPr lang="en-US" sz="2400" dirty="0"/>
              <a:t> reduction goal + 150 min exercise week</a:t>
            </a:r>
          </a:p>
          <a:p>
            <a:pPr lvl="2"/>
            <a:r>
              <a:rPr lang="en-US" sz="2400" dirty="0"/>
              <a:t>Provide in person or certified assisted programs</a:t>
            </a:r>
          </a:p>
        </p:txBody>
      </p:sp>
      <p:pic>
        <p:nvPicPr>
          <p:cNvPr id="6" name="Picture 2">
            <a:extLst>
              <a:ext uri="{FF2B5EF4-FFF2-40B4-BE49-F238E27FC236}">
                <a16:creationId xmlns:a16="http://schemas.microsoft.com/office/drawing/2014/main" id="{25D00636-7FF1-6899-B6A0-4C6DC9FC3B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4651" y="3934977"/>
            <a:ext cx="1020360" cy="282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Picture 1">
            <a:extLst>
              <a:ext uri="{FF2B5EF4-FFF2-40B4-BE49-F238E27FC236}">
                <a16:creationId xmlns:a16="http://schemas.microsoft.com/office/drawing/2014/main" id="{D2D1C840-8847-B42D-0EE6-A93B3CC4BC19}"/>
              </a:ext>
            </a:extLst>
          </p:cNvPr>
          <p:cNvPicPr>
            <a:picLocks noChangeAspect="1"/>
          </p:cNvPicPr>
          <p:nvPr/>
        </p:nvPicPr>
        <p:blipFill>
          <a:blip r:embed="rId5"/>
          <a:stretch>
            <a:fillRect/>
          </a:stretch>
        </p:blipFill>
        <p:spPr>
          <a:xfrm>
            <a:off x="5410200" y="6233160"/>
            <a:ext cx="3581400" cy="565138"/>
          </a:xfrm>
          <a:prstGeom prst="rect">
            <a:avLst/>
          </a:prstGeom>
        </p:spPr>
      </p:pic>
    </p:spTree>
    <p:custDataLst>
      <p:tags r:id="rId1"/>
    </p:custDataLst>
    <p:extLst>
      <p:ext uri="{BB962C8B-B14F-4D97-AF65-F5344CB8AC3E}">
        <p14:creationId xmlns:p14="http://schemas.microsoft.com/office/powerpoint/2010/main" val="3443280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03A66-68A4-F34B-80B4-274158C17026}"/>
              </a:ext>
            </a:extLst>
          </p:cNvPr>
          <p:cNvSpPr>
            <a:spLocks noGrp="1"/>
          </p:cNvSpPr>
          <p:nvPr>
            <p:ph type="title"/>
          </p:nvPr>
        </p:nvSpPr>
        <p:spPr>
          <a:xfrm>
            <a:off x="457200" y="152400"/>
            <a:ext cx="8229600" cy="1447800"/>
          </a:xfrm>
        </p:spPr>
        <p:txBody>
          <a:bodyPr>
            <a:normAutofit fontScale="90000"/>
          </a:bodyPr>
          <a:lstStyle/>
          <a:p>
            <a:r>
              <a:rPr lang="en-US" dirty="0"/>
              <a:t>Get About 7 Hours of Quality Sleep to Prevent Diabetes</a:t>
            </a:r>
          </a:p>
        </p:txBody>
      </p:sp>
      <p:sp>
        <p:nvSpPr>
          <p:cNvPr id="6" name="Content Placeholder 5">
            <a:extLst>
              <a:ext uri="{FF2B5EF4-FFF2-40B4-BE49-F238E27FC236}">
                <a16:creationId xmlns:a16="http://schemas.microsoft.com/office/drawing/2014/main" id="{F7604553-9616-1862-DFAB-F6A4B3690FA2}"/>
              </a:ext>
            </a:extLst>
          </p:cNvPr>
          <p:cNvSpPr>
            <a:spLocks noGrp="1"/>
          </p:cNvSpPr>
          <p:nvPr>
            <p:ph sz="quarter" idx="1"/>
          </p:nvPr>
        </p:nvSpPr>
        <p:spPr>
          <a:xfrm>
            <a:off x="310046" y="1600200"/>
            <a:ext cx="6319354" cy="5257800"/>
          </a:xfrm>
        </p:spPr>
        <p:txBody>
          <a:bodyPr>
            <a:normAutofit fontScale="92500" lnSpcReduction="10000"/>
          </a:bodyPr>
          <a:lstStyle/>
          <a:p>
            <a:pPr>
              <a:lnSpc>
                <a:spcPct val="120000"/>
              </a:lnSpc>
            </a:pPr>
            <a:r>
              <a:rPr lang="en-US" sz="2800" dirty="0">
                <a:ea typeface="Calibri" panose="020F0502020204030204" pitchFamily="34" charset="0"/>
                <a:cs typeface="Calibri" panose="020F0502020204030204" pitchFamily="34" charset="0"/>
              </a:rPr>
              <a:t>Poor sleep quality was associated with a 40–84% increased risk of developing type 2 diabetes in a meta-analysis.</a:t>
            </a:r>
          </a:p>
          <a:p>
            <a:pPr>
              <a:lnSpc>
                <a:spcPct val="120000"/>
              </a:lnSpc>
            </a:pPr>
            <a:r>
              <a:rPr lang="en-US" sz="2800" b="0" i="0" dirty="0">
                <a:solidFill>
                  <a:srgbClr val="383636"/>
                </a:solidFill>
                <a:effectLst/>
                <a:ea typeface="Calibri" panose="020F0502020204030204" pitchFamily="34" charset="0"/>
                <a:cs typeface="Calibri" panose="020F0502020204030204" pitchFamily="34" charset="0"/>
              </a:rPr>
              <a:t>Chronotype preference has been linked with many chronic diseases, including type 2 diabetes. </a:t>
            </a:r>
          </a:p>
          <a:p>
            <a:pPr lvl="1">
              <a:lnSpc>
                <a:spcPct val="120000"/>
              </a:lnSpc>
            </a:pPr>
            <a:r>
              <a:rPr lang="en-US" sz="2800" b="0" i="0" dirty="0">
                <a:solidFill>
                  <a:srgbClr val="383636"/>
                </a:solidFill>
                <a:effectLst/>
                <a:ea typeface="Calibri" panose="020F0502020204030204" pitchFamily="34" charset="0"/>
                <a:cs typeface="Calibri" panose="020F0502020204030204" pitchFamily="34" charset="0"/>
              </a:rPr>
              <a:t>For those with a preference for evenings (i.e., going to bed late and getting up late)</a:t>
            </a:r>
          </a:p>
          <a:p>
            <a:pPr lvl="2">
              <a:lnSpc>
                <a:spcPct val="120000"/>
              </a:lnSpc>
            </a:pPr>
            <a:r>
              <a:rPr lang="en-US" sz="2200" b="0" i="0" dirty="0">
                <a:solidFill>
                  <a:srgbClr val="383636"/>
                </a:solidFill>
                <a:effectLst/>
                <a:ea typeface="Calibri" panose="020F0502020204030204" pitchFamily="34" charset="0"/>
                <a:cs typeface="Calibri" panose="020F0502020204030204" pitchFamily="34" charset="0"/>
              </a:rPr>
              <a:t>2.5-fold higher odds ratio for type 2 diabetes than for those with a preference for mornings (i.e., going to bed early and getting up early),</a:t>
            </a:r>
          </a:p>
          <a:p>
            <a:pPr lvl="2">
              <a:lnSpc>
                <a:spcPct val="120000"/>
              </a:lnSpc>
            </a:pPr>
            <a:r>
              <a:rPr lang="en-US" sz="2200" dirty="0">
                <a:solidFill>
                  <a:srgbClr val="383636"/>
                </a:solidFill>
                <a:ea typeface="Calibri" panose="020F0502020204030204" pitchFamily="34" charset="0"/>
                <a:cs typeface="Calibri" panose="020F0502020204030204" pitchFamily="34" charset="0"/>
              </a:rPr>
              <a:t>I</a:t>
            </a:r>
            <a:r>
              <a:rPr lang="en-US" sz="2200" b="0" i="0" dirty="0">
                <a:solidFill>
                  <a:srgbClr val="383636"/>
                </a:solidFill>
                <a:effectLst/>
                <a:ea typeface="Calibri" panose="020F0502020204030204" pitchFamily="34" charset="0"/>
                <a:cs typeface="Calibri" panose="020F0502020204030204" pitchFamily="34" charset="0"/>
              </a:rPr>
              <a:t>ndependent of sleep duration and sleep sufficiency</a:t>
            </a:r>
            <a:endParaRPr lang="en-US" sz="2200" dirty="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7065A515-D56A-7221-3CC1-AFD2BA8BC212}"/>
              </a:ext>
            </a:extLst>
          </p:cNvPr>
          <p:cNvPicPr>
            <a:picLocks noChangeAspect="1"/>
          </p:cNvPicPr>
          <p:nvPr/>
        </p:nvPicPr>
        <p:blipFill>
          <a:blip r:embed="rId2"/>
          <a:stretch>
            <a:fillRect/>
          </a:stretch>
        </p:blipFill>
        <p:spPr>
          <a:xfrm>
            <a:off x="6370320" y="4343400"/>
            <a:ext cx="2458718" cy="244784"/>
          </a:xfrm>
          <a:prstGeom prst="rect">
            <a:avLst/>
          </a:prstGeom>
        </p:spPr>
      </p:pic>
      <p:pic>
        <p:nvPicPr>
          <p:cNvPr id="9" name="Picture 8" descr="Elderly man relaxing outdoor">
            <a:extLst>
              <a:ext uri="{FF2B5EF4-FFF2-40B4-BE49-F238E27FC236}">
                <a16:creationId xmlns:a16="http://schemas.microsoft.com/office/drawing/2014/main" id="{36204B16-B906-5176-F00B-6BBD249E82F5}"/>
              </a:ext>
            </a:extLst>
          </p:cNvPr>
          <p:cNvPicPr>
            <a:picLocks noChangeAspect="1"/>
          </p:cNvPicPr>
          <p:nvPr/>
        </p:nvPicPr>
        <p:blipFill>
          <a:blip r:embed="rId3" cstate="print">
            <a:extLst>
              <a:ext uri="{28A0092B-C50C-407E-A947-70E740481C1C}">
                <a14:useLocalDpi xmlns:a14="http://schemas.microsoft.com/office/drawing/2010/main" val="0"/>
              </a:ext>
            </a:extLst>
          </a:blip>
          <a:srcRect l="-2564" r="37606"/>
          <a:stretch/>
        </p:blipFill>
        <p:spPr>
          <a:xfrm>
            <a:off x="6370320" y="1752600"/>
            <a:ext cx="2316480" cy="2438400"/>
          </a:xfrm>
          <a:prstGeom prst="rect">
            <a:avLst/>
          </a:prstGeom>
        </p:spPr>
      </p:pic>
      <p:pic>
        <p:nvPicPr>
          <p:cNvPr id="10" name="Picture 9">
            <a:extLst>
              <a:ext uri="{FF2B5EF4-FFF2-40B4-BE49-F238E27FC236}">
                <a16:creationId xmlns:a16="http://schemas.microsoft.com/office/drawing/2014/main" id="{D3C0F20C-BBA2-FD50-7CC3-95A529267257}"/>
              </a:ext>
            </a:extLst>
          </p:cNvPr>
          <p:cNvPicPr>
            <a:picLocks noChangeAspect="1"/>
          </p:cNvPicPr>
          <p:nvPr/>
        </p:nvPicPr>
        <p:blipFill>
          <a:blip r:embed="rId4"/>
          <a:stretch>
            <a:fillRect/>
          </a:stretch>
        </p:blipFill>
        <p:spPr>
          <a:xfrm>
            <a:off x="6370320" y="4268594"/>
            <a:ext cx="2621280" cy="413633"/>
          </a:xfrm>
          <a:prstGeom prst="rect">
            <a:avLst/>
          </a:prstGeom>
        </p:spPr>
      </p:pic>
      <p:sp>
        <p:nvSpPr>
          <p:cNvPr id="3" name="TextBox 2">
            <a:extLst>
              <a:ext uri="{FF2B5EF4-FFF2-40B4-BE49-F238E27FC236}">
                <a16:creationId xmlns:a16="http://schemas.microsoft.com/office/drawing/2014/main" id="{DCAB0B5F-26B2-BBF6-BF9C-8682A6CBDE65}"/>
              </a:ext>
            </a:extLst>
          </p:cNvPr>
          <p:cNvSpPr txBox="1"/>
          <p:nvPr/>
        </p:nvSpPr>
        <p:spPr>
          <a:xfrm>
            <a:off x="6547954" y="4757033"/>
            <a:ext cx="2286000" cy="1754326"/>
          </a:xfrm>
          <a:prstGeom prst="rect">
            <a:avLst/>
          </a:prstGeom>
          <a:noFill/>
        </p:spPr>
        <p:txBody>
          <a:bodyPr wrap="square" rtlCol="0">
            <a:spAutoFit/>
          </a:bodyPr>
          <a:lstStyle/>
          <a:p>
            <a:r>
              <a:rPr lang="en-US" b="0" i="1" dirty="0">
                <a:solidFill>
                  <a:srgbClr val="0070C0"/>
                </a:solidFill>
                <a:effectLst/>
                <a:latin typeface="Helvetica Neue"/>
              </a:rPr>
              <a:t>The composition of the gut microbiome may also affect the likelihood of developing type 2 diabetes.</a:t>
            </a:r>
            <a:endParaRPr lang="en-US" i="1" dirty="0">
              <a:solidFill>
                <a:srgbClr val="0070C0"/>
              </a:solidFill>
            </a:endParaRPr>
          </a:p>
        </p:txBody>
      </p:sp>
    </p:spTree>
    <p:extLst>
      <p:ext uri="{BB962C8B-B14F-4D97-AF65-F5344CB8AC3E}">
        <p14:creationId xmlns:p14="http://schemas.microsoft.com/office/powerpoint/2010/main" val="421620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ABDC7-115A-AD6D-B913-40A83B57E4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42583E-BFA8-225A-1329-64C4616D3E2B}"/>
              </a:ext>
            </a:extLst>
          </p:cNvPr>
          <p:cNvSpPr>
            <a:spLocks noGrp="1"/>
          </p:cNvSpPr>
          <p:nvPr>
            <p:ph type="title"/>
          </p:nvPr>
        </p:nvSpPr>
        <p:spPr>
          <a:xfrm>
            <a:off x="457200" y="228600"/>
            <a:ext cx="8229600" cy="914400"/>
          </a:xfrm>
        </p:spPr>
        <p:txBody>
          <a:bodyPr anchor="b">
            <a:normAutofit/>
          </a:bodyPr>
          <a:lstStyle/>
          <a:p>
            <a:r>
              <a:rPr lang="en-US" sz="4100"/>
              <a:t>Coach Bev has no Conflict of Interest</a:t>
            </a:r>
          </a:p>
        </p:txBody>
      </p:sp>
      <p:sp>
        <p:nvSpPr>
          <p:cNvPr id="3" name="Content Placeholder 2">
            <a:extLst>
              <a:ext uri="{FF2B5EF4-FFF2-40B4-BE49-F238E27FC236}">
                <a16:creationId xmlns:a16="http://schemas.microsoft.com/office/drawing/2014/main" id="{B849B694-1C9B-E90C-4F8F-AC8428E6E561}"/>
              </a:ext>
            </a:extLst>
          </p:cNvPr>
          <p:cNvSpPr>
            <a:spLocks noGrp="1"/>
          </p:cNvSpPr>
          <p:nvPr>
            <p:ph sz="quarter" idx="1"/>
          </p:nvPr>
        </p:nvSpPr>
        <p:spPr>
          <a:xfrm>
            <a:off x="457200" y="1219200"/>
            <a:ext cx="7772400" cy="4937760"/>
          </a:xfrm>
        </p:spPr>
        <p:txBody>
          <a:bodyPr>
            <a:normAutofit/>
          </a:bodyPr>
          <a:lstStyle/>
          <a:p>
            <a:pPr>
              <a:lnSpc>
                <a:spcPct val="90000"/>
              </a:lnSpc>
            </a:pPr>
            <a:r>
              <a:rPr lang="en-US" sz="2500" dirty="0"/>
              <a:t>She’s not on any speaker's bureau</a:t>
            </a:r>
          </a:p>
          <a:p>
            <a:pPr>
              <a:lnSpc>
                <a:spcPct val="90000"/>
              </a:lnSpc>
            </a:pPr>
            <a:r>
              <a:rPr lang="en-US" sz="2500" dirty="0"/>
              <a:t>Does not invest or have any financial relationships with diabetes related companies.</a:t>
            </a:r>
          </a:p>
          <a:p>
            <a:pPr>
              <a:lnSpc>
                <a:spcPct val="90000"/>
              </a:lnSpc>
            </a:pPr>
            <a:r>
              <a:rPr lang="en-US" sz="2500" dirty="0"/>
              <a:t>Gathers information from reading package inserts, research and articles</a:t>
            </a:r>
          </a:p>
          <a:p>
            <a:pPr>
              <a:lnSpc>
                <a:spcPct val="90000"/>
              </a:lnSpc>
            </a:pPr>
            <a:r>
              <a:rPr lang="en-US" sz="2500" dirty="0"/>
              <a:t>The ADA Standards of Medical Care is main resource for course content</a:t>
            </a:r>
          </a:p>
          <a:p>
            <a:pPr>
              <a:lnSpc>
                <a:spcPct val="90000"/>
              </a:lnSpc>
            </a:pPr>
            <a:endParaRPr lang="en-US" sz="2500" dirty="0"/>
          </a:p>
        </p:txBody>
      </p:sp>
    </p:spTree>
    <p:extLst>
      <p:ext uri="{BB962C8B-B14F-4D97-AF65-F5344CB8AC3E}">
        <p14:creationId xmlns:p14="http://schemas.microsoft.com/office/powerpoint/2010/main" val="1042370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normAutofit/>
          </a:bodyPr>
          <a:lstStyle/>
          <a:p>
            <a:pPr eaLnBrk="1" hangingPunct="1"/>
            <a:r>
              <a:rPr lang="en-US" sz="4000" dirty="0"/>
              <a:t>3. Person-Centered Care Goals</a:t>
            </a:r>
          </a:p>
        </p:txBody>
      </p:sp>
      <p:sp>
        <p:nvSpPr>
          <p:cNvPr id="74755" name="Rectangle 3"/>
          <p:cNvSpPr>
            <a:spLocks noGrp="1" noChangeArrowheads="1"/>
          </p:cNvSpPr>
          <p:nvPr>
            <p:ph sz="quarter" idx="1"/>
          </p:nvPr>
        </p:nvSpPr>
        <p:spPr>
          <a:xfrm>
            <a:off x="457200" y="1219199"/>
            <a:ext cx="4041648" cy="5285637"/>
          </a:xfrm>
        </p:spPr>
        <p:txBody>
          <a:bodyPr>
            <a:normAutofit/>
          </a:bodyPr>
          <a:lstStyle/>
          <a:p>
            <a:r>
              <a:rPr lang="en-US" sz="2800" dirty="0">
                <a:solidFill>
                  <a:srgbClr val="0070C0"/>
                </a:solidFill>
              </a:rPr>
              <a:t>Use more intensive approach for high-risk individuals: </a:t>
            </a:r>
          </a:p>
          <a:p>
            <a:pPr lvl="1" eaLnBrk="1" hangingPunct="1"/>
            <a:r>
              <a:rPr lang="en-US" sz="2400" dirty="0"/>
              <a:t>BMI of 35+</a:t>
            </a:r>
          </a:p>
          <a:p>
            <a:pPr lvl="1" eaLnBrk="1" hangingPunct="1"/>
            <a:r>
              <a:rPr lang="en-US" sz="2400" dirty="0">
                <a:solidFill>
                  <a:srgbClr val="0070C0"/>
                </a:solidFill>
              </a:rPr>
              <a:t>If A1C is ~6.0 or FPG is 110</a:t>
            </a:r>
          </a:p>
          <a:p>
            <a:pPr lvl="1" eaLnBrk="1" hangingPunct="1"/>
            <a:r>
              <a:rPr lang="en-US" sz="2400" dirty="0"/>
              <a:t>History of GDM</a:t>
            </a:r>
          </a:p>
          <a:p>
            <a:pPr eaLnBrk="1" hangingPunct="1"/>
            <a:r>
              <a:rPr lang="en-US" sz="2400" dirty="0"/>
              <a:t>No FDA approved med for prevention (off label)</a:t>
            </a:r>
          </a:p>
          <a:p>
            <a:pPr eaLnBrk="1" hangingPunct="1"/>
            <a:r>
              <a:rPr lang="en-US" sz="2400" dirty="0"/>
              <a:t>Consider Metformin Therapy for Prediabetes</a:t>
            </a:r>
          </a:p>
          <a:p>
            <a:pPr lvl="1"/>
            <a:r>
              <a:rPr lang="en-US" sz="2400" dirty="0"/>
              <a:t>Monitor B12 level </a:t>
            </a:r>
            <a:r>
              <a:rPr lang="en-US" sz="2000" dirty="0"/>
              <a:t>(</a:t>
            </a:r>
            <a:r>
              <a:rPr lang="en-US" sz="2000" dirty="0" err="1"/>
              <a:t>esp</a:t>
            </a:r>
            <a:r>
              <a:rPr lang="en-US" sz="2000" dirty="0"/>
              <a:t> with neuropathy or anemia)</a:t>
            </a:r>
          </a:p>
          <a:p>
            <a:pPr eaLnBrk="1" hangingPunct="1"/>
            <a:endParaRPr lang="en-US" sz="2800" dirty="0"/>
          </a:p>
          <a:p>
            <a:pPr eaLnBrk="1" hangingPunct="1"/>
            <a:endParaRPr lang="en-US" sz="2800" dirty="0"/>
          </a:p>
          <a:p>
            <a:pPr eaLnBrk="1" hangingPunct="1">
              <a:buFont typeface="Wingdings" pitchFamily="2" charset="2"/>
              <a:buNone/>
            </a:pPr>
            <a:endParaRPr lang="en-US" sz="2800" dirty="0"/>
          </a:p>
        </p:txBody>
      </p:sp>
      <p:sp>
        <p:nvSpPr>
          <p:cNvPr id="2" name="Content Placeholder 1">
            <a:extLst>
              <a:ext uri="{FF2B5EF4-FFF2-40B4-BE49-F238E27FC236}">
                <a16:creationId xmlns:a16="http://schemas.microsoft.com/office/drawing/2014/main" id="{58E945E5-34D1-4988-A633-6D2D1991C89B}"/>
              </a:ext>
            </a:extLst>
          </p:cNvPr>
          <p:cNvSpPr>
            <a:spLocks noGrp="1"/>
          </p:cNvSpPr>
          <p:nvPr>
            <p:ph sz="quarter" idx="2"/>
          </p:nvPr>
        </p:nvSpPr>
        <p:spPr>
          <a:xfrm>
            <a:off x="4876800" y="1275977"/>
            <a:ext cx="4041648" cy="4937760"/>
          </a:xfrm>
        </p:spPr>
        <p:txBody>
          <a:bodyPr>
            <a:normAutofit/>
          </a:bodyPr>
          <a:lstStyle/>
          <a:p>
            <a:r>
              <a:rPr lang="en-US" sz="2800" dirty="0"/>
              <a:t>CV Risk Mitigation important.</a:t>
            </a:r>
          </a:p>
          <a:p>
            <a:r>
              <a:rPr lang="en-US" sz="2800" dirty="0"/>
              <a:t>Statin can increase BG, stop if notice elevation</a:t>
            </a:r>
          </a:p>
          <a:p>
            <a:r>
              <a:rPr lang="en-US" sz="2800" dirty="0"/>
              <a:t>Consider low dose pioglitazone (Actos) if history of stroke.</a:t>
            </a:r>
          </a:p>
        </p:txBody>
      </p:sp>
      <p:pic>
        <p:nvPicPr>
          <p:cNvPr id="4" name="Picture 3">
            <a:extLst>
              <a:ext uri="{FF2B5EF4-FFF2-40B4-BE49-F238E27FC236}">
                <a16:creationId xmlns:a16="http://schemas.microsoft.com/office/drawing/2014/main" id="{9412E280-20D3-4B28-9577-3413ACE2CD8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334000" y="4551799"/>
            <a:ext cx="2664014" cy="2060448"/>
          </a:xfrm>
          <a:prstGeom prst="rect">
            <a:avLst/>
          </a:prstGeom>
        </p:spPr>
      </p:pic>
      <p:pic>
        <p:nvPicPr>
          <p:cNvPr id="3" name="Picture 2">
            <a:extLst>
              <a:ext uri="{FF2B5EF4-FFF2-40B4-BE49-F238E27FC236}">
                <a16:creationId xmlns:a16="http://schemas.microsoft.com/office/drawing/2014/main" id="{7F76F016-305C-8E7B-CF02-DBE68119275D}"/>
              </a:ext>
            </a:extLst>
          </p:cNvPr>
          <p:cNvPicPr>
            <a:picLocks noChangeAspect="1"/>
          </p:cNvPicPr>
          <p:nvPr/>
        </p:nvPicPr>
        <p:blipFill>
          <a:blip r:embed="rId5"/>
          <a:stretch>
            <a:fillRect/>
          </a:stretch>
        </p:blipFill>
        <p:spPr>
          <a:xfrm>
            <a:off x="1027145" y="6298019"/>
            <a:ext cx="2621280" cy="413633"/>
          </a:xfrm>
          <a:prstGeom prst="rect">
            <a:avLst/>
          </a:prstGeom>
        </p:spPr>
      </p:pic>
    </p:spTree>
    <p:custDataLst>
      <p:tags r:id="rId1"/>
    </p:custDataLst>
    <p:extLst>
      <p:ext uri="{BB962C8B-B14F-4D97-AF65-F5344CB8AC3E}">
        <p14:creationId xmlns:p14="http://schemas.microsoft.com/office/powerpoint/2010/main" val="1336806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79C71-C8F4-51EC-E39B-64BE0F209DB1}"/>
              </a:ext>
            </a:extLst>
          </p:cNvPr>
          <p:cNvSpPr>
            <a:spLocks noGrp="1"/>
          </p:cNvSpPr>
          <p:nvPr>
            <p:ph type="title"/>
          </p:nvPr>
        </p:nvSpPr>
        <p:spPr>
          <a:xfrm>
            <a:off x="457200" y="228600"/>
            <a:ext cx="8229600" cy="702418"/>
          </a:xfrm>
        </p:spPr>
        <p:txBody>
          <a:bodyPr>
            <a:normAutofit fontScale="90000"/>
          </a:bodyPr>
          <a:lstStyle/>
          <a:p>
            <a:r>
              <a:rPr lang="en-US" dirty="0"/>
              <a:t>Let’s Break it Down ADA 2025</a:t>
            </a:r>
          </a:p>
        </p:txBody>
      </p:sp>
      <p:pic>
        <p:nvPicPr>
          <p:cNvPr id="4" name="Picture 3">
            <a:extLst>
              <a:ext uri="{FF2B5EF4-FFF2-40B4-BE49-F238E27FC236}">
                <a16:creationId xmlns:a16="http://schemas.microsoft.com/office/drawing/2014/main" id="{F0B42689-1FF0-546B-447C-0401C6CD28E1}"/>
              </a:ext>
            </a:extLst>
          </p:cNvPr>
          <p:cNvPicPr>
            <a:picLocks noChangeAspect="1"/>
          </p:cNvPicPr>
          <p:nvPr/>
        </p:nvPicPr>
        <p:blipFill>
          <a:blip r:embed="rId2"/>
          <a:stretch>
            <a:fillRect/>
          </a:stretch>
        </p:blipFill>
        <p:spPr>
          <a:xfrm>
            <a:off x="457200" y="0"/>
            <a:ext cx="8245406" cy="6858000"/>
          </a:xfrm>
          <a:prstGeom prst="rect">
            <a:avLst/>
          </a:prstGeom>
        </p:spPr>
      </p:pic>
      <p:pic>
        <p:nvPicPr>
          <p:cNvPr id="8" name="Picture 7">
            <a:extLst>
              <a:ext uri="{FF2B5EF4-FFF2-40B4-BE49-F238E27FC236}">
                <a16:creationId xmlns:a16="http://schemas.microsoft.com/office/drawing/2014/main" id="{82B212EA-86A0-92F0-0A30-D1666322280B}"/>
              </a:ext>
            </a:extLst>
          </p:cNvPr>
          <p:cNvPicPr>
            <a:picLocks noChangeAspect="1"/>
          </p:cNvPicPr>
          <p:nvPr/>
        </p:nvPicPr>
        <p:blipFill>
          <a:blip r:embed="rId3"/>
          <a:stretch>
            <a:fillRect/>
          </a:stretch>
        </p:blipFill>
        <p:spPr>
          <a:xfrm>
            <a:off x="1447800" y="5715000"/>
            <a:ext cx="2133887" cy="568049"/>
          </a:xfrm>
          <a:prstGeom prst="rect">
            <a:avLst/>
          </a:prstGeom>
        </p:spPr>
      </p:pic>
      <p:pic>
        <p:nvPicPr>
          <p:cNvPr id="3" name="Picture 2">
            <a:extLst>
              <a:ext uri="{FF2B5EF4-FFF2-40B4-BE49-F238E27FC236}">
                <a16:creationId xmlns:a16="http://schemas.microsoft.com/office/drawing/2014/main" id="{C51F419E-7237-3E4B-4B69-E51761968FB9}"/>
              </a:ext>
            </a:extLst>
          </p:cNvPr>
          <p:cNvPicPr>
            <a:picLocks noChangeAspect="1"/>
          </p:cNvPicPr>
          <p:nvPr/>
        </p:nvPicPr>
        <p:blipFill>
          <a:blip r:embed="rId4"/>
          <a:stretch>
            <a:fillRect/>
          </a:stretch>
        </p:blipFill>
        <p:spPr>
          <a:xfrm>
            <a:off x="304800" y="31989"/>
            <a:ext cx="5410054" cy="6794022"/>
          </a:xfrm>
          <a:prstGeom prst="rect">
            <a:avLst/>
          </a:prstGeom>
        </p:spPr>
      </p:pic>
      <p:pic>
        <p:nvPicPr>
          <p:cNvPr id="5" name="Picture 4">
            <a:extLst>
              <a:ext uri="{FF2B5EF4-FFF2-40B4-BE49-F238E27FC236}">
                <a16:creationId xmlns:a16="http://schemas.microsoft.com/office/drawing/2014/main" id="{78465501-91A6-04FF-B834-C3AF89F41941}"/>
              </a:ext>
            </a:extLst>
          </p:cNvPr>
          <p:cNvPicPr>
            <a:picLocks noChangeAspect="1"/>
          </p:cNvPicPr>
          <p:nvPr/>
        </p:nvPicPr>
        <p:blipFill>
          <a:blip r:embed="rId5"/>
          <a:stretch>
            <a:fillRect/>
          </a:stretch>
        </p:blipFill>
        <p:spPr>
          <a:xfrm>
            <a:off x="6109798" y="6122057"/>
            <a:ext cx="2592808" cy="321983"/>
          </a:xfrm>
          <a:prstGeom prst="rect">
            <a:avLst/>
          </a:prstGeom>
        </p:spPr>
      </p:pic>
      <p:sp>
        <p:nvSpPr>
          <p:cNvPr id="6" name="Oval 5">
            <a:extLst>
              <a:ext uri="{FF2B5EF4-FFF2-40B4-BE49-F238E27FC236}">
                <a16:creationId xmlns:a16="http://schemas.microsoft.com/office/drawing/2014/main" id="{97AC8CBE-D141-A170-7F3A-5F9B52A72221}"/>
              </a:ext>
            </a:extLst>
          </p:cNvPr>
          <p:cNvSpPr/>
          <p:nvPr/>
        </p:nvSpPr>
        <p:spPr>
          <a:xfrm flipH="1">
            <a:off x="6109798" y="1188952"/>
            <a:ext cx="3034202" cy="4933105"/>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41248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0DE5CB78-86CA-4D2A-BED8-72EC9ACA67D5}"/>
              </a:ext>
            </a:extLst>
          </p:cNvPr>
          <p:cNvSpPr>
            <a:spLocks noGrp="1" noChangeArrowheads="1"/>
          </p:cNvSpPr>
          <p:nvPr>
            <p:ph type="title"/>
          </p:nvPr>
        </p:nvSpPr>
        <p:spPr>
          <a:xfrm>
            <a:off x="3276600" y="104718"/>
            <a:ext cx="5410200" cy="1266882"/>
          </a:xfrm>
        </p:spPr>
        <p:txBody>
          <a:bodyPr>
            <a:noAutofit/>
          </a:bodyPr>
          <a:lstStyle/>
          <a:p>
            <a:pPr eaLnBrk="1" hangingPunct="1"/>
            <a:r>
              <a:rPr lang="en-US" altLang="en-US" sz="4000" dirty="0"/>
              <a:t>Metformin is “Usually” 1</a:t>
            </a:r>
            <a:r>
              <a:rPr lang="en-US" altLang="en-US" sz="4000" baseline="30000" dirty="0"/>
              <a:t>st</a:t>
            </a:r>
            <a:r>
              <a:rPr lang="en-US" altLang="en-US" sz="4000" dirty="0"/>
              <a:t> Line  </a:t>
            </a:r>
          </a:p>
        </p:txBody>
      </p:sp>
      <p:sp>
        <p:nvSpPr>
          <p:cNvPr id="5" name="Rectangle 4">
            <a:extLst>
              <a:ext uri="{FF2B5EF4-FFF2-40B4-BE49-F238E27FC236}">
                <a16:creationId xmlns:a16="http://schemas.microsoft.com/office/drawing/2014/main" id="{C6C5C9AA-69F1-0722-8075-95A230A19C64}"/>
              </a:ext>
            </a:extLst>
          </p:cNvPr>
          <p:cNvSpPr/>
          <p:nvPr/>
        </p:nvSpPr>
        <p:spPr>
          <a:xfrm>
            <a:off x="405196" y="957942"/>
            <a:ext cx="2185603" cy="5725885"/>
          </a:xfrm>
          <a:prstGeom prst="rect">
            <a:avLst/>
          </a:prstGeom>
          <a:noFill/>
          <a:ln w="38100">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E80BAD8-8F9F-41A3-92CA-5A44AC7A4BE0}"/>
              </a:ext>
            </a:extLst>
          </p:cNvPr>
          <p:cNvSpPr>
            <a:spLocks noGrp="1"/>
          </p:cNvSpPr>
          <p:nvPr>
            <p:ph sz="quarter" idx="1"/>
          </p:nvPr>
        </p:nvSpPr>
        <p:spPr>
          <a:xfrm>
            <a:off x="3429000" y="1600200"/>
            <a:ext cx="5578780" cy="4920342"/>
          </a:xfrm>
        </p:spPr>
        <p:txBody>
          <a:bodyPr rtlCol="0">
            <a:normAutofit/>
          </a:bodyPr>
          <a:lstStyle/>
          <a:p>
            <a:pPr>
              <a:buFont typeface="Arial"/>
              <a:buChar char="•"/>
              <a:defRPr/>
            </a:pPr>
            <a:r>
              <a:rPr lang="en-US" sz="3200" dirty="0"/>
              <a:t>Why metformin?</a:t>
            </a:r>
          </a:p>
          <a:p>
            <a:pPr lvl="1">
              <a:buFont typeface="Arial"/>
              <a:buChar char="–"/>
              <a:defRPr/>
            </a:pPr>
            <a:r>
              <a:rPr lang="en-US" sz="2400" dirty="0"/>
              <a:t>Longstanding evidence</a:t>
            </a:r>
          </a:p>
          <a:p>
            <a:pPr lvl="1">
              <a:buFont typeface="Arial"/>
              <a:buChar char="–"/>
              <a:defRPr/>
            </a:pPr>
            <a:r>
              <a:rPr lang="en-US" sz="2400" dirty="0"/>
              <a:t>High efficacy and safety</a:t>
            </a:r>
          </a:p>
          <a:p>
            <a:pPr lvl="1">
              <a:buFont typeface="Arial"/>
              <a:buChar char="–"/>
              <a:defRPr/>
            </a:pPr>
            <a:r>
              <a:rPr lang="en-US" sz="2400" dirty="0"/>
              <a:t> Inexpensive - 3 months for $12</a:t>
            </a:r>
          </a:p>
          <a:p>
            <a:pPr lvl="1">
              <a:buFont typeface="Arial"/>
              <a:buChar char="–"/>
              <a:defRPr/>
            </a:pPr>
            <a:r>
              <a:rPr lang="en-US" sz="2400" dirty="0"/>
              <a:t>Weight neutral</a:t>
            </a:r>
          </a:p>
          <a:p>
            <a:pPr lvl="1">
              <a:buFont typeface="Arial"/>
              <a:buChar char="–"/>
              <a:defRPr/>
            </a:pPr>
            <a:r>
              <a:rPr lang="en-US" sz="2400" dirty="0"/>
              <a:t> </a:t>
            </a:r>
            <a:r>
              <a:rPr lang="en-US" sz="2400" dirty="0">
                <a:solidFill>
                  <a:srgbClr val="0070C0"/>
                </a:solidFill>
              </a:rPr>
              <a:t>Check B12 levels at intervals especially if anemia or neuropathy.</a:t>
            </a:r>
          </a:p>
          <a:p>
            <a:pPr>
              <a:buFont typeface="Arial"/>
              <a:buChar char="•"/>
              <a:defRPr/>
            </a:pPr>
            <a:r>
              <a:rPr lang="en-US" sz="2400" dirty="0"/>
              <a:t>If ASCVD, HF or CKD or high ASCVD risk, use SGLT2i or GLP-1 RA +/- metformin</a:t>
            </a:r>
          </a:p>
          <a:p>
            <a:pPr>
              <a:buFont typeface="Arial"/>
              <a:buChar char="•"/>
              <a:defRPr/>
            </a:pPr>
            <a:r>
              <a:rPr lang="en-US" sz="2400" dirty="0"/>
              <a:t>If A1C ≥ 8.5%, consider combo therapy.</a:t>
            </a:r>
          </a:p>
        </p:txBody>
      </p:sp>
      <p:pic>
        <p:nvPicPr>
          <p:cNvPr id="10" name="Picture 9">
            <a:extLst>
              <a:ext uri="{FF2B5EF4-FFF2-40B4-BE49-F238E27FC236}">
                <a16:creationId xmlns:a16="http://schemas.microsoft.com/office/drawing/2014/main" id="{0A86918F-7D2F-5E75-6D19-F002351281A2}"/>
              </a:ext>
            </a:extLst>
          </p:cNvPr>
          <p:cNvPicPr>
            <a:picLocks noChangeAspect="1"/>
          </p:cNvPicPr>
          <p:nvPr/>
        </p:nvPicPr>
        <p:blipFill>
          <a:blip r:embed="rId3"/>
          <a:stretch>
            <a:fillRect/>
          </a:stretch>
        </p:blipFill>
        <p:spPr>
          <a:xfrm>
            <a:off x="5020155" y="6008497"/>
            <a:ext cx="2396469" cy="637949"/>
          </a:xfrm>
          <a:prstGeom prst="rect">
            <a:avLst/>
          </a:prstGeom>
        </p:spPr>
      </p:pic>
      <p:pic>
        <p:nvPicPr>
          <p:cNvPr id="11" name="Picture 10">
            <a:extLst>
              <a:ext uri="{FF2B5EF4-FFF2-40B4-BE49-F238E27FC236}">
                <a16:creationId xmlns:a16="http://schemas.microsoft.com/office/drawing/2014/main" id="{BF7209CA-49B7-D22C-A2A8-E781C08F4F48}"/>
              </a:ext>
            </a:extLst>
          </p:cNvPr>
          <p:cNvPicPr>
            <a:picLocks noChangeAspect="1"/>
          </p:cNvPicPr>
          <p:nvPr/>
        </p:nvPicPr>
        <p:blipFill>
          <a:blip r:embed="rId4"/>
          <a:stretch>
            <a:fillRect/>
          </a:stretch>
        </p:blipFill>
        <p:spPr>
          <a:xfrm>
            <a:off x="120044" y="96095"/>
            <a:ext cx="2927956" cy="6587732"/>
          </a:xfrm>
          <a:prstGeom prst="rect">
            <a:avLst/>
          </a:prstGeom>
        </p:spPr>
      </p:pic>
      <p:sp>
        <p:nvSpPr>
          <p:cNvPr id="12" name="Oval 11">
            <a:extLst>
              <a:ext uri="{FF2B5EF4-FFF2-40B4-BE49-F238E27FC236}">
                <a16:creationId xmlns:a16="http://schemas.microsoft.com/office/drawing/2014/main" id="{61E90929-7E55-DA17-4F1C-B3AA4D65557B}"/>
              </a:ext>
            </a:extLst>
          </p:cNvPr>
          <p:cNvSpPr/>
          <p:nvPr/>
        </p:nvSpPr>
        <p:spPr>
          <a:xfrm>
            <a:off x="914400" y="96094"/>
            <a:ext cx="2514600" cy="4933105"/>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0723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fltVal val="0"/>
                                          </p:val>
                                        </p:tav>
                                        <p:tav tm="100000">
                                          <p:val>
                                            <p:strVal val="#ppt_w"/>
                                          </p:val>
                                        </p:tav>
                                      </p:tavLst>
                                    </p:anim>
                                    <p:anim calcmode="lin" valueType="num">
                                      <p:cBhvr>
                                        <p:cTn id="16" dur="1000" fill="hold"/>
                                        <p:tgtEl>
                                          <p:spTgt spid="12"/>
                                        </p:tgtEl>
                                        <p:attrNameLst>
                                          <p:attrName>ppt_h</p:attrName>
                                        </p:attrNameLst>
                                      </p:cBhvr>
                                      <p:tavLst>
                                        <p:tav tm="0">
                                          <p:val>
                                            <p:fltVal val="0"/>
                                          </p:val>
                                        </p:tav>
                                        <p:tav tm="100000">
                                          <p:val>
                                            <p:strVal val="#ppt_h"/>
                                          </p:val>
                                        </p:tav>
                                      </p:tavLst>
                                    </p:anim>
                                    <p:anim calcmode="lin" valueType="num">
                                      <p:cBhvr>
                                        <p:cTn id="17" dur="1000" fill="hold"/>
                                        <p:tgtEl>
                                          <p:spTgt spid="12"/>
                                        </p:tgtEl>
                                        <p:attrNameLst>
                                          <p:attrName>style.rotation</p:attrName>
                                        </p:attrNameLst>
                                      </p:cBhvr>
                                      <p:tavLst>
                                        <p:tav tm="0">
                                          <p:val>
                                            <p:fltVal val="90"/>
                                          </p:val>
                                        </p:tav>
                                        <p:tav tm="100000">
                                          <p:val>
                                            <p:fltVal val="0"/>
                                          </p:val>
                                        </p:tav>
                                      </p:tavLst>
                                    </p:anim>
                                    <p:animEffect transition="in" filter="fade">
                                      <p:cBhvr>
                                        <p:cTn id="1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657794-306F-99EB-4994-19500D746153}"/>
              </a:ext>
            </a:extLst>
          </p:cNvPr>
          <p:cNvPicPr>
            <a:picLocks noChangeAspect="1"/>
          </p:cNvPicPr>
          <p:nvPr/>
        </p:nvPicPr>
        <p:blipFill>
          <a:blip r:embed="rId3"/>
          <a:stretch>
            <a:fillRect/>
          </a:stretch>
        </p:blipFill>
        <p:spPr>
          <a:xfrm>
            <a:off x="137290" y="31263"/>
            <a:ext cx="9006710" cy="6429434"/>
          </a:xfrm>
          <a:prstGeom prst="rect">
            <a:avLst/>
          </a:prstGeom>
        </p:spPr>
      </p:pic>
      <p:pic>
        <p:nvPicPr>
          <p:cNvPr id="56322" name="Picture 3">
            <a:extLst>
              <a:ext uri="{FF2B5EF4-FFF2-40B4-BE49-F238E27FC236}">
                <a16:creationId xmlns:a16="http://schemas.microsoft.com/office/drawing/2014/main" id="{AF6EB5C0-8947-4CC4-A2BB-8312CFEA10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499" y="4343399"/>
            <a:ext cx="4724400" cy="2440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05CBDF7B-577C-4CEA-A7B4-E444451A385C}"/>
              </a:ext>
            </a:extLst>
          </p:cNvPr>
          <p:cNvSpPr txBox="1"/>
          <p:nvPr/>
        </p:nvSpPr>
        <p:spPr>
          <a:xfrm>
            <a:off x="121493" y="4343400"/>
            <a:ext cx="4313905" cy="2440853"/>
          </a:xfrm>
          <a:prstGeom prst="rect">
            <a:avLst/>
          </a:prstGeom>
          <a:solidFill>
            <a:schemeClr val="accent3">
              <a:lumMod val="60000"/>
              <a:lumOff val="40000"/>
            </a:schemeClr>
          </a:solidFill>
        </p:spPr>
        <p:txBody>
          <a:bodyPr wrap="square">
            <a:spAutoFit/>
          </a:bodyPr>
          <a:lstStyle/>
          <a:p>
            <a:pPr eaLnBrk="1" hangingPunct="1">
              <a:defRPr/>
            </a:pPr>
            <a:r>
              <a:rPr lang="en-US" sz="2522" dirty="0" err="1"/>
              <a:t>Biguanide</a:t>
            </a:r>
            <a:r>
              <a:rPr lang="en-US" sz="2522" dirty="0"/>
              <a:t> derived from:</a:t>
            </a:r>
          </a:p>
          <a:p>
            <a:pPr eaLnBrk="1" hangingPunct="1">
              <a:defRPr/>
            </a:pPr>
            <a:r>
              <a:rPr lang="en-US" sz="2522" dirty="0"/>
              <a:t>Goat’s Rue </a:t>
            </a:r>
            <a:r>
              <a:rPr lang="en-US" sz="2522" i="1" dirty="0" err="1"/>
              <a:t>Galega</a:t>
            </a:r>
            <a:r>
              <a:rPr lang="en-US" sz="2522" i="1" dirty="0"/>
              <a:t> officinalis</a:t>
            </a:r>
            <a:r>
              <a:rPr lang="en-US" sz="2522" dirty="0"/>
              <a:t>,</a:t>
            </a:r>
          </a:p>
          <a:p>
            <a:pPr eaLnBrk="1" hangingPunct="1">
              <a:defRPr/>
            </a:pPr>
            <a:r>
              <a:rPr lang="en-US" sz="2522" dirty="0"/>
              <a:t>French Lilac</a:t>
            </a:r>
          </a:p>
          <a:p>
            <a:pPr eaLnBrk="1" hangingPunct="1">
              <a:defRPr/>
            </a:pPr>
            <a:r>
              <a:rPr lang="en-US" sz="2522" dirty="0">
                <a:solidFill>
                  <a:srgbClr val="002060"/>
                </a:solidFill>
              </a:rPr>
              <a:t>Does NOT harm kidneys</a:t>
            </a:r>
          </a:p>
          <a:p>
            <a:pPr eaLnBrk="1" hangingPunct="1">
              <a:defRPr/>
            </a:pPr>
            <a:r>
              <a:rPr lang="en-US" sz="2522" dirty="0">
                <a:solidFill>
                  <a:srgbClr val="002060"/>
                </a:solidFill>
              </a:rPr>
              <a:t>$10 for 3-month supply from Walmart &amp; other pharmacies</a:t>
            </a:r>
          </a:p>
        </p:txBody>
      </p:sp>
    </p:spTree>
    <p:extLst>
      <p:ext uri="{BB962C8B-B14F-4D97-AF65-F5344CB8AC3E}">
        <p14:creationId xmlns:p14="http://schemas.microsoft.com/office/powerpoint/2010/main" val="2381796095"/>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3" name="Rectangle 3"/>
          <p:cNvSpPr>
            <a:spLocks noGrp="1" noChangeArrowheads="1"/>
          </p:cNvSpPr>
          <p:nvPr>
            <p:ph sz="quarter" idx="1"/>
          </p:nvPr>
        </p:nvSpPr>
        <p:spPr>
          <a:xfrm>
            <a:off x="425354" y="1337612"/>
            <a:ext cx="7194645" cy="5520387"/>
          </a:xfrm>
        </p:spPr>
        <p:txBody>
          <a:bodyPr>
            <a:normAutofit fontScale="85000" lnSpcReduction="10000"/>
          </a:bodyPr>
          <a:lstStyle/>
          <a:p>
            <a:pPr eaLnBrk="1" hangingPunct="1">
              <a:lnSpc>
                <a:spcPct val="110000"/>
              </a:lnSpc>
              <a:defRPr/>
            </a:pPr>
            <a:r>
              <a:rPr lang="en-US" sz="2800" b="1" dirty="0"/>
              <a:t>Action</a:t>
            </a:r>
            <a:r>
              <a:rPr lang="en-US" sz="2800" dirty="0"/>
              <a:t>: </a:t>
            </a:r>
            <a:r>
              <a:rPr lang="en-US" sz="2400" dirty="0"/>
              <a:t>decrease insulin resistance by making muscle and adipose cells more sensitive to insulin.  Decrease free fatty acids</a:t>
            </a:r>
            <a:endParaRPr lang="en-US" sz="1200" dirty="0"/>
          </a:p>
          <a:p>
            <a:pPr eaLnBrk="1" hangingPunct="1">
              <a:lnSpc>
                <a:spcPct val="110000"/>
              </a:lnSpc>
              <a:defRPr/>
            </a:pPr>
            <a:r>
              <a:rPr lang="en-US" sz="2800" b="1" dirty="0"/>
              <a:t>Names</a:t>
            </a:r>
            <a:r>
              <a:rPr lang="en-US" sz="2800" dirty="0"/>
              <a:t>:</a:t>
            </a:r>
          </a:p>
          <a:p>
            <a:pPr lvl="1" eaLnBrk="1" hangingPunct="1">
              <a:lnSpc>
                <a:spcPct val="110000"/>
              </a:lnSpc>
              <a:defRPr/>
            </a:pPr>
            <a:r>
              <a:rPr lang="en-US" sz="2400" dirty="0"/>
              <a:t>pioglitazone (Actos) – bladder cancer warning</a:t>
            </a:r>
          </a:p>
          <a:p>
            <a:pPr lvl="2" eaLnBrk="1" hangingPunct="1">
              <a:lnSpc>
                <a:spcPct val="110000"/>
              </a:lnSpc>
              <a:defRPr/>
            </a:pPr>
            <a:r>
              <a:rPr lang="en-US" sz="2400" dirty="0"/>
              <a:t>Dosing: 15-45 mg daily  </a:t>
            </a:r>
          </a:p>
          <a:p>
            <a:pPr lvl="2" eaLnBrk="1" hangingPunct="1">
              <a:lnSpc>
                <a:spcPct val="110000"/>
              </a:lnSpc>
              <a:defRPr/>
            </a:pPr>
            <a:r>
              <a:rPr lang="en-US" sz="2400" dirty="0">
                <a:solidFill>
                  <a:srgbClr val="0070C0"/>
                </a:solidFill>
              </a:rPr>
              <a:t>Consider adding low dose if history of stroke or have steatosis</a:t>
            </a:r>
          </a:p>
          <a:p>
            <a:pPr lvl="1" eaLnBrk="1" hangingPunct="1">
              <a:lnSpc>
                <a:spcPct val="110000"/>
              </a:lnSpc>
              <a:defRPr/>
            </a:pPr>
            <a:r>
              <a:rPr lang="en-US" sz="2400" dirty="0"/>
              <a:t>rosiglitazone Dosing: 4-8 mg daily</a:t>
            </a:r>
          </a:p>
          <a:p>
            <a:pPr lvl="2" eaLnBrk="1" hangingPunct="1">
              <a:lnSpc>
                <a:spcPct val="110000"/>
              </a:lnSpc>
              <a:defRPr/>
            </a:pPr>
            <a:endParaRPr lang="en-US" dirty="0"/>
          </a:p>
          <a:p>
            <a:pPr lvl="2" eaLnBrk="1" hangingPunct="1">
              <a:lnSpc>
                <a:spcPct val="110000"/>
              </a:lnSpc>
              <a:defRPr/>
            </a:pPr>
            <a:endParaRPr lang="en-US" dirty="0"/>
          </a:p>
          <a:p>
            <a:pPr eaLnBrk="1" hangingPunct="1">
              <a:lnSpc>
                <a:spcPct val="110000"/>
              </a:lnSpc>
              <a:defRPr/>
            </a:pPr>
            <a:endParaRPr lang="en-US" sz="2400" b="1" dirty="0"/>
          </a:p>
          <a:p>
            <a:pPr eaLnBrk="1" hangingPunct="1">
              <a:lnSpc>
                <a:spcPct val="110000"/>
              </a:lnSpc>
              <a:defRPr/>
            </a:pPr>
            <a:r>
              <a:rPr lang="en-US" sz="2400" b="1" dirty="0"/>
              <a:t>Efficacy/ Considerations</a:t>
            </a:r>
            <a:r>
              <a:rPr lang="en-US" sz="2100" dirty="0"/>
              <a:t>  </a:t>
            </a:r>
          </a:p>
          <a:p>
            <a:pPr lvl="1" eaLnBrk="1" hangingPunct="1">
              <a:lnSpc>
                <a:spcPct val="110000"/>
              </a:lnSpc>
              <a:defRPr/>
            </a:pPr>
            <a:r>
              <a:rPr lang="en-US" sz="2100" dirty="0"/>
              <a:t>Reduce A1C ~0.5-1.0%</a:t>
            </a:r>
          </a:p>
          <a:p>
            <a:pPr lvl="1" eaLnBrk="1" hangingPunct="1">
              <a:lnSpc>
                <a:spcPct val="110000"/>
              </a:lnSpc>
              <a:defRPr/>
            </a:pPr>
            <a:r>
              <a:rPr lang="en-US" sz="2100" dirty="0"/>
              <a:t>6 weeks for maximum effect</a:t>
            </a:r>
          </a:p>
          <a:p>
            <a:pPr lvl="1" eaLnBrk="1" hangingPunct="1">
              <a:lnSpc>
                <a:spcPct val="110000"/>
              </a:lnSpc>
              <a:defRPr/>
            </a:pPr>
            <a:r>
              <a:rPr lang="en-US" sz="2100" dirty="0"/>
              <a:t>Actos $5 a month, Avandia $300 a month</a:t>
            </a:r>
          </a:p>
          <a:p>
            <a:pPr lvl="1" eaLnBrk="1" hangingPunct="1">
              <a:lnSpc>
                <a:spcPct val="110000"/>
              </a:lnSpc>
              <a:defRPr/>
            </a:pPr>
            <a:r>
              <a:rPr lang="en-US" sz="2100" dirty="0"/>
              <a:t>Can cause fluid retention, not indicated w/ CHF</a:t>
            </a:r>
          </a:p>
          <a:p>
            <a:pPr lvl="1" eaLnBrk="1" hangingPunct="1">
              <a:lnSpc>
                <a:spcPct val="80000"/>
              </a:lnSpc>
              <a:defRPr/>
            </a:pPr>
            <a:endParaRPr lang="en-US" sz="2400" dirty="0"/>
          </a:p>
        </p:txBody>
      </p:sp>
      <p:sp>
        <p:nvSpPr>
          <p:cNvPr id="4" name="Rectangle 2"/>
          <p:cNvSpPr txBox="1">
            <a:spLocks noChangeArrowheads="1"/>
          </p:cNvSpPr>
          <p:nvPr/>
        </p:nvSpPr>
        <p:spPr>
          <a:xfrm>
            <a:off x="457200" y="152400"/>
            <a:ext cx="8229600" cy="990600"/>
          </a:xfrm>
          <a:prstGeom prst="rect">
            <a:avLst/>
          </a:prstGeom>
          <a:solidFill>
            <a:srgbClr val="B1D45A"/>
          </a:solidFill>
        </p:spPr>
        <p:txBody>
          <a:bodyPr vert="horz" anchor="b" anchorCtr="0">
            <a:normAutofit fontScale="90000" lnSpcReduction="10000"/>
          </a:bodyPr>
          <a:lst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pPr fontAlgn="auto">
              <a:spcAft>
                <a:spcPts val="0"/>
              </a:spcAft>
              <a:defRPr/>
            </a:pPr>
            <a:r>
              <a:rPr lang="en-US" sz="4000" dirty="0"/>
              <a:t>Indications for Insulin Sensitizers </a:t>
            </a:r>
            <a:br>
              <a:rPr lang="en-US" sz="4000" dirty="0"/>
            </a:br>
            <a:r>
              <a:rPr lang="en-US" sz="2700" dirty="0"/>
              <a:t>Rosiglitazone, Pioglitazone (Actos)</a:t>
            </a:r>
            <a:endParaRPr lang="en-US" sz="3200" dirty="0"/>
          </a:p>
        </p:txBody>
      </p:sp>
      <p:pic>
        <p:nvPicPr>
          <p:cNvPr id="3" name="Picture 2" descr="Businessman shrugging">
            <a:extLst>
              <a:ext uri="{FF2B5EF4-FFF2-40B4-BE49-F238E27FC236}">
                <a16:creationId xmlns:a16="http://schemas.microsoft.com/office/drawing/2014/main" id="{DCD90BC0-5ACD-46D3-96E4-C4C3399BA3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7184" y="1253188"/>
            <a:ext cx="1906816" cy="4267200"/>
          </a:xfrm>
          <a:prstGeom prst="rect">
            <a:avLst/>
          </a:prstGeom>
        </p:spPr>
      </p:pic>
      <p:pic>
        <p:nvPicPr>
          <p:cNvPr id="6" name="Picture 5">
            <a:extLst>
              <a:ext uri="{FF2B5EF4-FFF2-40B4-BE49-F238E27FC236}">
                <a16:creationId xmlns:a16="http://schemas.microsoft.com/office/drawing/2014/main" id="{F68ECF85-3E51-7C0A-116A-6EACE87649D4}"/>
              </a:ext>
            </a:extLst>
          </p:cNvPr>
          <p:cNvPicPr>
            <a:picLocks noChangeAspect="1"/>
          </p:cNvPicPr>
          <p:nvPr/>
        </p:nvPicPr>
        <p:blipFill>
          <a:blip r:embed="rId5"/>
          <a:stretch>
            <a:fillRect/>
          </a:stretch>
        </p:blipFill>
        <p:spPr>
          <a:xfrm>
            <a:off x="609600" y="3962400"/>
            <a:ext cx="6881472" cy="1190254"/>
          </a:xfrm>
          <a:prstGeom prst="rect">
            <a:avLst/>
          </a:prstGeom>
        </p:spPr>
      </p:pic>
    </p:spTree>
    <p:custDataLst>
      <p:tags r:id="rId1"/>
    </p:custDataLst>
    <p:extLst>
      <p:ext uri="{BB962C8B-B14F-4D97-AF65-F5344CB8AC3E}">
        <p14:creationId xmlns:p14="http://schemas.microsoft.com/office/powerpoint/2010/main" val="3103560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4</a:t>
            </a:r>
          </a:p>
        </p:txBody>
      </p:sp>
      <p:sp>
        <p:nvSpPr>
          <p:cNvPr id="3" name="Content Placeholder 2"/>
          <p:cNvSpPr>
            <a:spLocks noGrp="1"/>
          </p:cNvSpPr>
          <p:nvPr>
            <p:ph sz="quarter" idx="1"/>
          </p:nvPr>
        </p:nvSpPr>
        <p:spPr>
          <a:xfrm>
            <a:off x="457200" y="1219200"/>
            <a:ext cx="6629400" cy="4937760"/>
          </a:xfrm>
        </p:spPr>
        <p:txBody>
          <a:bodyPr>
            <a:normAutofit fontScale="85000" lnSpcReduction="20000"/>
          </a:bodyPr>
          <a:lstStyle/>
          <a:p>
            <a:pPr lvl="0"/>
            <a:r>
              <a:rPr lang="en-US" dirty="0"/>
              <a:t>JR is started on Metformin 500mg BID. Which of the following is true?</a:t>
            </a:r>
          </a:p>
          <a:p>
            <a:pPr marL="514350" lvl="0" indent="-514350">
              <a:buFont typeface="+mj-lt"/>
              <a:buAutoNum type="alphaLcPeriod"/>
            </a:pPr>
            <a:r>
              <a:rPr lang="en-US" dirty="0"/>
              <a:t>Hold metformin if blood glucose below 90 mg/dl.</a:t>
            </a:r>
          </a:p>
          <a:p>
            <a:pPr marL="514350" lvl="0" indent="-514350">
              <a:buFont typeface="+mj-lt"/>
              <a:buAutoNum type="alphaLcPeriod"/>
            </a:pPr>
            <a:r>
              <a:rPr lang="en-US" dirty="0"/>
              <a:t>Evaluate B12 levels before starting medication.</a:t>
            </a:r>
          </a:p>
          <a:p>
            <a:pPr marL="514350" lvl="0" indent="-514350">
              <a:buFont typeface="+mj-lt"/>
              <a:buAutoNum type="alphaLcPeriod"/>
            </a:pPr>
            <a:r>
              <a:rPr lang="en-US" dirty="0"/>
              <a:t>Metformin is considered weight neutral</a:t>
            </a:r>
          </a:p>
          <a:p>
            <a:pPr marL="514350" lvl="0" indent="-514350">
              <a:buFont typeface="+mj-lt"/>
              <a:buAutoNum type="alphaLcPeriod"/>
            </a:pPr>
            <a:r>
              <a:rPr lang="en-US" dirty="0"/>
              <a:t>Metformin can cause kidney damage, so increase fluid intake</a:t>
            </a:r>
          </a:p>
          <a:p>
            <a:pPr marL="514350" lvl="0" indent="-514350">
              <a:buFont typeface="+mj-lt"/>
              <a:buAutoNum type="alphaLcPeriod"/>
            </a:pPr>
            <a:endParaRPr lang="en-US" dirty="0"/>
          </a:p>
          <a:p>
            <a:pPr marL="0" indent="0">
              <a:buNone/>
            </a:pPr>
            <a:endParaRPr lang="en-US" dirty="0"/>
          </a:p>
          <a:p>
            <a:endParaRPr lang="en-US" dirty="0"/>
          </a:p>
        </p:txBody>
      </p:sp>
      <p:pic>
        <p:nvPicPr>
          <p:cNvPr id="4" name="Picture 3"/>
          <p:cNvPicPr>
            <a:picLocks noChangeAspect="1"/>
          </p:cNvPicPr>
          <p:nvPr/>
        </p:nvPicPr>
        <p:blipFill>
          <a:blip r:embed="rId3"/>
          <a:stretch>
            <a:fillRect/>
          </a:stretch>
        </p:blipFill>
        <p:spPr>
          <a:xfrm>
            <a:off x="7145008" y="1412195"/>
            <a:ext cx="1541792" cy="2283142"/>
          </a:xfrm>
          <a:prstGeom prst="rect">
            <a:avLst/>
          </a:prstGeom>
        </p:spPr>
      </p:pic>
    </p:spTree>
    <p:custDataLst>
      <p:tags r:id="rId1"/>
    </p:custDataLst>
    <p:extLst>
      <p:ext uri="{BB962C8B-B14F-4D97-AF65-F5344CB8AC3E}">
        <p14:creationId xmlns:p14="http://schemas.microsoft.com/office/powerpoint/2010/main" val="3348476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Medication Taking Behaviors</a:t>
            </a:r>
          </a:p>
        </p:txBody>
      </p:sp>
      <p:sp>
        <p:nvSpPr>
          <p:cNvPr id="3" name="Content Placeholder 2"/>
          <p:cNvSpPr>
            <a:spLocks noGrp="1"/>
          </p:cNvSpPr>
          <p:nvPr>
            <p:ph sz="quarter" idx="1"/>
          </p:nvPr>
        </p:nvSpPr>
        <p:spPr>
          <a:xfrm>
            <a:off x="457200" y="1219200"/>
            <a:ext cx="4724400" cy="5486400"/>
          </a:xfrm>
        </p:spPr>
        <p:txBody>
          <a:bodyPr>
            <a:normAutofit/>
          </a:bodyPr>
          <a:lstStyle/>
          <a:p>
            <a:r>
              <a:rPr lang="en-US" sz="3200" dirty="0"/>
              <a:t>Adequate medication taking is defined as 80%</a:t>
            </a:r>
          </a:p>
          <a:p>
            <a:r>
              <a:rPr lang="en-US" sz="3200" dirty="0"/>
              <a:t>23% of time, if A1c, B/P, lipids above target - due to med taking behavior</a:t>
            </a:r>
          </a:p>
          <a:p>
            <a:r>
              <a:rPr lang="en-US" sz="3200" dirty="0"/>
              <a:t>Assess for barriers</a:t>
            </a:r>
          </a:p>
          <a:p>
            <a:r>
              <a:rPr lang="en-US" sz="3200" dirty="0"/>
              <a:t>If taking meds 80% of time and goals not met, consider medication intensification</a:t>
            </a:r>
          </a:p>
        </p:txBody>
      </p:sp>
      <p:pic>
        <p:nvPicPr>
          <p:cNvPr id="4" name="Picture 3"/>
          <p:cNvPicPr>
            <a:picLocks noChangeAspect="1"/>
          </p:cNvPicPr>
          <p:nvPr/>
        </p:nvPicPr>
        <p:blipFill>
          <a:blip r:embed="rId3"/>
          <a:stretch>
            <a:fillRect/>
          </a:stretch>
        </p:blipFill>
        <p:spPr>
          <a:xfrm>
            <a:off x="5706610" y="1249630"/>
            <a:ext cx="2065790" cy="1506161"/>
          </a:xfrm>
          <a:prstGeom prst="rect">
            <a:avLst/>
          </a:prstGeom>
        </p:spPr>
      </p:pic>
      <p:sp>
        <p:nvSpPr>
          <p:cNvPr id="5" name="TextBox 4">
            <a:extLst>
              <a:ext uri="{FF2B5EF4-FFF2-40B4-BE49-F238E27FC236}">
                <a16:creationId xmlns:a16="http://schemas.microsoft.com/office/drawing/2014/main" id="{58B93189-3CEF-4BD5-9679-42736D3E7162}"/>
              </a:ext>
            </a:extLst>
          </p:cNvPr>
          <p:cNvSpPr txBox="1"/>
          <p:nvPr/>
        </p:nvSpPr>
        <p:spPr>
          <a:xfrm>
            <a:off x="5257800" y="2887482"/>
            <a:ext cx="3660347" cy="3354765"/>
          </a:xfrm>
          <a:prstGeom prst="rect">
            <a:avLst/>
          </a:prstGeom>
          <a:noFill/>
        </p:spPr>
        <p:txBody>
          <a:bodyPr wrap="square" rtlCol="0">
            <a:spAutoFit/>
          </a:bodyPr>
          <a:lstStyle/>
          <a:p>
            <a:r>
              <a:rPr lang="en-US" sz="2000" dirty="0"/>
              <a:t>Barriers include:</a:t>
            </a:r>
          </a:p>
          <a:p>
            <a:r>
              <a:rPr lang="en-US" sz="2000" dirty="0"/>
              <a:t>Forgetting to fill Rx, forgetting to take, fear, depression, health beliefs, med complexity, cost, knowledge gap, system factors, etc.</a:t>
            </a:r>
          </a:p>
          <a:p>
            <a:endParaRPr lang="en-US" sz="2000" dirty="0"/>
          </a:p>
          <a:p>
            <a:pPr algn="ctr"/>
            <a:r>
              <a:rPr lang="en-US" sz="2400" b="1" dirty="0"/>
              <a:t>Work on targeted approach for specific barrier</a:t>
            </a:r>
          </a:p>
        </p:txBody>
      </p:sp>
    </p:spTree>
    <p:extLst>
      <p:ext uri="{BB962C8B-B14F-4D97-AF65-F5344CB8AC3E}">
        <p14:creationId xmlns:p14="http://schemas.microsoft.com/office/powerpoint/2010/main" val="4168235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r>
              <a:rPr lang="en-US" altLang="en-US" dirty="0"/>
              <a:t>Diabetes is Complex</a:t>
            </a:r>
          </a:p>
        </p:txBody>
      </p:sp>
      <p:sp>
        <p:nvSpPr>
          <p:cNvPr id="33795" name="Content Placeholder 2"/>
          <p:cNvSpPr>
            <a:spLocks noGrp="1"/>
          </p:cNvSpPr>
          <p:nvPr>
            <p:ph sz="quarter" idx="1"/>
          </p:nvPr>
        </p:nvSpPr>
        <p:spPr>
          <a:xfrm>
            <a:off x="457200" y="1219200"/>
            <a:ext cx="5029200" cy="5638800"/>
          </a:xfrm>
        </p:spPr>
        <p:txBody>
          <a:bodyPr>
            <a:normAutofit fontScale="92500"/>
          </a:bodyPr>
          <a:lstStyle/>
          <a:p>
            <a:pPr eaLnBrk="1" hangingPunct="1">
              <a:lnSpc>
                <a:spcPct val="120000"/>
              </a:lnSpc>
            </a:pPr>
            <a:r>
              <a:rPr lang="en-US" altLang="en-US" sz="3200" dirty="0"/>
              <a:t>Goal – achieve well being and negotiated outcomes</a:t>
            </a:r>
          </a:p>
          <a:p>
            <a:pPr eaLnBrk="1" hangingPunct="1">
              <a:lnSpc>
                <a:spcPct val="120000"/>
              </a:lnSpc>
            </a:pPr>
            <a:r>
              <a:rPr lang="en-US" altLang="en-US" sz="3200" dirty="0"/>
              <a:t>Psychological factors:</a:t>
            </a:r>
          </a:p>
          <a:p>
            <a:pPr lvl="1" eaLnBrk="1" hangingPunct="1">
              <a:lnSpc>
                <a:spcPct val="120000"/>
              </a:lnSpc>
            </a:pPr>
            <a:r>
              <a:rPr lang="en-US" altLang="en-US" sz="2800" dirty="0"/>
              <a:t>Environmental</a:t>
            </a:r>
          </a:p>
          <a:p>
            <a:pPr lvl="1" eaLnBrk="1" hangingPunct="1">
              <a:lnSpc>
                <a:spcPct val="120000"/>
              </a:lnSpc>
            </a:pPr>
            <a:r>
              <a:rPr lang="en-US" altLang="en-US" sz="2800" dirty="0"/>
              <a:t>Social</a:t>
            </a:r>
          </a:p>
          <a:p>
            <a:pPr lvl="1" eaLnBrk="1" hangingPunct="1">
              <a:lnSpc>
                <a:spcPct val="120000"/>
              </a:lnSpc>
            </a:pPr>
            <a:r>
              <a:rPr lang="en-US" altLang="en-US" sz="2800" dirty="0"/>
              <a:t>Behavioral</a:t>
            </a:r>
          </a:p>
          <a:p>
            <a:pPr lvl="1" eaLnBrk="1" hangingPunct="1">
              <a:lnSpc>
                <a:spcPct val="120000"/>
              </a:lnSpc>
            </a:pPr>
            <a:r>
              <a:rPr lang="en-US" altLang="en-US" sz="2800" dirty="0"/>
              <a:t>Emotional</a:t>
            </a:r>
          </a:p>
          <a:p>
            <a:pPr eaLnBrk="1" hangingPunct="1">
              <a:lnSpc>
                <a:spcPct val="120000"/>
              </a:lnSpc>
            </a:pPr>
            <a:r>
              <a:rPr lang="en-US" altLang="en-US" sz="3200" dirty="0"/>
              <a:t>Keep it person centered while integrating care into daily life</a:t>
            </a:r>
          </a:p>
          <a:p>
            <a:pPr lvl="1" eaLnBrk="1" hangingPunct="1">
              <a:lnSpc>
                <a:spcPct val="120000"/>
              </a:lnSpc>
            </a:pPr>
            <a:r>
              <a:rPr lang="en-US" altLang="en-US" sz="2800" dirty="0"/>
              <a:t>Consider the individual</a:t>
            </a:r>
          </a:p>
        </p:txBody>
      </p:sp>
      <p:pic>
        <p:nvPicPr>
          <p:cNvPr id="2" name="Picture 1"/>
          <p:cNvPicPr>
            <a:picLocks noChangeAspect="1"/>
          </p:cNvPicPr>
          <p:nvPr/>
        </p:nvPicPr>
        <p:blipFill>
          <a:blip r:embed="rId3"/>
          <a:stretch>
            <a:fillRect/>
          </a:stretch>
        </p:blipFill>
        <p:spPr>
          <a:xfrm>
            <a:off x="5638800" y="1676400"/>
            <a:ext cx="2888673" cy="1905000"/>
          </a:xfrm>
          <a:prstGeom prst="rect">
            <a:avLst/>
          </a:prstGeom>
        </p:spPr>
      </p:pic>
    </p:spTree>
    <p:custDataLst>
      <p:tags r:id="rId1"/>
    </p:custDataLst>
    <p:extLst>
      <p:ext uri="{BB962C8B-B14F-4D97-AF65-F5344CB8AC3E}">
        <p14:creationId xmlns:p14="http://schemas.microsoft.com/office/powerpoint/2010/main" val="471495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227537"/>
            <a:ext cx="8153400" cy="1525063"/>
          </a:xfrm>
        </p:spPr>
        <p:txBody>
          <a:bodyPr>
            <a:normAutofit fontScale="90000"/>
          </a:bodyPr>
          <a:lstStyle/>
          <a:p>
            <a:pPr algn="ctr" eaLnBrk="1" hangingPunct="1">
              <a:defRPr/>
            </a:pPr>
            <a:r>
              <a:rPr lang="en-US" sz="4800" dirty="0"/>
              <a:t>Type 1 ~ Immune Mediated </a:t>
            </a:r>
            <a:br>
              <a:rPr lang="en-US" sz="4800" dirty="0"/>
            </a:br>
            <a:r>
              <a:rPr lang="en-US" sz="4800" dirty="0"/>
              <a:t>5-10% of Diabetes</a:t>
            </a:r>
          </a:p>
        </p:txBody>
      </p:sp>
      <p:pic>
        <p:nvPicPr>
          <p:cNvPr id="2" name="Picture 1">
            <a:extLst>
              <a:ext uri="{FF2B5EF4-FFF2-40B4-BE49-F238E27FC236}">
                <a16:creationId xmlns:a16="http://schemas.microsoft.com/office/drawing/2014/main" id="{35EB9903-B90D-4390-BA02-0423D903133B}"/>
              </a:ext>
            </a:extLst>
          </p:cNvPr>
          <p:cNvPicPr>
            <a:picLocks noChangeAspect="1"/>
          </p:cNvPicPr>
          <p:nvPr/>
        </p:nvPicPr>
        <p:blipFill>
          <a:blip r:embed="rId4"/>
          <a:stretch>
            <a:fillRect/>
          </a:stretch>
        </p:blipFill>
        <p:spPr>
          <a:xfrm>
            <a:off x="451022" y="1905000"/>
            <a:ext cx="5465401" cy="3646138"/>
          </a:xfrm>
          <a:prstGeom prst="rect">
            <a:avLst/>
          </a:prstGeom>
        </p:spPr>
      </p:pic>
      <p:sp>
        <p:nvSpPr>
          <p:cNvPr id="4" name="TextBox 3">
            <a:extLst>
              <a:ext uri="{FF2B5EF4-FFF2-40B4-BE49-F238E27FC236}">
                <a16:creationId xmlns:a16="http://schemas.microsoft.com/office/drawing/2014/main" id="{B2C1F664-189A-7F92-EF43-4C003AB86DA1}"/>
              </a:ext>
            </a:extLst>
          </p:cNvPr>
          <p:cNvSpPr txBox="1"/>
          <p:nvPr/>
        </p:nvSpPr>
        <p:spPr>
          <a:xfrm>
            <a:off x="6019800" y="1752600"/>
            <a:ext cx="3048000" cy="4524315"/>
          </a:xfrm>
          <a:prstGeom prst="rect">
            <a:avLst/>
          </a:prstGeom>
          <a:noFill/>
        </p:spPr>
        <p:txBody>
          <a:bodyPr wrap="square" rtlCol="0">
            <a:spAutoFit/>
          </a:bodyPr>
          <a:lstStyle/>
          <a:p>
            <a:r>
              <a:rPr lang="en-US" dirty="0"/>
              <a:t>1.5 Million people have type 1 in U.S.</a:t>
            </a:r>
          </a:p>
          <a:p>
            <a:endParaRPr lang="en-US" dirty="0"/>
          </a:p>
          <a:p>
            <a:r>
              <a:rPr lang="en-US" dirty="0"/>
              <a:t>Prevalence increasing:</a:t>
            </a:r>
          </a:p>
          <a:p>
            <a:endParaRPr lang="en-US" dirty="0"/>
          </a:p>
          <a:p>
            <a:r>
              <a:rPr lang="en-US" dirty="0"/>
              <a:t>2001 – </a:t>
            </a:r>
            <a:r>
              <a:rPr lang="en-US" dirty="0">
                <a:solidFill>
                  <a:srgbClr val="0070C0"/>
                </a:solidFill>
              </a:rPr>
              <a:t>1.48</a:t>
            </a:r>
            <a:r>
              <a:rPr lang="en-US" dirty="0"/>
              <a:t> per 1000 youths diagnosed with diabetes</a:t>
            </a:r>
          </a:p>
          <a:p>
            <a:endParaRPr lang="en-US" dirty="0"/>
          </a:p>
          <a:p>
            <a:r>
              <a:rPr lang="en-US" dirty="0"/>
              <a:t>2017 - </a:t>
            </a:r>
            <a:r>
              <a:rPr lang="en-US" dirty="0">
                <a:solidFill>
                  <a:srgbClr val="0070C0"/>
                </a:solidFill>
              </a:rPr>
              <a:t>2.15</a:t>
            </a:r>
            <a:r>
              <a:rPr lang="en-US" dirty="0"/>
              <a:t> per 1000 youths diagnosed with diabetes</a:t>
            </a:r>
          </a:p>
          <a:p>
            <a:endParaRPr lang="en-US" dirty="0"/>
          </a:p>
          <a:p>
            <a:r>
              <a:rPr lang="en-US" dirty="0"/>
              <a:t>Incidence &amp; Prevalence increasing</a:t>
            </a:r>
          </a:p>
          <a:p>
            <a:endParaRPr lang="en-US" dirty="0"/>
          </a:p>
          <a:p>
            <a:r>
              <a:rPr lang="en-US" dirty="0"/>
              <a:t>Highest incidence in Finland or Northern Europe.</a:t>
            </a:r>
          </a:p>
        </p:txBody>
      </p:sp>
      <p:graphicFrame>
        <p:nvGraphicFramePr>
          <p:cNvPr id="6" name="Table 5">
            <a:extLst>
              <a:ext uri="{FF2B5EF4-FFF2-40B4-BE49-F238E27FC236}">
                <a16:creationId xmlns:a16="http://schemas.microsoft.com/office/drawing/2014/main" id="{0F213FFF-5C03-2223-9862-94EFE002B914}"/>
              </a:ext>
            </a:extLst>
          </p:cNvPr>
          <p:cNvGraphicFramePr>
            <a:graphicFrameLocks noGrp="1"/>
          </p:cNvGraphicFramePr>
          <p:nvPr>
            <p:extLst>
              <p:ext uri="{D42A27DB-BD31-4B8C-83A1-F6EECF244321}">
                <p14:modId xmlns:p14="http://schemas.microsoft.com/office/powerpoint/2010/main" val="3500148349"/>
              </p:ext>
            </p:extLst>
          </p:nvPr>
        </p:nvGraphicFramePr>
        <p:xfrm>
          <a:off x="451022" y="5685003"/>
          <a:ext cx="4120978" cy="945460"/>
        </p:xfrm>
        <a:graphic>
          <a:graphicData uri="http://schemas.openxmlformats.org/drawingml/2006/table">
            <a:tbl>
              <a:tblPr firstRow="1" firstCol="1" bandRow="1">
                <a:tableStyleId>{5C22544A-7EE6-4342-B048-85BDC9FD1C3A}</a:tableStyleId>
              </a:tblPr>
              <a:tblGrid>
                <a:gridCol w="4120978">
                  <a:extLst>
                    <a:ext uri="{9D8B030D-6E8A-4147-A177-3AD203B41FA5}">
                      <a16:colId xmlns:a16="http://schemas.microsoft.com/office/drawing/2014/main" val="519012781"/>
                    </a:ext>
                  </a:extLst>
                </a:gridCol>
              </a:tblGrid>
              <a:tr h="483597">
                <a:tc>
                  <a:txBody>
                    <a:bodyPr/>
                    <a:lstStyle/>
                    <a:p>
                      <a:pPr marL="0" marR="0">
                        <a:spcBef>
                          <a:spcPts val="0"/>
                        </a:spcBef>
                        <a:spcAft>
                          <a:spcPts val="0"/>
                        </a:spcAft>
                      </a:pPr>
                      <a:r>
                        <a:rPr lang="en-US" sz="1100" b="0" dirty="0">
                          <a:solidFill>
                            <a:schemeClr val="tx1"/>
                          </a:solidFill>
                          <a:effectLst/>
                        </a:rPr>
                        <a:t>ADCES In Practice </a:t>
                      </a:r>
                      <a:r>
                        <a:rPr lang="en-US" sz="1200" b="0" dirty="0">
                          <a:solidFill>
                            <a:schemeClr val="tx1"/>
                          </a:solidFill>
                          <a:effectLst/>
                        </a:rPr>
                        <a:t> - March 2024</a:t>
                      </a:r>
                    </a:p>
                    <a:p>
                      <a:pPr marL="0" marR="0">
                        <a:spcBef>
                          <a:spcPts val="0"/>
                        </a:spcBef>
                        <a:spcAft>
                          <a:spcPts val="0"/>
                        </a:spcAft>
                      </a:pPr>
                      <a:r>
                        <a:rPr lang="en-US" sz="1200" b="0" u="sng" dirty="0">
                          <a:solidFill>
                            <a:schemeClr val="tx1"/>
                          </a:solidFill>
                          <a:effectLst/>
                          <a:hlinkClick r:id="rId5">
                            <a:extLst>
                              <a:ext uri="{A12FA001-AC4F-418D-AE19-62706E023703}">
                                <ahyp:hlinkClr xmlns:ahyp="http://schemas.microsoft.com/office/drawing/2018/hyperlinkcolor" val="tx"/>
                              </a:ext>
                            </a:extLst>
                          </a:hlinkClick>
                        </a:rPr>
                        <a:t>Recent Advances in Type 1 Diabetes: Teplizumab (</a:t>
                      </a:r>
                      <a:r>
                        <a:rPr lang="en-US" sz="1200" b="0" u="sng" dirty="0" err="1">
                          <a:solidFill>
                            <a:schemeClr val="tx1"/>
                          </a:solidFill>
                          <a:effectLst/>
                          <a:hlinkClick r:id="rId5">
                            <a:extLst>
                              <a:ext uri="{A12FA001-AC4F-418D-AE19-62706E023703}">
                                <ahyp:hlinkClr xmlns:ahyp="http://schemas.microsoft.com/office/drawing/2018/hyperlinkcolor" val="tx"/>
                              </a:ext>
                            </a:extLst>
                          </a:hlinkClick>
                        </a:rPr>
                        <a:t>Tzeild</a:t>
                      </a:r>
                      <a:r>
                        <a:rPr lang="en-US" sz="1200" b="0" u="sng" dirty="0">
                          <a:solidFill>
                            <a:schemeClr val="tx1"/>
                          </a:solidFill>
                          <a:effectLst/>
                          <a:hlinkClick r:id="rId5">
                            <a:extLst>
                              <a:ext uri="{A12FA001-AC4F-418D-AE19-62706E023703}">
                                <ahyp:hlinkClr xmlns:ahyp="http://schemas.microsoft.com/office/drawing/2018/hyperlinkcolor" val="tx"/>
                              </a:ext>
                            </a:extLst>
                          </a:hlinkClick>
                        </a:rPr>
                        <a:t>®)</a:t>
                      </a:r>
                      <a:r>
                        <a:rPr lang="en-US" sz="1600" b="0" dirty="0">
                          <a:solidFill>
                            <a:schemeClr val="tx1"/>
                          </a:solidFill>
                          <a:effectLst/>
                        </a:rPr>
                        <a:t> </a:t>
                      </a:r>
                      <a:endParaRPr lang="en-US" sz="1200" b="0" dirty="0">
                        <a:solidFill>
                          <a:schemeClr val="tx1"/>
                        </a:solidFill>
                        <a:effectLst/>
                        <a:latin typeface="Times New Roman" panose="02020603050405020304" pitchFamily="18" charset="0"/>
                        <a:ea typeface="Aptos" panose="020B0004020202020204" pitchFamily="34" charset="0"/>
                        <a:cs typeface="Aptos" panose="020B0004020202020204" pitchFamily="34" charset="0"/>
                      </a:endParaRPr>
                    </a:p>
                  </a:txBody>
                  <a:tcPr marL="9525" marR="9525" marT="9525" marB="9525" anchor="ctr">
                    <a:solidFill>
                      <a:schemeClr val="accent2">
                        <a:lumMod val="40000"/>
                        <a:lumOff val="60000"/>
                      </a:schemeClr>
                    </a:solidFill>
                  </a:tcPr>
                </a:tc>
                <a:extLst>
                  <a:ext uri="{0D108BD9-81ED-4DB2-BD59-A6C34878D82A}">
                    <a16:rowId xmlns:a16="http://schemas.microsoft.com/office/drawing/2014/main" val="3993038192"/>
                  </a:ext>
                </a:extLst>
              </a:tr>
              <a:tr h="461863">
                <a:tc>
                  <a:txBody>
                    <a:bodyPr/>
                    <a:lstStyle/>
                    <a:p>
                      <a:pPr marL="0" marR="0">
                        <a:spcBef>
                          <a:spcPts val="0"/>
                        </a:spcBef>
                        <a:spcAft>
                          <a:spcPts val="0"/>
                        </a:spcAft>
                      </a:pPr>
                      <a:r>
                        <a:rPr lang="en-US" sz="1200" b="0" dirty="0">
                          <a:solidFill>
                            <a:schemeClr val="tx1"/>
                          </a:solidFill>
                          <a:effectLst/>
                        </a:rPr>
                        <a:t>Karen S. Fiano, PHARMD, BCACP, </a:t>
                      </a:r>
                      <a:r>
                        <a:rPr lang="en-US" sz="1200" b="0" dirty="0" err="1">
                          <a:solidFill>
                            <a:schemeClr val="tx1"/>
                          </a:solidFill>
                          <a:effectLst/>
                        </a:rPr>
                        <a:t>Devada</a:t>
                      </a:r>
                      <a:r>
                        <a:rPr lang="en-US" sz="1200" b="0" dirty="0">
                          <a:solidFill>
                            <a:schemeClr val="tx1"/>
                          </a:solidFill>
                          <a:effectLst/>
                        </a:rPr>
                        <a:t> Singh-Franco, PHARMD, CDCES, Young M. Kwon, BS, PHD </a:t>
                      </a:r>
                      <a:endParaRPr lang="en-US" sz="1200" b="0" dirty="0">
                        <a:solidFill>
                          <a:schemeClr val="tx1"/>
                        </a:solidFill>
                        <a:effectLst/>
                        <a:latin typeface="Times New Roman" panose="02020603050405020304" pitchFamily="18" charset="0"/>
                        <a:ea typeface="Aptos" panose="020B0004020202020204" pitchFamily="34" charset="0"/>
                        <a:cs typeface="Aptos" panose="020B0004020202020204" pitchFamily="34" charset="0"/>
                      </a:endParaRPr>
                    </a:p>
                  </a:txBody>
                  <a:tcPr marL="9525" marR="9525" marT="9525" marB="9525" anchor="ctr">
                    <a:solidFill>
                      <a:schemeClr val="accent2">
                        <a:lumMod val="40000"/>
                        <a:lumOff val="60000"/>
                      </a:schemeClr>
                    </a:solidFill>
                  </a:tcPr>
                </a:tc>
                <a:extLst>
                  <a:ext uri="{0D108BD9-81ED-4DB2-BD59-A6C34878D82A}">
                    <a16:rowId xmlns:a16="http://schemas.microsoft.com/office/drawing/2014/main" val="507650663"/>
                  </a:ext>
                </a:extLst>
              </a:tr>
            </a:tbl>
          </a:graphicData>
        </a:graphic>
      </p:graphicFrame>
      <p:pic>
        <p:nvPicPr>
          <p:cNvPr id="3" name="Picture 2" descr="A screenshot of a social media post&#10;&#10;Description automatically generated">
            <a:extLst>
              <a:ext uri="{FF2B5EF4-FFF2-40B4-BE49-F238E27FC236}">
                <a16:creationId xmlns:a16="http://schemas.microsoft.com/office/drawing/2014/main" id="{DA7CE972-D8B7-1F75-4759-9C4881812E1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8497" y="1886465"/>
            <a:ext cx="3206578" cy="3612197"/>
          </a:xfrm>
          <a:prstGeom prst="rect">
            <a:avLst/>
          </a:prstGeom>
        </p:spPr>
      </p:pic>
    </p:spTree>
    <p:custDataLst>
      <p:tags r:id="rId1"/>
    </p:custDataLst>
    <p:extLst>
      <p:ext uri="{BB962C8B-B14F-4D97-AF65-F5344CB8AC3E}">
        <p14:creationId xmlns:p14="http://schemas.microsoft.com/office/powerpoint/2010/main" val="2935664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427" y="348307"/>
            <a:ext cx="8396173" cy="798311"/>
          </a:xfrm>
        </p:spPr>
        <p:txBody>
          <a:bodyPr>
            <a:normAutofit/>
          </a:bodyPr>
          <a:lstStyle/>
          <a:p>
            <a:r>
              <a:rPr lang="en-US" sz="3300" dirty="0"/>
              <a:t>Type 1 – 10% of all Diabetes</a:t>
            </a:r>
          </a:p>
        </p:txBody>
      </p:sp>
      <p:sp>
        <p:nvSpPr>
          <p:cNvPr id="4" name="Content Placeholder 3"/>
          <p:cNvSpPr>
            <a:spLocks noGrp="1"/>
          </p:cNvSpPr>
          <p:nvPr>
            <p:ph type="body" idx="4294967295"/>
          </p:nvPr>
        </p:nvSpPr>
        <p:spPr>
          <a:xfrm>
            <a:off x="1600200" y="4196954"/>
            <a:ext cx="7543800" cy="857250"/>
          </a:xfrm>
          <a:prstGeom prst="rect">
            <a:avLst/>
          </a:prstGeom>
        </p:spPr>
        <p:txBody>
          <a:body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11" name="TextBox 10">
            <a:extLst>
              <a:ext uri="{FF2B5EF4-FFF2-40B4-BE49-F238E27FC236}">
                <a16:creationId xmlns:a16="http://schemas.microsoft.com/office/drawing/2014/main" id="{0E2EA63C-098E-8547-90E8-E6951795B748}"/>
              </a:ext>
            </a:extLst>
          </p:cNvPr>
          <p:cNvSpPr txBox="1"/>
          <p:nvPr/>
        </p:nvSpPr>
        <p:spPr>
          <a:xfrm>
            <a:off x="320636" y="1219200"/>
            <a:ext cx="6873662" cy="6124754"/>
          </a:xfrm>
          <a:prstGeom prst="rect">
            <a:avLst/>
          </a:prstGeom>
          <a:noFill/>
        </p:spPr>
        <p:txBody>
          <a:bodyPr wrap="square" rtlCol="0">
            <a:spAutoFit/>
          </a:bodyPr>
          <a:lstStyle/>
          <a:p>
            <a:pPr marL="257175" indent="-257175">
              <a:spcAft>
                <a:spcPts val="450"/>
              </a:spcAft>
              <a:buClr>
                <a:srgbClr val="F4791F"/>
              </a:buClr>
              <a:buFont typeface="Arial" panose="020B0604020202020204" pitchFamily="34" charset="0"/>
              <a:buChar char="•"/>
            </a:pPr>
            <a:r>
              <a:rPr lang="en-US" sz="2400" dirty="0">
                <a:latin typeface="Arial" panose="020B0604020202020204" pitchFamily="34" charset="0"/>
                <a:cs typeface="Arial" panose="020B0604020202020204" pitchFamily="34" charset="0"/>
              </a:rPr>
              <a:t>Auto-immune pancreatic beta cells destruction </a:t>
            </a:r>
          </a:p>
          <a:p>
            <a:pPr marL="257175" indent="-257175">
              <a:spcAft>
                <a:spcPts val="450"/>
              </a:spcAft>
              <a:buClr>
                <a:srgbClr val="F4791F"/>
              </a:buClr>
              <a:buFont typeface="Arial" panose="020B0604020202020204" pitchFamily="34" charset="0"/>
              <a:buChar char="•"/>
            </a:pPr>
            <a:r>
              <a:rPr lang="en-US" sz="2400" dirty="0">
                <a:latin typeface="Arial" panose="020B0604020202020204" pitchFamily="34" charset="0"/>
                <a:cs typeface="Arial" panose="020B0604020202020204" pitchFamily="34" charset="0"/>
              </a:rPr>
              <a:t>Most commonly expressed at age 10 - 14</a:t>
            </a:r>
          </a:p>
          <a:p>
            <a:pPr marL="257175" indent="-257175">
              <a:spcAft>
                <a:spcPts val="450"/>
              </a:spcAft>
              <a:buClr>
                <a:srgbClr val="F4791F"/>
              </a:buClr>
              <a:buFont typeface="Arial" panose="020B0604020202020204" pitchFamily="34" charset="0"/>
              <a:buChar char="•"/>
            </a:pPr>
            <a:r>
              <a:rPr lang="en-US" sz="2400" dirty="0">
                <a:latin typeface="Arial" panose="020B0604020202020204" pitchFamily="34" charset="0"/>
                <a:cs typeface="Arial" panose="020B0604020202020204" pitchFamily="34" charset="0"/>
              </a:rPr>
              <a:t>Insulin sensitive (require 0.5 - 1.0 units/kg/day)</a:t>
            </a:r>
            <a:endParaRPr lang="en-US" sz="2400" b="1" dirty="0">
              <a:latin typeface="Arial" panose="020B0604020202020204" pitchFamily="34" charset="0"/>
              <a:cs typeface="Arial" panose="020B0604020202020204" pitchFamily="34" charset="0"/>
            </a:endParaRPr>
          </a:p>
          <a:p>
            <a:pPr marL="257175" indent="-257175">
              <a:spcAft>
                <a:spcPts val="450"/>
              </a:spcAft>
              <a:buClr>
                <a:srgbClr val="F4791F"/>
              </a:buClr>
              <a:buFont typeface="Arial" panose="020B0604020202020204" pitchFamily="34" charset="0"/>
              <a:buChar char="•"/>
            </a:pPr>
            <a:r>
              <a:rPr lang="en-US" sz="2400" dirty="0">
                <a:latin typeface="Arial" panose="020B0604020202020204" pitchFamily="34" charset="0"/>
                <a:cs typeface="Arial" panose="020B0604020202020204" pitchFamily="34" charset="0"/>
              </a:rPr>
              <a:t>Expression due to a combo of genes and environment:</a:t>
            </a:r>
          </a:p>
          <a:p>
            <a:pPr marL="600075" lvl="1" indent="-257175">
              <a:spcAft>
                <a:spcPts val="450"/>
              </a:spcAft>
              <a:buFont typeface="Arial" panose="020B0604020202020204" pitchFamily="34" charset="0"/>
              <a:buChar char="•"/>
            </a:pPr>
            <a:r>
              <a:rPr lang="en-US" sz="2400" dirty="0">
                <a:latin typeface="Arial" panose="020B0604020202020204" pitchFamily="34" charset="0"/>
                <a:cs typeface="Arial" panose="020B0604020202020204" pitchFamily="34" charset="0"/>
              </a:rPr>
              <a:t>Autoimmunity tends to run in families</a:t>
            </a:r>
          </a:p>
          <a:p>
            <a:pPr marL="600075" lvl="1" indent="-257175">
              <a:spcAft>
                <a:spcPts val="450"/>
              </a:spcAft>
              <a:buFont typeface="Arial" panose="020B0604020202020204" pitchFamily="34" charset="0"/>
              <a:buChar char="•"/>
            </a:pPr>
            <a:r>
              <a:rPr lang="en-US" sz="2400" dirty="0">
                <a:latin typeface="Arial" panose="020B0604020202020204" pitchFamily="34" charset="0"/>
                <a:cs typeface="Arial" panose="020B0604020202020204" pitchFamily="34" charset="0"/>
              </a:rPr>
              <a:t>Exposure to virus or other environmental factors</a:t>
            </a:r>
          </a:p>
          <a:p>
            <a:pPr marL="257175" indent="-257175">
              <a:spcAft>
                <a:spcPts val="450"/>
              </a:spcAft>
              <a:buClr>
                <a:srgbClr val="F4791F"/>
              </a:buClr>
              <a:buFont typeface="Arial" panose="020B0604020202020204" pitchFamily="34" charset="0"/>
              <a:buChar char="•"/>
            </a:pPr>
            <a:r>
              <a:rPr lang="en-US" sz="2400" dirty="0">
                <a:latin typeface="Arial" panose="020B0604020202020204" pitchFamily="34" charset="0"/>
                <a:cs typeface="Arial" panose="020B0604020202020204" pitchFamily="34" charset="0"/>
              </a:rPr>
              <a:t>Signs can include: </a:t>
            </a:r>
          </a:p>
          <a:p>
            <a:pPr marL="600075" lvl="1" indent="-257175">
              <a:spcAft>
                <a:spcPts val="450"/>
              </a:spcAft>
              <a:buFont typeface="Arial" panose="020B0604020202020204" pitchFamily="34" charset="0"/>
              <a:buChar char="•"/>
            </a:pPr>
            <a:r>
              <a:rPr lang="en-US" sz="2400" dirty="0">
                <a:latin typeface="Arial" panose="020B0604020202020204" pitchFamily="34" charset="0"/>
                <a:cs typeface="Arial" panose="020B0604020202020204" pitchFamily="34" charset="0"/>
              </a:rPr>
              <a:t>Increased thirst and hunger</a:t>
            </a:r>
          </a:p>
          <a:p>
            <a:pPr marL="600075" lvl="1" indent="-257175">
              <a:spcAft>
                <a:spcPts val="450"/>
              </a:spcAft>
              <a:buFont typeface="Arial" panose="020B0604020202020204" pitchFamily="34" charset="0"/>
              <a:buChar char="•"/>
            </a:pPr>
            <a:r>
              <a:rPr lang="en-US" sz="2400" dirty="0">
                <a:latin typeface="Arial" panose="020B0604020202020204" pitchFamily="34" charset="0"/>
                <a:cs typeface="Arial" panose="020B0604020202020204" pitchFamily="34" charset="0"/>
              </a:rPr>
              <a:t>Frequent urination or new bed-wetting at </a:t>
            </a:r>
            <a:r>
              <a:rPr lang="en-US" sz="2400" dirty="0" err="1">
                <a:latin typeface="Arial" panose="020B0604020202020204" pitchFamily="34" charset="0"/>
                <a:cs typeface="Arial" panose="020B0604020202020204" pitchFamily="34" charset="0"/>
              </a:rPr>
              <a:t>hs</a:t>
            </a:r>
            <a:endParaRPr lang="en-US" sz="2400" dirty="0">
              <a:latin typeface="Arial" panose="020B0604020202020204" pitchFamily="34" charset="0"/>
              <a:cs typeface="Arial" panose="020B0604020202020204" pitchFamily="34" charset="0"/>
            </a:endParaRPr>
          </a:p>
          <a:p>
            <a:pPr marL="600075" lvl="1" indent="-257175">
              <a:spcAft>
                <a:spcPts val="450"/>
              </a:spcAft>
              <a:buFont typeface="Arial" panose="020B0604020202020204" pitchFamily="34" charset="0"/>
              <a:buChar char="•"/>
            </a:pPr>
            <a:r>
              <a:rPr lang="en-US" sz="2400" dirty="0">
                <a:latin typeface="Arial" panose="020B0604020202020204" pitchFamily="34" charset="0"/>
                <a:cs typeface="Arial" panose="020B0604020202020204" pitchFamily="34" charset="0"/>
              </a:rPr>
              <a:t>Unintended weight loss</a:t>
            </a:r>
          </a:p>
          <a:p>
            <a:pPr marL="600075" lvl="1" indent="-257175">
              <a:spcAft>
                <a:spcPts val="450"/>
              </a:spcAft>
              <a:buFont typeface="Arial" panose="020B0604020202020204" pitchFamily="34" charset="0"/>
              <a:buChar char="•"/>
            </a:pPr>
            <a:r>
              <a:rPr lang="en-US" sz="2400" dirty="0">
                <a:latin typeface="Arial" panose="020B0604020202020204" pitchFamily="34" charset="0"/>
                <a:cs typeface="Arial" panose="020B0604020202020204" pitchFamily="34" charset="0"/>
              </a:rPr>
              <a:t>Fatigue and irritability</a:t>
            </a:r>
          </a:p>
          <a:p>
            <a:pPr>
              <a:spcAft>
                <a:spcPts val="450"/>
              </a:spcAft>
            </a:pPr>
            <a:endParaRPr lang="en-US" sz="1500" dirty="0">
              <a:solidFill>
                <a:srgbClr val="404040"/>
              </a:solidFill>
              <a:latin typeface="Arial" panose="020B0604020202020204" pitchFamily="34" charset="0"/>
              <a:cs typeface="Arial" panose="020B0604020202020204" pitchFamily="34" charset="0"/>
            </a:endParaRPr>
          </a:p>
          <a:p>
            <a:pPr marL="257175" indent="-257175">
              <a:spcAft>
                <a:spcPts val="450"/>
              </a:spcAft>
              <a:buFont typeface="Arial" panose="020B0604020202020204" pitchFamily="34" charset="0"/>
              <a:buChar char="•"/>
            </a:pPr>
            <a:endParaRPr lang="en-US" sz="1500" dirty="0">
              <a:solidFill>
                <a:srgbClr val="404040"/>
              </a:solidFill>
              <a:latin typeface="Arial" panose="020B0604020202020204" pitchFamily="34" charset="0"/>
              <a:cs typeface="Arial" panose="020B0604020202020204" pitchFamily="34" charset="0"/>
            </a:endParaRPr>
          </a:p>
        </p:txBody>
      </p:sp>
      <p:sp>
        <p:nvSpPr>
          <p:cNvPr id="12" name="Slide Number Placeholder 6">
            <a:extLst>
              <a:ext uri="{FF2B5EF4-FFF2-40B4-BE49-F238E27FC236}">
                <a16:creationId xmlns:a16="http://schemas.microsoft.com/office/drawing/2014/main" id="{1DF59AD8-355B-054A-95F9-FA62B4215EF0}"/>
              </a:ext>
            </a:extLst>
          </p:cNvPr>
          <p:cNvSpPr txBox="1">
            <a:spLocks/>
          </p:cNvSpPr>
          <p:nvPr/>
        </p:nvSpPr>
        <p:spPr>
          <a:xfrm rot="10800000" flipV="1">
            <a:off x="8785857" y="5231885"/>
            <a:ext cx="246061" cy="212307"/>
          </a:xfrm>
          <a:prstGeom prst="rect">
            <a:avLst/>
          </a:prstGeom>
        </p:spPr>
        <p:txBody>
          <a:bodyPr vert="horz" wrap="square" lIns="0" tIns="0" rIns="0" bIns="0" rtlCol="0" anchor="b" anchorCtr="0"/>
          <a:lstStyle>
            <a:defPPr>
              <a:defRPr lang="en-US"/>
            </a:defPPr>
            <a:lvl1pPr marL="0" algn="l" defTabSz="914400" rtl="0" eaLnBrk="1" latinLnBrk="0" hangingPunct="1">
              <a:defRPr sz="900" i="0" kern="120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BCC8D0D-EAEC-449D-9161-023DFF90F2E2}" type="slidenum">
              <a:rPr lang="en-US" sz="675"/>
              <a:pPr/>
              <a:t>39</a:t>
            </a:fld>
            <a:endParaRPr lang="en-US" sz="675" dirty="0"/>
          </a:p>
        </p:txBody>
      </p:sp>
      <p:sp>
        <p:nvSpPr>
          <p:cNvPr id="14" name="Footer Placeholder 3">
            <a:extLst>
              <a:ext uri="{FF2B5EF4-FFF2-40B4-BE49-F238E27FC236}">
                <a16:creationId xmlns:a16="http://schemas.microsoft.com/office/drawing/2014/main" id="{4EC954A9-4217-7344-A87B-930112799513}"/>
              </a:ext>
            </a:extLst>
          </p:cNvPr>
          <p:cNvSpPr txBox="1">
            <a:spLocks/>
          </p:cNvSpPr>
          <p:nvPr/>
        </p:nvSpPr>
        <p:spPr>
          <a:xfrm>
            <a:off x="5411367" y="6329614"/>
            <a:ext cx="1782931"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bg1"/>
                </a:solidFill>
              </a:rPr>
              <a:t>Diagnostic Criteria for Diabetes</a:t>
            </a:r>
          </a:p>
        </p:txBody>
      </p:sp>
      <p:pic>
        <p:nvPicPr>
          <p:cNvPr id="5" name="Picture 4">
            <a:extLst>
              <a:ext uri="{FF2B5EF4-FFF2-40B4-BE49-F238E27FC236}">
                <a16:creationId xmlns:a16="http://schemas.microsoft.com/office/drawing/2014/main" id="{238008EA-F794-4381-880B-7CCDDB7CA85D}"/>
              </a:ext>
            </a:extLst>
          </p:cNvPr>
          <p:cNvPicPr>
            <a:picLocks noChangeAspect="1"/>
          </p:cNvPicPr>
          <p:nvPr/>
        </p:nvPicPr>
        <p:blipFill>
          <a:blip r:embed="rId3"/>
          <a:stretch>
            <a:fillRect/>
          </a:stretch>
        </p:blipFill>
        <p:spPr>
          <a:xfrm>
            <a:off x="7027483" y="2682384"/>
            <a:ext cx="1881404" cy="2622404"/>
          </a:xfrm>
          <a:prstGeom prst="rect">
            <a:avLst/>
          </a:prstGeom>
        </p:spPr>
      </p:pic>
    </p:spTree>
    <p:extLst>
      <p:ext uri="{BB962C8B-B14F-4D97-AF65-F5344CB8AC3E}">
        <p14:creationId xmlns:p14="http://schemas.microsoft.com/office/powerpoint/2010/main" val="1062196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098550"/>
          </a:xfrm>
        </p:spPr>
        <p:txBody>
          <a:bodyPr anchor="b">
            <a:normAutofit fontScale="90000"/>
          </a:bodyPr>
          <a:lstStyle/>
          <a:p>
            <a:pPr>
              <a:lnSpc>
                <a:spcPct val="90000"/>
              </a:lnSpc>
            </a:pPr>
            <a:r>
              <a:rPr lang="en-US" sz="4000" b="1" dirty="0">
                <a:effectLst/>
              </a:rPr>
              <a:t>Standards of Care Update - Back to the Basics and Beyond</a:t>
            </a:r>
            <a:endParaRPr lang="en-US" sz="3700" dirty="0"/>
          </a:p>
        </p:txBody>
      </p:sp>
      <p:sp>
        <p:nvSpPr>
          <p:cNvPr id="3" name="Content Placeholder 2"/>
          <p:cNvSpPr>
            <a:spLocks noGrp="1"/>
          </p:cNvSpPr>
          <p:nvPr>
            <p:ph type="body" sz="half" idx="1"/>
          </p:nvPr>
        </p:nvSpPr>
        <p:spPr>
          <a:xfrm>
            <a:off x="455616" y="1334530"/>
            <a:ext cx="5766983" cy="5607050"/>
          </a:xfrm>
        </p:spPr>
        <p:txBody>
          <a:bodyPr>
            <a:normAutofit/>
          </a:bodyPr>
          <a:lstStyle/>
          <a:p>
            <a:pPr marL="0" indent="0">
              <a:lnSpc>
                <a:spcPct val="110000"/>
              </a:lnSpc>
              <a:buNone/>
            </a:pPr>
            <a:r>
              <a:rPr lang="en-US" sz="3200" b="1" dirty="0"/>
              <a:t>Objectives:</a:t>
            </a:r>
          </a:p>
          <a:p>
            <a:pPr marL="342900" marR="0" lvl="0" indent="-342900">
              <a:lnSpc>
                <a:spcPct val="107000"/>
              </a:lnSpc>
              <a:spcAft>
                <a:spcPts val="480"/>
              </a:spcAft>
              <a:tabLst>
                <a:tab pos="457200" algn="l"/>
              </a:tabLst>
            </a:pPr>
            <a:r>
              <a:rPr lang="en-US" sz="2000" kern="100" dirty="0">
                <a:effectLst/>
                <a:latin typeface="Calibri" panose="020F0502020204030204" pitchFamily="34" charset="0"/>
                <a:ea typeface="Calibri" panose="020F0502020204030204" pitchFamily="34" charset="0"/>
                <a:cs typeface="Calibri" panose="020F0502020204030204" pitchFamily="34" charset="0"/>
              </a:rPr>
              <a:t>Review the changes &amp; updates to the annual ADA </a:t>
            </a:r>
            <a:r>
              <a:rPr lang="en-US" sz="2000" i="1" kern="100" dirty="0">
                <a:effectLst/>
                <a:latin typeface="Calibri" panose="020F0502020204030204" pitchFamily="34" charset="0"/>
                <a:ea typeface="Calibri" panose="020F0502020204030204" pitchFamily="34" charset="0"/>
                <a:cs typeface="Calibri" panose="020F0502020204030204" pitchFamily="34" charset="0"/>
              </a:rPr>
              <a:t>Standards of Medical Care in Diabetes.</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Aft>
                <a:spcPts val="480"/>
              </a:spcAft>
              <a:tabLst>
                <a:tab pos="457200" algn="l"/>
              </a:tabLst>
            </a:pPr>
            <a:r>
              <a:rPr lang="en-US" sz="2000" kern="100" dirty="0">
                <a:effectLst/>
                <a:latin typeface="Calibri" panose="020F0502020204030204" pitchFamily="34" charset="0"/>
                <a:ea typeface="Calibri" panose="020F0502020204030204" pitchFamily="34" charset="0"/>
                <a:cs typeface="Calibri" panose="020F0502020204030204" pitchFamily="34" charset="0"/>
              </a:rPr>
              <a:t>Identify the key elements of the standards that improve clinical care for people with diabetes.</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Aft>
                <a:spcPts val="480"/>
              </a:spcAft>
              <a:tabLst>
                <a:tab pos="457200" algn="l"/>
              </a:tabLst>
            </a:pPr>
            <a:r>
              <a:rPr lang="en-US" sz="2000" kern="100" dirty="0">
                <a:effectLst/>
                <a:latin typeface="Calibri" panose="020F0502020204030204" pitchFamily="34" charset="0"/>
                <a:ea typeface="Calibri" panose="020F0502020204030204" pitchFamily="34" charset="0"/>
                <a:cs typeface="Calibri" panose="020F0502020204030204" pitchFamily="34" charset="0"/>
              </a:rPr>
              <a:t>Review and discuss appropriate use of the latest medications that address hyperglycemia and cardiorenal health.</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Aft>
                <a:spcPts val="480"/>
              </a:spcAft>
              <a:tabLst>
                <a:tab pos="457200" algn="l"/>
              </a:tabLst>
            </a:pPr>
            <a:r>
              <a:rPr lang="en-US" sz="2000" kern="100" dirty="0">
                <a:effectLst/>
                <a:latin typeface="Calibri" panose="020F0502020204030204" pitchFamily="34" charset="0"/>
                <a:ea typeface="Calibri" panose="020F0502020204030204" pitchFamily="34" charset="0"/>
                <a:cs typeface="Calibri" panose="020F0502020204030204" pitchFamily="34" charset="0"/>
              </a:rPr>
              <a:t>Describe how diabetes distress affects self-management.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Aft>
                <a:spcPts val="480"/>
              </a:spcAft>
              <a:tabLst>
                <a:tab pos="457200" algn="l"/>
              </a:tabLst>
            </a:pPr>
            <a:r>
              <a:rPr lang="en-US" sz="2000" kern="100" dirty="0">
                <a:effectLst/>
                <a:latin typeface="Calibri" panose="020F0502020204030204" pitchFamily="34" charset="0"/>
                <a:ea typeface="Calibri" panose="020F0502020204030204" pitchFamily="34" charset="0"/>
                <a:cs typeface="Calibri" panose="020F0502020204030204" pitchFamily="34" charset="0"/>
              </a:rPr>
              <a:t>Share practical approaches to assess and address diabetes distress in clinical care.   </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Aft>
                <a:spcPts val="480"/>
              </a:spcAft>
              <a:tabLst>
                <a:tab pos="457200" algn="l"/>
              </a:tabLst>
            </a:pPr>
            <a:r>
              <a:rPr lang="en-US" sz="2000" kern="100" dirty="0">
                <a:effectLst/>
                <a:latin typeface="Calibri" panose="020F0502020204030204" pitchFamily="34" charset="0"/>
                <a:ea typeface="Calibri" panose="020F0502020204030204" pitchFamily="34" charset="0"/>
                <a:cs typeface="Calibri" panose="020F0502020204030204" pitchFamily="34" charset="0"/>
              </a:rPr>
              <a:t>Describe how to assess CGM reports and provide collaborative care.</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C92B8834-3FAF-3CA3-8AEB-8830F5E274A0}"/>
              </a:ext>
            </a:extLst>
          </p:cNvPr>
          <p:cNvPicPr>
            <a:picLocks noChangeAspect="1"/>
          </p:cNvPicPr>
          <p:nvPr/>
        </p:nvPicPr>
        <p:blipFill>
          <a:blip r:embed="rId3"/>
          <a:stretch>
            <a:fillRect/>
          </a:stretch>
        </p:blipFill>
        <p:spPr>
          <a:xfrm>
            <a:off x="6607198" y="1600200"/>
            <a:ext cx="2074843" cy="2733207"/>
          </a:xfrm>
          <a:prstGeom prst="rect">
            <a:avLst/>
          </a:prstGeom>
        </p:spPr>
      </p:pic>
    </p:spTree>
    <p:extLst>
      <p:ext uri="{BB962C8B-B14F-4D97-AF65-F5344CB8AC3E}">
        <p14:creationId xmlns:p14="http://schemas.microsoft.com/office/powerpoint/2010/main" val="425322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304800"/>
            <a:ext cx="8153400" cy="1143000"/>
          </a:xfrm>
        </p:spPr>
        <p:txBody>
          <a:bodyPr/>
          <a:lstStyle/>
          <a:p>
            <a:r>
              <a:rPr lang="en-US" dirty="0"/>
              <a:t>Poll 6. What Kind of Diabetes? </a:t>
            </a:r>
          </a:p>
        </p:txBody>
      </p:sp>
      <p:sp>
        <p:nvSpPr>
          <p:cNvPr id="1051651" name="Rectangle 3"/>
          <p:cNvSpPr>
            <a:spLocks noGrp="1" noChangeArrowheads="1"/>
          </p:cNvSpPr>
          <p:nvPr>
            <p:ph type="body" idx="1"/>
          </p:nvPr>
        </p:nvSpPr>
        <p:spPr>
          <a:xfrm>
            <a:off x="3200400" y="1600200"/>
            <a:ext cx="5486400" cy="4876800"/>
          </a:xfrm>
        </p:spPr>
        <p:txBody>
          <a:bodyPr>
            <a:normAutofit fontScale="62500" lnSpcReduction="20000"/>
          </a:bodyPr>
          <a:lstStyle/>
          <a:p>
            <a:pPr marL="609600" indent="-609600">
              <a:lnSpc>
                <a:spcPct val="120000"/>
              </a:lnSpc>
              <a:buFont typeface="Wingdings" panose="05000000000000000000" pitchFamily="2" charset="2"/>
              <a:buNone/>
              <a:defRPr/>
            </a:pPr>
            <a:r>
              <a:rPr lang="en-US" dirty="0"/>
              <a:t>AJ, a 29 year old female admitted to the ICU with a blood glucose of 476 mg/dl and a pH of 7.1. (normal pH 7.35-7.45). Lost 13 pounds, BMI 23.</a:t>
            </a:r>
          </a:p>
          <a:p>
            <a:pPr marL="0" marR="0" lvl="0" indent="0">
              <a:lnSpc>
                <a:spcPct val="120000"/>
              </a:lnSpc>
              <a:spcBef>
                <a:spcPts val="0"/>
              </a:spcBef>
              <a:spcAft>
                <a:spcPts val="0"/>
              </a:spcAft>
              <a:buNone/>
              <a:tabLst>
                <a:tab pos="457200" algn="l"/>
              </a:tabLst>
            </a:pPr>
            <a:r>
              <a:rPr lang="en-US" dirty="0"/>
              <a:t>What further testing is needed to determine if person has type 1 or type 2 diabetes?</a:t>
            </a:r>
          </a:p>
          <a:p>
            <a:pPr marL="0" marR="0" lvl="0" indent="0">
              <a:lnSpc>
                <a:spcPct val="120000"/>
              </a:lnSpc>
              <a:spcBef>
                <a:spcPts val="0"/>
              </a:spcBef>
              <a:spcAft>
                <a:spcPts val="0"/>
              </a:spcAft>
              <a:buNone/>
              <a:tabLst>
                <a:tab pos="457200" algn="l"/>
              </a:tabLst>
            </a:pPr>
            <a:r>
              <a:rPr lang="en-US" dirty="0"/>
              <a:t> </a:t>
            </a:r>
          </a:p>
          <a:p>
            <a:pPr marL="0" marR="0" lvl="0" indent="0">
              <a:lnSpc>
                <a:spcPct val="120000"/>
              </a:lnSpc>
              <a:spcBef>
                <a:spcPts val="0"/>
              </a:spcBef>
              <a:spcAft>
                <a:spcPts val="0"/>
              </a:spcAft>
              <a:buNone/>
              <a:tabLst>
                <a:tab pos="457200" algn="l"/>
              </a:tabLst>
            </a:pPr>
            <a:r>
              <a:rPr lang="en-US" dirty="0">
                <a:solidFill>
                  <a:srgbClr val="000000"/>
                </a:solidFill>
                <a:effectLst/>
                <a:latin typeface="signika_negativeregular"/>
                <a:ea typeface="Times New Roman" panose="02020603050405020304" pitchFamily="18" charset="0"/>
              </a:rPr>
              <a:t>A. Glutamic acid decarboxylase</a:t>
            </a:r>
            <a:endParaRPr lang="en-US" dirty="0">
              <a:solidFill>
                <a:srgbClr val="000000"/>
              </a:solidFill>
              <a:effectLst/>
              <a:latin typeface="Calibri" panose="020F0502020204030204" pitchFamily="34" charset="0"/>
              <a:ea typeface="Calibri" panose="020F0502020204030204" pitchFamily="34" charset="0"/>
            </a:endParaRPr>
          </a:p>
          <a:p>
            <a:pPr marL="0" marR="0" lvl="0" indent="0">
              <a:lnSpc>
                <a:spcPct val="120000"/>
              </a:lnSpc>
              <a:spcBef>
                <a:spcPts val="0"/>
              </a:spcBef>
              <a:spcAft>
                <a:spcPts val="0"/>
              </a:spcAft>
              <a:buNone/>
              <a:tabLst>
                <a:tab pos="457200" algn="l"/>
              </a:tabLst>
            </a:pPr>
            <a:r>
              <a:rPr lang="en-US" dirty="0">
                <a:solidFill>
                  <a:srgbClr val="000000"/>
                </a:solidFill>
                <a:effectLst/>
                <a:latin typeface="signika_negativeregular"/>
                <a:ea typeface="Times New Roman" panose="02020603050405020304" pitchFamily="18" charset="0"/>
              </a:rPr>
              <a:t>B. Beta cells auto antibodies </a:t>
            </a:r>
          </a:p>
          <a:p>
            <a:pPr marL="0" marR="0" lvl="0" indent="0">
              <a:lnSpc>
                <a:spcPct val="120000"/>
              </a:lnSpc>
              <a:spcBef>
                <a:spcPts val="0"/>
              </a:spcBef>
              <a:spcAft>
                <a:spcPts val="0"/>
              </a:spcAft>
              <a:buNone/>
              <a:tabLst>
                <a:tab pos="457200" algn="l"/>
              </a:tabLst>
            </a:pPr>
            <a:r>
              <a:rPr lang="en-US" dirty="0">
                <a:solidFill>
                  <a:srgbClr val="000000"/>
                </a:solidFill>
                <a:effectLst/>
                <a:latin typeface="signika_negativeregular"/>
                <a:ea typeface="Times New Roman" panose="02020603050405020304" pitchFamily="18" charset="0"/>
              </a:rPr>
              <a:t>C. </a:t>
            </a:r>
            <a:r>
              <a:rPr lang="en-US" dirty="0" err="1">
                <a:solidFill>
                  <a:srgbClr val="000000"/>
                </a:solidFill>
                <a:effectLst/>
                <a:latin typeface="signika_negativeregular"/>
                <a:ea typeface="Times New Roman" panose="02020603050405020304" pitchFamily="18" charset="0"/>
              </a:rPr>
              <a:t>Langerhan’s</a:t>
            </a:r>
            <a:r>
              <a:rPr lang="en-US" dirty="0">
                <a:solidFill>
                  <a:srgbClr val="000000"/>
                </a:solidFill>
                <a:effectLst/>
                <a:latin typeface="signika_negativeregular"/>
                <a:ea typeface="Times New Roman" panose="02020603050405020304" pitchFamily="18" charset="0"/>
              </a:rPr>
              <a:t> antibody</a:t>
            </a:r>
          </a:p>
          <a:p>
            <a:pPr marL="0" marR="0" lvl="0" indent="0">
              <a:lnSpc>
                <a:spcPct val="120000"/>
              </a:lnSpc>
              <a:spcBef>
                <a:spcPts val="0"/>
              </a:spcBef>
              <a:spcAft>
                <a:spcPts val="0"/>
              </a:spcAft>
              <a:buNone/>
              <a:tabLst>
                <a:tab pos="457200" algn="l"/>
              </a:tabLst>
            </a:pPr>
            <a:r>
              <a:rPr lang="en-US" dirty="0">
                <a:solidFill>
                  <a:srgbClr val="000000"/>
                </a:solidFill>
                <a:latin typeface="signika_negativeregular"/>
                <a:ea typeface="Times New Roman" panose="02020603050405020304" pitchFamily="18" charset="0"/>
              </a:rPr>
              <a:t>D. </a:t>
            </a:r>
            <a:r>
              <a:rPr lang="en-US" dirty="0">
                <a:solidFill>
                  <a:srgbClr val="000000"/>
                </a:solidFill>
                <a:effectLst/>
                <a:latin typeface="signika_negativeregular"/>
                <a:ea typeface="Times New Roman" panose="02020603050405020304" pitchFamily="18" charset="0"/>
              </a:rPr>
              <a:t>Endogenous insulin titer </a:t>
            </a:r>
            <a:endParaRPr lang="en-US" dirty="0">
              <a:solidFill>
                <a:srgbClr val="000000"/>
              </a:solidFill>
              <a:effectLst/>
              <a:latin typeface="Calibri" panose="020F0502020204030204" pitchFamily="34" charset="0"/>
              <a:ea typeface="Calibri" panose="020F0502020204030204" pitchFamily="34" charset="0"/>
            </a:endParaRPr>
          </a:p>
          <a:p>
            <a:pPr marL="609600" indent="-609600">
              <a:defRPr/>
            </a:pPr>
            <a:endParaRPr lang="en-US" dirty="0"/>
          </a:p>
        </p:txBody>
      </p:sp>
      <p:pic>
        <p:nvPicPr>
          <p:cNvPr id="10244" name="Picture 4" descr="C:\Users\Beverly\AppData\Local\Microsoft\Windows\Temporary Internet Files\Content.IE5\KORAASHY\MP90044375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177" y="2009613"/>
            <a:ext cx="2708231" cy="4057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F67714E2-8757-A4AE-8D08-E8B9671E7999}"/>
              </a:ext>
            </a:extLst>
          </p:cNvPr>
          <p:cNvSpPr/>
          <p:nvPr/>
        </p:nvSpPr>
        <p:spPr>
          <a:xfrm>
            <a:off x="2752094" y="4648199"/>
            <a:ext cx="5020306" cy="585019"/>
          </a:xfrm>
          <a:prstGeom prst="ellipse">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33839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33D095-BC4D-3391-8125-17BDAE02C14E}"/>
              </a:ext>
            </a:extLst>
          </p:cNvPr>
          <p:cNvSpPr>
            <a:spLocks noGrp="1"/>
          </p:cNvSpPr>
          <p:nvPr>
            <p:ph type="title"/>
          </p:nvPr>
        </p:nvSpPr>
        <p:spPr/>
        <p:txBody>
          <a:bodyPr/>
          <a:lstStyle/>
          <a:p>
            <a:r>
              <a:rPr lang="en-US" dirty="0"/>
              <a:t>Antibody Testing for Type 1</a:t>
            </a:r>
          </a:p>
        </p:txBody>
      </p:sp>
      <p:sp>
        <p:nvSpPr>
          <p:cNvPr id="4" name="Content Placeholder 3">
            <a:extLst>
              <a:ext uri="{FF2B5EF4-FFF2-40B4-BE49-F238E27FC236}">
                <a16:creationId xmlns:a16="http://schemas.microsoft.com/office/drawing/2014/main" id="{9BE82966-C558-B67B-7884-D50EFB0479BF}"/>
              </a:ext>
            </a:extLst>
          </p:cNvPr>
          <p:cNvSpPr>
            <a:spLocks noGrp="1"/>
          </p:cNvSpPr>
          <p:nvPr>
            <p:ph sz="quarter" idx="1"/>
          </p:nvPr>
        </p:nvSpPr>
        <p:spPr>
          <a:xfrm>
            <a:off x="457200" y="1219200"/>
            <a:ext cx="6477000" cy="5638800"/>
          </a:xfrm>
        </p:spPr>
        <p:txBody>
          <a:bodyPr>
            <a:normAutofit fontScale="92500"/>
          </a:bodyPr>
          <a:lstStyle/>
          <a:p>
            <a:pPr>
              <a:lnSpc>
                <a:spcPct val="120000"/>
              </a:lnSpc>
            </a:pPr>
            <a:r>
              <a:rPr lang="en-US" sz="2000" b="0" i="0" dirty="0">
                <a:solidFill>
                  <a:srgbClr val="383636"/>
                </a:solidFill>
                <a:effectLst/>
                <a:ea typeface="Calibri" panose="020F0502020204030204" pitchFamily="34" charset="0"/>
                <a:cs typeface="Calibri" panose="020F0502020204030204" pitchFamily="34" charset="0"/>
              </a:rPr>
              <a:t>Glutamic acid decarboxylase (GAD) primary antibody measured</a:t>
            </a:r>
          </a:p>
          <a:p>
            <a:pPr>
              <a:lnSpc>
                <a:spcPct val="120000"/>
              </a:lnSpc>
            </a:pPr>
            <a:r>
              <a:rPr lang="en-US" sz="2000" dirty="0">
                <a:solidFill>
                  <a:srgbClr val="383636"/>
                </a:solidFill>
                <a:ea typeface="Calibri" panose="020F0502020204030204" pitchFamily="34" charset="0"/>
                <a:cs typeface="Calibri" panose="020F0502020204030204" pitchFamily="34" charset="0"/>
              </a:rPr>
              <a:t>If</a:t>
            </a:r>
            <a:r>
              <a:rPr lang="en-US" sz="2000" b="0" i="0" dirty="0">
                <a:solidFill>
                  <a:srgbClr val="383636"/>
                </a:solidFill>
                <a:effectLst/>
                <a:ea typeface="Calibri" panose="020F0502020204030204" pitchFamily="34" charset="0"/>
                <a:cs typeface="Calibri" panose="020F0502020204030204" pitchFamily="34" charset="0"/>
              </a:rPr>
              <a:t> negative, test islet tyrosine phosphatase 2 (IA-2) and/or zinc transporter 8 (ZnT8) where these tests are available. </a:t>
            </a:r>
          </a:p>
          <a:p>
            <a:pPr>
              <a:lnSpc>
                <a:spcPct val="120000"/>
              </a:lnSpc>
            </a:pPr>
            <a:r>
              <a:rPr lang="en-US" sz="2000" b="0" i="0" dirty="0">
                <a:solidFill>
                  <a:srgbClr val="383636"/>
                </a:solidFill>
                <a:effectLst/>
                <a:ea typeface="Calibri" panose="020F0502020204030204" pitchFamily="34" charset="0"/>
                <a:cs typeface="Calibri" panose="020F0502020204030204" pitchFamily="34" charset="0"/>
              </a:rPr>
              <a:t>In individuals who have not been treated with insulin, antibodies against insulin may also be useful.</a:t>
            </a:r>
          </a:p>
          <a:p>
            <a:pPr>
              <a:lnSpc>
                <a:spcPct val="120000"/>
              </a:lnSpc>
            </a:pPr>
            <a:r>
              <a:rPr lang="en-US" sz="2000" b="0" i="0" dirty="0">
                <a:solidFill>
                  <a:srgbClr val="383636"/>
                </a:solidFill>
                <a:effectLst/>
                <a:ea typeface="Calibri" panose="020F0502020204030204" pitchFamily="34" charset="0"/>
                <a:cs typeface="Calibri" panose="020F0502020204030204" pitchFamily="34" charset="0"/>
              </a:rPr>
              <a:t>5–10% of people with type 1 diabetes do not have antibodies. </a:t>
            </a:r>
          </a:p>
          <a:p>
            <a:pPr lvl="1">
              <a:lnSpc>
                <a:spcPct val="120000"/>
              </a:lnSpc>
            </a:pPr>
            <a:r>
              <a:rPr lang="en-US" sz="1600" b="0" i="0" dirty="0">
                <a:solidFill>
                  <a:srgbClr val="383636"/>
                </a:solidFill>
                <a:effectLst/>
                <a:ea typeface="Calibri" panose="020F0502020204030204" pitchFamily="34" charset="0"/>
                <a:cs typeface="Calibri" panose="020F0502020204030204" pitchFamily="34" charset="0"/>
              </a:rPr>
              <a:t>In those diagnosed at &lt;35 years of age who have no clinical features of type 2 diabetes or monogenic diabetes, a negative result does not change the diagnosis of type 1 diabetes, </a:t>
            </a:r>
          </a:p>
          <a:p>
            <a:pPr>
              <a:lnSpc>
                <a:spcPct val="120000"/>
              </a:lnSpc>
            </a:pPr>
            <a:r>
              <a:rPr lang="en-US" sz="2000" dirty="0">
                <a:solidFill>
                  <a:srgbClr val="383636"/>
                </a:solidFill>
                <a:ea typeface="Calibri" panose="020F0502020204030204" pitchFamily="34" charset="0"/>
                <a:cs typeface="Calibri" panose="020F0502020204030204" pitchFamily="34" charset="0"/>
              </a:rPr>
              <a:t>R</a:t>
            </a:r>
            <a:r>
              <a:rPr lang="en-US" sz="2000" b="0" i="0" dirty="0">
                <a:solidFill>
                  <a:srgbClr val="383636"/>
                </a:solidFill>
                <a:effectLst/>
                <a:ea typeface="Calibri" panose="020F0502020204030204" pitchFamily="34" charset="0"/>
                <a:cs typeface="Calibri" panose="020F0502020204030204" pitchFamily="34" charset="0"/>
              </a:rPr>
              <a:t>ate of type 1 progression depends on:</a:t>
            </a:r>
          </a:p>
          <a:p>
            <a:pPr lvl="1">
              <a:lnSpc>
                <a:spcPct val="120000"/>
              </a:lnSpc>
            </a:pPr>
            <a:r>
              <a:rPr lang="en-US" sz="1600" dirty="0">
                <a:solidFill>
                  <a:srgbClr val="383636"/>
                </a:solidFill>
                <a:ea typeface="Calibri" panose="020F0502020204030204" pitchFamily="34" charset="0"/>
                <a:cs typeface="Calibri" panose="020F0502020204030204" pitchFamily="34" charset="0"/>
              </a:rPr>
              <a:t>a</a:t>
            </a:r>
            <a:r>
              <a:rPr lang="en-US" sz="1600" b="0" i="0" dirty="0">
                <a:solidFill>
                  <a:srgbClr val="383636"/>
                </a:solidFill>
                <a:effectLst/>
                <a:ea typeface="Calibri" panose="020F0502020204030204" pitchFamily="34" charset="0"/>
                <a:cs typeface="Calibri" panose="020F0502020204030204" pitchFamily="34" charset="0"/>
              </a:rPr>
              <a:t>ge at first detection of autoantibody, </a:t>
            </a:r>
          </a:p>
          <a:p>
            <a:pPr lvl="1">
              <a:lnSpc>
                <a:spcPct val="120000"/>
              </a:lnSpc>
            </a:pPr>
            <a:r>
              <a:rPr lang="en-US" sz="1600" b="0" i="0" dirty="0">
                <a:solidFill>
                  <a:srgbClr val="383636"/>
                </a:solidFill>
                <a:effectLst/>
                <a:ea typeface="Calibri" panose="020F0502020204030204" pitchFamily="34" charset="0"/>
                <a:cs typeface="Calibri" panose="020F0502020204030204" pitchFamily="34" charset="0"/>
              </a:rPr>
              <a:t>number of autoantibodies, </a:t>
            </a:r>
          </a:p>
          <a:p>
            <a:pPr lvl="1">
              <a:lnSpc>
                <a:spcPct val="120000"/>
              </a:lnSpc>
            </a:pPr>
            <a:r>
              <a:rPr lang="en-US" sz="1600" b="0" i="0" dirty="0">
                <a:solidFill>
                  <a:srgbClr val="383636"/>
                </a:solidFill>
                <a:effectLst/>
                <a:ea typeface="Calibri" panose="020F0502020204030204" pitchFamily="34" charset="0"/>
                <a:cs typeface="Calibri" panose="020F0502020204030204" pitchFamily="34" charset="0"/>
              </a:rPr>
              <a:t>autoantibody specificity, and autoantibody titer. </a:t>
            </a:r>
          </a:p>
          <a:p>
            <a:pPr lvl="1">
              <a:lnSpc>
                <a:spcPct val="120000"/>
              </a:lnSpc>
            </a:pPr>
            <a:r>
              <a:rPr lang="en-US" sz="1600" b="0" i="0" dirty="0">
                <a:solidFill>
                  <a:srgbClr val="383636"/>
                </a:solidFill>
                <a:effectLst/>
                <a:ea typeface="Calibri" panose="020F0502020204030204" pitchFamily="34" charset="0"/>
                <a:cs typeface="Calibri" panose="020F0502020204030204" pitchFamily="34" charset="0"/>
              </a:rPr>
              <a:t>Glucose and A1C levels may rise well before the clinical onset of diabetes  </a:t>
            </a:r>
            <a:endParaRPr lang="en-US" sz="1600" dirty="0">
              <a:ea typeface="Calibri" panose="020F0502020204030204" pitchFamily="34" charset="0"/>
              <a:cs typeface="Calibri" panose="020F0502020204030204" pitchFamily="34" charset="0"/>
            </a:endParaRPr>
          </a:p>
        </p:txBody>
      </p:sp>
      <p:pic>
        <p:nvPicPr>
          <p:cNvPr id="6" name="Picture 5" descr="Young chinse boy raising a finger">
            <a:extLst>
              <a:ext uri="{FF2B5EF4-FFF2-40B4-BE49-F238E27FC236}">
                <a16:creationId xmlns:a16="http://schemas.microsoft.com/office/drawing/2014/main" id="{BB646CA4-B2EB-14B9-DB85-2D9B0D383E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2800" y="990600"/>
            <a:ext cx="1406864" cy="4495800"/>
          </a:xfrm>
          <a:prstGeom prst="rect">
            <a:avLst/>
          </a:prstGeom>
        </p:spPr>
      </p:pic>
      <p:pic>
        <p:nvPicPr>
          <p:cNvPr id="2" name="Picture 1">
            <a:extLst>
              <a:ext uri="{FF2B5EF4-FFF2-40B4-BE49-F238E27FC236}">
                <a16:creationId xmlns:a16="http://schemas.microsoft.com/office/drawing/2014/main" id="{5B5E41F9-E79D-2C43-93B9-2C0483466B46}"/>
              </a:ext>
            </a:extLst>
          </p:cNvPr>
          <p:cNvPicPr>
            <a:picLocks noChangeAspect="1"/>
          </p:cNvPicPr>
          <p:nvPr/>
        </p:nvPicPr>
        <p:blipFill>
          <a:blip r:embed="rId3"/>
          <a:stretch>
            <a:fillRect/>
          </a:stretch>
        </p:blipFill>
        <p:spPr>
          <a:xfrm>
            <a:off x="6248400" y="5542117"/>
            <a:ext cx="2819512" cy="498165"/>
          </a:xfrm>
          <a:prstGeom prst="rect">
            <a:avLst/>
          </a:prstGeom>
        </p:spPr>
      </p:pic>
    </p:spTree>
    <p:extLst>
      <p:ext uri="{BB962C8B-B14F-4D97-AF65-F5344CB8AC3E}">
        <p14:creationId xmlns:p14="http://schemas.microsoft.com/office/powerpoint/2010/main" val="3330841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0D6B2-A476-2EC9-0154-68A62D33FEC2}"/>
              </a:ext>
            </a:extLst>
          </p:cNvPr>
          <p:cNvSpPr>
            <a:spLocks noGrp="1"/>
          </p:cNvSpPr>
          <p:nvPr>
            <p:ph type="title"/>
          </p:nvPr>
        </p:nvSpPr>
        <p:spPr>
          <a:xfrm>
            <a:off x="304799" y="228600"/>
            <a:ext cx="8458199" cy="914400"/>
          </a:xfrm>
        </p:spPr>
        <p:txBody>
          <a:bodyPr/>
          <a:lstStyle/>
          <a:p>
            <a:r>
              <a:rPr lang="en-US" dirty="0"/>
              <a:t>Type 1 Diabetes Progression</a:t>
            </a:r>
          </a:p>
        </p:txBody>
      </p:sp>
      <p:graphicFrame>
        <p:nvGraphicFramePr>
          <p:cNvPr id="3" name="Table 2">
            <a:extLst>
              <a:ext uri="{FF2B5EF4-FFF2-40B4-BE49-F238E27FC236}">
                <a16:creationId xmlns:a16="http://schemas.microsoft.com/office/drawing/2014/main" id="{D062266F-5B70-7D1C-C2D8-0ECDF2453A3C}"/>
              </a:ext>
            </a:extLst>
          </p:cNvPr>
          <p:cNvGraphicFramePr>
            <a:graphicFrameLocks noGrp="1"/>
          </p:cNvGraphicFramePr>
          <p:nvPr/>
        </p:nvGraphicFramePr>
        <p:xfrm>
          <a:off x="303124" y="1295400"/>
          <a:ext cx="8458199" cy="4841600"/>
        </p:xfrm>
        <a:graphic>
          <a:graphicData uri="http://schemas.openxmlformats.org/drawingml/2006/table">
            <a:tbl>
              <a:tblPr/>
              <a:tblGrid>
                <a:gridCol w="1551963">
                  <a:extLst>
                    <a:ext uri="{9D8B030D-6E8A-4147-A177-3AD203B41FA5}">
                      <a16:colId xmlns:a16="http://schemas.microsoft.com/office/drawing/2014/main" val="1718961071"/>
                    </a:ext>
                  </a:extLst>
                </a:gridCol>
                <a:gridCol w="2258037">
                  <a:extLst>
                    <a:ext uri="{9D8B030D-6E8A-4147-A177-3AD203B41FA5}">
                      <a16:colId xmlns:a16="http://schemas.microsoft.com/office/drawing/2014/main" val="2126884748"/>
                    </a:ext>
                  </a:extLst>
                </a:gridCol>
                <a:gridCol w="2630647">
                  <a:extLst>
                    <a:ext uri="{9D8B030D-6E8A-4147-A177-3AD203B41FA5}">
                      <a16:colId xmlns:a16="http://schemas.microsoft.com/office/drawing/2014/main" val="702364766"/>
                    </a:ext>
                  </a:extLst>
                </a:gridCol>
                <a:gridCol w="2017552">
                  <a:extLst>
                    <a:ext uri="{9D8B030D-6E8A-4147-A177-3AD203B41FA5}">
                      <a16:colId xmlns:a16="http://schemas.microsoft.com/office/drawing/2014/main" val="4142547164"/>
                    </a:ext>
                  </a:extLst>
                </a:gridCol>
              </a:tblGrid>
              <a:tr h="375094">
                <a:tc>
                  <a:txBody>
                    <a:bodyPr/>
                    <a:lstStyle/>
                    <a:p>
                      <a:pPr algn="l" fontAlgn="base"/>
                      <a:br>
                        <a:rPr lang="en-US" sz="1800" b="1" dirty="0">
                          <a:effectLst/>
                        </a:rPr>
                      </a:br>
                      <a:endParaRPr lang="en-US" sz="1800" b="1" dirty="0">
                        <a:effectLst/>
                      </a:endParaRP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CCCCFF"/>
                    </a:solidFill>
                  </a:tcPr>
                </a:tc>
                <a:tc>
                  <a:txBody>
                    <a:bodyPr/>
                    <a:lstStyle/>
                    <a:p>
                      <a:pPr algn="l" fontAlgn="base"/>
                      <a:r>
                        <a:rPr lang="en-US" sz="2000" b="1" dirty="0">
                          <a:effectLst/>
                        </a:rPr>
                        <a:t>Stage 1</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CCCCFF"/>
                    </a:solidFill>
                  </a:tcPr>
                </a:tc>
                <a:tc>
                  <a:txBody>
                    <a:bodyPr/>
                    <a:lstStyle/>
                    <a:p>
                      <a:pPr algn="l" fontAlgn="base"/>
                      <a:r>
                        <a:rPr lang="en-US" sz="2000" b="1" dirty="0">
                          <a:effectLst/>
                        </a:rPr>
                        <a:t>Stage 2</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CCCCFF"/>
                    </a:solidFill>
                  </a:tcPr>
                </a:tc>
                <a:tc>
                  <a:txBody>
                    <a:bodyPr/>
                    <a:lstStyle/>
                    <a:p>
                      <a:pPr algn="l"/>
                      <a:r>
                        <a:rPr lang="en-US" sz="20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effectLst/>
                        </a:rPr>
                        <a:t>Stage 3</a:t>
                      </a:r>
                    </a:p>
                    <a:p>
                      <a:pPr algn="l"/>
                      <a:endParaRPr lang="en-US" sz="2000" dirty="0"/>
                    </a:p>
                  </a:txBody>
                  <a:tcPr marL="72208" marR="72208" marT="36104" marB="36104">
                    <a:lnL w="9525" cap="flat" cmpd="sng" algn="ctr">
                      <a:solidFill>
                        <a:srgbClr val="1A1A1A"/>
                      </a:solidFill>
                      <a:prstDash val="solid"/>
                      <a:round/>
                      <a:headEnd type="none" w="med" len="med"/>
                      <a:tailEnd type="none" w="med" len="med"/>
                    </a:lnL>
                    <a:lnB w="9525" cap="flat" cmpd="sng" algn="ctr">
                      <a:solidFill>
                        <a:srgbClr val="1A1A1A"/>
                      </a:solidFill>
                      <a:prstDash val="solid"/>
                      <a:round/>
                      <a:headEnd type="none" w="med" len="med"/>
                      <a:tailEnd type="none" w="med" len="med"/>
                    </a:lnB>
                    <a:solidFill>
                      <a:srgbClr val="CCCCFF"/>
                    </a:solidFill>
                  </a:tcPr>
                </a:tc>
                <a:extLst>
                  <a:ext uri="{0D108BD9-81ED-4DB2-BD59-A6C34878D82A}">
                    <a16:rowId xmlns:a16="http://schemas.microsoft.com/office/drawing/2014/main" val="2463480101"/>
                  </a:ext>
                </a:extLst>
              </a:tr>
              <a:tr h="214690">
                <a:tc rowSpan="3">
                  <a:txBody>
                    <a:bodyPr/>
                    <a:lstStyle/>
                    <a:p>
                      <a:pPr algn="l" fontAlgn="base"/>
                      <a:r>
                        <a:rPr lang="en-US" sz="1800" dirty="0">
                          <a:effectLst/>
                        </a:rPr>
                        <a:t>Characteristics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Autoimmunity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Autoimmunity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Autoimmunity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219390501"/>
                  </a:ext>
                </a:extLst>
              </a:tr>
              <a:tr h="287263">
                <a:tc vMerge="1">
                  <a:txBody>
                    <a:bodyPr/>
                    <a:lstStyle/>
                    <a:p>
                      <a:endParaRPr lang="en-US"/>
                    </a:p>
                  </a:txBody>
                  <a:tcPr/>
                </a:tc>
                <a:tc>
                  <a:txBody>
                    <a:bodyPr/>
                    <a:lstStyle/>
                    <a:p>
                      <a:pPr algn="l" fontAlgn="base"/>
                      <a:r>
                        <a:rPr lang="en-US" sz="1800" dirty="0">
                          <a:effectLst/>
                        </a:rPr>
                        <a:t>• Normoglycemia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t>
                      </a:r>
                      <a:r>
                        <a:rPr lang="en-US" sz="1800" dirty="0" err="1">
                          <a:effectLst/>
                        </a:rPr>
                        <a:t>Dysglycemia</a:t>
                      </a:r>
                      <a:r>
                        <a:rPr lang="en-US" sz="1800" dirty="0">
                          <a:effectLst/>
                        </a:rPr>
                        <a:t>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a:effectLst/>
                        </a:rPr>
                        <a:t>• Overt hyperglycemia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1737724514"/>
                  </a:ext>
                </a:extLst>
              </a:tr>
              <a:tr h="214690">
                <a:tc vMerge="1">
                  <a:txBody>
                    <a:bodyPr/>
                    <a:lstStyle/>
                    <a:p>
                      <a:endParaRPr lang="en-US"/>
                    </a:p>
                  </a:txBody>
                  <a:tcPr/>
                </a:tc>
                <a:tc>
                  <a:txBody>
                    <a:bodyPr/>
                    <a:lstStyle/>
                    <a:p>
                      <a:pPr algn="l" fontAlgn="base"/>
                      <a:r>
                        <a:rPr lang="en-US" sz="1800">
                          <a:effectLst/>
                        </a:rPr>
                        <a:t>• Presymptomatic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t>
                      </a:r>
                      <a:r>
                        <a:rPr lang="en-US" sz="1800" dirty="0" err="1">
                          <a:effectLst/>
                        </a:rPr>
                        <a:t>Presymptomatic</a:t>
                      </a:r>
                      <a:r>
                        <a:rPr lang="en-US" sz="1800" dirty="0">
                          <a:effectLst/>
                        </a:rPr>
                        <a:t>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a:effectLst/>
                        </a:rPr>
                        <a:t>• Symptomatic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1643613940"/>
                  </a:ext>
                </a:extLst>
              </a:tr>
              <a:tr h="2037268">
                <a:tc>
                  <a:txBody>
                    <a:bodyPr/>
                    <a:lstStyle/>
                    <a:p>
                      <a:pPr algn="l" fontAlgn="base"/>
                      <a:r>
                        <a:rPr lang="en-US" sz="1800" dirty="0">
                          <a:effectLst/>
                        </a:rPr>
                        <a:t>Diagnostic criteria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Multiple islet autoantibodies</a:t>
                      </a:r>
                    </a:p>
                    <a:p>
                      <a:pPr marL="285750" indent="-285750" algn="l" fontAlgn="base">
                        <a:buFontTx/>
                        <a:buChar char="-"/>
                      </a:pPr>
                      <a:r>
                        <a:rPr kumimoji="0" lang="en-US" b="0" i="0" kern="1200" dirty="0">
                          <a:solidFill>
                            <a:schemeClr val="tx1"/>
                          </a:solidFill>
                          <a:effectLst/>
                          <a:latin typeface="+mn-lt"/>
                          <a:ea typeface="+mn-ea"/>
                          <a:cs typeface="+mn-cs"/>
                        </a:rPr>
                        <a:t>GAD, glutamic acid decarboxylase  (primary)</a:t>
                      </a:r>
                    </a:p>
                    <a:p>
                      <a:pPr marL="285750" indent="-285750" algn="l" fontAlgn="base">
                        <a:buFontTx/>
                        <a:buChar char="-"/>
                      </a:pPr>
                      <a:r>
                        <a:rPr kumimoji="0" lang="en-US" b="0" i="0" kern="1200" dirty="0">
                          <a:solidFill>
                            <a:schemeClr val="tx1"/>
                          </a:solidFill>
                          <a:effectLst/>
                          <a:latin typeface="+mn-lt"/>
                          <a:ea typeface="+mn-ea"/>
                          <a:cs typeface="+mn-cs"/>
                        </a:rPr>
                        <a:t>islet antigen 2, or</a:t>
                      </a:r>
                    </a:p>
                    <a:p>
                      <a:pPr marL="285750" indent="-285750" algn="l" fontAlgn="base">
                        <a:buFontTx/>
                        <a:buChar char="-"/>
                      </a:pPr>
                      <a:r>
                        <a:rPr kumimoji="0" lang="en-US" b="0" i="0" kern="1200" dirty="0">
                          <a:solidFill>
                            <a:schemeClr val="tx1"/>
                          </a:solidFill>
                          <a:effectLst/>
                          <a:latin typeface="+mn-lt"/>
                          <a:ea typeface="+mn-ea"/>
                          <a:cs typeface="+mn-cs"/>
                        </a:rPr>
                        <a:t>Zinc transporter 8 (ZnT8)</a:t>
                      </a:r>
                      <a:endParaRPr kumimoji="0" lang="en-US" sz="1800" b="0" i="0" kern="1200" dirty="0">
                        <a:solidFill>
                          <a:schemeClr val="tx1"/>
                        </a:solidFill>
                        <a:effectLst/>
                        <a:latin typeface="+mn-lt"/>
                        <a:ea typeface="+mn-ea"/>
                        <a:cs typeface="+mn-cs"/>
                      </a:endParaRPr>
                    </a:p>
                    <a:p>
                      <a:pPr marL="0" indent="0" algn="l" fontAlgn="base">
                        <a:buFont typeface="Arial" panose="020B0604020202020204" pitchFamily="34" charset="0"/>
                        <a:buNone/>
                      </a:pPr>
                      <a:endParaRPr lang="en-US" sz="1800" dirty="0">
                        <a:effectLst/>
                      </a:endParaRP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Islet autoantibodies  </a:t>
                      </a:r>
                    </a:p>
                    <a:p>
                      <a:pPr algn="l" fontAlgn="base"/>
                      <a:br>
                        <a:rPr lang="en-US" sz="1800" dirty="0">
                          <a:effectLst/>
                        </a:rPr>
                      </a:br>
                      <a:r>
                        <a:rPr lang="en-US" sz="1800" dirty="0" err="1">
                          <a:effectLst/>
                        </a:rPr>
                        <a:t>Dysglycemia</a:t>
                      </a:r>
                      <a:r>
                        <a:rPr lang="en-US" sz="1800" dirty="0">
                          <a:effectLst/>
                        </a:rPr>
                        <a:t>: </a:t>
                      </a:r>
                    </a:p>
                    <a:p>
                      <a:pPr algn="l" fontAlgn="base"/>
                      <a:r>
                        <a:rPr lang="en-US" sz="1800" dirty="0">
                          <a:effectLst/>
                        </a:rPr>
                        <a:t>Elevated IFG and/or IGT</a:t>
                      </a:r>
                      <a:br>
                        <a:rPr lang="en-US" sz="1800" dirty="0">
                          <a:effectLst/>
                        </a:rPr>
                      </a:br>
                      <a:r>
                        <a:rPr lang="en-US" sz="1800" dirty="0">
                          <a:effectLst/>
                        </a:rPr>
                        <a:t>• FPG 100–125 mg/dL  </a:t>
                      </a:r>
                      <a:br>
                        <a:rPr lang="en-US" sz="1800" dirty="0">
                          <a:effectLst/>
                        </a:rPr>
                      </a:br>
                      <a:r>
                        <a:rPr lang="en-US" sz="1800" dirty="0">
                          <a:effectLst/>
                        </a:rPr>
                        <a:t>• 2-h PG 140–199 mg/dL  </a:t>
                      </a:r>
                      <a:br>
                        <a:rPr lang="en-US" sz="1800" dirty="0">
                          <a:effectLst/>
                        </a:rPr>
                      </a:br>
                      <a:r>
                        <a:rPr lang="en-US" sz="1800" dirty="0">
                          <a:effectLst/>
                        </a:rPr>
                        <a:t>• A1C 5.7–6.4% or ≥10% increase in A1C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Autoantibodies may disappear over time</a:t>
                      </a:r>
                    </a:p>
                    <a:p>
                      <a:pPr algn="l" fontAlgn="base"/>
                      <a:r>
                        <a:rPr lang="en-US" sz="1800" dirty="0">
                          <a:effectLst/>
                        </a:rPr>
                        <a:t>(5-10% may not express antibodies)</a:t>
                      </a:r>
                      <a:br>
                        <a:rPr lang="en-US" sz="1800" dirty="0">
                          <a:effectLst/>
                        </a:rPr>
                      </a:br>
                      <a:r>
                        <a:rPr lang="en-US" sz="1800" dirty="0">
                          <a:effectLst/>
                        </a:rPr>
                        <a:t>• Diabetes diagnosed by standard criteria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912442706"/>
                  </a:ext>
                </a:extLst>
              </a:tr>
            </a:tbl>
          </a:graphicData>
        </a:graphic>
      </p:graphicFrame>
      <p:pic>
        <p:nvPicPr>
          <p:cNvPr id="4" name="Picture 3">
            <a:extLst>
              <a:ext uri="{FF2B5EF4-FFF2-40B4-BE49-F238E27FC236}">
                <a16:creationId xmlns:a16="http://schemas.microsoft.com/office/drawing/2014/main" id="{E822B34D-15F5-169F-586A-15A5AC71E7ED}"/>
              </a:ext>
            </a:extLst>
          </p:cNvPr>
          <p:cNvPicPr>
            <a:picLocks noChangeAspect="1"/>
          </p:cNvPicPr>
          <p:nvPr/>
        </p:nvPicPr>
        <p:blipFill>
          <a:blip r:embed="rId2"/>
          <a:stretch>
            <a:fillRect/>
          </a:stretch>
        </p:blipFill>
        <p:spPr>
          <a:xfrm>
            <a:off x="228600" y="6189986"/>
            <a:ext cx="3581400" cy="632779"/>
          </a:xfrm>
          <a:prstGeom prst="rect">
            <a:avLst/>
          </a:prstGeom>
        </p:spPr>
      </p:pic>
      <p:pic>
        <p:nvPicPr>
          <p:cNvPr id="8" name="Picture 7">
            <a:extLst>
              <a:ext uri="{FF2B5EF4-FFF2-40B4-BE49-F238E27FC236}">
                <a16:creationId xmlns:a16="http://schemas.microsoft.com/office/drawing/2014/main" id="{16915458-9AA6-05AE-B873-2D3552A8B798}"/>
              </a:ext>
            </a:extLst>
          </p:cNvPr>
          <p:cNvPicPr>
            <a:picLocks noChangeAspect="1"/>
          </p:cNvPicPr>
          <p:nvPr/>
        </p:nvPicPr>
        <p:blipFill>
          <a:blip r:embed="rId3"/>
          <a:stretch>
            <a:fillRect/>
          </a:stretch>
        </p:blipFill>
        <p:spPr>
          <a:xfrm>
            <a:off x="609600" y="-7764"/>
            <a:ext cx="7430537" cy="1457528"/>
          </a:xfrm>
          <a:prstGeom prst="rect">
            <a:avLst/>
          </a:prstGeom>
        </p:spPr>
      </p:pic>
    </p:spTree>
    <p:extLst>
      <p:ext uri="{BB962C8B-B14F-4D97-AF65-F5344CB8AC3E}">
        <p14:creationId xmlns:p14="http://schemas.microsoft.com/office/powerpoint/2010/main" val="3574996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8C78D-0872-ACDA-3956-600C8AD90934}"/>
              </a:ext>
            </a:extLst>
          </p:cNvPr>
          <p:cNvSpPr>
            <a:spLocks noGrp="1"/>
          </p:cNvSpPr>
          <p:nvPr>
            <p:ph type="title"/>
          </p:nvPr>
        </p:nvSpPr>
        <p:spPr>
          <a:xfrm>
            <a:off x="457200" y="228600"/>
            <a:ext cx="8229600" cy="1219200"/>
          </a:xfrm>
        </p:spPr>
        <p:txBody>
          <a:bodyPr>
            <a:normAutofit fontScale="90000"/>
          </a:bodyPr>
          <a:lstStyle/>
          <a:p>
            <a:r>
              <a:rPr lang="en-US" dirty="0"/>
              <a:t>Pharmacologic Intervention to Delay Symptomatic Type 1 (in Stage 2)</a:t>
            </a:r>
          </a:p>
        </p:txBody>
      </p:sp>
      <p:sp>
        <p:nvSpPr>
          <p:cNvPr id="3" name="Content Placeholder 2">
            <a:extLst>
              <a:ext uri="{FF2B5EF4-FFF2-40B4-BE49-F238E27FC236}">
                <a16:creationId xmlns:a16="http://schemas.microsoft.com/office/drawing/2014/main" id="{1E8928EC-A402-3238-8E5B-6D0921B94819}"/>
              </a:ext>
            </a:extLst>
          </p:cNvPr>
          <p:cNvSpPr>
            <a:spLocks noGrp="1"/>
          </p:cNvSpPr>
          <p:nvPr>
            <p:ph sz="quarter" idx="1"/>
          </p:nvPr>
        </p:nvSpPr>
        <p:spPr>
          <a:xfrm>
            <a:off x="457200" y="1600200"/>
            <a:ext cx="4041648" cy="4556760"/>
          </a:xfrm>
        </p:spPr>
        <p:txBody>
          <a:bodyPr>
            <a:normAutofit fontScale="70000" lnSpcReduction="20000"/>
          </a:bodyPr>
          <a:lstStyle/>
          <a:p>
            <a:pPr>
              <a:lnSpc>
                <a:spcPct val="120000"/>
              </a:lnSpc>
            </a:pPr>
            <a:r>
              <a:rPr lang="en-US" b="0" i="0" dirty="0">
                <a:solidFill>
                  <a:srgbClr val="383636"/>
                </a:solidFill>
                <a:effectLst/>
                <a:ea typeface="Calibri" panose="020F0502020204030204" pitchFamily="34" charset="0"/>
                <a:cs typeface="Calibri" panose="020F0502020204030204" pitchFamily="34" charset="0"/>
              </a:rPr>
              <a:t>Teplizumab-</a:t>
            </a:r>
            <a:r>
              <a:rPr lang="en-US" b="0" i="0" dirty="0" err="1">
                <a:solidFill>
                  <a:srgbClr val="383636"/>
                </a:solidFill>
                <a:effectLst/>
                <a:ea typeface="Calibri" panose="020F0502020204030204" pitchFamily="34" charset="0"/>
                <a:cs typeface="Calibri" panose="020F0502020204030204" pitchFamily="34" charset="0"/>
              </a:rPr>
              <a:t>Tzield</a:t>
            </a:r>
            <a:r>
              <a:rPr lang="en-US" b="0" i="0" dirty="0">
                <a:solidFill>
                  <a:srgbClr val="383636"/>
                </a:solidFill>
                <a:effectLst/>
                <a:ea typeface="Calibri" panose="020F0502020204030204" pitchFamily="34" charset="0"/>
                <a:cs typeface="Calibri" panose="020F0502020204030204" pitchFamily="34" charset="0"/>
              </a:rPr>
              <a:t> (CD3-monoclonal antibody) </a:t>
            </a:r>
          </a:p>
          <a:p>
            <a:pPr>
              <a:lnSpc>
                <a:spcPct val="120000"/>
              </a:lnSpc>
            </a:pPr>
            <a:r>
              <a:rPr lang="en-US" dirty="0">
                <a:solidFill>
                  <a:srgbClr val="383636"/>
                </a:solidFill>
                <a:ea typeface="Calibri" panose="020F0502020204030204" pitchFamily="34" charset="0"/>
                <a:cs typeface="Calibri" panose="020F0502020204030204" pitchFamily="34" charset="0"/>
              </a:rPr>
              <a:t>14-day in</a:t>
            </a:r>
            <a:r>
              <a:rPr lang="en-US" b="0" i="0" dirty="0">
                <a:solidFill>
                  <a:srgbClr val="383636"/>
                </a:solidFill>
                <a:effectLst/>
                <a:ea typeface="Calibri" panose="020F0502020204030204" pitchFamily="34" charset="0"/>
                <a:cs typeface="Calibri" panose="020F0502020204030204" pitchFamily="34" charset="0"/>
              </a:rPr>
              <a:t>fusion can delay the onset of symptomatic type 1 diabetes (stage 3) </a:t>
            </a:r>
          </a:p>
          <a:p>
            <a:pPr>
              <a:lnSpc>
                <a:spcPct val="120000"/>
              </a:lnSpc>
            </a:pPr>
            <a:r>
              <a:rPr lang="en-US" dirty="0">
                <a:solidFill>
                  <a:srgbClr val="383636"/>
                </a:solidFill>
                <a:ea typeface="Calibri" panose="020F0502020204030204" pitchFamily="34" charset="0"/>
                <a:cs typeface="Calibri" panose="020F0502020204030204" pitchFamily="34" charset="0"/>
              </a:rPr>
              <a:t>An </a:t>
            </a:r>
            <a:r>
              <a:rPr lang="en-US" b="0" i="0" dirty="0">
                <a:solidFill>
                  <a:srgbClr val="383636"/>
                </a:solidFill>
                <a:effectLst/>
                <a:ea typeface="Calibri" panose="020F0502020204030204" pitchFamily="34" charset="0"/>
                <a:cs typeface="Calibri" panose="020F0502020204030204" pitchFamily="34" charset="0"/>
              </a:rPr>
              <a:t>option in selected individuals aged ≥8 years with stage 2 type 1 diabetes.</a:t>
            </a:r>
            <a:endParaRPr lang="en-US"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95888890-71F6-BCD1-588C-A3150F3DBB0F}"/>
              </a:ext>
            </a:extLst>
          </p:cNvPr>
          <p:cNvSpPr>
            <a:spLocks noGrp="1"/>
          </p:cNvSpPr>
          <p:nvPr>
            <p:ph sz="quarter" idx="2"/>
          </p:nvPr>
        </p:nvSpPr>
        <p:spPr>
          <a:xfrm>
            <a:off x="4632198" y="1597152"/>
            <a:ext cx="4130802" cy="4556760"/>
          </a:xfrm>
        </p:spPr>
        <p:txBody>
          <a:bodyPr>
            <a:normAutofit fontScale="70000" lnSpcReduction="20000"/>
          </a:bodyPr>
          <a:lstStyle/>
          <a:p>
            <a:pPr>
              <a:lnSpc>
                <a:spcPct val="110000"/>
              </a:lnSpc>
            </a:pPr>
            <a:r>
              <a:rPr lang="en-US" dirty="0"/>
              <a:t>In a single trial, 44 individuals received 14-day course of teplizumab vs 32 placebo.</a:t>
            </a:r>
          </a:p>
          <a:p>
            <a:pPr>
              <a:lnSpc>
                <a:spcPct val="110000"/>
              </a:lnSpc>
            </a:pPr>
            <a:r>
              <a:rPr lang="en-US" dirty="0"/>
              <a:t>The median time to stage 3 diagnosis of type 1</a:t>
            </a:r>
          </a:p>
          <a:p>
            <a:pPr lvl="1">
              <a:lnSpc>
                <a:spcPct val="110000"/>
              </a:lnSpc>
            </a:pPr>
            <a:r>
              <a:rPr lang="en-US" dirty="0"/>
              <a:t>48.4 months in </a:t>
            </a:r>
            <a:r>
              <a:rPr lang="en-US" dirty="0" err="1"/>
              <a:t>tep</a:t>
            </a:r>
            <a:r>
              <a:rPr lang="en-US" dirty="0"/>
              <a:t> group</a:t>
            </a:r>
          </a:p>
          <a:p>
            <a:pPr lvl="1">
              <a:lnSpc>
                <a:spcPct val="110000"/>
              </a:lnSpc>
            </a:pPr>
            <a:r>
              <a:rPr lang="en-US" dirty="0"/>
              <a:t>24.4 months placebo</a:t>
            </a:r>
          </a:p>
          <a:p>
            <a:pPr>
              <a:lnSpc>
                <a:spcPct val="110000"/>
              </a:lnSpc>
            </a:pPr>
            <a:r>
              <a:rPr lang="en-US" dirty="0"/>
              <a:t>Cost: $193,000</a:t>
            </a:r>
          </a:p>
          <a:p>
            <a:pPr>
              <a:lnSpc>
                <a:spcPct val="110000"/>
              </a:lnSpc>
            </a:pPr>
            <a:r>
              <a:rPr lang="en-US" dirty="0" err="1"/>
              <a:t>Provention</a:t>
            </a:r>
            <a:r>
              <a:rPr lang="en-US" dirty="0"/>
              <a:t> Bio has financial assist programs.</a:t>
            </a:r>
          </a:p>
        </p:txBody>
      </p:sp>
      <p:pic>
        <p:nvPicPr>
          <p:cNvPr id="6" name="Picture 5">
            <a:extLst>
              <a:ext uri="{FF2B5EF4-FFF2-40B4-BE49-F238E27FC236}">
                <a16:creationId xmlns:a16="http://schemas.microsoft.com/office/drawing/2014/main" id="{79CFA9EC-9F78-D41A-7218-E1527FDEB6C8}"/>
              </a:ext>
            </a:extLst>
          </p:cNvPr>
          <p:cNvPicPr>
            <a:picLocks noChangeAspect="1"/>
          </p:cNvPicPr>
          <p:nvPr/>
        </p:nvPicPr>
        <p:blipFill>
          <a:blip r:embed="rId2"/>
          <a:stretch>
            <a:fillRect/>
          </a:stretch>
        </p:blipFill>
        <p:spPr>
          <a:xfrm>
            <a:off x="457200" y="6050406"/>
            <a:ext cx="5992061" cy="752580"/>
          </a:xfrm>
          <a:prstGeom prst="rect">
            <a:avLst/>
          </a:prstGeom>
        </p:spPr>
      </p:pic>
      <p:pic>
        <p:nvPicPr>
          <p:cNvPr id="5" name="Picture 4">
            <a:extLst>
              <a:ext uri="{FF2B5EF4-FFF2-40B4-BE49-F238E27FC236}">
                <a16:creationId xmlns:a16="http://schemas.microsoft.com/office/drawing/2014/main" id="{3BE857B2-D8DC-931E-D2BF-116ABBC614FB}"/>
              </a:ext>
            </a:extLst>
          </p:cNvPr>
          <p:cNvPicPr>
            <a:picLocks noChangeAspect="1"/>
          </p:cNvPicPr>
          <p:nvPr/>
        </p:nvPicPr>
        <p:blipFill>
          <a:blip r:embed="rId3"/>
          <a:stretch>
            <a:fillRect/>
          </a:stretch>
        </p:blipFill>
        <p:spPr>
          <a:xfrm>
            <a:off x="6553200" y="6393118"/>
            <a:ext cx="2302494" cy="236282"/>
          </a:xfrm>
          <a:prstGeom prst="rect">
            <a:avLst/>
          </a:prstGeom>
        </p:spPr>
      </p:pic>
    </p:spTree>
    <p:extLst>
      <p:ext uri="{BB962C8B-B14F-4D97-AF65-F5344CB8AC3E}">
        <p14:creationId xmlns:p14="http://schemas.microsoft.com/office/powerpoint/2010/main" val="4160721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493" y="266700"/>
            <a:ext cx="8458200" cy="1143000"/>
          </a:xfrm>
        </p:spPr>
        <p:txBody>
          <a:bodyPr>
            <a:noAutofit/>
          </a:bodyPr>
          <a:lstStyle/>
          <a:p>
            <a:pPr lvl="1">
              <a:defRPr/>
            </a:pPr>
            <a:r>
              <a:rPr lang="en-US" sz="3200" b="1" dirty="0">
                <a:solidFill>
                  <a:schemeClr val="bg1"/>
                </a:solidFill>
              </a:rPr>
              <a:t>Type 1 (stage 2) Delayed with Teplizumab by 2 years     www.DiabetesTrialNet.org</a:t>
            </a:r>
            <a:endParaRPr lang="en-US" sz="3200" dirty="0">
              <a:solidFill>
                <a:schemeClr val="bg1"/>
              </a:solidFill>
            </a:endParaRPr>
          </a:p>
        </p:txBody>
      </p:sp>
      <p:sp>
        <p:nvSpPr>
          <p:cNvPr id="3" name="Content Placeholder 2"/>
          <p:cNvSpPr>
            <a:spLocks noGrp="1"/>
          </p:cNvSpPr>
          <p:nvPr>
            <p:ph idx="1"/>
          </p:nvPr>
        </p:nvSpPr>
        <p:spPr>
          <a:xfrm>
            <a:off x="152400" y="1676400"/>
            <a:ext cx="8002588" cy="4267200"/>
          </a:xfrm>
        </p:spPr>
        <p:txBody>
          <a:bodyPr/>
          <a:lstStyle/>
          <a:p>
            <a:pPr>
              <a:defRPr/>
            </a:pPr>
            <a:r>
              <a:rPr lang="en-US" sz="2800" b="1" dirty="0"/>
              <a:t>How to get families linked to screening?</a:t>
            </a:r>
            <a:endParaRPr lang="en-US" b="1" dirty="0"/>
          </a:p>
          <a:p>
            <a:pPr>
              <a:defRPr/>
            </a:pPr>
            <a:endParaRPr lang="en-US" dirty="0"/>
          </a:p>
          <a:p>
            <a:pPr>
              <a:defRPr/>
            </a:pPr>
            <a:endParaRPr lang="en-US" dirty="0"/>
          </a:p>
        </p:txBody>
      </p:sp>
      <p:pic>
        <p:nvPicPr>
          <p:cNvPr id="4" name="Picture 3">
            <a:extLst>
              <a:ext uri="{FF2B5EF4-FFF2-40B4-BE49-F238E27FC236}">
                <a16:creationId xmlns:a16="http://schemas.microsoft.com/office/drawing/2014/main" id="{E7F75242-4F36-429F-B5DF-8FAB52B4C27E}"/>
              </a:ext>
            </a:extLst>
          </p:cNvPr>
          <p:cNvPicPr>
            <a:picLocks noChangeAspect="1"/>
          </p:cNvPicPr>
          <p:nvPr/>
        </p:nvPicPr>
        <p:blipFill>
          <a:blip r:embed="rId3"/>
          <a:stretch>
            <a:fillRect/>
          </a:stretch>
        </p:blipFill>
        <p:spPr>
          <a:xfrm>
            <a:off x="454859" y="2207996"/>
            <a:ext cx="8234281" cy="4028681"/>
          </a:xfrm>
          <a:prstGeom prst="rect">
            <a:avLst/>
          </a:prstGeom>
        </p:spPr>
      </p:pic>
    </p:spTree>
    <p:custDataLst>
      <p:tags r:id="rId1"/>
    </p:custDataLst>
    <p:extLst>
      <p:ext uri="{BB962C8B-B14F-4D97-AF65-F5344CB8AC3E}">
        <p14:creationId xmlns:p14="http://schemas.microsoft.com/office/powerpoint/2010/main" val="4039780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3B70E-451F-CC8F-0448-679B9E004BC5}"/>
              </a:ext>
            </a:extLst>
          </p:cNvPr>
          <p:cNvSpPr>
            <a:spLocks noGrp="1"/>
          </p:cNvSpPr>
          <p:nvPr>
            <p:ph type="title"/>
          </p:nvPr>
        </p:nvSpPr>
        <p:spPr>
          <a:xfrm>
            <a:off x="457200" y="228600"/>
            <a:ext cx="8229600" cy="1143000"/>
          </a:xfrm>
        </p:spPr>
        <p:txBody>
          <a:bodyPr>
            <a:normAutofit fontScale="90000"/>
          </a:bodyPr>
          <a:lstStyle/>
          <a:p>
            <a:br>
              <a:rPr lang="en-US" dirty="0"/>
            </a:br>
            <a:r>
              <a:rPr lang="en-US" sz="4000" dirty="0"/>
              <a:t>Determine if Type 1 - Use AABBCC Approach</a:t>
            </a:r>
            <a:endParaRPr lang="en-US" dirty="0"/>
          </a:p>
        </p:txBody>
      </p:sp>
      <p:sp>
        <p:nvSpPr>
          <p:cNvPr id="3" name="Content Placeholder 2">
            <a:extLst>
              <a:ext uri="{FF2B5EF4-FFF2-40B4-BE49-F238E27FC236}">
                <a16:creationId xmlns:a16="http://schemas.microsoft.com/office/drawing/2014/main" id="{5DC393CA-808F-CCC9-B83F-890AEE964936}"/>
              </a:ext>
            </a:extLst>
          </p:cNvPr>
          <p:cNvSpPr>
            <a:spLocks noGrp="1"/>
          </p:cNvSpPr>
          <p:nvPr>
            <p:ph sz="quarter" idx="1"/>
          </p:nvPr>
        </p:nvSpPr>
        <p:spPr>
          <a:xfrm>
            <a:off x="523875" y="1461346"/>
            <a:ext cx="4041648" cy="5244253"/>
          </a:xfrm>
        </p:spPr>
        <p:txBody>
          <a:bodyPr>
            <a:normAutofit fontScale="85000" lnSpcReduction="20000"/>
          </a:bodyPr>
          <a:lstStyle/>
          <a:p>
            <a:r>
              <a:rPr lang="en-US" sz="3800" b="1" dirty="0"/>
              <a:t>A</a:t>
            </a:r>
            <a:r>
              <a:rPr lang="en-US" sz="3800" dirty="0"/>
              <a:t>ge </a:t>
            </a:r>
          </a:p>
          <a:p>
            <a:pPr lvl="1"/>
            <a:r>
              <a:rPr lang="en-US" sz="2800" dirty="0"/>
              <a:t>e.g., for individuals &lt;35 years old, consider type 1 diabetes </a:t>
            </a:r>
          </a:p>
          <a:p>
            <a:r>
              <a:rPr lang="en-US" sz="3800" b="1" dirty="0"/>
              <a:t>A</a:t>
            </a:r>
            <a:r>
              <a:rPr lang="en-US" sz="3800" dirty="0"/>
              <a:t>utoimmunity </a:t>
            </a:r>
          </a:p>
          <a:p>
            <a:pPr lvl="1"/>
            <a:r>
              <a:rPr lang="en-US" sz="2800" dirty="0"/>
              <a:t>e.g., personal or family history of autoimmune disease or polyglandular autoimmune syndromes </a:t>
            </a:r>
          </a:p>
          <a:p>
            <a:r>
              <a:rPr lang="en-US" sz="3800" b="1" dirty="0"/>
              <a:t>B</a:t>
            </a:r>
            <a:r>
              <a:rPr lang="en-US" sz="3800" dirty="0"/>
              <a:t>ody habitus </a:t>
            </a:r>
          </a:p>
          <a:p>
            <a:pPr lvl="1"/>
            <a:r>
              <a:rPr lang="en-US" sz="2800" dirty="0"/>
              <a:t>e.g., BMI &lt;25 kg/m2</a:t>
            </a:r>
          </a:p>
          <a:p>
            <a:r>
              <a:rPr lang="en-US" sz="3800" b="1" dirty="0"/>
              <a:t>B</a:t>
            </a:r>
            <a:r>
              <a:rPr lang="en-US" sz="3800" dirty="0"/>
              <a:t>ackground</a:t>
            </a:r>
          </a:p>
          <a:p>
            <a:pPr lvl="1"/>
            <a:r>
              <a:rPr lang="en-US" sz="2800" dirty="0"/>
              <a:t>e.g., family history of type 1 diabetes</a:t>
            </a:r>
            <a:endParaRPr lang="en-US" dirty="0"/>
          </a:p>
        </p:txBody>
      </p:sp>
      <p:sp>
        <p:nvSpPr>
          <p:cNvPr id="4" name="Content Placeholder 3">
            <a:extLst>
              <a:ext uri="{FF2B5EF4-FFF2-40B4-BE49-F238E27FC236}">
                <a16:creationId xmlns:a16="http://schemas.microsoft.com/office/drawing/2014/main" id="{B6FA4F65-9E93-40A2-E4CD-DBF7692AFAE3}"/>
              </a:ext>
            </a:extLst>
          </p:cNvPr>
          <p:cNvSpPr>
            <a:spLocks noGrp="1"/>
          </p:cNvSpPr>
          <p:nvPr>
            <p:ph sz="quarter" idx="2"/>
          </p:nvPr>
        </p:nvSpPr>
        <p:spPr>
          <a:xfrm>
            <a:off x="4800600" y="1449155"/>
            <a:ext cx="4041648" cy="4937760"/>
          </a:xfrm>
        </p:spPr>
        <p:txBody>
          <a:bodyPr>
            <a:normAutofit fontScale="85000" lnSpcReduction="20000"/>
          </a:bodyPr>
          <a:lstStyle/>
          <a:p>
            <a:pPr>
              <a:lnSpc>
                <a:spcPct val="120000"/>
              </a:lnSpc>
            </a:pPr>
            <a:r>
              <a:rPr lang="en-US" sz="2400" b="1" dirty="0"/>
              <a:t>C</a:t>
            </a:r>
            <a:r>
              <a:rPr lang="en-US" sz="2400" dirty="0"/>
              <a:t>ontrol </a:t>
            </a:r>
          </a:p>
          <a:p>
            <a:pPr lvl="1">
              <a:lnSpc>
                <a:spcPct val="120000"/>
              </a:lnSpc>
            </a:pPr>
            <a:r>
              <a:rPr lang="en-US" sz="2400" dirty="0"/>
              <a:t>e.g., level of glucose control on noninsulin therapies</a:t>
            </a:r>
          </a:p>
          <a:p>
            <a:pPr>
              <a:lnSpc>
                <a:spcPct val="120000"/>
              </a:lnSpc>
            </a:pPr>
            <a:r>
              <a:rPr lang="en-US" sz="2400" b="1" dirty="0"/>
              <a:t>C</a:t>
            </a:r>
            <a:r>
              <a:rPr lang="en-US" sz="2400" dirty="0"/>
              <a:t>omorbidities</a:t>
            </a:r>
          </a:p>
          <a:p>
            <a:pPr lvl="1">
              <a:lnSpc>
                <a:spcPct val="120000"/>
              </a:lnSpc>
            </a:pPr>
            <a:r>
              <a:rPr lang="en-US" sz="2400" dirty="0"/>
              <a:t>e.g., treatment with immune checkpoint inhibitors for cancer can cause acute autoimmune type 1 diabetes or presence of other autoimmune conditions</a:t>
            </a:r>
          </a:p>
        </p:txBody>
      </p:sp>
      <p:pic>
        <p:nvPicPr>
          <p:cNvPr id="7" name="Picture 6" descr="Woman and child sailing on boat">
            <a:extLst>
              <a:ext uri="{FF2B5EF4-FFF2-40B4-BE49-F238E27FC236}">
                <a16:creationId xmlns:a16="http://schemas.microsoft.com/office/drawing/2014/main" id="{76CEC7A9-BE99-CDD3-9C69-EECC60C328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000" y="4707298"/>
            <a:ext cx="2519426" cy="1679617"/>
          </a:xfrm>
          <a:prstGeom prst="rect">
            <a:avLst/>
          </a:prstGeom>
        </p:spPr>
      </p:pic>
    </p:spTree>
    <p:extLst>
      <p:ext uri="{BB962C8B-B14F-4D97-AF65-F5344CB8AC3E}">
        <p14:creationId xmlns:p14="http://schemas.microsoft.com/office/powerpoint/2010/main" val="2240851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95300" y="230560"/>
            <a:ext cx="8153400" cy="859436"/>
          </a:xfrm>
        </p:spPr>
        <p:txBody>
          <a:bodyPr/>
          <a:lstStyle/>
          <a:p>
            <a:r>
              <a:rPr lang="en-US" dirty="0"/>
              <a:t>Type 1 Diabetes Features?</a:t>
            </a:r>
          </a:p>
        </p:txBody>
      </p:sp>
      <p:sp>
        <p:nvSpPr>
          <p:cNvPr id="1051651" name="Rectangle 3"/>
          <p:cNvSpPr>
            <a:spLocks noGrp="1" noChangeArrowheads="1"/>
          </p:cNvSpPr>
          <p:nvPr>
            <p:ph type="body" idx="1"/>
          </p:nvPr>
        </p:nvSpPr>
        <p:spPr>
          <a:xfrm>
            <a:off x="3920532" y="1143000"/>
            <a:ext cx="4800601" cy="5105400"/>
          </a:xfrm>
        </p:spPr>
        <p:txBody>
          <a:bodyPr>
            <a:normAutofit/>
          </a:bodyPr>
          <a:lstStyle/>
          <a:p>
            <a:pPr>
              <a:defRPr/>
            </a:pPr>
            <a:r>
              <a:rPr lang="en-US" sz="2400" dirty="0"/>
              <a:t>For JR, a 28 admitted to the ICU with a blood glucose of 476 mg/dl, pH of 7.1, anion gap of 15. Recently lost 13 pounds.</a:t>
            </a:r>
          </a:p>
        </p:txBody>
      </p:sp>
      <p:sp>
        <p:nvSpPr>
          <p:cNvPr id="4" name="TextBox 3">
            <a:extLst>
              <a:ext uri="{FF2B5EF4-FFF2-40B4-BE49-F238E27FC236}">
                <a16:creationId xmlns:a16="http://schemas.microsoft.com/office/drawing/2014/main" id="{DB49A926-36A1-9CF0-CEA2-0E1877BB1EAD}"/>
              </a:ext>
            </a:extLst>
          </p:cNvPr>
          <p:cNvSpPr txBox="1"/>
          <p:nvPr/>
        </p:nvSpPr>
        <p:spPr>
          <a:xfrm>
            <a:off x="4134060" y="3893309"/>
            <a:ext cx="4572000" cy="2308324"/>
          </a:xfrm>
          <a:prstGeom prst="rect">
            <a:avLst/>
          </a:prstGeom>
          <a:noFill/>
        </p:spPr>
        <p:txBody>
          <a:bodyPr wrap="square">
            <a:spAutoFit/>
          </a:bodyPr>
          <a:lstStyle/>
          <a:p>
            <a:pPr marL="342900" indent="-342900">
              <a:buFont typeface="Arial" panose="020B0604020202020204" pitchFamily="34" charset="0"/>
              <a:buChar char="•"/>
            </a:pPr>
            <a:r>
              <a:rPr lang="en-US" sz="2400" b="0" i="0" dirty="0">
                <a:effectLst/>
                <a:latin typeface="BlinkMacSystemFont"/>
              </a:rPr>
              <a:t>Younger than 35 years at diagnosis </a:t>
            </a:r>
          </a:p>
          <a:p>
            <a:pPr marL="342900" indent="-342900">
              <a:buFont typeface="Arial" panose="020B0604020202020204" pitchFamily="34" charset="0"/>
              <a:buChar char="•"/>
            </a:pPr>
            <a:r>
              <a:rPr lang="en-US" sz="2400" b="0" i="0" dirty="0">
                <a:effectLst/>
                <a:latin typeface="BlinkMacSystemFont"/>
              </a:rPr>
              <a:t>Lower BMI (&lt;25 kg/m</a:t>
            </a:r>
            <a:r>
              <a:rPr lang="en-US" sz="2400" b="0" i="0" baseline="30000" dirty="0">
                <a:effectLst/>
                <a:latin typeface="BlinkMacSystemFont"/>
              </a:rPr>
              <a:t>2</a:t>
            </a:r>
            <a:r>
              <a:rPr lang="en-US" sz="2400" b="0" i="0" dirty="0">
                <a:effectLst/>
                <a:latin typeface="BlinkMacSystemFont"/>
              </a:rPr>
              <a:t>)</a:t>
            </a:r>
          </a:p>
          <a:p>
            <a:pPr marL="342900" indent="-342900">
              <a:buFont typeface="Arial" panose="020B0604020202020204" pitchFamily="34" charset="0"/>
              <a:buChar char="•"/>
            </a:pPr>
            <a:r>
              <a:rPr lang="en-US" sz="2400" dirty="0">
                <a:latin typeface="BlinkMacSystemFont"/>
              </a:rPr>
              <a:t>U</a:t>
            </a:r>
            <a:r>
              <a:rPr lang="en-US" sz="2400" b="0" i="0" dirty="0">
                <a:effectLst/>
                <a:latin typeface="BlinkMacSystemFont"/>
              </a:rPr>
              <a:t>nintentional weight loss</a:t>
            </a:r>
          </a:p>
          <a:p>
            <a:pPr marL="342900" indent="-342900">
              <a:buFont typeface="Arial" panose="020B0604020202020204" pitchFamily="34" charset="0"/>
              <a:buChar char="•"/>
            </a:pPr>
            <a:r>
              <a:rPr lang="en-US" sz="2400" dirty="0">
                <a:latin typeface="BlinkMacSystemFont"/>
              </a:rPr>
              <a:t>K</a:t>
            </a:r>
            <a:r>
              <a:rPr lang="en-US" sz="2400" b="0" i="0" dirty="0">
                <a:effectLst/>
                <a:latin typeface="BlinkMacSystemFont"/>
              </a:rPr>
              <a:t>etoacidosis</a:t>
            </a:r>
          </a:p>
          <a:p>
            <a:pPr marL="342900" indent="-342900">
              <a:buFont typeface="Arial" panose="020B0604020202020204" pitchFamily="34" charset="0"/>
              <a:buChar char="•"/>
            </a:pPr>
            <a:r>
              <a:rPr lang="en-US" sz="2400" dirty="0">
                <a:latin typeface="BlinkMacSystemFont"/>
              </a:rPr>
              <a:t>G</a:t>
            </a:r>
            <a:r>
              <a:rPr lang="en-US" sz="2400" b="0" i="0" dirty="0">
                <a:effectLst/>
                <a:latin typeface="BlinkMacSystemFont"/>
              </a:rPr>
              <a:t>lucose 360 mg/dl or greater. </a:t>
            </a:r>
            <a:endParaRPr lang="en-US" dirty="0"/>
          </a:p>
        </p:txBody>
      </p:sp>
      <p:sp>
        <p:nvSpPr>
          <p:cNvPr id="6" name="TextBox 5">
            <a:extLst>
              <a:ext uri="{FF2B5EF4-FFF2-40B4-BE49-F238E27FC236}">
                <a16:creationId xmlns:a16="http://schemas.microsoft.com/office/drawing/2014/main" id="{781CDBEF-79AA-7F88-E541-05B774CF0ECA}"/>
              </a:ext>
            </a:extLst>
          </p:cNvPr>
          <p:cNvSpPr txBox="1"/>
          <p:nvPr/>
        </p:nvSpPr>
        <p:spPr>
          <a:xfrm>
            <a:off x="4089260" y="2892436"/>
            <a:ext cx="4572000" cy="954107"/>
          </a:xfrm>
          <a:prstGeom prst="rect">
            <a:avLst/>
          </a:prstGeom>
          <a:noFill/>
        </p:spPr>
        <p:txBody>
          <a:bodyPr wrap="square">
            <a:spAutoFit/>
          </a:bodyPr>
          <a:lstStyle/>
          <a:p>
            <a:r>
              <a:rPr lang="en-US" sz="2800" dirty="0"/>
              <a:t>Type 1 Most Discriminative Features</a:t>
            </a:r>
          </a:p>
        </p:txBody>
      </p:sp>
      <p:pic>
        <p:nvPicPr>
          <p:cNvPr id="5" name="Picture 4" descr="Young business woman on a call shocked">
            <a:extLst>
              <a:ext uri="{FF2B5EF4-FFF2-40B4-BE49-F238E27FC236}">
                <a16:creationId xmlns:a16="http://schemas.microsoft.com/office/drawing/2014/main" id="{5A885A91-AC08-72FF-7B12-C1BB9013C4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5424" y="969189"/>
            <a:ext cx="1451458" cy="4800600"/>
          </a:xfrm>
          <a:prstGeom prst="rect">
            <a:avLst/>
          </a:prstGeom>
        </p:spPr>
      </p:pic>
      <p:pic>
        <p:nvPicPr>
          <p:cNvPr id="2" name="Picture 1">
            <a:extLst>
              <a:ext uri="{FF2B5EF4-FFF2-40B4-BE49-F238E27FC236}">
                <a16:creationId xmlns:a16="http://schemas.microsoft.com/office/drawing/2014/main" id="{E4179989-8E98-8FB3-D7DC-FCA814C16736}"/>
              </a:ext>
            </a:extLst>
          </p:cNvPr>
          <p:cNvPicPr>
            <a:picLocks noChangeAspect="1"/>
          </p:cNvPicPr>
          <p:nvPr/>
        </p:nvPicPr>
        <p:blipFill>
          <a:blip r:embed="rId4"/>
          <a:stretch>
            <a:fillRect/>
          </a:stretch>
        </p:blipFill>
        <p:spPr>
          <a:xfrm>
            <a:off x="5243932" y="6255450"/>
            <a:ext cx="3378264" cy="596888"/>
          </a:xfrm>
          <a:prstGeom prst="rect">
            <a:avLst/>
          </a:prstGeom>
        </p:spPr>
      </p:pic>
      <p:sp>
        <p:nvSpPr>
          <p:cNvPr id="9" name="TextBox 8">
            <a:extLst>
              <a:ext uri="{FF2B5EF4-FFF2-40B4-BE49-F238E27FC236}">
                <a16:creationId xmlns:a16="http://schemas.microsoft.com/office/drawing/2014/main" id="{4022AAAF-69D7-5937-643E-2E3370292DE9}"/>
              </a:ext>
            </a:extLst>
          </p:cNvPr>
          <p:cNvSpPr txBox="1"/>
          <p:nvPr/>
        </p:nvSpPr>
        <p:spPr>
          <a:xfrm>
            <a:off x="354123" y="5888811"/>
            <a:ext cx="4134060" cy="923330"/>
          </a:xfrm>
          <a:prstGeom prst="rect">
            <a:avLst/>
          </a:prstGeom>
          <a:noFill/>
        </p:spPr>
        <p:txBody>
          <a:bodyPr wrap="square">
            <a:spAutoFit/>
          </a:bodyPr>
          <a:lstStyle/>
          <a:p>
            <a:pPr algn="ctr"/>
            <a:r>
              <a:rPr lang="en-US" dirty="0">
                <a:solidFill>
                  <a:srgbClr val="0070C0"/>
                </a:solidFill>
                <a:latin typeface="Helvetica Neue" panose="02000503000000020004"/>
              </a:rPr>
              <a:t>M</a:t>
            </a:r>
            <a:r>
              <a:rPr lang="en-US" b="0" i="0" dirty="0">
                <a:solidFill>
                  <a:srgbClr val="0070C0"/>
                </a:solidFill>
                <a:effectLst/>
                <a:latin typeface="Helvetica Neue" panose="02000503000000020004"/>
              </a:rPr>
              <a:t>isdiagnosis is common and can occur in ∼40% of adults with new type 1 diabetes </a:t>
            </a:r>
            <a:endParaRPr lang="en-US" dirty="0">
              <a:solidFill>
                <a:srgbClr val="0070C0"/>
              </a:solidFill>
            </a:endParaRPr>
          </a:p>
        </p:txBody>
      </p:sp>
    </p:spTree>
    <p:custDataLst>
      <p:tags r:id="rId1"/>
    </p:custDataLst>
    <p:extLst>
      <p:ext uri="{BB962C8B-B14F-4D97-AF65-F5344CB8AC3E}">
        <p14:creationId xmlns:p14="http://schemas.microsoft.com/office/powerpoint/2010/main" val="1191780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04800"/>
            <a:ext cx="8343900" cy="1456850"/>
          </a:xfrm>
        </p:spPr>
        <p:txBody>
          <a:bodyPr>
            <a:normAutofit fontScale="90000"/>
          </a:bodyPr>
          <a:lstStyle/>
          <a:p>
            <a:r>
              <a:rPr lang="en-US" dirty="0"/>
              <a:t>Medalist Study – Harvard Joslin Diabetes Center	</a:t>
            </a:r>
          </a:p>
        </p:txBody>
      </p:sp>
      <p:sp>
        <p:nvSpPr>
          <p:cNvPr id="3" name="Content Placeholder 2"/>
          <p:cNvSpPr>
            <a:spLocks noGrp="1"/>
          </p:cNvSpPr>
          <p:nvPr>
            <p:ph sz="quarter" idx="1"/>
          </p:nvPr>
        </p:nvSpPr>
        <p:spPr>
          <a:xfrm>
            <a:off x="326424" y="1707356"/>
            <a:ext cx="7143750" cy="3417570"/>
          </a:xfrm>
        </p:spPr>
        <p:txBody>
          <a:bodyPr/>
          <a:lstStyle/>
          <a:p>
            <a:r>
              <a:rPr lang="en-US" dirty="0"/>
              <a:t>After 50 years with diabetes</a:t>
            </a:r>
          </a:p>
          <a:p>
            <a:pPr lvl="1"/>
            <a:r>
              <a:rPr lang="en-US" dirty="0"/>
              <a:t>Many still produced some insulin</a:t>
            </a:r>
          </a:p>
          <a:p>
            <a:pPr lvl="1"/>
            <a:r>
              <a:rPr lang="en-US" dirty="0"/>
              <a:t>Many had no eye disease</a:t>
            </a:r>
          </a:p>
          <a:p>
            <a:pPr lvl="1"/>
            <a:endParaRPr lang="en-US" dirty="0"/>
          </a:p>
          <a:p>
            <a:pPr lvl="1"/>
            <a:endParaRPr lang="en-US" dirty="0"/>
          </a:p>
        </p:txBody>
      </p:sp>
      <p:pic>
        <p:nvPicPr>
          <p:cNvPr id="819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1934" y="3733800"/>
            <a:ext cx="2863892"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23D94A24-5154-4B22-8F1A-81CD514AFB0F}"/>
              </a:ext>
            </a:extLst>
          </p:cNvPr>
          <p:cNvPicPr>
            <a:picLocks noChangeAspect="1"/>
          </p:cNvPicPr>
          <p:nvPr/>
        </p:nvPicPr>
        <p:blipFill>
          <a:blip r:embed="rId4"/>
          <a:stretch>
            <a:fillRect/>
          </a:stretch>
        </p:blipFill>
        <p:spPr>
          <a:xfrm>
            <a:off x="651995" y="3733800"/>
            <a:ext cx="4893469" cy="2612258"/>
          </a:xfrm>
          <a:prstGeom prst="rect">
            <a:avLst/>
          </a:prstGeom>
        </p:spPr>
      </p:pic>
    </p:spTree>
    <p:custDataLst>
      <p:tags r:id="rId1"/>
    </p:custDataLst>
    <p:extLst>
      <p:ext uri="{BB962C8B-B14F-4D97-AF65-F5344CB8AC3E}">
        <p14:creationId xmlns:p14="http://schemas.microsoft.com/office/powerpoint/2010/main" val="1403738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14E28-8ACF-0041-F4A0-3BF959482D2C}"/>
              </a:ext>
            </a:extLst>
          </p:cNvPr>
          <p:cNvSpPr>
            <a:spLocks noGrp="1"/>
          </p:cNvSpPr>
          <p:nvPr>
            <p:ph type="title"/>
          </p:nvPr>
        </p:nvSpPr>
        <p:spPr/>
        <p:txBody>
          <a:bodyPr/>
          <a:lstStyle/>
          <a:p>
            <a:r>
              <a:rPr lang="en-US" dirty="0"/>
              <a:t>Beta-Cell Mass Loss</a:t>
            </a:r>
          </a:p>
        </p:txBody>
      </p:sp>
      <p:sp>
        <p:nvSpPr>
          <p:cNvPr id="3" name="Content Placeholder 2">
            <a:extLst>
              <a:ext uri="{FF2B5EF4-FFF2-40B4-BE49-F238E27FC236}">
                <a16:creationId xmlns:a16="http://schemas.microsoft.com/office/drawing/2014/main" id="{656F1381-B794-D6CA-819A-4017B02022A3}"/>
              </a:ext>
            </a:extLst>
          </p:cNvPr>
          <p:cNvSpPr>
            <a:spLocks noGrp="1"/>
          </p:cNvSpPr>
          <p:nvPr>
            <p:ph sz="quarter" idx="1"/>
          </p:nvPr>
        </p:nvSpPr>
        <p:spPr>
          <a:xfrm>
            <a:off x="457200" y="1219200"/>
            <a:ext cx="5715000" cy="4937760"/>
          </a:xfrm>
        </p:spPr>
        <p:txBody>
          <a:bodyPr>
            <a:normAutofit fontScale="70000" lnSpcReduction="20000"/>
          </a:bodyPr>
          <a:lstStyle/>
          <a:p>
            <a:r>
              <a:rPr lang="en-US" b="0" i="0" dirty="0">
                <a:solidFill>
                  <a:srgbClr val="383636"/>
                </a:solidFill>
                <a:effectLst/>
                <a:ea typeface="Calibri" panose="020F0502020204030204" pitchFamily="34" charset="0"/>
                <a:cs typeface="Calibri" panose="020F0502020204030204" pitchFamily="34" charset="0"/>
              </a:rPr>
              <a:t>In both type 1 and type 2 diabetes, </a:t>
            </a:r>
          </a:p>
          <a:p>
            <a:r>
              <a:rPr lang="en-US" b="0" i="1" dirty="0">
                <a:solidFill>
                  <a:srgbClr val="0070C0"/>
                </a:solidFill>
                <a:effectLst/>
                <a:ea typeface="Calibri" panose="020F0502020204030204" pitchFamily="34" charset="0"/>
                <a:cs typeface="Calibri" panose="020F0502020204030204" pitchFamily="34" charset="0"/>
              </a:rPr>
              <a:t>genetic and environmental factors can result in the progressive loss of β-cell mass and/or function </a:t>
            </a:r>
          </a:p>
          <a:p>
            <a:r>
              <a:rPr lang="en-US" b="0" i="0" dirty="0">
                <a:solidFill>
                  <a:srgbClr val="383636"/>
                </a:solidFill>
                <a:effectLst/>
                <a:ea typeface="Calibri" panose="020F0502020204030204" pitchFamily="34" charset="0"/>
                <a:cs typeface="Calibri" panose="020F0502020204030204" pitchFamily="34" charset="0"/>
              </a:rPr>
              <a:t>that manifests clinically as hyperglycemia.</a:t>
            </a:r>
          </a:p>
          <a:p>
            <a:r>
              <a:rPr lang="en-US" b="0" i="0" dirty="0">
                <a:solidFill>
                  <a:srgbClr val="383636"/>
                </a:solidFill>
                <a:effectLst/>
                <a:ea typeface="Calibri" panose="020F0502020204030204" pitchFamily="34" charset="0"/>
                <a:cs typeface="Calibri" panose="020F0502020204030204" pitchFamily="34" charset="0"/>
              </a:rPr>
              <a:t>Once hyperglycemia occurs, people with all forms of diabetes are at risk for developing the same chronic complications, although rates of progression may differ. </a:t>
            </a:r>
            <a:endParaRPr lang="en-US" dirty="0">
              <a:ea typeface="Calibri" panose="020F0502020204030204" pitchFamily="34" charset="0"/>
              <a:cs typeface="Calibri" panose="020F0502020204030204" pitchFamily="34" charset="0"/>
            </a:endParaRPr>
          </a:p>
        </p:txBody>
      </p:sp>
      <p:pic>
        <p:nvPicPr>
          <p:cNvPr id="7" name="Picture 6" descr="Casual woman with hand on hip">
            <a:extLst>
              <a:ext uri="{FF2B5EF4-FFF2-40B4-BE49-F238E27FC236}">
                <a16:creationId xmlns:a16="http://schemas.microsoft.com/office/drawing/2014/main" id="{A741BA3E-6B64-11BF-E5BE-2C4934ABB0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7119" y="730537"/>
            <a:ext cx="2749681" cy="4572000"/>
          </a:xfrm>
          <a:prstGeom prst="rect">
            <a:avLst/>
          </a:prstGeom>
        </p:spPr>
      </p:pic>
      <p:pic>
        <p:nvPicPr>
          <p:cNvPr id="4" name="Picture 3">
            <a:extLst>
              <a:ext uri="{FF2B5EF4-FFF2-40B4-BE49-F238E27FC236}">
                <a16:creationId xmlns:a16="http://schemas.microsoft.com/office/drawing/2014/main" id="{2FDE58BA-F8E8-A308-6290-95511913FAC1}"/>
              </a:ext>
            </a:extLst>
          </p:cNvPr>
          <p:cNvPicPr>
            <a:picLocks noChangeAspect="1"/>
          </p:cNvPicPr>
          <p:nvPr/>
        </p:nvPicPr>
        <p:blipFill>
          <a:blip r:embed="rId3"/>
          <a:stretch>
            <a:fillRect/>
          </a:stretch>
        </p:blipFill>
        <p:spPr>
          <a:xfrm>
            <a:off x="6054660" y="5486835"/>
            <a:ext cx="2749681" cy="485827"/>
          </a:xfrm>
          <a:prstGeom prst="rect">
            <a:avLst/>
          </a:prstGeom>
        </p:spPr>
      </p:pic>
    </p:spTree>
    <p:extLst>
      <p:ext uri="{BB962C8B-B14F-4D97-AF65-F5344CB8AC3E}">
        <p14:creationId xmlns:p14="http://schemas.microsoft.com/office/powerpoint/2010/main" val="250754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kind of Diabetes?</a:t>
            </a:r>
          </a:p>
        </p:txBody>
      </p:sp>
      <p:sp>
        <p:nvSpPr>
          <p:cNvPr id="3" name="Content Placeholder 2"/>
          <p:cNvSpPr>
            <a:spLocks noGrp="1"/>
          </p:cNvSpPr>
          <p:nvPr>
            <p:ph idx="1"/>
          </p:nvPr>
        </p:nvSpPr>
        <p:spPr>
          <a:xfrm>
            <a:off x="457200" y="1143000"/>
            <a:ext cx="5105401" cy="5257800"/>
          </a:xfrm>
        </p:spPr>
        <p:txBody>
          <a:bodyPr>
            <a:normAutofit fontScale="92500" lnSpcReduction="20000"/>
          </a:bodyPr>
          <a:lstStyle/>
          <a:p>
            <a:pPr>
              <a:defRPr/>
            </a:pPr>
            <a:r>
              <a:rPr lang="en-US" dirty="0"/>
              <a:t>MS is 58, states she has had type 1 diabetes for 18 years. Quit smoking a year ago and gained about 20 lbs. BMI 25.</a:t>
            </a:r>
          </a:p>
          <a:p>
            <a:pPr>
              <a:defRPr/>
            </a:pPr>
            <a:r>
              <a:rPr lang="en-US" dirty="0"/>
              <a:t>Meds</a:t>
            </a:r>
          </a:p>
          <a:p>
            <a:pPr lvl="1">
              <a:defRPr/>
            </a:pPr>
            <a:r>
              <a:rPr lang="en-US" dirty="0"/>
              <a:t>Humalog 18-23 units before meals</a:t>
            </a:r>
          </a:p>
          <a:p>
            <a:pPr lvl="1">
              <a:defRPr/>
            </a:pPr>
            <a:r>
              <a:rPr lang="en-US" dirty="0" err="1"/>
              <a:t>Lantus</a:t>
            </a:r>
            <a:r>
              <a:rPr lang="en-US" dirty="0"/>
              <a:t> 28 units at bedtime      </a:t>
            </a:r>
          </a:p>
          <a:p>
            <a:pPr lvl="1">
              <a:defRPr/>
            </a:pPr>
            <a:r>
              <a:rPr lang="en-US" dirty="0"/>
              <a:t>Metformin 500mg TID</a:t>
            </a:r>
          </a:p>
          <a:p>
            <a:pPr>
              <a:defRPr/>
            </a:pPr>
            <a:r>
              <a:rPr lang="en-US" sz="2800" dirty="0"/>
              <a:t>What tests would you recommend?</a:t>
            </a:r>
          </a:p>
          <a:p>
            <a:pPr lvl="1">
              <a:defRPr/>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9794" y="1242646"/>
            <a:ext cx="2507006" cy="3773044"/>
          </a:xfrm>
          <a:prstGeom prst="rect">
            <a:avLst/>
          </a:prstGeom>
        </p:spPr>
      </p:pic>
      <p:pic>
        <p:nvPicPr>
          <p:cNvPr id="5" name="Picture 4"/>
          <p:cNvPicPr>
            <a:picLocks noChangeAspect="1"/>
          </p:cNvPicPr>
          <p:nvPr/>
        </p:nvPicPr>
        <p:blipFill>
          <a:blip r:embed="rId4"/>
          <a:stretch>
            <a:fillRect/>
          </a:stretch>
        </p:blipFill>
        <p:spPr>
          <a:xfrm>
            <a:off x="5773471" y="5115336"/>
            <a:ext cx="3319652" cy="1386457"/>
          </a:xfrm>
          <a:prstGeom prst="rect">
            <a:avLst/>
          </a:prstGeom>
        </p:spPr>
      </p:pic>
      <p:sp>
        <p:nvSpPr>
          <p:cNvPr id="7" name="TextBox 6">
            <a:extLst>
              <a:ext uri="{FF2B5EF4-FFF2-40B4-BE49-F238E27FC236}">
                <a16:creationId xmlns:a16="http://schemas.microsoft.com/office/drawing/2014/main" id="{59C860C7-0EE5-F66C-CD62-D3AF6AB5A302}"/>
              </a:ext>
            </a:extLst>
          </p:cNvPr>
          <p:cNvSpPr txBox="1"/>
          <p:nvPr/>
        </p:nvSpPr>
        <p:spPr>
          <a:xfrm>
            <a:off x="7010400" y="5115336"/>
            <a:ext cx="1143000" cy="461665"/>
          </a:xfrm>
          <a:prstGeom prst="rect">
            <a:avLst/>
          </a:prstGeom>
          <a:solidFill>
            <a:schemeClr val="accent5">
              <a:lumMod val="20000"/>
              <a:lumOff val="80000"/>
            </a:schemeClr>
          </a:solidFill>
        </p:spPr>
        <p:txBody>
          <a:bodyPr wrap="square" rtlCol="0">
            <a:spAutoFit/>
          </a:bodyPr>
          <a:lstStyle/>
          <a:p>
            <a:r>
              <a:rPr lang="en-US" sz="2400" b="1" dirty="0">
                <a:solidFill>
                  <a:srgbClr val="7030A0"/>
                </a:solidFill>
              </a:rPr>
              <a:t>people</a:t>
            </a:r>
          </a:p>
        </p:txBody>
      </p:sp>
    </p:spTree>
    <p:custDataLst>
      <p:tags r:id="rId1"/>
    </p:custDataLst>
    <p:extLst>
      <p:ext uri="{BB962C8B-B14F-4D97-AF65-F5344CB8AC3E}">
        <p14:creationId xmlns:p14="http://schemas.microsoft.com/office/powerpoint/2010/main" val="2671915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17. Diabetes Advocacy</a:t>
            </a:r>
          </a:p>
        </p:txBody>
      </p:sp>
      <p:sp>
        <p:nvSpPr>
          <p:cNvPr id="3" name="Content Placeholder 2"/>
          <p:cNvSpPr>
            <a:spLocks noGrp="1"/>
          </p:cNvSpPr>
          <p:nvPr>
            <p:ph sz="quarter" idx="1"/>
          </p:nvPr>
        </p:nvSpPr>
        <p:spPr>
          <a:xfrm>
            <a:off x="457200" y="1219200"/>
            <a:ext cx="4419600" cy="5295722"/>
          </a:xfrm>
        </p:spPr>
        <p:txBody>
          <a:bodyPr>
            <a:normAutofit fontScale="70000" lnSpcReduction="20000"/>
          </a:bodyPr>
          <a:lstStyle/>
          <a:p>
            <a:pPr>
              <a:lnSpc>
                <a:spcPct val="110000"/>
              </a:lnSpc>
            </a:pPr>
            <a:r>
              <a:rPr lang="en-US" dirty="0"/>
              <a:t>People living with diabetes deserve to be free from the burden of discrimination.</a:t>
            </a:r>
          </a:p>
          <a:p>
            <a:pPr>
              <a:lnSpc>
                <a:spcPct val="110000"/>
              </a:lnSpc>
            </a:pPr>
            <a:r>
              <a:rPr lang="en-US" dirty="0"/>
              <a:t>We need to all be a part of advocating to ensure a healthy and productive life for people living with diabetes.</a:t>
            </a:r>
          </a:p>
          <a:p>
            <a:pPr>
              <a:lnSpc>
                <a:spcPct val="110000"/>
              </a:lnSpc>
            </a:pPr>
            <a:r>
              <a:rPr lang="en-US" dirty="0"/>
              <a:t>Decrease barriers to diabetes self-management.</a:t>
            </a:r>
          </a:p>
        </p:txBody>
      </p:sp>
      <p:pic>
        <p:nvPicPr>
          <p:cNvPr id="4" name="Picture 3"/>
          <p:cNvPicPr>
            <a:picLocks noChangeAspect="1"/>
          </p:cNvPicPr>
          <p:nvPr/>
        </p:nvPicPr>
        <p:blipFill>
          <a:blip r:embed="rId3"/>
          <a:stretch>
            <a:fillRect/>
          </a:stretch>
        </p:blipFill>
        <p:spPr>
          <a:xfrm>
            <a:off x="5638799" y="1219201"/>
            <a:ext cx="2801815" cy="2930688"/>
          </a:xfrm>
          <a:prstGeom prst="rect">
            <a:avLst/>
          </a:prstGeom>
        </p:spPr>
      </p:pic>
      <p:sp>
        <p:nvSpPr>
          <p:cNvPr id="5" name="TextBox 4">
            <a:extLst>
              <a:ext uri="{FF2B5EF4-FFF2-40B4-BE49-F238E27FC236}">
                <a16:creationId xmlns:a16="http://schemas.microsoft.com/office/drawing/2014/main" id="{F3CED561-E210-4A92-B3E7-DA63B6FE09D2}"/>
              </a:ext>
            </a:extLst>
          </p:cNvPr>
          <p:cNvSpPr txBox="1"/>
          <p:nvPr/>
        </p:nvSpPr>
        <p:spPr>
          <a:xfrm>
            <a:off x="5401580" y="4197633"/>
            <a:ext cx="3581400" cy="2308324"/>
          </a:xfrm>
          <a:prstGeom prst="rect">
            <a:avLst/>
          </a:prstGeom>
          <a:noFill/>
        </p:spPr>
        <p:txBody>
          <a:bodyPr wrap="square" rtlCol="0">
            <a:spAutoFit/>
          </a:bodyPr>
          <a:lstStyle/>
          <a:p>
            <a:r>
              <a:rPr lang="en-US" dirty="0"/>
              <a:t>Diabetes Care needs to meet outlined standards in all settings.</a:t>
            </a:r>
          </a:p>
          <a:p>
            <a:r>
              <a:rPr lang="en-US" dirty="0"/>
              <a:t>-   In school setting</a:t>
            </a:r>
          </a:p>
          <a:p>
            <a:pPr marL="285750" indent="-285750">
              <a:buFontTx/>
              <a:buChar char="-"/>
            </a:pPr>
            <a:r>
              <a:rPr lang="en-US" dirty="0"/>
              <a:t>Young children in childcare</a:t>
            </a:r>
          </a:p>
          <a:p>
            <a:pPr marL="285750" indent="-285750">
              <a:buFontTx/>
              <a:buChar char="-"/>
            </a:pPr>
            <a:r>
              <a:rPr lang="en-US" dirty="0"/>
              <a:t>For Drivers</a:t>
            </a:r>
          </a:p>
          <a:p>
            <a:pPr marL="285750" indent="-285750">
              <a:buFontTx/>
              <a:buChar char="-"/>
            </a:pPr>
            <a:r>
              <a:rPr lang="en-US" dirty="0"/>
              <a:t>In work settings</a:t>
            </a:r>
          </a:p>
          <a:p>
            <a:pPr marL="285750" indent="-285750">
              <a:buFontTx/>
              <a:buChar char="-"/>
            </a:pPr>
            <a:r>
              <a:rPr lang="en-US" dirty="0"/>
              <a:t>In Detention Facilities</a:t>
            </a:r>
          </a:p>
          <a:p>
            <a:pPr marL="285750" indent="-285750">
              <a:buFontTx/>
              <a:buChar char="-"/>
            </a:pPr>
            <a:r>
              <a:rPr lang="en-US" dirty="0"/>
              <a:t>Insulin Access &amp; Affordability</a:t>
            </a:r>
          </a:p>
        </p:txBody>
      </p:sp>
      <p:pic>
        <p:nvPicPr>
          <p:cNvPr id="7" name="Picture 6">
            <a:extLst>
              <a:ext uri="{FF2B5EF4-FFF2-40B4-BE49-F238E27FC236}">
                <a16:creationId xmlns:a16="http://schemas.microsoft.com/office/drawing/2014/main" id="{179E02A6-0C58-071C-1DBA-9509C64B3417}"/>
              </a:ext>
            </a:extLst>
          </p:cNvPr>
          <p:cNvPicPr>
            <a:picLocks noChangeAspect="1"/>
          </p:cNvPicPr>
          <p:nvPr/>
        </p:nvPicPr>
        <p:blipFill>
          <a:blip r:embed="rId4"/>
          <a:stretch>
            <a:fillRect/>
          </a:stretch>
        </p:blipFill>
        <p:spPr>
          <a:xfrm>
            <a:off x="595809" y="6413314"/>
            <a:ext cx="4249615" cy="355616"/>
          </a:xfrm>
          <a:prstGeom prst="rect">
            <a:avLst/>
          </a:prstGeom>
        </p:spPr>
      </p:pic>
    </p:spTree>
    <p:custDataLst>
      <p:tags r:id="rId1"/>
    </p:custDataLst>
    <p:extLst>
      <p:ext uri="{BB962C8B-B14F-4D97-AF65-F5344CB8AC3E}">
        <p14:creationId xmlns:p14="http://schemas.microsoft.com/office/powerpoint/2010/main" val="85888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C100E-0890-A52B-7A55-289D8161CEDA}"/>
              </a:ext>
            </a:extLst>
          </p:cNvPr>
          <p:cNvSpPr>
            <a:spLocks noGrp="1"/>
          </p:cNvSpPr>
          <p:nvPr>
            <p:ph type="title"/>
          </p:nvPr>
        </p:nvSpPr>
        <p:spPr>
          <a:xfrm>
            <a:off x="457200" y="228600"/>
            <a:ext cx="8229600" cy="914400"/>
          </a:xfrm>
        </p:spPr>
        <p:txBody>
          <a:bodyPr anchor="b">
            <a:normAutofit/>
          </a:bodyPr>
          <a:lstStyle/>
          <a:p>
            <a:r>
              <a:rPr lang="en-US" dirty="0"/>
              <a:t>Type 1 &amp; Type 2 - Double Diabetes?</a:t>
            </a:r>
          </a:p>
        </p:txBody>
      </p:sp>
      <p:sp>
        <p:nvSpPr>
          <p:cNvPr id="3" name="Content Placeholder 2">
            <a:extLst>
              <a:ext uri="{FF2B5EF4-FFF2-40B4-BE49-F238E27FC236}">
                <a16:creationId xmlns:a16="http://schemas.microsoft.com/office/drawing/2014/main" id="{EEC002EE-4C1F-A42F-3E42-FCEC9F8ABDE5}"/>
              </a:ext>
            </a:extLst>
          </p:cNvPr>
          <p:cNvSpPr>
            <a:spLocks noGrp="1"/>
          </p:cNvSpPr>
          <p:nvPr>
            <p:ph sz="quarter" idx="1"/>
          </p:nvPr>
        </p:nvSpPr>
        <p:spPr>
          <a:xfrm>
            <a:off x="479986" y="1295400"/>
            <a:ext cx="5082614" cy="5410200"/>
          </a:xfrm>
        </p:spPr>
        <p:txBody>
          <a:bodyPr>
            <a:normAutofit fontScale="92500" lnSpcReduction="10000"/>
          </a:bodyPr>
          <a:lstStyle/>
          <a:p>
            <a:pPr>
              <a:lnSpc>
                <a:spcPct val="110000"/>
              </a:lnSpc>
            </a:pPr>
            <a:r>
              <a:rPr lang="en-US" sz="2800" dirty="0"/>
              <a:t>M</a:t>
            </a:r>
            <a:r>
              <a:rPr lang="en-US" sz="2800" b="0" i="0" dirty="0">
                <a:effectLst/>
              </a:rPr>
              <a:t>ay be appropriate to recognize a </a:t>
            </a:r>
            <a:r>
              <a:rPr lang="en-US" sz="2800" dirty="0"/>
              <a:t>person with </a:t>
            </a:r>
            <a:r>
              <a:rPr lang="en-US" sz="2800" b="0" i="0" dirty="0">
                <a:effectLst/>
              </a:rPr>
              <a:t>type 1 diabetes </a:t>
            </a:r>
            <a:r>
              <a:rPr lang="en-US" sz="2800" b="0" i="1" dirty="0">
                <a:effectLst/>
              </a:rPr>
              <a:t>and </a:t>
            </a:r>
            <a:r>
              <a:rPr lang="en-US" sz="2800" b="0" i="0" dirty="0">
                <a:effectLst/>
              </a:rPr>
              <a:t>features classically associated with type 2 diabetes (e.g., insulin resistance, obesity, and other metabolic abnormalities.</a:t>
            </a:r>
          </a:p>
          <a:p>
            <a:pPr>
              <a:lnSpc>
                <a:spcPct val="110000"/>
              </a:lnSpc>
            </a:pPr>
            <a:r>
              <a:rPr lang="en-US" sz="2800" dirty="0"/>
              <a:t>Can help</a:t>
            </a:r>
            <a:r>
              <a:rPr lang="en-US" sz="2800" b="0" i="0" dirty="0">
                <a:effectLst/>
              </a:rPr>
              <a:t> facilitate access to appropriate treatment:</a:t>
            </a:r>
          </a:p>
          <a:p>
            <a:pPr lvl="1">
              <a:lnSpc>
                <a:spcPct val="110000"/>
              </a:lnSpc>
            </a:pPr>
            <a:r>
              <a:rPr lang="en-US" sz="2800" b="0" i="0" dirty="0">
                <a:effectLst/>
              </a:rPr>
              <a:t> (e.g., GLP-1 RA or SGLT-2 inhibitor therapies for potential weight and other cardiometabolic benefits) and monitoring systems.</a:t>
            </a:r>
            <a:endParaRPr lang="en-US" sz="2800" dirty="0"/>
          </a:p>
        </p:txBody>
      </p:sp>
      <p:pic>
        <p:nvPicPr>
          <p:cNvPr id="5" name="Picture 4" descr="Person with colorful hair">
            <a:extLst>
              <a:ext uri="{FF2B5EF4-FFF2-40B4-BE49-F238E27FC236}">
                <a16:creationId xmlns:a16="http://schemas.microsoft.com/office/drawing/2014/main" id="{577F747F-02A1-BDAE-03BA-1D3A6372FC56}"/>
              </a:ext>
            </a:extLst>
          </p:cNvPr>
          <p:cNvPicPr>
            <a:picLocks noChangeAspect="1"/>
          </p:cNvPicPr>
          <p:nvPr/>
        </p:nvPicPr>
        <p:blipFill>
          <a:blip r:embed="rId2" cstate="print">
            <a:extLst>
              <a:ext uri="{28A0092B-C50C-407E-A947-70E740481C1C}">
                <a14:useLocalDpi xmlns:a14="http://schemas.microsoft.com/office/drawing/2010/main" val="0"/>
              </a:ext>
            </a:extLst>
          </a:blip>
          <a:srcRect l="31933" r="13430" b="-3"/>
          <a:stretch/>
        </p:blipFill>
        <p:spPr>
          <a:xfrm>
            <a:off x="5867400" y="1216152"/>
            <a:ext cx="2806446" cy="3428690"/>
          </a:xfrm>
          <a:prstGeom prst="rect">
            <a:avLst/>
          </a:prstGeom>
          <a:noFill/>
        </p:spPr>
      </p:pic>
      <p:pic>
        <p:nvPicPr>
          <p:cNvPr id="4" name="Picture 3">
            <a:extLst>
              <a:ext uri="{FF2B5EF4-FFF2-40B4-BE49-F238E27FC236}">
                <a16:creationId xmlns:a16="http://schemas.microsoft.com/office/drawing/2014/main" id="{CF5416A9-E6A6-0E3A-BF68-EFF7D8B25322}"/>
              </a:ext>
            </a:extLst>
          </p:cNvPr>
          <p:cNvPicPr>
            <a:picLocks noChangeAspect="1"/>
          </p:cNvPicPr>
          <p:nvPr/>
        </p:nvPicPr>
        <p:blipFill>
          <a:blip r:embed="rId3"/>
          <a:stretch>
            <a:fillRect/>
          </a:stretch>
        </p:blipFill>
        <p:spPr>
          <a:xfrm>
            <a:off x="6019800" y="4717994"/>
            <a:ext cx="2743200" cy="484682"/>
          </a:xfrm>
          <a:prstGeom prst="rect">
            <a:avLst/>
          </a:prstGeom>
        </p:spPr>
      </p:pic>
    </p:spTree>
    <p:extLst>
      <p:ext uri="{BB962C8B-B14F-4D97-AF65-F5344CB8AC3E}">
        <p14:creationId xmlns:p14="http://schemas.microsoft.com/office/powerpoint/2010/main" val="3214028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type of Diabetes?</a:t>
            </a:r>
          </a:p>
        </p:txBody>
      </p:sp>
      <p:sp>
        <p:nvSpPr>
          <p:cNvPr id="3" name="Content Placeholder 2"/>
          <p:cNvSpPr>
            <a:spLocks noGrp="1"/>
          </p:cNvSpPr>
          <p:nvPr>
            <p:ph idx="1"/>
          </p:nvPr>
        </p:nvSpPr>
        <p:spPr>
          <a:xfrm>
            <a:off x="533400" y="1447008"/>
            <a:ext cx="4649787" cy="4497387"/>
          </a:xfrm>
        </p:spPr>
        <p:txBody>
          <a:bodyPr>
            <a:normAutofit fontScale="92500"/>
          </a:bodyPr>
          <a:lstStyle/>
          <a:p>
            <a:r>
              <a:rPr lang="en-US" dirty="0"/>
              <a:t>72 Years old</a:t>
            </a:r>
          </a:p>
          <a:p>
            <a:r>
              <a:rPr lang="en-US" dirty="0"/>
              <a:t>A1c 3 months prior 6.2% </a:t>
            </a:r>
          </a:p>
          <a:p>
            <a:r>
              <a:rPr lang="en-US" dirty="0"/>
              <a:t>A1c now 13.9%</a:t>
            </a:r>
          </a:p>
          <a:p>
            <a:r>
              <a:rPr lang="en-US" dirty="0"/>
              <a:t>BMI 24.5</a:t>
            </a:r>
          </a:p>
          <a:p>
            <a:r>
              <a:rPr lang="en-US" dirty="0"/>
              <a:t>Lost about 10 pounds over last month</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511536" y="1803664"/>
            <a:ext cx="3456511" cy="2592384"/>
          </a:xfrm>
          <a:prstGeom prst="rect">
            <a:avLst/>
          </a:prstGeom>
        </p:spPr>
      </p:pic>
    </p:spTree>
    <p:custDataLst>
      <p:tags r:id="rId1"/>
    </p:custDataLst>
    <p:extLst>
      <p:ext uri="{BB962C8B-B14F-4D97-AF65-F5344CB8AC3E}">
        <p14:creationId xmlns:p14="http://schemas.microsoft.com/office/powerpoint/2010/main" val="4251527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9" name="Picture 5" descr="C:\Users\Beverly\AppData\Local\Microsoft\Windows\Temporary Internet Files\Content.IE5\52TDUJIH\MPj0438632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8941" y="1086086"/>
            <a:ext cx="1874839"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Rectangle 1026"/>
          <p:cNvSpPr>
            <a:spLocks noGrp="1" noChangeArrowheads="1"/>
          </p:cNvSpPr>
          <p:nvPr>
            <p:ph type="title"/>
          </p:nvPr>
        </p:nvSpPr>
        <p:spPr>
          <a:xfrm>
            <a:off x="304800" y="228600"/>
            <a:ext cx="8305800" cy="1191575"/>
          </a:xfrm>
        </p:spPr>
        <p:txBody>
          <a:bodyPr>
            <a:normAutofit fontScale="90000"/>
          </a:bodyPr>
          <a:lstStyle/>
          <a:p>
            <a:pPr eaLnBrk="1" hangingPunct="1"/>
            <a:r>
              <a:rPr lang="en-US" sz="4000" dirty="0"/>
              <a:t>Latent </a:t>
            </a:r>
            <a:r>
              <a:rPr lang="en-US" sz="4000" dirty="0" err="1"/>
              <a:t>AutoImmunity</a:t>
            </a:r>
            <a:r>
              <a:rPr lang="en-US" sz="4000" dirty="0"/>
              <a:t> Diabetes in Adults (LADA)</a:t>
            </a:r>
          </a:p>
        </p:txBody>
      </p:sp>
      <p:sp>
        <p:nvSpPr>
          <p:cNvPr id="52227" name="Rectangle 1027"/>
          <p:cNvSpPr>
            <a:spLocks noGrp="1" noChangeArrowheads="1"/>
          </p:cNvSpPr>
          <p:nvPr>
            <p:ph idx="1"/>
          </p:nvPr>
        </p:nvSpPr>
        <p:spPr>
          <a:xfrm>
            <a:off x="457200" y="1600200"/>
            <a:ext cx="6705601" cy="4724399"/>
          </a:xfrm>
        </p:spPr>
        <p:txBody>
          <a:bodyPr>
            <a:normAutofit fontScale="85000" lnSpcReduction="10000"/>
          </a:bodyPr>
          <a:lstStyle/>
          <a:p>
            <a:pPr eaLnBrk="1" hangingPunct="1"/>
            <a:r>
              <a:rPr lang="en-US" dirty="0"/>
              <a:t>Antibody positive to 1-2 of below</a:t>
            </a:r>
          </a:p>
          <a:p>
            <a:pPr lvl="1" eaLnBrk="1" hangingPunct="1"/>
            <a:r>
              <a:rPr lang="en-US" sz="2800" dirty="0"/>
              <a:t>GAD-65 autoantibodies</a:t>
            </a:r>
          </a:p>
          <a:p>
            <a:pPr lvl="1" eaLnBrk="1" hangingPunct="1"/>
            <a:r>
              <a:rPr lang="en-US" sz="2800" dirty="0"/>
              <a:t>Insulin Autoantibodies </a:t>
            </a:r>
          </a:p>
          <a:p>
            <a:pPr lvl="1" eaLnBrk="1" hangingPunct="1"/>
            <a:r>
              <a:rPr lang="en-US" sz="2800" dirty="0"/>
              <a:t>Islet Cell antigen-2</a:t>
            </a:r>
          </a:p>
          <a:p>
            <a:pPr lvl="1" eaLnBrk="1" hangingPunct="1"/>
            <a:r>
              <a:rPr lang="en-US" sz="2800" dirty="0"/>
              <a:t>ZnT8</a:t>
            </a:r>
          </a:p>
          <a:p>
            <a:pPr eaLnBrk="1" hangingPunct="1"/>
            <a:r>
              <a:rPr lang="en-US" dirty="0"/>
              <a:t>Adult Age at onset</a:t>
            </a:r>
          </a:p>
          <a:p>
            <a:pPr eaLnBrk="1" hangingPunct="1"/>
            <a:r>
              <a:rPr lang="en-US" dirty="0"/>
              <a:t>Usually benefit from insulin w/in first 6 months of diagnosis</a:t>
            </a:r>
          </a:p>
          <a:p>
            <a:pPr eaLnBrk="1" hangingPunct="1"/>
            <a:r>
              <a:rPr lang="en-US" dirty="0"/>
              <a:t>Early insulin therapy may preserve beta cell function</a:t>
            </a:r>
          </a:p>
        </p:txBody>
      </p:sp>
      <p:sp>
        <p:nvSpPr>
          <p:cNvPr id="52228" name="Rectangle 1028"/>
          <p:cNvSpPr>
            <a:spLocks noChangeArrowheads="1"/>
          </p:cNvSpPr>
          <p:nvPr/>
        </p:nvSpPr>
        <p:spPr bwMode="auto">
          <a:xfrm>
            <a:off x="4114800" y="6096000"/>
            <a:ext cx="5029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r>
              <a:rPr lang="en-US" i="1" dirty="0"/>
              <a:t>Diabetes Care</a:t>
            </a:r>
            <a:r>
              <a:rPr lang="en-US" dirty="0"/>
              <a:t> 26:536-538, 2003</a:t>
            </a:r>
            <a:br>
              <a:rPr lang="en-US" dirty="0"/>
            </a:br>
            <a:r>
              <a:rPr lang="en-US" dirty="0"/>
              <a:t>Jerry P. Palmer, MD and </a:t>
            </a:r>
            <a:r>
              <a:rPr lang="en-US" dirty="0" err="1"/>
              <a:t>Irl</a:t>
            </a:r>
            <a:r>
              <a:rPr lang="en-US" dirty="0"/>
              <a:t> B. Hirsch, MD  </a:t>
            </a:r>
          </a:p>
        </p:txBody>
      </p:sp>
      <p:pic>
        <p:nvPicPr>
          <p:cNvPr id="3" name="Picture 2">
            <a:extLst>
              <a:ext uri="{FF2B5EF4-FFF2-40B4-BE49-F238E27FC236}">
                <a16:creationId xmlns:a16="http://schemas.microsoft.com/office/drawing/2014/main" id="{4D41A66E-3549-A8C9-B291-2310936E40A4}"/>
              </a:ext>
            </a:extLst>
          </p:cNvPr>
          <p:cNvPicPr>
            <a:picLocks noChangeAspect="1"/>
          </p:cNvPicPr>
          <p:nvPr/>
        </p:nvPicPr>
        <p:blipFill>
          <a:blip r:embed="rId5"/>
          <a:stretch>
            <a:fillRect/>
          </a:stretch>
        </p:blipFill>
        <p:spPr>
          <a:xfrm>
            <a:off x="762000" y="6170534"/>
            <a:ext cx="1752600" cy="668179"/>
          </a:xfrm>
          <a:prstGeom prst="rect">
            <a:avLst/>
          </a:prstGeom>
        </p:spPr>
      </p:pic>
    </p:spTree>
    <p:custDataLst>
      <p:tags r:id="rId1"/>
    </p:custDataLst>
    <p:extLst>
      <p:ext uri="{BB962C8B-B14F-4D97-AF65-F5344CB8AC3E}">
        <p14:creationId xmlns:p14="http://schemas.microsoft.com/office/powerpoint/2010/main" val="1847109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normAutofit fontScale="90000"/>
          </a:bodyPr>
          <a:lstStyle/>
          <a:p>
            <a:pPr eaLnBrk="1" hangingPunct="1"/>
            <a:r>
              <a:rPr lang="en-US" sz="4000"/>
              <a:t>LADA Clinical Features Compared to Type 2</a:t>
            </a:r>
          </a:p>
        </p:txBody>
      </p:sp>
      <p:sp>
        <p:nvSpPr>
          <p:cNvPr id="53251" name="Rectangle 3"/>
          <p:cNvSpPr>
            <a:spLocks noGrp="1" noChangeArrowheads="1"/>
          </p:cNvSpPr>
          <p:nvPr>
            <p:ph idx="1"/>
          </p:nvPr>
        </p:nvSpPr>
        <p:spPr>
          <a:xfrm>
            <a:off x="457201" y="1447802"/>
            <a:ext cx="8485188" cy="4613275"/>
          </a:xfrm>
        </p:spPr>
        <p:txBody>
          <a:bodyPr>
            <a:normAutofit/>
          </a:bodyPr>
          <a:lstStyle/>
          <a:p>
            <a:pPr eaLnBrk="1" hangingPunct="1">
              <a:buFont typeface="Wingdings" pitchFamily="2" charset="2"/>
              <a:buNone/>
            </a:pPr>
            <a:r>
              <a:rPr lang="en-US" u="sng"/>
              <a:t>Feature			       LADA	Type 2</a:t>
            </a:r>
          </a:p>
          <a:p>
            <a:pPr eaLnBrk="1" hangingPunct="1"/>
            <a:r>
              <a:rPr lang="en-US"/>
              <a:t>Age &lt;50			  63%	  19%</a:t>
            </a:r>
          </a:p>
          <a:p>
            <a:pPr eaLnBrk="1" hangingPunct="1"/>
            <a:r>
              <a:rPr lang="en-US"/>
              <a:t>Acute hyperglycemia	  66		  24</a:t>
            </a:r>
          </a:p>
          <a:p>
            <a:pPr eaLnBrk="1" hangingPunct="1"/>
            <a:r>
              <a:rPr lang="en-US"/>
              <a:t>BMI &lt; 25 			  33		  13</a:t>
            </a:r>
          </a:p>
          <a:p>
            <a:pPr eaLnBrk="1" hangingPunct="1"/>
            <a:r>
              <a:rPr lang="en-US"/>
              <a:t>Hx of autoimmune dx  27		  12</a:t>
            </a:r>
          </a:p>
          <a:p>
            <a:pPr eaLnBrk="1" hangingPunct="1"/>
            <a:r>
              <a:rPr lang="en-US"/>
              <a:t>Family hx autoimmune 46      	   35</a:t>
            </a:r>
            <a:endParaRPr lang="en-US" dirty="0"/>
          </a:p>
        </p:txBody>
      </p:sp>
      <p:sp>
        <p:nvSpPr>
          <p:cNvPr id="53252" name="Rectangle 4"/>
          <p:cNvSpPr>
            <a:spLocks noChangeArrowheads="1"/>
          </p:cNvSpPr>
          <p:nvPr/>
        </p:nvSpPr>
        <p:spPr bwMode="auto">
          <a:xfrm>
            <a:off x="3810000" y="5850218"/>
            <a:ext cx="5029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r>
              <a:rPr lang="en-US" i="1" dirty="0"/>
              <a:t>Practical Diabetology March 08, Unger</a:t>
            </a:r>
            <a:r>
              <a:rPr lang="en-US" dirty="0"/>
              <a:t> MD  </a:t>
            </a:r>
          </a:p>
        </p:txBody>
      </p:sp>
      <p:pic>
        <p:nvPicPr>
          <p:cNvPr id="3" name="Picture 2">
            <a:extLst>
              <a:ext uri="{FF2B5EF4-FFF2-40B4-BE49-F238E27FC236}">
                <a16:creationId xmlns:a16="http://schemas.microsoft.com/office/drawing/2014/main" id="{CC244D31-4E62-6E53-4293-7470F571EB88}"/>
              </a:ext>
            </a:extLst>
          </p:cNvPr>
          <p:cNvPicPr>
            <a:picLocks noChangeAspect="1"/>
          </p:cNvPicPr>
          <p:nvPr/>
        </p:nvPicPr>
        <p:blipFill>
          <a:blip r:embed="rId4"/>
          <a:stretch>
            <a:fillRect/>
          </a:stretch>
        </p:blipFill>
        <p:spPr>
          <a:xfrm>
            <a:off x="438665" y="5580458"/>
            <a:ext cx="3048425" cy="1162212"/>
          </a:xfrm>
          <a:prstGeom prst="rect">
            <a:avLst/>
          </a:prstGeom>
        </p:spPr>
      </p:pic>
    </p:spTree>
    <p:custDataLst>
      <p:tags r:id="rId1"/>
    </p:custDataLst>
    <p:extLst>
      <p:ext uri="{BB962C8B-B14F-4D97-AF65-F5344CB8AC3E}">
        <p14:creationId xmlns:p14="http://schemas.microsoft.com/office/powerpoint/2010/main" val="3480027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91CD8-E2E6-93AD-6AA6-373D7A692E8E}"/>
              </a:ext>
            </a:extLst>
          </p:cNvPr>
          <p:cNvSpPr>
            <a:spLocks noGrp="1"/>
          </p:cNvSpPr>
          <p:nvPr>
            <p:ph type="title"/>
          </p:nvPr>
        </p:nvSpPr>
        <p:spPr>
          <a:xfrm>
            <a:off x="457200" y="228600"/>
            <a:ext cx="8229600" cy="914400"/>
          </a:xfrm>
        </p:spPr>
        <p:txBody>
          <a:bodyPr anchor="b">
            <a:normAutofit/>
          </a:bodyPr>
          <a:lstStyle/>
          <a:p>
            <a:pPr>
              <a:lnSpc>
                <a:spcPct val="90000"/>
              </a:lnSpc>
            </a:pPr>
            <a:r>
              <a:rPr lang="en-US" sz="2800"/>
              <a:t>What about Latent Autoimmunity Diabetes in Adults (LADA) </a:t>
            </a:r>
          </a:p>
        </p:txBody>
      </p:sp>
      <p:sp>
        <p:nvSpPr>
          <p:cNvPr id="3" name="Content Placeholder 2">
            <a:extLst>
              <a:ext uri="{FF2B5EF4-FFF2-40B4-BE49-F238E27FC236}">
                <a16:creationId xmlns:a16="http://schemas.microsoft.com/office/drawing/2014/main" id="{8CC4BBC5-B80F-DB9F-6F36-D8A82100169A}"/>
              </a:ext>
            </a:extLst>
          </p:cNvPr>
          <p:cNvSpPr>
            <a:spLocks noGrp="1"/>
          </p:cNvSpPr>
          <p:nvPr>
            <p:ph sz="quarter" idx="1"/>
          </p:nvPr>
        </p:nvSpPr>
        <p:spPr>
          <a:xfrm>
            <a:off x="457200" y="1219200"/>
            <a:ext cx="5334000" cy="4937760"/>
          </a:xfrm>
        </p:spPr>
        <p:txBody>
          <a:bodyPr>
            <a:normAutofit fontScale="92500" lnSpcReduction="20000"/>
          </a:bodyPr>
          <a:lstStyle/>
          <a:p>
            <a:pPr>
              <a:lnSpc>
                <a:spcPct val="110000"/>
              </a:lnSpc>
            </a:pPr>
            <a:r>
              <a:rPr lang="en-US" sz="2800" dirty="0"/>
              <a:t>S</a:t>
            </a:r>
            <a:r>
              <a:rPr lang="en-US" sz="2800" b="0" i="0" dirty="0">
                <a:effectLst/>
              </a:rPr>
              <a:t>lowly progressive autoimmune diabetes with an adult onset should be termed:</a:t>
            </a:r>
          </a:p>
          <a:p>
            <a:pPr lvl="1">
              <a:lnSpc>
                <a:spcPct val="110000"/>
              </a:lnSpc>
            </a:pPr>
            <a:r>
              <a:rPr lang="en-US" sz="2800" dirty="0"/>
              <a:t>LADA</a:t>
            </a:r>
            <a:r>
              <a:rPr lang="en-US" sz="2800" b="0" i="0" dirty="0">
                <a:effectLst/>
              </a:rPr>
              <a:t> or type 1 diabetes. </a:t>
            </a:r>
            <a:endParaRPr lang="en-US" sz="2800" dirty="0"/>
          </a:p>
          <a:p>
            <a:pPr lvl="1">
              <a:lnSpc>
                <a:spcPct val="110000"/>
              </a:lnSpc>
            </a:pPr>
            <a:r>
              <a:rPr lang="en-US" sz="2800" b="0" i="0" dirty="0">
                <a:effectLst/>
              </a:rPr>
              <a:t>Slow autoimmune β-cell destruction can lead to a long duration of marginal insulin secretory capacity. </a:t>
            </a:r>
          </a:p>
          <a:p>
            <a:pPr lvl="1">
              <a:lnSpc>
                <a:spcPct val="110000"/>
              </a:lnSpc>
            </a:pPr>
            <a:r>
              <a:rPr lang="en-US" sz="2800" b="0" i="0" dirty="0">
                <a:effectLst/>
              </a:rPr>
              <a:t>For this classification, all forms of diabetes mediated by autoimmune β-cell destruction independent of age of onset are included under the rubric of type 1 diabetes. </a:t>
            </a:r>
            <a:endParaRPr lang="en-US" sz="2800" dirty="0"/>
          </a:p>
        </p:txBody>
      </p:sp>
      <p:pic>
        <p:nvPicPr>
          <p:cNvPr id="5" name="Picture 4" descr="Stressed healthcare worker">
            <a:extLst>
              <a:ext uri="{FF2B5EF4-FFF2-40B4-BE49-F238E27FC236}">
                <a16:creationId xmlns:a16="http://schemas.microsoft.com/office/drawing/2014/main" id="{BF73B091-C9B1-B2F7-9779-1EC6D3FFC96F}"/>
              </a:ext>
            </a:extLst>
          </p:cNvPr>
          <p:cNvPicPr>
            <a:picLocks noChangeAspect="1"/>
          </p:cNvPicPr>
          <p:nvPr/>
        </p:nvPicPr>
        <p:blipFill>
          <a:blip r:embed="rId2" cstate="print">
            <a:extLst>
              <a:ext uri="{28A0092B-C50C-407E-A947-70E740481C1C}">
                <a14:useLocalDpi xmlns:a14="http://schemas.microsoft.com/office/drawing/2010/main" val="0"/>
              </a:ext>
            </a:extLst>
          </a:blip>
          <a:srcRect l="40058" r="5304" b="-3"/>
          <a:stretch/>
        </p:blipFill>
        <p:spPr>
          <a:xfrm>
            <a:off x="6014895" y="1295400"/>
            <a:ext cx="2666989" cy="3258312"/>
          </a:xfrm>
          <a:prstGeom prst="rect">
            <a:avLst/>
          </a:prstGeom>
          <a:noFill/>
        </p:spPr>
      </p:pic>
      <p:pic>
        <p:nvPicPr>
          <p:cNvPr id="6" name="Picture 5">
            <a:extLst>
              <a:ext uri="{FF2B5EF4-FFF2-40B4-BE49-F238E27FC236}">
                <a16:creationId xmlns:a16="http://schemas.microsoft.com/office/drawing/2014/main" id="{409A20EC-1DCF-4A4B-AD0E-7A9303FB963B}"/>
              </a:ext>
            </a:extLst>
          </p:cNvPr>
          <p:cNvPicPr>
            <a:picLocks noChangeAspect="1"/>
          </p:cNvPicPr>
          <p:nvPr/>
        </p:nvPicPr>
        <p:blipFill>
          <a:blip r:embed="rId3"/>
          <a:stretch>
            <a:fillRect/>
          </a:stretch>
        </p:blipFill>
        <p:spPr>
          <a:xfrm>
            <a:off x="6096000" y="4706112"/>
            <a:ext cx="2666989" cy="472516"/>
          </a:xfrm>
          <a:prstGeom prst="rect">
            <a:avLst/>
          </a:prstGeom>
        </p:spPr>
      </p:pic>
    </p:spTree>
    <p:extLst>
      <p:ext uri="{BB962C8B-B14F-4D97-AF65-F5344CB8AC3E}">
        <p14:creationId xmlns:p14="http://schemas.microsoft.com/office/powerpoint/2010/main" val="314828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4" name="Rectangle 2"/>
          <p:cNvSpPr>
            <a:spLocks noChangeArrowheads="1"/>
          </p:cNvSpPr>
          <p:nvPr/>
        </p:nvSpPr>
        <p:spPr bwMode="auto">
          <a:xfrm>
            <a:off x="4224868" y="301627"/>
            <a:ext cx="4470023" cy="2749551"/>
          </a:xfrm>
          <a:prstGeom prst="rect">
            <a:avLst/>
          </a:prstGeom>
          <a:noFill/>
          <a:ln w="12700" cap="sq">
            <a:noFill/>
            <a:miter lim="800000"/>
            <a:headEnd type="none" w="sm" len="sm"/>
            <a:tailEnd type="none" w="sm" len="sm"/>
          </a:ln>
          <a:effectLst/>
        </p:spPr>
        <p:txBody>
          <a:bodyPr anchor="ctr"/>
          <a:lstStyle/>
          <a:p>
            <a:pPr algn="ctr">
              <a:defRPr/>
            </a:pPr>
            <a:r>
              <a:rPr lang="en-US" sz="3911" dirty="0">
                <a:solidFill>
                  <a:srgbClr val="7030A0"/>
                </a:solidFill>
                <a:effectLst>
                  <a:outerShdw blurRad="38100" dist="38100" dir="2700000" algn="tl">
                    <a:srgbClr val="000000"/>
                  </a:outerShdw>
                </a:effectLst>
                <a:latin typeface="Gill Sans MT"/>
              </a:rPr>
              <a:t>Patti Labelle</a:t>
            </a:r>
          </a:p>
          <a:p>
            <a:pPr algn="ctr">
              <a:defRPr/>
            </a:pPr>
            <a:r>
              <a:rPr lang="en-US" sz="3911" dirty="0">
                <a:solidFill>
                  <a:prstClr val="black"/>
                </a:solidFill>
                <a:latin typeface="Calibri" panose="020F0502020204030204" pitchFamily="34" charset="0"/>
              </a:rPr>
              <a:t>"</a:t>
            </a:r>
            <a:r>
              <a:rPr lang="en-US" sz="3911" dirty="0" err="1">
                <a:solidFill>
                  <a:prstClr val="black"/>
                </a:solidFill>
                <a:latin typeface="Calibri" panose="020F0502020204030204" pitchFamily="34" charset="0"/>
              </a:rPr>
              <a:t>divabetic</a:t>
            </a:r>
            <a:r>
              <a:rPr lang="en-US" sz="3911" dirty="0">
                <a:solidFill>
                  <a:prstClr val="black"/>
                </a:solidFill>
                <a:latin typeface="Calibri" panose="020F0502020204030204" pitchFamily="34" charset="0"/>
              </a:rPr>
              <a:t>”</a:t>
            </a:r>
          </a:p>
          <a:p>
            <a:pPr algn="ctr">
              <a:defRPr/>
            </a:pPr>
            <a:r>
              <a:rPr lang="en-US" sz="3911" dirty="0">
                <a:solidFill>
                  <a:prstClr val="black"/>
                </a:solidFill>
                <a:effectLst>
                  <a:outerShdw blurRad="38100" dist="38100" dir="2700000" algn="tl">
                    <a:srgbClr val="000000"/>
                  </a:outerShdw>
                </a:effectLst>
                <a:latin typeface="Calibri" panose="020F0502020204030204" pitchFamily="34" charset="0"/>
              </a:rPr>
              <a:t>“I have diabetes, it doesn’t have me”</a:t>
            </a:r>
            <a:endParaRPr lang="en-US" sz="3911" dirty="0">
              <a:solidFill>
                <a:srgbClr val="B292CA"/>
              </a:solidFill>
              <a:effectLst>
                <a:outerShdw blurRad="38100" dist="38100" dir="2700000" algn="tl">
                  <a:srgbClr val="000000"/>
                </a:outerShdw>
              </a:effectLst>
              <a:latin typeface="Calibri" panose="020F0502020204030204" pitchFamily="34" charset="0"/>
            </a:endParaRPr>
          </a:p>
        </p:txBody>
      </p:sp>
      <p:pic>
        <p:nvPicPr>
          <p:cNvPr id="2" name="Picture 1"/>
          <p:cNvPicPr>
            <a:picLocks noChangeAspect="1"/>
          </p:cNvPicPr>
          <p:nvPr/>
        </p:nvPicPr>
        <p:blipFill>
          <a:blip r:embed="rId4"/>
          <a:stretch>
            <a:fillRect/>
          </a:stretch>
        </p:blipFill>
        <p:spPr>
          <a:xfrm>
            <a:off x="304800" y="301627"/>
            <a:ext cx="3189235" cy="4826000"/>
          </a:xfrm>
          <a:prstGeom prst="rect">
            <a:avLst/>
          </a:prstGeom>
        </p:spPr>
      </p:pic>
      <p:pic>
        <p:nvPicPr>
          <p:cNvPr id="4" name="Picture 3"/>
          <p:cNvPicPr>
            <a:picLocks noChangeAspect="1"/>
          </p:cNvPicPr>
          <p:nvPr/>
        </p:nvPicPr>
        <p:blipFill>
          <a:blip r:embed="rId5"/>
          <a:stretch>
            <a:fillRect/>
          </a:stretch>
        </p:blipFill>
        <p:spPr>
          <a:xfrm>
            <a:off x="3192310" y="3018940"/>
            <a:ext cx="5646890" cy="3219451"/>
          </a:xfrm>
          <a:prstGeom prst="rect">
            <a:avLst/>
          </a:prstGeom>
        </p:spPr>
      </p:pic>
    </p:spTree>
    <p:custDataLst>
      <p:tags r:id="rId1"/>
    </p:custDataLst>
    <p:extLst>
      <p:ext uri="{BB962C8B-B14F-4D97-AF65-F5344CB8AC3E}">
        <p14:creationId xmlns:p14="http://schemas.microsoft.com/office/powerpoint/2010/main" val="1725650558"/>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47554"/>
                                        </p:tgtEl>
                                        <p:attrNameLst>
                                          <p:attrName>style.visibility</p:attrName>
                                        </p:attrNameLst>
                                      </p:cBhvr>
                                      <p:to>
                                        <p:strVal val="visible"/>
                                      </p:to>
                                    </p:set>
                                    <p:anim calcmode="lin" valueType="num">
                                      <p:cBhvr additive="base">
                                        <p:cTn id="7" dur="2000" fill="hold"/>
                                        <p:tgtEl>
                                          <p:spTgt spid="1047554"/>
                                        </p:tgtEl>
                                        <p:attrNameLst>
                                          <p:attrName>ppt_x</p:attrName>
                                        </p:attrNameLst>
                                      </p:cBhvr>
                                      <p:tavLst>
                                        <p:tav tm="0">
                                          <p:val>
                                            <p:strVal val="0-#ppt_w/2"/>
                                          </p:val>
                                        </p:tav>
                                        <p:tav tm="100000">
                                          <p:val>
                                            <p:strVal val="#ppt_x"/>
                                          </p:val>
                                        </p:tav>
                                      </p:tavLst>
                                    </p:anim>
                                    <p:anim calcmode="lin" valueType="num">
                                      <p:cBhvr additive="base">
                                        <p:cTn id="8" dur="2000" fill="hold"/>
                                        <p:tgtEl>
                                          <p:spTgt spid="10475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55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vert="horz" lIns="90477" tIns="44445" rIns="90477" bIns="44445" anchor="b" anchorCtr="0">
            <a:normAutofit/>
          </a:bodyPr>
          <a:lstStyle/>
          <a:p>
            <a:pPr eaLnBrk="1" hangingPunct="1"/>
            <a:r>
              <a:rPr lang="en-US"/>
              <a:t>Signs of Diabetes</a:t>
            </a:r>
            <a:endParaRPr lang="en-US" sz="4000">
              <a:sym typeface="Monotype Sorts" pitchFamily="2" charset="2"/>
            </a:endParaRPr>
          </a:p>
        </p:txBody>
      </p:sp>
      <p:sp>
        <p:nvSpPr>
          <p:cNvPr id="40963" name="Rectangle 3"/>
          <p:cNvSpPr>
            <a:spLocks noGrp="1" noChangeArrowheads="1"/>
          </p:cNvSpPr>
          <p:nvPr>
            <p:ph sz="half" idx="1"/>
          </p:nvPr>
        </p:nvSpPr>
        <p:spPr>
          <a:xfrm>
            <a:off x="436685" y="1371601"/>
            <a:ext cx="3429000" cy="4497387"/>
          </a:xfrm>
        </p:spPr>
        <p:txBody>
          <a:bodyPr vert="horz" lIns="90477" tIns="44445" rIns="90477" bIns="44445">
            <a:normAutofit fontScale="77500" lnSpcReduction="20000"/>
          </a:bodyPr>
          <a:lstStyle/>
          <a:p>
            <a:pPr eaLnBrk="1" hangingPunct="1">
              <a:lnSpc>
                <a:spcPct val="120000"/>
              </a:lnSpc>
            </a:pPr>
            <a:r>
              <a:rPr lang="en-US" dirty="0"/>
              <a:t>Polyuria</a:t>
            </a:r>
          </a:p>
          <a:p>
            <a:pPr eaLnBrk="1" hangingPunct="1">
              <a:lnSpc>
                <a:spcPct val="120000"/>
              </a:lnSpc>
            </a:pPr>
            <a:r>
              <a:rPr lang="en-US" dirty="0"/>
              <a:t>Polydipsia	</a:t>
            </a:r>
          </a:p>
          <a:p>
            <a:pPr eaLnBrk="1" hangingPunct="1">
              <a:lnSpc>
                <a:spcPct val="120000"/>
              </a:lnSpc>
            </a:pPr>
            <a:r>
              <a:rPr lang="en-US" dirty="0" err="1"/>
              <a:t>Polyphasia</a:t>
            </a:r>
            <a:endParaRPr lang="en-US" dirty="0"/>
          </a:p>
          <a:p>
            <a:pPr eaLnBrk="1" hangingPunct="1">
              <a:lnSpc>
                <a:spcPct val="120000"/>
              </a:lnSpc>
            </a:pPr>
            <a:r>
              <a:rPr lang="en-US" dirty="0"/>
              <a:t>Weight loss</a:t>
            </a:r>
          </a:p>
          <a:p>
            <a:pPr eaLnBrk="1" hangingPunct="1">
              <a:lnSpc>
                <a:spcPct val="120000"/>
              </a:lnSpc>
            </a:pPr>
            <a:r>
              <a:rPr lang="en-US" dirty="0"/>
              <a:t>Fatigue</a:t>
            </a:r>
          </a:p>
          <a:p>
            <a:pPr eaLnBrk="1" hangingPunct="1">
              <a:lnSpc>
                <a:spcPct val="120000"/>
              </a:lnSpc>
            </a:pPr>
            <a:r>
              <a:rPr lang="en-US" dirty="0"/>
              <a:t>Skin and other infections</a:t>
            </a:r>
          </a:p>
          <a:p>
            <a:pPr eaLnBrk="1" hangingPunct="1">
              <a:lnSpc>
                <a:spcPct val="120000"/>
              </a:lnSpc>
            </a:pPr>
            <a:r>
              <a:rPr lang="en-US" dirty="0"/>
              <a:t>Blurry vision</a:t>
            </a:r>
          </a:p>
        </p:txBody>
      </p:sp>
      <p:sp>
        <p:nvSpPr>
          <p:cNvPr id="1238020" name="Rectangle 4"/>
          <p:cNvSpPr>
            <a:spLocks noGrp="1" noChangeArrowheads="1"/>
          </p:cNvSpPr>
          <p:nvPr>
            <p:ph sz="half" idx="2"/>
          </p:nvPr>
        </p:nvSpPr>
        <p:spPr>
          <a:xfrm>
            <a:off x="3276600" y="1371600"/>
            <a:ext cx="4495800" cy="4497387"/>
          </a:xfrm>
        </p:spPr>
        <p:txBody>
          <a:bodyPr vert="horz" lIns="90477" tIns="44445" rIns="90477" bIns="44445">
            <a:normAutofit fontScale="77500" lnSpcReduction="20000"/>
          </a:bodyPr>
          <a:lstStyle/>
          <a:p>
            <a:pPr eaLnBrk="1" hangingPunct="1">
              <a:lnSpc>
                <a:spcPct val="120000"/>
              </a:lnSpc>
              <a:buFont typeface="Wingdings" pitchFamily="2" charset="2"/>
              <a:buBlip>
                <a:blip r:embed="rId3"/>
              </a:buBlip>
            </a:pPr>
            <a:r>
              <a:rPr lang="en-US" dirty="0"/>
              <a:t>Glycosuria, H</a:t>
            </a:r>
            <a:r>
              <a:rPr lang="en-US" baseline="-25000" dirty="0"/>
              <a:t>2</a:t>
            </a:r>
            <a:r>
              <a:rPr lang="en-US" dirty="0"/>
              <a:t>O losses</a:t>
            </a:r>
          </a:p>
          <a:p>
            <a:pPr eaLnBrk="1" hangingPunct="1">
              <a:lnSpc>
                <a:spcPct val="120000"/>
              </a:lnSpc>
              <a:buFont typeface="Wingdings" pitchFamily="2" charset="2"/>
              <a:buBlip>
                <a:blip r:embed="rId3"/>
              </a:buBlip>
            </a:pPr>
            <a:r>
              <a:rPr lang="en-US" dirty="0"/>
              <a:t>Dehydration</a:t>
            </a:r>
          </a:p>
          <a:p>
            <a:pPr eaLnBrk="1" hangingPunct="1">
              <a:lnSpc>
                <a:spcPct val="120000"/>
              </a:lnSpc>
              <a:buFont typeface="Wingdings" pitchFamily="2" charset="2"/>
              <a:buBlip>
                <a:blip r:embed="rId3"/>
              </a:buBlip>
            </a:pPr>
            <a:r>
              <a:rPr lang="en-US" dirty="0"/>
              <a:t>Fuel Depletion</a:t>
            </a:r>
          </a:p>
          <a:p>
            <a:pPr eaLnBrk="1" hangingPunct="1">
              <a:lnSpc>
                <a:spcPct val="120000"/>
              </a:lnSpc>
              <a:buFont typeface="Wingdings" pitchFamily="2" charset="2"/>
              <a:buBlip>
                <a:blip r:embed="rId3"/>
              </a:buBlip>
            </a:pPr>
            <a:r>
              <a:rPr lang="en-US" dirty="0"/>
              <a:t>Loss of body tissue, H</a:t>
            </a:r>
            <a:r>
              <a:rPr lang="en-US" baseline="-25000" dirty="0"/>
              <a:t>2</a:t>
            </a:r>
            <a:r>
              <a:rPr lang="en-US" dirty="0"/>
              <a:t>O</a:t>
            </a:r>
          </a:p>
          <a:p>
            <a:pPr eaLnBrk="1" hangingPunct="1">
              <a:lnSpc>
                <a:spcPct val="120000"/>
              </a:lnSpc>
              <a:buFont typeface="Wingdings" pitchFamily="2" charset="2"/>
              <a:buBlip>
                <a:blip r:embed="rId3"/>
              </a:buBlip>
            </a:pPr>
            <a:r>
              <a:rPr lang="en-US" dirty="0"/>
              <a:t>Poor energy utilization</a:t>
            </a:r>
          </a:p>
          <a:p>
            <a:pPr eaLnBrk="1" hangingPunct="1">
              <a:lnSpc>
                <a:spcPct val="120000"/>
              </a:lnSpc>
              <a:buFont typeface="Wingdings" pitchFamily="2" charset="2"/>
              <a:buBlip>
                <a:blip r:embed="rId3"/>
              </a:buBlip>
            </a:pPr>
            <a:r>
              <a:rPr lang="en-US" dirty="0"/>
              <a:t>Hyperglycemia increases incidence of infection</a:t>
            </a:r>
          </a:p>
          <a:p>
            <a:pPr eaLnBrk="1" hangingPunct="1">
              <a:lnSpc>
                <a:spcPct val="120000"/>
              </a:lnSpc>
              <a:buFont typeface="Wingdings" pitchFamily="2" charset="2"/>
              <a:buBlip>
                <a:blip r:embed="rId3"/>
              </a:buBlip>
            </a:pPr>
            <a:r>
              <a:rPr lang="en-US" dirty="0"/>
              <a:t>Osmotic changes</a:t>
            </a:r>
          </a:p>
          <a:p>
            <a:pPr eaLnBrk="1" hangingPunct="1">
              <a:buFont typeface="Wingdings" pitchFamily="2" charset="2"/>
              <a:buNone/>
            </a:pPr>
            <a:endParaRPr lang="en-US" dirty="0"/>
          </a:p>
          <a:p>
            <a:pPr eaLnBrk="1" hangingPunct="1"/>
            <a:endParaRPr lang="en-US" sz="2400" dirty="0"/>
          </a:p>
        </p:txBody>
      </p:sp>
      <p:pic>
        <p:nvPicPr>
          <p:cNvPr id="26628" name="Picture 6" descr="http://www.worlddiabetesday.org/files/images/dka.jpg">
            <a:hlinkClick r:id="rId4" tooltip="Understand diabetes and take control"/>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0508" y="1234499"/>
            <a:ext cx="4221892" cy="438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0508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6628"/>
                                        </p:tgtEl>
                                        <p:attrNameLst>
                                          <p:attrName>style.visibility</p:attrName>
                                        </p:attrNameLst>
                                      </p:cBhvr>
                                      <p:to>
                                        <p:strVal val="visible"/>
                                      </p:to>
                                    </p:set>
                                    <p:anim calcmode="lin" valueType="num">
                                      <p:cBhvr>
                                        <p:cTn id="7" dur="1000" fill="hold"/>
                                        <p:tgtEl>
                                          <p:spTgt spid="26628"/>
                                        </p:tgtEl>
                                        <p:attrNameLst>
                                          <p:attrName>ppt_w</p:attrName>
                                        </p:attrNameLst>
                                      </p:cBhvr>
                                      <p:tavLst>
                                        <p:tav tm="0">
                                          <p:val>
                                            <p:fltVal val="0"/>
                                          </p:val>
                                        </p:tav>
                                        <p:tav tm="100000">
                                          <p:val>
                                            <p:strVal val="#ppt_w"/>
                                          </p:val>
                                        </p:tav>
                                      </p:tavLst>
                                    </p:anim>
                                    <p:anim calcmode="lin" valueType="num">
                                      <p:cBhvr>
                                        <p:cTn id="8" dur="1000" fill="hold"/>
                                        <p:tgtEl>
                                          <p:spTgt spid="26628"/>
                                        </p:tgtEl>
                                        <p:attrNameLst>
                                          <p:attrName>ppt_h</p:attrName>
                                        </p:attrNameLst>
                                      </p:cBhvr>
                                      <p:tavLst>
                                        <p:tav tm="0">
                                          <p:val>
                                            <p:fltVal val="0"/>
                                          </p:val>
                                        </p:tav>
                                        <p:tav tm="100000">
                                          <p:val>
                                            <p:strVal val="#ppt_h"/>
                                          </p:val>
                                        </p:tav>
                                      </p:tavLst>
                                    </p:anim>
                                    <p:anim calcmode="lin" valueType="num">
                                      <p:cBhvr>
                                        <p:cTn id="9" dur="1000" fill="hold"/>
                                        <p:tgtEl>
                                          <p:spTgt spid="26628"/>
                                        </p:tgtEl>
                                        <p:attrNameLst>
                                          <p:attrName>style.rotation</p:attrName>
                                        </p:attrNameLst>
                                      </p:cBhvr>
                                      <p:tavLst>
                                        <p:tav tm="0">
                                          <p:val>
                                            <p:fltVal val="90"/>
                                          </p:val>
                                        </p:tav>
                                        <p:tav tm="100000">
                                          <p:val>
                                            <p:fltVal val="0"/>
                                          </p:val>
                                        </p:tav>
                                      </p:tavLst>
                                    </p:anim>
                                    <p:animEffect transition="in" filter="fade">
                                      <p:cBhvr>
                                        <p:cTn id="10" dur="1000"/>
                                        <p:tgtEl>
                                          <p:spTgt spid="2662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238020">
                                            <p:txEl>
                                              <p:pRg st="0" end="0"/>
                                            </p:txEl>
                                          </p:spTgt>
                                        </p:tgtEl>
                                        <p:attrNameLst>
                                          <p:attrName>style.visibility</p:attrName>
                                        </p:attrNameLst>
                                      </p:cBhvr>
                                      <p:to>
                                        <p:strVal val="visible"/>
                                      </p:to>
                                    </p:set>
                                    <p:anim calcmode="lin" valueType="num">
                                      <p:cBhvr additive="base">
                                        <p:cTn id="15" dur="2000" fill="hold"/>
                                        <p:tgtEl>
                                          <p:spTgt spid="1238020">
                                            <p:txEl>
                                              <p:pRg st="0" end="0"/>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238020">
                                            <p:txEl>
                                              <p:pRg st="0" end="0"/>
                                            </p:txEl>
                                          </p:spTgt>
                                        </p:tgtEl>
                                        <p:attrNameLst>
                                          <p:attrName>ppt_y</p:attrName>
                                        </p:attrNameLst>
                                      </p:cBhvr>
                                      <p:tavLst>
                                        <p:tav tm="0">
                                          <p:val>
                                            <p:strVal val="1+#ppt_h/2"/>
                                          </p:val>
                                        </p:tav>
                                        <p:tav tm="100000">
                                          <p:val>
                                            <p:strVal val="#ppt_y"/>
                                          </p:val>
                                        </p:tav>
                                      </p:tavLst>
                                    </p:anim>
                                  </p:childTnLst>
                                </p:cTn>
                              </p:par>
                            </p:childTnLst>
                          </p:cTn>
                        </p:par>
                        <p:par>
                          <p:cTn id="17" fill="hold">
                            <p:stCondLst>
                              <p:cond delay="2000"/>
                            </p:stCondLst>
                            <p:childTnLst>
                              <p:par>
                                <p:cTn id="18" presetID="2" presetClass="entr" presetSubtype="4" fill="hold" grpId="0" nodeType="afterEffect">
                                  <p:stCondLst>
                                    <p:cond delay="0"/>
                                  </p:stCondLst>
                                  <p:childTnLst>
                                    <p:set>
                                      <p:cBhvr>
                                        <p:cTn id="19" dur="1" fill="hold">
                                          <p:stCondLst>
                                            <p:cond delay="0"/>
                                          </p:stCondLst>
                                        </p:cTn>
                                        <p:tgtEl>
                                          <p:spTgt spid="1238020">
                                            <p:txEl>
                                              <p:pRg st="1" end="1"/>
                                            </p:txEl>
                                          </p:spTgt>
                                        </p:tgtEl>
                                        <p:attrNameLst>
                                          <p:attrName>style.visibility</p:attrName>
                                        </p:attrNameLst>
                                      </p:cBhvr>
                                      <p:to>
                                        <p:strVal val="visible"/>
                                      </p:to>
                                    </p:set>
                                    <p:anim calcmode="lin" valueType="num">
                                      <p:cBhvr additive="base">
                                        <p:cTn id="20" dur="2000" fill="hold"/>
                                        <p:tgtEl>
                                          <p:spTgt spid="1238020">
                                            <p:txEl>
                                              <p:pRg st="1" end="1"/>
                                            </p:txEl>
                                          </p:spTgt>
                                        </p:tgtEl>
                                        <p:attrNameLst>
                                          <p:attrName>ppt_x</p:attrName>
                                        </p:attrNameLst>
                                      </p:cBhvr>
                                      <p:tavLst>
                                        <p:tav tm="0">
                                          <p:val>
                                            <p:strVal val="#ppt_x"/>
                                          </p:val>
                                        </p:tav>
                                        <p:tav tm="100000">
                                          <p:val>
                                            <p:strVal val="#ppt_x"/>
                                          </p:val>
                                        </p:tav>
                                      </p:tavLst>
                                    </p:anim>
                                    <p:anim calcmode="lin" valueType="num">
                                      <p:cBhvr additive="base">
                                        <p:cTn id="21" dur="2000" fill="hold"/>
                                        <p:tgtEl>
                                          <p:spTgt spid="1238020">
                                            <p:txEl>
                                              <p:pRg st="1" end="1"/>
                                            </p:txEl>
                                          </p:spTgt>
                                        </p:tgtEl>
                                        <p:attrNameLst>
                                          <p:attrName>ppt_y</p:attrName>
                                        </p:attrNameLst>
                                      </p:cBhvr>
                                      <p:tavLst>
                                        <p:tav tm="0">
                                          <p:val>
                                            <p:strVal val="1+#ppt_h/2"/>
                                          </p:val>
                                        </p:tav>
                                        <p:tav tm="100000">
                                          <p:val>
                                            <p:strVal val="#ppt_y"/>
                                          </p:val>
                                        </p:tav>
                                      </p:tavLst>
                                    </p:anim>
                                  </p:childTnLst>
                                </p:cTn>
                              </p:par>
                            </p:childTnLst>
                          </p:cTn>
                        </p:par>
                        <p:par>
                          <p:cTn id="22" fill="hold">
                            <p:stCondLst>
                              <p:cond delay="4000"/>
                            </p:stCondLst>
                            <p:childTnLst>
                              <p:par>
                                <p:cTn id="23" presetID="2" presetClass="entr" presetSubtype="4" fill="hold" grpId="0" nodeType="afterEffect">
                                  <p:stCondLst>
                                    <p:cond delay="0"/>
                                  </p:stCondLst>
                                  <p:childTnLst>
                                    <p:set>
                                      <p:cBhvr>
                                        <p:cTn id="24" dur="1" fill="hold">
                                          <p:stCondLst>
                                            <p:cond delay="0"/>
                                          </p:stCondLst>
                                        </p:cTn>
                                        <p:tgtEl>
                                          <p:spTgt spid="1238020">
                                            <p:txEl>
                                              <p:pRg st="2" end="2"/>
                                            </p:txEl>
                                          </p:spTgt>
                                        </p:tgtEl>
                                        <p:attrNameLst>
                                          <p:attrName>style.visibility</p:attrName>
                                        </p:attrNameLst>
                                      </p:cBhvr>
                                      <p:to>
                                        <p:strVal val="visible"/>
                                      </p:to>
                                    </p:set>
                                    <p:anim calcmode="lin" valueType="num">
                                      <p:cBhvr additive="base">
                                        <p:cTn id="25" dur="2000" fill="hold"/>
                                        <p:tgtEl>
                                          <p:spTgt spid="1238020">
                                            <p:txEl>
                                              <p:pRg st="2" end="2"/>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1238020">
                                            <p:txEl>
                                              <p:pRg st="2" end="2"/>
                                            </p:txEl>
                                          </p:spTgt>
                                        </p:tgtEl>
                                        <p:attrNameLst>
                                          <p:attrName>ppt_y</p:attrName>
                                        </p:attrNameLst>
                                      </p:cBhvr>
                                      <p:tavLst>
                                        <p:tav tm="0">
                                          <p:val>
                                            <p:strVal val="1+#ppt_h/2"/>
                                          </p:val>
                                        </p:tav>
                                        <p:tav tm="100000">
                                          <p:val>
                                            <p:strVal val="#ppt_y"/>
                                          </p:val>
                                        </p:tav>
                                      </p:tavLst>
                                    </p:anim>
                                  </p:childTnLst>
                                </p:cTn>
                              </p:par>
                            </p:childTnLst>
                          </p:cTn>
                        </p:par>
                        <p:par>
                          <p:cTn id="27" fill="hold">
                            <p:stCondLst>
                              <p:cond delay="6000"/>
                            </p:stCondLst>
                            <p:childTnLst>
                              <p:par>
                                <p:cTn id="28" presetID="2" presetClass="entr" presetSubtype="4" fill="hold" grpId="0" nodeType="afterEffect">
                                  <p:stCondLst>
                                    <p:cond delay="0"/>
                                  </p:stCondLst>
                                  <p:childTnLst>
                                    <p:set>
                                      <p:cBhvr>
                                        <p:cTn id="29" dur="1" fill="hold">
                                          <p:stCondLst>
                                            <p:cond delay="0"/>
                                          </p:stCondLst>
                                        </p:cTn>
                                        <p:tgtEl>
                                          <p:spTgt spid="1238020">
                                            <p:txEl>
                                              <p:pRg st="3" end="3"/>
                                            </p:txEl>
                                          </p:spTgt>
                                        </p:tgtEl>
                                        <p:attrNameLst>
                                          <p:attrName>style.visibility</p:attrName>
                                        </p:attrNameLst>
                                      </p:cBhvr>
                                      <p:to>
                                        <p:strVal val="visible"/>
                                      </p:to>
                                    </p:set>
                                    <p:anim calcmode="lin" valueType="num">
                                      <p:cBhvr additive="base">
                                        <p:cTn id="30" dur="2000" fill="hold"/>
                                        <p:tgtEl>
                                          <p:spTgt spid="1238020">
                                            <p:txEl>
                                              <p:pRg st="3" end="3"/>
                                            </p:txEl>
                                          </p:spTgt>
                                        </p:tgtEl>
                                        <p:attrNameLst>
                                          <p:attrName>ppt_x</p:attrName>
                                        </p:attrNameLst>
                                      </p:cBhvr>
                                      <p:tavLst>
                                        <p:tav tm="0">
                                          <p:val>
                                            <p:strVal val="#ppt_x"/>
                                          </p:val>
                                        </p:tav>
                                        <p:tav tm="100000">
                                          <p:val>
                                            <p:strVal val="#ppt_x"/>
                                          </p:val>
                                        </p:tav>
                                      </p:tavLst>
                                    </p:anim>
                                    <p:anim calcmode="lin" valueType="num">
                                      <p:cBhvr additive="base">
                                        <p:cTn id="31" dur="2000" fill="hold"/>
                                        <p:tgtEl>
                                          <p:spTgt spid="1238020">
                                            <p:txEl>
                                              <p:pRg st="3" end="3"/>
                                            </p:txEl>
                                          </p:spTgt>
                                        </p:tgtEl>
                                        <p:attrNameLst>
                                          <p:attrName>ppt_y</p:attrName>
                                        </p:attrNameLst>
                                      </p:cBhvr>
                                      <p:tavLst>
                                        <p:tav tm="0">
                                          <p:val>
                                            <p:strVal val="1+#ppt_h/2"/>
                                          </p:val>
                                        </p:tav>
                                        <p:tav tm="100000">
                                          <p:val>
                                            <p:strVal val="#ppt_y"/>
                                          </p:val>
                                        </p:tav>
                                      </p:tavLst>
                                    </p:anim>
                                  </p:childTnLst>
                                </p:cTn>
                              </p:par>
                            </p:childTnLst>
                          </p:cTn>
                        </p:par>
                        <p:par>
                          <p:cTn id="32" fill="hold">
                            <p:stCondLst>
                              <p:cond delay="8000"/>
                            </p:stCondLst>
                            <p:childTnLst>
                              <p:par>
                                <p:cTn id="33" presetID="2" presetClass="entr" presetSubtype="4" fill="hold" grpId="0" nodeType="afterEffect">
                                  <p:stCondLst>
                                    <p:cond delay="0"/>
                                  </p:stCondLst>
                                  <p:childTnLst>
                                    <p:set>
                                      <p:cBhvr>
                                        <p:cTn id="34" dur="1" fill="hold">
                                          <p:stCondLst>
                                            <p:cond delay="0"/>
                                          </p:stCondLst>
                                        </p:cTn>
                                        <p:tgtEl>
                                          <p:spTgt spid="1238020">
                                            <p:txEl>
                                              <p:pRg st="4" end="4"/>
                                            </p:txEl>
                                          </p:spTgt>
                                        </p:tgtEl>
                                        <p:attrNameLst>
                                          <p:attrName>style.visibility</p:attrName>
                                        </p:attrNameLst>
                                      </p:cBhvr>
                                      <p:to>
                                        <p:strVal val="visible"/>
                                      </p:to>
                                    </p:set>
                                    <p:anim calcmode="lin" valueType="num">
                                      <p:cBhvr additive="base">
                                        <p:cTn id="35" dur="2000" fill="hold"/>
                                        <p:tgtEl>
                                          <p:spTgt spid="1238020">
                                            <p:txEl>
                                              <p:pRg st="4" end="4"/>
                                            </p:txEl>
                                          </p:spTgt>
                                        </p:tgtEl>
                                        <p:attrNameLst>
                                          <p:attrName>ppt_x</p:attrName>
                                        </p:attrNameLst>
                                      </p:cBhvr>
                                      <p:tavLst>
                                        <p:tav tm="0">
                                          <p:val>
                                            <p:strVal val="#ppt_x"/>
                                          </p:val>
                                        </p:tav>
                                        <p:tav tm="100000">
                                          <p:val>
                                            <p:strVal val="#ppt_x"/>
                                          </p:val>
                                        </p:tav>
                                      </p:tavLst>
                                    </p:anim>
                                    <p:anim calcmode="lin" valueType="num">
                                      <p:cBhvr additive="base">
                                        <p:cTn id="36" dur="2000" fill="hold"/>
                                        <p:tgtEl>
                                          <p:spTgt spid="1238020">
                                            <p:txEl>
                                              <p:pRg st="4" end="4"/>
                                            </p:txEl>
                                          </p:spTgt>
                                        </p:tgtEl>
                                        <p:attrNameLst>
                                          <p:attrName>ppt_y</p:attrName>
                                        </p:attrNameLst>
                                      </p:cBhvr>
                                      <p:tavLst>
                                        <p:tav tm="0">
                                          <p:val>
                                            <p:strVal val="1+#ppt_h/2"/>
                                          </p:val>
                                        </p:tav>
                                        <p:tav tm="100000">
                                          <p:val>
                                            <p:strVal val="#ppt_y"/>
                                          </p:val>
                                        </p:tav>
                                      </p:tavLst>
                                    </p:anim>
                                  </p:childTnLst>
                                </p:cTn>
                              </p:par>
                            </p:childTnLst>
                          </p:cTn>
                        </p:par>
                        <p:par>
                          <p:cTn id="37" fill="hold">
                            <p:stCondLst>
                              <p:cond delay="10000"/>
                            </p:stCondLst>
                            <p:childTnLst>
                              <p:par>
                                <p:cTn id="38" presetID="2" presetClass="entr" presetSubtype="4" fill="hold" grpId="0" nodeType="afterEffect">
                                  <p:stCondLst>
                                    <p:cond delay="0"/>
                                  </p:stCondLst>
                                  <p:childTnLst>
                                    <p:set>
                                      <p:cBhvr>
                                        <p:cTn id="39" dur="1" fill="hold">
                                          <p:stCondLst>
                                            <p:cond delay="0"/>
                                          </p:stCondLst>
                                        </p:cTn>
                                        <p:tgtEl>
                                          <p:spTgt spid="1238020">
                                            <p:txEl>
                                              <p:pRg st="5" end="5"/>
                                            </p:txEl>
                                          </p:spTgt>
                                        </p:tgtEl>
                                        <p:attrNameLst>
                                          <p:attrName>style.visibility</p:attrName>
                                        </p:attrNameLst>
                                      </p:cBhvr>
                                      <p:to>
                                        <p:strVal val="visible"/>
                                      </p:to>
                                    </p:set>
                                    <p:anim calcmode="lin" valueType="num">
                                      <p:cBhvr additive="base">
                                        <p:cTn id="40" dur="2000" fill="hold"/>
                                        <p:tgtEl>
                                          <p:spTgt spid="1238020">
                                            <p:txEl>
                                              <p:pRg st="5" end="5"/>
                                            </p:txEl>
                                          </p:spTgt>
                                        </p:tgtEl>
                                        <p:attrNameLst>
                                          <p:attrName>ppt_x</p:attrName>
                                        </p:attrNameLst>
                                      </p:cBhvr>
                                      <p:tavLst>
                                        <p:tav tm="0">
                                          <p:val>
                                            <p:strVal val="#ppt_x"/>
                                          </p:val>
                                        </p:tav>
                                        <p:tav tm="100000">
                                          <p:val>
                                            <p:strVal val="#ppt_x"/>
                                          </p:val>
                                        </p:tav>
                                      </p:tavLst>
                                    </p:anim>
                                    <p:anim calcmode="lin" valueType="num">
                                      <p:cBhvr additive="base">
                                        <p:cTn id="41" dur="2000" fill="hold"/>
                                        <p:tgtEl>
                                          <p:spTgt spid="1238020">
                                            <p:txEl>
                                              <p:pRg st="5" end="5"/>
                                            </p:txEl>
                                          </p:spTgt>
                                        </p:tgtEl>
                                        <p:attrNameLst>
                                          <p:attrName>ppt_y</p:attrName>
                                        </p:attrNameLst>
                                      </p:cBhvr>
                                      <p:tavLst>
                                        <p:tav tm="0">
                                          <p:val>
                                            <p:strVal val="1+#ppt_h/2"/>
                                          </p:val>
                                        </p:tav>
                                        <p:tav tm="100000">
                                          <p:val>
                                            <p:strVal val="#ppt_y"/>
                                          </p:val>
                                        </p:tav>
                                      </p:tavLst>
                                    </p:anim>
                                  </p:childTnLst>
                                </p:cTn>
                              </p:par>
                            </p:childTnLst>
                          </p:cTn>
                        </p:par>
                        <p:par>
                          <p:cTn id="42" fill="hold">
                            <p:stCondLst>
                              <p:cond delay="12000"/>
                            </p:stCondLst>
                            <p:childTnLst>
                              <p:par>
                                <p:cTn id="43" presetID="2" presetClass="entr" presetSubtype="4" fill="hold" grpId="0" nodeType="afterEffect">
                                  <p:stCondLst>
                                    <p:cond delay="0"/>
                                  </p:stCondLst>
                                  <p:childTnLst>
                                    <p:set>
                                      <p:cBhvr>
                                        <p:cTn id="44" dur="1" fill="hold">
                                          <p:stCondLst>
                                            <p:cond delay="0"/>
                                          </p:stCondLst>
                                        </p:cTn>
                                        <p:tgtEl>
                                          <p:spTgt spid="1238020">
                                            <p:txEl>
                                              <p:pRg st="6" end="6"/>
                                            </p:txEl>
                                          </p:spTgt>
                                        </p:tgtEl>
                                        <p:attrNameLst>
                                          <p:attrName>style.visibility</p:attrName>
                                        </p:attrNameLst>
                                      </p:cBhvr>
                                      <p:to>
                                        <p:strVal val="visible"/>
                                      </p:to>
                                    </p:set>
                                    <p:anim calcmode="lin" valueType="num">
                                      <p:cBhvr additive="base">
                                        <p:cTn id="45" dur="2000" fill="hold"/>
                                        <p:tgtEl>
                                          <p:spTgt spid="1238020">
                                            <p:txEl>
                                              <p:pRg st="6" end="6"/>
                                            </p:txEl>
                                          </p:spTgt>
                                        </p:tgtEl>
                                        <p:attrNameLst>
                                          <p:attrName>ppt_x</p:attrName>
                                        </p:attrNameLst>
                                      </p:cBhvr>
                                      <p:tavLst>
                                        <p:tav tm="0">
                                          <p:val>
                                            <p:strVal val="#ppt_x"/>
                                          </p:val>
                                        </p:tav>
                                        <p:tav tm="100000">
                                          <p:val>
                                            <p:strVal val="#ppt_x"/>
                                          </p:val>
                                        </p:tav>
                                      </p:tavLst>
                                    </p:anim>
                                    <p:anim calcmode="lin" valueType="num">
                                      <p:cBhvr additive="base">
                                        <p:cTn id="46" dur="2000" fill="hold"/>
                                        <p:tgtEl>
                                          <p:spTgt spid="1238020">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xit" presetSubtype="4" fill="hold" nodeType="clickEffect">
                                  <p:stCondLst>
                                    <p:cond delay="0"/>
                                  </p:stCondLst>
                                  <p:childTnLst>
                                    <p:anim calcmode="lin" valueType="num">
                                      <p:cBhvr additive="base">
                                        <p:cTn id="50" dur="500"/>
                                        <p:tgtEl>
                                          <p:spTgt spid="26628"/>
                                        </p:tgtEl>
                                        <p:attrNameLst>
                                          <p:attrName>ppt_x</p:attrName>
                                        </p:attrNameLst>
                                      </p:cBhvr>
                                      <p:tavLst>
                                        <p:tav tm="0">
                                          <p:val>
                                            <p:strVal val="ppt_x"/>
                                          </p:val>
                                        </p:tav>
                                        <p:tav tm="100000">
                                          <p:val>
                                            <p:strVal val="ppt_x"/>
                                          </p:val>
                                        </p:tav>
                                      </p:tavLst>
                                    </p:anim>
                                    <p:anim calcmode="lin" valueType="num">
                                      <p:cBhvr additive="base">
                                        <p:cTn id="51" dur="500"/>
                                        <p:tgtEl>
                                          <p:spTgt spid="26628"/>
                                        </p:tgtEl>
                                        <p:attrNameLst>
                                          <p:attrName>ppt_y</p:attrName>
                                        </p:attrNameLst>
                                      </p:cBhvr>
                                      <p:tavLst>
                                        <p:tav tm="0">
                                          <p:val>
                                            <p:strVal val="ppt_y"/>
                                          </p:val>
                                        </p:tav>
                                        <p:tav tm="100000">
                                          <p:val>
                                            <p:strVal val="1+ppt_h/2"/>
                                          </p:val>
                                        </p:tav>
                                      </p:tavLst>
                                    </p:anim>
                                    <p:set>
                                      <p:cBhvr>
                                        <p:cTn id="52" dur="1" fill="hold">
                                          <p:stCondLst>
                                            <p:cond delay="499"/>
                                          </p:stCondLst>
                                        </p:cTn>
                                        <p:tgtEl>
                                          <p:spTgt spid="266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8020"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7458" name="Object 2"/>
          <p:cNvGraphicFramePr>
            <a:graphicFrameLocks noChangeAspect="1"/>
          </p:cNvGraphicFramePr>
          <p:nvPr/>
        </p:nvGraphicFramePr>
        <p:xfrm>
          <a:off x="2" y="685801"/>
          <a:ext cx="4359275" cy="3371851"/>
        </p:xfrm>
        <a:graphic>
          <a:graphicData uri="http://schemas.openxmlformats.org/presentationml/2006/ole">
            <mc:AlternateContent xmlns:mc="http://schemas.openxmlformats.org/markup-compatibility/2006">
              <mc:Choice xmlns:v="urn:schemas-microsoft-com:vml" Requires="v">
                <p:oleObj name="Clip" r:id="rId4" imgW="3840813" imgH="2972058" progId="">
                  <p:embed/>
                </p:oleObj>
              </mc:Choice>
              <mc:Fallback>
                <p:oleObj name="Clip" r:id="rId4" imgW="3840813" imgH="2972058" progId="">
                  <p:embed/>
                  <p:pic>
                    <p:nvPicPr>
                      <p:cNvPr id="147458"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 y="685801"/>
                        <a:ext cx="4359275" cy="337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7459" name="Object 3"/>
          <p:cNvGraphicFramePr>
            <a:graphicFrameLocks noChangeAspect="1"/>
          </p:cNvGraphicFramePr>
          <p:nvPr/>
        </p:nvGraphicFramePr>
        <p:xfrm>
          <a:off x="4749800" y="685802"/>
          <a:ext cx="4394200" cy="3398839"/>
        </p:xfrm>
        <a:graphic>
          <a:graphicData uri="http://schemas.openxmlformats.org/presentationml/2006/ole">
            <mc:AlternateContent xmlns:mc="http://schemas.openxmlformats.org/markup-compatibility/2006">
              <mc:Choice xmlns:v="urn:schemas-microsoft-com:vml" Requires="v">
                <p:oleObj name="Clip" r:id="rId6" imgW="3840813" imgH="2972058" progId="">
                  <p:embed/>
                </p:oleObj>
              </mc:Choice>
              <mc:Fallback>
                <p:oleObj name="Clip" r:id="rId6" imgW="3840813" imgH="2972058" progId="">
                  <p:embed/>
                  <p:pic>
                    <p:nvPicPr>
                      <p:cNvPr id="147459"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9800" y="685802"/>
                        <a:ext cx="4394200" cy="3398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680388" name="Picture 4" descr="visceral fa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09802" y="0"/>
            <a:ext cx="4719639"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71754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80388"/>
                                        </p:tgtEl>
                                        <p:attrNameLst>
                                          <p:attrName>style.visibility</p:attrName>
                                        </p:attrNameLst>
                                      </p:cBhvr>
                                      <p:to>
                                        <p:strVal val="visible"/>
                                      </p:to>
                                    </p:set>
                                    <p:anim calcmode="lin" valueType="num">
                                      <p:cBhvr>
                                        <p:cTn id="7" dur="500" fill="hold"/>
                                        <p:tgtEl>
                                          <p:spTgt spid="1680388"/>
                                        </p:tgtEl>
                                        <p:attrNameLst>
                                          <p:attrName>ppt_w</p:attrName>
                                        </p:attrNameLst>
                                      </p:cBhvr>
                                      <p:tavLst>
                                        <p:tav tm="0">
                                          <p:val>
                                            <p:fltVal val="0"/>
                                          </p:val>
                                        </p:tav>
                                        <p:tav tm="100000">
                                          <p:val>
                                            <p:strVal val="#ppt_w"/>
                                          </p:val>
                                        </p:tav>
                                      </p:tavLst>
                                    </p:anim>
                                    <p:anim calcmode="lin" valueType="num">
                                      <p:cBhvr>
                                        <p:cTn id="8" dur="500" fill="hold"/>
                                        <p:tgtEl>
                                          <p:spTgt spid="1680388"/>
                                        </p:tgtEl>
                                        <p:attrNameLst>
                                          <p:attrName>ppt_h</p:attrName>
                                        </p:attrNameLst>
                                      </p:cBhvr>
                                      <p:tavLst>
                                        <p:tav tm="0">
                                          <p:val>
                                            <p:fltVal val="0"/>
                                          </p:val>
                                        </p:tav>
                                        <p:tav tm="100000">
                                          <p:val>
                                            <p:strVal val="#ppt_h"/>
                                          </p:val>
                                        </p:tav>
                                      </p:tavLst>
                                    </p:anim>
                                    <p:anim calcmode="lin" valueType="num">
                                      <p:cBhvr>
                                        <p:cTn id="9" dur="500" fill="hold"/>
                                        <p:tgtEl>
                                          <p:spTgt spid="1680388"/>
                                        </p:tgtEl>
                                        <p:attrNameLst>
                                          <p:attrName>style.rotation</p:attrName>
                                        </p:attrNameLst>
                                      </p:cBhvr>
                                      <p:tavLst>
                                        <p:tav tm="0">
                                          <p:val>
                                            <p:fltVal val="360"/>
                                          </p:val>
                                        </p:tav>
                                        <p:tav tm="100000">
                                          <p:val>
                                            <p:fltVal val="0"/>
                                          </p:val>
                                        </p:tav>
                                      </p:tavLst>
                                    </p:anim>
                                    <p:animEffect transition="in" filter="fade">
                                      <p:cBhvr>
                                        <p:cTn id="10" dur="500"/>
                                        <p:tgtEl>
                                          <p:spTgt spid="1680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a:t>What is Type 2 Diabetes?</a:t>
            </a:r>
          </a:p>
        </p:txBody>
      </p:sp>
      <p:sp>
        <p:nvSpPr>
          <p:cNvPr id="54275" name="Rectangle 3"/>
          <p:cNvSpPr>
            <a:spLocks noGrp="1" noChangeArrowheads="1"/>
          </p:cNvSpPr>
          <p:nvPr>
            <p:ph idx="1"/>
          </p:nvPr>
        </p:nvSpPr>
        <p:spPr/>
        <p:txBody>
          <a:bodyPr/>
          <a:lstStyle/>
          <a:p>
            <a:pPr eaLnBrk="1" hangingPunct="1"/>
            <a:r>
              <a:rPr lang="en-US"/>
              <a:t>Complex metabolic disorder ….</a:t>
            </a:r>
          </a:p>
          <a:p>
            <a:pPr lvl="1" eaLnBrk="1" hangingPunct="1">
              <a:buFont typeface="Wingdings" pitchFamily="2" charset="2"/>
              <a:buNone/>
            </a:pPr>
            <a:r>
              <a:rPr lang="en-US"/>
              <a:t>(Insulin resistance and deficiency)</a:t>
            </a:r>
          </a:p>
          <a:p>
            <a:pPr eaLnBrk="1" hangingPunct="1">
              <a:buFont typeface="Wingdings" pitchFamily="2" charset="2"/>
              <a:buNone/>
            </a:pPr>
            <a:r>
              <a:rPr lang="en-US"/>
              <a:t>with social, behavioral and environmental risk factors unmasking the effects of genetic susceptibility.</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8491" y="4597036"/>
            <a:ext cx="2895602" cy="1934959"/>
          </a:xfrm>
          <a:prstGeom prst="rect">
            <a:avLst/>
          </a:prstGeom>
        </p:spPr>
      </p:pic>
      <p:sp>
        <p:nvSpPr>
          <p:cNvPr id="2" name="TextBox 1"/>
          <p:cNvSpPr txBox="1"/>
          <p:nvPr/>
        </p:nvSpPr>
        <p:spPr>
          <a:xfrm>
            <a:off x="685800" y="4572000"/>
            <a:ext cx="4038600" cy="1569660"/>
          </a:xfrm>
          <a:prstGeom prst="rect">
            <a:avLst/>
          </a:prstGeom>
          <a:noFill/>
        </p:spPr>
        <p:txBody>
          <a:bodyPr wrap="square" rtlCol="0">
            <a:spAutoFit/>
          </a:bodyPr>
          <a:lstStyle/>
          <a:p>
            <a:r>
              <a:rPr lang="en-US" sz="2400" dirty="0"/>
              <a:t>New Diagnosis? </a:t>
            </a:r>
            <a:br>
              <a:rPr lang="en-US" sz="2400" dirty="0"/>
            </a:br>
            <a:r>
              <a:rPr lang="en-US" sz="2400" dirty="0"/>
              <a:t>Call 800 – DIABETES to request “Getting Started Kit”</a:t>
            </a:r>
          </a:p>
          <a:p>
            <a:r>
              <a:rPr lang="en-US" sz="2400" dirty="0"/>
              <a:t>www.Diabetes.org</a:t>
            </a:r>
          </a:p>
        </p:txBody>
      </p:sp>
    </p:spTree>
    <p:custDataLst>
      <p:tags r:id="rId1"/>
    </p:custDataLst>
    <p:extLst>
      <p:ext uri="{BB962C8B-B14F-4D97-AF65-F5344CB8AC3E}">
        <p14:creationId xmlns:p14="http://schemas.microsoft.com/office/powerpoint/2010/main" val="174160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8604" y="159034"/>
            <a:ext cx="8585841" cy="764387"/>
          </a:xfrm>
        </p:spPr>
        <p:txBody>
          <a:bodyPr vert="horz" lIns="90488" tIns="44451" rIns="90488" bIns="44451" anchor="b" anchorCtr="0">
            <a:normAutofit/>
          </a:bodyPr>
          <a:lstStyle/>
          <a:p>
            <a:pPr eaLnBrk="1" hangingPunct="1"/>
            <a:r>
              <a:rPr lang="en-US" sz="3600" dirty="0"/>
              <a:t>Ominous Octet</a:t>
            </a:r>
          </a:p>
        </p:txBody>
      </p:sp>
      <p:pic>
        <p:nvPicPr>
          <p:cNvPr id="53251" name="Picture 276" descr="MCj01975660000[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256056" y="1127938"/>
            <a:ext cx="1424568" cy="1401731"/>
          </a:xfrm>
          <a:noFill/>
          <a:extLst>
            <a:ext uri="{909E8E84-426E-40DD-AFC4-6F175D3DCCD1}">
              <a14:hiddenFill xmlns:a14="http://schemas.microsoft.com/office/drawing/2010/main">
                <a:solidFill>
                  <a:srgbClr val="FFFFFF"/>
                </a:solidFill>
              </a14:hiddenFill>
            </a:ext>
          </a:extLst>
        </p:spPr>
      </p:pic>
      <p:pic>
        <p:nvPicPr>
          <p:cNvPr id="53252" name="Picture 277" descr="MCHM00246_0000[1]"/>
          <p:cNvPicPr>
            <a:picLocks noGrp="1" noChangeAspect="1" noChangeArrowheads="1"/>
          </p:cNvPicPr>
          <p:nvPr>
            <p:ph sz="quarter" idx="4294967295"/>
          </p:nvPr>
        </p:nvPicPr>
        <p:blipFill>
          <a:blip r:embed="rId6" cstate="print">
            <a:extLst>
              <a:ext uri="{28A0092B-C50C-407E-A947-70E740481C1C}">
                <a14:useLocalDpi xmlns:a14="http://schemas.microsoft.com/office/drawing/2010/main" val="0"/>
              </a:ext>
            </a:extLst>
          </a:blip>
          <a:srcRect/>
          <a:stretch>
            <a:fillRect/>
          </a:stretch>
        </p:blipFill>
        <p:spPr>
          <a:xfrm>
            <a:off x="7637201" y="491609"/>
            <a:ext cx="1101725" cy="1484313"/>
          </a:xfrm>
          <a:noFill/>
          <a:extLst>
            <a:ext uri="{909E8E84-426E-40DD-AFC4-6F175D3DCCD1}">
              <a14:hiddenFill xmlns:a14="http://schemas.microsoft.com/office/drawing/2010/main">
                <a:solidFill>
                  <a:srgbClr val="FFFFFF"/>
                </a:solidFill>
              </a14:hiddenFill>
            </a:ext>
          </a:extLst>
        </p:spPr>
      </p:pic>
      <p:pic>
        <p:nvPicPr>
          <p:cNvPr id="1290519" name="MPj04331280000[1].jpg">
            <a:hlinkClick r:id="" action="ppaction://media"/>
          </p:cNvPr>
          <p:cNvPicPr>
            <a:picLocks noGrp="1" noRot="1" noChangeAspect="1" noChangeArrowheads="1"/>
          </p:cNvPicPr>
          <p:nvPr>
            <p:ph sz="quarter" idx="4294967295"/>
            <a:videoFile r:link="rId2"/>
          </p:nvPr>
        </p:nvPicPr>
        <p:blipFill>
          <a:blip r:embed="rId7">
            <a:extLst>
              <a:ext uri="{28A0092B-C50C-407E-A947-70E740481C1C}">
                <a14:useLocalDpi xmlns:a14="http://schemas.microsoft.com/office/drawing/2010/main" val="0"/>
              </a:ext>
            </a:extLst>
          </a:blip>
          <a:srcRect/>
          <a:stretch>
            <a:fillRect/>
          </a:stretch>
        </p:blipFill>
        <p:spPr>
          <a:xfrm>
            <a:off x="232824" y="2972850"/>
            <a:ext cx="1447800" cy="1085851"/>
          </a:xfrm>
        </p:spPr>
      </p:pic>
      <p:pic>
        <p:nvPicPr>
          <p:cNvPr id="53253" name="Picture 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5802" y="5486402"/>
            <a:ext cx="1579563" cy="920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254" name="Freeform 5"/>
          <p:cNvSpPr>
            <a:spLocks/>
          </p:cNvSpPr>
          <p:nvPr/>
        </p:nvSpPr>
        <p:spPr bwMode="auto">
          <a:xfrm>
            <a:off x="6140451" y="4008439"/>
            <a:ext cx="825500" cy="1022351"/>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5" name="Freeform 6"/>
          <p:cNvSpPr>
            <a:spLocks/>
          </p:cNvSpPr>
          <p:nvPr/>
        </p:nvSpPr>
        <p:spPr bwMode="auto">
          <a:xfrm>
            <a:off x="6140451" y="4008439"/>
            <a:ext cx="825500" cy="1022351"/>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path>
            </a:pathLst>
          </a:custGeom>
          <a:solidFill>
            <a:schemeClr val="hlink"/>
          </a:solidFill>
          <a:ln w="6350">
            <a:solidFill>
              <a:srgbClr val="FF6666"/>
            </a:solidFill>
            <a:round/>
            <a:headEnd/>
            <a:tailEnd/>
          </a:ln>
        </p:spPr>
        <p:txBody>
          <a:bodyPr/>
          <a:lstStyle/>
          <a:p>
            <a:endParaRPr lang="en-US"/>
          </a:p>
        </p:txBody>
      </p:sp>
      <p:sp>
        <p:nvSpPr>
          <p:cNvPr id="53256" name="Freeform 7"/>
          <p:cNvSpPr>
            <a:spLocks/>
          </p:cNvSpPr>
          <p:nvPr/>
        </p:nvSpPr>
        <p:spPr bwMode="auto">
          <a:xfrm>
            <a:off x="6286501" y="4741865"/>
            <a:ext cx="280988" cy="263525"/>
          </a:xfrm>
          <a:custGeom>
            <a:avLst/>
            <a:gdLst>
              <a:gd name="T0" fmla="*/ 2147483647 w 199"/>
              <a:gd name="T1" fmla="*/ 2147483647 h 166"/>
              <a:gd name="T2" fmla="*/ 2147483647 w 199"/>
              <a:gd name="T3" fmla="*/ 2147483647 h 166"/>
              <a:gd name="T4" fmla="*/ 2147483647 w 199"/>
              <a:gd name="T5" fmla="*/ 2147483647 h 166"/>
              <a:gd name="T6" fmla="*/ 2147483647 w 199"/>
              <a:gd name="T7" fmla="*/ 2147483647 h 166"/>
              <a:gd name="T8" fmla="*/ 2147483647 w 199"/>
              <a:gd name="T9" fmla="*/ 2147483647 h 166"/>
              <a:gd name="T10" fmla="*/ 2147483647 w 199"/>
              <a:gd name="T11" fmla="*/ 2147483647 h 166"/>
              <a:gd name="T12" fmla="*/ 2147483647 w 199"/>
              <a:gd name="T13" fmla="*/ 2147483647 h 166"/>
              <a:gd name="T14" fmla="*/ 2147483647 w 199"/>
              <a:gd name="T15" fmla="*/ 2147483647 h 166"/>
              <a:gd name="T16" fmla="*/ 2147483647 w 199"/>
              <a:gd name="T17" fmla="*/ 2147483647 h 166"/>
              <a:gd name="T18" fmla="*/ 2147483647 w 199"/>
              <a:gd name="T19" fmla="*/ 2147483647 h 166"/>
              <a:gd name="T20" fmla="*/ 2147483647 w 199"/>
              <a:gd name="T21" fmla="*/ 2147483647 h 166"/>
              <a:gd name="T22" fmla="*/ 2147483647 w 199"/>
              <a:gd name="T23" fmla="*/ 2147483647 h 166"/>
              <a:gd name="T24" fmla="*/ 2147483647 w 199"/>
              <a:gd name="T25" fmla="*/ 2147483647 h 166"/>
              <a:gd name="T26" fmla="*/ 2147483647 w 199"/>
              <a:gd name="T27" fmla="*/ 2147483647 h 166"/>
              <a:gd name="T28" fmla="*/ 2147483647 w 199"/>
              <a:gd name="T29" fmla="*/ 2147483647 h 166"/>
              <a:gd name="T30" fmla="*/ 2147483647 w 199"/>
              <a:gd name="T31" fmla="*/ 2147483647 h 166"/>
              <a:gd name="T32" fmla="*/ 2147483647 w 199"/>
              <a:gd name="T33" fmla="*/ 2147483647 h 166"/>
              <a:gd name="T34" fmla="*/ 2147483647 w 199"/>
              <a:gd name="T35" fmla="*/ 2147483647 h 166"/>
              <a:gd name="T36" fmla="*/ 2147483647 w 199"/>
              <a:gd name="T37" fmla="*/ 2147483647 h 166"/>
              <a:gd name="T38" fmla="*/ 2147483647 w 199"/>
              <a:gd name="T39" fmla="*/ 2147483647 h 166"/>
              <a:gd name="T40" fmla="*/ 2147483647 w 199"/>
              <a:gd name="T41" fmla="*/ 2147483647 h 166"/>
              <a:gd name="T42" fmla="*/ 2147483647 w 199"/>
              <a:gd name="T43" fmla="*/ 2147483647 h 166"/>
              <a:gd name="T44" fmla="*/ 2147483647 w 199"/>
              <a:gd name="T45" fmla="*/ 2147483647 h 166"/>
              <a:gd name="T46" fmla="*/ 2147483647 w 199"/>
              <a:gd name="T47" fmla="*/ 2147483647 h 166"/>
              <a:gd name="T48" fmla="*/ 2147483647 w 199"/>
              <a:gd name="T49" fmla="*/ 2147483647 h 166"/>
              <a:gd name="T50" fmla="*/ 2147483647 w 199"/>
              <a:gd name="T51" fmla="*/ 2147483647 h 166"/>
              <a:gd name="T52" fmla="*/ 2147483647 w 199"/>
              <a:gd name="T53" fmla="*/ 2147483647 h 166"/>
              <a:gd name="T54" fmla="*/ 2147483647 w 199"/>
              <a:gd name="T55" fmla="*/ 2147483647 h 166"/>
              <a:gd name="T56" fmla="*/ 2147483647 w 199"/>
              <a:gd name="T57" fmla="*/ 2147483647 h 166"/>
              <a:gd name="T58" fmla="*/ 2147483647 w 199"/>
              <a:gd name="T59" fmla="*/ 2147483647 h 166"/>
              <a:gd name="T60" fmla="*/ 2147483647 w 199"/>
              <a:gd name="T61" fmla="*/ 2147483647 h 166"/>
              <a:gd name="T62" fmla="*/ 2147483647 w 199"/>
              <a:gd name="T63" fmla="*/ 2147483647 h 166"/>
              <a:gd name="T64" fmla="*/ 2147483647 w 199"/>
              <a:gd name="T65" fmla="*/ 2147483647 h 166"/>
              <a:gd name="T66" fmla="*/ 2147483647 w 199"/>
              <a:gd name="T67" fmla="*/ 2147483647 h 166"/>
              <a:gd name="T68" fmla="*/ 2147483647 w 199"/>
              <a:gd name="T69" fmla="*/ 2147483647 h 166"/>
              <a:gd name="T70" fmla="*/ 2147483647 w 199"/>
              <a:gd name="T71" fmla="*/ 2147483647 h 166"/>
              <a:gd name="T72" fmla="*/ 2147483647 w 199"/>
              <a:gd name="T73" fmla="*/ 0 h 166"/>
              <a:gd name="T74" fmla="*/ 2147483647 w 199"/>
              <a:gd name="T75" fmla="*/ 2147483647 h 166"/>
              <a:gd name="T76" fmla="*/ 2147483647 w 199"/>
              <a:gd name="T77" fmla="*/ 2147483647 h 166"/>
              <a:gd name="T78" fmla="*/ 2147483647 w 199"/>
              <a:gd name="T79" fmla="*/ 2147483647 h 166"/>
              <a:gd name="T80" fmla="*/ 2147483647 w 199"/>
              <a:gd name="T81" fmla="*/ 2147483647 h 166"/>
              <a:gd name="T82" fmla="*/ 2147483647 w 199"/>
              <a:gd name="T83" fmla="*/ 2147483647 h 166"/>
              <a:gd name="T84" fmla="*/ 2147483647 w 199"/>
              <a:gd name="T85" fmla="*/ 2147483647 h 166"/>
              <a:gd name="T86" fmla="*/ 2147483647 w 199"/>
              <a:gd name="T87" fmla="*/ 2147483647 h 166"/>
              <a:gd name="T88" fmla="*/ 2147483647 w 199"/>
              <a:gd name="T89" fmla="*/ 2147483647 h 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9"/>
              <a:gd name="T136" fmla="*/ 0 h 166"/>
              <a:gd name="T137" fmla="*/ 199 w 199"/>
              <a:gd name="T138" fmla="*/ 166 h 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9" h="166">
                <a:moveTo>
                  <a:pt x="30" y="70"/>
                </a:moveTo>
                <a:lnTo>
                  <a:pt x="27" y="83"/>
                </a:lnTo>
                <a:lnTo>
                  <a:pt x="24" y="93"/>
                </a:lnTo>
                <a:lnTo>
                  <a:pt x="20" y="104"/>
                </a:lnTo>
                <a:lnTo>
                  <a:pt x="14" y="113"/>
                </a:lnTo>
                <a:lnTo>
                  <a:pt x="9" y="121"/>
                </a:lnTo>
                <a:lnTo>
                  <a:pt x="5" y="130"/>
                </a:lnTo>
                <a:lnTo>
                  <a:pt x="2" y="142"/>
                </a:lnTo>
                <a:lnTo>
                  <a:pt x="0" y="155"/>
                </a:lnTo>
                <a:lnTo>
                  <a:pt x="3" y="160"/>
                </a:lnTo>
                <a:lnTo>
                  <a:pt x="8" y="163"/>
                </a:lnTo>
                <a:lnTo>
                  <a:pt x="12" y="164"/>
                </a:lnTo>
                <a:lnTo>
                  <a:pt x="17" y="166"/>
                </a:lnTo>
                <a:lnTo>
                  <a:pt x="27" y="166"/>
                </a:lnTo>
                <a:lnTo>
                  <a:pt x="37" y="164"/>
                </a:lnTo>
                <a:lnTo>
                  <a:pt x="48" y="160"/>
                </a:lnTo>
                <a:lnTo>
                  <a:pt x="58" y="155"/>
                </a:lnTo>
                <a:lnTo>
                  <a:pt x="68" y="151"/>
                </a:lnTo>
                <a:lnTo>
                  <a:pt x="77" y="148"/>
                </a:lnTo>
                <a:lnTo>
                  <a:pt x="83" y="147"/>
                </a:lnTo>
                <a:lnTo>
                  <a:pt x="89" y="144"/>
                </a:lnTo>
                <a:lnTo>
                  <a:pt x="95" y="141"/>
                </a:lnTo>
                <a:lnTo>
                  <a:pt x="101" y="138"/>
                </a:lnTo>
                <a:lnTo>
                  <a:pt x="107" y="135"/>
                </a:lnTo>
                <a:lnTo>
                  <a:pt x="113" y="132"/>
                </a:lnTo>
                <a:lnTo>
                  <a:pt x="119" y="130"/>
                </a:lnTo>
                <a:lnTo>
                  <a:pt x="126" y="127"/>
                </a:lnTo>
                <a:lnTo>
                  <a:pt x="129" y="124"/>
                </a:lnTo>
                <a:lnTo>
                  <a:pt x="132" y="121"/>
                </a:lnTo>
                <a:lnTo>
                  <a:pt x="135" y="118"/>
                </a:lnTo>
                <a:lnTo>
                  <a:pt x="138" y="115"/>
                </a:lnTo>
                <a:lnTo>
                  <a:pt x="141" y="111"/>
                </a:lnTo>
                <a:lnTo>
                  <a:pt x="144" y="108"/>
                </a:lnTo>
                <a:lnTo>
                  <a:pt x="147" y="105"/>
                </a:lnTo>
                <a:lnTo>
                  <a:pt x="150" y="104"/>
                </a:lnTo>
                <a:lnTo>
                  <a:pt x="157" y="102"/>
                </a:lnTo>
                <a:lnTo>
                  <a:pt x="163" y="99"/>
                </a:lnTo>
                <a:lnTo>
                  <a:pt x="171" y="96"/>
                </a:lnTo>
                <a:lnTo>
                  <a:pt x="176" y="93"/>
                </a:lnTo>
                <a:lnTo>
                  <a:pt x="182" y="90"/>
                </a:lnTo>
                <a:lnTo>
                  <a:pt x="188" y="87"/>
                </a:lnTo>
                <a:lnTo>
                  <a:pt x="194" y="81"/>
                </a:lnTo>
                <a:lnTo>
                  <a:pt x="199" y="77"/>
                </a:lnTo>
                <a:lnTo>
                  <a:pt x="199" y="75"/>
                </a:lnTo>
                <a:lnTo>
                  <a:pt x="199" y="73"/>
                </a:lnTo>
                <a:lnTo>
                  <a:pt x="199" y="70"/>
                </a:lnTo>
                <a:lnTo>
                  <a:pt x="199" y="65"/>
                </a:lnTo>
                <a:lnTo>
                  <a:pt x="199" y="61"/>
                </a:lnTo>
                <a:lnTo>
                  <a:pt x="197" y="56"/>
                </a:lnTo>
                <a:lnTo>
                  <a:pt x="196" y="52"/>
                </a:lnTo>
                <a:lnTo>
                  <a:pt x="193" y="49"/>
                </a:lnTo>
                <a:lnTo>
                  <a:pt x="190" y="44"/>
                </a:lnTo>
                <a:lnTo>
                  <a:pt x="187" y="40"/>
                </a:lnTo>
                <a:lnTo>
                  <a:pt x="182" y="35"/>
                </a:lnTo>
                <a:lnTo>
                  <a:pt x="179" y="31"/>
                </a:lnTo>
                <a:lnTo>
                  <a:pt x="175" y="25"/>
                </a:lnTo>
                <a:lnTo>
                  <a:pt x="171" y="22"/>
                </a:lnTo>
                <a:lnTo>
                  <a:pt x="166" y="18"/>
                </a:lnTo>
                <a:lnTo>
                  <a:pt x="162" y="15"/>
                </a:lnTo>
                <a:lnTo>
                  <a:pt x="160" y="15"/>
                </a:lnTo>
                <a:lnTo>
                  <a:pt x="153" y="15"/>
                </a:lnTo>
                <a:lnTo>
                  <a:pt x="142" y="15"/>
                </a:lnTo>
                <a:lnTo>
                  <a:pt x="132" y="15"/>
                </a:lnTo>
                <a:lnTo>
                  <a:pt x="122" y="15"/>
                </a:lnTo>
                <a:lnTo>
                  <a:pt x="113" y="15"/>
                </a:lnTo>
                <a:lnTo>
                  <a:pt x="108" y="15"/>
                </a:lnTo>
                <a:lnTo>
                  <a:pt x="110" y="13"/>
                </a:lnTo>
                <a:lnTo>
                  <a:pt x="104" y="13"/>
                </a:lnTo>
                <a:lnTo>
                  <a:pt x="98" y="12"/>
                </a:lnTo>
                <a:lnTo>
                  <a:pt x="92" y="9"/>
                </a:lnTo>
                <a:lnTo>
                  <a:pt x="85" y="4"/>
                </a:lnTo>
                <a:lnTo>
                  <a:pt x="77" y="3"/>
                </a:lnTo>
                <a:lnTo>
                  <a:pt x="71" y="0"/>
                </a:lnTo>
                <a:lnTo>
                  <a:pt x="64" y="0"/>
                </a:lnTo>
                <a:lnTo>
                  <a:pt x="58" y="1"/>
                </a:lnTo>
                <a:lnTo>
                  <a:pt x="51" y="4"/>
                </a:lnTo>
                <a:lnTo>
                  <a:pt x="45" y="9"/>
                </a:lnTo>
                <a:lnTo>
                  <a:pt x="40" y="13"/>
                </a:lnTo>
                <a:lnTo>
                  <a:pt x="34" y="18"/>
                </a:lnTo>
                <a:lnTo>
                  <a:pt x="31" y="24"/>
                </a:lnTo>
                <a:lnTo>
                  <a:pt x="29" y="30"/>
                </a:lnTo>
                <a:lnTo>
                  <a:pt x="26" y="37"/>
                </a:lnTo>
                <a:lnTo>
                  <a:pt x="26" y="43"/>
                </a:lnTo>
                <a:lnTo>
                  <a:pt x="26" y="47"/>
                </a:lnTo>
                <a:lnTo>
                  <a:pt x="27" y="50"/>
                </a:lnTo>
                <a:lnTo>
                  <a:pt x="29" y="55"/>
                </a:lnTo>
                <a:lnTo>
                  <a:pt x="29" y="58"/>
                </a:lnTo>
                <a:lnTo>
                  <a:pt x="30" y="61"/>
                </a:lnTo>
                <a:lnTo>
                  <a:pt x="31" y="62"/>
                </a:lnTo>
                <a:lnTo>
                  <a:pt x="31" y="67"/>
                </a:lnTo>
                <a:lnTo>
                  <a:pt x="30" y="7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7" name="Freeform 8"/>
          <p:cNvSpPr>
            <a:spLocks/>
          </p:cNvSpPr>
          <p:nvPr/>
        </p:nvSpPr>
        <p:spPr bwMode="auto">
          <a:xfrm>
            <a:off x="6299203" y="4929190"/>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8" name="Freeform 9"/>
          <p:cNvSpPr>
            <a:spLocks/>
          </p:cNvSpPr>
          <p:nvPr/>
        </p:nvSpPr>
        <p:spPr bwMode="auto">
          <a:xfrm>
            <a:off x="6299203" y="4929190"/>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path>
            </a:pathLst>
          </a:custGeom>
          <a:solidFill>
            <a:srgbClr val="FFFF00"/>
          </a:solidFill>
          <a:ln w="1588">
            <a:solidFill>
              <a:srgbClr val="990000"/>
            </a:solidFill>
            <a:round/>
            <a:headEnd/>
            <a:tailEnd/>
          </a:ln>
        </p:spPr>
        <p:txBody>
          <a:bodyPr/>
          <a:lstStyle/>
          <a:p>
            <a:endParaRPr lang="en-US"/>
          </a:p>
        </p:txBody>
      </p:sp>
      <p:sp>
        <p:nvSpPr>
          <p:cNvPr id="53259" name="Freeform 10"/>
          <p:cNvSpPr>
            <a:spLocks/>
          </p:cNvSpPr>
          <p:nvPr/>
        </p:nvSpPr>
        <p:spPr bwMode="auto">
          <a:xfrm>
            <a:off x="6299203" y="4929190"/>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42"/>
              <a:gd name="T125" fmla="*/ 34 w 34"/>
              <a:gd name="T126" fmla="*/ 42 h 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path>
            </a:pathLst>
          </a:custGeom>
          <a:solidFill>
            <a:srgbClr val="FFFF00"/>
          </a:solidFill>
          <a:ln w="4763">
            <a:solidFill>
              <a:srgbClr val="990000"/>
            </a:solidFill>
            <a:round/>
            <a:headEnd/>
            <a:tailEnd/>
          </a:ln>
        </p:spPr>
        <p:txBody>
          <a:bodyPr/>
          <a:lstStyle/>
          <a:p>
            <a:endParaRPr lang="en-US"/>
          </a:p>
        </p:txBody>
      </p:sp>
      <p:sp>
        <p:nvSpPr>
          <p:cNvPr id="53260" name="Freeform 11"/>
          <p:cNvSpPr>
            <a:spLocks/>
          </p:cNvSpPr>
          <p:nvPr/>
        </p:nvSpPr>
        <p:spPr bwMode="auto">
          <a:xfrm>
            <a:off x="6332539" y="4830765"/>
            <a:ext cx="42863"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1" name="Freeform 12"/>
          <p:cNvSpPr>
            <a:spLocks/>
          </p:cNvSpPr>
          <p:nvPr/>
        </p:nvSpPr>
        <p:spPr bwMode="auto">
          <a:xfrm>
            <a:off x="6332539" y="4830765"/>
            <a:ext cx="42863"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path>
            </a:pathLst>
          </a:custGeom>
          <a:solidFill>
            <a:srgbClr val="FFFF00"/>
          </a:solidFill>
          <a:ln w="1588">
            <a:solidFill>
              <a:srgbClr val="990000"/>
            </a:solidFill>
            <a:round/>
            <a:headEnd/>
            <a:tailEnd/>
          </a:ln>
        </p:spPr>
        <p:txBody>
          <a:bodyPr/>
          <a:lstStyle/>
          <a:p>
            <a:endParaRPr lang="en-US"/>
          </a:p>
        </p:txBody>
      </p:sp>
      <p:sp>
        <p:nvSpPr>
          <p:cNvPr id="53262" name="Freeform 13"/>
          <p:cNvSpPr>
            <a:spLocks/>
          </p:cNvSpPr>
          <p:nvPr/>
        </p:nvSpPr>
        <p:spPr bwMode="auto">
          <a:xfrm>
            <a:off x="6332539" y="4830765"/>
            <a:ext cx="42863"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54"/>
              <a:gd name="T101" fmla="*/ 30 w 30"/>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path>
            </a:pathLst>
          </a:custGeom>
          <a:solidFill>
            <a:srgbClr val="FFFF00"/>
          </a:solidFill>
          <a:ln w="4763">
            <a:solidFill>
              <a:srgbClr val="990000"/>
            </a:solidFill>
            <a:round/>
            <a:headEnd/>
            <a:tailEnd/>
          </a:ln>
        </p:spPr>
        <p:txBody>
          <a:bodyPr/>
          <a:lstStyle/>
          <a:p>
            <a:endParaRPr lang="en-US"/>
          </a:p>
        </p:txBody>
      </p:sp>
      <p:sp>
        <p:nvSpPr>
          <p:cNvPr id="53263" name="Freeform 14"/>
          <p:cNvSpPr>
            <a:spLocks/>
          </p:cNvSpPr>
          <p:nvPr/>
        </p:nvSpPr>
        <p:spPr bwMode="auto">
          <a:xfrm>
            <a:off x="6350000" y="4913315"/>
            <a:ext cx="65088" cy="68263"/>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4" name="Freeform 15"/>
          <p:cNvSpPr>
            <a:spLocks/>
          </p:cNvSpPr>
          <p:nvPr/>
        </p:nvSpPr>
        <p:spPr bwMode="auto">
          <a:xfrm>
            <a:off x="6350000" y="4913315"/>
            <a:ext cx="65088" cy="68263"/>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path>
            </a:pathLst>
          </a:custGeom>
          <a:solidFill>
            <a:srgbClr val="FFFF00"/>
          </a:solidFill>
          <a:ln w="4763">
            <a:solidFill>
              <a:srgbClr val="990000"/>
            </a:solidFill>
            <a:round/>
            <a:headEnd/>
            <a:tailEnd/>
          </a:ln>
        </p:spPr>
        <p:txBody>
          <a:bodyPr/>
          <a:lstStyle/>
          <a:p>
            <a:endParaRPr lang="en-US"/>
          </a:p>
        </p:txBody>
      </p:sp>
      <p:sp>
        <p:nvSpPr>
          <p:cNvPr id="53265" name="Freeform 16"/>
          <p:cNvSpPr>
            <a:spLocks/>
          </p:cNvSpPr>
          <p:nvPr/>
        </p:nvSpPr>
        <p:spPr bwMode="auto">
          <a:xfrm>
            <a:off x="6369051" y="4833942"/>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6" name="Freeform 17"/>
          <p:cNvSpPr>
            <a:spLocks/>
          </p:cNvSpPr>
          <p:nvPr/>
        </p:nvSpPr>
        <p:spPr bwMode="auto">
          <a:xfrm>
            <a:off x="6369051" y="4833942"/>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1588">
            <a:solidFill>
              <a:srgbClr val="990000"/>
            </a:solidFill>
            <a:round/>
            <a:headEnd/>
            <a:tailEnd/>
          </a:ln>
        </p:spPr>
        <p:txBody>
          <a:bodyPr/>
          <a:lstStyle/>
          <a:p>
            <a:endParaRPr lang="en-US"/>
          </a:p>
        </p:txBody>
      </p:sp>
      <p:sp>
        <p:nvSpPr>
          <p:cNvPr id="53267" name="Freeform 18"/>
          <p:cNvSpPr>
            <a:spLocks/>
          </p:cNvSpPr>
          <p:nvPr/>
        </p:nvSpPr>
        <p:spPr bwMode="auto">
          <a:xfrm>
            <a:off x="6369051" y="4833942"/>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4763">
            <a:solidFill>
              <a:srgbClr val="990000"/>
            </a:solidFill>
            <a:round/>
            <a:headEnd/>
            <a:tailEnd/>
          </a:ln>
        </p:spPr>
        <p:txBody>
          <a:bodyPr/>
          <a:lstStyle/>
          <a:p>
            <a:endParaRPr lang="en-US"/>
          </a:p>
        </p:txBody>
      </p:sp>
      <p:sp>
        <p:nvSpPr>
          <p:cNvPr id="53268" name="Freeform 19"/>
          <p:cNvSpPr>
            <a:spLocks/>
          </p:cNvSpPr>
          <p:nvPr/>
        </p:nvSpPr>
        <p:spPr bwMode="auto">
          <a:xfrm>
            <a:off x="6338889" y="4756154"/>
            <a:ext cx="95251"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9" name="Freeform 20"/>
          <p:cNvSpPr>
            <a:spLocks/>
          </p:cNvSpPr>
          <p:nvPr/>
        </p:nvSpPr>
        <p:spPr bwMode="auto">
          <a:xfrm>
            <a:off x="6338889" y="4756154"/>
            <a:ext cx="95251"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path>
            </a:pathLst>
          </a:custGeom>
          <a:solidFill>
            <a:srgbClr val="FFFF00"/>
          </a:solidFill>
          <a:ln w="4763">
            <a:solidFill>
              <a:srgbClr val="990000"/>
            </a:solidFill>
            <a:round/>
            <a:headEnd/>
            <a:tailEnd/>
          </a:ln>
        </p:spPr>
        <p:txBody>
          <a:bodyPr/>
          <a:lstStyle/>
          <a:p>
            <a:endParaRPr lang="en-US"/>
          </a:p>
        </p:txBody>
      </p:sp>
      <p:sp>
        <p:nvSpPr>
          <p:cNvPr id="53270" name="Freeform 21"/>
          <p:cNvSpPr>
            <a:spLocks/>
          </p:cNvSpPr>
          <p:nvPr/>
        </p:nvSpPr>
        <p:spPr bwMode="auto">
          <a:xfrm>
            <a:off x="6419850" y="4897441"/>
            <a:ext cx="58739"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1" name="Freeform 22"/>
          <p:cNvSpPr>
            <a:spLocks/>
          </p:cNvSpPr>
          <p:nvPr/>
        </p:nvSpPr>
        <p:spPr bwMode="auto">
          <a:xfrm>
            <a:off x="6419850" y="4897441"/>
            <a:ext cx="58739"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1588">
            <a:solidFill>
              <a:srgbClr val="990000"/>
            </a:solidFill>
            <a:round/>
            <a:headEnd/>
            <a:tailEnd/>
          </a:ln>
        </p:spPr>
        <p:txBody>
          <a:bodyPr/>
          <a:lstStyle/>
          <a:p>
            <a:endParaRPr lang="en-US"/>
          </a:p>
        </p:txBody>
      </p:sp>
      <p:sp>
        <p:nvSpPr>
          <p:cNvPr id="53272" name="Freeform 23"/>
          <p:cNvSpPr>
            <a:spLocks/>
          </p:cNvSpPr>
          <p:nvPr/>
        </p:nvSpPr>
        <p:spPr bwMode="auto">
          <a:xfrm>
            <a:off x="6419850" y="4897441"/>
            <a:ext cx="58739"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4763">
            <a:solidFill>
              <a:srgbClr val="990000"/>
            </a:solidFill>
            <a:round/>
            <a:headEnd/>
            <a:tailEnd/>
          </a:ln>
        </p:spPr>
        <p:txBody>
          <a:bodyPr/>
          <a:lstStyle/>
          <a:p>
            <a:endParaRPr lang="en-US"/>
          </a:p>
        </p:txBody>
      </p:sp>
      <p:sp>
        <p:nvSpPr>
          <p:cNvPr id="53273" name="Freeform 24"/>
          <p:cNvSpPr>
            <a:spLocks/>
          </p:cNvSpPr>
          <p:nvPr/>
        </p:nvSpPr>
        <p:spPr bwMode="auto">
          <a:xfrm>
            <a:off x="6489701" y="4816475"/>
            <a:ext cx="69851"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4" name="Freeform 25"/>
          <p:cNvSpPr>
            <a:spLocks/>
          </p:cNvSpPr>
          <p:nvPr/>
        </p:nvSpPr>
        <p:spPr bwMode="auto">
          <a:xfrm>
            <a:off x="6489701" y="4816475"/>
            <a:ext cx="69851"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path>
            </a:pathLst>
          </a:custGeom>
          <a:solidFill>
            <a:srgbClr val="FFFF00"/>
          </a:solidFill>
          <a:ln w="4763">
            <a:solidFill>
              <a:srgbClr val="990000"/>
            </a:solidFill>
            <a:round/>
            <a:headEnd/>
            <a:tailEnd/>
          </a:ln>
        </p:spPr>
        <p:txBody>
          <a:bodyPr/>
          <a:lstStyle/>
          <a:p>
            <a:endParaRPr lang="en-US"/>
          </a:p>
        </p:txBody>
      </p:sp>
      <p:sp>
        <p:nvSpPr>
          <p:cNvPr id="53275" name="Freeform 26"/>
          <p:cNvSpPr>
            <a:spLocks/>
          </p:cNvSpPr>
          <p:nvPr/>
        </p:nvSpPr>
        <p:spPr bwMode="auto">
          <a:xfrm>
            <a:off x="6442075" y="4816476"/>
            <a:ext cx="52388" cy="71439"/>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6" name="Freeform 27"/>
          <p:cNvSpPr>
            <a:spLocks/>
          </p:cNvSpPr>
          <p:nvPr/>
        </p:nvSpPr>
        <p:spPr bwMode="auto">
          <a:xfrm>
            <a:off x="6442075" y="4816476"/>
            <a:ext cx="52388" cy="71439"/>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path>
            </a:pathLst>
          </a:custGeom>
          <a:solidFill>
            <a:srgbClr val="FFFF00"/>
          </a:solidFill>
          <a:ln w="1588">
            <a:solidFill>
              <a:srgbClr val="990000"/>
            </a:solidFill>
            <a:round/>
            <a:headEnd/>
            <a:tailEnd/>
          </a:ln>
        </p:spPr>
        <p:txBody>
          <a:bodyPr/>
          <a:lstStyle/>
          <a:p>
            <a:endParaRPr lang="en-US"/>
          </a:p>
        </p:txBody>
      </p:sp>
      <p:sp>
        <p:nvSpPr>
          <p:cNvPr id="53277" name="Freeform 28"/>
          <p:cNvSpPr>
            <a:spLocks/>
          </p:cNvSpPr>
          <p:nvPr/>
        </p:nvSpPr>
        <p:spPr bwMode="auto">
          <a:xfrm>
            <a:off x="6442075" y="4816476"/>
            <a:ext cx="52388" cy="71439"/>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45"/>
              <a:gd name="T125" fmla="*/ 37 w 37"/>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path>
            </a:pathLst>
          </a:custGeom>
          <a:solidFill>
            <a:srgbClr val="FFFF00"/>
          </a:solidFill>
          <a:ln w="4763">
            <a:solidFill>
              <a:srgbClr val="990000"/>
            </a:solidFill>
            <a:round/>
            <a:headEnd/>
            <a:tailEnd/>
          </a:ln>
        </p:spPr>
        <p:txBody>
          <a:bodyPr/>
          <a:lstStyle/>
          <a:p>
            <a:endParaRPr lang="en-US"/>
          </a:p>
        </p:txBody>
      </p:sp>
      <p:sp>
        <p:nvSpPr>
          <p:cNvPr id="53278" name="Freeform 29"/>
          <p:cNvSpPr>
            <a:spLocks/>
          </p:cNvSpPr>
          <p:nvPr/>
        </p:nvSpPr>
        <p:spPr bwMode="auto">
          <a:xfrm>
            <a:off x="6437315" y="4770439"/>
            <a:ext cx="93663"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9" name="Freeform 30"/>
          <p:cNvSpPr>
            <a:spLocks/>
          </p:cNvSpPr>
          <p:nvPr/>
        </p:nvSpPr>
        <p:spPr bwMode="auto">
          <a:xfrm>
            <a:off x="6437315" y="4770439"/>
            <a:ext cx="93663"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path>
            </a:pathLst>
          </a:custGeom>
          <a:solidFill>
            <a:srgbClr val="FFFF00"/>
          </a:solidFill>
          <a:ln w="4763">
            <a:solidFill>
              <a:srgbClr val="990000"/>
            </a:solidFill>
            <a:round/>
            <a:headEnd/>
            <a:tailEnd/>
          </a:ln>
        </p:spPr>
        <p:txBody>
          <a:bodyPr/>
          <a:lstStyle/>
          <a:p>
            <a:endParaRPr lang="en-US"/>
          </a:p>
        </p:txBody>
      </p:sp>
      <p:sp>
        <p:nvSpPr>
          <p:cNvPr id="53280" name="Freeform 31"/>
          <p:cNvSpPr>
            <a:spLocks/>
          </p:cNvSpPr>
          <p:nvPr/>
        </p:nvSpPr>
        <p:spPr bwMode="auto">
          <a:xfrm>
            <a:off x="6432554" y="4502154"/>
            <a:ext cx="358775" cy="347663"/>
          </a:xfrm>
          <a:custGeom>
            <a:avLst/>
            <a:gdLst>
              <a:gd name="T0" fmla="*/ 2147483647 w 254"/>
              <a:gd name="T1" fmla="*/ 2147483647 h 219"/>
              <a:gd name="T2" fmla="*/ 2147483647 w 254"/>
              <a:gd name="T3" fmla="*/ 2147483647 h 219"/>
              <a:gd name="T4" fmla="*/ 2147483647 w 254"/>
              <a:gd name="T5" fmla="*/ 2147483647 h 219"/>
              <a:gd name="T6" fmla="*/ 2147483647 w 254"/>
              <a:gd name="T7" fmla="*/ 2147483647 h 219"/>
              <a:gd name="T8" fmla="*/ 0 w 254"/>
              <a:gd name="T9" fmla="*/ 2147483647 h 219"/>
              <a:gd name="T10" fmla="*/ 2147483647 w 254"/>
              <a:gd name="T11" fmla="*/ 2147483647 h 219"/>
              <a:gd name="T12" fmla="*/ 2147483647 w 254"/>
              <a:gd name="T13" fmla="*/ 2147483647 h 219"/>
              <a:gd name="T14" fmla="*/ 2147483647 w 254"/>
              <a:gd name="T15" fmla="*/ 2147483647 h 219"/>
              <a:gd name="T16" fmla="*/ 2147483647 w 254"/>
              <a:gd name="T17" fmla="*/ 2147483647 h 219"/>
              <a:gd name="T18" fmla="*/ 2147483647 w 254"/>
              <a:gd name="T19" fmla="*/ 2147483647 h 219"/>
              <a:gd name="T20" fmla="*/ 2147483647 w 254"/>
              <a:gd name="T21" fmla="*/ 2147483647 h 219"/>
              <a:gd name="T22" fmla="*/ 2147483647 w 254"/>
              <a:gd name="T23" fmla="*/ 2147483647 h 219"/>
              <a:gd name="T24" fmla="*/ 2147483647 w 254"/>
              <a:gd name="T25" fmla="*/ 2147483647 h 219"/>
              <a:gd name="T26" fmla="*/ 2147483647 w 254"/>
              <a:gd name="T27" fmla="*/ 2147483647 h 219"/>
              <a:gd name="T28" fmla="*/ 2147483647 w 254"/>
              <a:gd name="T29" fmla="*/ 2147483647 h 219"/>
              <a:gd name="T30" fmla="*/ 2147483647 w 254"/>
              <a:gd name="T31" fmla="*/ 2147483647 h 219"/>
              <a:gd name="T32" fmla="*/ 2147483647 w 254"/>
              <a:gd name="T33" fmla="*/ 2147483647 h 219"/>
              <a:gd name="T34" fmla="*/ 2147483647 w 254"/>
              <a:gd name="T35" fmla="*/ 2147483647 h 219"/>
              <a:gd name="T36" fmla="*/ 2147483647 w 254"/>
              <a:gd name="T37" fmla="*/ 2147483647 h 219"/>
              <a:gd name="T38" fmla="*/ 2147483647 w 254"/>
              <a:gd name="T39" fmla="*/ 2147483647 h 219"/>
              <a:gd name="T40" fmla="*/ 2147483647 w 254"/>
              <a:gd name="T41" fmla="*/ 2147483647 h 219"/>
              <a:gd name="T42" fmla="*/ 2147483647 w 254"/>
              <a:gd name="T43" fmla="*/ 2147483647 h 219"/>
              <a:gd name="T44" fmla="*/ 2147483647 w 254"/>
              <a:gd name="T45" fmla="*/ 2147483647 h 219"/>
              <a:gd name="T46" fmla="*/ 2147483647 w 254"/>
              <a:gd name="T47" fmla="*/ 2147483647 h 219"/>
              <a:gd name="T48" fmla="*/ 2147483647 w 254"/>
              <a:gd name="T49" fmla="*/ 2147483647 h 219"/>
              <a:gd name="T50" fmla="*/ 2147483647 w 254"/>
              <a:gd name="T51" fmla="*/ 2147483647 h 219"/>
              <a:gd name="T52" fmla="*/ 2147483647 w 254"/>
              <a:gd name="T53" fmla="*/ 2147483647 h 219"/>
              <a:gd name="T54" fmla="*/ 2147483647 w 254"/>
              <a:gd name="T55" fmla="*/ 2147483647 h 219"/>
              <a:gd name="T56" fmla="*/ 2147483647 w 254"/>
              <a:gd name="T57" fmla="*/ 2147483647 h 219"/>
              <a:gd name="T58" fmla="*/ 2147483647 w 254"/>
              <a:gd name="T59" fmla="*/ 2147483647 h 219"/>
              <a:gd name="T60" fmla="*/ 2147483647 w 254"/>
              <a:gd name="T61" fmla="*/ 2147483647 h 219"/>
              <a:gd name="T62" fmla="*/ 2147483647 w 254"/>
              <a:gd name="T63" fmla="*/ 2147483647 h 219"/>
              <a:gd name="T64" fmla="*/ 2147483647 w 254"/>
              <a:gd name="T65" fmla="*/ 2147483647 h 219"/>
              <a:gd name="T66" fmla="*/ 2147483647 w 254"/>
              <a:gd name="T67" fmla="*/ 2147483647 h 219"/>
              <a:gd name="T68" fmla="*/ 2147483647 w 254"/>
              <a:gd name="T69" fmla="*/ 2147483647 h 219"/>
              <a:gd name="T70" fmla="*/ 2147483647 w 254"/>
              <a:gd name="T71" fmla="*/ 2147483647 h 219"/>
              <a:gd name="T72" fmla="*/ 2147483647 w 254"/>
              <a:gd name="T73" fmla="*/ 2147483647 h 219"/>
              <a:gd name="T74" fmla="*/ 2147483647 w 254"/>
              <a:gd name="T75" fmla="*/ 2147483647 h 219"/>
              <a:gd name="T76" fmla="*/ 2147483647 w 254"/>
              <a:gd name="T77" fmla="*/ 2147483647 h 219"/>
              <a:gd name="T78" fmla="*/ 2147483647 w 254"/>
              <a:gd name="T79" fmla="*/ 2147483647 h 219"/>
              <a:gd name="T80" fmla="*/ 2147483647 w 254"/>
              <a:gd name="T81" fmla="*/ 2147483647 h 219"/>
              <a:gd name="T82" fmla="*/ 2147483647 w 254"/>
              <a:gd name="T83" fmla="*/ 2147483647 h 219"/>
              <a:gd name="T84" fmla="*/ 2147483647 w 254"/>
              <a:gd name="T85" fmla="*/ 2147483647 h 219"/>
              <a:gd name="T86" fmla="*/ 2147483647 w 254"/>
              <a:gd name="T87" fmla="*/ 2147483647 h 219"/>
              <a:gd name="T88" fmla="*/ 2147483647 w 254"/>
              <a:gd name="T89" fmla="*/ 2147483647 h 219"/>
              <a:gd name="T90" fmla="*/ 2147483647 w 254"/>
              <a:gd name="T91" fmla="*/ 2147483647 h 219"/>
              <a:gd name="T92" fmla="*/ 2147483647 w 254"/>
              <a:gd name="T93" fmla="*/ 2147483647 h 219"/>
              <a:gd name="T94" fmla="*/ 2147483647 w 254"/>
              <a:gd name="T95" fmla="*/ 2147483647 h 219"/>
              <a:gd name="T96" fmla="*/ 2147483647 w 254"/>
              <a:gd name="T97" fmla="*/ 0 h 219"/>
              <a:gd name="T98" fmla="*/ 2147483647 w 254"/>
              <a:gd name="T99" fmla="*/ 2147483647 h 219"/>
              <a:gd name="T100" fmla="*/ 2147483647 w 254"/>
              <a:gd name="T101" fmla="*/ 2147483647 h 219"/>
              <a:gd name="T102" fmla="*/ 2147483647 w 254"/>
              <a:gd name="T103" fmla="*/ 2147483647 h 219"/>
              <a:gd name="T104" fmla="*/ 2147483647 w 254"/>
              <a:gd name="T105" fmla="*/ 2147483647 h 219"/>
              <a:gd name="T106" fmla="*/ 2147483647 w 254"/>
              <a:gd name="T107" fmla="*/ 2147483647 h 219"/>
              <a:gd name="T108" fmla="*/ 2147483647 w 254"/>
              <a:gd name="T109" fmla="*/ 2147483647 h 219"/>
              <a:gd name="T110" fmla="*/ 2147483647 w 254"/>
              <a:gd name="T111" fmla="*/ 2147483647 h 219"/>
              <a:gd name="T112" fmla="*/ 2147483647 w 254"/>
              <a:gd name="T113" fmla="*/ 2147483647 h 219"/>
              <a:gd name="T114" fmla="*/ 2147483647 w 254"/>
              <a:gd name="T115" fmla="*/ 2147483647 h 219"/>
              <a:gd name="T116" fmla="*/ 2147483647 w 254"/>
              <a:gd name="T117" fmla="*/ 2147483647 h 2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
              <a:gd name="T178" fmla="*/ 0 h 219"/>
              <a:gd name="T179" fmla="*/ 254 w 254"/>
              <a:gd name="T180" fmla="*/ 219 h 2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 h="219">
                <a:moveTo>
                  <a:pt x="27" y="90"/>
                </a:moveTo>
                <a:lnTo>
                  <a:pt x="22" y="95"/>
                </a:lnTo>
                <a:lnTo>
                  <a:pt x="21" y="98"/>
                </a:lnTo>
                <a:lnTo>
                  <a:pt x="18" y="101"/>
                </a:lnTo>
                <a:lnTo>
                  <a:pt x="15" y="105"/>
                </a:lnTo>
                <a:lnTo>
                  <a:pt x="12" y="109"/>
                </a:lnTo>
                <a:lnTo>
                  <a:pt x="9" y="115"/>
                </a:lnTo>
                <a:lnTo>
                  <a:pt x="6" y="123"/>
                </a:lnTo>
                <a:lnTo>
                  <a:pt x="1" y="133"/>
                </a:lnTo>
                <a:lnTo>
                  <a:pt x="0" y="138"/>
                </a:lnTo>
                <a:lnTo>
                  <a:pt x="0" y="142"/>
                </a:lnTo>
                <a:lnTo>
                  <a:pt x="1" y="145"/>
                </a:lnTo>
                <a:lnTo>
                  <a:pt x="3" y="148"/>
                </a:lnTo>
                <a:lnTo>
                  <a:pt x="7" y="152"/>
                </a:lnTo>
                <a:lnTo>
                  <a:pt x="15" y="155"/>
                </a:lnTo>
                <a:lnTo>
                  <a:pt x="24" y="155"/>
                </a:lnTo>
                <a:lnTo>
                  <a:pt x="34" y="155"/>
                </a:lnTo>
                <a:lnTo>
                  <a:pt x="43" y="155"/>
                </a:lnTo>
                <a:lnTo>
                  <a:pt x="52" y="155"/>
                </a:lnTo>
                <a:lnTo>
                  <a:pt x="55" y="157"/>
                </a:lnTo>
                <a:lnTo>
                  <a:pt x="58" y="158"/>
                </a:lnTo>
                <a:lnTo>
                  <a:pt x="59" y="158"/>
                </a:lnTo>
                <a:lnTo>
                  <a:pt x="61" y="160"/>
                </a:lnTo>
                <a:lnTo>
                  <a:pt x="62" y="161"/>
                </a:lnTo>
                <a:lnTo>
                  <a:pt x="64" y="163"/>
                </a:lnTo>
                <a:lnTo>
                  <a:pt x="65" y="163"/>
                </a:lnTo>
                <a:lnTo>
                  <a:pt x="75" y="167"/>
                </a:lnTo>
                <a:lnTo>
                  <a:pt x="83" y="175"/>
                </a:lnTo>
                <a:lnTo>
                  <a:pt x="89" y="182"/>
                </a:lnTo>
                <a:lnTo>
                  <a:pt x="95" y="191"/>
                </a:lnTo>
                <a:lnTo>
                  <a:pt x="101" y="198"/>
                </a:lnTo>
                <a:lnTo>
                  <a:pt x="108" y="206"/>
                </a:lnTo>
                <a:lnTo>
                  <a:pt x="115" y="213"/>
                </a:lnTo>
                <a:lnTo>
                  <a:pt x="124" y="218"/>
                </a:lnTo>
                <a:lnTo>
                  <a:pt x="129" y="219"/>
                </a:lnTo>
                <a:lnTo>
                  <a:pt x="133" y="219"/>
                </a:lnTo>
                <a:lnTo>
                  <a:pt x="139" y="219"/>
                </a:lnTo>
                <a:lnTo>
                  <a:pt x="143" y="218"/>
                </a:lnTo>
                <a:lnTo>
                  <a:pt x="152" y="213"/>
                </a:lnTo>
                <a:lnTo>
                  <a:pt x="161" y="207"/>
                </a:lnTo>
                <a:lnTo>
                  <a:pt x="169" y="200"/>
                </a:lnTo>
                <a:lnTo>
                  <a:pt x="174" y="189"/>
                </a:lnTo>
                <a:lnTo>
                  <a:pt x="176" y="185"/>
                </a:lnTo>
                <a:lnTo>
                  <a:pt x="177" y="181"/>
                </a:lnTo>
                <a:lnTo>
                  <a:pt x="177" y="175"/>
                </a:lnTo>
                <a:lnTo>
                  <a:pt x="177" y="169"/>
                </a:lnTo>
                <a:lnTo>
                  <a:pt x="183" y="167"/>
                </a:lnTo>
                <a:lnTo>
                  <a:pt x="189" y="166"/>
                </a:lnTo>
                <a:lnTo>
                  <a:pt x="195" y="163"/>
                </a:lnTo>
                <a:lnTo>
                  <a:pt x="200" y="160"/>
                </a:lnTo>
                <a:lnTo>
                  <a:pt x="206" y="155"/>
                </a:lnTo>
                <a:lnTo>
                  <a:pt x="210" y="151"/>
                </a:lnTo>
                <a:lnTo>
                  <a:pt x="213" y="145"/>
                </a:lnTo>
                <a:lnTo>
                  <a:pt x="217" y="139"/>
                </a:lnTo>
                <a:lnTo>
                  <a:pt x="217" y="138"/>
                </a:lnTo>
                <a:lnTo>
                  <a:pt x="219" y="135"/>
                </a:lnTo>
                <a:lnTo>
                  <a:pt x="219" y="133"/>
                </a:lnTo>
                <a:lnTo>
                  <a:pt x="219" y="130"/>
                </a:lnTo>
                <a:lnTo>
                  <a:pt x="219" y="129"/>
                </a:lnTo>
                <a:lnTo>
                  <a:pt x="219" y="126"/>
                </a:lnTo>
                <a:lnTo>
                  <a:pt x="219" y="124"/>
                </a:lnTo>
                <a:lnTo>
                  <a:pt x="220" y="123"/>
                </a:lnTo>
                <a:lnTo>
                  <a:pt x="226" y="117"/>
                </a:lnTo>
                <a:lnTo>
                  <a:pt x="234" y="109"/>
                </a:lnTo>
                <a:lnTo>
                  <a:pt x="240" y="102"/>
                </a:lnTo>
                <a:lnTo>
                  <a:pt x="245" y="95"/>
                </a:lnTo>
                <a:lnTo>
                  <a:pt x="250" y="87"/>
                </a:lnTo>
                <a:lnTo>
                  <a:pt x="253" y="80"/>
                </a:lnTo>
                <a:lnTo>
                  <a:pt x="254" y="71"/>
                </a:lnTo>
                <a:lnTo>
                  <a:pt x="253" y="62"/>
                </a:lnTo>
                <a:lnTo>
                  <a:pt x="251" y="56"/>
                </a:lnTo>
                <a:lnTo>
                  <a:pt x="247" y="52"/>
                </a:lnTo>
                <a:lnTo>
                  <a:pt x="241" y="49"/>
                </a:lnTo>
                <a:lnTo>
                  <a:pt x="235" y="46"/>
                </a:lnTo>
                <a:lnTo>
                  <a:pt x="229" y="44"/>
                </a:lnTo>
                <a:lnTo>
                  <a:pt x="222" y="41"/>
                </a:lnTo>
                <a:lnTo>
                  <a:pt x="216" y="40"/>
                </a:lnTo>
                <a:lnTo>
                  <a:pt x="210" y="38"/>
                </a:lnTo>
                <a:lnTo>
                  <a:pt x="201" y="35"/>
                </a:lnTo>
                <a:lnTo>
                  <a:pt x="195" y="31"/>
                </a:lnTo>
                <a:lnTo>
                  <a:pt x="188" y="27"/>
                </a:lnTo>
                <a:lnTo>
                  <a:pt x="182" y="22"/>
                </a:lnTo>
                <a:lnTo>
                  <a:pt x="176" y="18"/>
                </a:lnTo>
                <a:lnTo>
                  <a:pt x="170" y="13"/>
                </a:lnTo>
                <a:lnTo>
                  <a:pt x="163" y="9"/>
                </a:lnTo>
                <a:lnTo>
                  <a:pt x="155" y="4"/>
                </a:lnTo>
                <a:lnTo>
                  <a:pt x="151" y="3"/>
                </a:lnTo>
                <a:lnTo>
                  <a:pt x="145" y="1"/>
                </a:lnTo>
                <a:lnTo>
                  <a:pt x="140" y="1"/>
                </a:lnTo>
                <a:lnTo>
                  <a:pt x="135" y="1"/>
                </a:lnTo>
                <a:lnTo>
                  <a:pt x="130" y="1"/>
                </a:lnTo>
                <a:lnTo>
                  <a:pt x="126" y="3"/>
                </a:lnTo>
                <a:lnTo>
                  <a:pt x="121" y="3"/>
                </a:lnTo>
                <a:lnTo>
                  <a:pt x="118" y="1"/>
                </a:lnTo>
                <a:lnTo>
                  <a:pt x="112" y="1"/>
                </a:lnTo>
                <a:lnTo>
                  <a:pt x="105" y="0"/>
                </a:lnTo>
                <a:lnTo>
                  <a:pt x="96" y="0"/>
                </a:lnTo>
                <a:lnTo>
                  <a:pt x="87" y="1"/>
                </a:lnTo>
                <a:lnTo>
                  <a:pt x="78" y="4"/>
                </a:lnTo>
                <a:lnTo>
                  <a:pt x="71" y="9"/>
                </a:lnTo>
                <a:lnTo>
                  <a:pt x="65" y="15"/>
                </a:lnTo>
                <a:lnTo>
                  <a:pt x="61" y="22"/>
                </a:lnTo>
                <a:lnTo>
                  <a:pt x="59" y="27"/>
                </a:lnTo>
                <a:lnTo>
                  <a:pt x="56" y="30"/>
                </a:lnTo>
                <a:lnTo>
                  <a:pt x="53" y="32"/>
                </a:lnTo>
                <a:lnTo>
                  <a:pt x="50" y="35"/>
                </a:lnTo>
                <a:lnTo>
                  <a:pt x="49" y="38"/>
                </a:lnTo>
                <a:lnTo>
                  <a:pt x="46" y="41"/>
                </a:lnTo>
                <a:lnTo>
                  <a:pt x="44" y="44"/>
                </a:lnTo>
                <a:lnTo>
                  <a:pt x="44" y="47"/>
                </a:lnTo>
                <a:lnTo>
                  <a:pt x="43" y="50"/>
                </a:lnTo>
                <a:lnTo>
                  <a:pt x="41" y="56"/>
                </a:lnTo>
                <a:lnTo>
                  <a:pt x="37" y="65"/>
                </a:lnTo>
                <a:lnTo>
                  <a:pt x="34" y="72"/>
                </a:lnTo>
                <a:lnTo>
                  <a:pt x="30" y="81"/>
                </a:lnTo>
                <a:lnTo>
                  <a:pt x="27" y="87"/>
                </a:lnTo>
                <a:lnTo>
                  <a:pt x="25" y="90"/>
                </a:lnTo>
                <a:lnTo>
                  <a:pt x="27" y="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1" name="Freeform 32"/>
          <p:cNvSpPr>
            <a:spLocks/>
          </p:cNvSpPr>
          <p:nvPr/>
        </p:nvSpPr>
        <p:spPr bwMode="auto">
          <a:xfrm>
            <a:off x="6575428" y="4738690"/>
            <a:ext cx="100013" cy="82551"/>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2" name="Freeform 33"/>
          <p:cNvSpPr>
            <a:spLocks/>
          </p:cNvSpPr>
          <p:nvPr/>
        </p:nvSpPr>
        <p:spPr bwMode="auto">
          <a:xfrm>
            <a:off x="6575428" y="4738690"/>
            <a:ext cx="100013" cy="82551"/>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1588">
            <a:solidFill>
              <a:srgbClr val="990000"/>
            </a:solidFill>
            <a:round/>
            <a:headEnd/>
            <a:tailEnd/>
          </a:ln>
        </p:spPr>
        <p:txBody>
          <a:bodyPr/>
          <a:lstStyle/>
          <a:p>
            <a:endParaRPr lang="en-US"/>
          </a:p>
        </p:txBody>
      </p:sp>
      <p:sp>
        <p:nvSpPr>
          <p:cNvPr id="53283" name="Freeform 34"/>
          <p:cNvSpPr>
            <a:spLocks/>
          </p:cNvSpPr>
          <p:nvPr/>
        </p:nvSpPr>
        <p:spPr bwMode="auto">
          <a:xfrm>
            <a:off x="6575428" y="4738690"/>
            <a:ext cx="100013" cy="82551"/>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4763">
            <a:solidFill>
              <a:srgbClr val="990000"/>
            </a:solidFill>
            <a:round/>
            <a:headEnd/>
            <a:tailEnd/>
          </a:ln>
        </p:spPr>
        <p:txBody>
          <a:bodyPr/>
          <a:lstStyle/>
          <a:p>
            <a:endParaRPr lang="en-US"/>
          </a:p>
        </p:txBody>
      </p:sp>
      <p:sp>
        <p:nvSpPr>
          <p:cNvPr id="53284" name="Freeform 35"/>
          <p:cNvSpPr>
            <a:spLocks/>
          </p:cNvSpPr>
          <p:nvPr/>
        </p:nvSpPr>
        <p:spPr bwMode="auto">
          <a:xfrm>
            <a:off x="6510341" y="4684716"/>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5" name="Freeform 36"/>
          <p:cNvSpPr>
            <a:spLocks/>
          </p:cNvSpPr>
          <p:nvPr/>
        </p:nvSpPr>
        <p:spPr bwMode="auto">
          <a:xfrm>
            <a:off x="6510341" y="4684716"/>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path>
            </a:pathLst>
          </a:custGeom>
          <a:solidFill>
            <a:srgbClr val="FFFF00"/>
          </a:solidFill>
          <a:ln w="4763">
            <a:solidFill>
              <a:srgbClr val="990000"/>
            </a:solidFill>
            <a:round/>
            <a:headEnd/>
            <a:tailEnd/>
          </a:ln>
        </p:spPr>
        <p:txBody>
          <a:bodyPr/>
          <a:lstStyle/>
          <a:p>
            <a:endParaRPr lang="en-US"/>
          </a:p>
        </p:txBody>
      </p:sp>
      <p:sp>
        <p:nvSpPr>
          <p:cNvPr id="53286" name="Freeform 37"/>
          <p:cNvSpPr>
            <a:spLocks/>
          </p:cNvSpPr>
          <p:nvPr/>
        </p:nvSpPr>
        <p:spPr bwMode="auto">
          <a:xfrm>
            <a:off x="6445251" y="4662488"/>
            <a:ext cx="57151"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7" name="Freeform 38"/>
          <p:cNvSpPr>
            <a:spLocks/>
          </p:cNvSpPr>
          <p:nvPr/>
        </p:nvSpPr>
        <p:spPr bwMode="auto">
          <a:xfrm>
            <a:off x="6445251" y="4662488"/>
            <a:ext cx="57151"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path>
            </a:pathLst>
          </a:custGeom>
          <a:solidFill>
            <a:srgbClr val="FFFF00"/>
          </a:solidFill>
          <a:ln w="4763">
            <a:solidFill>
              <a:srgbClr val="990000"/>
            </a:solidFill>
            <a:round/>
            <a:headEnd/>
            <a:tailEnd/>
          </a:ln>
        </p:spPr>
        <p:txBody>
          <a:bodyPr/>
          <a:lstStyle/>
          <a:p>
            <a:endParaRPr lang="en-US"/>
          </a:p>
        </p:txBody>
      </p:sp>
      <p:sp>
        <p:nvSpPr>
          <p:cNvPr id="53288" name="Freeform 39"/>
          <p:cNvSpPr>
            <a:spLocks/>
          </p:cNvSpPr>
          <p:nvPr/>
        </p:nvSpPr>
        <p:spPr bwMode="auto">
          <a:xfrm>
            <a:off x="6667503" y="4668839"/>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9" name="Freeform 40"/>
          <p:cNvSpPr>
            <a:spLocks/>
          </p:cNvSpPr>
          <p:nvPr/>
        </p:nvSpPr>
        <p:spPr bwMode="auto">
          <a:xfrm>
            <a:off x="6667503" y="4668839"/>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path>
            </a:pathLst>
          </a:custGeom>
          <a:solidFill>
            <a:srgbClr val="FFFF00"/>
          </a:solidFill>
          <a:ln w="4763">
            <a:solidFill>
              <a:srgbClr val="990000"/>
            </a:solidFill>
            <a:round/>
            <a:headEnd/>
            <a:tailEnd/>
          </a:ln>
        </p:spPr>
        <p:txBody>
          <a:bodyPr/>
          <a:lstStyle/>
          <a:p>
            <a:endParaRPr lang="en-US"/>
          </a:p>
        </p:txBody>
      </p:sp>
      <p:sp>
        <p:nvSpPr>
          <p:cNvPr id="53290" name="Freeform 41"/>
          <p:cNvSpPr>
            <a:spLocks/>
          </p:cNvSpPr>
          <p:nvPr/>
        </p:nvSpPr>
        <p:spPr bwMode="auto">
          <a:xfrm>
            <a:off x="6704014" y="4581528"/>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1" name="Freeform 42"/>
          <p:cNvSpPr>
            <a:spLocks/>
          </p:cNvSpPr>
          <p:nvPr/>
        </p:nvSpPr>
        <p:spPr bwMode="auto">
          <a:xfrm>
            <a:off x="6704014" y="4581528"/>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path>
            </a:pathLst>
          </a:custGeom>
          <a:solidFill>
            <a:srgbClr val="FFFF00"/>
          </a:solidFill>
          <a:ln w="4763">
            <a:solidFill>
              <a:srgbClr val="990000"/>
            </a:solidFill>
            <a:round/>
            <a:headEnd/>
            <a:tailEnd/>
          </a:ln>
        </p:spPr>
        <p:txBody>
          <a:bodyPr/>
          <a:lstStyle/>
          <a:p>
            <a:endParaRPr lang="en-US"/>
          </a:p>
        </p:txBody>
      </p:sp>
      <p:sp>
        <p:nvSpPr>
          <p:cNvPr id="53292" name="Freeform 43"/>
          <p:cNvSpPr>
            <a:spLocks/>
          </p:cNvSpPr>
          <p:nvPr/>
        </p:nvSpPr>
        <p:spPr bwMode="auto">
          <a:xfrm>
            <a:off x="6629403" y="4521203"/>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3" name="Freeform 44"/>
          <p:cNvSpPr>
            <a:spLocks/>
          </p:cNvSpPr>
          <p:nvPr/>
        </p:nvSpPr>
        <p:spPr bwMode="auto">
          <a:xfrm>
            <a:off x="6629403" y="4521203"/>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1588">
            <a:solidFill>
              <a:srgbClr val="990000"/>
            </a:solidFill>
            <a:round/>
            <a:headEnd/>
            <a:tailEnd/>
          </a:ln>
        </p:spPr>
        <p:txBody>
          <a:bodyPr/>
          <a:lstStyle/>
          <a:p>
            <a:endParaRPr lang="en-US"/>
          </a:p>
        </p:txBody>
      </p:sp>
      <p:sp>
        <p:nvSpPr>
          <p:cNvPr id="53294" name="Freeform 45"/>
          <p:cNvSpPr>
            <a:spLocks/>
          </p:cNvSpPr>
          <p:nvPr/>
        </p:nvSpPr>
        <p:spPr bwMode="auto">
          <a:xfrm>
            <a:off x="6629403" y="4521203"/>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4763">
            <a:solidFill>
              <a:srgbClr val="990000"/>
            </a:solidFill>
            <a:round/>
            <a:headEnd/>
            <a:tailEnd/>
          </a:ln>
        </p:spPr>
        <p:txBody>
          <a:bodyPr/>
          <a:lstStyle/>
          <a:p>
            <a:endParaRPr lang="en-US"/>
          </a:p>
        </p:txBody>
      </p:sp>
      <p:sp>
        <p:nvSpPr>
          <p:cNvPr id="53295" name="Freeform 46"/>
          <p:cNvSpPr>
            <a:spLocks/>
          </p:cNvSpPr>
          <p:nvPr/>
        </p:nvSpPr>
        <p:spPr bwMode="auto">
          <a:xfrm>
            <a:off x="6623053" y="4576767"/>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6" name="Freeform 47"/>
          <p:cNvSpPr>
            <a:spLocks/>
          </p:cNvSpPr>
          <p:nvPr/>
        </p:nvSpPr>
        <p:spPr bwMode="auto">
          <a:xfrm>
            <a:off x="6623053" y="4576767"/>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path>
            </a:pathLst>
          </a:custGeom>
          <a:solidFill>
            <a:srgbClr val="FFFF00"/>
          </a:solidFill>
          <a:ln w="4763">
            <a:solidFill>
              <a:srgbClr val="990000"/>
            </a:solidFill>
            <a:round/>
            <a:headEnd/>
            <a:tailEnd/>
          </a:ln>
        </p:spPr>
        <p:txBody>
          <a:bodyPr/>
          <a:lstStyle/>
          <a:p>
            <a:endParaRPr lang="en-US"/>
          </a:p>
        </p:txBody>
      </p:sp>
      <p:sp>
        <p:nvSpPr>
          <p:cNvPr id="53297" name="Freeform 48"/>
          <p:cNvSpPr>
            <a:spLocks/>
          </p:cNvSpPr>
          <p:nvPr/>
        </p:nvSpPr>
        <p:spPr bwMode="auto">
          <a:xfrm>
            <a:off x="6661151" y="4614866"/>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8" name="Freeform 49"/>
          <p:cNvSpPr>
            <a:spLocks/>
          </p:cNvSpPr>
          <p:nvPr/>
        </p:nvSpPr>
        <p:spPr bwMode="auto">
          <a:xfrm>
            <a:off x="6661151" y="4614866"/>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1588">
            <a:solidFill>
              <a:srgbClr val="990000"/>
            </a:solidFill>
            <a:round/>
            <a:headEnd/>
            <a:tailEnd/>
          </a:ln>
        </p:spPr>
        <p:txBody>
          <a:bodyPr/>
          <a:lstStyle/>
          <a:p>
            <a:endParaRPr lang="en-US"/>
          </a:p>
        </p:txBody>
      </p:sp>
      <p:sp>
        <p:nvSpPr>
          <p:cNvPr id="53299" name="Freeform 50"/>
          <p:cNvSpPr>
            <a:spLocks/>
          </p:cNvSpPr>
          <p:nvPr/>
        </p:nvSpPr>
        <p:spPr bwMode="auto">
          <a:xfrm>
            <a:off x="6661151" y="4614866"/>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4763">
            <a:solidFill>
              <a:srgbClr val="990000"/>
            </a:solidFill>
            <a:round/>
            <a:headEnd/>
            <a:tailEnd/>
          </a:ln>
        </p:spPr>
        <p:txBody>
          <a:bodyPr/>
          <a:lstStyle/>
          <a:p>
            <a:endParaRPr lang="en-US"/>
          </a:p>
        </p:txBody>
      </p:sp>
      <p:sp>
        <p:nvSpPr>
          <p:cNvPr id="53300" name="Freeform 51"/>
          <p:cNvSpPr>
            <a:spLocks/>
          </p:cNvSpPr>
          <p:nvPr/>
        </p:nvSpPr>
        <p:spPr bwMode="auto">
          <a:xfrm>
            <a:off x="6586542" y="4643441"/>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1" name="Freeform 52"/>
          <p:cNvSpPr>
            <a:spLocks/>
          </p:cNvSpPr>
          <p:nvPr/>
        </p:nvSpPr>
        <p:spPr bwMode="auto">
          <a:xfrm>
            <a:off x="6586542" y="4643441"/>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path>
            </a:pathLst>
          </a:custGeom>
          <a:solidFill>
            <a:srgbClr val="FFFF00"/>
          </a:solidFill>
          <a:ln w="4763">
            <a:solidFill>
              <a:srgbClr val="990000"/>
            </a:solidFill>
            <a:round/>
            <a:headEnd/>
            <a:tailEnd/>
          </a:ln>
        </p:spPr>
        <p:txBody>
          <a:bodyPr/>
          <a:lstStyle/>
          <a:p>
            <a:endParaRPr lang="en-US"/>
          </a:p>
        </p:txBody>
      </p:sp>
      <p:sp>
        <p:nvSpPr>
          <p:cNvPr id="53302" name="Freeform 53"/>
          <p:cNvSpPr>
            <a:spLocks/>
          </p:cNvSpPr>
          <p:nvPr/>
        </p:nvSpPr>
        <p:spPr bwMode="auto">
          <a:xfrm>
            <a:off x="6491291" y="4594226"/>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3" name="Freeform 54"/>
          <p:cNvSpPr>
            <a:spLocks/>
          </p:cNvSpPr>
          <p:nvPr/>
        </p:nvSpPr>
        <p:spPr bwMode="auto">
          <a:xfrm>
            <a:off x="6491291" y="4594226"/>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path>
            </a:pathLst>
          </a:custGeom>
          <a:solidFill>
            <a:srgbClr val="FFFF00"/>
          </a:solidFill>
          <a:ln w="4763">
            <a:solidFill>
              <a:srgbClr val="990000"/>
            </a:solidFill>
            <a:round/>
            <a:headEnd/>
            <a:tailEnd/>
          </a:ln>
        </p:spPr>
        <p:txBody>
          <a:bodyPr/>
          <a:lstStyle/>
          <a:p>
            <a:endParaRPr lang="en-US"/>
          </a:p>
        </p:txBody>
      </p:sp>
      <p:sp>
        <p:nvSpPr>
          <p:cNvPr id="53304" name="Freeform 55"/>
          <p:cNvSpPr>
            <a:spLocks/>
          </p:cNvSpPr>
          <p:nvPr/>
        </p:nvSpPr>
        <p:spPr bwMode="auto">
          <a:xfrm>
            <a:off x="6507166" y="4541838"/>
            <a:ext cx="47625" cy="44451"/>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5" name="Freeform 56"/>
          <p:cNvSpPr>
            <a:spLocks/>
          </p:cNvSpPr>
          <p:nvPr/>
        </p:nvSpPr>
        <p:spPr bwMode="auto">
          <a:xfrm>
            <a:off x="6507166" y="4541838"/>
            <a:ext cx="47625" cy="44451"/>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path>
            </a:pathLst>
          </a:custGeom>
          <a:solidFill>
            <a:srgbClr val="FFFF00"/>
          </a:solidFill>
          <a:ln w="4763">
            <a:solidFill>
              <a:srgbClr val="990000"/>
            </a:solidFill>
            <a:round/>
            <a:headEnd/>
            <a:tailEnd/>
          </a:ln>
        </p:spPr>
        <p:txBody>
          <a:bodyPr/>
          <a:lstStyle/>
          <a:p>
            <a:endParaRPr lang="en-US"/>
          </a:p>
        </p:txBody>
      </p:sp>
      <p:sp>
        <p:nvSpPr>
          <p:cNvPr id="53306" name="Freeform 57"/>
          <p:cNvSpPr>
            <a:spLocks/>
          </p:cNvSpPr>
          <p:nvPr/>
        </p:nvSpPr>
        <p:spPr bwMode="auto">
          <a:xfrm>
            <a:off x="6538914" y="4508503"/>
            <a:ext cx="80963"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7" name="Freeform 58"/>
          <p:cNvSpPr>
            <a:spLocks/>
          </p:cNvSpPr>
          <p:nvPr/>
        </p:nvSpPr>
        <p:spPr bwMode="auto">
          <a:xfrm>
            <a:off x="6538914" y="4508503"/>
            <a:ext cx="80963"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path>
            </a:pathLst>
          </a:custGeom>
          <a:solidFill>
            <a:srgbClr val="FFFF00"/>
          </a:solidFill>
          <a:ln w="4763">
            <a:solidFill>
              <a:srgbClr val="990000"/>
            </a:solidFill>
            <a:round/>
            <a:headEnd/>
            <a:tailEnd/>
          </a:ln>
        </p:spPr>
        <p:txBody>
          <a:bodyPr/>
          <a:lstStyle/>
          <a:p>
            <a:endParaRPr lang="en-US"/>
          </a:p>
        </p:txBody>
      </p:sp>
      <p:sp>
        <p:nvSpPr>
          <p:cNvPr id="53308" name="Freeform 59"/>
          <p:cNvSpPr>
            <a:spLocks/>
          </p:cNvSpPr>
          <p:nvPr/>
        </p:nvSpPr>
        <p:spPr bwMode="auto">
          <a:xfrm>
            <a:off x="6559551" y="4570414"/>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9" name="Freeform 60"/>
          <p:cNvSpPr>
            <a:spLocks/>
          </p:cNvSpPr>
          <p:nvPr/>
        </p:nvSpPr>
        <p:spPr bwMode="auto">
          <a:xfrm>
            <a:off x="6559551" y="4570414"/>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1588">
            <a:solidFill>
              <a:srgbClr val="990000"/>
            </a:solidFill>
            <a:round/>
            <a:headEnd/>
            <a:tailEnd/>
          </a:ln>
        </p:spPr>
        <p:txBody>
          <a:bodyPr/>
          <a:lstStyle/>
          <a:p>
            <a:endParaRPr lang="en-US"/>
          </a:p>
        </p:txBody>
      </p:sp>
      <p:sp>
        <p:nvSpPr>
          <p:cNvPr id="53310" name="Freeform 61"/>
          <p:cNvSpPr>
            <a:spLocks/>
          </p:cNvSpPr>
          <p:nvPr/>
        </p:nvSpPr>
        <p:spPr bwMode="auto">
          <a:xfrm>
            <a:off x="6559551" y="4570414"/>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4763">
            <a:solidFill>
              <a:srgbClr val="990000"/>
            </a:solidFill>
            <a:round/>
            <a:headEnd/>
            <a:tailEnd/>
          </a:ln>
        </p:spPr>
        <p:txBody>
          <a:bodyPr/>
          <a:lstStyle/>
          <a:p>
            <a:endParaRPr lang="en-US"/>
          </a:p>
        </p:txBody>
      </p:sp>
      <p:sp>
        <p:nvSpPr>
          <p:cNvPr id="53311" name="Freeform 62"/>
          <p:cNvSpPr>
            <a:spLocks/>
          </p:cNvSpPr>
          <p:nvPr/>
        </p:nvSpPr>
        <p:spPr bwMode="auto">
          <a:xfrm>
            <a:off x="6527803" y="4227513"/>
            <a:ext cx="315913" cy="330200"/>
          </a:xfrm>
          <a:custGeom>
            <a:avLst/>
            <a:gdLst>
              <a:gd name="T0" fmla="*/ 2147483647 w 224"/>
              <a:gd name="T1" fmla="*/ 2147483647 h 208"/>
              <a:gd name="T2" fmla="*/ 2147483647 w 224"/>
              <a:gd name="T3" fmla="*/ 2147483647 h 208"/>
              <a:gd name="T4" fmla="*/ 2147483647 w 224"/>
              <a:gd name="T5" fmla="*/ 2147483647 h 208"/>
              <a:gd name="T6" fmla="*/ 2147483647 w 224"/>
              <a:gd name="T7" fmla="*/ 2147483647 h 208"/>
              <a:gd name="T8" fmla="*/ 2147483647 w 224"/>
              <a:gd name="T9" fmla="*/ 2147483647 h 208"/>
              <a:gd name="T10" fmla="*/ 2147483647 w 224"/>
              <a:gd name="T11" fmla="*/ 2147483647 h 208"/>
              <a:gd name="T12" fmla="*/ 2147483647 w 224"/>
              <a:gd name="T13" fmla="*/ 2147483647 h 208"/>
              <a:gd name="T14" fmla="*/ 2147483647 w 224"/>
              <a:gd name="T15" fmla="*/ 2147483647 h 208"/>
              <a:gd name="T16" fmla="*/ 2147483647 w 224"/>
              <a:gd name="T17" fmla="*/ 2147483647 h 208"/>
              <a:gd name="T18" fmla="*/ 2147483647 w 224"/>
              <a:gd name="T19" fmla="*/ 2147483647 h 208"/>
              <a:gd name="T20" fmla="*/ 2147483647 w 224"/>
              <a:gd name="T21" fmla="*/ 2147483647 h 208"/>
              <a:gd name="T22" fmla="*/ 2147483647 w 224"/>
              <a:gd name="T23" fmla="*/ 2147483647 h 208"/>
              <a:gd name="T24" fmla="*/ 2147483647 w 224"/>
              <a:gd name="T25" fmla="*/ 2147483647 h 208"/>
              <a:gd name="T26" fmla="*/ 2147483647 w 224"/>
              <a:gd name="T27" fmla="*/ 2147483647 h 208"/>
              <a:gd name="T28" fmla="*/ 2147483647 w 224"/>
              <a:gd name="T29" fmla="*/ 2147483647 h 208"/>
              <a:gd name="T30" fmla="*/ 2147483647 w 224"/>
              <a:gd name="T31" fmla="*/ 2147483647 h 208"/>
              <a:gd name="T32" fmla="*/ 2147483647 w 224"/>
              <a:gd name="T33" fmla="*/ 2147483647 h 208"/>
              <a:gd name="T34" fmla="*/ 2147483647 w 224"/>
              <a:gd name="T35" fmla="*/ 2147483647 h 208"/>
              <a:gd name="T36" fmla="*/ 2147483647 w 224"/>
              <a:gd name="T37" fmla="*/ 2147483647 h 208"/>
              <a:gd name="T38" fmla="*/ 2147483647 w 224"/>
              <a:gd name="T39" fmla="*/ 2147483647 h 208"/>
              <a:gd name="T40" fmla="*/ 2147483647 w 224"/>
              <a:gd name="T41" fmla="*/ 2147483647 h 208"/>
              <a:gd name="T42" fmla="*/ 2147483647 w 224"/>
              <a:gd name="T43" fmla="*/ 2147483647 h 208"/>
              <a:gd name="T44" fmla="*/ 2147483647 w 224"/>
              <a:gd name="T45" fmla="*/ 2147483647 h 208"/>
              <a:gd name="T46" fmla="*/ 2147483647 w 224"/>
              <a:gd name="T47" fmla="*/ 2147483647 h 208"/>
              <a:gd name="T48" fmla="*/ 2147483647 w 224"/>
              <a:gd name="T49" fmla="*/ 2147483647 h 208"/>
              <a:gd name="T50" fmla="*/ 2147483647 w 224"/>
              <a:gd name="T51" fmla="*/ 2147483647 h 208"/>
              <a:gd name="T52" fmla="*/ 2147483647 w 224"/>
              <a:gd name="T53" fmla="*/ 2147483647 h 208"/>
              <a:gd name="T54" fmla="*/ 2147483647 w 224"/>
              <a:gd name="T55" fmla="*/ 2147483647 h 208"/>
              <a:gd name="T56" fmla="*/ 2147483647 w 224"/>
              <a:gd name="T57" fmla="*/ 2147483647 h 208"/>
              <a:gd name="T58" fmla="*/ 2147483647 w 224"/>
              <a:gd name="T59" fmla="*/ 2147483647 h 208"/>
              <a:gd name="T60" fmla="*/ 2147483647 w 224"/>
              <a:gd name="T61" fmla="*/ 2147483647 h 208"/>
              <a:gd name="T62" fmla="*/ 2147483647 w 224"/>
              <a:gd name="T63" fmla="*/ 2147483647 h 208"/>
              <a:gd name="T64" fmla="*/ 2147483647 w 224"/>
              <a:gd name="T65" fmla="*/ 2147483647 h 208"/>
              <a:gd name="T66" fmla="*/ 2147483647 w 224"/>
              <a:gd name="T67" fmla="*/ 2147483647 h 208"/>
              <a:gd name="T68" fmla="*/ 2147483647 w 224"/>
              <a:gd name="T69" fmla="*/ 2147483647 h 208"/>
              <a:gd name="T70" fmla="*/ 2147483647 w 224"/>
              <a:gd name="T71" fmla="*/ 2147483647 h 208"/>
              <a:gd name="T72" fmla="*/ 2147483647 w 224"/>
              <a:gd name="T73" fmla="*/ 2147483647 h 208"/>
              <a:gd name="T74" fmla="*/ 2147483647 w 224"/>
              <a:gd name="T75" fmla="*/ 0 h 208"/>
              <a:gd name="T76" fmla="*/ 2147483647 w 224"/>
              <a:gd name="T77" fmla="*/ 2147483647 h 208"/>
              <a:gd name="T78" fmla="*/ 2147483647 w 224"/>
              <a:gd name="T79" fmla="*/ 2147483647 h 208"/>
              <a:gd name="T80" fmla="*/ 2147483647 w 224"/>
              <a:gd name="T81" fmla="*/ 2147483647 h 208"/>
              <a:gd name="T82" fmla="*/ 2147483647 w 224"/>
              <a:gd name="T83" fmla="*/ 2147483647 h 208"/>
              <a:gd name="T84" fmla="*/ 2147483647 w 224"/>
              <a:gd name="T85" fmla="*/ 2147483647 h 208"/>
              <a:gd name="T86" fmla="*/ 2147483647 w 224"/>
              <a:gd name="T87" fmla="*/ 2147483647 h 208"/>
              <a:gd name="T88" fmla="*/ 2147483647 w 224"/>
              <a:gd name="T89" fmla="*/ 2147483647 h 208"/>
              <a:gd name="T90" fmla="*/ 2147483647 w 224"/>
              <a:gd name="T91" fmla="*/ 2147483647 h 208"/>
              <a:gd name="T92" fmla="*/ 2147483647 w 224"/>
              <a:gd name="T93" fmla="*/ 2147483647 h 208"/>
              <a:gd name="T94" fmla="*/ 2147483647 w 224"/>
              <a:gd name="T95" fmla="*/ 2147483647 h 208"/>
              <a:gd name="T96" fmla="*/ 0 w 224"/>
              <a:gd name="T97" fmla="*/ 2147483647 h 208"/>
              <a:gd name="T98" fmla="*/ 2147483647 w 224"/>
              <a:gd name="T99" fmla="*/ 2147483647 h 208"/>
              <a:gd name="T100" fmla="*/ 2147483647 w 224"/>
              <a:gd name="T101" fmla="*/ 2147483647 h 208"/>
              <a:gd name="T102" fmla="*/ 2147483647 w 224"/>
              <a:gd name="T103" fmla="*/ 2147483647 h 208"/>
              <a:gd name="T104" fmla="*/ 2147483647 w 224"/>
              <a:gd name="T105" fmla="*/ 2147483647 h 2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4"/>
              <a:gd name="T160" fmla="*/ 0 h 208"/>
              <a:gd name="T161" fmla="*/ 224 w 224"/>
              <a:gd name="T162" fmla="*/ 208 h 2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4" h="208">
                <a:moveTo>
                  <a:pt x="31" y="130"/>
                </a:moveTo>
                <a:lnTo>
                  <a:pt x="35" y="133"/>
                </a:lnTo>
                <a:lnTo>
                  <a:pt x="42" y="136"/>
                </a:lnTo>
                <a:lnTo>
                  <a:pt x="53" y="142"/>
                </a:lnTo>
                <a:lnTo>
                  <a:pt x="65" y="149"/>
                </a:lnTo>
                <a:lnTo>
                  <a:pt x="78" y="158"/>
                </a:lnTo>
                <a:lnTo>
                  <a:pt x="91" y="167"/>
                </a:lnTo>
                <a:lnTo>
                  <a:pt x="106" y="176"/>
                </a:lnTo>
                <a:lnTo>
                  <a:pt x="119" y="186"/>
                </a:lnTo>
                <a:lnTo>
                  <a:pt x="121" y="186"/>
                </a:lnTo>
                <a:lnTo>
                  <a:pt x="124" y="186"/>
                </a:lnTo>
                <a:lnTo>
                  <a:pt x="127" y="188"/>
                </a:lnTo>
                <a:lnTo>
                  <a:pt x="131" y="189"/>
                </a:lnTo>
                <a:lnTo>
                  <a:pt x="134" y="189"/>
                </a:lnTo>
                <a:lnTo>
                  <a:pt x="137" y="191"/>
                </a:lnTo>
                <a:lnTo>
                  <a:pt x="140" y="191"/>
                </a:lnTo>
                <a:lnTo>
                  <a:pt x="146" y="194"/>
                </a:lnTo>
                <a:lnTo>
                  <a:pt x="153" y="197"/>
                </a:lnTo>
                <a:lnTo>
                  <a:pt x="159" y="200"/>
                </a:lnTo>
                <a:lnTo>
                  <a:pt x="164" y="203"/>
                </a:lnTo>
                <a:lnTo>
                  <a:pt x="170" y="205"/>
                </a:lnTo>
                <a:lnTo>
                  <a:pt x="176" y="208"/>
                </a:lnTo>
                <a:lnTo>
                  <a:pt x="181" y="208"/>
                </a:lnTo>
                <a:lnTo>
                  <a:pt x="189" y="208"/>
                </a:lnTo>
                <a:lnTo>
                  <a:pt x="195" y="205"/>
                </a:lnTo>
                <a:lnTo>
                  <a:pt x="199" y="203"/>
                </a:lnTo>
                <a:lnTo>
                  <a:pt x="204" y="197"/>
                </a:lnTo>
                <a:lnTo>
                  <a:pt x="207" y="191"/>
                </a:lnTo>
                <a:lnTo>
                  <a:pt x="210" y="185"/>
                </a:lnTo>
                <a:lnTo>
                  <a:pt x="211" y="177"/>
                </a:lnTo>
                <a:lnTo>
                  <a:pt x="213" y="170"/>
                </a:lnTo>
                <a:lnTo>
                  <a:pt x="214" y="164"/>
                </a:lnTo>
                <a:lnTo>
                  <a:pt x="215" y="163"/>
                </a:lnTo>
                <a:lnTo>
                  <a:pt x="217" y="161"/>
                </a:lnTo>
                <a:lnTo>
                  <a:pt x="217" y="160"/>
                </a:lnTo>
                <a:lnTo>
                  <a:pt x="218" y="157"/>
                </a:lnTo>
                <a:lnTo>
                  <a:pt x="220" y="155"/>
                </a:lnTo>
                <a:lnTo>
                  <a:pt x="221" y="154"/>
                </a:lnTo>
                <a:lnTo>
                  <a:pt x="223" y="152"/>
                </a:lnTo>
                <a:lnTo>
                  <a:pt x="223" y="149"/>
                </a:lnTo>
                <a:lnTo>
                  <a:pt x="221" y="146"/>
                </a:lnTo>
                <a:lnTo>
                  <a:pt x="221" y="142"/>
                </a:lnTo>
                <a:lnTo>
                  <a:pt x="220" y="136"/>
                </a:lnTo>
                <a:lnTo>
                  <a:pt x="218" y="128"/>
                </a:lnTo>
                <a:lnTo>
                  <a:pt x="217" y="123"/>
                </a:lnTo>
                <a:lnTo>
                  <a:pt x="215" y="117"/>
                </a:lnTo>
                <a:lnTo>
                  <a:pt x="213" y="112"/>
                </a:lnTo>
                <a:lnTo>
                  <a:pt x="218" y="108"/>
                </a:lnTo>
                <a:lnTo>
                  <a:pt x="223" y="103"/>
                </a:lnTo>
                <a:lnTo>
                  <a:pt x="224" y="96"/>
                </a:lnTo>
                <a:lnTo>
                  <a:pt x="224" y="88"/>
                </a:lnTo>
                <a:lnTo>
                  <a:pt x="224" y="81"/>
                </a:lnTo>
                <a:lnTo>
                  <a:pt x="223" y="72"/>
                </a:lnTo>
                <a:lnTo>
                  <a:pt x="221" y="65"/>
                </a:lnTo>
                <a:lnTo>
                  <a:pt x="220" y="59"/>
                </a:lnTo>
                <a:lnTo>
                  <a:pt x="220" y="56"/>
                </a:lnTo>
                <a:lnTo>
                  <a:pt x="218" y="54"/>
                </a:lnTo>
                <a:lnTo>
                  <a:pt x="217" y="53"/>
                </a:lnTo>
                <a:lnTo>
                  <a:pt x="215" y="51"/>
                </a:lnTo>
                <a:lnTo>
                  <a:pt x="213" y="50"/>
                </a:lnTo>
                <a:lnTo>
                  <a:pt x="211" y="48"/>
                </a:lnTo>
                <a:lnTo>
                  <a:pt x="210" y="47"/>
                </a:lnTo>
                <a:lnTo>
                  <a:pt x="208" y="46"/>
                </a:lnTo>
                <a:lnTo>
                  <a:pt x="207" y="38"/>
                </a:lnTo>
                <a:lnTo>
                  <a:pt x="204" y="32"/>
                </a:lnTo>
                <a:lnTo>
                  <a:pt x="199" y="26"/>
                </a:lnTo>
                <a:lnTo>
                  <a:pt x="196" y="20"/>
                </a:lnTo>
                <a:lnTo>
                  <a:pt x="192" y="16"/>
                </a:lnTo>
                <a:lnTo>
                  <a:pt x="186" y="11"/>
                </a:lnTo>
                <a:lnTo>
                  <a:pt x="181" y="7"/>
                </a:lnTo>
                <a:lnTo>
                  <a:pt x="176" y="4"/>
                </a:lnTo>
                <a:lnTo>
                  <a:pt x="170" y="1"/>
                </a:lnTo>
                <a:lnTo>
                  <a:pt x="164" y="0"/>
                </a:lnTo>
                <a:lnTo>
                  <a:pt x="158" y="0"/>
                </a:lnTo>
                <a:lnTo>
                  <a:pt x="152" y="0"/>
                </a:lnTo>
                <a:lnTo>
                  <a:pt x="143" y="3"/>
                </a:lnTo>
                <a:lnTo>
                  <a:pt x="133" y="7"/>
                </a:lnTo>
                <a:lnTo>
                  <a:pt x="124" y="13"/>
                </a:lnTo>
                <a:lnTo>
                  <a:pt x="115" y="19"/>
                </a:lnTo>
                <a:lnTo>
                  <a:pt x="105" y="25"/>
                </a:lnTo>
                <a:lnTo>
                  <a:pt x="96" y="29"/>
                </a:lnTo>
                <a:lnTo>
                  <a:pt x="85" y="32"/>
                </a:lnTo>
                <a:lnTo>
                  <a:pt x="76" y="37"/>
                </a:lnTo>
                <a:lnTo>
                  <a:pt x="68" y="40"/>
                </a:lnTo>
                <a:lnTo>
                  <a:pt x="60" y="44"/>
                </a:lnTo>
                <a:lnTo>
                  <a:pt x="51" y="48"/>
                </a:lnTo>
                <a:lnTo>
                  <a:pt x="45" y="53"/>
                </a:lnTo>
                <a:lnTo>
                  <a:pt x="38" y="56"/>
                </a:lnTo>
                <a:lnTo>
                  <a:pt x="34" y="60"/>
                </a:lnTo>
                <a:lnTo>
                  <a:pt x="28" y="65"/>
                </a:lnTo>
                <a:lnTo>
                  <a:pt x="22" y="68"/>
                </a:lnTo>
                <a:lnTo>
                  <a:pt x="17" y="72"/>
                </a:lnTo>
                <a:lnTo>
                  <a:pt x="11" y="75"/>
                </a:lnTo>
                <a:lnTo>
                  <a:pt x="7" y="81"/>
                </a:lnTo>
                <a:lnTo>
                  <a:pt x="2" y="86"/>
                </a:lnTo>
                <a:lnTo>
                  <a:pt x="0" y="91"/>
                </a:lnTo>
                <a:lnTo>
                  <a:pt x="0" y="99"/>
                </a:lnTo>
                <a:lnTo>
                  <a:pt x="1" y="106"/>
                </a:lnTo>
                <a:lnTo>
                  <a:pt x="5" y="114"/>
                </a:lnTo>
                <a:lnTo>
                  <a:pt x="10" y="120"/>
                </a:lnTo>
                <a:lnTo>
                  <a:pt x="16" y="124"/>
                </a:lnTo>
                <a:lnTo>
                  <a:pt x="20" y="127"/>
                </a:lnTo>
                <a:lnTo>
                  <a:pt x="25" y="128"/>
                </a:lnTo>
                <a:lnTo>
                  <a:pt x="29" y="130"/>
                </a:lnTo>
                <a:lnTo>
                  <a:pt x="3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2" name="Freeform 63"/>
          <p:cNvSpPr>
            <a:spLocks/>
          </p:cNvSpPr>
          <p:nvPr/>
        </p:nvSpPr>
        <p:spPr bwMode="auto">
          <a:xfrm>
            <a:off x="6538916" y="4337054"/>
            <a:ext cx="71437"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3" name="Freeform 64"/>
          <p:cNvSpPr>
            <a:spLocks/>
          </p:cNvSpPr>
          <p:nvPr/>
        </p:nvSpPr>
        <p:spPr bwMode="auto">
          <a:xfrm>
            <a:off x="6858002" y="4343403"/>
            <a:ext cx="71439"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path>
            </a:pathLst>
          </a:custGeom>
          <a:solidFill>
            <a:srgbClr val="FFFF00"/>
          </a:solidFill>
          <a:ln w="4763">
            <a:solidFill>
              <a:srgbClr val="990000"/>
            </a:solidFill>
            <a:round/>
            <a:headEnd/>
            <a:tailEnd/>
          </a:ln>
        </p:spPr>
        <p:txBody>
          <a:bodyPr/>
          <a:lstStyle/>
          <a:p>
            <a:endParaRPr lang="en-US"/>
          </a:p>
        </p:txBody>
      </p:sp>
      <p:sp>
        <p:nvSpPr>
          <p:cNvPr id="53314" name="Freeform 65"/>
          <p:cNvSpPr>
            <a:spLocks/>
          </p:cNvSpPr>
          <p:nvPr/>
        </p:nvSpPr>
        <p:spPr bwMode="auto">
          <a:xfrm>
            <a:off x="6596064" y="4354515"/>
            <a:ext cx="80963" cy="93663"/>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5" name="Freeform 66"/>
          <p:cNvSpPr>
            <a:spLocks/>
          </p:cNvSpPr>
          <p:nvPr/>
        </p:nvSpPr>
        <p:spPr bwMode="auto">
          <a:xfrm>
            <a:off x="6596064" y="4354515"/>
            <a:ext cx="80963" cy="93663"/>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1588">
            <a:solidFill>
              <a:srgbClr val="990000"/>
            </a:solidFill>
            <a:round/>
            <a:headEnd/>
            <a:tailEnd/>
          </a:ln>
        </p:spPr>
        <p:txBody>
          <a:bodyPr/>
          <a:lstStyle/>
          <a:p>
            <a:endParaRPr lang="en-US"/>
          </a:p>
        </p:txBody>
      </p:sp>
      <p:sp>
        <p:nvSpPr>
          <p:cNvPr id="53316" name="Freeform 67"/>
          <p:cNvSpPr>
            <a:spLocks/>
          </p:cNvSpPr>
          <p:nvPr/>
        </p:nvSpPr>
        <p:spPr bwMode="auto">
          <a:xfrm>
            <a:off x="6596064" y="4354515"/>
            <a:ext cx="80963" cy="93663"/>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4763">
            <a:solidFill>
              <a:srgbClr val="990000"/>
            </a:solidFill>
            <a:round/>
            <a:headEnd/>
            <a:tailEnd/>
          </a:ln>
        </p:spPr>
        <p:txBody>
          <a:bodyPr/>
          <a:lstStyle/>
          <a:p>
            <a:endParaRPr lang="en-US"/>
          </a:p>
        </p:txBody>
      </p:sp>
      <p:sp>
        <p:nvSpPr>
          <p:cNvPr id="53317" name="Freeform 68"/>
          <p:cNvSpPr>
            <a:spLocks/>
          </p:cNvSpPr>
          <p:nvPr/>
        </p:nvSpPr>
        <p:spPr bwMode="auto">
          <a:xfrm>
            <a:off x="6610351" y="4273551"/>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
              <a:gd name="T97" fmla="*/ 0 h 49"/>
              <a:gd name="T98" fmla="*/ 53 w 53"/>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8" name="Freeform 69"/>
          <p:cNvSpPr>
            <a:spLocks/>
          </p:cNvSpPr>
          <p:nvPr/>
        </p:nvSpPr>
        <p:spPr bwMode="auto">
          <a:xfrm>
            <a:off x="6610351" y="4273551"/>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2147483647 w 53"/>
              <a:gd name="T65" fmla="*/ 2147483647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49"/>
              <a:gd name="T101" fmla="*/ 53 w 53"/>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path>
            </a:pathLst>
          </a:custGeom>
          <a:solidFill>
            <a:srgbClr val="FFFF00"/>
          </a:solidFill>
          <a:ln w="4763">
            <a:solidFill>
              <a:srgbClr val="990000"/>
            </a:solidFill>
            <a:round/>
            <a:headEnd/>
            <a:tailEnd/>
          </a:ln>
        </p:spPr>
        <p:txBody>
          <a:bodyPr/>
          <a:lstStyle/>
          <a:p>
            <a:endParaRPr lang="en-US"/>
          </a:p>
        </p:txBody>
      </p:sp>
      <p:sp>
        <p:nvSpPr>
          <p:cNvPr id="53319" name="Freeform 70"/>
          <p:cNvSpPr>
            <a:spLocks/>
          </p:cNvSpPr>
          <p:nvPr/>
        </p:nvSpPr>
        <p:spPr bwMode="auto">
          <a:xfrm>
            <a:off x="6654803" y="4424366"/>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0" name="Freeform 71"/>
          <p:cNvSpPr>
            <a:spLocks/>
          </p:cNvSpPr>
          <p:nvPr/>
        </p:nvSpPr>
        <p:spPr bwMode="auto">
          <a:xfrm>
            <a:off x="6654803" y="4424366"/>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1588">
            <a:solidFill>
              <a:srgbClr val="990000"/>
            </a:solidFill>
            <a:round/>
            <a:headEnd/>
            <a:tailEnd/>
          </a:ln>
        </p:spPr>
        <p:txBody>
          <a:bodyPr/>
          <a:lstStyle/>
          <a:p>
            <a:endParaRPr lang="en-US"/>
          </a:p>
        </p:txBody>
      </p:sp>
      <p:sp>
        <p:nvSpPr>
          <p:cNvPr id="53321" name="Freeform 72"/>
          <p:cNvSpPr>
            <a:spLocks/>
          </p:cNvSpPr>
          <p:nvPr/>
        </p:nvSpPr>
        <p:spPr bwMode="auto">
          <a:xfrm>
            <a:off x="6654803" y="4424366"/>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4763">
            <a:solidFill>
              <a:srgbClr val="990000"/>
            </a:solidFill>
            <a:round/>
            <a:headEnd/>
            <a:tailEnd/>
          </a:ln>
        </p:spPr>
        <p:txBody>
          <a:bodyPr/>
          <a:lstStyle/>
          <a:p>
            <a:endParaRPr lang="en-US"/>
          </a:p>
        </p:txBody>
      </p:sp>
      <p:sp>
        <p:nvSpPr>
          <p:cNvPr id="53322" name="Freeform 73"/>
          <p:cNvSpPr>
            <a:spLocks/>
          </p:cNvSpPr>
          <p:nvPr/>
        </p:nvSpPr>
        <p:spPr bwMode="auto">
          <a:xfrm>
            <a:off x="6735766" y="4476750"/>
            <a:ext cx="84137" cy="69851"/>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
              <a:gd name="T124" fmla="*/ 0 h 44"/>
              <a:gd name="T125" fmla="*/ 60 w 60"/>
              <a:gd name="T126" fmla="*/ 44 h 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3" name="Freeform 74"/>
          <p:cNvSpPr>
            <a:spLocks/>
          </p:cNvSpPr>
          <p:nvPr/>
        </p:nvSpPr>
        <p:spPr bwMode="auto">
          <a:xfrm>
            <a:off x="6735766" y="4476750"/>
            <a:ext cx="84137" cy="69851"/>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2147483647 w 60"/>
              <a:gd name="T83" fmla="*/ 2147483647 h 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44"/>
              <a:gd name="T128" fmla="*/ 60 w 60"/>
              <a:gd name="T129" fmla="*/ 44 h 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path>
            </a:pathLst>
          </a:custGeom>
          <a:solidFill>
            <a:srgbClr val="FFFF00"/>
          </a:solidFill>
          <a:ln w="4763">
            <a:solidFill>
              <a:srgbClr val="990000"/>
            </a:solidFill>
            <a:round/>
            <a:headEnd/>
            <a:tailEnd/>
          </a:ln>
        </p:spPr>
        <p:txBody>
          <a:bodyPr/>
          <a:lstStyle/>
          <a:p>
            <a:endParaRPr lang="en-US"/>
          </a:p>
        </p:txBody>
      </p:sp>
      <p:sp>
        <p:nvSpPr>
          <p:cNvPr id="53324" name="Freeform 75"/>
          <p:cNvSpPr>
            <a:spLocks/>
          </p:cNvSpPr>
          <p:nvPr/>
        </p:nvSpPr>
        <p:spPr bwMode="auto">
          <a:xfrm>
            <a:off x="6777042" y="4400551"/>
            <a:ext cx="53975" cy="71439"/>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5" name="Freeform 76"/>
          <p:cNvSpPr>
            <a:spLocks/>
          </p:cNvSpPr>
          <p:nvPr/>
        </p:nvSpPr>
        <p:spPr bwMode="auto">
          <a:xfrm>
            <a:off x="6777042" y="4400551"/>
            <a:ext cx="53975" cy="71439"/>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path>
            </a:pathLst>
          </a:custGeom>
          <a:solidFill>
            <a:srgbClr val="FFFF00"/>
          </a:solidFill>
          <a:ln w="4763">
            <a:solidFill>
              <a:srgbClr val="990000"/>
            </a:solidFill>
            <a:round/>
            <a:headEnd/>
            <a:tailEnd/>
          </a:ln>
        </p:spPr>
        <p:txBody>
          <a:bodyPr/>
          <a:lstStyle/>
          <a:p>
            <a:endParaRPr lang="en-US"/>
          </a:p>
        </p:txBody>
      </p:sp>
      <p:sp>
        <p:nvSpPr>
          <p:cNvPr id="53326" name="Freeform 77"/>
          <p:cNvSpPr>
            <a:spLocks/>
          </p:cNvSpPr>
          <p:nvPr/>
        </p:nvSpPr>
        <p:spPr bwMode="auto">
          <a:xfrm>
            <a:off x="6724653"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7" name="Freeform 78"/>
          <p:cNvSpPr>
            <a:spLocks/>
          </p:cNvSpPr>
          <p:nvPr/>
        </p:nvSpPr>
        <p:spPr bwMode="auto">
          <a:xfrm>
            <a:off x="6724653"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path>
            </a:pathLst>
          </a:custGeom>
          <a:solidFill>
            <a:srgbClr val="FFFF00"/>
          </a:solidFill>
          <a:ln w="4763">
            <a:solidFill>
              <a:srgbClr val="990000"/>
            </a:solidFill>
            <a:round/>
            <a:headEnd/>
            <a:tailEnd/>
          </a:ln>
        </p:spPr>
        <p:txBody>
          <a:bodyPr/>
          <a:lstStyle/>
          <a:p>
            <a:endParaRPr lang="en-US"/>
          </a:p>
        </p:txBody>
      </p:sp>
      <p:sp>
        <p:nvSpPr>
          <p:cNvPr id="53328" name="Freeform 79"/>
          <p:cNvSpPr>
            <a:spLocks/>
          </p:cNvSpPr>
          <p:nvPr/>
        </p:nvSpPr>
        <p:spPr bwMode="auto">
          <a:xfrm>
            <a:off x="6686553" y="4375150"/>
            <a:ext cx="30163" cy="44451"/>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9" name="Freeform 80"/>
          <p:cNvSpPr>
            <a:spLocks/>
          </p:cNvSpPr>
          <p:nvPr/>
        </p:nvSpPr>
        <p:spPr bwMode="auto">
          <a:xfrm>
            <a:off x="6686553" y="4375150"/>
            <a:ext cx="30163" cy="44451"/>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path>
            </a:pathLst>
          </a:custGeom>
          <a:solidFill>
            <a:srgbClr val="FFFF00"/>
          </a:solidFill>
          <a:ln w="4763">
            <a:solidFill>
              <a:srgbClr val="990000"/>
            </a:solidFill>
            <a:round/>
            <a:headEnd/>
            <a:tailEnd/>
          </a:ln>
        </p:spPr>
        <p:txBody>
          <a:bodyPr/>
          <a:lstStyle/>
          <a:p>
            <a:endParaRPr lang="en-US"/>
          </a:p>
        </p:txBody>
      </p:sp>
      <p:sp>
        <p:nvSpPr>
          <p:cNvPr id="53330" name="Freeform 81"/>
          <p:cNvSpPr>
            <a:spLocks/>
          </p:cNvSpPr>
          <p:nvPr/>
        </p:nvSpPr>
        <p:spPr bwMode="auto">
          <a:xfrm>
            <a:off x="6677028"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1" name="Freeform 82"/>
          <p:cNvSpPr>
            <a:spLocks/>
          </p:cNvSpPr>
          <p:nvPr/>
        </p:nvSpPr>
        <p:spPr bwMode="auto">
          <a:xfrm>
            <a:off x="6677028"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path>
            </a:pathLst>
          </a:custGeom>
          <a:solidFill>
            <a:srgbClr val="FFFF00"/>
          </a:solidFill>
          <a:ln w="4763">
            <a:solidFill>
              <a:srgbClr val="990000"/>
            </a:solidFill>
            <a:round/>
            <a:headEnd/>
            <a:tailEnd/>
          </a:ln>
        </p:spPr>
        <p:txBody>
          <a:bodyPr/>
          <a:lstStyle/>
          <a:p>
            <a:endParaRPr lang="en-US"/>
          </a:p>
        </p:txBody>
      </p:sp>
      <p:sp>
        <p:nvSpPr>
          <p:cNvPr id="53332" name="Freeform 83"/>
          <p:cNvSpPr>
            <a:spLocks/>
          </p:cNvSpPr>
          <p:nvPr/>
        </p:nvSpPr>
        <p:spPr bwMode="auto">
          <a:xfrm>
            <a:off x="6727828" y="4238628"/>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3" name="Freeform 84"/>
          <p:cNvSpPr>
            <a:spLocks/>
          </p:cNvSpPr>
          <p:nvPr/>
        </p:nvSpPr>
        <p:spPr bwMode="auto">
          <a:xfrm>
            <a:off x="6727828" y="4238628"/>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path>
            </a:pathLst>
          </a:custGeom>
          <a:solidFill>
            <a:srgbClr val="FFFF00"/>
          </a:solidFill>
          <a:ln w="4763">
            <a:solidFill>
              <a:srgbClr val="990000"/>
            </a:solidFill>
            <a:round/>
            <a:headEnd/>
            <a:tailEnd/>
          </a:ln>
        </p:spPr>
        <p:txBody>
          <a:bodyPr/>
          <a:lstStyle/>
          <a:p>
            <a:endParaRPr lang="en-US"/>
          </a:p>
        </p:txBody>
      </p:sp>
      <p:sp>
        <p:nvSpPr>
          <p:cNvPr id="53334" name="Freeform 85"/>
          <p:cNvSpPr>
            <a:spLocks/>
          </p:cNvSpPr>
          <p:nvPr/>
        </p:nvSpPr>
        <p:spPr bwMode="auto">
          <a:xfrm>
            <a:off x="6796091" y="4308476"/>
            <a:ext cx="39687" cy="82551"/>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5" name="Freeform 86"/>
          <p:cNvSpPr>
            <a:spLocks/>
          </p:cNvSpPr>
          <p:nvPr/>
        </p:nvSpPr>
        <p:spPr bwMode="auto">
          <a:xfrm>
            <a:off x="6796091" y="4308476"/>
            <a:ext cx="39687" cy="82551"/>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path>
            </a:pathLst>
          </a:custGeom>
          <a:solidFill>
            <a:srgbClr val="FFFF00"/>
          </a:solidFill>
          <a:ln w="4763">
            <a:solidFill>
              <a:srgbClr val="990000"/>
            </a:solidFill>
            <a:round/>
            <a:headEnd/>
            <a:tailEnd/>
          </a:ln>
        </p:spPr>
        <p:txBody>
          <a:bodyPr/>
          <a:lstStyle/>
          <a:p>
            <a:endParaRPr lang="en-US"/>
          </a:p>
        </p:txBody>
      </p:sp>
      <p:sp>
        <p:nvSpPr>
          <p:cNvPr id="53336" name="Freeform 87"/>
          <p:cNvSpPr>
            <a:spLocks/>
          </p:cNvSpPr>
          <p:nvPr/>
        </p:nvSpPr>
        <p:spPr bwMode="auto">
          <a:xfrm>
            <a:off x="6262688" y="4038603"/>
            <a:ext cx="685800" cy="239713"/>
          </a:xfrm>
          <a:custGeom>
            <a:avLst/>
            <a:gdLst>
              <a:gd name="T0" fmla="*/ 2147483647 w 486"/>
              <a:gd name="T1" fmla="*/ 2147483647 h 151"/>
              <a:gd name="T2" fmla="*/ 2147483647 w 486"/>
              <a:gd name="T3" fmla="*/ 2147483647 h 151"/>
              <a:gd name="T4" fmla="*/ 2147483647 w 486"/>
              <a:gd name="T5" fmla="*/ 2147483647 h 151"/>
              <a:gd name="T6" fmla="*/ 2147483647 w 486"/>
              <a:gd name="T7" fmla="*/ 2147483647 h 151"/>
              <a:gd name="T8" fmla="*/ 2147483647 w 486"/>
              <a:gd name="T9" fmla="*/ 2147483647 h 151"/>
              <a:gd name="T10" fmla="*/ 2147483647 w 486"/>
              <a:gd name="T11" fmla="*/ 2147483647 h 151"/>
              <a:gd name="T12" fmla="*/ 2147483647 w 486"/>
              <a:gd name="T13" fmla="*/ 2147483647 h 151"/>
              <a:gd name="T14" fmla="*/ 2147483647 w 486"/>
              <a:gd name="T15" fmla="*/ 2147483647 h 151"/>
              <a:gd name="T16" fmla="*/ 2147483647 w 486"/>
              <a:gd name="T17" fmla="*/ 2147483647 h 151"/>
              <a:gd name="T18" fmla="*/ 2147483647 w 486"/>
              <a:gd name="T19" fmla="*/ 2147483647 h 151"/>
              <a:gd name="T20" fmla="*/ 2147483647 w 486"/>
              <a:gd name="T21" fmla="*/ 2147483647 h 151"/>
              <a:gd name="T22" fmla="*/ 2147483647 w 486"/>
              <a:gd name="T23" fmla="*/ 2147483647 h 151"/>
              <a:gd name="T24" fmla="*/ 2147483647 w 486"/>
              <a:gd name="T25" fmla="*/ 2147483647 h 151"/>
              <a:gd name="T26" fmla="*/ 0 w 486"/>
              <a:gd name="T27" fmla="*/ 2147483647 h 151"/>
              <a:gd name="T28" fmla="*/ 2147483647 w 486"/>
              <a:gd name="T29" fmla="*/ 2147483647 h 151"/>
              <a:gd name="T30" fmla="*/ 2147483647 w 486"/>
              <a:gd name="T31" fmla="*/ 2147483647 h 151"/>
              <a:gd name="T32" fmla="*/ 2147483647 w 486"/>
              <a:gd name="T33" fmla="*/ 2147483647 h 151"/>
              <a:gd name="T34" fmla="*/ 2147483647 w 486"/>
              <a:gd name="T35" fmla="*/ 2147483647 h 151"/>
              <a:gd name="T36" fmla="*/ 2147483647 w 486"/>
              <a:gd name="T37" fmla="*/ 2147483647 h 151"/>
              <a:gd name="T38" fmla="*/ 2147483647 w 486"/>
              <a:gd name="T39" fmla="*/ 2147483647 h 151"/>
              <a:gd name="T40" fmla="*/ 2147483647 w 486"/>
              <a:gd name="T41" fmla="*/ 2147483647 h 151"/>
              <a:gd name="T42" fmla="*/ 2147483647 w 486"/>
              <a:gd name="T43" fmla="*/ 2147483647 h 151"/>
              <a:gd name="T44" fmla="*/ 2147483647 w 486"/>
              <a:gd name="T45" fmla="*/ 2147483647 h 151"/>
              <a:gd name="T46" fmla="*/ 2147483647 w 486"/>
              <a:gd name="T47" fmla="*/ 2147483647 h 151"/>
              <a:gd name="T48" fmla="*/ 2147483647 w 486"/>
              <a:gd name="T49" fmla="*/ 2147483647 h 151"/>
              <a:gd name="T50" fmla="*/ 2147483647 w 486"/>
              <a:gd name="T51" fmla="*/ 2147483647 h 151"/>
              <a:gd name="T52" fmla="*/ 2147483647 w 486"/>
              <a:gd name="T53" fmla="*/ 2147483647 h 151"/>
              <a:gd name="T54" fmla="*/ 2147483647 w 486"/>
              <a:gd name="T55" fmla="*/ 2147483647 h 151"/>
              <a:gd name="T56" fmla="*/ 2147483647 w 486"/>
              <a:gd name="T57" fmla="*/ 2147483647 h 151"/>
              <a:gd name="T58" fmla="*/ 2147483647 w 486"/>
              <a:gd name="T59" fmla="*/ 2147483647 h 151"/>
              <a:gd name="T60" fmla="*/ 2147483647 w 486"/>
              <a:gd name="T61" fmla="*/ 2147483647 h 151"/>
              <a:gd name="T62" fmla="*/ 2147483647 w 486"/>
              <a:gd name="T63" fmla="*/ 2147483647 h 151"/>
              <a:gd name="T64" fmla="*/ 2147483647 w 486"/>
              <a:gd name="T65" fmla="*/ 2147483647 h 151"/>
              <a:gd name="T66" fmla="*/ 2147483647 w 486"/>
              <a:gd name="T67" fmla="*/ 2147483647 h 151"/>
              <a:gd name="T68" fmla="*/ 2147483647 w 486"/>
              <a:gd name="T69" fmla="*/ 2147483647 h 151"/>
              <a:gd name="T70" fmla="*/ 2147483647 w 486"/>
              <a:gd name="T71" fmla="*/ 2147483647 h 151"/>
              <a:gd name="T72" fmla="*/ 2147483647 w 486"/>
              <a:gd name="T73" fmla="*/ 2147483647 h 151"/>
              <a:gd name="T74" fmla="*/ 2147483647 w 486"/>
              <a:gd name="T75" fmla="*/ 2147483647 h 151"/>
              <a:gd name="T76" fmla="*/ 2147483647 w 486"/>
              <a:gd name="T77" fmla="*/ 2147483647 h 151"/>
              <a:gd name="T78" fmla="*/ 2147483647 w 486"/>
              <a:gd name="T79" fmla="*/ 2147483647 h 151"/>
              <a:gd name="T80" fmla="*/ 2147483647 w 486"/>
              <a:gd name="T81" fmla="*/ 2147483647 h 151"/>
              <a:gd name="T82" fmla="*/ 2147483647 w 486"/>
              <a:gd name="T83" fmla="*/ 2147483647 h 151"/>
              <a:gd name="T84" fmla="*/ 2147483647 w 486"/>
              <a:gd name="T85" fmla="*/ 2147483647 h 151"/>
              <a:gd name="T86" fmla="*/ 2147483647 w 486"/>
              <a:gd name="T87" fmla="*/ 2147483647 h 151"/>
              <a:gd name="T88" fmla="*/ 2147483647 w 486"/>
              <a:gd name="T89" fmla="*/ 2147483647 h 151"/>
              <a:gd name="T90" fmla="*/ 2147483647 w 486"/>
              <a:gd name="T91" fmla="*/ 2147483647 h 151"/>
              <a:gd name="T92" fmla="*/ 2147483647 w 486"/>
              <a:gd name="T93" fmla="*/ 2147483647 h 151"/>
              <a:gd name="T94" fmla="*/ 2147483647 w 486"/>
              <a:gd name="T95" fmla="*/ 2147483647 h 151"/>
              <a:gd name="T96" fmla="*/ 2147483647 w 486"/>
              <a:gd name="T97" fmla="*/ 2147483647 h 151"/>
              <a:gd name="T98" fmla="*/ 2147483647 w 486"/>
              <a:gd name="T99" fmla="*/ 0 h 151"/>
              <a:gd name="T100" fmla="*/ 2147483647 w 486"/>
              <a:gd name="T101" fmla="*/ 0 h 151"/>
              <a:gd name="T102" fmla="*/ 2147483647 w 486"/>
              <a:gd name="T103" fmla="*/ 2147483647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6"/>
              <a:gd name="T157" fmla="*/ 0 h 151"/>
              <a:gd name="T158" fmla="*/ 486 w 486"/>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6" h="151">
                <a:moveTo>
                  <a:pt x="253" y="5"/>
                </a:moveTo>
                <a:lnTo>
                  <a:pt x="248" y="8"/>
                </a:lnTo>
                <a:lnTo>
                  <a:pt x="244" y="11"/>
                </a:lnTo>
                <a:lnTo>
                  <a:pt x="239" y="13"/>
                </a:lnTo>
                <a:lnTo>
                  <a:pt x="233" y="16"/>
                </a:lnTo>
                <a:lnTo>
                  <a:pt x="229" y="18"/>
                </a:lnTo>
                <a:lnTo>
                  <a:pt x="224" y="19"/>
                </a:lnTo>
                <a:lnTo>
                  <a:pt x="219" y="19"/>
                </a:lnTo>
                <a:lnTo>
                  <a:pt x="214" y="19"/>
                </a:lnTo>
                <a:lnTo>
                  <a:pt x="207" y="19"/>
                </a:lnTo>
                <a:lnTo>
                  <a:pt x="199" y="19"/>
                </a:lnTo>
                <a:lnTo>
                  <a:pt x="190" y="18"/>
                </a:lnTo>
                <a:lnTo>
                  <a:pt x="183" y="16"/>
                </a:lnTo>
                <a:lnTo>
                  <a:pt x="174" y="16"/>
                </a:lnTo>
                <a:lnTo>
                  <a:pt x="167" y="15"/>
                </a:lnTo>
                <a:lnTo>
                  <a:pt x="159" y="15"/>
                </a:lnTo>
                <a:lnTo>
                  <a:pt x="151" y="13"/>
                </a:lnTo>
                <a:lnTo>
                  <a:pt x="149" y="15"/>
                </a:lnTo>
                <a:lnTo>
                  <a:pt x="148" y="15"/>
                </a:lnTo>
                <a:lnTo>
                  <a:pt x="145" y="15"/>
                </a:lnTo>
                <a:lnTo>
                  <a:pt x="143" y="16"/>
                </a:lnTo>
                <a:lnTo>
                  <a:pt x="142" y="18"/>
                </a:lnTo>
                <a:lnTo>
                  <a:pt x="139" y="18"/>
                </a:lnTo>
                <a:lnTo>
                  <a:pt x="137" y="19"/>
                </a:lnTo>
                <a:lnTo>
                  <a:pt x="134" y="21"/>
                </a:lnTo>
                <a:lnTo>
                  <a:pt x="128" y="22"/>
                </a:lnTo>
                <a:lnTo>
                  <a:pt x="122" y="22"/>
                </a:lnTo>
                <a:lnTo>
                  <a:pt x="117" y="21"/>
                </a:lnTo>
                <a:lnTo>
                  <a:pt x="111" y="19"/>
                </a:lnTo>
                <a:lnTo>
                  <a:pt x="105" y="16"/>
                </a:lnTo>
                <a:lnTo>
                  <a:pt x="99" y="15"/>
                </a:lnTo>
                <a:lnTo>
                  <a:pt x="91" y="13"/>
                </a:lnTo>
                <a:lnTo>
                  <a:pt x="85" y="13"/>
                </a:lnTo>
                <a:lnTo>
                  <a:pt x="81" y="15"/>
                </a:lnTo>
                <a:lnTo>
                  <a:pt x="77" y="16"/>
                </a:lnTo>
                <a:lnTo>
                  <a:pt x="72" y="19"/>
                </a:lnTo>
                <a:lnTo>
                  <a:pt x="69" y="22"/>
                </a:lnTo>
                <a:lnTo>
                  <a:pt x="65" y="24"/>
                </a:lnTo>
                <a:lnTo>
                  <a:pt x="60" y="25"/>
                </a:lnTo>
                <a:lnTo>
                  <a:pt x="56" y="27"/>
                </a:lnTo>
                <a:lnTo>
                  <a:pt x="51" y="25"/>
                </a:lnTo>
                <a:lnTo>
                  <a:pt x="48" y="24"/>
                </a:lnTo>
                <a:lnTo>
                  <a:pt x="44" y="24"/>
                </a:lnTo>
                <a:lnTo>
                  <a:pt x="41" y="22"/>
                </a:lnTo>
                <a:lnTo>
                  <a:pt x="37" y="22"/>
                </a:lnTo>
                <a:lnTo>
                  <a:pt x="34" y="21"/>
                </a:lnTo>
                <a:lnTo>
                  <a:pt x="31" y="21"/>
                </a:lnTo>
                <a:lnTo>
                  <a:pt x="26" y="21"/>
                </a:lnTo>
                <a:lnTo>
                  <a:pt x="23" y="21"/>
                </a:lnTo>
                <a:lnTo>
                  <a:pt x="19" y="21"/>
                </a:lnTo>
                <a:lnTo>
                  <a:pt x="14" y="22"/>
                </a:lnTo>
                <a:lnTo>
                  <a:pt x="10" y="22"/>
                </a:lnTo>
                <a:lnTo>
                  <a:pt x="7" y="25"/>
                </a:lnTo>
                <a:lnTo>
                  <a:pt x="4" y="27"/>
                </a:lnTo>
                <a:lnTo>
                  <a:pt x="1" y="31"/>
                </a:lnTo>
                <a:lnTo>
                  <a:pt x="0" y="36"/>
                </a:lnTo>
                <a:lnTo>
                  <a:pt x="0" y="40"/>
                </a:lnTo>
                <a:lnTo>
                  <a:pt x="1" y="46"/>
                </a:lnTo>
                <a:lnTo>
                  <a:pt x="3" y="52"/>
                </a:lnTo>
                <a:lnTo>
                  <a:pt x="4" y="56"/>
                </a:lnTo>
                <a:lnTo>
                  <a:pt x="7" y="61"/>
                </a:lnTo>
                <a:lnTo>
                  <a:pt x="11" y="65"/>
                </a:lnTo>
                <a:lnTo>
                  <a:pt x="14" y="70"/>
                </a:lnTo>
                <a:lnTo>
                  <a:pt x="19" y="73"/>
                </a:lnTo>
                <a:lnTo>
                  <a:pt x="25" y="76"/>
                </a:lnTo>
                <a:lnTo>
                  <a:pt x="29" y="77"/>
                </a:lnTo>
                <a:lnTo>
                  <a:pt x="35" y="77"/>
                </a:lnTo>
                <a:lnTo>
                  <a:pt x="40" y="77"/>
                </a:lnTo>
                <a:lnTo>
                  <a:pt x="44" y="76"/>
                </a:lnTo>
                <a:lnTo>
                  <a:pt x="48" y="74"/>
                </a:lnTo>
                <a:lnTo>
                  <a:pt x="53" y="73"/>
                </a:lnTo>
                <a:lnTo>
                  <a:pt x="57" y="73"/>
                </a:lnTo>
                <a:lnTo>
                  <a:pt x="62" y="74"/>
                </a:lnTo>
                <a:lnTo>
                  <a:pt x="68" y="77"/>
                </a:lnTo>
                <a:lnTo>
                  <a:pt x="74" y="80"/>
                </a:lnTo>
                <a:lnTo>
                  <a:pt x="81" y="83"/>
                </a:lnTo>
                <a:lnTo>
                  <a:pt x="87" y="86"/>
                </a:lnTo>
                <a:lnTo>
                  <a:pt x="93" y="89"/>
                </a:lnTo>
                <a:lnTo>
                  <a:pt x="100" y="90"/>
                </a:lnTo>
                <a:lnTo>
                  <a:pt x="106" y="93"/>
                </a:lnTo>
                <a:lnTo>
                  <a:pt x="112" y="95"/>
                </a:lnTo>
                <a:lnTo>
                  <a:pt x="115" y="95"/>
                </a:lnTo>
                <a:lnTo>
                  <a:pt x="118" y="95"/>
                </a:lnTo>
                <a:lnTo>
                  <a:pt x="121" y="93"/>
                </a:lnTo>
                <a:lnTo>
                  <a:pt x="125" y="92"/>
                </a:lnTo>
                <a:lnTo>
                  <a:pt x="128" y="89"/>
                </a:lnTo>
                <a:lnTo>
                  <a:pt x="131" y="89"/>
                </a:lnTo>
                <a:lnTo>
                  <a:pt x="134" y="89"/>
                </a:lnTo>
                <a:lnTo>
                  <a:pt x="137" y="89"/>
                </a:lnTo>
                <a:lnTo>
                  <a:pt x="142" y="92"/>
                </a:lnTo>
                <a:lnTo>
                  <a:pt x="146" y="95"/>
                </a:lnTo>
                <a:lnTo>
                  <a:pt x="151" y="98"/>
                </a:lnTo>
                <a:lnTo>
                  <a:pt x="155" y="101"/>
                </a:lnTo>
                <a:lnTo>
                  <a:pt x="159" y="104"/>
                </a:lnTo>
                <a:lnTo>
                  <a:pt x="164" y="108"/>
                </a:lnTo>
                <a:lnTo>
                  <a:pt x="170" y="111"/>
                </a:lnTo>
                <a:lnTo>
                  <a:pt x="174" y="116"/>
                </a:lnTo>
                <a:lnTo>
                  <a:pt x="180" y="122"/>
                </a:lnTo>
                <a:lnTo>
                  <a:pt x="186" y="128"/>
                </a:lnTo>
                <a:lnTo>
                  <a:pt x="190" y="133"/>
                </a:lnTo>
                <a:lnTo>
                  <a:pt x="196" y="139"/>
                </a:lnTo>
                <a:lnTo>
                  <a:pt x="202" y="145"/>
                </a:lnTo>
                <a:lnTo>
                  <a:pt x="208" y="148"/>
                </a:lnTo>
                <a:lnTo>
                  <a:pt x="216" y="150"/>
                </a:lnTo>
                <a:lnTo>
                  <a:pt x="223" y="148"/>
                </a:lnTo>
                <a:lnTo>
                  <a:pt x="227" y="147"/>
                </a:lnTo>
                <a:lnTo>
                  <a:pt x="230" y="145"/>
                </a:lnTo>
                <a:lnTo>
                  <a:pt x="235" y="144"/>
                </a:lnTo>
                <a:lnTo>
                  <a:pt x="238" y="144"/>
                </a:lnTo>
                <a:lnTo>
                  <a:pt x="241" y="142"/>
                </a:lnTo>
                <a:lnTo>
                  <a:pt x="244" y="142"/>
                </a:lnTo>
                <a:lnTo>
                  <a:pt x="247" y="141"/>
                </a:lnTo>
                <a:lnTo>
                  <a:pt x="250" y="141"/>
                </a:lnTo>
                <a:lnTo>
                  <a:pt x="254" y="138"/>
                </a:lnTo>
                <a:lnTo>
                  <a:pt x="257" y="135"/>
                </a:lnTo>
                <a:lnTo>
                  <a:pt x="259" y="132"/>
                </a:lnTo>
                <a:lnTo>
                  <a:pt x="261" y="129"/>
                </a:lnTo>
                <a:lnTo>
                  <a:pt x="264" y="125"/>
                </a:lnTo>
                <a:lnTo>
                  <a:pt x="267" y="122"/>
                </a:lnTo>
                <a:lnTo>
                  <a:pt x="269" y="117"/>
                </a:lnTo>
                <a:lnTo>
                  <a:pt x="272" y="114"/>
                </a:lnTo>
                <a:lnTo>
                  <a:pt x="276" y="111"/>
                </a:lnTo>
                <a:lnTo>
                  <a:pt x="279" y="110"/>
                </a:lnTo>
                <a:lnTo>
                  <a:pt x="284" y="111"/>
                </a:lnTo>
                <a:lnTo>
                  <a:pt x="288" y="113"/>
                </a:lnTo>
                <a:lnTo>
                  <a:pt x="293" y="114"/>
                </a:lnTo>
                <a:lnTo>
                  <a:pt x="297" y="117"/>
                </a:lnTo>
                <a:lnTo>
                  <a:pt x="301" y="119"/>
                </a:lnTo>
                <a:lnTo>
                  <a:pt x="307" y="119"/>
                </a:lnTo>
                <a:lnTo>
                  <a:pt x="313" y="117"/>
                </a:lnTo>
                <a:lnTo>
                  <a:pt x="319" y="116"/>
                </a:lnTo>
                <a:lnTo>
                  <a:pt x="325" y="114"/>
                </a:lnTo>
                <a:lnTo>
                  <a:pt x="332" y="111"/>
                </a:lnTo>
                <a:lnTo>
                  <a:pt x="338" y="110"/>
                </a:lnTo>
                <a:lnTo>
                  <a:pt x="346" y="108"/>
                </a:lnTo>
                <a:lnTo>
                  <a:pt x="353" y="108"/>
                </a:lnTo>
                <a:lnTo>
                  <a:pt x="361" y="108"/>
                </a:lnTo>
                <a:lnTo>
                  <a:pt x="369" y="110"/>
                </a:lnTo>
                <a:lnTo>
                  <a:pt x="377" y="114"/>
                </a:lnTo>
                <a:lnTo>
                  <a:pt x="381" y="119"/>
                </a:lnTo>
                <a:lnTo>
                  <a:pt x="387" y="126"/>
                </a:lnTo>
                <a:lnTo>
                  <a:pt x="392" y="133"/>
                </a:lnTo>
                <a:lnTo>
                  <a:pt x="398" y="139"/>
                </a:lnTo>
                <a:lnTo>
                  <a:pt x="403" y="147"/>
                </a:lnTo>
                <a:lnTo>
                  <a:pt x="412" y="151"/>
                </a:lnTo>
                <a:lnTo>
                  <a:pt x="415" y="151"/>
                </a:lnTo>
                <a:lnTo>
                  <a:pt x="418" y="150"/>
                </a:lnTo>
                <a:lnTo>
                  <a:pt x="423" y="147"/>
                </a:lnTo>
                <a:lnTo>
                  <a:pt x="427" y="144"/>
                </a:lnTo>
                <a:lnTo>
                  <a:pt x="433" y="139"/>
                </a:lnTo>
                <a:lnTo>
                  <a:pt x="437" y="136"/>
                </a:lnTo>
                <a:lnTo>
                  <a:pt x="440" y="132"/>
                </a:lnTo>
                <a:lnTo>
                  <a:pt x="443" y="129"/>
                </a:lnTo>
                <a:lnTo>
                  <a:pt x="446" y="126"/>
                </a:lnTo>
                <a:lnTo>
                  <a:pt x="449" y="120"/>
                </a:lnTo>
                <a:lnTo>
                  <a:pt x="454" y="114"/>
                </a:lnTo>
                <a:lnTo>
                  <a:pt x="458" y="107"/>
                </a:lnTo>
                <a:lnTo>
                  <a:pt x="463" y="99"/>
                </a:lnTo>
                <a:lnTo>
                  <a:pt x="466" y="92"/>
                </a:lnTo>
                <a:lnTo>
                  <a:pt x="469" y="88"/>
                </a:lnTo>
                <a:lnTo>
                  <a:pt x="470" y="83"/>
                </a:lnTo>
                <a:lnTo>
                  <a:pt x="470" y="80"/>
                </a:lnTo>
                <a:lnTo>
                  <a:pt x="470" y="76"/>
                </a:lnTo>
                <a:lnTo>
                  <a:pt x="470" y="71"/>
                </a:lnTo>
                <a:lnTo>
                  <a:pt x="472" y="68"/>
                </a:lnTo>
                <a:lnTo>
                  <a:pt x="472" y="64"/>
                </a:lnTo>
                <a:lnTo>
                  <a:pt x="472" y="61"/>
                </a:lnTo>
                <a:lnTo>
                  <a:pt x="473" y="58"/>
                </a:lnTo>
                <a:lnTo>
                  <a:pt x="474" y="55"/>
                </a:lnTo>
                <a:lnTo>
                  <a:pt x="476" y="52"/>
                </a:lnTo>
                <a:lnTo>
                  <a:pt x="480" y="48"/>
                </a:lnTo>
                <a:lnTo>
                  <a:pt x="483" y="45"/>
                </a:lnTo>
                <a:lnTo>
                  <a:pt x="485" y="40"/>
                </a:lnTo>
                <a:lnTo>
                  <a:pt x="486" y="34"/>
                </a:lnTo>
                <a:lnTo>
                  <a:pt x="485" y="28"/>
                </a:lnTo>
                <a:lnTo>
                  <a:pt x="480" y="22"/>
                </a:lnTo>
                <a:lnTo>
                  <a:pt x="472" y="13"/>
                </a:lnTo>
                <a:lnTo>
                  <a:pt x="466" y="11"/>
                </a:lnTo>
                <a:lnTo>
                  <a:pt x="460" y="8"/>
                </a:lnTo>
                <a:lnTo>
                  <a:pt x="452" y="6"/>
                </a:lnTo>
                <a:lnTo>
                  <a:pt x="445" y="5"/>
                </a:lnTo>
                <a:lnTo>
                  <a:pt x="437" y="5"/>
                </a:lnTo>
                <a:lnTo>
                  <a:pt x="430" y="5"/>
                </a:lnTo>
                <a:lnTo>
                  <a:pt x="421" y="6"/>
                </a:lnTo>
                <a:lnTo>
                  <a:pt x="415" y="6"/>
                </a:lnTo>
                <a:lnTo>
                  <a:pt x="402" y="8"/>
                </a:lnTo>
                <a:lnTo>
                  <a:pt x="390" y="6"/>
                </a:lnTo>
                <a:lnTo>
                  <a:pt x="378" y="5"/>
                </a:lnTo>
                <a:lnTo>
                  <a:pt x="366" y="3"/>
                </a:lnTo>
                <a:lnTo>
                  <a:pt x="355" y="2"/>
                </a:lnTo>
                <a:lnTo>
                  <a:pt x="343" y="2"/>
                </a:lnTo>
                <a:lnTo>
                  <a:pt x="331" y="2"/>
                </a:lnTo>
                <a:lnTo>
                  <a:pt x="319" y="5"/>
                </a:lnTo>
                <a:lnTo>
                  <a:pt x="313" y="5"/>
                </a:lnTo>
                <a:lnTo>
                  <a:pt x="306" y="6"/>
                </a:lnTo>
                <a:lnTo>
                  <a:pt x="300" y="5"/>
                </a:lnTo>
                <a:lnTo>
                  <a:pt x="293" y="5"/>
                </a:lnTo>
                <a:lnTo>
                  <a:pt x="285" y="3"/>
                </a:lnTo>
                <a:lnTo>
                  <a:pt x="279" y="2"/>
                </a:lnTo>
                <a:lnTo>
                  <a:pt x="272" y="0"/>
                </a:lnTo>
                <a:lnTo>
                  <a:pt x="264" y="0"/>
                </a:lnTo>
                <a:lnTo>
                  <a:pt x="263" y="0"/>
                </a:lnTo>
                <a:lnTo>
                  <a:pt x="261" y="0"/>
                </a:lnTo>
                <a:lnTo>
                  <a:pt x="260" y="0"/>
                </a:lnTo>
                <a:lnTo>
                  <a:pt x="259" y="0"/>
                </a:lnTo>
                <a:lnTo>
                  <a:pt x="257" y="2"/>
                </a:lnTo>
                <a:lnTo>
                  <a:pt x="256" y="2"/>
                </a:lnTo>
                <a:lnTo>
                  <a:pt x="254" y="3"/>
                </a:lnTo>
                <a:lnTo>
                  <a:pt x="253"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7" name="Freeform 88"/>
          <p:cNvSpPr>
            <a:spLocks/>
          </p:cNvSpPr>
          <p:nvPr/>
        </p:nvSpPr>
        <p:spPr bwMode="auto">
          <a:xfrm>
            <a:off x="6276976" y="4083054"/>
            <a:ext cx="69851"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8" name="Freeform 89"/>
          <p:cNvSpPr>
            <a:spLocks/>
          </p:cNvSpPr>
          <p:nvPr/>
        </p:nvSpPr>
        <p:spPr bwMode="auto">
          <a:xfrm>
            <a:off x="6276976" y="4083054"/>
            <a:ext cx="69851"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path>
            </a:pathLst>
          </a:custGeom>
          <a:solidFill>
            <a:srgbClr val="FFFF00"/>
          </a:solidFill>
          <a:ln w="4763">
            <a:solidFill>
              <a:srgbClr val="990000"/>
            </a:solidFill>
            <a:round/>
            <a:headEnd/>
            <a:tailEnd/>
          </a:ln>
        </p:spPr>
        <p:txBody>
          <a:bodyPr/>
          <a:lstStyle/>
          <a:p>
            <a:endParaRPr lang="en-US"/>
          </a:p>
        </p:txBody>
      </p:sp>
      <p:sp>
        <p:nvSpPr>
          <p:cNvPr id="53339" name="Freeform 90"/>
          <p:cNvSpPr>
            <a:spLocks/>
          </p:cNvSpPr>
          <p:nvPr/>
        </p:nvSpPr>
        <p:spPr bwMode="auto">
          <a:xfrm>
            <a:off x="6362701" y="4102102"/>
            <a:ext cx="88900" cy="71439"/>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0" name="Freeform 91"/>
          <p:cNvSpPr>
            <a:spLocks/>
          </p:cNvSpPr>
          <p:nvPr/>
        </p:nvSpPr>
        <p:spPr bwMode="auto">
          <a:xfrm>
            <a:off x="6362701" y="4102102"/>
            <a:ext cx="88900" cy="71439"/>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path>
            </a:pathLst>
          </a:custGeom>
          <a:solidFill>
            <a:srgbClr val="FFFF00"/>
          </a:solidFill>
          <a:ln w="1588">
            <a:solidFill>
              <a:srgbClr val="990000"/>
            </a:solidFill>
            <a:round/>
            <a:headEnd/>
            <a:tailEnd/>
          </a:ln>
        </p:spPr>
        <p:txBody>
          <a:bodyPr/>
          <a:lstStyle/>
          <a:p>
            <a:endParaRPr lang="en-US"/>
          </a:p>
        </p:txBody>
      </p:sp>
      <p:sp>
        <p:nvSpPr>
          <p:cNvPr id="53341" name="Freeform 92"/>
          <p:cNvSpPr>
            <a:spLocks/>
          </p:cNvSpPr>
          <p:nvPr/>
        </p:nvSpPr>
        <p:spPr bwMode="auto">
          <a:xfrm>
            <a:off x="6362701" y="4102102"/>
            <a:ext cx="88900" cy="71439"/>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45"/>
              <a:gd name="T125" fmla="*/ 63 w 63"/>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path>
            </a:pathLst>
          </a:custGeom>
          <a:solidFill>
            <a:srgbClr val="FFFF00"/>
          </a:solidFill>
          <a:ln w="4763">
            <a:solidFill>
              <a:srgbClr val="990000"/>
            </a:solidFill>
            <a:round/>
            <a:headEnd/>
            <a:tailEnd/>
          </a:ln>
        </p:spPr>
        <p:txBody>
          <a:bodyPr/>
          <a:lstStyle/>
          <a:p>
            <a:endParaRPr lang="en-US"/>
          </a:p>
        </p:txBody>
      </p:sp>
      <p:sp>
        <p:nvSpPr>
          <p:cNvPr id="53342" name="Freeform 93"/>
          <p:cNvSpPr>
            <a:spLocks/>
          </p:cNvSpPr>
          <p:nvPr/>
        </p:nvSpPr>
        <p:spPr bwMode="auto">
          <a:xfrm>
            <a:off x="6354764" y="4073526"/>
            <a:ext cx="57151" cy="33339"/>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3" name="Freeform 94"/>
          <p:cNvSpPr>
            <a:spLocks/>
          </p:cNvSpPr>
          <p:nvPr/>
        </p:nvSpPr>
        <p:spPr bwMode="auto">
          <a:xfrm>
            <a:off x="6354764" y="4073526"/>
            <a:ext cx="57151" cy="33339"/>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path>
            </a:pathLst>
          </a:custGeom>
          <a:solidFill>
            <a:srgbClr val="FFFF00"/>
          </a:solidFill>
          <a:ln w="4763">
            <a:solidFill>
              <a:srgbClr val="990000"/>
            </a:solidFill>
            <a:round/>
            <a:headEnd/>
            <a:tailEnd/>
          </a:ln>
        </p:spPr>
        <p:txBody>
          <a:bodyPr/>
          <a:lstStyle/>
          <a:p>
            <a:endParaRPr lang="en-US"/>
          </a:p>
        </p:txBody>
      </p:sp>
      <p:sp>
        <p:nvSpPr>
          <p:cNvPr id="53344" name="Freeform 95"/>
          <p:cNvSpPr>
            <a:spLocks/>
          </p:cNvSpPr>
          <p:nvPr/>
        </p:nvSpPr>
        <p:spPr bwMode="auto">
          <a:xfrm>
            <a:off x="6450014" y="4071939"/>
            <a:ext cx="80963"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5" name="Freeform 96"/>
          <p:cNvSpPr>
            <a:spLocks/>
          </p:cNvSpPr>
          <p:nvPr/>
        </p:nvSpPr>
        <p:spPr bwMode="auto">
          <a:xfrm>
            <a:off x="6450014" y="4071939"/>
            <a:ext cx="80963"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path>
            </a:pathLst>
          </a:custGeom>
          <a:solidFill>
            <a:srgbClr val="FFFF00"/>
          </a:solidFill>
          <a:ln w="1588">
            <a:solidFill>
              <a:srgbClr val="990000"/>
            </a:solidFill>
            <a:round/>
            <a:headEnd/>
            <a:tailEnd/>
          </a:ln>
        </p:spPr>
        <p:txBody>
          <a:bodyPr/>
          <a:lstStyle/>
          <a:p>
            <a:endParaRPr lang="en-US"/>
          </a:p>
        </p:txBody>
      </p:sp>
      <p:sp>
        <p:nvSpPr>
          <p:cNvPr id="53346" name="Freeform 97"/>
          <p:cNvSpPr>
            <a:spLocks/>
          </p:cNvSpPr>
          <p:nvPr/>
        </p:nvSpPr>
        <p:spPr bwMode="auto">
          <a:xfrm>
            <a:off x="6450014" y="4071939"/>
            <a:ext cx="80963"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
              <a:gd name="T97" fmla="*/ 0 h 47"/>
              <a:gd name="T98" fmla="*/ 57 w 57"/>
              <a:gd name="T99" fmla="*/ 47 h 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path>
            </a:pathLst>
          </a:custGeom>
          <a:solidFill>
            <a:srgbClr val="FFFF00"/>
          </a:solidFill>
          <a:ln w="4763">
            <a:solidFill>
              <a:srgbClr val="990000"/>
            </a:solidFill>
            <a:round/>
            <a:headEnd/>
            <a:tailEnd/>
          </a:ln>
        </p:spPr>
        <p:txBody>
          <a:bodyPr/>
          <a:lstStyle/>
          <a:p>
            <a:endParaRPr lang="en-US"/>
          </a:p>
        </p:txBody>
      </p:sp>
      <p:sp>
        <p:nvSpPr>
          <p:cNvPr id="53347" name="Freeform 98"/>
          <p:cNvSpPr>
            <a:spLocks/>
          </p:cNvSpPr>
          <p:nvPr/>
        </p:nvSpPr>
        <p:spPr bwMode="auto">
          <a:xfrm>
            <a:off x="6472239" y="4154489"/>
            <a:ext cx="100012" cy="55563"/>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8" name="Freeform 99"/>
          <p:cNvSpPr>
            <a:spLocks/>
          </p:cNvSpPr>
          <p:nvPr/>
        </p:nvSpPr>
        <p:spPr bwMode="auto">
          <a:xfrm>
            <a:off x="6472239" y="4154489"/>
            <a:ext cx="100012" cy="55563"/>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1588">
            <a:solidFill>
              <a:srgbClr val="990000"/>
            </a:solidFill>
            <a:round/>
            <a:headEnd/>
            <a:tailEnd/>
          </a:ln>
        </p:spPr>
        <p:txBody>
          <a:bodyPr/>
          <a:lstStyle/>
          <a:p>
            <a:endParaRPr lang="en-US"/>
          </a:p>
        </p:txBody>
      </p:sp>
      <p:sp>
        <p:nvSpPr>
          <p:cNvPr id="53349" name="Freeform 100"/>
          <p:cNvSpPr>
            <a:spLocks/>
          </p:cNvSpPr>
          <p:nvPr/>
        </p:nvSpPr>
        <p:spPr bwMode="auto">
          <a:xfrm>
            <a:off x="6472239" y="4154489"/>
            <a:ext cx="100012" cy="55563"/>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4763">
            <a:solidFill>
              <a:srgbClr val="990000"/>
            </a:solidFill>
            <a:round/>
            <a:headEnd/>
            <a:tailEnd/>
          </a:ln>
        </p:spPr>
        <p:txBody>
          <a:bodyPr/>
          <a:lstStyle/>
          <a:p>
            <a:endParaRPr lang="en-US"/>
          </a:p>
        </p:txBody>
      </p:sp>
      <p:sp>
        <p:nvSpPr>
          <p:cNvPr id="53350" name="Freeform 101"/>
          <p:cNvSpPr>
            <a:spLocks/>
          </p:cNvSpPr>
          <p:nvPr/>
        </p:nvSpPr>
        <p:spPr bwMode="auto">
          <a:xfrm>
            <a:off x="6527801" y="4194177"/>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1" name="Freeform 102"/>
          <p:cNvSpPr>
            <a:spLocks/>
          </p:cNvSpPr>
          <p:nvPr/>
        </p:nvSpPr>
        <p:spPr bwMode="auto">
          <a:xfrm>
            <a:off x="6527801" y="4194177"/>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1588">
            <a:solidFill>
              <a:srgbClr val="990000"/>
            </a:solidFill>
            <a:round/>
            <a:headEnd/>
            <a:tailEnd/>
          </a:ln>
        </p:spPr>
        <p:txBody>
          <a:bodyPr/>
          <a:lstStyle/>
          <a:p>
            <a:endParaRPr lang="en-US"/>
          </a:p>
        </p:txBody>
      </p:sp>
      <p:sp>
        <p:nvSpPr>
          <p:cNvPr id="53352" name="Freeform 103"/>
          <p:cNvSpPr>
            <a:spLocks/>
          </p:cNvSpPr>
          <p:nvPr/>
        </p:nvSpPr>
        <p:spPr bwMode="auto">
          <a:xfrm>
            <a:off x="6527801" y="4194177"/>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4763">
            <a:solidFill>
              <a:srgbClr val="990000"/>
            </a:solidFill>
            <a:round/>
            <a:headEnd/>
            <a:tailEnd/>
          </a:ln>
        </p:spPr>
        <p:txBody>
          <a:bodyPr/>
          <a:lstStyle/>
          <a:p>
            <a:endParaRPr lang="en-US"/>
          </a:p>
        </p:txBody>
      </p:sp>
      <p:sp>
        <p:nvSpPr>
          <p:cNvPr id="53353" name="Freeform 104"/>
          <p:cNvSpPr>
            <a:spLocks/>
          </p:cNvSpPr>
          <p:nvPr/>
        </p:nvSpPr>
        <p:spPr bwMode="auto">
          <a:xfrm>
            <a:off x="6534151" y="407193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4" name="Freeform 105"/>
          <p:cNvSpPr>
            <a:spLocks/>
          </p:cNvSpPr>
          <p:nvPr/>
        </p:nvSpPr>
        <p:spPr bwMode="auto">
          <a:xfrm>
            <a:off x="6534151" y="407193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1588">
            <a:solidFill>
              <a:srgbClr val="990000"/>
            </a:solidFill>
            <a:round/>
            <a:headEnd/>
            <a:tailEnd/>
          </a:ln>
        </p:spPr>
        <p:txBody>
          <a:bodyPr/>
          <a:lstStyle/>
          <a:p>
            <a:endParaRPr lang="en-US"/>
          </a:p>
        </p:txBody>
      </p:sp>
      <p:sp>
        <p:nvSpPr>
          <p:cNvPr id="53355" name="Freeform 106"/>
          <p:cNvSpPr>
            <a:spLocks/>
          </p:cNvSpPr>
          <p:nvPr/>
        </p:nvSpPr>
        <p:spPr bwMode="auto">
          <a:xfrm>
            <a:off x="6534151" y="407193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4763">
            <a:solidFill>
              <a:srgbClr val="990000"/>
            </a:solidFill>
            <a:round/>
            <a:headEnd/>
            <a:tailEnd/>
          </a:ln>
        </p:spPr>
        <p:txBody>
          <a:bodyPr/>
          <a:lstStyle/>
          <a:p>
            <a:endParaRPr lang="en-US"/>
          </a:p>
        </p:txBody>
      </p:sp>
      <p:sp>
        <p:nvSpPr>
          <p:cNvPr id="53356" name="Freeform 107"/>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7" name="Freeform 108"/>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path>
            </a:pathLst>
          </a:custGeom>
          <a:solidFill>
            <a:srgbClr val="FFFF00"/>
          </a:solidFill>
          <a:ln w="4763">
            <a:solidFill>
              <a:srgbClr val="990000"/>
            </a:solidFill>
            <a:round/>
            <a:headEnd/>
            <a:tailEnd/>
          </a:ln>
        </p:spPr>
        <p:txBody>
          <a:bodyPr/>
          <a:lstStyle/>
          <a:p>
            <a:endParaRPr lang="en-US"/>
          </a:p>
        </p:txBody>
      </p:sp>
      <p:sp>
        <p:nvSpPr>
          <p:cNvPr id="53358" name="Freeform 109"/>
          <p:cNvSpPr>
            <a:spLocks/>
          </p:cNvSpPr>
          <p:nvPr/>
        </p:nvSpPr>
        <p:spPr bwMode="auto">
          <a:xfrm>
            <a:off x="6591301" y="4175126"/>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9" name="Freeform 110"/>
          <p:cNvSpPr>
            <a:spLocks/>
          </p:cNvSpPr>
          <p:nvPr/>
        </p:nvSpPr>
        <p:spPr bwMode="auto">
          <a:xfrm>
            <a:off x="6591301" y="4175126"/>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path>
            </a:pathLst>
          </a:custGeom>
          <a:solidFill>
            <a:srgbClr val="FFFF00"/>
          </a:solidFill>
          <a:ln w="4763">
            <a:solidFill>
              <a:srgbClr val="990000"/>
            </a:solidFill>
            <a:round/>
            <a:headEnd/>
            <a:tailEnd/>
          </a:ln>
        </p:spPr>
        <p:txBody>
          <a:bodyPr/>
          <a:lstStyle/>
          <a:p>
            <a:endParaRPr lang="en-US"/>
          </a:p>
        </p:txBody>
      </p:sp>
      <p:sp>
        <p:nvSpPr>
          <p:cNvPr id="53360" name="Freeform 111"/>
          <p:cNvSpPr>
            <a:spLocks/>
          </p:cNvSpPr>
          <p:nvPr/>
        </p:nvSpPr>
        <p:spPr bwMode="auto">
          <a:xfrm>
            <a:off x="6615113" y="4110039"/>
            <a:ext cx="101600" cy="68263"/>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1" name="Freeform 112"/>
          <p:cNvSpPr>
            <a:spLocks/>
          </p:cNvSpPr>
          <p:nvPr/>
        </p:nvSpPr>
        <p:spPr bwMode="auto">
          <a:xfrm>
            <a:off x="6615113" y="4110039"/>
            <a:ext cx="101600" cy="68263"/>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path>
            </a:pathLst>
          </a:custGeom>
          <a:solidFill>
            <a:srgbClr val="FFFF00"/>
          </a:solidFill>
          <a:ln w="4763">
            <a:solidFill>
              <a:srgbClr val="990000"/>
            </a:solidFill>
            <a:round/>
            <a:headEnd/>
            <a:tailEnd/>
          </a:ln>
        </p:spPr>
        <p:txBody>
          <a:bodyPr/>
          <a:lstStyle/>
          <a:p>
            <a:endParaRPr lang="en-US"/>
          </a:p>
        </p:txBody>
      </p:sp>
      <p:sp>
        <p:nvSpPr>
          <p:cNvPr id="53362" name="Freeform 113"/>
          <p:cNvSpPr>
            <a:spLocks/>
          </p:cNvSpPr>
          <p:nvPr/>
        </p:nvSpPr>
        <p:spPr bwMode="auto">
          <a:xfrm>
            <a:off x="6664328" y="4140203"/>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3" name="Freeform 114"/>
          <p:cNvSpPr>
            <a:spLocks/>
          </p:cNvSpPr>
          <p:nvPr/>
        </p:nvSpPr>
        <p:spPr bwMode="auto">
          <a:xfrm>
            <a:off x="6664328" y="4140203"/>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path>
            </a:pathLst>
          </a:custGeom>
          <a:solidFill>
            <a:srgbClr val="FFFF00"/>
          </a:solidFill>
          <a:ln w="4763">
            <a:solidFill>
              <a:srgbClr val="990000"/>
            </a:solidFill>
            <a:round/>
            <a:headEnd/>
            <a:tailEnd/>
          </a:ln>
        </p:spPr>
        <p:txBody>
          <a:bodyPr/>
          <a:lstStyle/>
          <a:p>
            <a:endParaRPr lang="en-US"/>
          </a:p>
        </p:txBody>
      </p:sp>
      <p:sp>
        <p:nvSpPr>
          <p:cNvPr id="53364" name="Freeform 115"/>
          <p:cNvSpPr>
            <a:spLocks/>
          </p:cNvSpPr>
          <p:nvPr/>
        </p:nvSpPr>
        <p:spPr bwMode="auto">
          <a:xfrm>
            <a:off x="6634163" y="4057654"/>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5" name="Freeform 116"/>
          <p:cNvSpPr>
            <a:spLocks/>
          </p:cNvSpPr>
          <p:nvPr/>
        </p:nvSpPr>
        <p:spPr bwMode="auto">
          <a:xfrm>
            <a:off x="6634163" y="4057654"/>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path>
            </a:pathLst>
          </a:custGeom>
          <a:solidFill>
            <a:srgbClr val="FFFF00"/>
          </a:solidFill>
          <a:ln w="4763">
            <a:solidFill>
              <a:srgbClr val="990000"/>
            </a:solidFill>
            <a:round/>
            <a:headEnd/>
            <a:tailEnd/>
          </a:ln>
        </p:spPr>
        <p:txBody>
          <a:bodyPr/>
          <a:lstStyle/>
          <a:p>
            <a:endParaRPr lang="en-US"/>
          </a:p>
        </p:txBody>
      </p:sp>
      <p:sp>
        <p:nvSpPr>
          <p:cNvPr id="53366" name="Freeform 117"/>
          <p:cNvSpPr>
            <a:spLocks/>
          </p:cNvSpPr>
          <p:nvPr/>
        </p:nvSpPr>
        <p:spPr bwMode="auto">
          <a:xfrm>
            <a:off x="6727829" y="4073529"/>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7" name="Freeform 118"/>
          <p:cNvSpPr>
            <a:spLocks/>
          </p:cNvSpPr>
          <p:nvPr/>
        </p:nvSpPr>
        <p:spPr bwMode="auto">
          <a:xfrm>
            <a:off x="6727829" y="4073529"/>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1588">
            <a:solidFill>
              <a:srgbClr val="990000"/>
            </a:solidFill>
            <a:round/>
            <a:headEnd/>
            <a:tailEnd/>
          </a:ln>
        </p:spPr>
        <p:txBody>
          <a:bodyPr/>
          <a:lstStyle/>
          <a:p>
            <a:endParaRPr lang="en-US"/>
          </a:p>
        </p:txBody>
      </p:sp>
      <p:sp>
        <p:nvSpPr>
          <p:cNvPr id="53368" name="Freeform 119"/>
          <p:cNvSpPr>
            <a:spLocks/>
          </p:cNvSpPr>
          <p:nvPr/>
        </p:nvSpPr>
        <p:spPr bwMode="auto">
          <a:xfrm>
            <a:off x="6727829" y="4073529"/>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4763">
            <a:solidFill>
              <a:srgbClr val="990000"/>
            </a:solidFill>
            <a:round/>
            <a:headEnd/>
            <a:tailEnd/>
          </a:ln>
        </p:spPr>
        <p:txBody>
          <a:bodyPr/>
          <a:lstStyle/>
          <a:p>
            <a:endParaRPr lang="en-US"/>
          </a:p>
        </p:txBody>
      </p:sp>
      <p:sp>
        <p:nvSpPr>
          <p:cNvPr id="53369" name="Freeform 120"/>
          <p:cNvSpPr>
            <a:spLocks/>
          </p:cNvSpPr>
          <p:nvPr/>
        </p:nvSpPr>
        <p:spPr bwMode="auto">
          <a:xfrm>
            <a:off x="6735764" y="4048126"/>
            <a:ext cx="68263" cy="19051"/>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0" name="Freeform 121"/>
          <p:cNvSpPr>
            <a:spLocks/>
          </p:cNvSpPr>
          <p:nvPr/>
        </p:nvSpPr>
        <p:spPr bwMode="auto">
          <a:xfrm>
            <a:off x="6735764" y="4048126"/>
            <a:ext cx="68263" cy="19051"/>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path>
            </a:pathLst>
          </a:custGeom>
          <a:solidFill>
            <a:srgbClr val="FFFF00"/>
          </a:solidFill>
          <a:ln w="4763">
            <a:solidFill>
              <a:srgbClr val="990000"/>
            </a:solidFill>
            <a:round/>
            <a:headEnd/>
            <a:tailEnd/>
          </a:ln>
        </p:spPr>
        <p:txBody>
          <a:bodyPr/>
          <a:lstStyle/>
          <a:p>
            <a:endParaRPr lang="en-US"/>
          </a:p>
        </p:txBody>
      </p:sp>
      <p:sp>
        <p:nvSpPr>
          <p:cNvPr id="53371" name="Freeform 122"/>
          <p:cNvSpPr>
            <a:spLocks/>
          </p:cNvSpPr>
          <p:nvPr/>
        </p:nvSpPr>
        <p:spPr bwMode="auto">
          <a:xfrm>
            <a:off x="6773864" y="4146554"/>
            <a:ext cx="55563"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2" name="Freeform 123"/>
          <p:cNvSpPr>
            <a:spLocks/>
          </p:cNvSpPr>
          <p:nvPr/>
        </p:nvSpPr>
        <p:spPr bwMode="auto">
          <a:xfrm>
            <a:off x="6773864" y="4146554"/>
            <a:ext cx="55563"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path>
            </a:pathLst>
          </a:custGeom>
          <a:solidFill>
            <a:srgbClr val="FFFF00"/>
          </a:solidFill>
          <a:ln w="4763">
            <a:solidFill>
              <a:srgbClr val="990000"/>
            </a:solidFill>
            <a:round/>
            <a:headEnd/>
            <a:tailEnd/>
          </a:ln>
        </p:spPr>
        <p:txBody>
          <a:bodyPr/>
          <a:lstStyle/>
          <a:p>
            <a:endParaRPr lang="en-US"/>
          </a:p>
        </p:txBody>
      </p:sp>
      <p:sp>
        <p:nvSpPr>
          <p:cNvPr id="53373" name="Freeform 124"/>
          <p:cNvSpPr>
            <a:spLocks/>
          </p:cNvSpPr>
          <p:nvPr/>
        </p:nvSpPr>
        <p:spPr bwMode="auto">
          <a:xfrm>
            <a:off x="6838954" y="4156076"/>
            <a:ext cx="73025" cy="57151"/>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4" name="Freeform 125"/>
          <p:cNvSpPr>
            <a:spLocks/>
          </p:cNvSpPr>
          <p:nvPr/>
        </p:nvSpPr>
        <p:spPr bwMode="auto">
          <a:xfrm>
            <a:off x="6838954" y="4156076"/>
            <a:ext cx="73025" cy="57151"/>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path>
            </a:pathLst>
          </a:custGeom>
          <a:solidFill>
            <a:srgbClr val="FFFF00"/>
          </a:solidFill>
          <a:ln w="4763">
            <a:solidFill>
              <a:srgbClr val="990000"/>
            </a:solidFill>
            <a:round/>
            <a:headEnd/>
            <a:tailEnd/>
          </a:ln>
        </p:spPr>
        <p:txBody>
          <a:bodyPr/>
          <a:lstStyle/>
          <a:p>
            <a:endParaRPr lang="en-US"/>
          </a:p>
        </p:txBody>
      </p:sp>
      <p:sp>
        <p:nvSpPr>
          <p:cNvPr id="53375" name="Freeform 126"/>
          <p:cNvSpPr>
            <a:spLocks/>
          </p:cNvSpPr>
          <p:nvPr/>
        </p:nvSpPr>
        <p:spPr bwMode="auto">
          <a:xfrm>
            <a:off x="6834190" y="4105278"/>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6" name="Freeform 127"/>
          <p:cNvSpPr>
            <a:spLocks/>
          </p:cNvSpPr>
          <p:nvPr/>
        </p:nvSpPr>
        <p:spPr bwMode="auto">
          <a:xfrm>
            <a:off x="6834190" y="4105278"/>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path>
            </a:pathLst>
          </a:custGeom>
          <a:solidFill>
            <a:srgbClr val="FFFF00"/>
          </a:solidFill>
          <a:ln w="1588">
            <a:solidFill>
              <a:srgbClr val="990000"/>
            </a:solidFill>
            <a:round/>
            <a:headEnd/>
            <a:tailEnd/>
          </a:ln>
        </p:spPr>
        <p:txBody>
          <a:bodyPr/>
          <a:lstStyle/>
          <a:p>
            <a:endParaRPr lang="en-US"/>
          </a:p>
        </p:txBody>
      </p:sp>
      <p:sp>
        <p:nvSpPr>
          <p:cNvPr id="53377" name="Freeform 128"/>
          <p:cNvSpPr>
            <a:spLocks/>
          </p:cNvSpPr>
          <p:nvPr/>
        </p:nvSpPr>
        <p:spPr bwMode="auto">
          <a:xfrm>
            <a:off x="6834190" y="4105278"/>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23"/>
              <a:gd name="T125" fmla="*/ 37 w 37"/>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path>
            </a:pathLst>
          </a:custGeom>
          <a:solidFill>
            <a:srgbClr val="FFFF00"/>
          </a:solidFill>
          <a:ln w="4763">
            <a:solidFill>
              <a:srgbClr val="990000"/>
            </a:solidFill>
            <a:round/>
            <a:headEnd/>
            <a:tailEnd/>
          </a:ln>
        </p:spPr>
        <p:txBody>
          <a:bodyPr/>
          <a:lstStyle/>
          <a:p>
            <a:endParaRPr lang="en-US"/>
          </a:p>
        </p:txBody>
      </p:sp>
      <p:sp>
        <p:nvSpPr>
          <p:cNvPr id="53378" name="Freeform 129"/>
          <p:cNvSpPr>
            <a:spLocks/>
          </p:cNvSpPr>
          <p:nvPr/>
        </p:nvSpPr>
        <p:spPr bwMode="auto">
          <a:xfrm>
            <a:off x="6838951" y="4057654"/>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9" name="Freeform 130"/>
          <p:cNvSpPr>
            <a:spLocks/>
          </p:cNvSpPr>
          <p:nvPr/>
        </p:nvSpPr>
        <p:spPr bwMode="auto">
          <a:xfrm>
            <a:off x="6838951" y="4057654"/>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path>
            </a:pathLst>
          </a:custGeom>
          <a:solidFill>
            <a:srgbClr val="FFFF00"/>
          </a:solidFill>
          <a:ln w="4763">
            <a:solidFill>
              <a:srgbClr val="990000"/>
            </a:solidFill>
            <a:round/>
            <a:headEnd/>
            <a:tailEnd/>
          </a:ln>
        </p:spPr>
        <p:txBody>
          <a:bodyPr/>
          <a:lstStyle/>
          <a:p>
            <a:endParaRPr lang="en-US"/>
          </a:p>
        </p:txBody>
      </p:sp>
      <p:sp>
        <p:nvSpPr>
          <p:cNvPr id="53380" name="Freeform 131"/>
          <p:cNvSpPr>
            <a:spLocks/>
          </p:cNvSpPr>
          <p:nvPr/>
        </p:nvSpPr>
        <p:spPr bwMode="auto">
          <a:xfrm>
            <a:off x="6896102" y="4110039"/>
            <a:ext cx="31751"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1" name="Freeform 132"/>
          <p:cNvSpPr>
            <a:spLocks/>
          </p:cNvSpPr>
          <p:nvPr/>
        </p:nvSpPr>
        <p:spPr bwMode="auto">
          <a:xfrm>
            <a:off x="6896102" y="4110039"/>
            <a:ext cx="31751"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path>
            </a:pathLst>
          </a:custGeom>
          <a:solidFill>
            <a:srgbClr val="FFFF00"/>
          </a:solidFill>
          <a:ln w="4763">
            <a:solidFill>
              <a:srgbClr val="990000"/>
            </a:solidFill>
            <a:round/>
            <a:headEnd/>
            <a:tailEnd/>
          </a:ln>
        </p:spPr>
        <p:txBody>
          <a:bodyPr/>
          <a:lstStyle/>
          <a:p>
            <a:endParaRPr lang="en-US"/>
          </a:p>
        </p:txBody>
      </p:sp>
      <p:sp>
        <p:nvSpPr>
          <p:cNvPr id="53382" name="Freeform 133"/>
          <p:cNvSpPr>
            <a:spLocks/>
          </p:cNvSpPr>
          <p:nvPr/>
        </p:nvSpPr>
        <p:spPr bwMode="auto">
          <a:xfrm>
            <a:off x="6813553" y="4195767"/>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3" name="Freeform 134"/>
          <p:cNvSpPr>
            <a:spLocks/>
          </p:cNvSpPr>
          <p:nvPr/>
        </p:nvSpPr>
        <p:spPr bwMode="auto">
          <a:xfrm>
            <a:off x="6813553" y="4195767"/>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path>
            </a:pathLst>
          </a:custGeom>
          <a:solidFill>
            <a:srgbClr val="FFFF00"/>
          </a:solidFill>
          <a:ln w="4763">
            <a:solidFill>
              <a:srgbClr val="990000"/>
            </a:solidFill>
            <a:round/>
            <a:headEnd/>
            <a:tailEnd/>
          </a:ln>
        </p:spPr>
        <p:txBody>
          <a:bodyPr/>
          <a:lstStyle/>
          <a:p>
            <a:endParaRPr lang="en-US"/>
          </a:p>
        </p:txBody>
      </p:sp>
      <p:sp>
        <p:nvSpPr>
          <p:cNvPr id="53384" name="Freeform 135"/>
          <p:cNvSpPr>
            <a:spLocks/>
          </p:cNvSpPr>
          <p:nvPr/>
        </p:nvSpPr>
        <p:spPr bwMode="auto">
          <a:xfrm>
            <a:off x="6151566" y="4497391"/>
            <a:ext cx="331787" cy="363537"/>
          </a:xfrm>
          <a:custGeom>
            <a:avLst/>
            <a:gdLst>
              <a:gd name="T0" fmla="*/ 2147483647 w 235"/>
              <a:gd name="T1" fmla="*/ 2147483647 h 229"/>
              <a:gd name="T2" fmla="*/ 2147483647 w 235"/>
              <a:gd name="T3" fmla="*/ 2147483647 h 229"/>
              <a:gd name="T4" fmla="*/ 2147483647 w 235"/>
              <a:gd name="T5" fmla="*/ 2147483647 h 229"/>
              <a:gd name="T6" fmla="*/ 2147483647 w 235"/>
              <a:gd name="T7" fmla="*/ 2147483647 h 229"/>
              <a:gd name="T8" fmla="*/ 2147483647 w 235"/>
              <a:gd name="T9" fmla="*/ 2147483647 h 229"/>
              <a:gd name="T10" fmla="*/ 2147483647 w 235"/>
              <a:gd name="T11" fmla="*/ 2147483647 h 229"/>
              <a:gd name="T12" fmla="*/ 2147483647 w 235"/>
              <a:gd name="T13" fmla="*/ 2147483647 h 229"/>
              <a:gd name="T14" fmla="*/ 2147483647 w 235"/>
              <a:gd name="T15" fmla="*/ 2147483647 h 229"/>
              <a:gd name="T16" fmla="*/ 2147483647 w 235"/>
              <a:gd name="T17" fmla="*/ 2147483647 h 229"/>
              <a:gd name="T18" fmla="*/ 2147483647 w 235"/>
              <a:gd name="T19" fmla="*/ 2147483647 h 229"/>
              <a:gd name="T20" fmla="*/ 2147483647 w 235"/>
              <a:gd name="T21" fmla="*/ 2147483647 h 229"/>
              <a:gd name="T22" fmla="*/ 2147483647 w 235"/>
              <a:gd name="T23" fmla="*/ 2147483647 h 229"/>
              <a:gd name="T24" fmla="*/ 2147483647 w 235"/>
              <a:gd name="T25" fmla="*/ 2147483647 h 229"/>
              <a:gd name="T26" fmla="*/ 2147483647 w 235"/>
              <a:gd name="T27" fmla="*/ 2147483647 h 229"/>
              <a:gd name="T28" fmla="*/ 2147483647 w 235"/>
              <a:gd name="T29" fmla="*/ 2147483647 h 229"/>
              <a:gd name="T30" fmla="*/ 2147483647 w 235"/>
              <a:gd name="T31" fmla="*/ 2147483647 h 229"/>
              <a:gd name="T32" fmla="*/ 2147483647 w 235"/>
              <a:gd name="T33" fmla="*/ 2147483647 h 229"/>
              <a:gd name="T34" fmla="*/ 2147483647 w 235"/>
              <a:gd name="T35" fmla="*/ 2147483647 h 229"/>
              <a:gd name="T36" fmla="*/ 2147483647 w 235"/>
              <a:gd name="T37" fmla="*/ 2147483647 h 229"/>
              <a:gd name="T38" fmla="*/ 2147483647 w 235"/>
              <a:gd name="T39" fmla="*/ 2147483647 h 229"/>
              <a:gd name="T40" fmla="*/ 2147483647 w 235"/>
              <a:gd name="T41" fmla="*/ 2147483647 h 229"/>
              <a:gd name="T42" fmla="*/ 2147483647 w 235"/>
              <a:gd name="T43" fmla="*/ 2147483647 h 229"/>
              <a:gd name="T44" fmla="*/ 2147483647 w 235"/>
              <a:gd name="T45" fmla="*/ 2147483647 h 229"/>
              <a:gd name="T46" fmla="*/ 2147483647 w 235"/>
              <a:gd name="T47" fmla="*/ 2147483647 h 229"/>
              <a:gd name="T48" fmla="*/ 2147483647 w 235"/>
              <a:gd name="T49" fmla="*/ 2147483647 h 229"/>
              <a:gd name="T50" fmla="*/ 2147483647 w 235"/>
              <a:gd name="T51" fmla="*/ 2147483647 h 229"/>
              <a:gd name="T52" fmla="*/ 2147483647 w 235"/>
              <a:gd name="T53" fmla="*/ 2147483647 h 229"/>
              <a:gd name="T54" fmla="*/ 2147483647 w 235"/>
              <a:gd name="T55" fmla="*/ 2147483647 h 229"/>
              <a:gd name="T56" fmla="*/ 2147483647 w 235"/>
              <a:gd name="T57" fmla="*/ 2147483647 h 229"/>
              <a:gd name="T58" fmla="*/ 2147483647 w 235"/>
              <a:gd name="T59" fmla="*/ 2147483647 h 229"/>
              <a:gd name="T60" fmla="*/ 2147483647 w 235"/>
              <a:gd name="T61" fmla="*/ 2147483647 h 229"/>
              <a:gd name="T62" fmla="*/ 2147483647 w 235"/>
              <a:gd name="T63" fmla="*/ 2147483647 h 229"/>
              <a:gd name="T64" fmla="*/ 2147483647 w 235"/>
              <a:gd name="T65" fmla="*/ 2147483647 h 229"/>
              <a:gd name="T66" fmla="*/ 2147483647 w 235"/>
              <a:gd name="T67" fmla="*/ 2147483647 h 229"/>
              <a:gd name="T68" fmla="*/ 2147483647 w 235"/>
              <a:gd name="T69" fmla="*/ 2147483647 h 229"/>
              <a:gd name="T70" fmla="*/ 2147483647 w 235"/>
              <a:gd name="T71" fmla="*/ 2147483647 h 229"/>
              <a:gd name="T72" fmla="*/ 2147483647 w 235"/>
              <a:gd name="T73" fmla="*/ 2147483647 h 229"/>
              <a:gd name="T74" fmla="*/ 2147483647 w 235"/>
              <a:gd name="T75" fmla="*/ 2147483647 h 229"/>
              <a:gd name="T76" fmla="*/ 2147483647 w 235"/>
              <a:gd name="T77" fmla="*/ 2147483647 h 229"/>
              <a:gd name="T78" fmla="*/ 2147483647 w 235"/>
              <a:gd name="T79" fmla="*/ 2147483647 h 229"/>
              <a:gd name="T80" fmla="*/ 2147483647 w 235"/>
              <a:gd name="T81" fmla="*/ 2147483647 h 229"/>
              <a:gd name="T82" fmla="*/ 2147483647 w 235"/>
              <a:gd name="T83" fmla="*/ 2147483647 h 229"/>
              <a:gd name="T84" fmla="*/ 2147483647 w 235"/>
              <a:gd name="T85" fmla="*/ 2147483647 h 229"/>
              <a:gd name="T86" fmla="*/ 2147483647 w 235"/>
              <a:gd name="T87" fmla="*/ 2147483647 h 229"/>
              <a:gd name="T88" fmla="*/ 0 w 235"/>
              <a:gd name="T89" fmla="*/ 2147483647 h 229"/>
              <a:gd name="T90" fmla="*/ 2147483647 w 235"/>
              <a:gd name="T91" fmla="*/ 2147483647 h 229"/>
              <a:gd name="T92" fmla="*/ 2147483647 w 235"/>
              <a:gd name="T93" fmla="*/ 2147483647 h 229"/>
              <a:gd name="T94" fmla="*/ 2147483647 w 235"/>
              <a:gd name="T95" fmla="*/ 2147483647 h 229"/>
              <a:gd name="T96" fmla="*/ 2147483647 w 235"/>
              <a:gd name="T97" fmla="*/ 2147483647 h 229"/>
              <a:gd name="T98" fmla="*/ 2147483647 w 235"/>
              <a:gd name="T99" fmla="*/ 2147483647 h 229"/>
              <a:gd name="T100" fmla="*/ 2147483647 w 235"/>
              <a:gd name="T101" fmla="*/ 2147483647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5"/>
              <a:gd name="T154" fmla="*/ 0 h 229"/>
              <a:gd name="T155" fmla="*/ 235 w 235"/>
              <a:gd name="T156" fmla="*/ 229 h 2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5" h="229">
                <a:moveTo>
                  <a:pt x="12" y="59"/>
                </a:moveTo>
                <a:lnTo>
                  <a:pt x="15" y="62"/>
                </a:lnTo>
                <a:lnTo>
                  <a:pt x="17" y="67"/>
                </a:lnTo>
                <a:lnTo>
                  <a:pt x="19" y="70"/>
                </a:lnTo>
                <a:lnTo>
                  <a:pt x="22" y="72"/>
                </a:lnTo>
                <a:lnTo>
                  <a:pt x="25" y="77"/>
                </a:lnTo>
                <a:lnTo>
                  <a:pt x="28" y="80"/>
                </a:lnTo>
                <a:lnTo>
                  <a:pt x="30" y="83"/>
                </a:lnTo>
                <a:lnTo>
                  <a:pt x="30" y="87"/>
                </a:lnTo>
                <a:lnTo>
                  <a:pt x="30" y="96"/>
                </a:lnTo>
                <a:lnTo>
                  <a:pt x="28" y="105"/>
                </a:lnTo>
                <a:lnTo>
                  <a:pt x="28" y="112"/>
                </a:lnTo>
                <a:lnTo>
                  <a:pt x="28" y="121"/>
                </a:lnTo>
                <a:lnTo>
                  <a:pt x="27" y="130"/>
                </a:lnTo>
                <a:lnTo>
                  <a:pt x="27" y="139"/>
                </a:lnTo>
                <a:lnTo>
                  <a:pt x="27" y="147"/>
                </a:lnTo>
                <a:lnTo>
                  <a:pt x="27" y="155"/>
                </a:lnTo>
                <a:lnTo>
                  <a:pt x="28" y="158"/>
                </a:lnTo>
                <a:lnTo>
                  <a:pt x="30" y="160"/>
                </a:lnTo>
                <a:lnTo>
                  <a:pt x="30" y="163"/>
                </a:lnTo>
                <a:lnTo>
                  <a:pt x="31" y="164"/>
                </a:lnTo>
                <a:lnTo>
                  <a:pt x="33" y="167"/>
                </a:lnTo>
                <a:lnTo>
                  <a:pt x="34" y="169"/>
                </a:lnTo>
                <a:lnTo>
                  <a:pt x="36" y="172"/>
                </a:lnTo>
                <a:lnTo>
                  <a:pt x="36" y="173"/>
                </a:lnTo>
                <a:lnTo>
                  <a:pt x="34" y="179"/>
                </a:lnTo>
                <a:lnTo>
                  <a:pt x="31" y="184"/>
                </a:lnTo>
                <a:lnTo>
                  <a:pt x="28" y="188"/>
                </a:lnTo>
                <a:lnTo>
                  <a:pt x="25" y="194"/>
                </a:lnTo>
                <a:lnTo>
                  <a:pt x="22" y="198"/>
                </a:lnTo>
                <a:lnTo>
                  <a:pt x="21" y="203"/>
                </a:lnTo>
                <a:lnTo>
                  <a:pt x="19" y="209"/>
                </a:lnTo>
                <a:lnTo>
                  <a:pt x="19" y="213"/>
                </a:lnTo>
                <a:lnTo>
                  <a:pt x="22" y="219"/>
                </a:lnTo>
                <a:lnTo>
                  <a:pt x="25" y="222"/>
                </a:lnTo>
                <a:lnTo>
                  <a:pt x="30" y="227"/>
                </a:lnTo>
                <a:lnTo>
                  <a:pt x="36" y="228"/>
                </a:lnTo>
                <a:lnTo>
                  <a:pt x="42" y="229"/>
                </a:lnTo>
                <a:lnTo>
                  <a:pt x="48" y="229"/>
                </a:lnTo>
                <a:lnTo>
                  <a:pt x="54" y="227"/>
                </a:lnTo>
                <a:lnTo>
                  <a:pt x="59" y="224"/>
                </a:lnTo>
                <a:lnTo>
                  <a:pt x="65" y="218"/>
                </a:lnTo>
                <a:lnTo>
                  <a:pt x="71" y="212"/>
                </a:lnTo>
                <a:lnTo>
                  <a:pt x="77" y="207"/>
                </a:lnTo>
                <a:lnTo>
                  <a:pt x="83" y="203"/>
                </a:lnTo>
                <a:lnTo>
                  <a:pt x="89" y="198"/>
                </a:lnTo>
                <a:lnTo>
                  <a:pt x="95" y="194"/>
                </a:lnTo>
                <a:lnTo>
                  <a:pt x="101" y="189"/>
                </a:lnTo>
                <a:lnTo>
                  <a:pt x="108" y="185"/>
                </a:lnTo>
                <a:lnTo>
                  <a:pt x="113" y="181"/>
                </a:lnTo>
                <a:lnTo>
                  <a:pt x="117" y="176"/>
                </a:lnTo>
                <a:lnTo>
                  <a:pt x="122" y="170"/>
                </a:lnTo>
                <a:lnTo>
                  <a:pt x="125" y="166"/>
                </a:lnTo>
                <a:lnTo>
                  <a:pt x="127" y="160"/>
                </a:lnTo>
                <a:lnTo>
                  <a:pt x="130" y="154"/>
                </a:lnTo>
                <a:lnTo>
                  <a:pt x="133" y="148"/>
                </a:lnTo>
                <a:lnTo>
                  <a:pt x="136" y="144"/>
                </a:lnTo>
                <a:lnTo>
                  <a:pt x="141" y="139"/>
                </a:lnTo>
                <a:lnTo>
                  <a:pt x="145" y="136"/>
                </a:lnTo>
                <a:lnTo>
                  <a:pt x="150" y="133"/>
                </a:lnTo>
                <a:lnTo>
                  <a:pt x="156" y="132"/>
                </a:lnTo>
                <a:lnTo>
                  <a:pt x="161" y="129"/>
                </a:lnTo>
                <a:lnTo>
                  <a:pt x="166" y="127"/>
                </a:lnTo>
                <a:lnTo>
                  <a:pt x="172" y="124"/>
                </a:lnTo>
                <a:lnTo>
                  <a:pt x="176" y="121"/>
                </a:lnTo>
                <a:lnTo>
                  <a:pt x="181" y="117"/>
                </a:lnTo>
                <a:lnTo>
                  <a:pt x="182" y="111"/>
                </a:lnTo>
                <a:lnTo>
                  <a:pt x="184" y="105"/>
                </a:lnTo>
                <a:lnTo>
                  <a:pt x="185" y="99"/>
                </a:lnTo>
                <a:lnTo>
                  <a:pt x="187" y="93"/>
                </a:lnTo>
                <a:lnTo>
                  <a:pt x="188" y="87"/>
                </a:lnTo>
                <a:lnTo>
                  <a:pt x="191" y="83"/>
                </a:lnTo>
                <a:lnTo>
                  <a:pt x="196" y="80"/>
                </a:lnTo>
                <a:lnTo>
                  <a:pt x="200" y="78"/>
                </a:lnTo>
                <a:lnTo>
                  <a:pt x="204" y="77"/>
                </a:lnTo>
                <a:lnTo>
                  <a:pt x="207" y="75"/>
                </a:lnTo>
                <a:lnTo>
                  <a:pt x="212" y="74"/>
                </a:lnTo>
                <a:lnTo>
                  <a:pt x="216" y="71"/>
                </a:lnTo>
                <a:lnTo>
                  <a:pt x="221" y="68"/>
                </a:lnTo>
                <a:lnTo>
                  <a:pt x="224" y="65"/>
                </a:lnTo>
                <a:lnTo>
                  <a:pt x="225" y="61"/>
                </a:lnTo>
                <a:lnTo>
                  <a:pt x="228" y="55"/>
                </a:lnTo>
                <a:lnTo>
                  <a:pt x="231" y="50"/>
                </a:lnTo>
                <a:lnTo>
                  <a:pt x="232" y="44"/>
                </a:lnTo>
                <a:lnTo>
                  <a:pt x="234" y="40"/>
                </a:lnTo>
                <a:lnTo>
                  <a:pt x="235" y="34"/>
                </a:lnTo>
                <a:lnTo>
                  <a:pt x="234" y="30"/>
                </a:lnTo>
                <a:lnTo>
                  <a:pt x="231" y="25"/>
                </a:lnTo>
                <a:lnTo>
                  <a:pt x="227" y="22"/>
                </a:lnTo>
                <a:lnTo>
                  <a:pt x="222" y="19"/>
                </a:lnTo>
                <a:lnTo>
                  <a:pt x="218" y="18"/>
                </a:lnTo>
                <a:lnTo>
                  <a:pt x="213" y="18"/>
                </a:lnTo>
                <a:lnTo>
                  <a:pt x="209" y="19"/>
                </a:lnTo>
                <a:lnTo>
                  <a:pt x="201" y="22"/>
                </a:lnTo>
                <a:lnTo>
                  <a:pt x="196" y="28"/>
                </a:lnTo>
                <a:lnTo>
                  <a:pt x="188" y="35"/>
                </a:lnTo>
                <a:lnTo>
                  <a:pt x="182" y="43"/>
                </a:lnTo>
                <a:lnTo>
                  <a:pt x="176" y="49"/>
                </a:lnTo>
                <a:lnTo>
                  <a:pt x="169" y="53"/>
                </a:lnTo>
                <a:lnTo>
                  <a:pt x="163" y="55"/>
                </a:lnTo>
                <a:lnTo>
                  <a:pt x="156" y="56"/>
                </a:lnTo>
                <a:lnTo>
                  <a:pt x="150" y="55"/>
                </a:lnTo>
                <a:lnTo>
                  <a:pt x="142" y="55"/>
                </a:lnTo>
                <a:lnTo>
                  <a:pt x="136" y="52"/>
                </a:lnTo>
                <a:lnTo>
                  <a:pt x="129" y="50"/>
                </a:lnTo>
                <a:lnTo>
                  <a:pt x="122" y="47"/>
                </a:lnTo>
                <a:lnTo>
                  <a:pt x="116" y="44"/>
                </a:lnTo>
                <a:lnTo>
                  <a:pt x="111" y="43"/>
                </a:lnTo>
                <a:lnTo>
                  <a:pt x="108" y="40"/>
                </a:lnTo>
                <a:lnTo>
                  <a:pt x="105" y="37"/>
                </a:lnTo>
                <a:lnTo>
                  <a:pt x="101" y="34"/>
                </a:lnTo>
                <a:lnTo>
                  <a:pt x="98" y="33"/>
                </a:lnTo>
                <a:lnTo>
                  <a:pt x="95" y="30"/>
                </a:lnTo>
                <a:lnTo>
                  <a:pt x="90" y="27"/>
                </a:lnTo>
                <a:lnTo>
                  <a:pt x="88" y="24"/>
                </a:lnTo>
                <a:lnTo>
                  <a:pt x="85" y="22"/>
                </a:lnTo>
                <a:lnTo>
                  <a:pt x="82" y="22"/>
                </a:lnTo>
                <a:lnTo>
                  <a:pt x="80" y="22"/>
                </a:lnTo>
                <a:lnTo>
                  <a:pt x="77" y="22"/>
                </a:lnTo>
                <a:lnTo>
                  <a:pt x="76" y="24"/>
                </a:lnTo>
                <a:lnTo>
                  <a:pt x="73" y="24"/>
                </a:lnTo>
                <a:lnTo>
                  <a:pt x="71" y="24"/>
                </a:lnTo>
                <a:lnTo>
                  <a:pt x="70" y="24"/>
                </a:lnTo>
                <a:lnTo>
                  <a:pt x="67" y="22"/>
                </a:lnTo>
                <a:lnTo>
                  <a:pt x="61" y="19"/>
                </a:lnTo>
                <a:lnTo>
                  <a:pt x="54" y="15"/>
                </a:lnTo>
                <a:lnTo>
                  <a:pt x="43" y="10"/>
                </a:lnTo>
                <a:lnTo>
                  <a:pt x="34" y="6"/>
                </a:lnTo>
                <a:lnTo>
                  <a:pt x="25" y="3"/>
                </a:lnTo>
                <a:lnTo>
                  <a:pt x="18" y="0"/>
                </a:lnTo>
                <a:lnTo>
                  <a:pt x="14" y="0"/>
                </a:lnTo>
                <a:lnTo>
                  <a:pt x="8" y="4"/>
                </a:lnTo>
                <a:lnTo>
                  <a:pt x="3" y="9"/>
                </a:lnTo>
                <a:lnTo>
                  <a:pt x="0" y="16"/>
                </a:lnTo>
                <a:lnTo>
                  <a:pt x="0" y="22"/>
                </a:lnTo>
                <a:lnTo>
                  <a:pt x="0" y="30"/>
                </a:lnTo>
                <a:lnTo>
                  <a:pt x="3" y="38"/>
                </a:lnTo>
                <a:lnTo>
                  <a:pt x="6" y="46"/>
                </a:lnTo>
                <a:lnTo>
                  <a:pt x="11" y="52"/>
                </a:lnTo>
                <a:lnTo>
                  <a:pt x="11" y="53"/>
                </a:lnTo>
                <a:lnTo>
                  <a:pt x="11" y="55"/>
                </a:lnTo>
                <a:lnTo>
                  <a:pt x="11" y="56"/>
                </a:lnTo>
                <a:lnTo>
                  <a:pt x="12" y="58"/>
                </a:lnTo>
                <a:lnTo>
                  <a:pt x="12"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5" name="Freeform 136"/>
          <p:cNvSpPr>
            <a:spLocks/>
          </p:cNvSpPr>
          <p:nvPr/>
        </p:nvSpPr>
        <p:spPr bwMode="auto">
          <a:xfrm>
            <a:off x="6245229" y="4679953"/>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6" name="Freeform 137"/>
          <p:cNvSpPr>
            <a:spLocks/>
          </p:cNvSpPr>
          <p:nvPr/>
        </p:nvSpPr>
        <p:spPr bwMode="auto">
          <a:xfrm>
            <a:off x="6245229" y="4679953"/>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1588">
            <a:solidFill>
              <a:srgbClr val="990000"/>
            </a:solidFill>
            <a:round/>
            <a:headEnd/>
            <a:tailEnd/>
          </a:ln>
        </p:spPr>
        <p:txBody>
          <a:bodyPr/>
          <a:lstStyle/>
          <a:p>
            <a:endParaRPr lang="en-US"/>
          </a:p>
        </p:txBody>
      </p:sp>
      <p:sp>
        <p:nvSpPr>
          <p:cNvPr id="53387" name="Freeform 138"/>
          <p:cNvSpPr>
            <a:spLocks/>
          </p:cNvSpPr>
          <p:nvPr/>
        </p:nvSpPr>
        <p:spPr bwMode="auto">
          <a:xfrm>
            <a:off x="6245229" y="4679953"/>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4763">
            <a:solidFill>
              <a:srgbClr val="990000"/>
            </a:solidFill>
            <a:round/>
            <a:headEnd/>
            <a:tailEnd/>
          </a:ln>
        </p:spPr>
        <p:txBody>
          <a:bodyPr/>
          <a:lstStyle/>
          <a:p>
            <a:endParaRPr lang="en-US"/>
          </a:p>
        </p:txBody>
      </p:sp>
      <p:sp>
        <p:nvSpPr>
          <p:cNvPr id="53388" name="Freeform 139"/>
          <p:cNvSpPr>
            <a:spLocks/>
          </p:cNvSpPr>
          <p:nvPr/>
        </p:nvSpPr>
        <p:spPr bwMode="auto">
          <a:xfrm>
            <a:off x="6202364" y="4652963"/>
            <a:ext cx="55563"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9" name="Freeform 140"/>
          <p:cNvSpPr>
            <a:spLocks/>
          </p:cNvSpPr>
          <p:nvPr/>
        </p:nvSpPr>
        <p:spPr bwMode="auto">
          <a:xfrm>
            <a:off x="6202364" y="4652963"/>
            <a:ext cx="55563"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1588">
            <a:solidFill>
              <a:srgbClr val="990000"/>
            </a:solidFill>
            <a:round/>
            <a:headEnd/>
            <a:tailEnd/>
          </a:ln>
        </p:spPr>
        <p:txBody>
          <a:bodyPr/>
          <a:lstStyle/>
          <a:p>
            <a:endParaRPr lang="en-US"/>
          </a:p>
        </p:txBody>
      </p:sp>
      <p:sp>
        <p:nvSpPr>
          <p:cNvPr id="53390" name="Freeform 141"/>
          <p:cNvSpPr>
            <a:spLocks/>
          </p:cNvSpPr>
          <p:nvPr/>
        </p:nvSpPr>
        <p:spPr bwMode="auto">
          <a:xfrm>
            <a:off x="6202364" y="4652963"/>
            <a:ext cx="55563"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4763">
            <a:solidFill>
              <a:srgbClr val="990000"/>
            </a:solidFill>
            <a:round/>
            <a:headEnd/>
            <a:tailEnd/>
          </a:ln>
        </p:spPr>
        <p:txBody>
          <a:bodyPr/>
          <a:lstStyle/>
          <a:p>
            <a:endParaRPr lang="en-US"/>
          </a:p>
        </p:txBody>
      </p:sp>
      <p:sp>
        <p:nvSpPr>
          <p:cNvPr id="53391" name="Freeform 142"/>
          <p:cNvSpPr>
            <a:spLocks/>
          </p:cNvSpPr>
          <p:nvPr/>
        </p:nvSpPr>
        <p:spPr bwMode="auto">
          <a:xfrm>
            <a:off x="6181728" y="4576764"/>
            <a:ext cx="60325" cy="80963"/>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2" name="Freeform 143"/>
          <p:cNvSpPr>
            <a:spLocks/>
          </p:cNvSpPr>
          <p:nvPr/>
        </p:nvSpPr>
        <p:spPr bwMode="auto">
          <a:xfrm>
            <a:off x="6181728" y="4576764"/>
            <a:ext cx="60325" cy="80963"/>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path>
            </a:pathLst>
          </a:custGeom>
          <a:solidFill>
            <a:srgbClr val="FFFF00"/>
          </a:solidFill>
          <a:ln w="4763">
            <a:solidFill>
              <a:srgbClr val="990000"/>
            </a:solidFill>
            <a:round/>
            <a:headEnd/>
            <a:tailEnd/>
          </a:ln>
        </p:spPr>
        <p:txBody>
          <a:bodyPr/>
          <a:lstStyle/>
          <a:p>
            <a:endParaRPr lang="en-US"/>
          </a:p>
        </p:txBody>
      </p:sp>
      <p:sp>
        <p:nvSpPr>
          <p:cNvPr id="53393" name="Freeform 144"/>
          <p:cNvSpPr>
            <a:spLocks/>
          </p:cNvSpPr>
          <p:nvPr/>
        </p:nvSpPr>
        <p:spPr bwMode="auto">
          <a:xfrm>
            <a:off x="6329366" y="4611689"/>
            <a:ext cx="73025" cy="80963"/>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4" name="Freeform 145"/>
          <p:cNvSpPr>
            <a:spLocks/>
          </p:cNvSpPr>
          <p:nvPr/>
        </p:nvSpPr>
        <p:spPr bwMode="auto">
          <a:xfrm>
            <a:off x="6329366" y="4611689"/>
            <a:ext cx="73025" cy="80963"/>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1588">
            <a:solidFill>
              <a:srgbClr val="990000"/>
            </a:solidFill>
            <a:round/>
            <a:headEnd/>
            <a:tailEnd/>
          </a:ln>
        </p:spPr>
        <p:txBody>
          <a:bodyPr/>
          <a:lstStyle/>
          <a:p>
            <a:endParaRPr lang="en-US"/>
          </a:p>
        </p:txBody>
      </p:sp>
      <p:sp>
        <p:nvSpPr>
          <p:cNvPr id="53395" name="Freeform 146"/>
          <p:cNvSpPr>
            <a:spLocks/>
          </p:cNvSpPr>
          <p:nvPr/>
        </p:nvSpPr>
        <p:spPr bwMode="auto">
          <a:xfrm>
            <a:off x="6329366" y="4611689"/>
            <a:ext cx="73025" cy="80963"/>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4763">
            <a:solidFill>
              <a:srgbClr val="990000"/>
            </a:solidFill>
            <a:round/>
            <a:headEnd/>
            <a:tailEnd/>
          </a:ln>
        </p:spPr>
        <p:txBody>
          <a:bodyPr/>
          <a:lstStyle/>
          <a:p>
            <a:endParaRPr lang="en-US"/>
          </a:p>
        </p:txBody>
      </p:sp>
      <p:sp>
        <p:nvSpPr>
          <p:cNvPr id="53396" name="Freeform 147"/>
          <p:cNvSpPr>
            <a:spLocks/>
          </p:cNvSpPr>
          <p:nvPr/>
        </p:nvSpPr>
        <p:spPr bwMode="auto">
          <a:xfrm>
            <a:off x="6249989" y="4594228"/>
            <a:ext cx="80963"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7" name="Freeform 148"/>
          <p:cNvSpPr>
            <a:spLocks/>
          </p:cNvSpPr>
          <p:nvPr/>
        </p:nvSpPr>
        <p:spPr bwMode="auto">
          <a:xfrm>
            <a:off x="6249989" y="4594228"/>
            <a:ext cx="80963"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1588">
            <a:solidFill>
              <a:srgbClr val="990000"/>
            </a:solidFill>
            <a:round/>
            <a:headEnd/>
            <a:tailEnd/>
          </a:ln>
        </p:spPr>
        <p:txBody>
          <a:bodyPr/>
          <a:lstStyle/>
          <a:p>
            <a:endParaRPr lang="en-US"/>
          </a:p>
        </p:txBody>
      </p:sp>
      <p:sp>
        <p:nvSpPr>
          <p:cNvPr id="53398" name="Freeform 149"/>
          <p:cNvSpPr>
            <a:spLocks/>
          </p:cNvSpPr>
          <p:nvPr/>
        </p:nvSpPr>
        <p:spPr bwMode="auto">
          <a:xfrm>
            <a:off x="6249989" y="4594228"/>
            <a:ext cx="80963"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4763">
            <a:solidFill>
              <a:srgbClr val="990000"/>
            </a:solidFill>
            <a:round/>
            <a:headEnd/>
            <a:tailEnd/>
          </a:ln>
        </p:spPr>
        <p:txBody>
          <a:bodyPr/>
          <a:lstStyle/>
          <a:p>
            <a:endParaRPr lang="en-US"/>
          </a:p>
        </p:txBody>
      </p:sp>
      <p:sp>
        <p:nvSpPr>
          <p:cNvPr id="53399" name="Freeform 150"/>
          <p:cNvSpPr>
            <a:spLocks/>
          </p:cNvSpPr>
          <p:nvPr/>
        </p:nvSpPr>
        <p:spPr bwMode="auto">
          <a:xfrm>
            <a:off x="6407151" y="4540250"/>
            <a:ext cx="63500" cy="69851"/>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0" name="Freeform 151"/>
          <p:cNvSpPr>
            <a:spLocks/>
          </p:cNvSpPr>
          <p:nvPr/>
        </p:nvSpPr>
        <p:spPr bwMode="auto">
          <a:xfrm>
            <a:off x="6407151" y="4540250"/>
            <a:ext cx="63500" cy="69851"/>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path>
            </a:pathLst>
          </a:custGeom>
          <a:solidFill>
            <a:srgbClr val="FFFF00"/>
          </a:solidFill>
          <a:ln w="4763">
            <a:solidFill>
              <a:srgbClr val="990000"/>
            </a:solidFill>
            <a:round/>
            <a:headEnd/>
            <a:tailEnd/>
          </a:ln>
        </p:spPr>
        <p:txBody>
          <a:bodyPr/>
          <a:lstStyle/>
          <a:p>
            <a:endParaRPr lang="en-US"/>
          </a:p>
        </p:txBody>
      </p:sp>
      <p:sp>
        <p:nvSpPr>
          <p:cNvPr id="53401" name="Freeform 152"/>
          <p:cNvSpPr>
            <a:spLocks/>
          </p:cNvSpPr>
          <p:nvPr/>
        </p:nvSpPr>
        <p:spPr bwMode="auto">
          <a:xfrm>
            <a:off x="6310316" y="4576766"/>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2" name="Freeform 153"/>
          <p:cNvSpPr>
            <a:spLocks/>
          </p:cNvSpPr>
          <p:nvPr/>
        </p:nvSpPr>
        <p:spPr bwMode="auto">
          <a:xfrm>
            <a:off x="6310316" y="4576766"/>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path>
            </a:pathLst>
          </a:custGeom>
          <a:solidFill>
            <a:srgbClr val="FFFF00"/>
          </a:solidFill>
          <a:ln w="4763">
            <a:solidFill>
              <a:srgbClr val="990000"/>
            </a:solidFill>
            <a:round/>
            <a:headEnd/>
            <a:tailEnd/>
          </a:ln>
        </p:spPr>
        <p:txBody>
          <a:bodyPr/>
          <a:lstStyle/>
          <a:p>
            <a:endParaRPr lang="en-US"/>
          </a:p>
        </p:txBody>
      </p:sp>
      <p:sp>
        <p:nvSpPr>
          <p:cNvPr id="53403" name="Freeform 154"/>
          <p:cNvSpPr>
            <a:spLocks/>
          </p:cNvSpPr>
          <p:nvPr/>
        </p:nvSpPr>
        <p:spPr bwMode="auto">
          <a:xfrm>
            <a:off x="6234116" y="4541842"/>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4" name="Freeform 155"/>
          <p:cNvSpPr>
            <a:spLocks/>
          </p:cNvSpPr>
          <p:nvPr/>
        </p:nvSpPr>
        <p:spPr bwMode="auto">
          <a:xfrm>
            <a:off x="6234116" y="4541842"/>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path>
            </a:pathLst>
          </a:custGeom>
          <a:solidFill>
            <a:srgbClr val="FFFF00"/>
          </a:solidFill>
          <a:ln w="4763">
            <a:solidFill>
              <a:srgbClr val="990000"/>
            </a:solidFill>
            <a:round/>
            <a:headEnd/>
            <a:tailEnd/>
          </a:ln>
        </p:spPr>
        <p:txBody>
          <a:bodyPr/>
          <a:lstStyle/>
          <a:p>
            <a:endParaRPr lang="en-US"/>
          </a:p>
        </p:txBody>
      </p:sp>
      <p:sp>
        <p:nvSpPr>
          <p:cNvPr id="53405" name="Freeform 156"/>
          <p:cNvSpPr>
            <a:spLocks/>
          </p:cNvSpPr>
          <p:nvPr/>
        </p:nvSpPr>
        <p:spPr bwMode="auto">
          <a:xfrm>
            <a:off x="6157913" y="4516442"/>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6" name="Freeform 157"/>
          <p:cNvSpPr>
            <a:spLocks/>
          </p:cNvSpPr>
          <p:nvPr/>
        </p:nvSpPr>
        <p:spPr bwMode="auto">
          <a:xfrm>
            <a:off x="6157913" y="4516442"/>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path>
            </a:pathLst>
          </a:custGeom>
          <a:solidFill>
            <a:srgbClr val="FFFF00"/>
          </a:solidFill>
          <a:ln w="4763">
            <a:solidFill>
              <a:srgbClr val="990000"/>
            </a:solidFill>
            <a:round/>
            <a:headEnd/>
            <a:tailEnd/>
          </a:ln>
        </p:spPr>
        <p:txBody>
          <a:bodyPr/>
          <a:lstStyle/>
          <a:p>
            <a:endParaRPr lang="en-US"/>
          </a:p>
        </p:txBody>
      </p:sp>
      <p:sp>
        <p:nvSpPr>
          <p:cNvPr id="53407" name="Freeform 158"/>
          <p:cNvSpPr>
            <a:spLocks/>
          </p:cNvSpPr>
          <p:nvPr/>
        </p:nvSpPr>
        <p:spPr bwMode="auto">
          <a:xfrm>
            <a:off x="6192841" y="4775203"/>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8" name="Freeform 159"/>
          <p:cNvSpPr>
            <a:spLocks/>
          </p:cNvSpPr>
          <p:nvPr/>
        </p:nvSpPr>
        <p:spPr bwMode="auto">
          <a:xfrm>
            <a:off x="6192841" y="4775203"/>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1588">
            <a:solidFill>
              <a:srgbClr val="990000"/>
            </a:solidFill>
            <a:round/>
            <a:headEnd/>
            <a:tailEnd/>
          </a:ln>
        </p:spPr>
        <p:txBody>
          <a:bodyPr/>
          <a:lstStyle/>
          <a:p>
            <a:endParaRPr lang="en-US"/>
          </a:p>
        </p:txBody>
      </p:sp>
      <p:sp>
        <p:nvSpPr>
          <p:cNvPr id="53409" name="Freeform 160"/>
          <p:cNvSpPr>
            <a:spLocks/>
          </p:cNvSpPr>
          <p:nvPr/>
        </p:nvSpPr>
        <p:spPr bwMode="auto">
          <a:xfrm>
            <a:off x="6192841" y="4775203"/>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4763">
            <a:solidFill>
              <a:srgbClr val="990000"/>
            </a:solidFill>
            <a:round/>
            <a:headEnd/>
            <a:tailEnd/>
          </a:ln>
        </p:spPr>
        <p:txBody>
          <a:bodyPr/>
          <a:lstStyle/>
          <a:p>
            <a:endParaRPr lang="en-US"/>
          </a:p>
        </p:txBody>
      </p:sp>
      <p:sp>
        <p:nvSpPr>
          <p:cNvPr id="53410" name="Freeform 161"/>
          <p:cNvSpPr>
            <a:spLocks/>
          </p:cNvSpPr>
          <p:nvPr/>
        </p:nvSpPr>
        <p:spPr bwMode="auto">
          <a:xfrm>
            <a:off x="6175376" y="4181475"/>
            <a:ext cx="374651" cy="369888"/>
          </a:xfrm>
          <a:custGeom>
            <a:avLst/>
            <a:gdLst>
              <a:gd name="T0" fmla="*/ 2147483647 w 266"/>
              <a:gd name="T1" fmla="*/ 2147483647 h 233"/>
              <a:gd name="T2" fmla="*/ 2147483647 w 266"/>
              <a:gd name="T3" fmla="*/ 2147483647 h 233"/>
              <a:gd name="T4" fmla="*/ 2147483647 w 266"/>
              <a:gd name="T5" fmla="*/ 2147483647 h 233"/>
              <a:gd name="T6" fmla="*/ 2147483647 w 266"/>
              <a:gd name="T7" fmla="*/ 2147483647 h 233"/>
              <a:gd name="T8" fmla="*/ 2147483647 w 266"/>
              <a:gd name="T9" fmla="*/ 2147483647 h 233"/>
              <a:gd name="T10" fmla="*/ 2147483647 w 266"/>
              <a:gd name="T11" fmla="*/ 2147483647 h 233"/>
              <a:gd name="T12" fmla="*/ 2147483647 w 266"/>
              <a:gd name="T13" fmla="*/ 2147483647 h 233"/>
              <a:gd name="T14" fmla="*/ 2147483647 w 266"/>
              <a:gd name="T15" fmla="*/ 2147483647 h 233"/>
              <a:gd name="T16" fmla="*/ 2147483647 w 266"/>
              <a:gd name="T17" fmla="*/ 2147483647 h 233"/>
              <a:gd name="T18" fmla="*/ 2147483647 w 266"/>
              <a:gd name="T19" fmla="*/ 2147483647 h 233"/>
              <a:gd name="T20" fmla="*/ 2147483647 w 266"/>
              <a:gd name="T21" fmla="*/ 2147483647 h 233"/>
              <a:gd name="T22" fmla="*/ 2147483647 w 266"/>
              <a:gd name="T23" fmla="*/ 2147483647 h 233"/>
              <a:gd name="T24" fmla="*/ 2147483647 w 266"/>
              <a:gd name="T25" fmla="*/ 2147483647 h 233"/>
              <a:gd name="T26" fmla="*/ 2147483647 w 266"/>
              <a:gd name="T27" fmla="*/ 2147483647 h 233"/>
              <a:gd name="T28" fmla="*/ 2147483647 w 266"/>
              <a:gd name="T29" fmla="*/ 2147483647 h 233"/>
              <a:gd name="T30" fmla="*/ 2147483647 w 266"/>
              <a:gd name="T31" fmla="*/ 2147483647 h 233"/>
              <a:gd name="T32" fmla="*/ 2147483647 w 266"/>
              <a:gd name="T33" fmla="*/ 2147483647 h 233"/>
              <a:gd name="T34" fmla="*/ 2147483647 w 266"/>
              <a:gd name="T35" fmla="*/ 2147483647 h 233"/>
              <a:gd name="T36" fmla="*/ 2147483647 w 266"/>
              <a:gd name="T37" fmla="*/ 2147483647 h 233"/>
              <a:gd name="T38" fmla="*/ 2147483647 w 266"/>
              <a:gd name="T39" fmla="*/ 2147483647 h 233"/>
              <a:gd name="T40" fmla="*/ 2147483647 w 266"/>
              <a:gd name="T41" fmla="*/ 2147483647 h 233"/>
              <a:gd name="T42" fmla="*/ 2147483647 w 266"/>
              <a:gd name="T43" fmla="*/ 2147483647 h 233"/>
              <a:gd name="T44" fmla="*/ 2147483647 w 266"/>
              <a:gd name="T45" fmla="*/ 2147483647 h 233"/>
              <a:gd name="T46" fmla="*/ 2147483647 w 266"/>
              <a:gd name="T47" fmla="*/ 2147483647 h 233"/>
              <a:gd name="T48" fmla="*/ 2147483647 w 266"/>
              <a:gd name="T49" fmla="*/ 2147483647 h 233"/>
              <a:gd name="T50" fmla="*/ 2147483647 w 266"/>
              <a:gd name="T51" fmla="*/ 2147483647 h 233"/>
              <a:gd name="T52" fmla="*/ 2147483647 w 266"/>
              <a:gd name="T53" fmla="*/ 2147483647 h 233"/>
              <a:gd name="T54" fmla="*/ 2147483647 w 266"/>
              <a:gd name="T55" fmla="*/ 2147483647 h 233"/>
              <a:gd name="T56" fmla="*/ 2147483647 w 266"/>
              <a:gd name="T57" fmla="*/ 2147483647 h 233"/>
              <a:gd name="T58" fmla="*/ 2147483647 w 266"/>
              <a:gd name="T59" fmla="*/ 2147483647 h 233"/>
              <a:gd name="T60" fmla="*/ 2147483647 w 266"/>
              <a:gd name="T61" fmla="*/ 2147483647 h 233"/>
              <a:gd name="T62" fmla="*/ 2147483647 w 266"/>
              <a:gd name="T63" fmla="*/ 2147483647 h 233"/>
              <a:gd name="T64" fmla="*/ 2147483647 w 266"/>
              <a:gd name="T65" fmla="*/ 2147483647 h 233"/>
              <a:gd name="T66" fmla="*/ 2147483647 w 266"/>
              <a:gd name="T67" fmla="*/ 0 h 233"/>
              <a:gd name="T68" fmla="*/ 2147483647 w 266"/>
              <a:gd name="T69" fmla="*/ 2147483647 h 233"/>
              <a:gd name="T70" fmla="*/ 2147483647 w 266"/>
              <a:gd name="T71" fmla="*/ 2147483647 h 233"/>
              <a:gd name="T72" fmla="*/ 2147483647 w 266"/>
              <a:gd name="T73" fmla="*/ 2147483647 h 233"/>
              <a:gd name="T74" fmla="*/ 2147483647 w 266"/>
              <a:gd name="T75" fmla="*/ 2147483647 h 233"/>
              <a:gd name="T76" fmla="*/ 2147483647 w 266"/>
              <a:gd name="T77" fmla="*/ 2147483647 h 233"/>
              <a:gd name="T78" fmla="*/ 2147483647 w 266"/>
              <a:gd name="T79" fmla="*/ 2147483647 h 233"/>
              <a:gd name="T80" fmla="*/ 0 w 266"/>
              <a:gd name="T81" fmla="*/ 2147483647 h 233"/>
              <a:gd name="T82" fmla="*/ 2147483647 w 266"/>
              <a:gd name="T83" fmla="*/ 2147483647 h 233"/>
              <a:gd name="T84" fmla="*/ 2147483647 w 266"/>
              <a:gd name="T85" fmla="*/ 2147483647 h 233"/>
              <a:gd name="T86" fmla="*/ 2147483647 w 266"/>
              <a:gd name="T87" fmla="*/ 2147483647 h 233"/>
              <a:gd name="T88" fmla="*/ 2147483647 w 266"/>
              <a:gd name="T89" fmla="*/ 2147483647 h 233"/>
              <a:gd name="T90" fmla="*/ 2147483647 w 266"/>
              <a:gd name="T91" fmla="*/ 2147483647 h 2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6"/>
              <a:gd name="T139" fmla="*/ 0 h 233"/>
              <a:gd name="T140" fmla="*/ 266 w 266"/>
              <a:gd name="T141" fmla="*/ 233 h 2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6" h="233">
                <a:moveTo>
                  <a:pt x="78" y="190"/>
                </a:moveTo>
                <a:lnTo>
                  <a:pt x="82" y="194"/>
                </a:lnTo>
                <a:lnTo>
                  <a:pt x="85" y="197"/>
                </a:lnTo>
                <a:lnTo>
                  <a:pt x="87" y="202"/>
                </a:lnTo>
                <a:lnTo>
                  <a:pt x="87" y="205"/>
                </a:lnTo>
                <a:lnTo>
                  <a:pt x="90" y="208"/>
                </a:lnTo>
                <a:lnTo>
                  <a:pt x="94" y="212"/>
                </a:lnTo>
                <a:lnTo>
                  <a:pt x="103" y="218"/>
                </a:lnTo>
                <a:lnTo>
                  <a:pt x="116" y="227"/>
                </a:lnTo>
                <a:lnTo>
                  <a:pt x="119" y="229"/>
                </a:lnTo>
                <a:lnTo>
                  <a:pt x="122" y="229"/>
                </a:lnTo>
                <a:lnTo>
                  <a:pt x="125" y="230"/>
                </a:lnTo>
                <a:lnTo>
                  <a:pt x="130" y="232"/>
                </a:lnTo>
                <a:lnTo>
                  <a:pt x="133" y="233"/>
                </a:lnTo>
                <a:lnTo>
                  <a:pt x="139" y="233"/>
                </a:lnTo>
                <a:lnTo>
                  <a:pt x="143" y="233"/>
                </a:lnTo>
                <a:lnTo>
                  <a:pt x="149" y="233"/>
                </a:lnTo>
                <a:lnTo>
                  <a:pt x="152" y="233"/>
                </a:lnTo>
                <a:lnTo>
                  <a:pt x="158" y="232"/>
                </a:lnTo>
                <a:lnTo>
                  <a:pt x="162" y="229"/>
                </a:lnTo>
                <a:lnTo>
                  <a:pt x="168" y="226"/>
                </a:lnTo>
                <a:lnTo>
                  <a:pt x="173" y="224"/>
                </a:lnTo>
                <a:lnTo>
                  <a:pt x="177" y="221"/>
                </a:lnTo>
                <a:lnTo>
                  <a:pt x="181" y="218"/>
                </a:lnTo>
                <a:lnTo>
                  <a:pt x="186" y="217"/>
                </a:lnTo>
                <a:lnTo>
                  <a:pt x="187" y="215"/>
                </a:lnTo>
                <a:lnTo>
                  <a:pt x="187" y="214"/>
                </a:lnTo>
                <a:lnTo>
                  <a:pt x="189" y="212"/>
                </a:lnTo>
                <a:lnTo>
                  <a:pt x="190" y="211"/>
                </a:lnTo>
                <a:lnTo>
                  <a:pt x="190" y="209"/>
                </a:lnTo>
                <a:lnTo>
                  <a:pt x="192" y="208"/>
                </a:lnTo>
                <a:lnTo>
                  <a:pt x="193" y="206"/>
                </a:lnTo>
                <a:lnTo>
                  <a:pt x="201" y="203"/>
                </a:lnTo>
                <a:lnTo>
                  <a:pt x="208" y="202"/>
                </a:lnTo>
                <a:lnTo>
                  <a:pt x="215" y="202"/>
                </a:lnTo>
                <a:lnTo>
                  <a:pt x="224" y="202"/>
                </a:lnTo>
                <a:lnTo>
                  <a:pt x="232" y="203"/>
                </a:lnTo>
                <a:lnTo>
                  <a:pt x="239" y="202"/>
                </a:lnTo>
                <a:lnTo>
                  <a:pt x="247" y="200"/>
                </a:lnTo>
                <a:lnTo>
                  <a:pt x="254" y="197"/>
                </a:lnTo>
                <a:lnTo>
                  <a:pt x="257" y="194"/>
                </a:lnTo>
                <a:lnTo>
                  <a:pt x="260" y="192"/>
                </a:lnTo>
                <a:lnTo>
                  <a:pt x="263" y="189"/>
                </a:lnTo>
                <a:lnTo>
                  <a:pt x="264" y="184"/>
                </a:lnTo>
                <a:lnTo>
                  <a:pt x="266" y="180"/>
                </a:lnTo>
                <a:lnTo>
                  <a:pt x="266" y="175"/>
                </a:lnTo>
                <a:lnTo>
                  <a:pt x="266" y="172"/>
                </a:lnTo>
                <a:lnTo>
                  <a:pt x="264" y="168"/>
                </a:lnTo>
                <a:lnTo>
                  <a:pt x="261" y="163"/>
                </a:lnTo>
                <a:lnTo>
                  <a:pt x="258" y="159"/>
                </a:lnTo>
                <a:lnTo>
                  <a:pt x="254" y="155"/>
                </a:lnTo>
                <a:lnTo>
                  <a:pt x="251" y="152"/>
                </a:lnTo>
                <a:lnTo>
                  <a:pt x="247" y="149"/>
                </a:lnTo>
                <a:lnTo>
                  <a:pt x="244" y="144"/>
                </a:lnTo>
                <a:lnTo>
                  <a:pt x="241" y="141"/>
                </a:lnTo>
                <a:lnTo>
                  <a:pt x="238" y="138"/>
                </a:lnTo>
                <a:lnTo>
                  <a:pt x="236" y="134"/>
                </a:lnTo>
                <a:lnTo>
                  <a:pt x="236" y="129"/>
                </a:lnTo>
                <a:lnTo>
                  <a:pt x="236" y="125"/>
                </a:lnTo>
                <a:lnTo>
                  <a:pt x="238" y="120"/>
                </a:lnTo>
                <a:lnTo>
                  <a:pt x="241" y="113"/>
                </a:lnTo>
                <a:lnTo>
                  <a:pt x="245" y="104"/>
                </a:lnTo>
                <a:lnTo>
                  <a:pt x="250" y="95"/>
                </a:lnTo>
                <a:lnTo>
                  <a:pt x="252" y="88"/>
                </a:lnTo>
                <a:lnTo>
                  <a:pt x="254" y="83"/>
                </a:lnTo>
                <a:lnTo>
                  <a:pt x="254" y="79"/>
                </a:lnTo>
                <a:lnTo>
                  <a:pt x="252" y="75"/>
                </a:lnTo>
                <a:lnTo>
                  <a:pt x="251" y="69"/>
                </a:lnTo>
                <a:lnTo>
                  <a:pt x="250" y="67"/>
                </a:lnTo>
                <a:lnTo>
                  <a:pt x="248" y="66"/>
                </a:lnTo>
                <a:lnTo>
                  <a:pt x="247" y="64"/>
                </a:lnTo>
                <a:lnTo>
                  <a:pt x="244" y="64"/>
                </a:lnTo>
                <a:lnTo>
                  <a:pt x="242" y="63"/>
                </a:lnTo>
                <a:lnTo>
                  <a:pt x="239" y="63"/>
                </a:lnTo>
                <a:lnTo>
                  <a:pt x="236" y="63"/>
                </a:lnTo>
                <a:lnTo>
                  <a:pt x="233" y="61"/>
                </a:lnTo>
                <a:lnTo>
                  <a:pt x="230" y="60"/>
                </a:lnTo>
                <a:lnTo>
                  <a:pt x="227" y="58"/>
                </a:lnTo>
                <a:lnTo>
                  <a:pt x="226" y="57"/>
                </a:lnTo>
                <a:lnTo>
                  <a:pt x="226" y="55"/>
                </a:lnTo>
                <a:lnTo>
                  <a:pt x="224" y="54"/>
                </a:lnTo>
                <a:lnTo>
                  <a:pt x="224" y="52"/>
                </a:lnTo>
                <a:lnTo>
                  <a:pt x="224" y="49"/>
                </a:lnTo>
                <a:lnTo>
                  <a:pt x="224" y="46"/>
                </a:lnTo>
                <a:lnTo>
                  <a:pt x="223" y="42"/>
                </a:lnTo>
                <a:lnTo>
                  <a:pt x="220" y="36"/>
                </a:lnTo>
                <a:lnTo>
                  <a:pt x="215" y="32"/>
                </a:lnTo>
                <a:lnTo>
                  <a:pt x="211" y="27"/>
                </a:lnTo>
                <a:lnTo>
                  <a:pt x="204" y="24"/>
                </a:lnTo>
                <a:lnTo>
                  <a:pt x="198" y="21"/>
                </a:lnTo>
                <a:lnTo>
                  <a:pt x="190" y="21"/>
                </a:lnTo>
                <a:lnTo>
                  <a:pt x="184" y="21"/>
                </a:lnTo>
                <a:lnTo>
                  <a:pt x="176" y="21"/>
                </a:lnTo>
                <a:lnTo>
                  <a:pt x="167" y="20"/>
                </a:lnTo>
                <a:lnTo>
                  <a:pt x="159" y="15"/>
                </a:lnTo>
                <a:lnTo>
                  <a:pt x="150" y="11"/>
                </a:lnTo>
                <a:lnTo>
                  <a:pt x="142" y="5"/>
                </a:lnTo>
                <a:lnTo>
                  <a:pt x="133" y="2"/>
                </a:lnTo>
                <a:lnTo>
                  <a:pt x="128" y="0"/>
                </a:lnTo>
                <a:lnTo>
                  <a:pt x="122" y="0"/>
                </a:lnTo>
                <a:lnTo>
                  <a:pt x="118" y="0"/>
                </a:lnTo>
                <a:lnTo>
                  <a:pt x="113" y="2"/>
                </a:lnTo>
                <a:lnTo>
                  <a:pt x="109" y="3"/>
                </a:lnTo>
                <a:lnTo>
                  <a:pt x="108" y="6"/>
                </a:lnTo>
                <a:lnTo>
                  <a:pt x="105" y="9"/>
                </a:lnTo>
                <a:lnTo>
                  <a:pt x="102" y="12"/>
                </a:lnTo>
                <a:lnTo>
                  <a:pt x="100" y="17"/>
                </a:lnTo>
                <a:lnTo>
                  <a:pt x="97" y="20"/>
                </a:lnTo>
                <a:lnTo>
                  <a:pt x="96" y="21"/>
                </a:lnTo>
                <a:lnTo>
                  <a:pt x="94" y="23"/>
                </a:lnTo>
                <a:lnTo>
                  <a:pt x="82" y="27"/>
                </a:lnTo>
                <a:lnTo>
                  <a:pt x="71" y="29"/>
                </a:lnTo>
                <a:lnTo>
                  <a:pt x="57" y="30"/>
                </a:lnTo>
                <a:lnTo>
                  <a:pt x="44" y="30"/>
                </a:lnTo>
                <a:lnTo>
                  <a:pt x="32" y="32"/>
                </a:lnTo>
                <a:lnTo>
                  <a:pt x="20" y="33"/>
                </a:lnTo>
                <a:lnTo>
                  <a:pt x="16" y="36"/>
                </a:lnTo>
                <a:lnTo>
                  <a:pt x="10" y="39"/>
                </a:lnTo>
                <a:lnTo>
                  <a:pt x="7" y="42"/>
                </a:lnTo>
                <a:lnTo>
                  <a:pt x="4" y="46"/>
                </a:lnTo>
                <a:lnTo>
                  <a:pt x="1" y="55"/>
                </a:lnTo>
                <a:lnTo>
                  <a:pt x="0" y="70"/>
                </a:lnTo>
                <a:lnTo>
                  <a:pt x="0" y="86"/>
                </a:lnTo>
                <a:lnTo>
                  <a:pt x="0" y="106"/>
                </a:lnTo>
                <a:lnTo>
                  <a:pt x="1" y="125"/>
                </a:lnTo>
                <a:lnTo>
                  <a:pt x="4" y="143"/>
                </a:lnTo>
                <a:lnTo>
                  <a:pt x="7" y="156"/>
                </a:lnTo>
                <a:lnTo>
                  <a:pt x="10" y="165"/>
                </a:lnTo>
                <a:lnTo>
                  <a:pt x="14" y="171"/>
                </a:lnTo>
                <a:lnTo>
                  <a:pt x="20" y="177"/>
                </a:lnTo>
                <a:lnTo>
                  <a:pt x="29" y="183"/>
                </a:lnTo>
                <a:lnTo>
                  <a:pt x="39" y="187"/>
                </a:lnTo>
                <a:lnTo>
                  <a:pt x="50" y="190"/>
                </a:lnTo>
                <a:lnTo>
                  <a:pt x="60" y="193"/>
                </a:lnTo>
                <a:lnTo>
                  <a:pt x="65" y="193"/>
                </a:lnTo>
                <a:lnTo>
                  <a:pt x="71" y="193"/>
                </a:lnTo>
                <a:lnTo>
                  <a:pt x="73" y="192"/>
                </a:lnTo>
                <a:lnTo>
                  <a:pt x="78" y="1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1" name="Freeform 162"/>
          <p:cNvSpPr>
            <a:spLocks/>
          </p:cNvSpPr>
          <p:nvPr/>
        </p:nvSpPr>
        <p:spPr bwMode="auto">
          <a:xfrm>
            <a:off x="6445253" y="4405314"/>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2" name="Freeform 163"/>
          <p:cNvSpPr>
            <a:spLocks/>
          </p:cNvSpPr>
          <p:nvPr/>
        </p:nvSpPr>
        <p:spPr bwMode="auto">
          <a:xfrm>
            <a:off x="6445253" y="4405314"/>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path>
            </a:pathLst>
          </a:custGeom>
          <a:solidFill>
            <a:srgbClr val="FFFF00"/>
          </a:solidFill>
          <a:ln w="4763">
            <a:solidFill>
              <a:srgbClr val="990000"/>
            </a:solidFill>
            <a:round/>
            <a:headEnd/>
            <a:tailEnd/>
          </a:ln>
        </p:spPr>
        <p:txBody>
          <a:bodyPr/>
          <a:lstStyle/>
          <a:p>
            <a:endParaRPr lang="en-US"/>
          </a:p>
        </p:txBody>
      </p:sp>
      <p:sp>
        <p:nvSpPr>
          <p:cNvPr id="53413" name="Freeform 164"/>
          <p:cNvSpPr>
            <a:spLocks/>
          </p:cNvSpPr>
          <p:nvPr/>
        </p:nvSpPr>
        <p:spPr bwMode="auto">
          <a:xfrm>
            <a:off x="6445253" y="4405314"/>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
              <a:gd name="T124" fmla="*/ 0 h 56"/>
              <a:gd name="T125" fmla="*/ 65 w 65"/>
              <a:gd name="T126" fmla="*/ 56 h 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path>
            </a:pathLst>
          </a:custGeom>
          <a:solidFill>
            <a:srgbClr val="FFFF00"/>
          </a:solidFill>
          <a:ln w="4763">
            <a:solidFill>
              <a:srgbClr val="990000"/>
            </a:solidFill>
            <a:round/>
            <a:headEnd/>
            <a:tailEnd/>
          </a:ln>
        </p:spPr>
        <p:txBody>
          <a:bodyPr/>
          <a:lstStyle/>
          <a:p>
            <a:endParaRPr lang="en-US"/>
          </a:p>
        </p:txBody>
      </p:sp>
      <p:sp>
        <p:nvSpPr>
          <p:cNvPr id="53414" name="Freeform 165"/>
          <p:cNvSpPr>
            <a:spLocks/>
          </p:cNvSpPr>
          <p:nvPr/>
        </p:nvSpPr>
        <p:spPr bwMode="auto">
          <a:xfrm>
            <a:off x="6423028"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5" name="Freeform 166"/>
          <p:cNvSpPr>
            <a:spLocks/>
          </p:cNvSpPr>
          <p:nvPr/>
        </p:nvSpPr>
        <p:spPr bwMode="auto">
          <a:xfrm>
            <a:off x="6423028"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6" name="Freeform 167"/>
          <p:cNvSpPr>
            <a:spLocks/>
          </p:cNvSpPr>
          <p:nvPr/>
        </p:nvSpPr>
        <p:spPr bwMode="auto">
          <a:xfrm>
            <a:off x="6423028"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7" name="Freeform 168"/>
          <p:cNvSpPr>
            <a:spLocks/>
          </p:cNvSpPr>
          <p:nvPr/>
        </p:nvSpPr>
        <p:spPr bwMode="auto">
          <a:xfrm>
            <a:off x="6369053" y="4340229"/>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8" name="Freeform 169"/>
          <p:cNvSpPr>
            <a:spLocks/>
          </p:cNvSpPr>
          <p:nvPr/>
        </p:nvSpPr>
        <p:spPr bwMode="auto">
          <a:xfrm>
            <a:off x="6369053" y="4340229"/>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path>
            </a:pathLst>
          </a:custGeom>
          <a:solidFill>
            <a:srgbClr val="FFFF00"/>
          </a:solidFill>
          <a:ln w="4763">
            <a:solidFill>
              <a:srgbClr val="990000"/>
            </a:solidFill>
            <a:round/>
            <a:headEnd/>
            <a:tailEnd/>
          </a:ln>
        </p:spPr>
        <p:txBody>
          <a:bodyPr/>
          <a:lstStyle/>
          <a:p>
            <a:endParaRPr lang="en-US"/>
          </a:p>
        </p:txBody>
      </p:sp>
      <p:sp>
        <p:nvSpPr>
          <p:cNvPr id="53419" name="Freeform 170"/>
          <p:cNvSpPr>
            <a:spLocks/>
          </p:cNvSpPr>
          <p:nvPr/>
        </p:nvSpPr>
        <p:spPr bwMode="auto">
          <a:xfrm>
            <a:off x="6369053" y="4340229"/>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1"/>
              <a:gd name="T148" fmla="*/ 0 h 55"/>
              <a:gd name="T149" fmla="*/ 61 w 61"/>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path>
            </a:pathLst>
          </a:custGeom>
          <a:solidFill>
            <a:srgbClr val="FFFF00"/>
          </a:solidFill>
          <a:ln w="4763">
            <a:solidFill>
              <a:srgbClr val="990000"/>
            </a:solidFill>
            <a:round/>
            <a:headEnd/>
            <a:tailEnd/>
          </a:ln>
        </p:spPr>
        <p:txBody>
          <a:bodyPr/>
          <a:lstStyle/>
          <a:p>
            <a:endParaRPr lang="en-US"/>
          </a:p>
        </p:txBody>
      </p:sp>
      <p:sp>
        <p:nvSpPr>
          <p:cNvPr id="53420" name="Freeform 171"/>
          <p:cNvSpPr>
            <a:spLocks/>
          </p:cNvSpPr>
          <p:nvPr/>
        </p:nvSpPr>
        <p:spPr bwMode="auto">
          <a:xfrm>
            <a:off x="6469066" y="4286254"/>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1" name="Freeform 172"/>
          <p:cNvSpPr>
            <a:spLocks/>
          </p:cNvSpPr>
          <p:nvPr/>
        </p:nvSpPr>
        <p:spPr bwMode="auto">
          <a:xfrm>
            <a:off x="6469066" y="4286254"/>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2" name="Freeform 173"/>
          <p:cNvSpPr>
            <a:spLocks/>
          </p:cNvSpPr>
          <p:nvPr/>
        </p:nvSpPr>
        <p:spPr bwMode="auto">
          <a:xfrm>
            <a:off x="6469066" y="4286254"/>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3" name="Freeform 174"/>
          <p:cNvSpPr>
            <a:spLocks/>
          </p:cNvSpPr>
          <p:nvPr/>
        </p:nvSpPr>
        <p:spPr bwMode="auto">
          <a:xfrm>
            <a:off x="6429375" y="4224339"/>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4" name="Freeform 175"/>
          <p:cNvSpPr>
            <a:spLocks/>
          </p:cNvSpPr>
          <p:nvPr/>
        </p:nvSpPr>
        <p:spPr bwMode="auto">
          <a:xfrm>
            <a:off x="6429375" y="4224339"/>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path>
            </a:pathLst>
          </a:custGeom>
          <a:solidFill>
            <a:srgbClr val="FFFF00"/>
          </a:solidFill>
          <a:ln w="4763">
            <a:solidFill>
              <a:srgbClr val="990000"/>
            </a:solidFill>
            <a:round/>
            <a:headEnd/>
            <a:tailEnd/>
          </a:ln>
        </p:spPr>
        <p:txBody>
          <a:bodyPr/>
          <a:lstStyle/>
          <a:p>
            <a:endParaRPr lang="en-US"/>
          </a:p>
        </p:txBody>
      </p:sp>
      <p:sp>
        <p:nvSpPr>
          <p:cNvPr id="53425" name="Freeform 176"/>
          <p:cNvSpPr>
            <a:spLocks/>
          </p:cNvSpPr>
          <p:nvPr/>
        </p:nvSpPr>
        <p:spPr bwMode="auto">
          <a:xfrm>
            <a:off x="6351589" y="4241801"/>
            <a:ext cx="80963"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6" name="Freeform 177"/>
          <p:cNvSpPr>
            <a:spLocks/>
          </p:cNvSpPr>
          <p:nvPr/>
        </p:nvSpPr>
        <p:spPr bwMode="auto">
          <a:xfrm>
            <a:off x="6351589" y="4241801"/>
            <a:ext cx="80963"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7" name="Freeform 178"/>
          <p:cNvSpPr>
            <a:spLocks/>
          </p:cNvSpPr>
          <p:nvPr/>
        </p:nvSpPr>
        <p:spPr bwMode="auto">
          <a:xfrm>
            <a:off x="6351589" y="4241801"/>
            <a:ext cx="80963"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8" name="Freeform 179"/>
          <p:cNvSpPr>
            <a:spLocks/>
          </p:cNvSpPr>
          <p:nvPr/>
        </p:nvSpPr>
        <p:spPr bwMode="auto">
          <a:xfrm>
            <a:off x="6375403" y="4205289"/>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9" name="Freeform 180"/>
          <p:cNvSpPr>
            <a:spLocks/>
          </p:cNvSpPr>
          <p:nvPr/>
        </p:nvSpPr>
        <p:spPr bwMode="auto">
          <a:xfrm>
            <a:off x="6375403" y="4205289"/>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path>
            </a:pathLst>
          </a:custGeom>
          <a:solidFill>
            <a:srgbClr val="FFFF00"/>
          </a:solidFill>
          <a:ln w="4763">
            <a:solidFill>
              <a:srgbClr val="990000"/>
            </a:solidFill>
            <a:round/>
            <a:headEnd/>
            <a:tailEnd/>
          </a:ln>
        </p:spPr>
        <p:txBody>
          <a:bodyPr/>
          <a:lstStyle/>
          <a:p>
            <a:endParaRPr lang="en-US"/>
          </a:p>
        </p:txBody>
      </p:sp>
      <p:sp>
        <p:nvSpPr>
          <p:cNvPr id="53430" name="Freeform 181"/>
          <p:cNvSpPr>
            <a:spLocks/>
          </p:cNvSpPr>
          <p:nvPr/>
        </p:nvSpPr>
        <p:spPr bwMode="auto">
          <a:xfrm>
            <a:off x="6189664" y="4286251"/>
            <a:ext cx="107951"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1" name="Freeform 182"/>
          <p:cNvSpPr>
            <a:spLocks/>
          </p:cNvSpPr>
          <p:nvPr/>
        </p:nvSpPr>
        <p:spPr bwMode="auto">
          <a:xfrm>
            <a:off x="6189664" y="4286251"/>
            <a:ext cx="107951"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2" name="Freeform 183"/>
          <p:cNvSpPr>
            <a:spLocks/>
          </p:cNvSpPr>
          <p:nvPr/>
        </p:nvSpPr>
        <p:spPr bwMode="auto">
          <a:xfrm>
            <a:off x="6189664" y="4286251"/>
            <a:ext cx="107951"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3" name="Freeform 184"/>
          <p:cNvSpPr>
            <a:spLocks/>
          </p:cNvSpPr>
          <p:nvPr/>
        </p:nvSpPr>
        <p:spPr bwMode="auto">
          <a:xfrm>
            <a:off x="6199188" y="4233864"/>
            <a:ext cx="112712" cy="57151"/>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4" name="Freeform 185"/>
          <p:cNvSpPr>
            <a:spLocks/>
          </p:cNvSpPr>
          <p:nvPr/>
        </p:nvSpPr>
        <p:spPr bwMode="auto">
          <a:xfrm>
            <a:off x="6199188" y="4233864"/>
            <a:ext cx="112712" cy="57151"/>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path>
            </a:pathLst>
          </a:custGeom>
          <a:solidFill>
            <a:srgbClr val="FFFF00"/>
          </a:solidFill>
          <a:ln w="4763">
            <a:solidFill>
              <a:srgbClr val="990000"/>
            </a:solidFill>
            <a:round/>
            <a:headEnd/>
            <a:tailEnd/>
          </a:ln>
        </p:spPr>
        <p:txBody>
          <a:bodyPr/>
          <a:lstStyle/>
          <a:p>
            <a:endParaRPr lang="en-US"/>
          </a:p>
        </p:txBody>
      </p:sp>
      <p:sp>
        <p:nvSpPr>
          <p:cNvPr id="53435" name="Freeform 186"/>
          <p:cNvSpPr>
            <a:spLocks/>
          </p:cNvSpPr>
          <p:nvPr/>
        </p:nvSpPr>
        <p:spPr bwMode="auto">
          <a:xfrm>
            <a:off x="6310315" y="4198941"/>
            <a:ext cx="57151"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6" name="Freeform 187"/>
          <p:cNvSpPr>
            <a:spLocks/>
          </p:cNvSpPr>
          <p:nvPr/>
        </p:nvSpPr>
        <p:spPr bwMode="auto">
          <a:xfrm>
            <a:off x="6310315" y="4198941"/>
            <a:ext cx="57151"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7" name="Freeform 188"/>
          <p:cNvSpPr>
            <a:spLocks/>
          </p:cNvSpPr>
          <p:nvPr/>
        </p:nvSpPr>
        <p:spPr bwMode="auto">
          <a:xfrm>
            <a:off x="6310315" y="4198941"/>
            <a:ext cx="57151"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8" name="Freeform 189"/>
          <p:cNvSpPr>
            <a:spLocks/>
          </p:cNvSpPr>
          <p:nvPr/>
        </p:nvSpPr>
        <p:spPr bwMode="auto">
          <a:xfrm>
            <a:off x="6249989" y="4287839"/>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9" name="Freeform 190"/>
          <p:cNvSpPr>
            <a:spLocks/>
          </p:cNvSpPr>
          <p:nvPr/>
        </p:nvSpPr>
        <p:spPr bwMode="auto">
          <a:xfrm>
            <a:off x="6249989" y="4287839"/>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path>
            </a:pathLst>
          </a:custGeom>
          <a:solidFill>
            <a:srgbClr val="FFFF00"/>
          </a:solidFill>
          <a:ln w="4763">
            <a:solidFill>
              <a:srgbClr val="990000"/>
            </a:solidFill>
            <a:round/>
            <a:headEnd/>
            <a:tailEnd/>
          </a:ln>
        </p:spPr>
        <p:txBody>
          <a:bodyPr/>
          <a:lstStyle/>
          <a:p>
            <a:endParaRPr lang="en-US"/>
          </a:p>
        </p:txBody>
      </p:sp>
      <p:sp>
        <p:nvSpPr>
          <p:cNvPr id="53440" name="Freeform 191"/>
          <p:cNvSpPr>
            <a:spLocks/>
          </p:cNvSpPr>
          <p:nvPr/>
        </p:nvSpPr>
        <p:spPr bwMode="auto">
          <a:xfrm>
            <a:off x="6302377" y="4379914"/>
            <a:ext cx="74613" cy="55563"/>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1" name="Freeform 192"/>
          <p:cNvSpPr>
            <a:spLocks/>
          </p:cNvSpPr>
          <p:nvPr/>
        </p:nvSpPr>
        <p:spPr bwMode="auto">
          <a:xfrm>
            <a:off x="6302377" y="4379914"/>
            <a:ext cx="74613" cy="55563"/>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path>
            </a:pathLst>
          </a:custGeom>
          <a:solidFill>
            <a:srgbClr val="FFFF00"/>
          </a:solidFill>
          <a:ln w="4763">
            <a:solidFill>
              <a:srgbClr val="990000"/>
            </a:solidFill>
            <a:round/>
            <a:headEnd/>
            <a:tailEnd/>
          </a:ln>
        </p:spPr>
        <p:txBody>
          <a:bodyPr/>
          <a:lstStyle/>
          <a:p>
            <a:endParaRPr lang="en-US"/>
          </a:p>
        </p:txBody>
      </p:sp>
      <p:sp>
        <p:nvSpPr>
          <p:cNvPr id="53442" name="Freeform 193"/>
          <p:cNvSpPr>
            <a:spLocks/>
          </p:cNvSpPr>
          <p:nvPr/>
        </p:nvSpPr>
        <p:spPr bwMode="auto">
          <a:xfrm>
            <a:off x="6378575" y="4433891"/>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3" name="Freeform 194"/>
          <p:cNvSpPr>
            <a:spLocks/>
          </p:cNvSpPr>
          <p:nvPr/>
        </p:nvSpPr>
        <p:spPr bwMode="auto">
          <a:xfrm>
            <a:off x="6378575" y="4433891"/>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4" name="Freeform 195"/>
          <p:cNvSpPr>
            <a:spLocks/>
          </p:cNvSpPr>
          <p:nvPr/>
        </p:nvSpPr>
        <p:spPr bwMode="auto">
          <a:xfrm>
            <a:off x="6532563" y="4433891"/>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5" name="Freeform 196"/>
          <p:cNvSpPr>
            <a:spLocks/>
          </p:cNvSpPr>
          <p:nvPr/>
        </p:nvSpPr>
        <p:spPr bwMode="auto">
          <a:xfrm>
            <a:off x="6303963" y="4438654"/>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6" name="Freeform 197"/>
          <p:cNvSpPr>
            <a:spLocks/>
          </p:cNvSpPr>
          <p:nvPr/>
        </p:nvSpPr>
        <p:spPr bwMode="auto">
          <a:xfrm>
            <a:off x="6303963" y="4438654"/>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7" name="Freeform 198"/>
          <p:cNvSpPr>
            <a:spLocks/>
          </p:cNvSpPr>
          <p:nvPr/>
        </p:nvSpPr>
        <p:spPr bwMode="auto">
          <a:xfrm>
            <a:off x="6303963" y="4438654"/>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8" name="Freeform 199"/>
          <p:cNvSpPr>
            <a:spLocks/>
          </p:cNvSpPr>
          <p:nvPr/>
        </p:nvSpPr>
        <p:spPr bwMode="auto">
          <a:xfrm>
            <a:off x="6242050" y="4386263"/>
            <a:ext cx="69851"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9" name="Freeform 200"/>
          <p:cNvSpPr>
            <a:spLocks/>
          </p:cNvSpPr>
          <p:nvPr/>
        </p:nvSpPr>
        <p:spPr bwMode="auto">
          <a:xfrm>
            <a:off x="6242050" y="4386263"/>
            <a:ext cx="69851"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path>
            </a:pathLst>
          </a:custGeom>
          <a:solidFill>
            <a:srgbClr val="FFFF00"/>
          </a:solidFill>
          <a:ln w="4763">
            <a:solidFill>
              <a:srgbClr val="990000"/>
            </a:solidFill>
            <a:round/>
            <a:headEnd/>
            <a:tailEnd/>
          </a:ln>
        </p:spPr>
        <p:txBody>
          <a:bodyPr/>
          <a:lstStyle/>
          <a:p>
            <a:endParaRPr lang="en-US"/>
          </a:p>
        </p:txBody>
      </p:sp>
      <p:sp>
        <p:nvSpPr>
          <p:cNvPr id="53450" name="Freeform 201"/>
          <p:cNvSpPr>
            <a:spLocks/>
          </p:cNvSpPr>
          <p:nvPr/>
        </p:nvSpPr>
        <p:spPr bwMode="auto">
          <a:xfrm>
            <a:off x="6189667" y="4370389"/>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51" name="Freeform 202"/>
          <p:cNvSpPr>
            <a:spLocks/>
          </p:cNvSpPr>
          <p:nvPr/>
        </p:nvSpPr>
        <p:spPr bwMode="auto">
          <a:xfrm>
            <a:off x="6189667" y="4370389"/>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path>
            </a:pathLst>
          </a:custGeom>
          <a:solidFill>
            <a:srgbClr val="FFFF00"/>
          </a:solidFill>
          <a:ln w="4763">
            <a:solidFill>
              <a:srgbClr val="990000"/>
            </a:solidFill>
            <a:round/>
            <a:headEnd/>
            <a:tailEnd/>
          </a:ln>
        </p:spPr>
        <p:txBody>
          <a:bodyPr/>
          <a:lstStyle/>
          <a:p>
            <a:endParaRPr lang="en-US"/>
          </a:p>
        </p:txBody>
      </p:sp>
      <p:pic>
        <p:nvPicPr>
          <p:cNvPr id="53452" name="Picture 20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77668" y="4675984"/>
            <a:ext cx="1797051"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90444" name="Rectangle 204"/>
          <p:cNvSpPr>
            <a:spLocks noChangeArrowheads="1"/>
          </p:cNvSpPr>
          <p:nvPr/>
        </p:nvSpPr>
        <p:spPr bwMode="white">
          <a:xfrm>
            <a:off x="1828803" y="3351056"/>
            <a:ext cx="197802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a:latin typeface="Helvetica" pitchFamily="34" charset="0"/>
              </a:rPr>
              <a:t>Increased glucagon secretion </a:t>
            </a:r>
          </a:p>
        </p:txBody>
      </p:sp>
      <p:pic>
        <p:nvPicPr>
          <p:cNvPr id="53454" name="Picture 205"/>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53000" y="2362201"/>
            <a:ext cx="15240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3455" name="Picture 206"/>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2" y="1295401"/>
            <a:ext cx="1620839" cy="806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456" name="Rectangle 207"/>
          <p:cNvSpPr>
            <a:spLocks noChangeArrowheads="1"/>
          </p:cNvSpPr>
          <p:nvPr/>
        </p:nvSpPr>
        <p:spPr bwMode="white">
          <a:xfrm>
            <a:off x="5181603" y="2514601"/>
            <a:ext cx="1039813" cy="27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1" rIns="90488" bIns="44451">
            <a:spAutoFit/>
          </a:bodyPr>
          <a:lstStyle/>
          <a:p>
            <a:endParaRPr lang="en-US" sz="1200" b="1">
              <a:latin typeface="Helvetica" pitchFamily="34" charset="0"/>
            </a:endParaRPr>
          </a:p>
        </p:txBody>
      </p:sp>
      <p:sp>
        <p:nvSpPr>
          <p:cNvPr id="1290458" name="Rectangle 218"/>
          <p:cNvSpPr>
            <a:spLocks noChangeArrowheads="1"/>
          </p:cNvSpPr>
          <p:nvPr/>
        </p:nvSpPr>
        <p:spPr bwMode="auto">
          <a:xfrm>
            <a:off x="3094833" y="2031206"/>
            <a:ext cx="2442977" cy="82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p>
            <a:r>
              <a:rPr lang="en-US" sz="1600" b="1" dirty="0">
                <a:latin typeface="Helvetica" pitchFamily="34" charset="0"/>
              </a:rPr>
              <a:t>     Decreased </a:t>
            </a:r>
            <a:br>
              <a:rPr lang="en-US" sz="1600" b="1" dirty="0">
                <a:latin typeface="Helvetica" pitchFamily="34" charset="0"/>
              </a:rPr>
            </a:br>
            <a:r>
              <a:rPr lang="en-US" sz="1600" b="1" dirty="0">
                <a:latin typeface="Helvetica" pitchFamily="34" charset="0"/>
              </a:rPr>
              <a:t>amylin, </a:t>
            </a:r>
            <a:r>
              <a:rPr lang="en-GB" sz="1600" dirty="0">
                <a:latin typeface="Helvetica" pitchFamily="34" charset="0"/>
                <a:sym typeface="Symbol" pitchFamily="18" charset="2"/>
              </a:rPr>
              <a:t></a:t>
            </a:r>
            <a:r>
              <a:rPr lang="en-US" sz="1600" b="1" dirty="0">
                <a:latin typeface="Helvetica" pitchFamily="34" charset="0"/>
                <a:sym typeface="Symbol" pitchFamily="18" charset="2"/>
              </a:rPr>
              <a:t>-</a:t>
            </a:r>
            <a:r>
              <a:rPr lang="en-US" sz="1600" b="1" dirty="0">
                <a:latin typeface="Helvetica" pitchFamily="34" charset="0"/>
              </a:rPr>
              <a:t>cell secretion</a:t>
            </a:r>
          </a:p>
          <a:p>
            <a:r>
              <a:rPr lang="en-US" sz="1600" b="1" dirty="0">
                <a:latin typeface="Helvetica" pitchFamily="34" charset="0"/>
              </a:rPr>
              <a:t>80% loss at dx</a:t>
            </a:r>
          </a:p>
        </p:txBody>
      </p:sp>
      <p:sp>
        <p:nvSpPr>
          <p:cNvPr id="53458" name="AutoShape 219"/>
          <p:cNvSpPr>
            <a:spLocks noChangeArrowheads="1"/>
          </p:cNvSpPr>
          <p:nvPr/>
        </p:nvSpPr>
        <p:spPr bwMode="auto">
          <a:xfrm rot="-1584972">
            <a:off x="4430713" y="1876428"/>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1290460" name="Rectangle 220"/>
          <p:cNvSpPr>
            <a:spLocks noChangeArrowheads="1"/>
          </p:cNvSpPr>
          <p:nvPr/>
        </p:nvSpPr>
        <p:spPr bwMode="auto">
          <a:xfrm>
            <a:off x="609600" y="5357815"/>
            <a:ext cx="1447800" cy="82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1" rIns="90488" bIns="44451">
            <a:spAutoFit/>
          </a:bodyPr>
          <a:lstStyle/>
          <a:p>
            <a:r>
              <a:rPr lang="en-US" sz="1600" b="1">
                <a:latin typeface="Helvetica" pitchFamily="34" charset="0"/>
              </a:rPr>
              <a:t>Increase glucose</a:t>
            </a:r>
          </a:p>
          <a:p>
            <a:r>
              <a:rPr lang="en-US" sz="1600" b="1">
                <a:latin typeface="Helvetica" pitchFamily="34" charset="0"/>
              </a:rPr>
              <a:t>production</a:t>
            </a:r>
          </a:p>
        </p:txBody>
      </p:sp>
      <p:sp>
        <p:nvSpPr>
          <p:cNvPr id="53460" name="AutoShape 221"/>
          <p:cNvSpPr>
            <a:spLocks noChangeArrowheads="1"/>
          </p:cNvSpPr>
          <p:nvPr/>
        </p:nvSpPr>
        <p:spPr bwMode="auto">
          <a:xfrm>
            <a:off x="1685925" y="5465767"/>
            <a:ext cx="750888" cy="257175"/>
          </a:xfrm>
          <a:prstGeom prst="rightArrow">
            <a:avLst>
              <a:gd name="adj1" fmla="val 50000"/>
              <a:gd name="adj2" fmla="val 146015"/>
            </a:avLst>
          </a:prstGeom>
          <a:solidFill>
            <a:schemeClr val="tx1"/>
          </a:solidFill>
          <a:ln w="12700">
            <a:solidFill>
              <a:schemeClr val="tx1"/>
            </a:solidFill>
            <a:miter lim="800000"/>
            <a:headEnd/>
            <a:tailEnd/>
          </a:ln>
        </p:spPr>
        <p:txBody>
          <a:bodyPr wrap="none" anchor="ctr"/>
          <a:lstStyle/>
          <a:p>
            <a:endParaRPr lang="en-US"/>
          </a:p>
        </p:txBody>
      </p:sp>
      <p:sp>
        <p:nvSpPr>
          <p:cNvPr id="1290462" name="Rectangle 222"/>
          <p:cNvSpPr>
            <a:spLocks noChangeArrowheads="1"/>
          </p:cNvSpPr>
          <p:nvPr/>
        </p:nvSpPr>
        <p:spPr bwMode="auto">
          <a:xfrm>
            <a:off x="7543801" y="4343402"/>
            <a:ext cx="1570892" cy="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1" rIns="90488" bIns="44451">
            <a:spAutoFit/>
          </a:bodyPr>
          <a:lstStyle/>
          <a:p>
            <a:r>
              <a:rPr lang="en-US" sz="1600" b="1" dirty="0">
                <a:latin typeface="Helvetica" pitchFamily="34" charset="0"/>
              </a:rPr>
              <a:t>Increased lipolysis</a:t>
            </a:r>
          </a:p>
        </p:txBody>
      </p:sp>
      <p:sp>
        <p:nvSpPr>
          <p:cNvPr id="53462" name="AutoShape 223"/>
          <p:cNvSpPr>
            <a:spLocks noChangeArrowheads="1"/>
          </p:cNvSpPr>
          <p:nvPr/>
        </p:nvSpPr>
        <p:spPr bwMode="auto">
          <a:xfrm rot="10612423">
            <a:off x="5638802" y="3352801"/>
            <a:ext cx="1209675" cy="211139"/>
          </a:xfrm>
          <a:prstGeom prst="rightArrow">
            <a:avLst>
              <a:gd name="adj1" fmla="val 50000"/>
              <a:gd name="adj2" fmla="val 286519"/>
            </a:avLst>
          </a:prstGeom>
          <a:solidFill>
            <a:schemeClr val="tx1"/>
          </a:solidFill>
          <a:ln w="12700">
            <a:solidFill>
              <a:schemeClr val="tx1"/>
            </a:solidFill>
            <a:miter lim="800000"/>
            <a:headEnd/>
            <a:tailEnd/>
          </a:ln>
        </p:spPr>
        <p:txBody>
          <a:bodyPr wrap="none" anchor="ctr"/>
          <a:lstStyle/>
          <a:p>
            <a:endParaRPr lang="en-US"/>
          </a:p>
        </p:txBody>
      </p:sp>
      <p:sp>
        <p:nvSpPr>
          <p:cNvPr id="53463" name="AutoShape 228"/>
          <p:cNvSpPr>
            <a:spLocks noChangeArrowheads="1"/>
          </p:cNvSpPr>
          <p:nvPr/>
        </p:nvSpPr>
        <p:spPr bwMode="auto">
          <a:xfrm rot="201389" flipH="1">
            <a:off x="5943600" y="5943603"/>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469" name="Rectangle 229"/>
          <p:cNvSpPr>
            <a:spLocks noChangeArrowheads="1"/>
          </p:cNvSpPr>
          <p:nvPr/>
        </p:nvSpPr>
        <p:spPr bwMode="auto">
          <a:xfrm>
            <a:off x="6934200" y="5791202"/>
            <a:ext cx="2209800" cy="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1" rIns="90488" bIns="44451">
            <a:spAutoFit/>
          </a:bodyPr>
          <a:lstStyle/>
          <a:p>
            <a:r>
              <a:rPr lang="en-US" sz="1600" b="1">
                <a:latin typeface="Helvetica" pitchFamily="34" charset="0"/>
              </a:rPr>
              <a:t>Decreased glucose</a:t>
            </a:r>
          </a:p>
          <a:p>
            <a:r>
              <a:rPr lang="en-US" sz="1600" b="1">
                <a:latin typeface="Helvetica" pitchFamily="34" charset="0"/>
              </a:rPr>
              <a:t>         uptake</a:t>
            </a:r>
          </a:p>
        </p:txBody>
      </p:sp>
      <p:sp>
        <p:nvSpPr>
          <p:cNvPr id="53465" name="Freeform 231"/>
          <p:cNvSpPr>
            <a:spLocks/>
          </p:cNvSpPr>
          <p:nvPr/>
        </p:nvSpPr>
        <p:spPr bwMode="auto">
          <a:xfrm>
            <a:off x="4945066" y="3259141"/>
            <a:ext cx="1285875" cy="1163637"/>
          </a:xfrm>
          <a:custGeom>
            <a:avLst/>
            <a:gdLst>
              <a:gd name="T0" fmla="*/ 2147483647 w 891"/>
              <a:gd name="T1" fmla="*/ 2147483647 h 806"/>
              <a:gd name="T2" fmla="*/ 2147483647 w 891"/>
              <a:gd name="T3" fmla="*/ 2147483647 h 806"/>
              <a:gd name="T4" fmla="*/ 2147483647 w 891"/>
              <a:gd name="T5" fmla="*/ 2147483647 h 806"/>
              <a:gd name="T6" fmla="*/ 2147483647 w 891"/>
              <a:gd name="T7" fmla="*/ 2147483647 h 806"/>
              <a:gd name="T8" fmla="*/ 2147483647 w 891"/>
              <a:gd name="T9" fmla="*/ 2147483647 h 806"/>
              <a:gd name="T10" fmla="*/ 2147483647 w 891"/>
              <a:gd name="T11" fmla="*/ 2147483647 h 806"/>
              <a:gd name="T12" fmla="*/ 2147483647 w 891"/>
              <a:gd name="T13" fmla="*/ 2147483647 h 806"/>
              <a:gd name="T14" fmla="*/ 2147483647 w 891"/>
              <a:gd name="T15" fmla="*/ 2147483647 h 806"/>
              <a:gd name="T16" fmla="*/ 2147483647 w 891"/>
              <a:gd name="T17" fmla="*/ 2147483647 h 806"/>
              <a:gd name="T18" fmla="*/ 2147483647 w 891"/>
              <a:gd name="T19" fmla="*/ 2147483647 h 806"/>
              <a:gd name="T20" fmla="*/ 2147483647 w 891"/>
              <a:gd name="T21" fmla="*/ 2147483647 h 806"/>
              <a:gd name="T22" fmla="*/ 2147483647 w 891"/>
              <a:gd name="T23" fmla="*/ 2147483647 h 806"/>
              <a:gd name="T24" fmla="*/ 2147483647 w 891"/>
              <a:gd name="T25" fmla="*/ 2147483647 h 806"/>
              <a:gd name="T26" fmla="*/ 2147483647 w 891"/>
              <a:gd name="T27" fmla="*/ 2147483647 h 806"/>
              <a:gd name="T28" fmla="*/ 2147483647 w 891"/>
              <a:gd name="T29" fmla="*/ 2147483647 h 806"/>
              <a:gd name="T30" fmla="*/ 2147483647 w 891"/>
              <a:gd name="T31" fmla="*/ 2147483647 h 806"/>
              <a:gd name="T32" fmla="*/ 0 w 891"/>
              <a:gd name="T33" fmla="*/ 2147483647 h 806"/>
              <a:gd name="T34" fmla="*/ 2147483647 w 891"/>
              <a:gd name="T35" fmla="*/ 2147483647 h 806"/>
              <a:gd name="T36" fmla="*/ 2147483647 w 891"/>
              <a:gd name="T37" fmla="*/ 2147483647 h 806"/>
              <a:gd name="T38" fmla="*/ 2147483647 w 891"/>
              <a:gd name="T39" fmla="*/ 2147483647 h 806"/>
              <a:gd name="T40" fmla="*/ 2147483647 w 891"/>
              <a:gd name="T41" fmla="*/ 2147483647 h 806"/>
              <a:gd name="T42" fmla="*/ 2147483647 w 891"/>
              <a:gd name="T43" fmla="*/ 2147483647 h 806"/>
              <a:gd name="T44" fmla="*/ 2147483647 w 891"/>
              <a:gd name="T45" fmla="*/ 2147483647 h 806"/>
              <a:gd name="T46" fmla="*/ 2147483647 w 891"/>
              <a:gd name="T47" fmla="*/ 2147483647 h 806"/>
              <a:gd name="T48" fmla="*/ 2147483647 w 891"/>
              <a:gd name="T49" fmla="*/ 2147483647 h 806"/>
              <a:gd name="T50" fmla="*/ 2147483647 w 891"/>
              <a:gd name="T51" fmla="*/ 2147483647 h 806"/>
              <a:gd name="T52" fmla="*/ 2147483647 w 891"/>
              <a:gd name="T53" fmla="*/ 2147483647 h 806"/>
              <a:gd name="T54" fmla="*/ 2147483647 w 891"/>
              <a:gd name="T55" fmla="*/ 2147483647 h 806"/>
              <a:gd name="T56" fmla="*/ 2147483647 w 891"/>
              <a:gd name="T57" fmla="*/ 2147483647 h 806"/>
              <a:gd name="T58" fmla="*/ 2147483647 w 891"/>
              <a:gd name="T59" fmla="*/ 2147483647 h 806"/>
              <a:gd name="T60" fmla="*/ 2147483647 w 891"/>
              <a:gd name="T61" fmla="*/ 2147483647 h 806"/>
              <a:gd name="T62" fmla="*/ 2147483647 w 891"/>
              <a:gd name="T63" fmla="*/ 2147483647 h 806"/>
              <a:gd name="T64" fmla="*/ 2147483647 w 891"/>
              <a:gd name="T65" fmla="*/ 2147483647 h 8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1"/>
              <a:gd name="T100" fmla="*/ 0 h 806"/>
              <a:gd name="T101" fmla="*/ 891 w 891"/>
              <a:gd name="T102" fmla="*/ 806 h 8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1" h="806">
                <a:moveTo>
                  <a:pt x="890" y="795"/>
                </a:moveTo>
                <a:lnTo>
                  <a:pt x="806" y="782"/>
                </a:lnTo>
                <a:lnTo>
                  <a:pt x="729" y="767"/>
                </a:lnTo>
                <a:lnTo>
                  <a:pt x="659" y="750"/>
                </a:lnTo>
                <a:lnTo>
                  <a:pt x="594" y="729"/>
                </a:lnTo>
                <a:lnTo>
                  <a:pt x="534" y="708"/>
                </a:lnTo>
                <a:lnTo>
                  <a:pt x="482" y="684"/>
                </a:lnTo>
                <a:lnTo>
                  <a:pt x="433" y="659"/>
                </a:lnTo>
                <a:lnTo>
                  <a:pt x="390" y="632"/>
                </a:lnTo>
                <a:lnTo>
                  <a:pt x="351" y="604"/>
                </a:lnTo>
                <a:lnTo>
                  <a:pt x="316" y="573"/>
                </a:lnTo>
                <a:lnTo>
                  <a:pt x="287" y="543"/>
                </a:lnTo>
                <a:lnTo>
                  <a:pt x="260" y="512"/>
                </a:lnTo>
                <a:lnTo>
                  <a:pt x="235" y="480"/>
                </a:lnTo>
                <a:lnTo>
                  <a:pt x="215" y="447"/>
                </a:lnTo>
                <a:lnTo>
                  <a:pt x="197" y="414"/>
                </a:lnTo>
                <a:lnTo>
                  <a:pt x="182" y="382"/>
                </a:lnTo>
                <a:lnTo>
                  <a:pt x="168" y="350"/>
                </a:lnTo>
                <a:lnTo>
                  <a:pt x="156" y="318"/>
                </a:lnTo>
                <a:lnTo>
                  <a:pt x="147" y="284"/>
                </a:lnTo>
                <a:lnTo>
                  <a:pt x="138" y="254"/>
                </a:lnTo>
                <a:lnTo>
                  <a:pt x="130" y="223"/>
                </a:lnTo>
                <a:lnTo>
                  <a:pt x="122" y="194"/>
                </a:lnTo>
                <a:lnTo>
                  <a:pt x="113" y="166"/>
                </a:lnTo>
                <a:lnTo>
                  <a:pt x="106" y="140"/>
                </a:lnTo>
                <a:lnTo>
                  <a:pt x="98" y="115"/>
                </a:lnTo>
                <a:lnTo>
                  <a:pt x="89" y="91"/>
                </a:lnTo>
                <a:lnTo>
                  <a:pt x="80" y="70"/>
                </a:lnTo>
                <a:lnTo>
                  <a:pt x="70" y="51"/>
                </a:lnTo>
                <a:lnTo>
                  <a:pt x="57" y="34"/>
                </a:lnTo>
                <a:lnTo>
                  <a:pt x="42" y="20"/>
                </a:lnTo>
                <a:lnTo>
                  <a:pt x="24" y="8"/>
                </a:lnTo>
                <a:lnTo>
                  <a:pt x="4" y="0"/>
                </a:lnTo>
                <a:lnTo>
                  <a:pt x="0" y="8"/>
                </a:lnTo>
                <a:lnTo>
                  <a:pt x="17" y="16"/>
                </a:lnTo>
                <a:lnTo>
                  <a:pt x="33" y="26"/>
                </a:lnTo>
                <a:lnTo>
                  <a:pt x="46" y="40"/>
                </a:lnTo>
                <a:lnTo>
                  <a:pt x="58" y="55"/>
                </a:lnTo>
                <a:lnTo>
                  <a:pt x="69" y="74"/>
                </a:lnTo>
                <a:lnTo>
                  <a:pt x="78" y="94"/>
                </a:lnTo>
                <a:lnTo>
                  <a:pt x="87" y="117"/>
                </a:lnTo>
                <a:lnTo>
                  <a:pt x="95" y="142"/>
                </a:lnTo>
                <a:lnTo>
                  <a:pt x="102" y="168"/>
                </a:lnTo>
                <a:lnTo>
                  <a:pt x="110" y="197"/>
                </a:lnTo>
                <a:lnTo>
                  <a:pt x="116" y="226"/>
                </a:lnTo>
                <a:lnTo>
                  <a:pt x="125" y="256"/>
                </a:lnTo>
                <a:lnTo>
                  <a:pt x="134" y="287"/>
                </a:lnTo>
                <a:lnTo>
                  <a:pt x="144" y="320"/>
                </a:lnTo>
                <a:lnTo>
                  <a:pt x="156" y="352"/>
                </a:lnTo>
                <a:lnTo>
                  <a:pt x="170" y="386"/>
                </a:lnTo>
                <a:lnTo>
                  <a:pt x="186" y="419"/>
                </a:lnTo>
                <a:lnTo>
                  <a:pt x="204" y="452"/>
                </a:lnTo>
                <a:lnTo>
                  <a:pt x="225" y="484"/>
                </a:lnTo>
                <a:lnTo>
                  <a:pt x="249" y="518"/>
                </a:lnTo>
                <a:lnTo>
                  <a:pt x="277" y="549"/>
                </a:lnTo>
                <a:lnTo>
                  <a:pt x="307" y="580"/>
                </a:lnTo>
                <a:lnTo>
                  <a:pt x="342" y="611"/>
                </a:lnTo>
                <a:lnTo>
                  <a:pt x="382" y="639"/>
                </a:lnTo>
                <a:lnTo>
                  <a:pt x="427" y="667"/>
                </a:lnTo>
                <a:lnTo>
                  <a:pt x="475" y="693"/>
                </a:lnTo>
                <a:lnTo>
                  <a:pt x="529" y="718"/>
                </a:lnTo>
                <a:lnTo>
                  <a:pt x="589" y="740"/>
                </a:lnTo>
                <a:lnTo>
                  <a:pt x="655" y="759"/>
                </a:lnTo>
                <a:lnTo>
                  <a:pt x="726" y="777"/>
                </a:lnTo>
                <a:lnTo>
                  <a:pt x="803" y="792"/>
                </a:lnTo>
                <a:lnTo>
                  <a:pt x="888" y="805"/>
                </a:lnTo>
                <a:lnTo>
                  <a:pt x="890" y="795"/>
                </a:lnTo>
              </a:path>
            </a:pathLst>
          </a:custGeom>
          <a:solidFill>
            <a:srgbClr val="790015"/>
          </a:solidFill>
          <a:ln w="12700" cap="rnd">
            <a:solidFill>
              <a:srgbClr val="FC0128"/>
            </a:solidFill>
            <a:round/>
            <a:headEnd/>
            <a:tailEnd/>
          </a:ln>
        </p:spPr>
        <p:txBody>
          <a:bodyPr/>
          <a:lstStyle/>
          <a:p>
            <a:endParaRPr lang="en-US"/>
          </a:p>
        </p:txBody>
      </p:sp>
      <p:sp>
        <p:nvSpPr>
          <p:cNvPr id="53466" name="Freeform 232"/>
          <p:cNvSpPr>
            <a:spLocks/>
          </p:cNvSpPr>
          <p:nvPr/>
        </p:nvSpPr>
        <p:spPr bwMode="auto">
          <a:xfrm>
            <a:off x="5156202" y="4068763"/>
            <a:ext cx="971551" cy="468312"/>
          </a:xfrm>
          <a:custGeom>
            <a:avLst/>
            <a:gdLst>
              <a:gd name="T0" fmla="*/ 2147483647 w 674"/>
              <a:gd name="T1" fmla="*/ 2147483647 h 324"/>
              <a:gd name="T2" fmla="*/ 2147483647 w 674"/>
              <a:gd name="T3" fmla="*/ 2147483647 h 324"/>
              <a:gd name="T4" fmla="*/ 2147483647 w 674"/>
              <a:gd name="T5" fmla="*/ 2147483647 h 324"/>
              <a:gd name="T6" fmla="*/ 2147483647 w 674"/>
              <a:gd name="T7" fmla="*/ 2147483647 h 324"/>
              <a:gd name="T8" fmla="*/ 2147483647 w 674"/>
              <a:gd name="T9" fmla="*/ 2147483647 h 324"/>
              <a:gd name="T10" fmla="*/ 2147483647 w 674"/>
              <a:gd name="T11" fmla="*/ 2147483647 h 324"/>
              <a:gd name="T12" fmla="*/ 2147483647 w 674"/>
              <a:gd name="T13" fmla="*/ 2147483647 h 324"/>
              <a:gd name="T14" fmla="*/ 2147483647 w 674"/>
              <a:gd name="T15" fmla="*/ 2147483647 h 324"/>
              <a:gd name="T16" fmla="*/ 2147483647 w 674"/>
              <a:gd name="T17" fmla="*/ 2147483647 h 324"/>
              <a:gd name="T18" fmla="*/ 2147483647 w 674"/>
              <a:gd name="T19" fmla="*/ 2147483647 h 324"/>
              <a:gd name="T20" fmla="*/ 2147483647 w 674"/>
              <a:gd name="T21" fmla="*/ 2147483647 h 324"/>
              <a:gd name="T22" fmla="*/ 2147483647 w 674"/>
              <a:gd name="T23" fmla="*/ 2147483647 h 324"/>
              <a:gd name="T24" fmla="*/ 2147483647 w 674"/>
              <a:gd name="T25" fmla="*/ 2147483647 h 324"/>
              <a:gd name="T26" fmla="*/ 2147483647 w 674"/>
              <a:gd name="T27" fmla="*/ 2147483647 h 324"/>
              <a:gd name="T28" fmla="*/ 2147483647 w 674"/>
              <a:gd name="T29" fmla="*/ 2147483647 h 324"/>
              <a:gd name="T30" fmla="*/ 2147483647 w 674"/>
              <a:gd name="T31" fmla="*/ 2147483647 h 324"/>
              <a:gd name="T32" fmla="*/ 2147483647 w 674"/>
              <a:gd name="T33" fmla="*/ 2147483647 h 324"/>
              <a:gd name="T34" fmla="*/ 2147483647 w 674"/>
              <a:gd name="T35" fmla="*/ 2147483647 h 324"/>
              <a:gd name="T36" fmla="*/ 2147483647 w 674"/>
              <a:gd name="T37" fmla="*/ 2147483647 h 324"/>
              <a:gd name="T38" fmla="*/ 2147483647 w 674"/>
              <a:gd name="T39" fmla="*/ 2147483647 h 324"/>
              <a:gd name="T40" fmla="*/ 2147483647 w 674"/>
              <a:gd name="T41" fmla="*/ 2147483647 h 324"/>
              <a:gd name="T42" fmla="*/ 2147483647 w 674"/>
              <a:gd name="T43" fmla="*/ 2147483647 h 324"/>
              <a:gd name="T44" fmla="*/ 2147483647 w 674"/>
              <a:gd name="T45" fmla="*/ 2147483647 h 324"/>
              <a:gd name="T46" fmla="*/ 2147483647 w 674"/>
              <a:gd name="T47" fmla="*/ 2147483647 h 324"/>
              <a:gd name="T48" fmla="*/ 2147483647 w 674"/>
              <a:gd name="T49" fmla="*/ 2147483647 h 324"/>
              <a:gd name="T50" fmla="*/ 2147483647 w 674"/>
              <a:gd name="T51" fmla="*/ 2147483647 h 324"/>
              <a:gd name="T52" fmla="*/ 2147483647 w 674"/>
              <a:gd name="T53" fmla="*/ 2147483647 h 324"/>
              <a:gd name="T54" fmla="*/ 2147483647 w 674"/>
              <a:gd name="T55" fmla="*/ 2147483647 h 324"/>
              <a:gd name="T56" fmla="*/ 2147483647 w 674"/>
              <a:gd name="T57" fmla="*/ 2147483647 h 324"/>
              <a:gd name="T58" fmla="*/ 2147483647 w 674"/>
              <a:gd name="T59" fmla="*/ 2147483647 h 324"/>
              <a:gd name="T60" fmla="*/ 2147483647 w 674"/>
              <a:gd name="T61" fmla="*/ 2147483647 h 324"/>
              <a:gd name="T62" fmla="*/ 2147483647 w 674"/>
              <a:gd name="T63" fmla="*/ 2147483647 h 324"/>
              <a:gd name="T64" fmla="*/ 2147483647 w 674"/>
              <a:gd name="T65" fmla="*/ 2147483647 h 324"/>
              <a:gd name="T66" fmla="*/ 2147483647 w 674"/>
              <a:gd name="T67" fmla="*/ 2147483647 h 324"/>
              <a:gd name="T68" fmla="*/ 0 w 674"/>
              <a:gd name="T69" fmla="*/ 0 h 324"/>
              <a:gd name="T70" fmla="*/ 2147483647 w 674"/>
              <a:gd name="T71" fmla="*/ 2147483647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74"/>
              <a:gd name="T109" fmla="*/ 0 h 324"/>
              <a:gd name="T110" fmla="*/ 674 w 674"/>
              <a:gd name="T111" fmla="*/ 324 h 3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74" h="324">
                <a:moveTo>
                  <a:pt x="13" y="19"/>
                </a:moveTo>
                <a:lnTo>
                  <a:pt x="3" y="22"/>
                </a:lnTo>
                <a:lnTo>
                  <a:pt x="16" y="40"/>
                </a:lnTo>
                <a:lnTo>
                  <a:pt x="31" y="58"/>
                </a:lnTo>
                <a:lnTo>
                  <a:pt x="47" y="75"/>
                </a:lnTo>
                <a:lnTo>
                  <a:pt x="62" y="90"/>
                </a:lnTo>
                <a:lnTo>
                  <a:pt x="78" y="105"/>
                </a:lnTo>
                <a:lnTo>
                  <a:pt x="95" y="120"/>
                </a:lnTo>
                <a:lnTo>
                  <a:pt x="113" y="133"/>
                </a:lnTo>
                <a:lnTo>
                  <a:pt x="131" y="147"/>
                </a:lnTo>
                <a:lnTo>
                  <a:pt x="149" y="159"/>
                </a:lnTo>
                <a:lnTo>
                  <a:pt x="167" y="170"/>
                </a:lnTo>
                <a:lnTo>
                  <a:pt x="187" y="182"/>
                </a:lnTo>
                <a:lnTo>
                  <a:pt x="206" y="193"/>
                </a:lnTo>
                <a:lnTo>
                  <a:pt x="226" y="203"/>
                </a:lnTo>
                <a:lnTo>
                  <a:pt x="247" y="212"/>
                </a:lnTo>
                <a:lnTo>
                  <a:pt x="268" y="221"/>
                </a:lnTo>
                <a:lnTo>
                  <a:pt x="289" y="231"/>
                </a:lnTo>
                <a:lnTo>
                  <a:pt x="311" y="238"/>
                </a:lnTo>
                <a:lnTo>
                  <a:pt x="333" y="246"/>
                </a:lnTo>
                <a:lnTo>
                  <a:pt x="355" y="253"/>
                </a:lnTo>
                <a:lnTo>
                  <a:pt x="378" y="260"/>
                </a:lnTo>
                <a:lnTo>
                  <a:pt x="401" y="267"/>
                </a:lnTo>
                <a:lnTo>
                  <a:pt x="423" y="273"/>
                </a:lnTo>
                <a:lnTo>
                  <a:pt x="447" y="279"/>
                </a:lnTo>
                <a:lnTo>
                  <a:pt x="471" y="284"/>
                </a:lnTo>
                <a:lnTo>
                  <a:pt x="495" y="290"/>
                </a:lnTo>
                <a:lnTo>
                  <a:pt x="520" y="295"/>
                </a:lnTo>
                <a:lnTo>
                  <a:pt x="544" y="300"/>
                </a:lnTo>
                <a:lnTo>
                  <a:pt x="569" y="305"/>
                </a:lnTo>
                <a:lnTo>
                  <a:pt x="594" y="309"/>
                </a:lnTo>
                <a:lnTo>
                  <a:pt x="619" y="315"/>
                </a:lnTo>
                <a:lnTo>
                  <a:pt x="644" y="319"/>
                </a:lnTo>
                <a:lnTo>
                  <a:pt x="670" y="323"/>
                </a:lnTo>
                <a:lnTo>
                  <a:pt x="673" y="314"/>
                </a:lnTo>
                <a:lnTo>
                  <a:pt x="648" y="309"/>
                </a:lnTo>
                <a:lnTo>
                  <a:pt x="622" y="304"/>
                </a:lnTo>
                <a:lnTo>
                  <a:pt x="597" y="300"/>
                </a:lnTo>
                <a:lnTo>
                  <a:pt x="571" y="295"/>
                </a:lnTo>
                <a:lnTo>
                  <a:pt x="548" y="290"/>
                </a:lnTo>
                <a:lnTo>
                  <a:pt x="523" y="285"/>
                </a:lnTo>
                <a:lnTo>
                  <a:pt x="498" y="281"/>
                </a:lnTo>
                <a:lnTo>
                  <a:pt x="475" y="275"/>
                </a:lnTo>
                <a:lnTo>
                  <a:pt x="451" y="270"/>
                </a:lnTo>
                <a:lnTo>
                  <a:pt x="428" y="264"/>
                </a:lnTo>
                <a:lnTo>
                  <a:pt x="405" y="257"/>
                </a:lnTo>
                <a:lnTo>
                  <a:pt x="382" y="250"/>
                </a:lnTo>
                <a:lnTo>
                  <a:pt x="360" y="243"/>
                </a:lnTo>
                <a:lnTo>
                  <a:pt x="337" y="237"/>
                </a:lnTo>
                <a:lnTo>
                  <a:pt x="315" y="229"/>
                </a:lnTo>
                <a:lnTo>
                  <a:pt x="294" y="221"/>
                </a:lnTo>
                <a:lnTo>
                  <a:pt x="274" y="212"/>
                </a:lnTo>
                <a:lnTo>
                  <a:pt x="252" y="203"/>
                </a:lnTo>
                <a:lnTo>
                  <a:pt x="233" y="195"/>
                </a:lnTo>
                <a:lnTo>
                  <a:pt x="213" y="185"/>
                </a:lnTo>
                <a:lnTo>
                  <a:pt x="194" y="174"/>
                </a:lnTo>
                <a:lnTo>
                  <a:pt x="175" y="163"/>
                </a:lnTo>
                <a:lnTo>
                  <a:pt x="157" y="152"/>
                </a:lnTo>
                <a:lnTo>
                  <a:pt x="139" y="139"/>
                </a:lnTo>
                <a:lnTo>
                  <a:pt x="121" y="126"/>
                </a:lnTo>
                <a:lnTo>
                  <a:pt x="104" y="114"/>
                </a:lnTo>
                <a:lnTo>
                  <a:pt x="88" y="98"/>
                </a:lnTo>
                <a:lnTo>
                  <a:pt x="72" y="83"/>
                </a:lnTo>
                <a:lnTo>
                  <a:pt x="56" y="69"/>
                </a:lnTo>
                <a:lnTo>
                  <a:pt x="41" y="52"/>
                </a:lnTo>
                <a:lnTo>
                  <a:pt x="26" y="35"/>
                </a:lnTo>
                <a:lnTo>
                  <a:pt x="13" y="17"/>
                </a:lnTo>
                <a:lnTo>
                  <a:pt x="2" y="19"/>
                </a:lnTo>
                <a:lnTo>
                  <a:pt x="13" y="17"/>
                </a:lnTo>
                <a:lnTo>
                  <a:pt x="0" y="0"/>
                </a:lnTo>
                <a:lnTo>
                  <a:pt x="2" y="19"/>
                </a:lnTo>
                <a:lnTo>
                  <a:pt x="13" y="19"/>
                </a:lnTo>
              </a:path>
            </a:pathLst>
          </a:custGeom>
          <a:solidFill>
            <a:srgbClr val="790015"/>
          </a:solidFill>
          <a:ln w="12700" cap="rnd">
            <a:solidFill>
              <a:srgbClr val="FC0128"/>
            </a:solidFill>
            <a:round/>
            <a:headEnd/>
            <a:tailEnd/>
          </a:ln>
        </p:spPr>
        <p:txBody>
          <a:bodyPr/>
          <a:lstStyle/>
          <a:p>
            <a:endParaRPr lang="en-US"/>
          </a:p>
        </p:txBody>
      </p:sp>
      <p:sp>
        <p:nvSpPr>
          <p:cNvPr id="53467" name="Freeform 233"/>
          <p:cNvSpPr>
            <a:spLocks/>
          </p:cNvSpPr>
          <p:nvPr/>
        </p:nvSpPr>
        <p:spPr bwMode="auto">
          <a:xfrm>
            <a:off x="5181603" y="4114802"/>
            <a:ext cx="144463" cy="461963"/>
          </a:xfrm>
          <a:custGeom>
            <a:avLst/>
            <a:gdLst>
              <a:gd name="T0" fmla="*/ 2147483647 w 101"/>
              <a:gd name="T1" fmla="*/ 2147483647 h 320"/>
              <a:gd name="T2" fmla="*/ 2147483647 w 101"/>
              <a:gd name="T3" fmla="*/ 2147483647 h 320"/>
              <a:gd name="T4" fmla="*/ 2147483647 w 101"/>
              <a:gd name="T5" fmla="*/ 2147483647 h 320"/>
              <a:gd name="T6" fmla="*/ 2147483647 w 101"/>
              <a:gd name="T7" fmla="*/ 2147483647 h 320"/>
              <a:gd name="T8" fmla="*/ 2147483647 w 101"/>
              <a:gd name="T9" fmla="*/ 2147483647 h 320"/>
              <a:gd name="T10" fmla="*/ 2147483647 w 101"/>
              <a:gd name="T11" fmla="*/ 2147483647 h 320"/>
              <a:gd name="T12" fmla="*/ 2147483647 w 101"/>
              <a:gd name="T13" fmla="*/ 2147483647 h 320"/>
              <a:gd name="T14" fmla="*/ 2147483647 w 101"/>
              <a:gd name="T15" fmla="*/ 2147483647 h 320"/>
              <a:gd name="T16" fmla="*/ 2147483647 w 101"/>
              <a:gd name="T17" fmla="*/ 2147483647 h 320"/>
              <a:gd name="T18" fmla="*/ 2147483647 w 101"/>
              <a:gd name="T19" fmla="*/ 2147483647 h 320"/>
              <a:gd name="T20" fmla="*/ 2147483647 w 101"/>
              <a:gd name="T21" fmla="*/ 2147483647 h 320"/>
              <a:gd name="T22" fmla="*/ 2147483647 w 101"/>
              <a:gd name="T23" fmla="*/ 2147483647 h 320"/>
              <a:gd name="T24" fmla="*/ 2147483647 w 101"/>
              <a:gd name="T25" fmla="*/ 2147483647 h 320"/>
              <a:gd name="T26" fmla="*/ 2147483647 w 101"/>
              <a:gd name="T27" fmla="*/ 2147483647 h 320"/>
              <a:gd name="T28" fmla="*/ 2147483647 w 101"/>
              <a:gd name="T29" fmla="*/ 2147483647 h 320"/>
              <a:gd name="T30" fmla="*/ 2147483647 w 101"/>
              <a:gd name="T31" fmla="*/ 2147483647 h 320"/>
              <a:gd name="T32" fmla="*/ 2147483647 w 101"/>
              <a:gd name="T33" fmla="*/ 0 h 320"/>
              <a:gd name="T34" fmla="*/ 2147483647 w 101"/>
              <a:gd name="T35" fmla="*/ 2147483647 h 320"/>
              <a:gd name="T36" fmla="*/ 2147483647 w 101"/>
              <a:gd name="T37" fmla="*/ 2147483647 h 320"/>
              <a:gd name="T38" fmla="*/ 2147483647 w 101"/>
              <a:gd name="T39" fmla="*/ 2147483647 h 320"/>
              <a:gd name="T40" fmla="*/ 2147483647 w 101"/>
              <a:gd name="T41" fmla="*/ 2147483647 h 320"/>
              <a:gd name="T42" fmla="*/ 2147483647 w 101"/>
              <a:gd name="T43" fmla="*/ 2147483647 h 320"/>
              <a:gd name="T44" fmla="*/ 2147483647 w 101"/>
              <a:gd name="T45" fmla="*/ 2147483647 h 320"/>
              <a:gd name="T46" fmla="*/ 2147483647 w 101"/>
              <a:gd name="T47" fmla="*/ 2147483647 h 320"/>
              <a:gd name="T48" fmla="*/ 2147483647 w 101"/>
              <a:gd name="T49" fmla="*/ 2147483647 h 320"/>
              <a:gd name="T50" fmla="*/ 2147483647 w 101"/>
              <a:gd name="T51" fmla="*/ 2147483647 h 320"/>
              <a:gd name="T52" fmla="*/ 2147483647 w 101"/>
              <a:gd name="T53" fmla="*/ 2147483647 h 320"/>
              <a:gd name="T54" fmla="*/ 2147483647 w 101"/>
              <a:gd name="T55" fmla="*/ 2147483647 h 320"/>
              <a:gd name="T56" fmla="*/ 2147483647 w 101"/>
              <a:gd name="T57" fmla="*/ 2147483647 h 320"/>
              <a:gd name="T58" fmla="*/ 2147483647 w 101"/>
              <a:gd name="T59" fmla="*/ 2147483647 h 320"/>
              <a:gd name="T60" fmla="*/ 2147483647 w 101"/>
              <a:gd name="T61" fmla="*/ 2147483647 h 320"/>
              <a:gd name="T62" fmla="*/ 2147483647 w 101"/>
              <a:gd name="T63" fmla="*/ 2147483647 h 320"/>
              <a:gd name="T64" fmla="*/ 2147483647 w 101"/>
              <a:gd name="T65" fmla="*/ 2147483647 h 320"/>
              <a:gd name="T66" fmla="*/ 2147483647 w 101"/>
              <a:gd name="T67" fmla="*/ 2147483647 h 320"/>
              <a:gd name="T68" fmla="*/ 2147483647 w 101"/>
              <a:gd name="T69" fmla="*/ 2147483647 h 320"/>
              <a:gd name="T70" fmla="*/ 2147483647 w 101"/>
              <a:gd name="T71" fmla="*/ 2147483647 h 3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320"/>
              <a:gd name="T110" fmla="*/ 101 w 101"/>
              <a:gd name="T111" fmla="*/ 320 h 3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320">
                <a:moveTo>
                  <a:pt x="98" y="313"/>
                </a:moveTo>
                <a:lnTo>
                  <a:pt x="100" y="314"/>
                </a:lnTo>
                <a:lnTo>
                  <a:pt x="96" y="305"/>
                </a:lnTo>
                <a:lnTo>
                  <a:pt x="92" y="294"/>
                </a:lnTo>
                <a:lnTo>
                  <a:pt x="87" y="284"/>
                </a:lnTo>
                <a:lnTo>
                  <a:pt x="83" y="276"/>
                </a:lnTo>
                <a:lnTo>
                  <a:pt x="79" y="265"/>
                </a:lnTo>
                <a:lnTo>
                  <a:pt x="76" y="256"/>
                </a:lnTo>
                <a:lnTo>
                  <a:pt x="71" y="246"/>
                </a:lnTo>
                <a:lnTo>
                  <a:pt x="68" y="236"/>
                </a:lnTo>
                <a:lnTo>
                  <a:pt x="65" y="227"/>
                </a:lnTo>
                <a:lnTo>
                  <a:pt x="61" y="217"/>
                </a:lnTo>
                <a:lnTo>
                  <a:pt x="58" y="207"/>
                </a:lnTo>
                <a:lnTo>
                  <a:pt x="54" y="198"/>
                </a:lnTo>
                <a:lnTo>
                  <a:pt x="51" y="188"/>
                </a:lnTo>
                <a:lnTo>
                  <a:pt x="48" y="178"/>
                </a:lnTo>
                <a:lnTo>
                  <a:pt x="46" y="168"/>
                </a:lnTo>
                <a:lnTo>
                  <a:pt x="42" y="158"/>
                </a:lnTo>
                <a:lnTo>
                  <a:pt x="39" y="149"/>
                </a:lnTo>
                <a:lnTo>
                  <a:pt x="38" y="139"/>
                </a:lnTo>
                <a:lnTo>
                  <a:pt x="34" y="128"/>
                </a:lnTo>
                <a:lnTo>
                  <a:pt x="32" y="119"/>
                </a:lnTo>
                <a:lnTo>
                  <a:pt x="29" y="109"/>
                </a:lnTo>
                <a:lnTo>
                  <a:pt x="28" y="100"/>
                </a:lnTo>
                <a:lnTo>
                  <a:pt x="25" y="89"/>
                </a:lnTo>
                <a:lnTo>
                  <a:pt x="23" y="79"/>
                </a:lnTo>
                <a:lnTo>
                  <a:pt x="21" y="70"/>
                </a:lnTo>
                <a:lnTo>
                  <a:pt x="20" y="60"/>
                </a:lnTo>
                <a:lnTo>
                  <a:pt x="19" y="49"/>
                </a:lnTo>
                <a:lnTo>
                  <a:pt x="16" y="39"/>
                </a:lnTo>
                <a:lnTo>
                  <a:pt x="15" y="30"/>
                </a:lnTo>
                <a:lnTo>
                  <a:pt x="13" y="20"/>
                </a:lnTo>
                <a:lnTo>
                  <a:pt x="13" y="9"/>
                </a:lnTo>
                <a:lnTo>
                  <a:pt x="12" y="0"/>
                </a:lnTo>
                <a:lnTo>
                  <a:pt x="0" y="0"/>
                </a:lnTo>
                <a:lnTo>
                  <a:pt x="1" y="10"/>
                </a:lnTo>
                <a:lnTo>
                  <a:pt x="2" y="20"/>
                </a:lnTo>
                <a:lnTo>
                  <a:pt x="3" y="31"/>
                </a:lnTo>
                <a:lnTo>
                  <a:pt x="4" y="40"/>
                </a:lnTo>
                <a:lnTo>
                  <a:pt x="5" y="51"/>
                </a:lnTo>
                <a:lnTo>
                  <a:pt x="7" y="61"/>
                </a:lnTo>
                <a:lnTo>
                  <a:pt x="10" y="71"/>
                </a:lnTo>
                <a:lnTo>
                  <a:pt x="12" y="81"/>
                </a:lnTo>
                <a:lnTo>
                  <a:pt x="13" y="91"/>
                </a:lnTo>
                <a:lnTo>
                  <a:pt x="15" y="101"/>
                </a:lnTo>
                <a:lnTo>
                  <a:pt x="17" y="111"/>
                </a:lnTo>
                <a:lnTo>
                  <a:pt x="20" y="121"/>
                </a:lnTo>
                <a:lnTo>
                  <a:pt x="22" y="131"/>
                </a:lnTo>
                <a:lnTo>
                  <a:pt x="25" y="140"/>
                </a:lnTo>
                <a:lnTo>
                  <a:pt x="28" y="151"/>
                </a:lnTo>
                <a:lnTo>
                  <a:pt x="30" y="160"/>
                </a:lnTo>
                <a:lnTo>
                  <a:pt x="33" y="170"/>
                </a:lnTo>
                <a:lnTo>
                  <a:pt x="37" y="180"/>
                </a:lnTo>
                <a:lnTo>
                  <a:pt x="39" y="191"/>
                </a:lnTo>
                <a:lnTo>
                  <a:pt x="42" y="200"/>
                </a:lnTo>
                <a:lnTo>
                  <a:pt x="46" y="210"/>
                </a:lnTo>
                <a:lnTo>
                  <a:pt x="49" y="219"/>
                </a:lnTo>
                <a:lnTo>
                  <a:pt x="53" y="230"/>
                </a:lnTo>
                <a:lnTo>
                  <a:pt x="56" y="239"/>
                </a:lnTo>
                <a:lnTo>
                  <a:pt x="60" y="248"/>
                </a:lnTo>
                <a:lnTo>
                  <a:pt x="64" y="259"/>
                </a:lnTo>
                <a:lnTo>
                  <a:pt x="68" y="269"/>
                </a:lnTo>
                <a:lnTo>
                  <a:pt x="71" y="279"/>
                </a:lnTo>
                <a:lnTo>
                  <a:pt x="76" y="288"/>
                </a:lnTo>
                <a:lnTo>
                  <a:pt x="79" y="298"/>
                </a:lnTo>
                <a:lnTo>
                  <a:pt x="84" y="308"/>
                </a:lnTo>
                <a:lnTo>
                  <a:pt x="88" y="317"/>
                </a:lnTo>
                <a:lnTo>
                  <a:pt x="88" y="319"/>
                </a:lnTo>
                <a:lnTo>
                  <a:pt x="88" y="317"/>
                </a:lnTo>
                <a:lnTo>
                  <a:pt x="88" y="318"/>
                </a:lnTo>
                <a:lnTo>
                  <a:pt x="88" y="319"/>
                </a:lnTo>
                <a:lnTo>
                  <a:pt x="98" y="313"/>
                </a:lnTo>
              </a:path>
            </a:pathLst>
          </a:custGeom>
          <a:solidFill>
            <a:srgbClr val="790015"/>
          </a:solidFill>
          <a:ln w="12700" cap="rnd">
            <a:solidFill>
              <a:srgbClr val="FC0128"/>
            </a:solidFill>
            <a:round/>
            <a:headEnd/>
            <a:tailEnd/>
          </a:ln>
        </p:spPr>
        <p:txBody>
          <a:bodyPr/>
          <a:lstStyle/>
          <a:p>
            <a:endParaRPr lang="en-US"/>
          </a:p>
        </p:txBody>
      </p:sp>
      <p:sp>
        <p:nvSpPr>
          <p:cNvPr id="53468" name="Freeform 234"/>
          <p:cNvSpPr>
            <a:spLocks/>
          </p:cNvSpPr>
          <p:nvPr/>
        </p:nvSpPr>
        <p:spPr bwMode="auto">
          <a:xfrm>
            <a:off x="5289553" y="4549775"/>
            <a:ext cx="157163" cy="1030288"/>
          </a:xfrm>
          <a:custGeom>
            <a:avLst/>
            <a:gdLst>
              <a:gd name="T0" fmla="*/ 2147483647 w 110"/>
              <a:gd name="T1" fmla="*/ 2147483647 h 714"/>
              <a:gd name="T2" fmla="*/ 2147483647 w 110"/>
              <a:gd name="T3" fmla="*/ 2147483647 h 714"/>
              <a:gd name="T4" fmla="*/ 2147483647 w 110"/>
              <a:gd name="T5" fmla="*/ 2147483647 h 714"/>
              <a:gd name="T6" fmla="*/ 2147483647 w 110"/>
              <a:gd name="T7" fmla="*/ 2147483647 h 714"/>
              <a:gd name="T8" fmla="*/ 2147483647 w 110"/>
              <a:gd name="T9" fmla="*/ 2147483647 h 714"/>
              <a:gd name="T10" fmla="*/ 2147483647 w 110"/>
              <a:gd name="T11" fmla="*/ 2147483647 h 714"/>
              <a:gd name="T12" fmla="*/ 2147483647 w 110"/>
              <a:gd name="T13" fmla="*/ 2147483647 h 714"/>
              <a:gd name="T14" fmla="*/ 2147483647 w 110"/>
              <a:gd name="T15" fmla="*/ 2147483647 h 714"/>
              <a:gd name="T16" fmla="*/ 2147483647 w 110"/>
              <a:gd name="T17" fmla="*/ 2147483647 h 714"/>
              <a:gd name="T18" fmla="*/ 2147483647 w 110"/>
              <a:gd name="T19" fmla="*/ 2147483647 h 714"/>
              <a:gd name="T20" fmla="*/ 2147483647 w 110"/>
              <a:gd name="T21" fmla="*/ 2147483647 h 714"/>
              <a:gd name="T22" fmla="*/ 2147483647 w 110"/>
              <a:gd name="T23" fmla="*/ 2147483647 h 714"/>
              <a:gd name="T24" fmla="*/ 2147483647 w 110"/>
              <a:gd name="T25" fmla="*/ 2147483647 h 714"/>
              <a:gd name="T26" fmla="*/ 2147483647 w 110"/>
              <a:gd name="T27" fmla="*/ 2147483647 h 714"/>
              <a:gd name="T28" fmla="*/ 2147483647 w 110"/>
              <a:gd name="T29" fmla="*/ 2147483647 h 714"/>
              <a:gd name="T30" fmla="*/ 2147483647 w 110"/>
              <a:gd name="T31" fmla="*/ 2147483647 h 714"/>
              <a:gd name="T32" fmla="*/ 0 w 110"/>
              <a:gd name="T33" fmla="*/ 2147483647 h 714"/>
              <a:gd name="T34" fmla="*/ 2147483647 w 110"/>
              <a:gd name="T35" fmla="*/ 2147483647 h 714"/>
              <a:gd name="T36" fmla="*/ 2147483647 w 110"/>
              <a:gd name="T37" fmla="*/ 2147483647 h 714"/>
              <a:gd name="T38" fmla="*/ 2147483647 w 110"/>
              <a:gd name="T39" fmla="*/ 2147483647 h 714"/>
              <a:gd name="T40" fmla="*/ 2147483647 w 110"/>
              <a:gd name="T41" fmla="*/ 2147483647 h 714"/>
              <a:gd name="T42" fmla="*/ 2147483647 w 110"/>
              <a:gd name="T43" fmla="*/ 2147483647 h 714"/>
              <a:gd name="T44" fmla="*/ 2147483647 w 110"/>
              <a:gd name="T45" fmla="*/ 2147483647 h 714"/>
              <a:gd name="T46" fmla="*/ 2147483647 w 110"/>
              <a:gd name="T47" fmla="*/ 2147483647 h 714"/>
              <a:gd name="T48" fmla="*/ 2147483647 w 110"/>
              <a:gd name="T49" fmla="*/ 2147483647 h 714"/>
              <a:gd name="T50" fmla="*/ 2147483647 w 110"/>
              <a:gd name="T51" fmla="*/ 2147483647 h 714"/>
              <a:gd name="T52" fmla="*/ 2147483647 w 110"/>
              <a:gd name="T53" fmla="*/ 2147483647 h 714"/>
              <a:gd name="T54" fmla="*/ 2147483647 w 110"/>
              <a:gd name="T55" fmla="*/ 2147483647 h 714"/>
              <a:gd name="T56" fmla="*/ 2147483647 w 110"/>
              <a:gd name="T57" fmla="*/ 2147483647 h 714"/>
              <a:gd name="T58" fmla="*/ 2147483647 w 110"/>
              <a:gd name="T59" fmla="*/ 2147483647 h 714"/>
              <a:gd name="T60" fmla="*/ 2147483647 w 110"/>
              <a:gd name="T61" fmla="*/ 2147483647 h 714"/>
              <a:gd name="T62" fmla="*/ 2147483647 w 110"/>
              <a:gd name="T63" fmla="*/ 2147483647 h 714"/>
              <a:gd name="T64" fmla="*/ 2147483647 w 110"/>
              <a:gd name="T65" fmla="*/ 2147483647 h 7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714"/>
              <a:gd name="T101" fmla="*/ 110 w 110"/>
              <a:gd name="T102" fmla="*/ 714 h 7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714">
                <a:moveTo>
                  <a:pt x="96" y="713"/>
                </a:moveTo>
                <a:lnTo>
                  <a:pt x="96" y="689"/>
                </a:lnTo>
                <a:lnTo>
                  <a:pt x="97" y="667"/>
                </a:lnTo>
                <a:lnTo>
                  <a:pt x="98" y="643"/>
                </a:lnTo>
                <a:lnTo>
                  <a:pt x="100" y="621"/>
                </a:lnTo>
                <a:lnTo>
                  <a:pt x="101" y="596"/>
                </a:lnTo>
                <a:lnTo>
                  <a:pt x="102" y="572"/>
                </a:lnTo>
                <a:lnTo>
                  <a:pt x="103" y="547"/>
                </a:lnTo>
                <a:lnTo>
                  <a:pt x="104" y="523"/>
                </a:lnTo>
                <a:lnTo>
                  <a:pt x="105" y="499"/>
                </a:lnTo>
                <a:lnTo>
                  <a:pt x="106" y="473"/>
                </a:lnTo>
                <a:lnTo>
                  <a:pt x="107" y="448"/>
                </a:lnTo>
                <a:lnTo>
                  <a:pt x="107" y="423"/>
                </a:lnTo>
                <a:lnTo>
                  <a:pt x="109" y="398"/>
                </a:lnTo>
                <a:lnTo>
                  <a:pt x="109" y="375"/>
                </a:lnTo>
                <a:lnTo>
                  <a:pt x="109" y="349"/>
                </a:lnTo>
                <a:lnTo>
                  <a:pt x="107" y="326"/>
                </a:lnTo>
                <a:lnTo>
                  <a:pt x="106" y="301"/>
                </a:lnTo>
                <a:lnTo>
                  <a:pt x="105" y="277"/>
                </a:lnTo>
                <a:lnTo>
                  <a:pt x="104" y="253"/>
                </a:lnTo>
                <a:lnTo>
                  <a:pt x="101" y="231"/>
                </a:lnTo>
                <a:lnTo>
                  <a:pt x="97" y="209"/>
                </a:lnTo>
                <a:lnTo>
                  <a:pt x="94" y="186"/>
                </a:lnTo>
                <a:lnTo>
                  <a:pt x="89" y="164"/>
                </a:lnTo>
                <a:lnTo>
                  <a:pt x="85" y="142"/>
                </a:lnTo>
                <a:lnTo>
                  <a:pt x="79" y="123"/>
                </a:lnTo>
                <a:lnTo>
                  <a:pt x="71" y="103"/>
                </a:lnTo>
                <a:lnTo>
                  <a:pt x="64" y="83"/>
                </a:lnTo>
                <a:lnTo>
                  <a:pt x="55" y="64"/>
                </a:lnTo>
                <a:lnTo>
                  <a:pt x="46" y="47"/>
                </a:lnTo>
                <a:lnTo>
                  <a:pt x="34" y="31"/>
                </a:lnTo>
                <a:lnTo>
                  <a:pt x="22" y="14"/>
                </a:lnTo>
                <a:lnTo>
                  <a:pt x="10" y="0"/>
                </a:lnTo>
                <a:lnTo>
                  <a:pt x="0" y="5"/>
                </a:lnTo>
                <a:lnTo>
                  <a:pt x="13" y="19"/>
                </a:lnTo>
                <a:lnTo>
                  <a:pt x="24" y="36"/>
                </a:lnTo>
                <a:lnTo>
                  <a:pt x="34" y="51"/>
                </a:lnTo>
                <a:lnTo>
                  <a:pt x="43" y="69"/>
                </a:lnTo>
                <a:lnTo>
                  <a:pt x="52" y="86"/>
                </a:lnTo>
                <a:lnTo>
                  <a:pt x="60" y="105"/>
                </a:lnTo>
                <a:lnTo>
                  <a:pt x="66" y="125"/>
                </a:lnTo>
                <a:lnTo>
                  <a:pt x="73" y="145"/>
                </a:lnTo>
                <a:lnTo>
                  <a:pt x="78" y="166"/>
                </a:lnTo>
                <a:lnTo>
                  <a:pt x="82" y="187"/>
                </a:lnTo>
                <a:lnTo>
                  <a:pt x="86" y="209"/>
                </a:lnTo>
                <a:lnTo>
                  <a:pt x="88" y="231"/>
                </a:lnTo>
                <a:lnTo>
                  <a:pt x="91" y="254"/>
                </a:lnTo>
                <a:lnTo>
                  <a:pt x="93" y="278"/>
                </a:lnTo>
                <a:lnTo>
                  <a:pt x="95" y="301"/>
                </a:lnTo>
                <a:lnTo>
                  <a:pt x="96" y="326"/>
                </a:lnTo>
                <a:lnTo>
                  <a:pt x="96" y="349"/>
                </a:lnTo>
                <a:lnTo>
                  <a:pt x="96" y="375"/>
                </a:lnTo>
                <a:lnTo>
                  <a:pt x="96" y="398"/>
                </a:lnTo>
                <a:lnTo>
                  <a:pt x="96" y="423"/>
                </a:lnTo>
                <a:lnTo>
                  <a:pt x="95" y="448"/>
                </a:lnTo>
                <a:lnTo>
                  <a:pt x="94" y="473"/>
                </a:lnTo>
                <a:lnTo>
                  <a:pt x="93" y="499"/>
                </a:lnTo>
                <a:lnTo>
                  <a:pt x="92" y="522"/>
                </a:lnTo>
                <a:lnTo>
                  <a:pt x="91" y="547"/>
                </a:lnTo>
                <a:lnTo>
                  <a:pt x="88" y="571"/>
                </a:lnTo>
                <a:lnTo>
                  <a:pt x="88" y="596"/>
                </a:lnTo>
                <a:lnTo>
                  <a:pt x="87" y="620"/>
                </a:lnTo>
                <a:lnTo>
                  <a:pt x="86" y="643"/>
                </a:lnTo>
                <a:lnTo>
                  <a:pt x="85" y="667"/>
                </a:lnTo>
                <a:lnTo>
                  <a:pt x="85" y="689"/>
                </a:lnTo>
                <a:lnTo>
                  <a:pt x="85" y="713"/>
                </a:lnTo>
                <a:lnTo>
                  <a:pt x="96" y="713"/>
                </a:lnTo>
              </a:path>
            </a:pathLst>
          </a:custGeom>
          <a:solidFill>
            <a:srgbClr val="790015"/>
          </a:solidFill>
          <a:ln w="12700" cap="rnd">
            <a:solidFill>
              <a:srgbClr val="FC0128"/>
            </a:solidFill>
            <a:round/>
            <a:headEnd/>
            <a:tailEnd/>
          </a:ln>
        </p:spPr>
        <p:txBody>
          <a:bodyPr/>
          <a:lstStyle/>
          <a:p>
            <a:endParaRPr lang="en-US"/>
          </a:p>
        </p:txBody>
      </p:sp>
      <p:sp>
        <p:nvSpPr>
          <p:cNvPr id="53469" name="Freeform 235"/>
          <p:cNvSpPr>
            <a:spLocks/>
          </p:cNvSpPr>
          <p:nvPr/>
        </p:nvSpPr>
        <p:spPr bwMode="auto">
          <a:xfrm>
            <a:off x="5230815" y="4891090"/>
            <a:ext cx="57151" cy="768351"/>
          </a:xfrm>
          <a:custGeom>
            <a:avLst/>
            <a:gdLst>
              <a:gd name="T0" fmla="*/ 2147483647 w 39"/>
              <a:gd name="T1" fmla="*/ 2147483647 h 532"/>
              <a:gd name="T2" fmla="*/ 2147483647 w 39"/>
              <a:gd name="T3" fmla="*/ 2147483647 h 532"/>
              <a:gd name="T4" fmla="*/ 2147483647 w 39"/>
              <a:gd name="T5" fmla="*/ 2147483647 h 532"/>
              <a:gd name="T6" fmla="*/ 2147483647 w 39"/>
              <a:gd name="T7" fmla="*/ 2147483647 h 532"/>
              <a:gd name="T8" fmla="*/ 2147483647 w 39"/>
              <a:gd name="T9" fmla="*/ 2147483647 h 532"/>
              <a:gd name="T10" fmla="*/ 2147483647 w 39"/>
              <a:gd name="T11" fmla="*/ 2147483647 h 532"/>
              <a:gd name="T12" fmla="*/ 2147483647 w 39"/>
              <a:gd name="T13" fmla="*/ 2147483647 h 532"/>
              <a:gd name="T14" fmla="*/ 2147483647 w 39"/>
              <a:gd name="T15" fmla="*/ 2147483647 h 532"/>
              <a:gd name="T16" fmla="*/ 2147483647 w 39"/>
              <a:gd name="T17" fmla="*/ 2147483647 h 532"/>
              <a:gd name="T18" fmla="*/ 2147483647 w 39"/>
              <a:gd name="T19" fmla="*/ 2147483647 h 532"/>
              <a:gd name="T20" fmla="*/ 2147483647 w 39"/>
              <a:gd name="T21" fmla="*/ 2147483647 h 532"/>
              <a:gd name="T22" fmla="*/ 2147483647 w 39"/>
              <a:gd name="T23" fmla="*/ 2147483647 h 532"/>
              <a:gd name="T24" fmla="*/ 2147483647 w 39"/>
              <a:gd name="T25" fmla="*/ 2147483647 h 532"/>
              <a:gd name="T26" fmla="*/ 2147483647 w 39"/>
              <a:gd name="T27" fmla="*/ 2147483647 h 532"/>
              <a:gd name="T28" fmla="*/ 2147483647 w 39"/>
              <a:gd name="T29" fmla="*/ 2147483647 h 532"/>
              <a:gd name="T30" fmla="*/ 2147483647 w 39"/>
              <a:gd name="T31" fmla="*/ 2147483647 h 532"/>
              <a:gd name="T32" fmla="*/ 2147483647 w 39"/>
              <a:gd name="T33" fmla="*/ 2147483647 h 532"/>
              <a:gd name="T34" fmla="*/ 2147483647 w 39"/>
              <a:gd name="T35" fmla="*/ 2147483647 h 532"/>
              <a:gd name="T36" fmla="*/ 2147483647 w 39"/>
              <a:gd name="T37" fmla="*/ 2147483647 h 532"/>
              <a:gd name="T38" fmla="*/ 2147483647 w 39"/>
              <a:gd name="T39" fmla="*/ 2147483647 h 532"/>
              <a:gd name="T40" fmla="*/ 2147483647 w 39"/>
              <a:gd name="T41" fmla="*/ 2147483647 h 532"/>
              <a:gd name="T42" fmla="*/ 2147483647 w 39"/>
              <a:gd name="T43" fmla="*/ 2147483647 h 532"/>
              <a:gd name="T44" fmla="*/ 2147483647 w 39"/>
              <a:gd name="T45" fmla="*/ 2147483647 h 532"/>
              <a:gd name="T46" fmla="*/ 2147483647 w 39"/>
              <a:gd name="T47" fmla="*/ 2147483647 h 532"/>
              <a:gd name="T48" fmla="*/ 2147483647 w 39"/>
              <a:gd name="T49" fmla="*/ 2147483647 h 532"/>
              <a:gd name="T50" fmla="*/ 2147483647 w 39"/>
              <a:gd name="T51" fmla="*/ 2147483647 h 532"/>
              <a:gd name="T52" fmla="*/ 2147483647 w 39"/>
              <a:gd name="T53" fmla="*/ 2147483647 h 532"/>
              <a:gd name="T54" fmla="*/ 2147483647 w 39"/>
              <a:gd name="T55" fmla="*/ 2147483647 h 532"/>
              <a:gd name="T56" fmla="*/ 2147483647 w 39"/>
              <a:gd name="T57" fmla="*/ 2147483647 h 532"/>
              <a:gd name="T58" fmla="*/ 2147483647 w 39"/>
              <a:gd name="T59" fmla="*/ 2147483647 h 532"/>
              <a:gd name="T60" fmla="*/ 2147483647 w 39"/>
              <a:gd name="T61" fmla="*/ 2147483647 h 532"/>
              <a:gd name="T62" fmla="*/ 2147483647 w 39"/>
              <a:gd name="T63" fmla="*/ 2147483647 h 532"/>
              <a:gd name="T64" fmla="*/ 2147483647 w 39"/>
              <a:gd name="T65" fmla="*/ 0 h 5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
              <a:gd name="T100" fmla="*/ 0 h 532"/>
              <a:gd name="T101" fmla="*/ 39 w 39"/>
              <a:gd name="T102" fmla="*/ 532 h 5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 h="532">
                <a:moveTo>
                  <a:pt x="16" y="0"/>
                </a:moveTo>
                <a:lnTo>
                  <a:pt x="17" y="18"/>
                </a:lnTo>
                <a:lnTo>
                  <a:pt x="19" y="35"/>
                </a:lnTo>
                <a:lnTo>
                  <a:pt x="21" y="51"/>
                </a:lnTo>
                <a:lnTo>
                  <a:pt x="22" y="69"/>
                </a:lnTo>
                <a:lnTo>
                  <a:pt x="23" y="85"/>
                </a:lnTo>
                <a:lnTo>
                  <a:pt x="23" y="102"/>
                </a:lnTo>
                <a:lnTo>
                  <a:pt x="24" y="120"/>
                </a:lnTo>
                <a:lnTo>
                  <a:pt x="24" y="136"/>
                </a:lnTo>
                <a:lnTo>
                  <a:pt x="24" y="153"/>
                </a:lnTo>
                <a:lnTo>
                  <a:pt x="25" y="169"/>
                </a:lnTo>
                <a:lnTo>
                  <a:pt x="25" y="186"/>
                </a:lnTo>
                <a:lnTo>
                  <a:pt x="25" y="203"/>
                </a:lnTo>
                <a:lnTo>
                  <a:pt x="25" y="219"/>
                </a:lnTo>
                <a:lnTo>
                  <a:pt x="25" y="235"/>
                </a:lnTo>
                <a:lnTo>
                  <a:pt x="24" y="251"/>
                </a:lnTo>
                <a:lnTo>
                  <a:pt x="24" y="268"/>
                </a:lnTo>
                <a:lnTo>
                  <a:pt x="24" y="285"/>
                </a:lnTo>
                <a:lnTo>
                  <a:pt x="23" y="301"/>
                </a:lnTo>
                <a:lnTo>
                  <a:pt x="23" y="318"/>
                </a:lnTo>
                <a:lnTo>
                  <a:pt x="22" y="334"/>
                </a:lnTo>
                <a:lnTo>
                  <a:pt x="21" y="350"/>
                </a:lnTo>
                <a:lnTo>
                  <a:pt x="19" y="367"/>
                </a:lnTo>
                <a:lnTo>
                  <a:pt x="17" y="382"/>
                </a:lnTo>
                <a:lnTo>
                  <a:pt x="16" y="399"/>
                </a:lnTo>
                <a:lnTo>
                  <a:pt x="14" y="415"/>
                </a:lnTo>
                <a:lnTo>
                  <a:pt x="13" y="432"/>
                </a:lnTo>
                <a:lnTo>
                  <a:pt x="11" y="449"/>
                </a:lnTo>
                <a:lnTo>
                  <a:pt x="8" y="464"/>
                </a:lnTo>
                <a:lnTo>
                  <a:pt x="6" y="481"/>
                </a:lnTo>
                <a:lnTo>
                  <a:pt x="5" y="496"/>
                </a:lnTo>
                <a:lnTo>
                  <a:pt x="2" y="513"/>
                </a:lnTo>
                <a:lnTo>
                  <a:pt x="0" y="530"/>
                </a:lnTo>
                <a:lnTo>
                  <a:pt x="13" y="531"/>
                </a:lnTo>
                <a:lnTo>
                  <a:pt x="14" y="514"/>
                </a:lnTo>
                <a:lnTo>
                  <a:pt x="16" y="498"/>
                </a:lnTo>
                <a:lnTo>
                  <a:pt x="20" y="482"/>
                </a:lnTo>
                <a:lnTo>
                  <a:pt x="22" y="465"/>
                </a:lnTo>
                <a:lnTo>
                  <a:pt x="24" y="449"/>
                </a:lnTo>
                <a:lnTo>
                  <a:pt x="25" y="432"/>
                </a:lnTo>
                <a:lnTo>
                  <a:pt x="26" y="415"/>
                </a:lnTo>
                <a:lnTo>
                  <a:pt x="29" y="400"/>
                </a:lnTo>
                <a:lnTo>
                  <a:pt x="31" y="383"/>
                </a:lnTo>
                <a:lnTo>
                  <a:pt x="32" y="367"/>
                </a:lnTo>
                <a:lnTo>
                  <a:pt x="33" y="351"/>
                </a:lnTo>
                <a:lnTo>
                  <a:pt x="33" y="334"/>
                </a:lnTo>
                <a:lnTo>
                  <a:pt x="34" y="318"/>
                </a:lnTo>
                <a:lnTo>
                  <a:pt x="35" y="302"/>
                </a:lnTo>
                <a:lnTo>
                  <a:pt x="36" y="285"/>
                </a:lnTo>
                <a:lnTo>
                  <a:pt x="36" y="268"/>
                </a:lnTo>
                <a:lnTo>
                  <a:pt x="38" y="251"/>
                </a:lnTo>
                <a:lnTo>
                  <a:pt x="38" y="235"/>
                </a:lnTo>
                <a:lnTo>
                  <a:pt x="38" y="219"/>
                </a:lnTo>
                <a:lnTo>
                  <a:pt x="38" y="203"/>
                </a:lnTo>
                <a:lnTo>
                  <a:pt x="38" y="186"/>
                </a:lnTo>
                <a:lnTo>
                  <a:pt x="38" y="169"/>
                </a:lnTo>
                <a:lnTo>
                  <a:pt x="38" y="152"/>
                </a:lnTo>
                <a:lnTo>
                  <a:pt x="36" y="135"/>
                </a:lnTo>
                <a:lnTo>
                  <a:pt x="36" y="119"/>
                </a:lnTo>
                <a:lnTo>
                  <a:pt x="35" y="102"/>
                </a:lnTo>
                <a:lnTo>
                  <a:pt x="34" y="85"/>
                </a:lnTo>
                <a:lnTo>
                  <a:pt x="33" y="68"/>
                </a:lnTo>
                <a:lnTo>
                  <a:pt x="33" y="51"/>
                </a:lnTo>
                <a:lnTo>
                  <a:pt x="32" y="34"/>
                </a:lnTo>
                <a:lnTo>
                  <a:pt x="31" y="17"/>
                </a:lnTo>
                <a:lnTo>
                  <a:pt x="29" y="0"/>
                </a:lnTo>
                <a:lnTo>
                  <a:pt x="16" y="0"/>
                </a:lnTo>
              </a:path>
            </a:pathLst>
          </a:custGeom>
          <a:solidFill>
            <a:srgbClr val="790015"/>
          </a:solidFill>
          <a:ln w="12700" cap="rnd">
            <a:solidFill>
              <a:srgbClr val="FC0128"/>
            </a:solidFill>
            <a:round/>
            <a:headEnd/>
            <a:tailEnd/>
          </a:ln>
        </p:spPr>
        <p:txBody>
          <a:bodyPr/>
          <a:lstStyle/>
          <a:p>
            <a:endParaRPr lang="en-US"/>
          </a:p>
        </p:txBody>
      </p:sp>
      <p:sp>
        <p:nvSpPr>
          <p:cNvPr id="53470" name="Freeform 236"/>
          <p:cNvSpPr>
            <a:spLocks/>
          </p:cNvSpPr>
          <p:nvPr/>
        </p:nvSpPr>
        <p:spPr bwMode="auto">
          <a:xfrm>
            <a:off x="5075242" y="4443414"/>
            <a:ext cx="200025" cy="450851"/>
          </a:xfrm>
          <a:custGeom>
            <a:avLst/>
            <a:gdLst>
              <a:gd name="T0" fmla="*/ 2147483647 w 137"/>
              <a:gd name="T1" fmla="*/ 2147483647 h 313"/>
              <a:gd name="T2" fmla="*/ 2147483647 w 137"/>
              <a:gd name="T3" fmla="*/ 2147483647 h 313"/>
              <a:gd name="T4" fmla="*/ 2147483647 w 137"/>
              <a:gd name="T5" fmla="*/ 2147483647 h 313"/>
              <a:gd name="T6" fmla="*/ 2147483647 w 137"/>
              <a:gd name="T7" fmla="*/ 2147483647 h 313"/>
              <a:gd name="T8" fmla="*/ 2147483647 w 137"/>
              <a:gd name="T9" fmla="*/ 2147483647 h 313"/>
              <a:gd name="T10" fmla="*/ 2147483647 w 137"/>
              <a:gd name="T11" fmla="*/ 2147483647 h 313"/>
              <a:gd name="T12" fmla="*/ 2147483647 w 137"/>
              <a:gd name="T13" fmla="*/ 2147483647 h 313"/>
              <a:gd name="T14" fmla="*/ 2147483647 w 137"/>
              <a:gd name="T15" fmla="*/ 2147483647 h 313"/>
              <a:gd name="T16" fmla="*/ 2147483647 w 137"/>
              <a:gd name="T17" fmla="*/ 2147483647 h 313"/>
              <a:gd name="T18" fmla="*/ 2147483647 w 137"/>
              <a:gd name="T19" fmla="*/ 2147483647 h 313"/>
              <a:gd name="T20" fmla="*/ 2147483647 w 137"/>
              <a:gd name="T21" fmla="*/ 2147483647 h 313"/>
              <a:gd name="T22" fmla="*/ 2147483647 w 137"/>
              <a:gd name="T23" fmla="*/ 2147483647 h 313"/>
              <a:gd name="T24" fmla="*/ 2147483647 w 137"/>
              <a:gd name="T25" fmla="*/ 2147483647 h 313"/>
              <a:gd name="T26" fmla="*/ 2147483647 w 137"/>
              <a:gd name="T27" fmla="*/ 2147483647 h 313"/>
              <a:gd name="T28" fmla="*/ 2147483647 w 137"/>
              <a:gd name="T29" fmla="*/ 2147483647 h 313"/>
              <a:gd name="T30" fmla="*/ 2147483647 w 137"/>
              <a:gd name="T31" fmla="*/ 2147483647 h 313"/>
              <a:gd name="T32" fmla="*/ 2147483647 w 137"/>
              <a:gd name="T33" fmla="*/ 2147483647 h 313"/>
              <a:gd name="T34" fmla="*/ 2147483647 w 137"/>
              <a:gd name="T35" fmla="*/ 2147483647 h 313"/>
              <a:gd name="T36" fmla="*/ 2147483647 w 137"/>
              <a:gd name="T37" fmla="*/ 2147483647 h 313"/>
              <a:gd name="T38" fmla="*/ 2147483647 w 137"/>
              <a:gd name="T39" fmla="*/ 2147483647 h 313"/>
              <a:gd name="T40" fmla="*/ 2147483647 w 137"/>
              <a:gd name="T41" fmla="*/ 2147483647 h 313"/>
              <a:gd name="T42" fmla="*/ 2147483647 w 137"/>
              <a:gd name="T43" fmla="*/ 2147483647 h 313"/>
              <a:gd name="T44" fmla="*/ 2147483647 w 137"/>
              <a:gd name="T45" fmla="*/ 2147483647 h 313"/>
              <a:gd name="T46" fmla="*/ 2147483647 w 137"/>
              <a:gd name="T47" fmla="*/ 2147483647 h 313"/>
              <a:gd name="T48" fmla="*/ 2147483647 w 137"/>
              <a:gd name="T49" fmla="*/ 2147483647 h 313"/>
              <a:gd name="T50" fmla="*/ 2147483647 w 137"/>
              <a:gd name="T51" fmla="*/ 2147483647 h 313"/>
              <a:gd name="T52" fmla="*/ 2147483647 w 137"/>
              <a:gd name="T53" fmla="*/ 2147483647 h 313"/>
              <a:gd name="T54" fmla="*/ 2147483647 w 137"/>
              <a:gd name="T55" fmla="*/ 2147483647 h 313"/>
              <a:gd name="T56" fmla="*/ 2147483647 w 137"/>
              <a:gd name="T57" fmla="*/ 2147483647 h 313"/>
              <a:gd name="T58" fmla="*/ 2147483647 w 137"/>
              <a:gd name="T59" fmla="*/ 2147483647 h 313"/>
              <a:gd name="T60" fmla="*/ 2147483647 w 137"/>
              <a:gd name="T61" fmla="*/ 2147483647 h 313"/>
              <a:gd name="T62" fmla="*/ 2147483647 w 137"/>
              <a:gd name="T63" fmla="*/ 2147483647 h 313"/>
              <a:gd name="T64" fmla="*/ 2147483647 w 137"/>
              <a:gd name="T65" fmla="*/ 0 h 3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313"/>
              <a:gd name="T101" fmla="*/ 137 w 137"/>
              <a:gd name="T102" fmla="*/ 313 h 3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313">
                <a:moveTo>
                  <a:pt x="0" y="3"/>
                </a:moveTo>
                <a:lnTo>
                  <a:pt x="4" y="13"/>
                </a:lnTo>
                <a:lnTo>
                  <a:pt x="8" y="22"/>
                </a:lnTo>
                <a:lnTo>
                  <a:pt x="13" y="31"/>
                </a:lnTo>
                <a:lnTo>
                  <a:pt x="19" y="41"/>
                </a:lnTo>
                <a:lnTo>
                  <a:pt x="22" y="50"/>
                </a:lnTo>
                <a:lnTo>
                  <a:pt x="28" y="59"/>
                </a:lnTo>
                <a:lnTo>
                  <a:pt x="32" y="68"/>
                </a:lnTo>
                <a:lnTo>
                  <a:pt x="37" y="77"/>
                </a:lnTo>
                <a:lnTo>
                  <a:pt x="41" y="86"/>
                </a:lnTo>
                <a:lnTo>
                  <a:pt x="47" y="95"/>
                </a:lnTo>
                <a:lnTo>
                  <a:pt x="50" y="103"/>
                </a:lnTo>
                <a:lnTo>
                  <a:pt x="55" y="112"/>
                </a:lnTo>
                <a:lnTo>
                  <a:pt x="59" y="122"/>
                </a:lnTo>
                <a:lnTo>
                  <a:pt x="64" y="130"/>
                </a:lnTo>
                <a:lnTo>
                  <a:pt x="68" y="139"/>
                </a:lnTo>
                <a:lnTo>
                  <a:pt x="72" y="148"/>
                </a:lnTo>
                <a:lnTo>
                  <a:pt x="76" y="157"/>
                </a:lnTo>
                <a:lnTo>
                  <a:pt x="80" y="167"/>
                </a:lnTo>
                <a:lnTo>
                  <a:pt x="84" y="176"/>
                </a:lnTo>
                <a:lnTo>
                  <a:pt x="88" y="184"/>
                </a:lnTo>
                <a:lnTo>
                  <a:pt x="91" y="194"/>
                </a:lnTo>
                <a:lnTo>
                  <a:pt x="95" y="204"/>
                </a:lnTo>
                <a:lnTo>
                  <a:pt x="98" y="214"/>
                </a:lnTo>
                <a:lnTo>
                  <a:pt x="102" y="223"/>
                </a:lnTo>
                <a:lnTo>
                  <a:pt x="105" y="233"/>
                </a:lnTo>
                <a:lnTo>
                  <a:pt x="107" y="244"/>
                </a:lnTo>
                <a:lnTo>
                  <a:pt x="111" y="255"/>
                </a:lnTo>
                <a:lnTo>
                  <a:pt x="114" y="266"/>
                </a:lnTo>
                <a:lnTo>
                  <a:pt x="116" y="276"/>
                </a:lnTo>
                <a:lnTo>
                  <a:pt x="119" y="288"/>
                </a:lnTo>
                <a:lnTo>
                  <a:pt x="121" y="300"/>
                </a:lnTo>
                <a:lnTo>
                  <a:pt x="123" y="312"/>
                </a:lnTo>
                <a:lnTo>
                  <a:pt x="136" y="311"/>
                </a:lnTo>
                <a:lnTo>
                  <a:pt x="133" y="298"/>
                </a:lnTo>
                <a:lnTo>
                  <a:pt x="132" y="287"/>
                </a:lnTo>
                <a:lnTo>
                  <a:pt x="129" y="275"/>
                </a:lnTo>
                <a:lnTo>
                  <a:pt x="125" y="265"/>
                </a:lnTo>
                <a:lnTo>
                  <a:pt x="123" y="253"/>
                </a:lnTo>
                <a:lnTo>
                  <a:pt x="120" y="242"/>
                </a:lnTo>
                <a:lnTo>
                  <a:pt x="116" y="231"/>
                </a:lnTo>
                <a:lnTo>
                  <a:pt x="114" y="222"/>
                </a:lnTo>
                <a:lnTo>
                  <a:pt x="111" y="211"/>
                </a:lnTo>
                <a:lnTo>
                  <a:pt x="106" y="201"/>
                </a:lnTo>
                <a:lnTo>
                  <a:pt x="103" y="191"/>
                </a:lnTo>
                <a:lnTo>
                  <a:pt x="100" y="181"/>
                </a:lnTo>
                <a:lnTo>
                  <a:pt x="96" y="172"/>
                </a:lnTo>
                <a:lnTo>
                  <a:pt x="92" y="163"/>
                </a:lnTo>
                <a:lnTo>
                  <a:pt x="88" y="154"/>
                </a:lnTo>
                <a:lnTo>
                  <a:pt x="84" y="144"/>
                </a:lnTo>
                <a:lnTo>
                  <a:pt x="79" y="135"/>
                </a:lnTo>
                <a:lnTo>
                  <a:pt x="75" y="127"/>
                </a:lnTo>
                <a:lnTo>
                  <a:pt x="71" y="118"/>
                </a:lnTo>
                <a:lnTo>
                  <a:pt x="66" y="108"/>
                </a:lnTo>
                <a:lnTo>
                  <a:pt x="62" y="100"/>
                </a:lnTo>
                <a:lnTo>
                  <a:pt x="57" y="90"/>
                </a:lnTo>
                <a:lnTo>
                  <a:pt x="53" y="82"/>
                </a:lnTo>
                <a:lnTo>
                  <a:pt x="48" y="73"/>
                </a:lnTo>
                <a:lnTo>
                  <a:pt x="43" y="64"/>
                </a:lnTo>
                <a:lnTo>
                  <a:pt x="39" y="55"/>
                </a:lnTo>
                <a:lnTo>
                  <a:pt x="34" y="46"/>
                </a:lnTo>
                <a:lnTo>
                  <a:pt x="30" y="37"/>
                </a:lnTo>
                <a:lnTo>
                  <a:pt x="25" y="28"/>
                </a:lnTo>
                <a:lnTo>
                  <a:pt x="21" y="19"/>
                </a:lnTo>
                <a:lnTo>
                  <a:pt x="15" y="9"/>
                </a:lnTo>
                <a:lnTo>
                  <a:pt x="11" y="0"/>
                </a:lnTo>
                <a:lnTo>
                  <a:pt x="0" y="3"/>
                </a:lnTo>
              </a:path>
            </a:pathLst>
          </a:custGeom>
          <a:solidFill>
            <a:srgbClr val="790015"/>
          </a:solidFill>
          <a:ln w="12700" cap="rnd">
            <a:solidFill>
              <a:srgbClr val="FC0128"/>
            </a:solidFill>
            <a:round/>
            <a:headEnd/>
            <a:tailEnd/>
          </a:ln>
        </p:spPr>
        <p:txBody>
          <a:bodyPr/>
          <a:lstStyle/>
          <a:p>
            <a:endParaRPr lang="en-US"/>
          </a:p>
        </p:txBody>
      </p:sp>
      <p:sp>
        <p:nvSpPr>
          <p:cNvPr id="53471" name="Freeform 237"/>
          <p:cNvSpPr>
            <a:spLocks/>
          </p:cNvSpPr>
          <p:nvPr/>
        </p:nvSpPr>
        <p:spPr bwMode="auto">
          <a:xfrm>
            <a:off x="4010028" y="5275263"/>
            <a:ext cx="506413" cy="341312"/>
          </a:xfrm>
          <a:custGeom>
            <a:avLst/>
            <a:gdLst>
              <a:gd name="T0" fmla="*/ 2147483647 w 350"/>
              <a:gd name="T1" fmla="*/ 2147483647 h 236"/>
              <a:gd name="T2" fmla="*/ 2147483647 w 350"/>
              <a:gd name="T3" fmla="*/ 2147483647 h 236"/>
              <a:gd name="T4" fmla="*/ 2147483647 w 350"/>
              <a:gd name="T5" fmla="*/ 2147483647 h 236"/>
              <a:gd name="T6" fmla="*/ 2147483647 w 350"/>
              <a:gd name="T7" fmla="*/ 2147483647 h 236"/>
              <a:gd name="T8" fmla="*/ 2147483647 w 350"/>
              <a:gd name="T9" fmla="*/ 2147483647 h 236"/>
              <a:gd name="T10" fmla="*/ 2147483647 w 350"/>
              <a:gd name="T11" fmla="*/ 2147483647 h 236"/>
              <a:gd name="T12" fmla="*/ 2147483647 w 350"/>
              <a:gd name="T13" fmla="*/ 2147483647 h 236"/>
              <a:gd name="T14" fmla="*/ 2147483647 w 350"/>
              <a:gd name="T15" fmla="*/ 2147483647 h 236"/>
              <a:gd name="T16" fmla="*/ 2147483647 w 350"/>
              <a:gd name="T17" fmla="*/ 2147483647 h 236"/>
              <a:gd name="T18" fmla="*/ 2147483647 w 350"/>
              <a:gd name="T19" fmla="*/ 2147483647 h 236"/>
              <a:gd name="T20" fmla="*/ 2147483647 w 350"/>
              <a:gd name="T21" fmla="*/ 2147483647 h 236"/>
              <a:gd name="T22" fmla="*/ 2147483647 w 350"/>
              <a:gd name="T23" fmla="*/ 2147483647 h 236"/>
              <a:gd name="T24" fmla="*/ 2147483647 w 350"/>
              <a:gd name="T25" fmla="*/ 2147483647 h 236"/>
              <a:gd name="T26" fmla="*/ 2147483647 w 350"/>
              <a:gd name="T27" fmla="*/ 2147483647 h 236"/>
              <a:gd name="T28" fmla="*/ 2147483647 w 350"/>
              <a:gd name="T29" fmla="*/ 2147483647 h 236"/>
              <a:gd name="T30" fmla="*/ 2147483647 w 350"/>
              <a:gd name="T31" fmla="*/ 2147483647 h 236"/>
              <a:gd name="T32" fmla="*/ 2147483647 w 350"/>
              <a:gd name="T33" fmla="*/ 2147483647 h 236"/>
              <a:gd name="T34" fmla="*/ 2147483647 w 350"/>
              <a:gd name="T35" fmla="*/ 2147483647 h 236"/>
              <a:gd name="T36" fmla="*/ 2147483647 w 350"/>
              <a:gd name="T37" fmla="*/ 2147483647 h 236"/>
              <a:gd name="T38" fmla="*/ 2147483647 w 350"/>
              <a:gd name="T39" fmla="*/ 2147483647 h 236"/>
              <a:gd name="T40" fmla="*/ 2147483647 w 350"/>
              <a:gd name="T41" fmla="*/ 2147483647 h 236"/>
              <a:gd name="T42" fmla="*/ 2147483647 w 350"/>
              <a:gd name="T43" fmla="*/ 2147483647 h 236"/>
              <a:gd name="T44" fmla="*/ 2147483647 w 350"/>
              <a:gd name="T45" fmla="*/ 2147483647 h 236"/>
              <a:gd name="T46" fmla="*/ 2147483647 w 350"/>
              <a:gd name="T47" fmla="*/ 2147483647 h 236"/>
              <a:gd name="T48" fmla="*/ 2147483647 w 350"/>
              <a:gd name="T49" fmla="*/ 2147483647 h 236"/>
              <a:gd name="T50" fmla="*/ 2147483647 w 350"/>
              <a:gd name="T51" fmla="*/ 2147483647 h 236"/>
              <a:gd name="T52" fmla="*/ 2147483647 w 350"/>
              <a:gd name="T53" fmla="*/ 2147483647 h 236"/>
              <a:gd name="T54" fmla="*/ 2147483647 w 350"/>
              <a:gd name="T55" fmla="*/ 2147483647 h 236"/>
              <a:gd name="T56" fmla="*/ 2147483647 w 350"/>
              <a:gd name="T57" fmla="*/ 2147483647 h 236"/>
              <a:gd name="T58" fmla="*/ 2147483647 w 350"/>
              <a:gd name="T59" fmla="*/ 2147483647 h 236"/>
              <a:gd name="T60" fmla="*/ 2147483647 w 350"/>
              <a:gd name="T61" fmla="*/ 2147483647 h 236"/>
              <a:gd name="T62" fmla="*/ 2147483647 w 350"/>
              <a:gd name="T63" fmla="*/ 2147483647 h 236"/>
              <a:gd name="T64" fmla="*/ 2147483647 w 350"/>
              <a:gd name="T65" fmla="*/ 2147483647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0"/>
              <a:gd name="T100" fmla="*/ 0 h 236"/>
              <a:gd name="T101" fmla="*/ 350 w 350"/>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0" h="236">
                <a:moveTo>
                  <a:pt x="337" y="0"/>
                </a:moveTo>
                <a:lnTo>
                  <a:pt x="333" y="8"/>
                </a:lnTo>
                <a:lnTo>
                  <a:pt x="327" y="16"/>
                </a:lnTo>
                <a:lnTo>
                  <a:pt x="322" y="26"/>
                </a:lnTo>
                <a:lnTo>
                  <a:pt x="316" y="35"/>
                </a:lnTo>
                <a:lnTo>
                  <a:pt x="309" y="43"/>
                </a:lnTo>
                <a:lnTo>
                  <a:pt x="302" y="53"/>
                </a:lnTo>
                <a:lnTo>
                  <a:pt x="295" y="62"/>
                </a:lnTo>
                <a:lnTo>
                  <a:pt x="287" y="72"/>
                </a:lnTo>
                <a:lnTo>
                  <a:pt x="279" y="80"/>
                </a:lnTo>
                <a:lnTo>
                  <a:pt x="271" y="89"/>
                </a:lnTo>
                <a:lnTo>
                  <a:pt x="262" y="99"/>
                </a:lnTo>
                <a:lnTo>
                  <a:pt x="253" y="108"/>
                </a:lnTo>
                <a:lnTo>
                  <a:pt x="245" y="117"/>
                </a:lnTo>
                <a:lnTo>
                  <a:pt x="235" y="125"/>
                </a:lnTo>
                <a:lnTo>
                  <a:pt x="225" y="134"/>
                </a:lnTo>
                <a:lnTo>
                  <a:pt x="213" y="142"/>
                </a:lnTo>
                <a:lnTo>
                  <a:pt x="203" y="151"/>
                </a:lnTo>
                <a:lnTo>
                  <a:pt x="192" y="158"/>
                </a:lnTo>
                <a:lnTo>
                  <a:pt x="180" y="165"/>
                </a:lnTo>
                <a:lnTo>
                  <a:pt x="168" y="172"/>
                </a:lnTo>
                <a:lnTo>
                  <a:pt x="156" y="180"/>
                </a:lnTo>
                <a:lnTo>
                  <a:pt x="144" y="186"/>
                </a:lnTo>
                <a:lnTo>
                  <a:pt x="130" y="192"/>
                </a:lnTo>
                <a:lnTo>
                  <a:pt x="118" y="198"/>
                </a:lnTo>
                <a:lnTo>
                  <a:pt x="104" y="203"/>
                </a:lnTo>
                <a:lnTo>
                  <a:pt x="90" y="207"/>
                </a:lnTo>
                <a:lnTo>
                  <a:pt x="76" y="212"/>
                </a:lnTo>
                <a:lnTo>
                  <a:pt x="61" y="215"/>
                </a:lnTo>
                <a:lnTo>
                  <a:pt x="46" y="219"/>
                </a:lnTo>
                <a:lnTo>
                  <a:pt x="31" y="221"/>
                </a:lnTo>
                <a:lnTo>
                  <a:pt x="15" y="223"/>
                </a:lnTo>
                <a:lnTo>
                  <a:pt x="0" y="225"/>
                </a:lnTo>
                <a:lnTo>
                  <a:pt x="1" y="235"/>
                </a:lnTo>
                <a:lnTo>
                  <a:pt x="17" y="233"/>
                </a:lnTo>
                <a:lnTo>
                  <a:pt x="33" y="232"/>
                </a:lnTo>
                <a:lnTo>
                  <a:pt x="49" y="228"/>
                </a:lnTo>
                <a:lnTo>
                  <a:pt x="65" y="225"/>
                </a:lnTo>
                <a:lnTo>
                  <a:pt x="79" y="221"/>
                </a:lnTo>
                <a:lnTo>
                  <a:pt x="95" y="217"/>
                </a:lnTo>
                <a:lnTo>
                  <a:pt x="109" y="212"/>
                </a:lnTo>
                <a:lnTo>
                  <a:pt x="122" y="206"/>
                </a:lnTo>
                <a:lnTo>
                  <a:pt x="137" y="200"/>
                </a:lnTo>
                <a:lnTo>
                  <a:pt x="150" y="195"/>
                </a:lnTo>
                <a:lnTo>
                  <a:pt x="163" y="188"/>
                </a:lnTo>
                <a:lnTo>
                  <a:pt x="176" y="181"/>
                </a:lnTo>
                <a:lnTo>
                  <a:pt x="188" y="173"/>
                </a:lnTo>
                <a:lnTo>
                  <a:pt x="200" y="165"/>
                </a:lnTo>
                <a:lnTo>
                  <a:pt x="211" y="158"/>
                </a:lnTo>
                <a:lnTo>
                  <a:pt x="222" y="150"/>
                </a:lnTo>
                <a:lnTo>
                  <a:pt x="234" y="140"/>
                </a:lnTo>
                <a:lnTo>
                  <a:pt x="244" y="132"/>
                </a:lnTo>
                <a:lnTo>
                  <a:pt x="253" y="123"/>
                </a:lnTo>
                <a:lnTo>
                  <a:pt x="263" y="114"/>
                </a:lnTo>
                <a:lnTo>
                  <a:pt x="272" y="105"/>
                </a:lnTo>
                <a:lnTo>
                  <a:pt x="281" y="95"/>
                </a:lnTo>
                <a:lnTo>
                  <a:pt x="290" y="86"/>
                </a:lnTo>
                <a:lnTo>
                  <a:pt x="298" y="77"/>
                </a:lnTo>
                <a:lnTo>
                  <a:pt x="305" y="67"/>
                </a:lnTo>
                <a:lnTo>
                  <a:pt x="313" y="58"/>
                </a:lnTo>
                <a:lnTo>
                  <a:pt x="320" y="49"/>
                </a:lnTo>
                <a:lnTo>
                  <a:pt x="326" y="39"/>
                </a:lnTo>
                <a:lnTo>
                  <a:pt x="333" y="31"/>
                </a:lnTo>
                <a:lnTo>
                  <a:pt x="338" y="21"/>
                </a:lnTo>
                <a:lnTo>
                  <a:pt x="344" y="12"/>
                </a:lnTo>
                <a:lnTo>
                  <a:pt x="349" y="3"/>
                </a:lnTo>
                <a:lnTo>
                  <a:pt x="337" y="0"/>
                </a:lnTo>
              </a:path>
            </a:pathLst>
          </a:custGeom>
          <a:solidFill>
            <a:srgbClr val="790015"/>
          </a:solidFill>
          <a:ln w="12700" cap="rnd">
            <a:solidFill>
              <a:srgbClr val="FC0128"/>
            </a:solidFill>
            <a:round/>
            <a:headEnd/>
            <a:tailEnd/>
          </a:ln>
        </p:spPr>
        <p:txBody>
          <a:bodyPr/>
          <a:lstStyle/>
          <a:p>
            <a:endParaRPr lang="en-US"/>
          </a:p>
        </p:txBody>
      </p:sp>
      <p:sp>
        <p:nvSpPr>
          <p:cNvPr id="53472" name="Freeform 238"/>
          <p:cNvSpPr>
            <a:spLocks/>
          </p:cNvSpPr>
          <p:nvPr/>
        </p:nvSpPr>
        <p:spPr bwMode="auto">
          <a:xfrm>
            <a:off x="4497389" y="5021265"/>
            <a:ext cx="171451" cy="263525"/>
          </a:xfrm>
          <a:custGeom>
            <a:avLst/>
            <a:gdLst>
              <a:gd name="T0" fmla="*/ 2147483647 w 119"/>
              <a:gd name="T1" fmla="*/ 2147483647 h 182"/>
              <a:gd name="T2" fmla="*/ 2147483647 w 119"/>
              <a:gd name="T3" fmla="*/ 2147483647 h 182"/>
              <a:gd name="T4" fmla="*/ 2147483647 w 119"/>
              <a:gd name="T5" fmla="*/ 2147483647 h 182"/>
              <a:gd name="T6" fmla="*/ 2147483647 w 119"/>
              <a:gd name="T7" fmla="*/ 2147483647 h 182"/>
              <a:gd name="T8" fmla="*/ 2147483647 w 119"/>
              <a:gd name="T9" fmla="*/ 2147483647 h 182"/>
              <a:gd name="T10" fmla="*/ 2147483647 w 119"/>
              <a:gd name="T11" fmla="*/ 2147483647 h 182"/>
              <a:gd name="T12" fmla="*/ 2147483647 w 119"/>
              <a:gd name="T13" fmla="*/ 2147483647 h 182"/>
              <a:gd name="T14" fmla="*/ 2147483647 w 119"/>
              <a:gd name="T15" fmla="*/ 2147483647 h 182"/>
              <a:gd name="T16" fmla="*/ 2147483647 w 119"/>
              <a:gd name="T17" fmla="*/ 2147483647 h 182"/>
              <a:gd name="T18" fmla="*/ 2147483647 w 119"/>
              <a:gd name="T19" fmla="*/ 2147483647 h 182"/>
              <a:gd name="T20" fmla="*/ 2147483647 w 119"/>
              <a:gd name="T21" fmla="*/ 2147483647 h 182"/>
              <a:gd name="T22" fmla="*/ 2147483647 w 119"/>
              <a:gd name="T23" fmla="*/ 2147483647 h 182"/>
              <a:gd name="T24" fmla="*/ 2147483647 w 119"/>
              <a:gd name="T25" fmla="*/ 2147483647 h 182"/>
              <a:gd name="T26" fmla="*/ 2147483647 w 119"/>
              <a:gd name="T27" fmla="*/ 2147483647 h 182"/>
              <a:gd name="T28" fmla="*/ 2147483647 w 119"/>
              <a:gd name="T29" fmla="*/ 2147483647 h 182"/>
              <a:gd name="T30" fmla="*/ 2147483647 w 119"/>
              <a:gd name="T31" fmla="*/ 2147483647 h 182"/>
              <a:gd name="T32" fmla="*/ 2147483647 w 119"/>
              <a:gd name="T33" fmla="*/ 2147483647 h 182"/>
              <a:gd name="T34" fmla="*/ 2147483647 w 119"/>
              <a:gd name="T35" fmla="*/ 2147483647 h 182"/>
              <a:gd name="T36" fmla="*/ 2147483647 w 119"/>
              <a:gd name="T37" fmla="*/ 2147483647 h 182"/>
              <a:gd name="T38" fmla="*/ 2147483647 w 119"/>
              <a:gd name="T39" fmla="*/ 2147483647 h 182"/>
              <a:gd name="T40" fmla="*/ 2147483647 w 119"/>
              <a:gd name="T41" fmla="*/ 2147483647 h 182"/>
              <a:gd name="T42" fmla="*/ 2147483647 w 119"/>
              <a:gd name="T43" fmla="*/ 2147483647 h 182"/>
              <a:gd name="T44" fmla="*/ 2147483647 w 119"/>
              <a:gd name="T45" fmla="*/ 2147483647 h 182"/>
              <a:gd name="T46" fmla="*/ 2147483647 w 119"/>
              <a:gd name="T47" fmla="*/ 2147483647 h 182"/>
              <a:gd name="T48" fmla="*/ 2147483647 w 119"/>
              <a:gd name="T49" fmla="*/ 2147483647 h 182"/>
              <a:gd name="T50" fmla="*/ 2147483647 w 119"/>
              <a:gd name="T51" fmla="*/ 2147483647 h 182"/>
              <a:gd name="T52" fmla="*/ 2147483647 w 119"/>
              <a:gd name="T53" fmla="*/ 2147483647 h 182"/>
              <a:gd name="T54" fmla="*/ 2147483647 w 119"/>
              <a:gd name="T55" fmla="*/ 2147483647 h 182"/>
              <a:gd name="T56" fmla="*/ 2147483647 w 119"/>
              <a:gd name="T57" fmla="*/ 2147483647 h 182"/>
              <a:gd name="T58" fmla="*/ 2147483647 w 119"/>
              <a:gd name="T59" fmla="*/ 2147483647 h 182"/>
              <a:gd name="T60" fmla="*/ 2147483647 w 119"/>
              <a:gd name="T61" fmla="*/ 2147483647 h 182"/>
              <a:gd name="T62" fmla="*/ 2147483647 w 119"/>
              <a:gd name="T63" fmla="*/ 2147483647 h 182"/>
              <a:gd name="T64" fmla="*/ 2147483647 w 119"/>
              <a:gd name="T65" fmla="*/ 2147483647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182"/>
              <a:gd name="T101" fmla="*/ 119 w 119"/>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182">
                <a:moveTo>
                  <a:pt x="107" y="0"/>
                </a:moveTo>
                <a:lnTo>
                  <a:pt x="103" y="5"/>
                </a:lnTo>
                <a:lnTo>
                  <a:pt x="98" y="10"/>
                </a:lnTo>
                <a:lnTo>
                  <a:pt x="93" y="15"/>
                </a:lnTo>
                <a:lnTo>
                  <a:pt x="88" y="20"/>
                </a:lnTo>
                <a:lnTo>
                  <a:pt x="84" y="26"/>
                </a:lnTo>
                <a:lnTo>
                  <a:pt x="80" y="32"/>
                </a:lnTo>
                <a:lnTo>
                  <a:pt x="76" y="38"/>
                </a:lnTo>
                <a:lnTo>
                  <a:pt x="73" y="43"/>
                </a:lnTo>
                <a:lnTo>
                  <a:pt x="68" y="47"/>
                </a:lnTo>
                <a:lnTo>
                  <a:pt x="65" y="53"/>
                </a:lnTo>
                <a:lnTo>
                  <a:pt x="61" y="59"/>
                </a:lnTo>
                <a:lnTo>
                  <a:pt x="58" y="64"/>
                </a:lnTo>
                <a:lnTo>
                  <a:pt x="55" y="70"/>
                </a:lnTo>
                <a:lnTo>
                  <a:pt x="51" y="75"/>
                </a:lnTo>
                <a:lnTo>
                  <a:pt x="48" y="81"/>
                </a:lnTo>
                <a:lnTo>
                  <a:pt x="44" y="87"/>
                </a:lnTo>
                <a:lnTo>
                  <a:pt x="42" y="91"/>
                </a:lnTo>
                <a:lnTo>
                  <a:pt x="39" y="97"/>
                </a:lnTo>
                <a:lnTo>
                  <a:pt x="36" y="103"/>
                </a:lnTo>
                <a:lnTo>
                  <a:pt x="34" y="109"/>
                </a:lnTo>
                <a:lnTo>
                  <a:pt x="31" y="114"/>
                </a:lnTo>
                <a:lnTo>
                  <a:pt x="28" y="120"/>
                </a:lnTo>
                <a:lnTo>
                  <a:pt x="25" y="126"/>
                </a:lnTo>
                <a:lnTo>
                  <a:pt x="23" y="132"/>
                </a:lnTo>
                <a:lnTo>
                  <a:pt x="20" y="137"/>
                </a:lnTo>
                <a:lnTo>
                  <a:pt x="17" y="143"/>
                </a:lnTo>
                <a:lnTo>
                  <a:pt x="14" y="149"/>
                </a:lnTo>
                <a:lnTo>
                  <a:pt x="12" y="155"/>
                </a:lnTo>
                <a:lnTo>
                  <a:pt x="8" y="160"/>
                </a:lnTo>
                <a:lnTo>
                  <a:pt x="5" y="166"/>
                </a:lnTo>
                <a:lnTo>
                  <a:pt x="4" y="172"/>
                </a:lnTo>
                <a:lnTo>
                  <a:pt x="0" y="178"/>
                </a:lnTo>
                <a:lnTo>
                  <a:pt x="12" y="181"/>
                </a:lnTo>
                <a:lnTo>
                  <a:pt x="14" y="175"/>
                </a:lnTo>
                <a:lnTo>
                  <a:pt x="17" y="170"/>
                </a:lnTo>
                <a:lnTo>
                  <a:pt x="20" y="164"/>
                </a:lnTo>
                <a:lnTo>
                  <a:pt x="23" y="158"/>
                </a:lnTo>
                <a:lnTo>
                  <a:pt x="26" y="152"/>
                </a:lnTo>
                <a:lnTo>
                  <a:pt x="29" y="146"/>
                </a:lnTo>
                <a:lnTo>
                  <a:pt x="31" y="141"/>
                </a:lnTo>
                <a:lnTo>
                  <a:pt x="34" y="136"/>
                </a:lnTo>
                <a:lnTo>
                  <a:pt x="37" y="130"/>
                </a:lnTo>
                <a:lnTo>
                  <a:pt x="40" y="124"/>
                </a:lnTo>
                <a:lnTo>
                  <a:pt x="43" y="119"/>
                </a:lnTo>
                <a:lnTo>
                  <a:pt x="44" y="113"/>
                </a:lnTo>
                <a:lnTo>
                  <a:pt x="48" y="107"/>
                </a:lnTo>
                <a:lnTo>
                  <a:pt x="51" y="102"/>
                </a:lnTo>
                <a:lnTo>
                  <a:pt x="53" y="96"/>
                </a:lnTo>
                <a:lnTo>
                  <a:pt x="57" y="91"/>
                </a:lnTo>
                <a:lnTo>
                  <a:pt x="59" y="85"/>
                </a:lnTo>
                <a:lnTo>
                  <a:pt x="62" y="79"/>
                </a:lnTo>
                <a:lnTo>
                  <a:pt x="66" y="74"/>
                </a:lnTo>
                <a:lnTo>
                  <a:pt x="68" y="68"/>
                </a:lnTo>
                <a:lnTo>
                  <a:pt x="73" y="63"/>
                </a:lnTo>
                <a:lnTo>
                  <a:pt x="75" y="58"/>
                </a:lnTo>
                <a:lnTo>
                  <a:pt x="79" y="52"/>
                </a:lnTo>
                <a:lnTo>
                  <a:pt x="83" y="47"/>
                </a:lnTo>
                <a:lnTo>
                  <a:pt x="86" y="43"/>
                </a:lnTo>
                <a:lnTo>
                  <a:pt x="90" y="38"/>
                </a:lnTo>
                <a:lnTo>
                  <a:pt x="95" y="32"/>
                </a:lnTo>
                <a:lnTo>
                  <a:pt x="98" y="26"/>
                </a:lnTo>
                <a:lnTo>
                  <a:pt x="103" y="21"/>
                </a:lnTo>
                <a:lnTo>
                  <a:pt x="107" y="16"/>
                </a:lnTo>
                <a:lnTo>
                  <a:pt x="113" y="11"/>
                </a:lnTo>
                <a:lnTo>
                  <a:pt x="118" y="6"/>
                </a:lnTo>
                <a:lnTo>
                  <a:pt x="107" y="0"/>
                </a:lnTo>
              </a:path>
            </a:pathLst>
          </a:custGeom>
          <a:solidFill>
            <a:srgbClr val="790015"/>
          </a:solidFill>
          <a:ln w="12700" cap="rnd">
            <a:solidFill>
              <a:srgbClr val="FC0128"/>
            </a:solidFill>
            <a:round/>
            <a:headEnd/>
            <a:tailEnd/>
          </a:ln>
        </p:spPr>
        <p:txBody>
          <a:bodyPr/>
          <a:lstStyle/>
          <a:p>
            <a:endParaRPr lang="en-US"/>
          </a:p>
        </p:txBody>
      </p:sp>
      <p:sp>
        <p:nvSpPr>
          <p:cNvPr id="53473" name="Freeform 239"/>
          <p:cNvSpPr>
            <a:spLocks/>
          </p:cNvSpPr>
          <p:nvPr/>
        </p:nvSpPr>
        <p:spPr bwMode="auto">
          <a:xfrm>
            <a:off x="4654553" y="4459289"/>
            <a:ext cx="441325" cy="571500"/>
          </a:xfrm>
          <a:custGeom>
            <a:avLst/>
            <a:gdLst>
              <a:gd name="T0" fmla="*/ 2147483647 w 305"/>
              <a:gd name="T1" fmla="*/ 0 h 397"/>
              <a:gd name="T2" fmla="*/ 2147483647 w 305"/>
              <a:gd name="T3" fmla="*/ 2147483647 h 397"/>
              <a:gd name="T4" fmla="*/ 2147483647 w 305"/>
              <a:gd name="T5" fmla="*/ 2147483647 h 397"/>
              <a:gd name="T6" fmla="*/ 2147483647 w 305"/>
              <a:gd name="T7" fmla="*/ 2147483647 h 397"/>
              <a:gd name="T8" fmla="*/ 2147483647 w 305"/>
              <a:gd name="T9" fmla="*/ 2147483647 h 397"/>
              <a:gd name="T10" fmla="*/ 2147483647 w 305"/>
              <a:gd name="T11" fmla="*/ 2147483647 h 397"/>
              <a:gd name="T12" fmla="*/ 2147483647 w 305"/>
              <a:gd name="T13" fmla="*/ 2147483647 h 397"/>
              <a:gd name="T14" fmla="*/ 2147483647 w 305"/>
              <a:gd name="T15" fmla="*/ 2147483647 h 397"/>
              <a:gd name="T16" fmla="*/ 2147483647 w 305"/>
              <a:gd name="T17" fmla="*/ 2147483647 h 397"/>
              <a:gd name="T18" fmla="*/ 2147483647 w 305"/>
              <a:gd name="T19" fmla="*/ 2147483647 h 397"/>
              <a:gd name="T20" fmla="*/ 2147483647 w 305"/>
              <a:gd name="T21" fmla="*/ 2147483647 h 397"/>
              <a:gd name="T22" fmla="*/ 2147483647 w 305"/>
              <a:gd name="T23" fmla="*/ 2147483647 h 397"/>
              <a:gd name="T24" fmla="*/ 2147483647 w 305"/>
              <a:gd name="T25" fmla="*/ 2147483647 h 397"/>
              <a:gd name="T26" fmla="*/ 2147483647 w 305"/>
              <a:gd name="T27" fmla="*/ 2147483647 h 397"/>
              <a:gd name="T28" fmla="*/ 2147483647 w 305"/>
              <a:gd name="T29" fmla="*/ 2147483647 h 397"/>
              <a:gd name="T30" fmla="*/ 2147483647 w 305"/>
              <a:gd name="T31" fmla="*/ 2147483647 h 397"/>
              <a:gd name="T32" fmla="*/ 0 w 305"/>
              <a:gd name="T33" fmla="*/ 2147483647 h 397"/>
              <a:gd name="T34" fmla="*/ 2147483647 w 305"/>
              <a:gd name="T35" fmla="*/ 2147483647 h 397"/>
              <a:gd name="T36" fmla="*/ 2147483647 w 305"/>
              <a:gd name="T37" fmla="*/ 2147483647 h 397"/>
              <a:gd name="T38" fmla="*/ 2147483647 w 305"/>
              <a:gd name="T39" fmla="*/ 2147483647 h 397"/>
              <a:gd name="T40" fmla="*/ 2147483647 w 305"/>
              <a:gd name="T41" fmla="*/ 2147483647 h 397"/>
              <a:gd name="T42" fmla="*/ 2147483647 w 305"/>
              <a:gd name="T43" fmla="*/ 2147483647 h 397"/>
              <a:gd name="T44" fmla="*/ 2147483647 w 305"/>
              <a:gd name="T45" fmla="*/ 2147483647 h 397"/>
              <a:gd name="T46" fmla="*/ 2147483647 w 305"/>
              <a:gd name="T47" fmla="*/ 2147483647 h 397"/>
              <a:gd name="T48" fmla="*/ 2147483647 w 305"/>
              <a:gd name="T49" fmla="*/ 2147483647 h 397"/>
              <a:gd name="T50" fmla="*/ 2147483647 w 305"/>
              <a:gd name="T51" fmla="*/ 2147483647 h 397"/>
              <a:gd name="T52" fmla="*/ 2147483647 w 305"/>
              <a:gd name="T53" fmla="*/ 2147483647 h 397"/>
              <a:gd name="T54" fmla="*/ 2147483647 w 305"/>
              <a:gd name="T55" fmla="*/ 2147483647 h 397"/>
              <a:gd name="T56" fmla="*/ 2147483647 w 305"/>
              <a:gd name="T57" fmla="*/ 2147483647 h 397"/>
              <a:gd name="T58" fmla="*/ 2147483647 w 305"/>
              <a:gd name="T59" fmla="*/ 2147483647 h 397"/>
              <a:gd name="T60" fmla="*/ 2147483647 w 305"/>
              <a:gd name="T61" fmla="*/ 2147483647 h 397"/>
              <a:gd name="T62" fmla="*/ 2147483647 w 305"/>
              <a:gd name="T63" fmla="*/ 2147483647 h 397"/>
              <a:gd name="T64" fmla="*/ 2147483647 w 305"/>
              <a:gd name="T65" fmla="*/ 2147483647 h 397"/>
              <a:gd name="T66" fmla="*/ 2147483647 w 305"/>
              <a:gd name="T67" fmla="*/ 2147483647 h 397"/>
              <a:gd name="T68" fmla="*/ 2147483647 w 305"/>
              <a:gd name="T69" fmla="*/ 2147483647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397"/>
              <a:gd name="T107" fmla="*/ 305 w 305"/>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397">
                <a:moveTo>
                  <a:pt x="291" y="1"/>
                </a:moveTo>
                <a:lnTo>
                  <a:pt x="291" y="0"/>
                </a:lnTo>
                <a:lnTo>
                  <a:pt x="288" y="9"/>
                </a:lnTo>
                <a:lnTo>
                  <a:pt x="284" y="19"/>
                </a:lnTo>
                <a:lnTo>
                  <a:pt x="281" y="30"/>
                </a:lnTo>
                <a:lnTo>
                  <a:pt x="277" y="40"/>
                </a:lnTo>
                <a:lnTo>
                  <a:pt x="272" y="51"/>
                </a:lnTo>
                <a:lnTo>
                  <a:pt x="267" y="62"/>
                </a:lnTo>
                <a:lnTo>
                  <a:pt x="261" y="73"/>
                </a:lnTo>
                <a:lnTo>
                  <a:pt x="255" y="84"/>
                </a:lnTo>
                <a:lnTo>
                  <a:pt x="249" y="95"/>
                </a:lnTo>
                <a:lnTo>
                  <a:pt x="242" y="107"/>
                </a:lnTo>
                <a:lnTo>
                  <a:pt x="235" y="118"/>
                </a:lnTo>
                <a:lnTo>
                  <a:pt x="227" y="130"/>
                </a:lnTo>
                <a:lnTo>
                  <a:pt x="219" y="142"/>
                </a:lnTo>
                <a:lnTo>
                  <a:pt x="211" y="155"/>
                </a:lnTo>
                <a:lnTo>
                  <a:pt x="203" y="167"/>
                </a:lnTo>
                <a:lnTo>
                  <a:pt x="194" y="179"/>
                </a:lnTo>
                <a:lnTo>
                  <a:pt x="185" y="192"/>
                </a:lnTo>
                <a:lnTo>
                  <a:pt x="175" y="204"/>
                </a:lnTo>
                <a:lnTo>
                  <a:pt x="165" y="217"/>
                </a:lnTo>
                <a:lnTo>
                  <a:pt x="155" y="230"/>
                </a:lnTo>
                <a:lnTo>
                  <a:pt x="144" y="243"/>
                </a:lnTo>
                <a:lnTo>
                  <a:pt x="132" y="256"/>
                </a:lnTo>
                <a:lnTo>
                  <a:pt x="120" y="270"/>
                </a:lnTo>
                <a:lnTo>
                  <a:pt x="109" y="282"/>
                </a:lnTo>
                <a:lnTo>
                  <a:pt x="96" y="295"/>
                </a:lnTo>
                <a:lnTo>
                  <a:pt x="84" y="309"/>
                </a:lnTo>
                <a:lnTo>
                  <a:pt x="70" y="322"/>
                </a:lnTo>
                <a:lnTo>
                  <a:pt x="57" y="336"/>
                </a:lnTo>
                <a:lnTo>
                  <a:pt x="43" y="349"/>
                </a:lnTo>
                <a:lnTo>
                  <a:pt x="29" y="362"/>
                </a:lnTo>
                <a:lnTo>
                  <a:pt x="14" y="376"/>
                </a:lnTo>
                <a:lnTo>
                  <a:pt x="0" y="389"/>
                </a:lnTo>
                <a:lnTo>
                  <a:pt x="10" y="396"/>
                </a:lnTo>
                <a:lnTo>
                  <a:pt x="24" y="382"/>
                </a:lnTo>
                <a:lnTo>
                  <a:pt x="38" y="369"/>
                </a:lnTo>
                <a:lnTo>
                  <a:pt x="53" y="355"/>
                </a:lnTo>
                <a:lnTo>
                  <a:pt x="67" y="342"/>
                </a:lnTo>
                <a:lnTo>
                  <a:pt x="81" y="328"/>
                </a:lnTo>
                <a:lnTo>
                  <a:pt x="94" y="316"/>
                </a:lnTo>
                <a:lnTo>
                  <a:pt x="106" y="302"/>
                </a:lnTo>
                <a:lnTo>
                  <a:pt x="119" y="289"/>
                </a:lnTo>
                <a:lnTo>
                  <a:pt x="131" y="275"/>
                </a:lnTo>
                <a:lnTo>
                  <a:pt x="142" y="262"/>
                </a:lnTo>
                <a:lnTo>
                  <a:pt x="154" y="249"/>
                </a:lnTo>
                <a:lnTo>
                  <a:pt x="165" y="236"/>
                </a:lnTo>
                <a:lnTo>
                  <a:pt x="176" y="223"/>
                </a:lnTo>
                <a:lnTo>
                  <a:pt x="185" y="210"/>
                </a:lnTo>
                <a:lnTo>
                  <a:pt x="195" y="197"/>
                </a:lnTo>
                <a:lnTo>
                  <a:pt x="204" y="184"/>
                </a:lnTo>
                <a:lnTo>
                  <a:pt x="213" y="172"/>
                </a:lnTo>
                <a:lnTo>
                  <a:pt x="222" y="159"/>
                </a:lnTo>
                <a:lnTo>
                  <a:pt x="231" y="147"/>
                </a:lnTo>
                <a:lnTo>
                  <a:pt x="238" y="135"/>
                </a:lnTo>
                <a:lnTo>
                  <a:pt x="246" y="123"/>
                </a:lnTo>
                <a:lnTo>
                  <a:pt x="253" y="111"/>
                </a:lnTo>
                <a:lnTo>
                  <a:pt x="260" y="99"/>
                </a:lnTo>
                <a:lnTo>
                  <a:pt x="267" y="87"/>
                </a:lnTo>
                <a:lnTo>
                  <a:pt x="273" y="77"/>
                </a:lnTo>
                <a:lnTo>
                  <a:pt x="278" y="65"/>
                </a:lnTo>
                <a:lnTo>
                  <a:pt x="283" y="54"/>
                </a:lnTo>
                <a:lnTo>
                  <a:pt x="288" y="43"/>
                </a:lnTo>
                <a:lnTo>
                  <a:pt x="292" y="33"/>
                </a:lnTo>
                <a:lnTo>
                  <a:pt x="297" y="22"/>
                </a:lnTo>
                <a:lnTo>
                  <a:pt x="300" y="12"/>
                </a:lnTo>
                <a:lnTo>
                  <a:pt x="302" y="2"/>
                </a:lnTo>
                <a:lnTo>
                  <a:pt x="304" y="1"/>
                </a:lnTo>
                <a:lnTo>
                  <a:pt x="302" y="2"/>
                </a:lnTo>
                <a:lnTo>
                  <a:pt x="304" y="1"/>
                </a:lnTo>
                <a:lnTo>
                  <a:pt x="291" y="1"/>
                </a:lnTo>
              </a:path>
            </a:pathLst>
          </a:custGeom>
          <a:solidFill>
            <a:srgbClr val="790015"/>
          </a:solidFill>
          <a:ln w="12700" cap="rnd">
            <a:solidFill>
              <a:srgbClr val="FC0128"/>
            </a:solidFill>
            <a:round/>
            <a:headEnd/>
            <a:tailEnd/>
          </a:ln>
        </p:spPr>
        <p:txBody>
          <a:bodyPr/>
          <a:lstStyle/>
          <a:p>
            <a:endParaRPr lang="en-US"/>
          </a:p>
        </p:txBody>
      </p:sp>
      <p:sp>
        <p:nvSpPr>
          <p:cNvPr id="53474" name="Freeform 240"/>
          <p:cNvSpPr>
            <a:spLocks/>
          </p:cNvSpPr>
          <p:nvPr/>
        </p:nvSpPr>
        <p:spPr bwMode="auto">
          <a:xfrm>
            <a:off x="3609978" y="5534027"/>
            <a:ext cx="403225" cy="82551"/>
          </a:xfrm>
          <a:custGeom>
            <a:avLst/>
            <a:gdLst>
              <a:gd name="T0" fmla="*/ 2147483647 w 280"/>
              <a:gd name="T1" fmla="*/ 2147483647 h 57"/>
              <a:gd name="T2" fmla="*/ 2147483647 w 280"/>
              <a:gd name="T3" fmla="*/ 2147483647 h 57"/>
              <a:gd name="T4" fmla="*/ 2147483647 w 280"/>
              <a:gd name="T5" fmla="*/ 2147483647 h 57"/>
              <a:gd name="T6" fmla="*/ 2147483647 w 280"/>
              <a:gd name="T7" fmla="*/ 2147483647 h 57"/>
              <a:gd name="T8" fmla="*/ 2147483647 w 280"/>
              <a:gd name="T9" fmla="*/ 2147483647 h 57"/>
              <a:gd name="T10" fmla="*/ 2147483647 w 280"/>
              <a:gd name="T11" fmla="*/ 2147483647 h 57"/>
              <a:gd name="T12" fmla="*/ 2147483647 w 280"/>
              <a:gd name="T13" fmla="*/ 2147483647 h 57"/>
              <a:gd name="T14" fmla="*/ 2147483647 w 280"/>
              <a:gd name="T15" fmla="*/ 2147483647 h 57"/>
              <a:gd name="T16" fmla="*/ 2147483647 w 280"/>
              <a:gd name="T17" fmla="*/ 2147483647 h 57"/>
              <a:gd name="T18" fmla="*/ 2147483647 w 280"/>
              <a:gd name="T19" fmla="*/ 2147483647 h 57"/>
              <a:gd name="T20" fmla="*/ 2147483647 w 280"/>
              <a:gd name="T21" fmla="*/ 2147483647 h 57"/>
              <a:gd name="T22" fmla="*/ 2147483647 w 280"/>
              <a:gd name="T23" fmla="*/ 2147483647 h 57"/>
              <a:gd name="T24" fmla="*/ 2147483647 w 280"/>
              <a:gd name="T25" fmla="*/ 2147483647 h 57"/>
              <a:gd name="T26" fmla="*/ 2147483647 w 280"/>
              <a:gd name="T27" fmla="*/ 2147483647 h 57"/>
              <a:gd name="T28" fmla="*/ 2147483647 w 280"/>
              <a:gd name="T29" fmla="*/ 2147483647 h 57"/>
              <a:gd name="T30" fmla="*/ 2147483647 w 280"/>
              <a:gd name="T31" fmla="*/ 2147483647 h 57"/>
              <a:gd name="T32" fmla="*/ 0 w 280"/>
              <a:gd name="T33" fmla="*/ 2147483647 h 57"/>
              <a:gd name="T34" fmla="*/ 2147483647 w 280"/>
              <a:gd name="T35" fmla="*/ 2147483647 h 57"/>
              <a:gd name="T36" fmla="*/ 2147483647 w 280"/>
              <a:gd name="T37" fmla="*/ 2147483647 h 57"/>
              <a:gd name="T38" fmla="*/ 2147483647 w 280"/>
              <a:gd name="T39" fmla="*/ 2147483647 h 57"/>
              <a:gd name="T40" fmla="*/ 2147483647 w 280"/>
              <a:gd name="T41" fmla="*/ 2147483647 h 57"/>
              <a:gd name="T42" fmla="*/ 2147483647 w 280"/>
              <a:gd name="T43" fmla="*/ 2147483647 h 57"/>
              <a:gd name="T44" fmla="*/ 2147483647 w 280"/>
              <a:gd name="T45" fmla="*/ 2147483647 h 57"/>
              <a:gd name="T46" fmla="*/ 2147483647 w 280"/>
              <a:gd name="T47" fmla="*/ 2147483647 h 57"/>
              <a:gd name="T48" fmla="*/ 2147483647 w 280"/>
              <a:gd name="T49" fmla="*/ 2147483647 h 57"/>
              <a:gd name="T50" fmla="*/ 2147483647 w 280"/>
              <a:gd name="T51" fmla="*/ 2147483647 h 57"/>
              <a:gd name="T52" fmla="*/ 2147483647 w 280"/>
              <a:gd name="T53" fmla="*/ 2147483647 h 57"/>
              <a:gd name="T54" fmla="*/ 2147483647 w 280"/>
              <a:gd name="T55" fmla="*/ 2147483647 h 57"/>
              <a:gd name="T56" fmla="*/ 2147483647 w 280"/>
              <a:gd name="T57" fmla="*/ 2147483647 h 57"/>
              <a:gd name="T58" fmla="*/ 2147483647 w 280"/>
              <a:gd name="T59" fmla="*/ 2147483647 h 57"/>
              <a:gd name="T60" fmla="*/ 2147483647 w 280"/>
              <a:gd name="T61" fmla="*/ 2147483647 h 57"/>
              <a:gd name="T62" fmla="*/ 2147483647 w 280"/>
              <a:gd name="T63" fmla="*/ 2147483647 h 57"/>
              <a:gd name="T64" fmla="*/ 2147483647 w 280"/>
              <a:gd name="T65" fmla="*/ 2147483647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0"/>
              <a:gd name="T100" fmla="*/ 0 h 57"/>
              <a:gd name="T101" fmla="*/ 280 w 28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0" h="57">
                <a:moveTo>
                  <a:pt x="277" y="46"/>
                </a:moveTo>
                <a:lnTo>
                  <a:pt x="268" y="46"/>
                </a:lnTo>
                <a:lnTo>
                  <a:pt x="258" y="46"/>
                </a:lnTo>
                <a:lnTo>
                  <a:pt x="249" y="46"/>
                </a:lnTo>
                <a:lnTo>
                  <a:pt x="240" y="46"/>
                </a:lnTo>
                <a:lnTo>
                  <a:pt x="231" y="46"/>
                </a:lnTo>
                <a:lnTo>
                  <a:pt x="222" y="46"/>
                </a:lnTo>
                <a:lnTo>
                  <a:pt x="212" y="45"/>
                </a:lnTo>
                <a:lnTo>
                  <a:pt x="203" y="45"/>
                </a:lnTo>
                <a:lnTo>
                  <a:pt x="195" y="44"/>
                </a:lnTo>
                <a:lnTo>
                  <a:pt x="186" y="44"/>
                </a:lnTo>
                <a:lnTo>
                  <a:pt x="177" y="43"/>
                </a:lnTo>
                <a:lnTo>
                  <a:pt x="168" y="42"/>
                </a:lnTo>
                <a:lnTo>
                  <a:pt x="160" y="42"/>
                </a:lnTo>
                <a:lnTo>
                  <a:pt x="152" y="41"/>
                </a:lnTo>
                <a:lnTo>
                  <a:pt x="143" y="39"/>
                </a:lnTo>
                <a:lnTo>
                  <a:pt x="135" y="38"/>
                </a:lnTo>
                <a:lnTo>
                  <a:pt x="127" y="36"/>
                </a:lnTo>
                <a:lnTo>
                  <a:pt x="119" y="35"/>
                </a:lnTo>
                <a:lnTo>
                  <a:pt x="111" y="33"/>
                </a:lnTo>
                <a:lnTo>
                  <a:pt x="102" y="31"/>
                </a:lnTo>
                <a:lnTo>
                  <a:pt x="94" y="30"/>
                </a:lnTo>
                <a:lnTo>
                  <a:pt x="86" y="28"/>
                </a:lnTo>
                <a:lnTo>
                  <a:pt x="78" y="26"/>
                </a:lnTo>
                <a:lnTo>
                  <a:pt x="70" y="24"/>
                </a:lnTo>
                <a:lnTo>
                  <a:pt x="61" y="21"/>
                </a:lnTo>
                <a:lnTo>
                  <a:pt x="53" y="19"/>
                </a:lnTo>
                <a:lnTo>
                  <a:pt x="45" y="16"/>
                </a:lnTo>
                <a:lnTo>
                  <a:pt x="37" y="13"/>
                </a:lnTo>
                <a:lnTo>
                  <a:pt x="29" y="10"/>
                </a:lnTo>
                <a:lnTo>
                  <a:pt x="21" y="7"/>
                </a:lnTo>
                <a:lnTo>
                  <a:pt x="13" y="3"/>
                </a:lnTo>
                <a:lnTo>
                  <a:pt x="5" y="0"/>
                </a:lnTo>
                <a:lnTo>
                  <a:pt x="0" y="8"/>
                </a:lnTo>
                <a:lnTo>
                  <a:pt x="7" y="12"/>
                </a:lnTo>
                <a:lnTo>
                  <a:pt x="15" y="15"/>
                </a:lnTo>
                <a:lnTo>
                  <a:pt x="24" y="20"/>
                </a:lnTo>
                <a:lnTo>
                  <a:pt x="32" y="22"/>
                </a:lnTo>
                <a:lnTo>
                  <a:pt x="40" y="25"/>
                </a:lnTo>
                <a:lnTo>
                  <a:pt x="49" y="28"/>
                </a:lnTo>
                <a:lnTo>
                  <a:pt x="57" y="31"/>
                </a:lnTo>
                <a:lnTo>
                  <a:pt x="65" y="33"/>
                </a:lnTo>
                <a:lnTo>
                  <a:pt x="74" y="35"/>
                </a:lnTo>
                <a:lnTo>
                  <a:pt x="82" y="37"/>
                </a:lnTo>
                <a:lnTo>
                  <a:pt x="91" y="40"/>
                </a:lnTo>
                <a:lnTo>
                  <a:pt x="98" y="42"/>
                </a:lnTo>
                <a:lnTo>
                  <a:pt x="107" y="43"/>
                </a:lnTo>
                <a:lnTo>
                  <a:pt x="115" y="45"/>
                </a:lnTo>
                <a:lnTo>
                  <a:pt x="124" y="47"/>
                </a:lnTo>
                <a:lnTo>
                  <a:pt x="133" y="48"/>
                </a:lnTo>
                <a:lnTo>
                  <a:pt x="141" y="49"/>
                </a:lnTo>
                <a:lnTo>
                  <a:pt x="150" y="51"/>
                </a:lnTo>
                <a:lnTo>
                  <a:pt x="159" y="52"/>
                </a:lnTo>
                <a:lnTo>
                  <a:pt x="168" y="53"/>
                </a:lnTo>
                <a:lnTo>
                  <a:pt x="176" y="53"/>
                </a:lnTo>
                <a:lnTo>
                  <a:pt x="185" y="54"/>
                </a:lnTo>
                <a:lnTo>
                  <a:pt x="194" y="54"/>
                </a:lnTo>
                <a:lnTo>
                  <a:pt x="203" y="55"/>
                </a:lnTo>
                <a:lnTo>
                  <a:pt x="212" y="55"/>
                </a:lnTo>
                <a:lnTo>
                  <a:pt x="221" y="56"/>
                </a:lnTo>
                <a:lnTo>
                  <a:pt x="230" y="56"/>
                </a:lnTo>
                <a:lnTo>
                  <a:pt x="240" y="56"/>
                </a:lnTo>
                <a:lnTo>
                  <a:pt x="249" y="56"/>
                </a:lnTo>
                <a:lnTo>
                  <a:pt x="258" y="56"/>
                </a:lnTo>
                <a:lnTo>
                  <a:pt x="268" y="56"/>
                </a:lnTo>
                <a:lnTo>
                  <a:pt x="279" y="56"/>
                </a:lnTo>
                <a:lnTo>
                  <a:pt x="277" y="46"/>
                </a:lnTo>
              </a:path>
            </a:pathLst>
          </a:custGeom>
          <a:solidFill>
            <a:srgbClr val="790015"/>
          </a:solidFill>
          <a:ln w="12700" cap="rnd">
            <a:solidFill>
              <a:srgbClr val="FC0128"/>
            </a:solidFill>
            <a:round/>
            <a:headEnd/>
            <a:tailEnd/>
          </a:ln>
        </p:spPr>
        <p:txBody>
          <a:bodyPr/>
          <a:lstStyle/>
          <a:p>
            <a:endParaRPr lang="en-US"/>
          </a:p>
        </p:txBody>
      </p:sp>
      <p:sp>
        <p:nvSpPr>
          <p:cNvPr id="53475" name="Freeform 241"/>
          <p:cNvSpPr>
            <a:spLocks/>
          </p:cNvSpPr>
          <p:nvPr/>
        </p:nvSpPr>
        <p:spPr bwMode="auto">
          <a:xfrm>
            <a:off x="3676653" y="5418142"/>
            <a:ext cx="379413" cy="58737"/>
          </a:xfrm>
          <a:custGeom>
            <a:avLst/>
            <a:gdLst>
              <a:gd name="T0" fmla="*/ 2147483647 w 263"/>
              <a:gd name="T1" fmla="*/ 2147483647 h 41"/>
              <a:gd name="T2" fmla="*/ 2147483647 w 263"/>
              <a:gd name="T3" fmla="*/ 2147483647 h 41"/>
              <a:gd name="T4" fmla="*/ 2147483647 w 263"/>
              <a:gd name="T5" fmla="*/ 2147483647 h 41"/>
              <a:gd name="T6" fmla="*/ 2147483647 w 263"/>
              <a:gd name="T7" fmla="*/ 2147483647 h 41"/>
              <a:gd name="T8" fmla="*/ 2147483647 w 263"/>
              <a:gd name="T9" fmla="*/ 2147483647 h 41"/>
              <a:gd name="T10" fmla="*/ 2147483647 w 263"/>
              <a:gd name="T11" fmla="*/ 2147483647 h 41"/>
              <a:gd name="T12" fmla="*/ 2147483647 w 263"/>
              <a:gd name="T13" fmla="*/ 2147483647 h 41"/>
              <a:gd name="T14" fmla="*/ 2147483647 w 263"/>
              <a:gd name="T15" fmla="*/ 2147483647 h 41"/>
              <a:gd name="T16" fmla="*/ 2147483647 w 263"/>
              <a:gd name="T17" fmla="*/ 2147483647 h 41"/>
              <a:gd name="T18" fmla="*/ 2147483647 w 263"/>
              <a:gd name="T19" fmla="*/ 2147483647 h 41"/>
              <a:gd name="T20" fmla="*/ 2147483647 w 263"/>
              <a:gd name="T21" fmla="*/ 2147483647 h 41"/>
              <a:gd name="T22" fmla="*/ 2147483647 w 263"/>
              <a:gd name="T23" fmla="*/ 2147483647 h 41"/>
              <a:gd name="T24" fmla="*/ 2147483647 w 263"/>
              <a:gd name="T25" fmla="*/ 2147483647 h 41"/>
              <a:gd name="T26" fmla="*/ 2147483647 w 263"/>
              <a:gd name="T27" fmla="*/ 2147483647 h 41"/>
              <a:gd name="T28" fmla="*/ 2147483647 w 263"/>
              <a:gd name="T29" fmla="*/ 2147483647 h 41"/>
              <a:gd name="T30" fmla="*/ 2147483647 w 263"/>
              <a:gd name="T31" fmla="*/ 2147483647 h 41"/>
              <a:gd name="T32" fmla="*/ 0 w 263"/>
              <a:gd name="T33" fmla="*/ 2147483647 h 41"/>
              <a:gd name="T34" fmla="*/ 2147483647 w 263"/>
              <a:gd name="T35" fmla="*/ 2147483647 h 41"/>
              <a:gd name="T36" fmla="*/ 2147483647 w 263"/>
              <a:gd name="T37" fmla="*/ 2147483647 h 41"/>
              <a:gd name="T38" fmla="*/ 2147483647 w 263"/>
              <a:gd name="T39" fmla="*/ 2147483647 h 41"/>
              <a:gd name="T40" fmla="*/ 2147483647 w 263"/>
              <a:gd name="T41" fmla="*/ 2147483647 h 41"/>
              <a:gd name="T42" fmla="*/ 2147483647 w 263"/>
              <a:gd name="T43" fmla="*/ 2147483647 h 41"/>
              <a:gd name="T44" fmla="*/ 2147483647 w 263"/>
              <a:gd name="T45" fmla="*/ 2147483647 h 41"/>
              <a:gd name="T46" fmla="*/ 2147483647 w 263"/>
              <a:gd name="T47" fmla="*/ 2147483647 h 41"/>
              <a:gd name="T48" fmla="*/ 2147483647 w 263"/>
              <a:gd name="T49" fmla="*/ 2147483647 h 41"/>
              <a:gd name="T50" fmla="*/ 2147483647 w 263"/>
              <a:gd name="T51" fmla="*/ 2147483647 h 41"/>
              <a:gd name="T52" fmla="*/ 2147483647 w 263"/>
              <a:gd name="T53" fmla="*/ 2147483647 h 41"/>
              <a:gd name="T54" fmla="*/ 2147483647 w 263"/>
              <a:gd name="T55" fmla="*/ 2147483647 h 41"/>
              <a:gd name="T56" fmla="*/ 2147483647 w 263"/>
              <a:gd name="T57" fmla="*/ 2147483647 h 41"/>
              <a:gd name="T58" fmla="*/ 2147483647 w 263"/>
              <a:gd name="T59" fmla="*/ 2147483647 h 41"/>
              <a:gd name="T60" fmla="*/ 2147483647 w 263"/>
              <a:gd name="T61" fmla="*/ 2147483647 h 41"/>
              <a:gd name="T62" fmla="*/ 2147483647 w 263"/>
              <a:gd name="T63" fmla="*/ 2147483647 h 41"/>
              <a:gd name="T64" fmla="*/ 2147483647 w 263"/>
              <a:gd name="T65" fmla="*/ 2147483647 h 41"/>
              <a:gd name="T66" fmla="*/ 2147483647 w 263"/>
              <a:gd name="T67" fmla="*/ 2147483647 h 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
              <a:gd name="T103" fmla="*/ 0 h 41"/>
              <a:gd name="T104" fmla="*/ 263 w 263"/>
              <a:gd name="T105" fmla="*/ 41 h 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 h="41">
                <a:moveTo>
                  <a:pt x="258" y="21"/>
                </a:moveTo>
                <a:lnTo>
                  <a:pt x="249" y="22"/>
                </a:lnTo>
                <a:lnTo>
                  <a:pt x="240" y="24"/>
                </a:lnTo>
                <a:lnTo>
                  <a:pt x="230" y="25"/>
                </a:lnTo>
                <a:lnTo>
                  <a:pt x="221" y="26"/>
                </a:lnTo>
                <a:lnTo>
                  <a:pt x="212" y="26"/>
                </a:lnTo>
                <a:lnTo>
                  <a:pt x="203" y="27"/>
                </a:lnTo>
                <a:lnTo>
                  <a:pt x="194" y="28"/>
                </a:lnTo>
                <a:lnTo>
                  <a:pt x="185" y="29"/>
                </a:lnTo>
                <a:lnTo>
                  <a:pt x="176" y="29"/>
                </a:lnTo>
                <a:lnTo>
                  <a:pt x="168" y="30"/>
                </a:lnTo>
                <a:lnTo>
                  <a:pt x="159" y="30"/>
                </a:lnTo>
                <a:lnTo>
                  <a:pt x="151" y="30"/>
                </a:lnTo>
                <a:lnTo>
                  <a:pt x="143" y="30"/>
                </a:lnTo>
                <a:lnTo>
                  <a:pt x="134" y="29"/>
                </a:lnTo>
                <a:lnTo>
                  <a:pt x="128" y="29"/>
                </a:lnTo>
                <a:lnTo>
                  <a:pt x="120" y="28"/>
                </a:lnTo>
                <a:lnTo>
                  <a:pt x="112" y="27"/>
                </a:lnTo>
                <a:lnTo>
                  <a:pt x="104" y="27"/>
                </a:lnTo>
                <a:lnTo>
                  <a:pt x="97" y="26"/>
                </a:lnTo>
                <a:lnTo>
                  <a:pt x="89" y="25"/>
                </a:lnTo>
                <a:lnTo>
                  <a:pt x="82" y="24"/>
                </a:lnTo>
                <a:lnTo>
                  <a:pt x="74" y="22"/>
                </a:lnTo>
                <a:lnTo>
                  <a:pt x="67" y="20"/>
                </a:lnTo>
                <a:lnTo>
                  <a:pt x="60" y="19"/>
                </a:lnTo>
                <a:lnTo>
                  <a:pt x="53" y="17"/>
                </a:lnTo>
                <a:lnTo>
                  <a:pt x="46" y="14"/>
                </a:lnTo>
                <a:lnTo>
                  <a:pt x="39" y="13"/>
                </a:lnTo>
                <a:lnTo>
                  <a:pt x="32" y="10"/>
                </a:lnTo>
                <a:lnTo>
                  <a:pt x="25" y="8"/>
                </a:lnTo>
                <a:lnTo>
                  <a:pt x="20" y="5"/>
                </a:lnTo>
                <a:lnTo>
                  <a:pt x="13" y="2"/>
                </a:lnTo>
                <a:lnTo>
                  <a:pt x="5" y="0"/>
                </a:lnTo>
                <a:lnTo>
                  <a:pt x="0" y="8"/>
                </a:lnTo>
                <a:lnTo>
                  <a:pt x="6" y="11"/>
                </a:lnTo>
                <a:lnTo>
                  <a:pt x="13" y="14"/>
                </a:lnTo>
                <a:lnTo>
                  <a:pt x="21" y="17"/>
                </a:lnTo>
                <a:lnTo>
                  <a:pt x="28" y="20"/>
                </a:lnTo>
                <a:lnTo>
                  <a:pt x="34" y="22"/>
                </a:lnTo>
                <a:lnTo>
                  <a:pt x="42" y="24"/>
                </a:lnTo>
                <a:lnTo>
                  <a:pt x="49" y="26"/>
                </a:lnTo>
                <a:lnTo>
                  <a:pt x="56" y="29"/>
                </a:lnTo>
                <a:lnTo>
                  <a:pt x="64" y="31"/>
                </a:lnTo>
                <a:lnTo>
                  <a:pt x="71" y="32"/>
                </a:lnTo>
                <a:lnTo>
                  <a:pt x="79" y="33"/>
                </a:lnTo>
                <a:lnTo>
                  <a:pt x="87" y="35"/>
                </a:lnTo>
                <a:lnTo>
                  <a:pt x="95" y="36"/>
                </a:lnTo>
                <a:lnTo>
                  <a:pt x="102" y="37"/>
                </a:lnTo>
                <a:lnTo>
                  <a:pt x="110" y="37"/>
                </a:lnTo>
                <a:lnTo>
                  <a:pt x="118" y="38"/>
                </a:lnTo>
                <a:lnTo>
                  <a:pt x="127" y="39"/>
                </a:lnTo>
                <a:lnTo>
                  <a:pt x="134" y="39"/>
                </a:lnTo>
                <a:lnTo>
                  <a:pt x="142" y="40"/>
                </a:lnTo>
                <a:lnTo>
                  <a:pt x="151" y="40"/>
                </a:lnTo>
                <a:lnTo>
                  <a:pt x="159" y="40"/>
                </a:lnTo>
                <a:lnTo>
                  <a:pt x="168" y="40"/>
                </a:lnTo>
                <a:lnTo>
                  <a:pt x="177" y="39"/>
                </a:lnTo>
                <a:lnTo>
                  <a:pt x="186" y="39"/>
                </a:lnTo>
                <a:lnTo>
                  <a:pt x="195" y="38"/>
                </a:lnTo>
                <a:lnTo>
                  <a:pt x="204" y="37"/>
                </a:lnTo>
                <a:lnTo>
                  <a:pt x="213" y="37"/>
                </a:lnTo>
                <a:lnTo>
                  <a:pt x="222" y="36"/>
                </a:lnTo>
                <a:lnTo>
                  <a:pt x="232" y="35"/>
                </a:lnTo>
                <a:lnTo>
                  <a:pt x="241" y="34"/>
                </a:lnTo>
                <a:lnTo>
                  <a:pt x="250" y="32"/>
                </a:lnTo>
                <a:lnTo>
                  <a:pt x="260" y="31"/>
                </a:lnTo>
                <a:lnTo>
                  <a:pt x="262" y="31"/>
                </a:lnTo>
                <a:lnTo>
                  <a:pt x="258" y="21"/>
                </a:lnTo>
              </a:path>
            </a:pathLst>
          </a:custGeom>
          <a:solidFill>
            <a:srgbClr val="790015"/>
          </a:solidFill>
          <a:ln w="12700" cap="rnd">
            <a:solidFill>
              <a:srgbClr val="FC0128"/>
            </a:solidFill>
            <a:round/>
            <a:headEnd/>
            <a:tailEnd/>
          </a:ln>
        </p:spPr>
        <p:txBody>
          <a:bodyPr/>
          <a:lstStyle/>
          <a:p>
            <a:endParaRPr lang="en-US"/>
          </a:p>
        </p:txBody>
      </p:sp>
      <p:sp>
        <p:nvSpPr>
          <p:cNvPr id="53476" name="Freeform 242"/>
          <p:cNvSpPr>
            <a:spLocks/>
          </p:cNvSpPr>
          <p:nvPr/>
        </p:nvSpPr>
        <p:spPr bwMode="auto">
          <a:xfrm>
            <a:off x="4048125" y="5173663"/>
            <a:ext cx="344488" cy="290512"/>
          </a:xfrm>
          <a:custGeom>
            <a:avLst/>
            <a:gdLst>
              <a:gd name="T0" fmla="*/ 2147483647 w 238"/>
              <a:gd name="T1" fmla="*/ 2147483647 h 202"/>
              <a:gd name="T2" fmla="*/ 2147483647 w 238"/>
              <a:gd name="T3" fmla="*/ 2147483647 h 202"/>
              <a:gd name="T4" fmla="*/ 2147483647 w 238"/>
              <a:gd name="T5" fmla="*/ 2147483647 h 202"/>
              <a:gd name="T6" fmla="*/ 2147483647 w 238"/>
              <a:gd name="T7" fmla="*/ 2147483647 h 202"/>
              <a:gd name="T8" fmla="*/ 2147483647 w 238"/>
              <a:gd name="T9" fmla="*/ 2147483647 h 202"/>
              <a:gd name="T10" fmla="*/ 2147483647 w 238"/>
              <a:gd name="T11" fmla="*/ 2147483647 h 202"/>
              <a:gd name="T12" fmla="*/ 2147483647 w 238"/>
              <a:gd name="T13" fmla="*/ 2147483647 h 202"/>
              <a:gd name="T14" fmla="*/ 2147483647 w 238"/>
              <a:gd name="T15" fmla="*/ 2147483647 h 202"/>
              <a:gd name="T16" fmla="*/ 2147483647 w 238"/>
              <a:gd name="T17" fmla="*/ 2147483647 h 202"/>
              <a:gd name="T18" fmla="*/ 2147483647 w 238"/>
              <a:gd name="T19" fmla="*/ 2147483647 h 202"/>
              <a:gd name="T20" fmla="*/ 2147483647 w 238"/>
              <a:gd name="T21" fmla="*/ 2147483647 h 202"/>
              <a:gd name="T22" fmla="*/ 2147483647 w 238"/>
              <a:gd name="T23" fmla="*/ 2147483647 h 202"/>
              <a:gd name="T24" fmla="*/ 2147483647 w 238"/>
              <a:gd name="T25" fmla="*/ 2147483647 h 202"/>
              <a:gd name="T26" fmla="*/ 2147483647 w 238"/>
              <a:gd name="T27" fmla="*/ 2147483647 h 202"/>
              <a:gd name="T28" fmla="*/ 2147483647 w 238"/>
              <a:gd name="T29" fmla="*/ 2147483647 h 202"/>
              <a:gd name="T30" fmla="*/ 2147483647 w 238"/>
              <a:gd name="T31" fmla="*/ 2147483647 h 202"/>
              <a:gd name="T32" fmla="*/ 2147483647 w 238"/>
              <a:gd name="T33" fmla="*/ 2147483647 h 202"/>
              <a:gd name="T34" fmla="*/ 2147483647 w 238"/>
              <a:gd name="T35" fmla="*/ 2147483647 h 202"/>
              <a:gd name="T36" fmla="*/ 2147483647 w 238"/>
              <a:gd name="T37" fmla="*/ 2147483647 h 202"/>
              <a:gd name="T38" fmla="*/ 2147483647 w 238"/>
              <a:gd name="T39" fmla="*/ 2147483647 h 202"/>
              <a:gd name="T40" fmla="*/ 2147483647 w 238"/>
              <a:gd name="T41" fmla="*/ 2147483647 h 202"/>
              <a:gd name="T42" fmla="*/ 2147483647 w 238"/>
              <a:gd name="T43" fmla="*/ 2147483647 h 202"/>
              <a:gd name="T44" fmla="*/ 2147483647 w 238"/>
              <a:gd name="T45" fmla="*/ 2147483647 h 202"/>
              <a:gd name="T46" fmla="*/ 2147483647 w 238"/>
              <a:gd name="T47" fmla="*/ 2147483647 h 202"/>
              <a:gd name="T48" fmla="*/ 2147483647 w 238"/>
              <a:gd name="T49" fmla="*/ 2147483647 h 202"/>
              <a:gd name="T50" fmla="*/ 2147483647 w 238"/>
              <a:gd name="T51" fmla="*/ 2147483647 h 202"/>
              <a:gd name="T52" fmla="*/ 2147483647 w 238"/>
              <a:gd name="T53" fmla="*/ 2147483647 h 202"/>
              <a:gd name="T54" fmla="*/ 2147483647 w 238"/>
              <a:gd name="T55" fmla="*/ 2147483647 h 202"/>
              <a:gd name="T56" fmla="*/ 2147483647 w 238"/>
              <a:gd name="T57" fmla="*/ 2147483647 h 202"/>
              <a:gd name="T58" fmla="*/ 2147483647 w 238"/>
              <a:gd name="T59" fmla="*/ 2147483647 h 202"/>
              <a:gd name="T60" fmla="*/ 2147483647 w 238"/>
              <a:gd name="T61" fmla="*/ 2147483647 h 202"/>
              <a:gd name="T62" fmla="*/ 2147483647 w 238"/>
              <a:gd name="T63" fmla="*/ 2147483647 h 202"/>
              <a:gd name="T64" fmla="*/ 2147483647 w 238"/>
              <a:gd name="T65" fmla="*/ 2147483647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202"/>
              <a:gd name="T101" fmla="*/ 238 w 238"/>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202">
                <a:moveTo>
                  <a:pt x="224" y="0"/>
                </a:moveTo>
                <a:lnTo>
                  <a:pt x="221" y="7"/>
                </a:lnTo>
                <a:lnTo>
                  <a:pt x="216" y="14"/>
                </a:lnTo>
                <a:lnTo>
                  <a:pt x="213" y="23"/>
                </a:lnTo>
                <a:lnTo>
                  <a:pt x="207" y="31"/>
                </a:lnTo>
                <a:lnTo>
                  <a:pt x="203" y="38"/>
                </a:lnTo>
                <a:lnTo>
                  <a:pt x="198" y="45"/>
                </a:lnTo>
                <a:lnTo>
                  <a:pt x="193" y="54"/>
                </a:lnTo>
                <a:lnTo>
                  <a:pt x="187" y="61"/>
                </a:lnTo>
                <a:lnTo>
                  <a:pt x="182" y="69"/>
                </a:lnTo>
                <a:lnTo>
                  <a:pt x="176" y="77"/>
                </a:lnTo>
                <a:lnTo>
                  <a:pt x="170" y="83"/>
                </a:lnTo>
                <a:lnTo>
                  <a:pt x="163" y="90"/>
                </a:lnTo>
                <a:lnTo>
                  <a:pt x="157" y="98"/>
                </a:lnTo>
                <a:lnTo>
                  <a:pt x="150" y="105"/>
                </a:lnTo>
                <a:lnTo>
                  <a:pt x="143" y="112"/>
                </a:lnTo>
                <a:lnTo>
                  <a:pt x="137" y="118"/>
                </a:lnTo>
                <a:lnTo>
                  <a:pt x="130" y="124"/>
                </a:lnTo>
                <a:lnTo>
                  <a:pt x="123" y="130"/>
                </a:lnTo>
                <a:lnTo>
                  <a:pt x="114" y="137"/>
                </a:lnTo>
                <a:lnTo>
                  <a:pt x="106" y="143"/>
                </a:lnTo>
                <a:lnTo>
                  <a:pt x="98" y="148"/>
                </a:lnTo>
                <a:lnTo>
                  <a:pt x="91" y="154"/>
                </a:lnTo>
                <a:lnTo>
                  <a:pt x="82" y="159"/>
                </a:lnTo>
                <a:lnTo>
                  <a:pt x="74" y="164"/>
                </a:lnTo>
                <a:lnTo>
                  <a:pt x="65" y="168"/>
                </a:lnTo>
                <a:lnTo>
                  <a:pt x="56" y="172"/>
                </a:lnTo>
                <a:lnTo>
                  <a:pt x="47" y="176"/>
                </a:lnTo>
                <a:lnTo>
                  <a:pt x="38" y="181"/>
                </a:lnTo>
                <a:lnTo>
                  <a:pt x="29" y="183"/>
                </a:lnTo>
                <a:lnTo>
                  <a:pt x="20" y="187"/>
                </a:lnTo>
                <a:lnTo>
                  <a:pt x="10" y="189"/>
                </a:lnTo>
                <a:lnTo>
                  <a:pt x="0" y="192"/>
                </a:lnTo>
                <a:lnTo>
                  <a:pt x="3" y="201"/>
                </a:lnTo>
                <a:lnTo>
                  <a:pt x="13" y="199"/>
                </a:lnTo>
                <a:lnTo>
                  <a:pt x="23" y="196"/>
                </a:lnTo>
                <a:lnTo>
                  <a:pt x="33" y="193"/>
                </a:lnTo>
                <a:lnTo>
                  <a:pt x="43" y="189"/>
                </a:lnTo>
                <a:lnTo>
                  <a:pt x="53" y="186"/>
                </a:lnTo>
                <a:lnTo>
                  <a:pt x="62" y="181"/>
                </a:lnTo>
                <a:lnTo>
                  <a:pt x="72" y="177"/>
                </a:lnTo>
                <a:lnTo>
                  <a:pt x="80" y="172"/>
                </a:lnTo>
                <a:lnTo>
                  <a:pt x="89" y="167"/>
                </a:lnTo>
                <a:lnTo>
                  <a:pt x="98" y="161"/>
                </a:lnTo>
                <a:lnTo>
                  <a:pt x="106" y="156"/>
                </a:lnTo>
                <a:lnTo>
                  <a:pt x="115" y="151"/>
                </a:lnTo>
                <a:lnTo>
                  <a:pt x="123" y="144"/>
                </a:lnTo>
                <a:lnTo>
                  <a:pt x="131" y="138"/>
                </a:lnTo>
                <a:lnTo>
                  <a:pt x="139" y="131"/>
                </a:lnTo>
                <a:lnTo>
                  <a:pt x="147" y="124"/>
                </a:lnTo>
                <a:lnTo>
                  <a:pt x="153" y="118"/>
                </a:lnTo>
                <a:lnTo>
                  <a:pt x="160" y="111"/>
                </a:lnTo>
                <a:lnTo>
                  <a:pt x="167" y="104"/>
                </a:lnTo>
                <a:lnTo>
                  <a:pt x="174" y="96"/>
                </a:lnTo>
                <a:lnTo>
                  <a:pt x="180" y="89"/>
                </a:lnTo>
                <a:lnTo>
                  <a:pt x="186" y="81"/>
                </a:lnTo>
                <a:lnTo>
                  <a:pt x="192" y="74"/>
                </a:lnTo>
                <a:lnTo>
                  <a:pt x="198" y="66"/>
                </a:lnTo>
                <a:lnTo>
                  <a:pt x="204" y="59"/>
                </a:lnTo>
                <a:lnTo>
                  <a:pt x="208" y="50"/>
                </a:lnTo>
                <a:lnTo>
                  <a:pt x="214" y="43"/>
                </a:lnTo>
                <a:lnTo>
                  <a:pt x="219" y="35"/>
                </a:lnTo>
                <a:lnTo>
                  <a:pt x="224" y="26"/>
                </a:lnTo>
                <a:lnTo>
                  <a:pt x="228" y="19"/>
                </a:lnTo>
                <a:lnTo>
                  <a:pt x="233" y="11"/>
                </a:lnTo>
                <a:lnTo>
                  <a:pt x="237" y="3"/>
                </a:lnTo>
                <a:lnTo>
                  <a:pt x="224" y="0"/>
                </a:lnTo>
              </a:path>
            </a:pathLst>
          </a:custGeom>
          <a:solidFill>
            <a:srgbClr val="790015"/>
          </a:solidFill>
          <a:ln w="12700" cap="rnd">
            <a:solidFill>
              <a:srgbClr val="FC0128"/>
            </a:solidFill>
            <a:round/>
            <a:headEnd/>
            <a:tailEnd/>
          </a:ln>
        </p:spPr>
        <p:txBody>
          <a:bodyPr/>
          <a:lstStyle/>
          <a:p>
            <a:endParaRPr lang="en-US"/>
          </a:p>
        </p:txBody>
      </p:sp>
      <p:sp>
        <p:nvSpPr>
          <p:cNvPr id="53477" name="Freeform 243"/>
          <p:cNvSpPr>
            <a:spLocks/>
          </p:cNvSpPr>
          <p:nvPr/>
        </p:nvSpPr>
        <p:spPr bwMode="auto">
          <a:xfrm>
            <a:off x="4375154" y="4829178"/>
            <a:ext cx="257175" cy="352425"/>
          </a:xfrm>
          <a:custGeom>
            <a:avLst/>
            <a:gdLst>
              <a:gd name="T0" fmla="*/ 2147483647 w 179"/>
              <a:gd name="T1" fmla="*/ 0 h 244"/>
              <a:gd name="T2" fmla="*/ 2147483647 w 179"/>
              <a:gd name="T3" fmla="*/ 2147483647 h 244"/>
              <a:gd name="T4" fmla="*/ 2147483647 w 179"/>
              <a:gd name="T5" fmla="*/ 2147483647 h 244"/>
              <a:gd name="T6" fmla="*/ 2147483647 w 179"/>
              <a:gd name="T7" fmla="*/ 2147483647 h 244"/>
              <a:gd name="T8" fmla="*/ 2147483647 w 179"/>
              <a:gd name="T9" fmla="*/ 2147483647 h 244"/>
              <a:gd name="T10" fmla="*/ 2147483647 w 179"/>
              <a:gd name="T11" fmla="*/ 2147483647 h 244"/>
              <a:gd name="T12" fmla="*/ 2147483647 w 179"/>
              <a:gd name="T13" fmla="*/ 2147483647 h 244"/>
              <a:gd name="T14" fmla="*/ 2147483647 w 179"/>
              <a:gd name="T15" fmla="*/ 2147483647 h 244"/>
              <a:gd name="T16" fmla="*/ 2147483647 w 179"/>
              <a:gd name="T17" fmla="*/ 2147483647 h 244"/>
              <a:gd name="T18" fmla="*/ 2147483647 w 179"/>
              <a:gd name="T19" fmla="*/ 2147483647 h 244"/>
              <a:gd name="T20" fmla="*/ 2147483647 w 179"/>
              <a:gd name="T21" fmla="*/ 2147483647 h 244"/>
              <a:gd name="T22" fmla="*/ 2147483647 w 179"/>
              <a:gd name="T23" fmla="*/ 2147483647 h 244"/>
              <a:gd name="T24" fmla="*/ 2147483647 w 179"/>
              <a:gd name="T25" fmla="*/ 2147483647 h 244"/>
              <a:gd name="T26" fmla="*/ 2147483647 w 179"/>
              <a:gd name="T27" fmla="*/ 2147483647 h 244"/>
              <a:gd name="T28" fmla="*/ 2147483647 w 179"/>
              <a:gd name="T29" fmla="*/ 2147483647 h 244"/>
              <a:gd name="T30" fmla="*/ 2147483647 w 179"/>
              <a:gd name="T31" fmla="*/ 2147483647 h 244"/>
              <a:gd name="T32" fmla="*/ 0 w 179"/>
              <a:gd name="T33" fmla="*/ 2147483647 h 244"/>
              <a:gd name="T34" fmla="*/ 2147483647 w 179"/>
              <a:gd name="T35" fmla="*/ 2147483647 h 244"/>
              <a:gd name="T36" fmla="*/ 2147483647 w 179"/>
              <a:gd name="T37" fmla="*/ 2147483647 h 244"/>
              <a:gd name="T38" fmla="*/ 2147483647 w 179"/>
              <a:gd name="T39" fmla="*/ 2147483647 h 244"/>
              <a:gd name="T40" fmla="*/ 2147483647 w 179"/>
              <a:gd name="T41" fmla="*/ 2147483647 h 244"/>
              <a:gd name="T42" fmla="*/ 2147483647 w 179"/>
              <a:gd name="T43" fmla="*/ 2147483647 h 244"/>
              <a:gd name="T44" fmla="*/ 2147483647 w 179"/>
              <a:gd name="T45" fmla="*/ 2147483647 h 244"/>
              <a:gd name="T46" fmla="*/ 2147483647 w 179"/>
              <a:gd name="T47" fmla="*/ 2147483647 h 244"/>
              <a:gd name="T48" fmla="*/ 2147483647 w 179"/>
              <a:gd name="T49" fmla="*/ 2147483647 h 244"/>
              <a:gd name="T50" fmla="*/ 2147483647 w 179"/>
              <a:gd name="T51" fmla="*/ 2147483647 h 244"/>
              <a:gd name="T52" fmla="*/ 2147483647 w 179"/>
              <a:gd name="T53" fmla="*/ 2147483647 h 244"/>
              <a:gd name="T54" fmla="*/ 2147483647 w 179"/>
              <a:gd name="T55" fmla="*/ 2147483647 h 244"/>
              <a:gd name="T56" fmla="*/ 2147483647 w 179"/>
              <a:gd name="T57" fmla="*/ 2147483647 h 244"/>
              <a:gd name="T58" fmla="*/ 2147483647 w 179"/>
              <a:gd name="T59" fmla="*/ 2147483647 h 244"/>
              <a:gd name="T60" fmla="*/ 2147483647 w 179"/>
              <a:gd name="T61" fmla="*/ 2147483647 h 244"/>
              <a:gd name="T62" fmla="*/ 2147483647 w 179"/>
              <a:gd name="T63" fmla="*/ 2147483647 h 244"/>
              <a:gd name="T64" fmla="*/ 2147483647 w 179"/>
              <a:gd name="T65" fmla="*/ 2147483647 h 244"/>
              <a:gd name="T66" fmla="*/ 2147483647 w 179"/>
              <a:gd name="T67" fmla="*/ 2147483647 h 244"/>
              <a:gd name="T68" fmla="*/ 2147483647 w 179"/>
              <a:gd name="T69" fmla="*/ 0 h 2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9"/>
              <a:gd name="T106" fmla="*/ 0 h 244"/>
              <a:gd name="T107" fmla="*/ 179 w 179"/>
              <a:gd name="T108" fmla="*/ 244 h 2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9" h="244">
                <a:moveTo>
                  <a:pt x="170" y="0"/>
                </a:moveTo>
                <a:lnTo>
                  <a:pt x="169" y="0"/>
                </a:lnTo>
                <a:lnTo>
                  <a:pt x="161" y="7"/>
                </a:lnTo>
                <a:lnTo>
                  <a:pt x="153" y="14"/>
                </a:lnTo>
                <a:lnTo>
                  <a:pt x="145" y="22"/>
                </a:lnTo>
                <a:lnTo>
                  <a:pt x="138" y="30"/>
                </a:lnTo>
                <a:lnTo>
                  <a:pt x="131" y="37"/>
                </a:lnTo>
                <a:lnTo>
                  <a:pt x="124" y="43"/>
                </a:lnTo>
                <a:lnTo>
                  <a:pt x="117" y="51"/>
                </a:lnTo>
                <a:lnTo>
                  <a:pt x="111" y="59"/>
                </a:lnTo>
                <a:lnTo>
                  <a:pt x="106" y="67"/>
                </a:lnTo>
                <a:lnTo>
                  <a:pt x="99" y="74"/>
                </a:lnTo>
                <a:lnTo>
                  <a:pt x="94" y="81"/>
                </a:lnTo>
                <a:lnTo>
                  <a:pt x="88" y="89"/>
                </a:lnTo>
                <a:lnTo>
                  <a:pt x="82" y="96"/>
                </a:lnTo>
                <a:lnTo>
                  <a:pt x="78" y="104"/>
                </a:lnTo>
                <a:lnTo>
                  <a:pt x="72" y="112"/>
                </a:lnTo>
                <a:lnTo>
                  <a:pt x="67" y="119"/>
                </a:lnTo>
                <a:lnTo>
                  <a:pt x="62" y="126"/>
                </a:lnTo>
                <a:lnTo>
                  <a:pt x="58" y="134"/>
                </a:lnTo>
                <a:lnTo>
                  <a:pt x="53" y="142"/>
                </a:lnTo>
                <a:lnTo>
                  <a:pt x="49" y="149"/>
                </a:lnTo>
                <a:lnTo>
                  <a:pt x="44" y="157"/>
                </a:lnTo>
                <a:lnTo>
                  <a:pt x="40" y="164"/>
                </a:lnTo>
                <a:lnTo>
                  <a:pt x="36" y="171"/>
                </a:lnTo>
                <a:lnTo>
                  <a:pt x="31" y="179"/>
                </a:lnTo>
                <a:lnTo>
                  <a:pt x="27" y="187"/>
                </a:lnTo>
                <a:lnTo>
                  <a:pt x="23" y="194"/>
                </a:lnTo>
                <a:lnTo>
                  <a:pt x="20" y="202"/>
                </a:lnTo>
                <a:lnTo>
                  <a:pt x="15" y="209"/>
                </a:lnTo>
                <a:lnTo>
                  <a:pt x="12" y="217"/>
                </a:lnTo>
                <a:lnTo>
                  <a:pt x="7" y="224"/>
                </a:lnTo>
                <a:lnTo>
                  <a:pt x="4" y="232"/>
                </a:lnTo>
                <a:lnTo>
                  <a:pt x="0" y="240"/>
                </a:lnTo>
                <a:lnTo>
                  <a:pt x="12" y="243"/>
                </a:lnTo>
                <a:lnTo>
                  <a:pt x="15" y="236"/>
                </a:lnTo>
                <a:lnTo>
                  <a:pt x="20" y="228"/>
                </a:lnTo>
                <a:lnTo>
                  <a:pt x="23" y="221"/>
                </a:lnTo>
                <a:lnTo>
                  <a:pt x="26" y="213"/>
                </a:lnTo>
                <a:lnTo>
                  <a:pt x="30" y="205"/>
                </a:lnTo>
                <a:lnTo>
                  <a:pt x="35" y="199"/>
                </a:lnTo>
                <a:lnTo>
                  <a:pt x="39" y="191"/>
                </a:lnTo>
                <a:lnTo>
                  <a:pt x="42" y="183"/>
                </a:lnTo>
                <a:lnTo>
                  <a:pt x="47" y="176"/>
                </a:lnTo>
                <a:lnTo>
                  <a:pt x="51" y="168"/>
                </a:lnTo>
                <a:lnTo>
                  <a:pt x="55" y="161"/>
                </a:lnTo>
                <a:lnTo>
                  <a:pt x="60" y="153"/>
                </a:lnTo>
                <a:lnTo>
                  <a:pt x="64" y="146"/>
                </a:lnTo>
                <a:lnTo>
                  <a:pt x="69" y="138"/>
                </a:lnTo>
                <a:lnTo>
                  <a:pt x="73" y="131"/>
                </a:lnTo>
                <a:lnTo>
                  <a:pt x="78" y="124"/>
                </a:lnTo>
                <a:lnTo>
                  <a:pt x="82" y="117"/>
                </a:lnTo>
                <a:lnTo>
                  <a:pt x="88" y="109"/>
                </a:lnTo>
                <a:lnTo>
                  <a:pt x="94" y="101"/>
                </a:lnTo>
                <a:lnTo>
                  <a:pt x="98" y="94"/>
                </a:lnTo>
                <a:lnTo>
                  <a:pt x="105" y="86"/>
                </a:lnTo>
                <a:lnTo>
                  <a:pt x="109" y="79"/>
                </a:lnTo>
                <a:lnTo>
                  <a:pt x="115" y="72"/>
                </a:lnTo>
                <a:lnTo>
                  <a:pt x="121" y="65"/>
                </a:lnTo>
                <a:lnTo>
                  <a:pt x="128" y="57"/>
                </a:lnTo>
                <a:lnTo>
                  <a:pt x="134" y="49"/>
                </a:lnTo>
                <a:lnTo>
                  <a:pt x="141" y="43"/>
                </a:lnTo>
                <a:lnTo>
                  <a:pt x="148" y="36"/>
                </a:lnTo>
                <a:lnTo>
                  <a:pt x="155" y="28"/>
                </a:lnTo>
                <a:lnTo>
                  <a:pt x="163" y="21"/>
                </a:lnTo>
                <a:lnTo>
                  <a:pt x="170" y="14"/>
                </a:lnTo>
                <a:lnTo>
                  <a:pt x="178" y="6"/>
                </a:lnTo>
                <a:lnTo>
                  <a:pt x="178" y="7"/>
                </a:lnTo>
                <a:lnTo>
                  <a:pt x="170" y="0"/>
                </a:lnTo>
                <a:lnTo>
                  <a:pt x="169" y="0"/>
                </a:lnTo>
                <a:lnTo>
                  <a:pt x="170" y="0"/>
                </a:lnTo>
              </a:path>
            </a:pathLst>
          </a:custGeom>
          <a:solidFill>
            <a:srgbClr val="790015"/>
          </a:solidFill>
          <a:ln w="12700" cap="rnd">
            <a:solidFill>
              <a:srgbClr val="FC0128"/>
            </a:solidFill>
            <a:round/>
            <a:headEnd/>
            <a:tailEnd/>
          </a:ln>
        </p:spPr>
        <p:txBody>
          <a:bodyPr/>
          <a:lstStyle/>
          <a:p>
            <a:endParaRPr lang="en-US"/>
          </a:p>
        </p:txBody>
      </p:sp>
      <p:sp>
        <p:nvSpPr>
          <p:cNvPr id="53478" name="Freeform 244"/>
          <p:cNvSpPr>
            <a:spLocks/>
          </p:cNvSpPr>
          <p:nvPr/>
        </p:nvSpPr>
        <p:spPr bwMode="auto">
          <a:xfrm>
            <a:off x="4619628" y="4433888"/>
            <a:ext cx="307975" cy="406400"/>
          </a:xfrm>
          <a:custGeom>
            <a:avLst/>
            <a:gdLst>
              <a:gd name="T0" fmla="*/ 2147483647 w 213"/>
              <a:gd name="T1" fmla="*/ 2147483647 h 281"/>
              <a:gd name="T2" fmla="*/ 2147483647 w 213"/>
              <a:gd name="T3" fmla="*/ 2147483647 h 281"/>
              <a:gd name="T4" fmla="*/ 2147483647 w 213"/>
              <a:gd name="T5" fmla="*/ 2147483647 h 281"/>
              <a:gd name="T6" fmla="*/ 2147483647 w 213"/>
              <a:gd name="T7" fmla="*/ 2147483647 h 281"/>
              <a:gd name="T8" fmla="*/ 2147483647 w 213"/>
              <a:gd name="T9" fmla="*/ 2147483647 h 281"/>
              <a:gd name="T10" fmla="*/ 2147483647 w 213"/>
              <a:gd name="T11" fmla="*/ 2147483647 h 281"/>
              <a:gd name="T12" fmla="*/ 2147483647 w 213"/>
              <a:gd name="T13" fmla="*/ 2147483647 h 281"/>
              <a:gd name="T14" fmla="*/ 2147483647 w 213"/>
              <a:gd name="T15" fmla="*/ 2147483647 h 281"/>
              <a:gd name="T16" fmla="*/ 2147483647 w 213"/>
              <a:gd name="T17" fmla="*/ 2147483647 h 281"/>
              <a:gd name="T18" fmla="*/ 2147483647 w 213"/>
              <a:gd name="T19" fmla="*/ 2147483647 h 281"/>
              <a:gd name="T20" fmla="*/ 2147483647 w 213"/>
              <a:gd name="T21" fmla="*/ 2147483647 h 281"/>
              <a:gd name="T22" fmla="*/ 2147483647 w 213"/>
              <a:gd name="T23" fmla="*/ 2147483647 h 281"/>
              <a:gd name="T24" fmla="*/ 2147483647 w 213"/>
              <a:gd name="T25" fmla="*/ 2147483647 h 281"/>
              <a:gd name="T26" fmla="*/ 2147483647 w 213"/>
              <a:gd name="T27" fmla="*/ 2147483647 h 281"/>
              <a:gd name="T28" fmla="*/ 2147483647 w 213"/>
              <a:gd name="T29" fmla="*/ 2147483647 h 281"/>
              <a:gd name="T30" fmla="*/ 2147483647 w 213"/>
              <a:gd name="T31" fmla="*/ 2147483647 h 281"/>
              <a:gd name="T32" fmla="*/ 2147483647 w 213"/>
              <a:gd name="T33" fmla="*/ 2147483647 h 281"/>
              <a:gd name="T34" fmla="*/ 2147483647 w 213"/>
              <a:gd name="T35" fmla="*/ 2147483647 h 281"/>
              <a:gd name="T36" fmla="*/ 2147483647 w 213"/>
              <a:gd name="T37" fmla="*/ 2147483647 h 281"/>
              <a:gd name="T38" fmla="*/ 2147483647 w 213"/>
              <a:gd name="T39" fmla="*/ 2147483647 h 281"/>
              <a:gd name="T40" fmla="*/ 2147483647 w 213"/>
              <a:gd name="T41" fmla="*/ 2147483647 h 281"/>
              <a:gd name="T42" fmla="*/ 2147483647 w 213"/>
              <a:gd name="T43" fmla="*/ 2147483647 h 281"/>
              <a:gd name="T44" fmla="*/ 2147483647 w 213"/>
              <a:gd name="T45" fmla="*/ 2147483647 h 281"/>
              <a:gd name="T46" fmla="*/ 2147483647 w 213"/>
              <a:gd name="T47" fmla="*/ 2147483647 h 281"/>
              <a:gd name="T48" fmla="*/ 2147483647 w 213"/>
              <a:gd name="T49" fmla="*/ 2147483647 h 281"/>
              <a:gd name="T50" fmla="*/ 2147483647 w 213"/>
              <a:gd name="T51" fmla="*/ 2147483647 h 281"/>
              <a:gd name="T52" fmla="*/ 2147483647 w 213"/>
              <a:gd name="T53" fmla="*/ 2147483647 h 281"/>
              <a:gd name="T54" fmla="*/ 2147483647 w 213"/>
              <a:gd name="T55" fmla="*/ 2147483647 h 281"/>
              <a:gd name="T56" fmla="*/ 2147483647 w 213"/>
              <a:gd name="T57" fmla="*/ 2147483647 h 281"/>
              <a:gd name="T58" fmla="*/ 2147483647 w 213"/>
              <a:gd name="T59" fmla="*/ 2147483647 h 281"/>
              <a:gd name="T60" fmla="*/ 2147483647 w 213"/>
              <a:gd name="T61" fmla="*/ 2147483647 h 281"/>
              <a:gd name="T62" fmla="*/ 2147483647 w 213"/>
              <a:gd name="T63" fmla="*/ 2147483647 h 281"/>
              <a:gd name="T64" fmla="*/ 2147483647 w 213"/>
              <a:gd name="T65" fmla="*/ 2147483647 h 281"/>
              <a:gd name="T66" fmla="*/ 2147483647 w 213"/>
              <a:gd name="T67" fmla="*/ 0 h 2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3"/>
              <a:gd name="T103" fmla="*/ 0 h 281"/>
              <a:gd name="T104" fmla="*/ 213 w 213"/>
              <a:gd name="T105" fmla="*/ 281 h 2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3" h="281">
                <a:moveTo>
                  <a:pt x="199" y="0"/>
                </a:moveTo>
                <a:lnTo>
                  <a:pt x="197" y="10"/>
                </a:lnTo>
                <a:lnTo>
                  <a:pt x="195" y="20"/>
                </a:lnTo>
                <a:lnTo>
                  <a:pt x="192" y="31"/>
                </a:lnTo>
                <a:lnTo>
                  <a:pt x="190" y="40"/>
                </a:lnTo>
                <a:lnTo>
                  <a:pt x="187" y="49"/>
                </a:lnTo>
                <a:lnTo>
                  <a:pt x="183" y="59"/>
                </a:lnTo>
                <a:lnTo>
                  <a:pt x="180" y="69"/>
                </a:lnTo>
                <a:lnTo>
                  <a:pt x="177" y="78"/>
                </a:lnTo>
                <a:lnTo>
                  <a:pt x="173" y="87"/>
                </a:lnTo>
                <a:lnTo>
                  <a:pt x="168" y="96"/>
                </a:lnTo>
                <a:lnTo>
                  <a:pt x="164" y="105"/>
                </a:lnTo>
                <a:lnTo>
                  <a:pt x="159" y="114"/>
                </a:lnTo>
                <a:lnTo>
                  <a:pt x="154" y="122"/>
                </a:lnTo>
                <a:lnTo>
                  <a:pt x="148" y="131"/>
                </a:lnTo>
                <a:lnTo>
                  <a:pt x="143" y="140"/>
                </a:lnTo>
                <a:lnTo>
                  <a:pt x="137" y="148"/>
                </a:lnTo>
                <a:lnTo>
                  <a:pt x="131" y="157"/>
                </a:lnTo>
                <a:lnTo>
                  <a:pt x="124" y="165"/>
                </a:lnTo>
                <a:lnTo>
                  <a:pt x="117" y="173"/>
                </a:lnTo>
                <a:lnTo>
                  <a:pt x="111" y="182"/>
                </a:lnTo>
                <a:lnTo>
                  <a:pt x="103" y="190"/>
                </a:lnTo>
                <a:lnTo>
                  <a:pt x="96" y="199"/>
                </a:lnTo>
                <a:lnTo>
                  <a:pt x="87" y="205"/>
                </a:lnTo>
                <a:lnTo>
                  <a:pt x="79" y="213"/>
                </a:lnTo>
                <a:lnTo>
                  <a:pt x="70" y="221"/>
                </a:lnTo>
                <a:lnTo>
                  <a:pt x="61" y="228"/>
                </a:lnTo>
                <a:lnTo>
                  <a:pt x="52" y="237"/>
                </a:lnTo>
                <a:lnTo>
                  <a:pt x="42" y="243"/>
                </a:lnTo>
                <a:lnTo>
                  <a:pt x="32" y="250"/>
                </a:lnTo>
                <a:lnTo>
                  <a:pt x="21" y="258"/>
                </a:lnTo>
                <a:lnTo>
                  <a:pt x="11" y="265"/>
                </a:lnTo>
                <a:lnTo>
                  <a:pt x="0" y="272"/>
                </a:lnTo>
                <a:lnTo>
                  <a:pt x="7" y="280"/>
                </a:lnTo>
                <a:lnTo>
                  <a:pt x="19" y="273"/>
                </a:lnTo>
                <a:lnTo>
                  <a:pt x="30" y="266"/>
                </a:lnTo>
                <a:lnTo>
                  <a:pt x="40" y="258"/>
                </a:lnTo>
                <a:lnTo>
                  <a:pt x="50" y="250"/>
                </a:lnTo>
                <a:lnTo>
                  <a:pt x="60" y="243"/>
                </a:lnTo>
                <a:lnTo>
                  <a:pt x="70" y="236"/>
                </a:lnTo>
                <a:lnTo>
                  <a:pt x="79" y="228"/>
                </a:lnTo>
                <a:lnTo>
                  <a:pt x="88" y="220"/>
                </a:lnTo>
                <a:lnTo>
                  <a:pt x="97" y="212"/>
                </a:lnTo>
                <a:lnTo>
                  <a:pt x="105" y="204"/>
                </a:lnTo>
                <a:lnTo>
                  <a:pt x="113" y="196"/>
                </a:lnTo>
                <a:lnTo>
                  <a:pt x="121" y="188"/>
                </a:lnTo>
                <a:lnTo>
                  <a:pt x="127" y="179"/>
                </a:lnTo>
                <a:lnTo>
                  <a:pt x="135" y="171"/>
                </a:lnTo>
                <a:lnTo>
                  <a:pt x="141" y="161"/>
                </a:lnTo>
                <a:lnTo>
                  <a:pt x="148" y="154"/>
                </a:lnTo>
                <a:lnTo>
                  <a:pt x="154" y="145"/>
                </a:lnTo>
                <a:lnTo>
                  <a:pt x="160" y="136"/>
                </a:lnTo>
                <a:lnTo>
                  <a:pt x="165" y="126"/>
                </a:lnTo>
                <a:lnTo>
                  <a:pt x="170" y="118"/>
                </a:lnTo>
                <a:lnTo>
                  <a:pt x="175" y="109"/>
                </a:lnTo>
                <a:lnTo>
                  <a:pt x="180" y="99"/>
                </a:lnTo>
                <a:lnTo>
                  <a:pt x="183" y="90"/>
                </a:lnTo>
                <a:lnTo>
                  <a:pt x="188" y="81"/>
                </a:lnTo>
                <a:lnTo>
                  <a:pt x="191" y="71"/>
                </a:lnTo>
                <a:lnTo>
                  <a:pt x="196" y="62"/>
                </a:lnTo>
                <a:lnTo>
                  <a:pt x="199" y="52"/>
                </a:lnTo>
                <a:lnTo>
                  <a:pt x="201" y="42"/>
                </a:lnTo>
                <a:lnTo>
                  <a:pt x="205" y="32"/>
                </a:lnTo>
                <a:lnTo>
                  <a:pt x="207" y="22"/>
                </a:lnTo>
                <a:lnTo>
                  <a:pt x="209" y="12"/>
                </a:lnTo>
                <a:lnTo>
                  <a:pt x="212" y="2"/>
                </a:lnTo>
                <a:lnTo>
                  <a:pt x="210" y="2"/>
                </a:lnTo>
                <a:lnTo>
                  <a:pt x="199" y="0"/>
                </a:lnTo>
              </a:path>
            </a:pathLst>
          </a:custGeom>
          <a:solidFill>
            <a:srgbClr val="790015"/>
          </a:solidFill>
          <a:ln w="12700" cap="rnd">
            <a:solidFill>
              <a:srgbClr val="FC0128"/>
            </a:solidFill>
            <a:round/>
            <a:headEnd/>
            <a:tailEnd/>
          </a:ln>
        </p:spPr>
        <p:txBody>
          <a:bodyPr/>
          <a:lstStyle/>
          <a:p>
            <a:endParaRPr lang="en-US"/>
          </a:p>
        </p:txBody>
      </p:sp>
      <p:sp>
        <p:nvSpPr>
          <p:cNvPr id="53479" name="Freeform 245"/>
          <p:cNvSpPr>
            <a:spLocks/>
          </p:cNvSpPr>
          <p:nvPr/>
        </p:nvSpPr>
        <p:spPr bwMode="auto">
          <a:xfrm>
            <a:off x="4908554" y="3560764"/>
            <a:ext cx="112713" cy="881063"/>
          </a:xfrm>
          <a:custGeom>
            <a:avLst/>
            <a:gdLst>
              <a:gd name="T0" fmla="*/ 2147483647 w 78"/>
              <a:gd name="T1" fmla="*/ 2147483647 h 610"/>
              <a:gd name="T2" fmla="*/ 2147483647 w 78"/>
              <a:gd name="T3" fmla="*/ 2147483647 h 610"/>
              <a:gd name="T4" fmla="*/ 2147483647 w 78"/>
              <a:gd name="T5" fmla="*/ 2147483647 h 610"/>
              <a:gd name="T6" fmla="*/ 2147483647 w 78"/>
              <a:gd name="T7" fmla="*/ 2147483647 h 610"/>
              <a:gd name="T8" fmla="*/ 2147483647 w 78"/>
              <a:gd name="T9" fmla="*/ 2147483647 h 610"/>
              <a:gd name="T10" fmla="*/ 2147483647 w 78"/>
              <a:gd name="T11" fmla="*/ 2147483647 h 610"/>
              <a:gd name="T12" fmla="*/ 2147483647 w 78"/>
              <a:gd name="T13" fmla="*/ 2147483647 h 610"/>
              <a:gd name="T14" fmla="*/ 2147483647 w 78"/>
              <a:gd name="T15" fmla="*/ 2147483647 h 610"/>
              <a:gd name="T16" fmla="*/ 2147483647 w 78"/>
              <a:gd name="T17" fmla="*/ 2147483647 h 610"/>
              <a:gd name="T18" fmla="*/ 2147483647 w 78"/>
              <a:gd name="T19" fmla="*/ 2147483647 h 610"/>
              <a:gd name="T20" fmla="*/ 2147483647 w 78"/>
              <a:gd name="T21" fmla="*/ 2147483647 h 610"/>
              <a:gd name="T22" fmla="*/ 2147483647 w 78"/>
              <a:gd name="T23" fmla="*/ 2147483647 h 610"/>
              <a:gd name="T24" fmla="*/ 2147483647 w 78"/>
              <a:gd name="T25" fmla="*/ 2147483647 h 610"/>
              <a:gd name="T26" fmla="*/ 2147483647 w 78"/>
              <a:gd name="T27" fmla="*/ 2147483647 h 610"/>
              <a:gd name="T28" fmla="*/ 2147483647 w 78"/>
              <a:gd name="T29" fmla="*/ 2147483647 h 610"/>
              <a:gd name="T30" fmla="*/ 2147483647 w 78"/>
              <a:gd name="T31" fmla="*/ 2147483647 h 610"/>
              <a:gd name="T32" fmla="*/ 2147483647 w 78"/>
              <a:gd name="T33" fmla="*/ 2147483647 h 610"/>
              <a:gd name="T34" fmla="*/ 2147483647 w 78"/>
              <a:gd name="T35" fmla="*/ 2147483647 h 610"/>
              <a:gd name="T36" fmla="*/ 2147483647 w 78"/>
              <a:gd name="T37" fmla="*/ 2147483647 h 610"/>
              <a:gd name="T38" fmla="*/ 2147483647 w 78"/>
              <a:gd name="T39" fmla="*/ 2147483647 h 610"/>
              <a:gd name="T40" fmla="*/ 2147483647 w 78"/>
              <a:gd name="T41" fmla="*/ 2147483647 h 610"/>
              <a:gd name="T42" fmla="*/ 2147483647 w 78"/>
              <a:gd name="T43" fmla="*/ 2147483647 h 610"/>
              <a:gd name="T44" fmla="*/ 2147483647 w 78"/>
              <a:gd name="T45" fmla="*/ 2147483647 h 610"/>
              <a:gd name="T46" fmla="*/ 2147483647 w 78"/>
              <a:gd name="T47" fmla="*/ 2147483647 h 610"/>
              <a:gd name="T48" fmla="*/ 2147483647 w 78"/>
              <a:gd name="T49" fmla="*/ 2147483647 h 610"/>
              <a:gd name="T50" fmla="*/ 2147483647 w 78"/>
              <a:gd name="T51" fmla="*/ 2147483647 h 610"/>
              <a:gd name="T52" fmla="*/ 2147483647 w 78"/>
              <a:gd name="T53" fmla="*/ 2147483647 h 610"/>
              <a:gd name="T54" fmla="*/ 2147483647 w 78"/>
              <a:gd name="T55" fmla="*/ 2147483647 h 610"/>
              <a:gd name="T56" fmla="*/ 2147483647 w 78"/>
              <a:gd name="T57" fmla="*/ 2147483647 h 610"/>
              <a:gd name="T58" fmla="*/ 2147483647 w 78"/>
              <a:gd name="T59" fmla="*/ 2147483647 h 610"/>
              <a:gd name="T60" fmla="*/ 2147483647 w 78"/>
              <a:gd name="T61" fmla="*/ 2147483647 h 610"/>
              <a:gd name="T62" fmla="*/ 2147483647 w 78"/>
              <a:gd name="T63" fmla="*/ 2147483647 h 610"/>
              <a:gd name="T64" fmla="*/ 2147483647 w 78"/>
              <a:gd name="T65" fmla="*/ 0 h 610"/>
              <a:gd name="T66" fmla="*/ 2147483647 w 78"/>
              <a:gd name="T67" fmla="*/ 2147483647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610"/>
              <a:gd name="T104" fmla="*/ 78 w 78"/>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610">
                <a:moveTo>
                  <a:pt x="39" y="2"/>
                </a:moveTo>
                <a:lnTo>
                  <a:pt x="43" y="20"/>
                </a:lnTo>
                <a:lnTo>
                  <a:pt x="47" y="40"/>
                </a:lnTo>
                <a:lnTo>
                  <a:pt x="49" y="60"/>
                </a:lnTo>
                <a:lnTo>
                  <a:pt x="53" y="78"/>
                </a:lnTo>
                <a:lnTo>
                  <a:pt x="56" y="98"/>
                </a:lnTo>
                <a:lnTo>
                  <a:pt x="57" y="117"/>
                </a:lnTo>
                <a:lnTo>
                  <a:pt x="60" y="136"/>
                </a:lnTo>
                <a:lnTo>
                  <a:pt x="62" y="156"/>
                </a:lnTo>
                <a:lnTo>
                  <a:pt x="63" y="174"/>
                </a:lnTo>
                <a:lnTo>
                  <a:pt x="64" y="194"/>
                </a:lnTo>
                <a:lnTo>
                  <a:pt x="64" y="213"/>
                </a:lnTo>
                <a:lnTo>
                  <a:pt x="64" y="232"/>
                </a:lnTo>
                <a:lnTo>
                  <a:pt x="64" y="252"/>
                </a:lnTo>
                <a:lnTo>
                  <a:pt x="64" y="270"/>
                </a:lnTo>
                <a:lnTo>
                  <a:pt x="64" y="289"/>
                </a:lnTo>
                <a:lnTo>
                  <a:pt x="63" y="310"/>
                </a:lnTo>
                <a:lnTo>
                  <a:pt x="61" y="327"/>
                </a:lnTo>
                <a:lnTo>
                  <a:pt x="60" y="347"/>
                </a:lnTo>
                <a:lnTo>
                  <a:pt x="57" y="366"/>
                </a:lnTo>
                <a:lnTo>
                  <a:pt x="55" y="385"/>
                </a:lnTo>
                <a:lnTo>
                  <a:pt x="52" y="404"/>
                </a:lnTo>
                <a:lnTo>
                  <a:pt x="48" y="423"/>
                </a:lnTo>
                <a:lnTo>
                  <a:pt x="46" y="441"/>
                </a:lnTo>
                <a:lnTo>
                  <a:pt x="41" y="460"/>
                </a:lnTo>
                <a:lnTo>
                  <a:pt x="38" y="479"/>
                </a:lnTo>
                <a:lnTo>
                  <a:pt x="33" y="497"/>
                </a:lnTo>
                <a:lnTo>
                  <a:pt x="29" y="515"/>
                </a:lnTo>
                <a:lnTo>
                  <a:pt x="23" y="533"/>
                </a:lnTo>
                <a:lnTo>
                  <a:pt x="19" y="552"/>
                </a:lnTo>
                <a:lnTo>
                  <a:pt x="13" y="570"/>
                </a:lnTo>
                <a:lnTo>
                  <a:pt x="6" y="589"/>
                </a:lnTo>
                <a:lnTo>
                  <a:pt x="0" y="606"/>
                </a:lnTo>
                <a:lnTo>
                  <a:pt x="12" y="609"/>
                </a:lnTo>
                <a:lnTo>
                  <a:pt x="19" y="591"/>
                </a:lnTo>
                <a:lnTo>
                  <a:pt x="24" y="572"/>
                </a:lnTo>
                <a:lnTo>
                  <a:pt x="30" y="555"/>
                </a:lnTo>
                <a:lnTo>
                  <a:pt x="36" y="536"/>
                </a:lnTo>
                <a:lnTo>
                  <a:pt x="40" y="518"/>
                </a:lnTo>
                <a:lnTo>
                  <a:pt x="46" y="498"/>
                </a:lnTo>
                <a:lnTo>
                  <a:pt x="49" y="481"/>
                </a:lnTo>
                <a:lnTo>
                  <a:pt x="55" y="462"/>
                </a:lnTo>
                <a:lnTo>
                  <a:pt x="57" y="443"/>
                </a:lnTo>
                <a:lnTo>
                  <a:pt x="62" y="424"/>
                </a:lnTo>
                <a:lnTo>
                  <a:pt x="64" y="406"/>
                </a:lnTo>
                <a:lnTo>
                  <a:pt x="67" y="386"/>
                </a:lnTo>
                <a:lnTo>
                  <a:pt x="70" y="367"/>
                </a:lnTo>
                <a:lnTo>
                  <a:pt x="72" y="348"/>
                </a:lnTo>
                <a:lnTo>
                  <a:pt x="73" y="328"/>
                </a:lnTo>
                <a:lnTo>
                  <a:pt x="74" y="310"/>
                </a:lnTo>
                <a:lnTo>
                  <a:pt x="75" y="290"/>
                </a:lnTo>
                <a:lnTo>
                  <a:pt x="77" y="271"/>
                </a:lnTo>
                <a:lnTo>
                  <a:pt x="77" y="252"/>
                </a:lnTo>
                <a:lnTo>
                  <a:pt x="77" y="232"/>
                </a:lnTo>
                <a:lnTo>
                  <a:pt x="77" y="213"/>
                </a:lnTo>
                <a:lnTo>
                  <a:pt x="75" y="194"/>
                </a:lnTo>
                <a:lnTo>
                  <a:pt x="74" y="174"/>
                </a:lnTo>
                <a:lnTo>
                  <a:pt x="73" y="155"/>
                </a:lnTo>
                <a:lnTo>
                  <a:pt x="72" y="135"/>
                </a:lnTo>
                <a:lnTo>
                  <a:pt x="70" y="117"/>
                </a:lnTo>
                <a:lnTo>
                  <a:pt x="67" y="96"/>
                </a:lnTo>
                <a:lnTo>
                  <a:pt x="65" y="77"/>
                </a:lnTo>
                <a:lnTo>
                  <a:pt x="62" y="58"/>
                </a:lnTo>
                <a:lnTo>
                  <a:pt x="58" y="39"/>
                </a:lnTo>
                <a:lnTo>
                  <a:pt x="56" y="20"/>
                </a:lnTo>
                <a:lnTo>
                  <a:pt x="52" y="0"/>
                </a:lnTo>
                <a:lnTo>
                  <a:pt x="50" y="0"/>
                </a:lnTo>
                <a:lnTo>
                  <a:pt x="39" y="2"/>
                </a:lnTo>
              </a:path>
            </a:pathLst>
          </a:custGeom>
          <a:solidFill>
            <a:srgbClr val="790015"/>
          </a:solidFill>
          <a:ln w="12700" cap="rnd">
            <a:solidFill>
              <a:srgbClr val="FC0128"/>
            </a:solidFill>
            <a:round/>
            <a:headEnd/>
            <a:tailEnd/>
          </a:ln>
        </p:spPr>
        <p:txBody>
          <a:bodyPr/>
          <a:lstStyle/>
          <a:p>
            <a:endParaRPr lang="en-US"/>
          </a:p>
        </p:txBody>
      </p:sp>
      <p:sp>
        <p:nvSpPr>
          <p:cNvPr id="53480" name="Freeform 246"/>
          <p:cNvSpPr>
            <a:spLocks/>
          </p:cNvSpPr>
          <p:nvPr/>
        </p:nvSpPr>
        <p:spPr bwMode="auto">
          <a:xfrm>
            <a:off x="4826002" y="3338513"/>
            <a:ext cx="157163" cy="228600"/>
          </a:xfrm>
          <a:custGeom>
            <a:avLst/>
            <a:gdLst>
              <a:gd name="T0" fmla="*/ 2147483647 w 108"/>
              <a:gd name="T1" fmla="*/ 2147483647 h 158"/>
              <a:gd name="T2" fmla="*/ 2147483647 w 108"/>
              <a:gd name="T3" fmla="*/ 2147483647 h 158"/>
              <a:gd name="T4" fmla="*/ 2147483647 w 108"/>
              <a:gd name="T5" fmla="*/ 2147483647 h 158"/>
              <a:gd name="T6" fmla="*/ 2147483647 w 108"/>
              <a:gd name="T7" fmla="*/ 2147483647 h 158"/>
              <a:gd name="T8" fmla="*/ 2147483647 w 108"/>
              <a:gd name="T9" fmla="*/ 2147483647 h 158"/>
              <a:gd name="T10" fmla="*/ 2147483647 w 108"/>
              <a:gd name="T11" fmla="*/ 2147483647 h 158"/>
              <a:gd name="T12" fmla="*/ 2147483647 w 108"/>
              <a:gd name="T13" fmla="*/ 2147483647 h 158"/>
              <a:gd name="T14" fmla="*/ 2147483647 w 108"/>
              <a:gd name="T15" fmla="*/ 2147483647 h 158"/>
              <a:gd name="T16" fmla="*/ 2147483647 w 108"/>
              <a:gd name="T17" fmla="*/ 2147483647 h 158"/>
              <a:gd name="T18" fmla="*/ 2147483647 w 108"/>
              <a:gd name="T19" fmla="*/ 2147483647 h 158"/>
              <a:gd name="T20" fmla="*/ 2147483647 w 108"/>
              <a:gd name="T21" fmla="*/ 2147483647 h 158"/>
              <a:gd name="T22" fmla="*/ 2147483647 w 108"/>
              <a:gd name="T23" fmla="*/ 2147483647 h 158"/>
              <a:gd name="T24" fmla="*/ 2147483647 w 108"/>
              <a:gd name="T25" fmla="*/ 2147483647 h 158"/>
              <a:gd name="T26" fmla="*/ 2147483647 w 108"/>
              <a:gd name="T27" fmla="*/ 2147483647 h 158"/>
              <a:gd name="T28" fmla="*/ 2147483647 w 108"/>
              <a:gd name="T29" fmla="*/ 2147483647 h 158"/>
              <a:gd name="T30" fmla="*/ 2147483647 w 108"/>
              <a:gd name="T31" fmla="*/ 2147483647 h 158"/>
              <a:gd name="T32" fmla="*/ 2147483647 w 108"/>
              <a:gd name="T33" fmla="*/ 2147483647 h 158"/>
              <a:gd name="T34" fmla="*/ 2147483647 w 108"/>
              <a:gd name="T35" fmla="*/ 2147483647 h 158"/>
              <a:gd name="T36" fmla="*/ 2147483647 w 108"/>
              <a:gd name="T37" fmla="*/ 2147483647 h 158"/>
              <a:gd name="T38" fmla="*/ 2147483647 w 108"/>
              <a:gd name="T39" fmla="*/ 2147483647 h 158"/>
              <a:gd name="T40" fmla="*/ 2147483647 w 108"/>
              <a:gd name="T41" fmla="*/ 2147483647 h 158"/>
              <a:gd name="T42" fmla="*/ 2147483647 w 108"/>
              <a:gd name="T43" fmla="*/ 2147483647 h 158"/>
              <a:gd name="T44" fmla="*/ 2147483647 w 108"/>
              <a:gd name="T45" fmla="*/ 2147483647 h 158"/>
              <a:gd name="T46" fmla="*/ 2147483647 w 108"/>
              <a:gd name="T47" fmla="*/ 2147483647 h 158"/>
              <a:gd name="T48" fmla="*/ 2147483647 w 108"/>
              <a:gd name="T49" fmla="*/ 2147483647 h 158"/>
              <a:gd name="T50" fmla="*/ 2147483647 w 108"/>
              <a:gd name="T51" fmla="*/ 2147483647 h 158"/>
              <a:gd name="T52" fmla="*/ 2147483647 w 108"/>
              <a:gd name="T53" fmla="*/ 2147483647 h 158"/>
              <a:gd name="T54" fmla="*/ 2147483647 w 108"/>
              <a:gd name="T55" fmla="*/ 2147483647 h 158"/>
              <a:gd name="T56" fmla="*/ 2147483647 w 108"/>
              <a:gd name="T57" fmla="*/ 2147483647 h 158"/>
              <a:gd name="T58" fmla="*/ 2147483647 w 108"/>
              <a:gd name="T59" fmla="*/ 2147483647 h 158"/>
              <a:gd name="T60" fmla="*/ 2147483647 w 108"/>
              <a:gd name="T61" fmla="*/ 2147483647 h 158"/>
              <a:gd name="T62" fmla="*/ 2147483647 w 108"/>
              <a:gd name="T63" fmla="*/ 2147483647 h 158"/>
              <a:gd name="T64" fmla="*/ 2147483647 w 108"/>
              <a:gd name="T65" fmla="*/ 0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
              <a:gd name="T100" fmla="*/ 0 h 158"/>
              <a:gd name="T101" fmla="*/ 108 w 108"/>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 h="158">
                <a:moveTo>
                  <a:pt x="0" y="4"/>
                </a:moveTo>
                <a:lnTo>
                  <a:pt x="4" y="9"/>
                </a:lnTo>
                <a:lnTo>
                  <a:pt x="7" y="14"/>
                </a:lnTo>
                <a:lnTo>
                  <a:pt x="12" y="19"/>
                </a:lnTo>
                <a:lnTo>
                  <a:pt x="15" y="23"/>
                </a:lnTo>
                <a:lnTo>
                  <a:pt x="20" y="28"/>
                </a:lnTo>
                <a:lnTo>
                  <a:pt x="23" y="33"/>
                </a:lnTo>
                <a:lnTo>
                  <a:pt x="27" y="38"/>
                </a:lnTo>
                <a:lnTo>
                  <a:pt x="30" y="42"/>
                </a:lnTo>
                <a:lnTo>
                  <a:pt x="34" y="47"/>
                </a:lnTo>
                <a:lnTo>
                  <a:pt x="37" y="52"/>
                </a:lnTo>
                <a:lnTo>
                  <a:pt x="41" y="55"/>
                </a:lnTo>
                <a:lnTo>
                  <a:pt x="45" y="61"/>
                </a:lnTo>
                <a:lnTo>
                  <a:pt x="48" y="65"/>
                </a:lnTo>
                <a:lnTo>
                  <a:pt x="51" y="70"/>
                </a:lnTo>
                <a:lnTo>
                  <a:pt x="54" y="74"/>
                </a:lnTo>
                <a:lnTo>
                  <a:pt x="57" y="79"/>
                </a:lnTo>
                <a:lnTo>
                  <a:pt x="61" y="84"/>
                </a:lnTo>
                <a:lnTo>
                  <a:pt x="64" y="89"/>
                </a:lnTo>
                <a:lnTo>
                  <a:pt x="67" y="94"/>
                </a:lnTo>
                <a:lnTo>
                  <a:pt x="69" y="99"/>
                </a:lnTo>
                <a:lnTo>
                  <a:pt x="72" y="103"/>
                </a:lnTo>
                <a:lnTo>
                  <a:pt x="75" y="108"/>
                </a:lnTo>
                <a:lnTo>
                  <a:pt x="77" y="113"/>
                </a:lnTo>
                <a:lnTo>
                  <a:pt x="80" y="118"/>
                </a:lnTo>
                <a:lnTo>
                  <a:pt x="82" y="122"/>
                </a:lnTo>
                <a:lnTo>
                  <a:pt x="84" y="127"/>
                </a:lnTo>
                <a:lnTo>
                  <a:pt x="86" y="132"/>
                </a:lnTo>
                <a:lnTo>
                  <a:pt x="87" y="137"/>
                </a:lnTo>
                <a:lnTo>
                  <a:pt x="90" y="142"/>
                </a:lnTo>
                <a:lnTo>
                  <a:pt x="92" y="147"/>
                </a:lnTo>
                <a:lnTo>
                  <a:pt x="94" y="152"/>
                </a:lnTo>
                <a:lnTo>
                  <a:pt x="95" y="157"/>
                </a:lnTo>
                <a:lnTo>
                  <a:pt x="107" y="154"/>
                </a:lnTo>
                <a:lnTo>
                  <a:pt x="105" y="149"/>
                </a:lnTo>
                <a:lnTo>
                  <a:pt x="103" y="144"/>
                </a:lnTo>
                <a:lnTo>
                  <a:pt x="102" y="139"/>
                </a:lnTo>
                <a:lnTo>
                  <a:pt x="101" y="134"/>
                </a:lnTo>
                <a:lnTo>
                  <a:pt x="98" y="129"/>
                </a:lnTo>
                <a:lnTo>
                  <a:pt x="95" y="124"/>
                </a:lnTo>
                <a:lnTo>
                  <a:pt x="94" y="119"/>
                </a:lnTo>
                <a:lnTo>
                  <a:pt x="91" y="113"/>
                </a:lnTo>
                <a:lnTo>
                  <a:pt x="89" y="108"/>
                </a:lnTo>
                <a:lnTo>
                  <a:pt x="86" y="104"/>
                </a:lnTo>
                <a:lnTo>
                  <a:pt x="84" y="100"/>
                </a:lnTo>
                <a:lnTo>
                  <a:pt x="81" y="95"/>
                </a:lnTo>
                <a:lnTo>
                  <a:pt x="78" y="90"/>
                </a:lnTo>
                <a:lnTo>
                  <a:pt x="75" y="84"/>
                </a:lnTo>
                <a:lnTo>
                  <a:pt x="72" y="79"/>
                </a:lnTo>
                <a:lnTo>
                  <a:pt x="69" y="74"/>
                </a:lnTo>
                <a:lnTo>
                  <a:pt x="65" y="70"/>
                </a:lnTo>
                <a:lnTo>
                  <a:pt x="62" y="65"/>
                </a:lnTo>
                <a:lnTo>
                  <a:pt x="59" y="60"/>
                </a:lnTo>
                <a:lnTo>
                  <a:pt x="55" y="55"/>
                </a:lnTo>
                <a:lnTo>
                  <a:pt x="51" y="51"/>
                </a:lnTo>
                <a:lnTo>
                  <a:pt x="48" y="46"/>
                </a:lnTo>
                <a:lnTo>
                  <a:pt x="45" y="41"/>
                </a:lnTo>
                <a:lnTo>
                  <a:pt x="41" y="37"/>
                </a:lnTo>
                <a:lnTo>
                  <a:pt x="37" y="32"/>
                </a:lnTo>
                <a:lnTo>
                  <a:pt x="33" y="27"/>
                </a:lnTo>
                <a:lnTo>
                  <a:pt x="29" y="22"/>
                </a:lnTo>
                <a:lnTo>
                  <a:pt x="25" y="18"/>
                </a:lnTo>
                <a:lnTo>
                  <a:pt x="21" y="13"/>
                </a:lnTo>
                <a:lnTo>
                  <a:pt x="18" y="9"/>
                </a:lnTo>
                <a:lnTo>
                  <a:pt x="13" y="3"/>
                </a:lnTo>
                <a:lnTo>
                  <a:pt x="10" y="0"/>
                </a:lnTo>
                <a:lnTo>
                  <a:pt x="0" y="4"/>
                </a:lnTo>
              </a:path>
            </a:pathLst>
          </a:custGeom>
          <a:solidFill>
            <a:srgbClr val="790015"/>
          </a:solidFill>
          <a:ln w="12700" cap="rnd">
            <a:solidFill>
              <a:srgbClr val="FC0128"/>
            </a:solidFill>
            <a:round/>
            <a:headEnd/>
            <a:tailEnd/>
          </a:ln>
        </p:spPr>
        <p:txBody>
          <a:bodyPr/>
          <a:lstStyle/>
          <a:p>
            <a:endParaRPr lang="en-US"/>
          </a:p>
        </p:txBody>
      </p:sp>
      <p:grpSp>
        <p:nvGrpSpPr>
          <p:cNvPr id="53481" name="Group 247"/>
          <p:cNvGrpSpPr>
            <a:grpSpLocks/>
          </p:cNvGrpSpPr>
          <p:nvPr/>
        </p:nvGrpSpPr>
        <p:grpSpPr bwMode="auto">
          <a:xfrm rot="363424">
            <a:off x="3443289" y="5305429"/>
            <a:ext cx="411163" cy="265113"/>
            <a:chOff x="2440" y="3310"/>
            <a:chExt cx="292" cy="167"/>
          </a:xfrm>
        </p:grpSpPr>
        <p:sp>
          <p:nvSpPr>
            <p:cNvPr id="53510" name="Freeform 248"/>
            <p:cNvSpPr>
              <a:spLocks/>
            </p:cNvSpPr>
            <p:nvPr/>
          </p:nvSpPr>
          <p:spPr bwMode="gray">
            <a:xfrm rot="-900000">
              <a:off x="2490" y="3310"/>
              <a:ext cx="242" cy="167"/>
            </a:xfrm>
            <a:custGeom>
              <a:avLst/>
              <a:gdLst>
                <a:gd name="T0" fmla="*/ 2 w 314"/>
                <a:gd name="T1" fmla="*/ 2147483647 h 83"/>
                <a:gd name="T2" fmla="*/ 2 w 314"/>
                <a:gd name="T3" fmla="*/ 2147483647 h 83"/>
                <a:gd name="T4" fmla="*/ 2 w 314"/>
                <a:gd name="T5" fmla="*/ 2147483647 h 83"/>
                <a:gd name="T6" fmla="*/ 2 w 314"/>
                <a:gd name="T7" fmla="*/ 2147483647 h 83"/>
                <a:gd name="T8" fmla="*/ 2 w 314"/>
                <a:gd name="T9" fmla="*/ 2147483647 h 83"/>
                <a:gd name="T10" fmla="*/ 2 w 314"/>
                <a:gd name="T11" fmla="*/ 2147483647 h 83"/>
                <a:gd name="T12" fmla="*/ 2 w 314"/>
                <a:gd name="T13" fmla="*/ 2147483647 h 83"/>
                <a:gd name="T14" fmla="*/ 2 w 314"/>
                <a:gd name="T15" fmla="*/ 2147483647 h 83"/>
                <a:gd name="T16" fmla="*/ 2 w 314"/>
                <a:gd name="T17" fmla="*/ 2147483647 h 83"/>
                <a:gd name="T18" fmla="*/ 2 w 314"/>
                <a:gd name="T19" fmla="*/ 2147483647 h 83"/>
                <a:gd name="T20" fmla="*/ 2 w 314"/>
                <a:gd name="T21" fmla="*/ 2147483647 h 83"/>
                <a:gd name="T22" fmla="*/ 2 w 314"/>
                <a:gd name="T23" fmla="*/ 2147483647 h 83"/>
                <a:gd name="T24" fmla="*/ 2 w 314"/>
                <a:gd name="T25" fmla="*/ 2147483647 h 83"/>
                <a:gd name="T26" fmla="*/ 2 w 314"/>
                <a:gd name="T27" fmla="*/ 2147483647 h 83"/>
                <a:gd name="T28" fmla="*/ 2 w 314"/>
                <a:gd name="T29" fmla="*/ 2147483647 h 83"/>
                <a:gd name="T30" fmla="*/ 2 w 314"/>
                <a:gd name="T31" fmla="*/ 2147483647 h 83"/>
                <a:gd name="T32" fmla="*/ 2 w 314"/>
                <a:gd name="T33" fmla="*/ 2147483647 h 83"/>
                <a:gd name="T34" fmla="*/ 2 w 314"/>
                <a:gd name="T35" fmla="*/ 2147483647 h 83"/>
                <a:gd name="T36" fmla="*/ 2 w 314"/>
                <a:gd name="T37" fmla="*/ 2147483647 h 83"/>
                <a:gd name="T38" fmla="*/ 2 w 314"/>
                <a:gd name="T39" fmla="*/ 2147483647 h 83"/>
                <a:gd name="T40" fmla="*/ 2 w 314"/>
                <a:gd name="T41" fmla="*/ 2147483647 h 83"/>
                <a:gd name="T42" fmla="*/ 2 w 314"/>
                <a:gd name="T43" fmla="*/ 2147483647 h 83"/>
                <a:gd name="T44" fmla="*/ 2 w 314"/>
                <a:gd name="T45" fmla="*/ 2147483647 h 83"/>
                <a:gd name="T46" fmla="*/ 2 w 314"/>
                <a:gd name="T47" fmla="*/ 2147483647 h 83"/>
                <a:gd name="T48" fmla="*/ 2 w 314"/>
                <a:gd name="T49" fmla="*/ 2147483647 h 83"/>
                <a:gd name="T50" fmla="*/ 2 w 314"/>
                <a:gd name="T51" fmla="*/ 2147483647 h 83"/>
                <a:gd name="T52" fmla="*/ 2 w 314"/>
                <a:gd name="T53" fmla="*/ 2147483647 h 83"/>
                <a:gd name="T54" fmla="*/ 2 w 314"/>
                <a:gd name="T55" fmla="*/ 2147483647 h 83"/>
                <a:gd name="T56" fmla="*/ 2 w 314"/>
                <a:gd name="T57" fmla="*/ 2147483647 h 83"/>
                <a:gd name="T58" fmla="*/ 2 w 314"/>
                <a:gd name="T59" fmla="*/ 2147483647 h 83"/>
                <a:gd name="T60" fmla="*/ 2 w 314"/>
                <a:gd name="T61" fmla="*/ 2147483647 h 83"/>
                <a:gd name="T62" fmla="*/ 2 w 314"/>
                <a:gd name="T63" fmla="*/ 2147483647 h 83"/>
                <a:gd name="T64" fmla="*/ 2 w 314"/>
                <a:gd name="T65" fmla="*/ 0 h 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4"/>
                <a:gd name="T100" fmla="*/ 0 h 83"/>
                <a:gd name="T101" fmla="*/ 314 w 314"/>
                <a:gd name="T102" fmla="*/ 83 h 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4" h="83">
                  <a:moveTo>
                    <a:pt x="0" y="7"/>
                  </a:moveTo>
                  <a:lnTo>
                    <a:pt x="7" y="13"/>
                  </a:lnTo>
                  <a:lnTo>
                    <a:pt x="16" y="18"/>
                  </a:lnTo>
                  <a:lnTo>
                    <a:pt x="25" y="23"/>
                  </a:lnTo>
                  <a:lnTo>
                    <a:pt x="33" y="27"/>
                  </a:lnTo>
                  <a:lnTo>
                    <a:pt x="43" y="32"/>
                  </a:lnTo>
                  <a:lnTo>
                    <a:pt x="52" y="36"/>
                  </a:lnTo>
                  <a:lnTo>
                    <a:pt x="61" y="39"/>
                  </a:lnTo>
                  <a:lnTo>
                    <a:pt x="71" y="43"/>
                  </a:lnTo>
                  <a:lnTo>
                    <a:pt x="80" y="46"/>
                  </a:lnTo>
                  <a:lnTo>
                    <a:pt x="89" y="50"/>
                  </a:lnTo>
                  <a:lnTo>
                    <a:pt x="99" y="53"/>
                  </a:lnTo>
                  <a:lnTo>
                    <a:pt x="109" y="56"/>
                  </a:lnTo>
                  <a:lnTo>
                    <a:pt x="120" y="59"/>
                  </a:lnTo>
                  <a:lnTo>
                    <a:pt x="130" y="61"/>
                  </a:lnTo>
                  <a:lnTo>
                    <a:pt x="140" y="64"/>
                  </a:lnTo>
                  <a:lnTo>
                    <a:pt x="150" y="66"/>
                  </a:lnTo>
                  <a:lnTo>
                    <a:pt x="160" y="68"/>
                  </a:lnTo>
                  <a:lnTo>
                    <a:pt x="170" y="70"/>
                  </a:lnTo>
                  <a:lnTo>
                    <a:pt x="181" y="72"/>
                  </a:lnTo>
                  <a:lnTo>
                    <a:pt x="190" y="74"/>
                  </a:lnTo>
                  <a:lnTo>
                    <a:pt x="201" y="75"/>
                  </a:lnTo>
                  <a:lnTo>
                    <a:pt x="212" y="76"/>
                  </a:lnTo>
                  <a:lnTo>
                    <a:pt x="222" y="78"/>
                  </a:lnTo>
                  <a:lnTo>
                    <a:pt x="233" y="79"/>
                  </a:lnTo>
                  <a:lnTo>
                    <a:pt x="242" y="79"/>
                  </a:lnTo>
                  <a:lnTo>
                    <a:pt x="252" y="80"/>
                  </a:lnTo>
                  <a:lnTo>
                    <a:pt x="262" y="81"/>
                  </a:lnTo>
                  <a:lnTo>
                    <a:pt x="272" y="81"/>
                  </a:lnTo>
                  <a:lnTo>
                    <a:pt x="283" y="82"/>
                  </a:lnTo>
                  <a:lnTo>
                    <a:pt x="292" y="82"/>
                  </a:lnTo>
                  <a:lnTo>
                    <a:pt x="302" y="82"/>
                  </a:lnTo>
                  <a:lnTo>
                    <a:pt x="313" y="82"/>
                  </a:lnTo>
                  <a:lnTo>
                    <a:pt x="313" y="72"/>
                  </a:lnTo>
                  <a:lnTo>
                    <a:pt x="302" y="72"/>
                  </a:lnTo>
                  <a:lnTo>
                    <a:pt x="292" y="72"/>
                  </a:lnTo>
                  <a:lnTo>
                    <a:pt x="283" y="72"/>
                  </a:lnTo>
                  <a:lnTo>
                    <a:pt x="273" y="71"/>
                  </a:lnTo>
                  <a:lnTo>
                    <a:pt x="263" y="70"/>
                  </a:lnTo>
                  <a:lnTo>
                    <a:pt x="253" y="70"/>
                  </a:lnTo>
                  <a:lnTo>
                    <a:pt x="243" y="69"/>
                  </a:lnTo>
                  <a:lnTo>
                    <a:pt x="233" y="69"/>
                  </a:lnTo>
                  <a:lnTo>
                    <a:pt x="224" y="68"/>
                  </a:lnTo>
                  <a:lnTo>
                    <a:pt x="214" y="66"/>
                  </a:lnTo>
                  <a:lnTo>
                    <a:pt x="203" y="65"/>
                  </a:lnTo>
                  <a:lnTo>
                    <a:pt x="192" y="64"/>
                  </a:lnTo>
                  <a:lnTo>
                    <a:pt x="182" y="62"/>
                  </a:lnTo>
                  <a:lnTo>
                    <a:pt x="173" y="60"/>
                  </a:lnTo>
                  <a:lnTo>
                    <a:pt x="163" y="59"/>
                  </a:lnTo>
                  <a:lnTo>
                    <a:pt x="153" y="56"/>
                  </a:lnTo>
                  <a:lnTo>
                    <a:pt x="143" y="54"/>
                  </a:lnTo>
                  <a:lnTo>
                    <a:pt x="133" y="52"/>
                  </a:lnTo>
                  <a:lnTo>
                    <a:pt x="123" y="49"/>
                  </a:lnTo>
                  <a:lnTo>
                    <a:pt x="114" y="47"/>
                  </a:lnTo>
                  <a:lnTo>
                    <a:pt x="104" y="44"/>
                  </a:lnTo>
                  <a:lnTo>
                    <a:pt x="95" y="41"/>
                  </a:lnTo>
                  <a:lnTo>
                    <a:pt x="85" y="38"/>
                  </a:lnTo>
                  <a:lnTo>
                    <a:pt x="76" y="34"/>
                  </a:lnTo>
                  <a:lnTo>
                    <a:pt x="67" y="31"/>
                  </a:lnTo>
                  <a:lnTo>
                    <a:pt x="58" y="27"/>
                  </a:lnTo>
                  <a:lnTo>
                    <a:pt x="49" y="23"/>
                  </a:lnTo>
                  <a:lnTo>
                    <a:pt x="40" y="18"/>
                  </a:lnTo>
                  <a:lnTo>
                    <a:pt x="31" y="14"/>
                  </a:lnTo>
                  <a:lnTo>
                    <a:pt x="23" y="9"/>
                  </a:lnTo>
                  <a:lnTo>
                    <a:pt x="15" y="4"/>
                  </a:lnTo>
                  <a:lnTo>
                    <a:pt x="7" y="0"/>
                  </a:lnTo>
                  <a:lnTo>
                    <a:pt x="0" y="7"/>
                  </a:lnTo>
                </a:path>
              </a:pathLst>
            </a:custGeom>
            <a:solidFill>
              <a:schemeClr val="tx1"/>
            </a:solidFill>
            <a:ln w="12700" cap="rnd">
              <a:solidFill>
                <a:schemeClr val="bg2"/>
              </a:solidFill>
              <a:round/>
              <a:headEnd/>
              <a:tailEnd/>
            </a:ln>
          </p:spPr>
          <p:txBody>
            <a:bodyPr/>
            <a:lstStyle/>
            <a:p>
              <a:endParaRPr lang="en-US"/>
            </a:p>
          </p:txBody>
        </p:sp>
        <p:sp>
          <p:nvSpPr>
            <p:cNvPr id="53511" name="Freeform 249"/>
            <p:cNvSpPr>
              <a:spLocks/>
            </p:cNvSpPr>
            <p:nvPr/>
          </p:nvSpPr>
          <p:spPr bwMode="gray">
            <a:xfrm>
              <a:off x="2440" y="3329"/>
              <a:ext cx="87" cy="60"/>
            </a:xfrm>
            <a:custGeom>
              <a:avLst/>
              <a:gdLst>
                <a:gd name="T0" fmla="*/ 0 w 86"/>
                <a:gd name="T1" fmla="*/ 0 h 66"/>
                <a:gd name="T2" fmla="*/ 35 w 86"/>
                <a:gd name="T3" fmla="*/ 5 h 66"/>
                <a:gd name="T4" fmla="*/ 139 w 86"/>
                <a:gd name="T5" fmla="*/ 5 h 66"/>
                <a:gd name="T6" fmla="*/ 0 w 86"/>
                <a:gd name="T7" fmla="*/ 0 h 66"/>
                <a:gd name="T8" fmla="*/ 0 60000 65536"/>
                <a:gd name="T9" fmla="*/ 0 60000 65536"/>
                <a:gd name="T10" fmla="*/ 0 60000 65536"/>
                <a:gd name="T11" fmla="*/ 0 60000 65536"/>
                <a:gd name="T12" fmla="*/ 0 w 86"/>
                <a:gd name="T13" fmla="*/ 0 h 66"/>
                <a:gd name="T14" fmla="*/ 86 w 86"/>
                <a:gd name="T15" fmla="*/ 66 h 66"/>
              </a:gdLst>
              <a:ahLst/>
              <a:cxnLst>
                <a:cxn ang="T8">
                  <a:pos x="T0" y="T1"/>
                </a:cxn>
                <a:cxn ang="T9">
                  <a:pos x="T2" y="T3"/>
                </a:cxn>
                <a:cxn ang="T10">
                  <a:pos x="T4" y="T5"/>
                </a:cxn>
                <a:cxn ang="T11">
                  <a:pos x="T6" y="T7"/>
                </a:cxn>
              </a:cxnLst>
              <a:rect l="T12" t="T13" r="T14" b="T15"/>
              <a:pathLst>
                <a:path w="86" h="66">
                  <a:moveTo>
                    <a:pt x="0" y="0"/>
                  </a:moveTo>
                  <a:lnTo>
                    <a:pt x="35" y="65"/>
                  </a:lnTo>
                  <a:lnTo>
                    <a:pt x="85" y="15"/>
                  </a:lnTo>
                  <a:lnTo>
                    <a:pt x="0" y="0"/>
                  </a:lnTo>
                </a:path>
              </a:pathLst>
            </a:custGeom>
            <a:solidFill>
              <a:srgbClr val="FFFFFF"/>
            </a:solidFill>
            <a:ln w="12700" cap="rnd">
              <a:solidFill>
                <a:schemeClr val="bg2"/>
              </a:solidFill>
              <a:round/>
              <a:headEnd/>
              <a:tailEnd/>
            </a:ln>
          </p:spPr>
          <p:txBody>
            <a:bodyPr/>
            <a:lstStyle/>
            <a:p>
              <a:endParaRPr lang="en-US"/>
            </a:p>
          </p:txBody>
        </p:sp>
      </p:grpSp>
      <p:sp>
        <p:nvSpPr>
          <p:cNvPr id="53482" name="Rectangle 250"/>
          <p:cNvSpPr>
            <a:spLocks noChangeArrowheads="1"/>
          </p:cNvSpPr>
          <p:nvPr/>
        </p:nvSpPr>
        <p:spPr bwMode="gray">
          <a:xfrm>
            <a:off x="5057775" y="3638961"/>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3" name="Rectangle 251"/>
          <p:cNvSpPr>
            <a:spLocks noChangeArrowheads="1"/>
          </p:cNvSpPr>
          <p:nvPr/>
        </p:nvSpPr>
        <p:spPr bwMode="gray">
          <a:xfrm rot="1500000">
            <a:off x="4930465" y="4445410"/>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4" name="Rectangle 252"/>
          <p:cNvSpPr>
            <a:spLocks noChangeArrowheads="1"/>
          </p:cNvSpPr>
          <p:nvPr/>
        </p:nvSpPr>
        <p:spPr bwMode="gray">
          <a:xfrm rot="2040000">
            <a:off x="4549465" y="4854985"/>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5" name="Rectangle 253"/>
          <p:cNvSpPr>
            <a:spLocks noChangeArrowheads="1"/>
          </p:cNvSpPr>
          <p:nvPr/>
        </p:nvSpPr>
        <p:spPr bwMode="gray">
          <a:xfrm rot="-960000">
            <a:off x="5292414" y="4639085"/>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6" name="Rectangle 254"/>
          <p:cNvSpPr>
            <a:spLocks noChangeArrowheads="1"/>
          </p:cNvSpPr>
          <p:nvPr/>
        </p:nvSpPr>
        <p:spPr bwMode="gray">
          <a:xfrm>
            <a:off x="5329238" y="5129624"/>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7" name="Rectangle 255"/>
          <p:cNvSpPr>
            <a:spLocks noChangeArrowheads="1"/>
          </p:cNvSpPr>
          <p:nvPr/>
        </p:nvSpPr>
        <p:spPr bwMode="gray">
          <a:xfrm rot="-2460000">
            <a:off x="5254314" y="3948524"/>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8" name="Rectangle 256"/>
          <p:cNvSpPr>
            <a:spLocks noChangeArrowheads="1"/>
          </p:cNvSpPr>
          <p:nvPr/>
        </p:nvSpPr>
        <p:spPr bwMode="gray">
          <a:xfrm rot="-4320000">
            <a:off x="5705166" y="4230304"/>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9" name="Rectangle 257"/>
          <p:cNvSpPr>
            <a:spLocks noChangeArrowheads="1"/>
          </p:cNvSpPr>
          <p:nvPr/>
        </p:nvSpPr>
        <p:spPr bwMode="gray">
          <a:xfrm rot="-600000">
            <a:off x="4971469" y="34168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0" name="Rectangle 258"/>
          <p:cNvSpPr>
            <a:spLocks noChangeArrowheads="1"/>
          </p:cNvSpPr>
          <p:nvPr/>
        </p:nvSpPr>
        <p:spPr bwMode="gray">
          <a:xfrm rot="-960000">
            <a:off x="5176256" y="4482051"/>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1" name="Rectangle 259"/>
          <p:cNvSpPr>
            <a:spLocks noChangeArrowheads="1"/>
          </p:cNvSpPr>
          <p:nvPr/>
        </p:nvSpPr>
        <p:spPr bwMode="gray">
          <a:xfrm rot="180000">
            <a:off x="5031793" y="3980400"/>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2" name="Rectangle 260"/>
          <p:cNvSpPr>
            <a:spLocks noChangeArrowheads="1"/>
          </p:cNvSpPr>
          <p:nvPr/>
        </p:nvSpPr>
        <p:spPr bwMode="gray">
          <a:xfrm rot="900000">
            <a:off x="4971469" y="4266151"/>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3" name="Rectangle 261"/>
          <p:cNvSpPr>
            <a:spLocks noChangeArrowheads="1"/>
          </p:cNvSpPr>
          <p:nvPr/>
        </p:nvSpPr>
        <p:spPr bwMode="gray">
          <a:xfrm rot="180000">
            <a:off x="5291349" y="4950363"/>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4" name="Rectangle 262"/>
          <p:cNvSpPr>
            <a:spLocks noChangeArrowheads="1"/>
          </p:cNvSpPr>
          <p:nvPr/>
        </p:nvSpPr>
        <p:spPr bwMode="gray">
          <a:xfrm rot="-4860000">
            <a:off x="5961275" y="43439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5" name="Rectangle 263"/>
          <p:cNvSpPr>
            <a:spLocks noChangeArrowheads="1"/>
          </p:cNvSpPr>
          <p:nvPr/>
        </p:nvSpPr>
        <p:spPr bwMode="gray">
          <a:xfrm rot="-3720000">
            <a:off x="5434225" y="415978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6" name="Rectangle 264"/>
          <p:cNvSpPr>
            <a:spLocks noChangeArrowheads="1"/>
          </p:cNvSpPr>
          <p:nvPr/>
        </p:nvSpPr>
        <p:spPr bwMode="gray">
          <a:xfrm rot="180000">
            <a:off x="5277856" y="5396451"/>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7" name="Rectangle 265"/>
          <p:cNvSpPr>
            <a:spLocks noChangeArrowheads="1"/>
          </p:cNvSpPr>
          <p:nvPr/>
        </p:nvSpPr>
        <p:spPr bwMode="gray">
          <a:xfrm rot="2700000">
            <a:off x="4244666" y="5285992"/>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98" name="Rectangle 266"/>
          <p:cNvSpPr>
            <a:spLocks noChangeArrowheads="1"/>
          </p:cNvSpPr>
          <p:nvPr/>
        </p:nvSpPr>
        <p:spPr bwMode="gray">
          <a:xfrm rot="2640000">
            <a:off x="4728581" y="4704300"/>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9" name="Rectangle 267"/>
          <p:cNvSpPr>
            <a:spLocks noChangeArrowheads="1"/>
          </p:cNvSpPr>
          <p:nvPr/>
        </p:nvSpPr>
        <p:spPr bwMode="gray">
          <a:xfrm rot="1740000">
            <a:off x="4392825" y="51313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500" name="Rectangle 268"/>
          <p:cNvSpPr>
            <a:spLocks noChangeArrowheads="1"/>
          </p:cNvSpPr>
          <p:nvPr/>
        </p:nvSpPr>
        <p:spPr bwMode="gray">
          <a:xfrm rot="4560000">
            <a:off x="4013413" y="54361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1290521" name="Rectangle 281"/>
          <p:cNvSpPr>
            <a:spLocks noChangeArrowheads="1"/>
          </p:cNvSpPr>
          <p:nvPr/>
        </p:nvSpPr>
        <p:spPr bwMode="auto">
          <a:xfrm>
            <a:off x="1786288" y="1057726"/>
            <a:ext cx="1723230" cy="82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p>
            <a:r>
              <a:rPr lang="en-US" sz="1600" b="1" dirty="0">
                <a:latin typeface="Helvetica" pitchFamily="34" charset="0"/>
              </a:rPr>
              <a:t> Decreased</a:t>
            </a:r>
            <a:br>
              <a:rPr lang="en-US" sz="1600" b="1" dirty="0">
                <a:latin typeface="Helvetica" pitchFamily="34" charset="0"/>
              </a:rPr>
            </a:br>
            <a:r>
              <a:rPr lang="en-GB" sz="1600" b="1" dirty="0">
                <a:latin typeface="Helvetica" pitchFamily="34" charset="0"/>
                <a:sym typeface="Symbol" pitchFamily="18" charset="2"/>
              </a:rPr>
              <a:t>satiation neuro-</a:t>
            </a:r>
          </a:p>
          <a:p>
            <a:r>
              <a:rPr lang="en-GB" sz="1600" b="1" dirty="0">
                <a:latin typeface="Helvetica" pitchFamily="34" charset="0"/>
                <a:sym typeface="Symbol" pitchFamily="18" charset="2"/>
              </a:rPr>
              <a:t>transmission</a:t>
            </a:r>
            <a:endParaRPr lang="en-US" sz="1600" b="1" dirty="0">
              <a:latin typeface="Helvetica" pitchFamily="34" charset="0"/>
            </a:endParaRPr>
          </a:p>
        </p:txBody>
      </p:sp>
      <p:sp>
        <p:nvSpPr>
          <p:cNvPr id="53503" name="AutoShape 282"/>
          <p:cNvSpPr>
            <a:spLocks noChangeArrowheads="1"/>
          </p:cNvSpPr>
          <p:nvPr/>
        </p:nvSpPr>
        <p:spPr bwMode="auto">
          <a:xfrm rot="70396" flipH="1">
            <a:off x="1842303" y="3034870"/>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523" name="Rectangle 283"/>
          <p:cNvSpPr>
            <a:spLocks noChangeArrowheads="1"/>
          </p:cNvSpPr>
          <p:nvPr/>
        </p:nvSpPr>
        <p:spPr bwMode="white">
          <a:xfrm>
            <a:off x="6781803" y="1903256"/>
            <a:ext cx="213042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dirty="0">
                <a:latin typeface="Helvetica" pitchFamily="34" charset="0"/>
              </a:rPr>
              <a:t>Increased  renal glucose reabsorption</a:t>
            </a:r>
          </a:p>
        </p:txBody>
      </p:sp>
      <p:sp>
        <p:nvSpPr>
          <p:cNvPr id="1290524" name="Rectangle 284"/>
          <p:cNvSpPr>
            <a:spLocks noChangeArrowheads="1"/>
          </p:cNvSpPr>
          <p:nvPr/>
        </p:nvSpPr>
        <p:spPr bwMode="auto">
          <a:xfrm>
            <a:off x="6858002" y="2971802"/>
            <a:ext cx="1585371" cy="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p>
            <a:r>
              <a:rPr lang="en-US" sz="1600" b="1">
                <a:latin typeface="Helvetica" pitchFamily="34" charset="0"/>
              </a:rPr>
              <a:t>     Decreased </a:t>
            </a:r>
            <a:br>
              <a:rPr lang="en-US" sz="1600" b="1">
                <a:latin typeface="Helvetica" pitchFamily="34" charset="0"/>
              </a:rPr>
            </a:br>
            <a:r>
              <a:rPr lang="en-GB" sz="1600" b="1">
                <a:latin typeface="Helvetica" pitchFamily="34" charset="0"/>
                <a:sym typeface="Symbol" pitchFamily="18" charset="2"/>
              </a:rPr>
              <a:t>Gut hormones</a:t>
            </a:r>
            <a:endParaRPr lang="en-US" sz="1600" b="1">
              <a:latin typeface="Helvetica" pitchFamily="34" charset="0"/>
            </a:endParaRPr>
          </a:p>
        </p:txBody>
      </p:sp>
      <p:sp>
        <p:nvSpPr>
          <p:cNvPr id="53506" name="AutoShape 285"/>
          <p:cNvSpPr>
            <a:spLocks noChangeArrowheads="1"/>
          </p:cNvSpPr>
          <p:nvPr/>
        </p:nvSpPr>
        <p:spPr bwMode="auto">
          <a:xfrm rot="-1584972">
            <a:off x="7234981" y="1523759"/>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53507" name="AutoShape 286"/>
          <p:cNvSpPr>
            <a:spLocks noChangeArrowheads="1"/>
          </p:cNvSpPr>
          <p:nvPr/>
        </p:nvSpPr>
        <p:spPr bwMode="auto">
          <a:xfrm rot="-9630385">
            <a:off x="6815139" y="4787858"/>
            <a:ext cx="844551"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
        <p:nvSpPr>
          <p:cNvPr id="53508" name="AutoShape 287"/>
          <p:cNvSpPr>
            <a:spLocks noChangeArrowheads="1"/>
          </p:cNvSpPr>
          <p:nvPr/>
        </p:nvSpPr>
        <p:spPr bwMode="auto">
          <a:xfrm rot="-9630385">
            <a:off x="1791492" y="1945001"/>
            <a:ext cx="717451" cy="250819"/>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dirty="0"/>
          </a:p>
        </p:txBody>
      </p:sp>
    </p:spTree>
    <p:custDataLst>
      <p:tags r:id="rId1"/>
    </p:custDataLst>
    <p:extLst>
      <p:ext uri="{BB962C8B-B14F-4D97-AF65-F5344CB8AC3E}">
        <p14:creationId xmlns:p14="http://schemas.microsoft.com/office/powerpoint/2010/main" val="2965603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90458"/>
                                        </p:tgtEl>
                                        <p:attrNameLst>
                                          <p:attrName>style.visibility</p:attrName>
                                        </p:attrNameLst>
                                      </p:cBhvr>
                                      <p:to>
                                        <p:strVal val="visible"/>
                                      </p:to>
                                    </p:set>
                                    <p:anim calcmode="lin" valueType="num">
                                      <p:cBhvr additive="base">
                                        <p:cTn id="7" dur="1000" fill="hold"/>
                                        <p:tgtEl>
                                          <p:spTgt spid="1290458"/>
                                        </p:tgtEl>
                                        <p:attrNameLst>
                                          <p:attrName>ppt_x</p:attrName>
                                        </p:attrNameLst>
                                      </p:cBhvr>
                                      <p:tavLst>
                                        <p:tav tm="0">
                                          <p:val>
                                            <p:strVal val="0-#ppt_w/2"/>
                                          </p:val>
                                        </p:tav>
                                        <p:tav tm="100000">
                                          <p:val>
                                            <p:strVal val="#ppt_x"/>
                                          </p:val>
                                        </p:tav>
                                      </p:tavLst>
                                    </p:anim>
                                    <p:anim calcmode="lin" valueType="num">
                                      <p:cBhvr additive="base">
                                        <p:cTn id="8" dur="1000" fill="hold"/>
                                        <p:tgtEl>
                                          <p:spTgt spid="129045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290460"/>
                                        </p:tgtEl>
                                        <p:attrNameLst>
                                          <p:attrName>style.visibility</p:attrName>
                                        </p:attrNameLst>
                                      </p:cBhvr>
                                      <p:to>
                                        <p:strVal val="visible"/>
                                      </p:to>
                                    </p:set>
                                    <p:anim calcmode="lin" valueType="num">
                                      <p:cBhvr additive="base">
                                        <p:cTn id="13" dur="1000" fill="hold"/>
                                        <p:tgtEl>
                                          <p:spTgt spid="1290460"/>
                                        </p:tgtEl>
                                        <p:attrNameLst>
                                          <p:attrName>ppt_x</p:attrName>
                                        </p:attrNameLst>
                                      </p:cBhvr>
                                      <p:tavLst>
                                        <p:tav tm="0">
                                          <p:val>
                                            <p:strVal val="0-#ppt_w/2"/>
                                          </p:val>
                                        </p:tav>
                                        <p:tav tm="100000">
                                          <p:val>
                                            <p:strVal val="#ppt_x"/>
                                          </p:val>
                                        </p:tav>
                                      </p:tavLst>
                                    </p:anim>
                                    <p:anim calcmode="lin" valueType="num">
                                      <p:cBhvr additive="base">
                                        <p:cTn id="14" dur="1000" fill="hold"/>
                                        <p:tgtEl>
                                          <p:spTgt spid="129046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290462"/>
                                        </p:tgtEl>
                                        <p:attrNameLst>
                                          <p:attrName>style.visibility</p:attrName>
                                        </p:attrNameLst>
                                      </p:cBhvr>
                                      <p:to>
                                        <p:strVal val="visible"/>
                                      </p:to>
                                    </p:set>
                                    <p:anim calcmode="lin" valueType="num">
                                      <p:cBhvr additive="base">
                                        <p:cTn id="19" dur="2000" fill="hold"/>
                                        <p:tgtEl>
                                          <p:spTgt spid="1290462"/>
                                        </p:tgtEl>
                                        <p:attrNameLst>
                                          <p:attrName>ppt_x</p:attrName>
                                        </p:attrNameLst>
                                      </p:cBhvr>
                                      <p:tavLst>
                                        <p:tav tm="0">
                                          <p:val>
                                            <p:strVal val="0-#ppt_w/2"/>
                                          </p:val>
                                        </p:tav>
                                        <p:tav tm="100000">
                                          <p:val>
                                            <p:strVal val="#ppt_x"/>
                                          </p:val>
                                        </p:tav>
                                      </p:tavLst>
                                    </p:anim>
                                    <p:anim calcmode="lin" valueType="num">
                                      <p:cBhvr additive="base">
                                        <p:cTn id="20" dur="2000" fill="hold"/>
                                        <p:tgtEl>
                                          <p:spTgt spid="12904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90444"/>
                                        </p:tgtEl>
                                        <p:attrNameLst>
                                          <p:attrName>style.visibility</p:attrName>
                                        </p:attrNameLst>
                                      </p:cBhvr>
                                      <p:to>
                                        <p:strVal val="visible"/>
                                      </p:to>
                                    </p:set>
                                    <p:anim calcmode="lin" valueType="num">
                                      <p:cBhvr additive="base">
                                        <p:cTn id="25" dur="500" fill="hold"/>
                                        <p:tgtEl>
                                          <p:spTgt spid="1290444"/>
                                        </p:tgtEl>
                                        <p:attrNameLst>
                                          <p:attrName>ppt_x</p:attrName>
                                        </p:attrNameLst>
                                      </p:cBhvr>
                                      <p:tavLst>
                                        <p:tav tm="0">
                                          <p:val>
                                            <p:strVal val="#ppt_x"/>
                                          </p:val>
                                        </p:tav>
                                        <p:tav tm="100000">
                                          <p:val>
                                            <p:strVal val="#ppt_x"/>
                                          </p:val>
                                        </p:tav>
                                      </p:tavLst>
                                    </p:anim>
                                    <p:anim calcmode="lin" valueType="num">
                                      <p:cBhvr additive="base">
                                        <p:cTn id="26" dur="500" fill="hold"/>
                                        <p:tgtEl>
                                          <p:spTgt spid="129044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290469"/>
                                        </p:tgtEl>
                                        <p:attrNameLst>
                                          <p:attrName>style.visibility</p:attrName>
                                        </p:attrNameLst>
                                      </p:cBhvr>
                                      <p:to>
                                        <p:strVal val="visible"/>
                                      </p:to>
                                    </p:set>
                                    <p:anim calcmode="lin" valueType="num">
                                      <p:cBhvr additive="base">
                                        <p:cTn id="31" dur="2000" fill="hold"/>
                                        <p:tgtEl>
                                          <p:spTgt spid="1290469"/>
                                        </p:tgtEl>
                                        <p:attrNameLst>
                                          <p:attrName>ppt_x</p:attrName>
                                        </p:attrNameLst>
                                      </p:cBhvr>
                                      <p:tavLst>
                                        <p:tav tm="0">
                                          <p:val>
                                            <p:strVal val="0-#ppt_w/2"/>
                                          </p:val>
                                        </p:tav>
                                        <p:tav tm="100000">
                                          <p:val>
                                            <p:strVal val="#ppt_x"/>
                                          </p:val>
                                        </p:tav>
                                      </p:tavLst>
                                    </p:anim>
                                    <p:anim calcmode="lin" valueType="num">
                                      <p:cBhvr additive="base">
                                        <p:cTn id="32" dur="2000" fill="hold"/>
                                        <p:tgtEl>
                                          <p:spTgt spid="129046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290524"/>
                                        </p:tgtEl>
                                        <p:attrNameLst>
                                          <p:attrName>style.visibility</p:attrName>
                                        </p:attrNameLst>
                                      </p:cBhvr>
                                      <p:to>
                                        <p:strVal val="visible"/>
                                      </p:to>
                                    </p:set>
                                    <p:anim calcmode="lin" valueType="num">
                                      <p:cBhvr additive="base">
                                        <p:cTn id="37" dur="1000" fill="hold"/>
                                        <p:tgtEl>
                                          <p:spTgt spid="1290524"/>
                                        </p:tgtEl>
                                        <p:attrNameLst>
                                          <p:attrName>ppt_x</p:attrName>
                                        </p:attrNameLst>
                                      </p:cBhvr>
                                      <p:tavLst>
                                        <p:tav tm="0">
                                          <p:val>
                                            <p:strVal val="0-#ppt_w/2"/>
                                          </p:val>
                                        </p:tav>
                                        <p:tav tm="100000">
                                          <p:val>
                                            <p:strVal val="#ppt_x"/>
                                          </p:val>
                                        </p:tav>
                                      </p:tavLst>
                                    </p:anim>
                                    <p:anim calcmode="lin" valueType="num">
                                      <p:cBhvr additive="base">
                                        <p:cTn id="38" dur="1000" fill="hold"/>
                                        <p:tgtEl>
                                          <p:spTgt spid="1290524"/>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90521"/>
                                        </p:tgtEl>
                                        <p:attrNameLst>
                                          <p:attrName>style.visibility</p:attrName>
                                        </p:attrNameLst>
                                      </p:cBhvr>
                                      <p:to>
                                        <p:strVal val="visible"/>
                                      </p:to>
                                    </p:set>
                                    <p:anim calcmode="lin" valueType="num">
                                      <p:cBhvr additive="base">
                                        <p:cTn id="43" dur="500" fill="hold"/>
                                        <p:tgtEl>
                                          <p:spTgt spid="1290521"/>
                                        </p:tgtEl>
                                        <p:attrNameLst>
                                          <p:attrName>ppt_x</p:attrName>
                                        </p:attrNameLst>
                                      </p:cBhvr>
                                      <p:tavLst>
                                        <p:tav tm="0">
                                          <p:val>
                                            <p:strVal val="#ppt_x"/>
                                          </p:val>
                                        </p:tav>
                                        <p:tav tm="100000">
                                          <p:val>
                                            <p:strVal val="#ppt_x"/>
                                          </p:val>
                                        </p:tav>
                                      </p:tavLst>
                                    </p:anim>
                                    <p:anim calcmode="lin" valueType="num">
                                      <p:cBhvr additive="base">
                                        <p:cTn id="44" dur="500" fill="hold"/>
                                        <p:tgtEl>
                                          <p:spTgt spid="129052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90523"/>
                                        </p:tgtEl>
                                        <p:attrNameLst>
                                          <p:attrName>style.visibility</p:attrName>
                                        </p:attrNameLst>
                                      </p:cBhvr>
                                      <p:to>
                                        <p:strVal val="visible"/>
                                      </p:to>
                                    </p:set>
                                    <p:anim calcmode="lin" valueType="num">
                                      <p:cBhvr additive="base">
                                        <p:cTn id="49" dur="500" fill="hold"/>
                                        <p:tgtEl>
                                          <p:spTgt spid="1290523"/>
                                        </p:tgtEl>
                                        <p:attrNameLst>
                                          <p:attrName>ppt_x</p:attrName>
                                        </p:attrNameLst>
                                      </p:cBhvr>
                                      <p:tavLst>
                                        <p:tav tm="0">
                                          <p:val>
                                            <p:strVal val="#ppt_x"/>
                                          </p:val>
                                        </p:tav>
                                        <p:tav tm="100000">
                                          <p:val>
                                            <p:strVal val="#ppt_x"/>
                                          </p:val>
                                        </p:tav>
                                      </p:tavLst>
                                    </p:anim>
                                    <p:anim calcmode="lin" valueType="num">
                                      <p:cBhvr additive="base">
                                        <p:cTn id="50" dur="500" fill="hold"/>
                                        <p:tgtEl>
                                          <p:spTgt spid="12905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51" fill="hold" display="0">
                  <p:stCondLst>
                    <p:cond delay="indefinite"/>
                  </p:stCondLst>
                  <p:endCondLst>
                    <p:cond evt="onNext" delay="0">
                      <p:tgtEl>
                        <p:sldTgt/>
                      </p:tgtEl>
                    </p:cond>
                    <p:cond evt="onPrev" delay="0">
                      <p:tgtEl>
                        <p:sldTgt/>
                      </p:tgtEl>
                    </p:cond>
                  </p:endCondLst>
                </p:cTn>
                <p:tgtEl>
                  <p:spTgt spid="1290519"/>
                </p:tgtEl>
              </p:cMediaNode>
            </p:video>
          </p:childTnLst>
        </p:cTn>
      </p:par>
    </p:tnLst>
    <p:bldLst>
      <p:bldP spid="1290444" grpId="0"/>
      <p:bldP spid="1290458" grpId="0"/>
      <p:bldP spid="1290460" grpId="0"/>
      <p:bldP spid="1290462" grpId="0"/>
      <p:bldP spid="1290469" grpId="0"/>
      <p:bldP spid="1290521" grpId="0"/>
      <p:bldP spid="1290523" grpId="0"/>
      <p:bldP spid="12905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CDC Announces</a:t>
            </a:r>
          </a:p>
        </p:txBody>
      </p:sp>
      <p:sp>
        <p:nvSpPr>
          <p:cNvPr id="1885187" name="Rectangle 3"/>
          <p:cNvSpPr>
            <a:spLocks noGrp="1" noChangeArrowheads="1"/>
          </p:cNvSpPr>
          <p:nvPr>
            <p:ph sz="quarter" idx="1"/>
          </p:nvPr>
        </p:nvSpPr>
        <p:spPr>
          <a:xfrm>
            <a:off x="4645152" y="1219200"/>
            <a:ext cx="4041648" cy="4937760"/>
          </a:xfrm>
        </p:spPr>
        <p:txBody>
          <a:bodyPr>
            <a:normAutofit/>
          </a:bodyPr>
          <a:lstStyle/>
          <a:p>
            <a:pPr eaLnBrk="1" hangingPunct="1">
              <a:buFont typeface="Wingdings" pitchFamily="2" charset="2"/>
              <a:buNone/>
            </a:pPr>
            <a:endParaRPr lang="en-US" sz="2800" dirty="0"/>
          </a:p>
          <a:p>
            <a:pPr algn="ctr" eaLnBrk="1" hangingPunct="1">
              <a:buFont typeface="Wingdings" pitchFamily="2" charset="2"/>
              <a:buNone/>
            </a:pPr>
            <a:r>
              <a:rPr lang="en-US" sz="4800" dirty="0"/>
              <a:t>35% of Americans will have Diabetes by 2050</a:t>
            </a:r>
            <a:endParaRPr lang="en-US" sz="4400" dirty="0"/>
          </a:p>
          <a:p>
            <a:pPr algn="ctr" eaLnBrk="1" hangingPunct="1">
              <a:buFont typeface="Wingdings" pitchFamily="2" charset="2"/>
              <a:buNone/>
            </a:pPr>
            <a:endParaRPr lang="en-US" sz="2000" i="1" dirty="0">
              <a:solidFill>
                <a:schemeClr val="hlink"/>
              </a:solidFill>
            </a:endParaRPr>
          </a:p>
          <a:p>
            <a:pPr algn="r" eaLnBrk="1" hangingPunct="1">
              <a:buFont typeface="Wingdings" pitchFamily="2" charset="2"/>
              <a:buNone/>
            </a:pPr>
            <a:r>
              <a:rPr lang="en-US" sz="1600" i="1" dirty="0"/>
              <a:t>Boyle, Thompson, Barker, Williamson </a:t>
            </a:r>
          </a:p>
          <a:p>
            <a:pPr algn="r" eaLnBrk="1" hangingPunct="1">
              <a:buFont typeface="Wingdings" pitchFamily="2" charset="2"/>
              <a:buNone/>
            </a:pPr>
            <a:r>
              <a:rPr lang="en-US" sz="1600" i="1" dirty="0"/>
              <a:t>2010, Oct 22:8(1)29</a:t>
            </a:r>
          </a:p>
          <a:p>
            <a:pPr algn="r" eaLnBrk="1" hangingPunct="1">
              <a:buFont typeface="Wingdings" pitchFamily="2" charset="2"/>
              <a:buNone/>
            </a:pPr>
            <a:r>
              <a:rPr lang="en-US" sz="1600" i="1" dirty="0"/>
              <a:t>www.pophealthmetrics.co</a:t>
            </a:r>
            <a:r>
              <a:rPr lang="en-US" sz="2000" i="1" dirty="0"/>
              <a:t>m</a:t>
            </a:r>
          </a:p>
        </p:txBody>
      </p:sp>
      <p:pic>
        <p:nvPicPr>
          <p:cNvPr id="24580" name="Picture 4" descr="j035164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1057807"/>
            <a:ext cx="3124200" cy="512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98367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5</a:t>
            </a:r>
          </a:p>
        </p:txBody>
      </p:sp>
      <p:sp>
        <p:nvSpPr>
          <p:cNvPr id="3" name="Content Placeholder 2"/>
          <p:cNvSpPr>
            <a:spLocks noGrp="1"/>
          </p:cNvSpPr>
          <p:nvPr>
            <p:ph sz="quarter" idx="1"/>
          </p:nvPr>
        </p:nvSpPr>
        <p:spPr>
          <a:xfrm>
            <a:off x="457200" y="1219200"/>
            <a:ext cx="8229600" cy="5486400"/>
          </a:xfrm>
        </p:spPr>
        <p:txBody>
          <a:bodyPr>
            <a:normAutofit/>
          </a:bodyPr>
          <a:lstStyle/>
          <a:p>
            <a:pPr lvl="0"/>
            <a:r>
              <a:rPr lang="en-US" dirty="0"/>
              <a:t>FZ is older and lives alone and has CHF. Very concerned about avoiding hypoglycemia, since brother almost died from a hypoglycemic incident. Which medication class would you recommend?</a:t>
            </a:r>
          </a:p>
          <a:p>
            <a:pPr marL="514350" lvl="0" indent="-514350">
              <a:buFont typeface="+mj-lt"/>
              <a:buAutoNum type="alphaLcPeriod"/>
            </a:pPr>
            <a:r>
              <a:rPr lang="en-US" dirty="0"/>
              <a:t>Meglitinides</a:t>
            </a:r>
          </a:p>
          <a:p>
            <a:pPr marL="514350" lvl="0" indent="-514350">
              <a:buFont typeface="+mj-lt"/>
              <a:buAutoNum type="alphaLcPeriod"/>
            </a:pPr>
            <a:r>
              <a:rPr lang="en-US" dirty="0"/>
              <a:t>SGLT-2 Inhibitors</a:t>
            </a:r>
          </a:p>
          <a:p>
            <a:pPr marL="514350" lvl="0" indent="-514350">
              <a:buFont typeface="+mj-lt"/>
              <a:buAutoNum type="alphaLcPeriod"/>
            </a:pPr>
            <a:r>
              <a:rPr lang="en-US" dirty="0"/>
              <a:t>Sulfonylureas</a:t>
            </a:r>
          </a:p>
          <a:p>
            <a:pPr marL="514350" lvl="0" indent="-514350">
              <a:buFont typeface="+mj-lt"/>
              <a:buAutoNum type="alphaLcPeriod"/>
            </a:pPr>
            <a:r>
              <a:rPr lang="en-US" dirty="0"/>
              <a:t>Analog insulins</a:t>
            </a:r>
          </a:p>
          <a:p>
            <a:pPr marL="0" indent="0">
              <a:buNone/>
            </a:pPr>
            <a:r>
              <a:rPr lang="en-US" dirty="0"/>
              <a:t> </a:t>
            </a:r>
          </a:p>
          <a:p>
            <a:endParaRPr lang="en-US" dirty="0"/>
          </a:p>
        </p:txBody>
      </p:sp>
      <p:pic>
        <p:nvPicPr>
          <p:cNvPr id="4" name="Picture 3"/>
          <p:cNvPicPr>
            <a:picLocks noChangeAspect="1"/>
          </p:cNvPicPr>
          <p:nvPr/>
        </p:nvPicPr>
        <p:blipFill>
          <a:blip r:embed="rId3"/>
          <a:stretch>
            <a:fillRect/>
          </a:stretch>
        </p:blipFill>
        <p:spPr>
          <a:xfrm>
            <a:off x="5715000" y="3810000"/>
            <a:ext cx="1541792" cy="2283142"/>
          </a:xfrm>
          <a:prstGeom prst="rect">
            <a:avLst/>
          </a:prstGeom>
        </p:spPr>
      </p:pic>
      <p:sp>
        <p:nvSpPr>
          <p:cNvPr id="5" name="Oval 4">
            <a:extLst>
              <a:ext uri="{FF2B5EF4-FFF2-40B4-BE49-F238E27FC236}">
                <a16:creationId xmlns:a16="http://schemas.microsoft.com/office/drawing/2014/main" id="{FA782021-6AC4-465C-E31A-2F1FDB41D8C9}"/>
              </a:ext>
            </a:extLst>
          </p:cNvPr>
          <p:cNvSpPr/>
          <p:nvPr/>
        </p:nvSpPr>
        <p:spPr>
          <a:xfrm>
            <a:off x="457200" y="4281594"/>
            <a:ext cx="4152900" cy="635000"/>
          </a:xfrm>
          <a:prstGeom prst="ellipse">
            <a:avLst/>
          </a:prstGeom>
          <a:noFill/>
          <a:ln w="28575">
            <a:solidFill>
              <a:srgbClr val="7030A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Tree>
    <p:custDataLst>
      <p:tags r:id="rId1"/>
    </p:custDataLst>
    <p:extLst>
      <p:ext uri="{BB962C8B-B14F-4D97-AF65-F5344CB8AC3E}">
        <p14:creationId xmlns:p14="http://schemas.microsoft.com/office/powerpoint/2010/main" val="4144819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2" name="Rectangle 2"/>
          <p:cNvSpPr>
            <a:spLocks noGrp="1" noChangeArrowheads="1"/>
          </p:cNvSpPr>
          <p:nvPr>
            <p:ph type="title"/>
          </p:nvPr>
        </p:nvSpPr>
        <p:spPr>
          <a:xfrm>
            <a:off x="304800" y="228601"/>
            <a:ext cx="8534400" cy="819976"/>
          </a:xfrm>
        </p:spPr>
        <p:txBody>
          <a:bodyPr>
            <a:normAutofit fontScale="90000"/>
          </a:bodyPr>
          <a:lstStyle/>
          <a:p>
            <a:pPr eaLnBrk="1" hangingPunct="1">
              <a:defRPr/>
            </a:pPr>
            <a:br>
              <a:rPr lang="en-US" dirty="0">
                <a:solidFill>
                  <a:schemeClr val="accent1">
                    <a:lumMod val="20000"/>
                    <a:lumOff val="80000"/>
                  </a:schemeClr>
                </a:solidFill>
              </a:rPr>
            </a:br>
            <a:r>
              <a:rPr lang="en-US" dirty="0"/>
              <a:t>SGLT2 Inhibitors- “</a:t>
            </a:r>
            <a:r>
              <a:rPr lang="en-US" dirty="0" err="1"/>
              <a:t>Glucoretics</a:t>
            </a:r>
            <a:r>
              <a:rPr lang="en-US" dirty="0"/>
              <a:t>” </a:t>
            </a:r>
          </a:p>
        </p:txBody>
      </p:sp>
      <p:sp>
        <p:nvSpPr>
          <p:cNvPr id="1520643" name="Rectangle 3"/>
          <p:cNvSpPr>
            <a:spLocks noGrp="1" noChangeArrowheads="1"/>
          </p:cNvSpPr>
          <p:nvPr>
            <p:ph type="body" idx="1"/>
          </p:nvPr>
        </p:nvSpPr>
        <p:spPr>
          <a:xfrm>
            <a:off x="275013" y="1048578"/>
            <a:ext cx="7486640" cy="4101624"/>
          </a:xfrm>
        </p:spPr>
        <p:txBody>
          <a:bodyPr>
            <a:normAutofit fontScale="77500" lnSpcReduction="20000"/>
          </a:bodyPr>
          <a:lstStyle/>
          <a:p>
            <a:pPr eaLnBrk="1" hangingPunct="1">
              <a:lnSpc>
                <a:spcPct val="120000"/>
              </a:lnSpc>
              <a:defRPr/>
            </a:pPr>
            <a:r>
              <a:rPr lang="en-US" sz="3400" b="1" dirty="0"/>
              <a:t>Action</a:t>
            </a:r>
            <a:r>
              <a:rPr lang="en-US" sz="3400" dirty="0"/>
              <a:t>: decreases renal reabsorption of glucose proximal tubule of kidneys (reset renal threshold)</a:t>
            </a:r>
          </a:p>
          <a:p>
            <a:pPr eaLnBrk="1" hangingPunct="1">
              <a:lnSpc>
                <a:spcPct val="120000"/>
              </a:lnSpc>
              <a:defRPr/>
            </a:pPr>
            <a:r>
              <a:rPr lang="en-US" sz="3400" b="1" dirty="0"/>
              <a:t>Preferred</a:t>
            </a:r>
            <a:r>
              <a:rPr lang="en-US" sz="3400" dirty="0"/>
              <a:t> diabetes treatment for people with heart and kidney failure. Decreases BG &amp; CV Risk. </a:t>
            </a:r>
          </a:p>
          <a:p>
            <a:pPr eaLnBrk="1" hangingPunct="1">
              <a:lnSpc>
                <a:spcPct val="120000"/>
              </a:lnSpc>
              <a:defRPr/>
            </a:pPr>
            <a:r>
              <a:rPr lang="en-US" sz="3400" dirty="0"/>
              <a:t>AWP: ~$650 a month</a:t>
            </a:r>
          </a:p>
          <a:p>
            <a:pPr lvl="2">
              <a:lnSpc>
                <a:spcPct val="80000"/>
              </a:lnSpc>
              <a:defRPr/>
            </a:pPr>
            <a:endParaRPr lang="en-US"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0" indent="0">
              <a:lnSpc>
                <a:spcPct val="80000"/>
              </a:lnSpc>
              <a:buNone/>
              <a:defRPr/>
            </a:pPr>
            <a:r>
              <a:rPr lang="en-US" dirty="0">
                <a:solidFill>
                  <a:srgbClr val="FFFFFF"/>
                </a:solidFill>
              </a:rPr>
              <a:t>%	‘f</a:t>
            </a:r>
          </a:p>
        </p:txBody>
      </p:sp>
      <p:pic>
        <p:nvPicPr>
          <p:cNvPr id="61447" name="Picture 115" descr="body_parts_kidn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5824" y="1143000"/>
            <a:ext cx="2228851" cy="1035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7DADEE61-E957-AFC3-5802-23D812B2F452}"/>
              </a:ext>
            </a:extLst>
          </p:cNvPr>
          <p:cNvPicPr>
            <a:picLocks noChangeAspect="1"/>
          </p:cNvPicPr>
          <p:nvPr/>
        </p:nvPicPr>
        <p:blipFill>
          <a:blip r:embed="rId5"/>
          <a:stretch>
            <a:fillRect/>
          </a:stretch>
        </p:blipFill>
        <p:spPr>
          <a:xfrm>
            <a:off x="122613" y="3267059"/>
            <a:ext cx="8716587" cy="3362340"/>
          </a:xfrm>
          <a:prstGeom prst="rect">
            <a:avLst/>
          </a:prstGeom>
        </p:spPr>
      </p:pic>
    </p:spTree>
    <p:custDataLst>
      <p:tags r:id="rId1"/>
    </p:custDataLst>
    <p:extLst>
      <p:ext uri="{BB962C8B-B14F-4D97-AF65-F5344CB8AC3E}">
        <p14:creationId xmlns:p14="http://schemas.microsoft.com/office/powerpoint/2010/main" val="2642418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79C71-C8F4-51EC-E39B-64BE0F209DB1}"/>
              </a:ext>
            </a:extLst>
          </p:cNvPr>
          <p:cNvSpPr>
            <a:spLocks noGrp="1"/>
          </p:cNvSpPr>
          <p:nvPr>
            <p:ph type="title"/>
          </p:nvPr>
        </p:nvSpPr>
        <p:spPr>
          <a:xfrm>
            <a:off x="457200" y="228600"/>
            <a:ext cx="8229600" cy="702418"/>
          </a:xfrm>
        </p:spPr>
        <p:txBody>
          <a:bodyPr>
            <a:normAutofit fontScale="90000"/>
          </a:bodyPr>
          <a:lstStyle/>
          <a:p>
            <a:r>
              <a:rPr lang="en-US" dirty="0"/>
              <a:t>Let’s Break it Down ADA 2025</a:t>
            </a:r>
          </a:p>
        </p:txBody>
      </p:sp>
      <p:pic>
        <p:nvPicPr>
          <p:cNvPr id="4" name="Picture 3">
            <a:extLst>
              <a:ext uri="{FF2B5EF4-FFF2-40B4-BE49-F238E27FC236}">
                <a16:creationId xmlns:a16="http://schemas.microsoft.com/office/drawing/2014/main" id="{F0B42689-1FF0-546B-447C-0401C6CD28E1}"/>
              </a:ext>
            </a:extLst>
          </p:cNvPr>
          <p:cNvPicPr>
            <a:picLocks noChangeAspect="1"/>
          </p:cNvPicPr>
          <p:nvPr/>
        </p:nvPicPr>
        <p:blipFill>
          <a:blip r:embed="rId2"/>
          <a:stretch>
            <a:fillRect/>
          </a:stretch>
        </p:blipFill>
        <p:spPr>
          <a:xfrm>
            <a:off x="441394" y="0"/>
            <a:ext cx="8245406" cy="6858000"/>
          </a:xfrm>
          <a:prstGeom prst="rect">
            <a:avLst/>
          </a:prstGeom>
        </p:spPr>
      </p:pic>
      <p:pic>
        <p:nvPicPr>
          <p:cNvPr id="8" name="Picture 7">
            <a:extLst>
              <a:ext uri="{FF2B5EF4-FFF2-40B4-BE49-F238E27FC236}">
                <a16:creationId xmlns:a16="http://schemas.microsoft.com/office/drawing/2014/main" id="{82B212EA-86A0-92F0-0A30-D1666322280B}"/>
              </a:ext>
            </a:extLst>
          </p:cNvPr>
          <p:cNvPicPr>
            <a:picLocks noChangeAspect="1"/>
          </p:cNvPicPr>
          <p:nvPr/>
        </p:nvPicPr>
        <p:blipFill>
          <a:blip r:embed="rId3"/>
          <a:stretch>
            <a:fillRect/>
          </a:stretch>
        </p:blipFill>
        <p:spPr>
          <a:xfrm>
            <a:off x="1447800" y="5715000"/>
            <a:ext cx="2133887" cy="568049"/>
          </a:xfrm>
          <a:prstGeom prst="rect">
            <a:avLst/>
          </a:prstGeom>
        </p:spPr>
      </p:pic>
      <p:sp>
        <p:nvSpPr>
          <p:cNvPr id="5" name="Oval 4">
            <a:extLst>
              <a:ext uri="{FF2B5EF4-FFF2-40B4-BE49-F238E27FC236}">
                <a16:creationId xmlns:a16="http://schemas.microsoft.com/office/drawing/2014/main" id="{E88072C2-B0DE-25A7-80AF-1F243A3609D9}"/>
              </a:ext>
            </a:extLst>
          </p:cNvPr>
          <p:cNvSpPr/>
          <p:nvPr/>
        </p:nvSpPr>
        <p:spPr>
          <a:xfrm>
            <a:off x="2589436" y="2057400"/>
            <a:ext cx="3582763" cy="2172571"/>
          </a:xfrm>
          <a:prstGeom prst="ellipse">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7600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C91E6876-E1E6-48B2-BE70-A88253617B94}"/>
              </a:ext>
            </a:extLst>
          </p:cNvPr>
          <p:cNvSpPr>
            <a:spLocks noGrp="1" noChangeArrowheads="1"/>
          </p:cNvSpPr>
          <p:nvPr>
            <p:ph type="title"/>
          </p:nvPr>
        </p:nvSpPr>
        <p:spPr>
          <a:xfrm>
            <a:off x="446689" y="123343"/>
            <a:ext cx="8229600" cy="838200"/>
          </a:xfrm>
        </p:spPr>
        <p:txBody>
          <a:bodyPr>
            <a:normAutofit/>
          </a:bodyPr>
          <a:lstStyle/>
          <a:p>
            <a:pPr eaLnBrk="1" hangingPunct="1"/>
            <a:r>
              <a:rPr lang="en-US" altLang="en-US" sz="4000" dirty="0"/>
              <a:t>SGLT-2i Indications Summary</a:t>
            </a:r>
          </a:p>
        </p:txBody>
      </p:sp>
      <p:sp>
        <p:nvSpPr>
          <p:cNvPr id="3" name="Content Placeholder 2">
            <a:extLst>
              <a:ext uri="{FF2B5EF4-FFF2-40B4-BE49-F238E27FC236}">
                <a16:creationId xmlns:a16="http://schemas.microsoft.com/office/drawing/2014/main" id="{B6543F3E-D23D-6891-08DD-2B5B672E4A8E}"/>
              </a:ext>
            </a:extLst>
          </p:cNvPr>
          <p:cNvSpPr>
            <a:spLocks noGrp="1"/>
          </p:cNvSpPr>
          <p:nvPr>
            <p:ph sz="quarter" idx="1"/>
          </p:nvPr>
        </p:nvSpPr>
        <p:spPr/>
        <p:txBody>
          <a:bodyPr/>
          <a:lstStyle/>
          <a:p>
            <a:endParaRPr lang="en-US"/>
          </a:p>
        </p:txBody>
      </p:sp>
      <p:sp>
        <p:nvSpPr>
          <p:cNvPr id="78877" name="TextBox 5">
            <a:extLst>
              <a:ext uri="{FF2B5EF4-FFF2-40B4-BE49-F238E27FC236}">
                <a16:creationId xmlns:a16="http://schemas.microsoft.com/office/drawing/2014/main" id="{958D2FF1-852B-4FC8-9F66-45D1FCC4FBFB}"/>
              </a:ext>
            </a:extLst>
          </p:cNvPr>
          <p:cNvSpPr txBox="1">
            <a:spLocks noChangeArrowheads="1"/>
          </p:cNvSpPr>
          <p:nvPr/>
        </p:nvSpPr>
        <p:spPr bwMode="auto">
          <a:xfrm>
            <a:off x="598124" y="6446939"/>
            <a:ext cx="7947752" cy="258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rgbClr val="86AA2C"/>
              </a:buClr>
              <a:buSzPct val="76000"/>
              <a:buFont typeface="Wingdings 3" panose="05040102010807070707" pitchFamily="18" charset="2"/>
              <a:buChar char=""/>
              <a:defRPr sz="3200">
                <a:solidFill>
                  <a:schemeClr val="tx1"/>
                </a:solidFill>
                <a:latin typeface="Calibri" panose="020F0502020204030204" pitchFamily="34" charset="0"/>
              </a:defRPr>
            </a:lvl1pPr>
            <a:lvl2pPr marL="742950" indent="-285750">
              <a:spcBef>
                <a:spcPts val="500"/>
              </a:spcBef>
              <a:buClr>
                <a:srgbClr val="86AA2C"/>
              </a:buClr>
              <a:buSzPct val="76000"/>
              <a:buFont typeface="Wingdings 3" panose="05040102010807070707" pitchFamily="18" charset="2"/>
              <a:buChar char=""/>
              <a:defRPr sz="2600">
                <a:solidFill>
                  <a:schemeClr val="tx1"/>
                </a:solidFill>
                <a:latin typeface="Calibri" panose="020F0502020204030204" pitchFamily="34" charset="0"/>
              </a:defRPr>
            </a:lvl2pPr>
            <a:lvl3pPr marL="1143000" indent="-228600">
              <a:spcBef>
                <a:spcPts val="500"/>
              </a:spcBef>
              <a:buClr>
                <a:srgbClr val="86AA2C"/>
              </a:buClr>
              <a:buSzPct val="76000"/>
              <a:buFont typeface="Wingdings 3" panose="05040102010807070707" pitchFamily="18" charset="2"/>
              <a:buChar char=""/>
              <a:defRPr sz="2200">
                <a:solidFill>
                  <a:schemeClr val="tx1"/>
                </a:solidFill>
                <a:latin typeface="Calibri" panose="020F0502020204030204" pitchFamily="34" charset="0"/>
              </a:defRPr>
            </a:lvl3pPr>
            <a:lvl4pPr marL="1600200" indent="-228600">
              <a:spcBef>
                <a:spcPts val="40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2057400" indent="-228600">
              <a:spcBef>
                <a:spcPts val="300"/>
              </a:spcBef>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9pPr>
          </a:lstStyle>
          <a:p>
            <a:pPr marL="0" marR="0" lvl="0" indent="0" algn="l" defTabSz="823692" rtl="0" eaLnBrk="1" fontAlgn="base" latinLnBrk="0" hangingPunct="1">
              <a:lnSpc>
                <a:spcPct val="100000"/>
              </a:lnSpc>
              <a:spcBef>
                <a:spcPct val="0"/>
              </a:spcBef>
              <a:spcAft>
                <a:spcPct val="0"/>
              </a:spcAft>
              <a:buClrTx/>
              <a:buSzTx/>
              <a:buFont typeface="Wingdings 3" panose="05040102010807070707" pitchFamily="18" charset="2"/>
              <a:buNone/>
              <a:tabLst/>
              <a:defRPr/>
            </a:pPr>
            <a:r>
              <a:rPr kumimoji="0" lang="en-US" altLang="en-US" sz="1081"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Package inserts, dailymed.nlm.nih.gov</a:t>
            </a:r>
          </a:p>
        </p:txBody>
      </p:sp>
      <p:graphicFrame>
        <p:nvGraphicFramePr>
          <p:cNvPr id="2" name="Table 2">
            <a:extLst>
              <a:ext uri="{FF2B5EF4-FFF2-40B4-BE49-F238E27FC236}">
                <a16:creationId xmlns:a16="http://schemas.microsoft.com/office/drawing/2014/main" id="{4119B655-8BF8-AF4A-90B6-0A3457986387}"/>
              </a:ext>
            </a:extLst>
          </p:cNvPr>
          <p:cNvGraphicFramePr>
            <a:graphicFrameLocks noGrp="1"/>
          </p:cNvGraphicFramePr>
          <p:nvPr>
            <p:extLst>
              <p:ext uri="{D42A27DB-BD31-4B8C-83A1-F6EECF244321}">
                <p14:modId xmlns:p14="http://schemas.microsoft.com/office/powerpoint/2010/main" val="1312462181"/>
              </p:ext>
            </p:extLst>
          </p:nvPr>
        </p:nvGraphicFramePr>
        <p:xfrm>
          <a:off x="467710" y="961543"/>
          <a:ext cx="8229601" cy="5817069"/>
        </p:xfrm>
        <a:graphic>
          <a:graphicData uri="http://schemas.openxmlformats.org/drawingml/2006/table">
            <a:tbl>
              <a:tblPr firstRow="1" bandRow="1">
                <a:tableStyleId>{5C22544A-7EE6-4342-B048-85BDC9FD1C3A}</a:tableStyleId>
              </a:tblPr>
              <a:tblGrid>
                <a:gridCol w="2124451">
                  <a:extLst>
                    <a:ext uri="{9D8B030D-6E8A-4147-A177-3AD203B41FA5}">
                      <a16:colId xmlns:a16="http://schemas.microsoft.com/office/drawing/2014/main" val="2292604403"/>
                    </a:ext>
                  </a:extLst>
                </a:gridCol>
                <a:gridCol w="1291609">
                  <a:extLst>
                    <a:ext uri="{9D8B030D-6E8A-4147-A177-3AD203B41FA5}">
                      <a16:colId xmlns:a16="http://schemas.microsoft.com/office/drawing/2014/main" val="3799880676"/>
                    </a:ext>
                  </a:extLst>
                </a:gridCol>
                <a:gridCol w="1475117">
                  <a:extLst>
                    <a:ext uri="{9D8B030D-6E8A-4147-A177-3AD203B41FA5}">
                      <a16:colId xmlns:a16="http://schemas.microsoft.com/office/drawing/2014/main" val="1741242859"/>
                    </a:ext>
                  </a:extLst>
                </a:gridCol>
                <a:gridCol w="1785668">
                  <a:extLst>
                    <a:ext uri="{9D8B030D-6E8A-4147-A177-3AD203B41FA5}">
                      <a16:colId xmlns:a16="http://schemas.microsoft.com/office/drawing/2014/main" val="2977410308"/>
                    </a:ext>
                  </a:extLst>
                </a:gridCol>
                <a:gridCol w="1552756">
                  <a:extLst>
                    <a:ext uri="{9D8B030D-6E8A-4147-A177-3AD203B41FA5}">
                      <a16:colId xmlns:a16="http://schemas.microsoft.com/office/drawing/2014/main" val="446227343"/>
                    </a:ext>
                  </a:extLst>
                </a:gridCol>
              </a:tblGrid>
              <a:tr h="992366">
                <a:tc>
                  <a:txBody>
                    <a:bodyPr/>
                    <a:lstStyle/>
                    <a:p>
                      <a:pPr algn="ctr"/>
                      <a:r>
                        <a:rPr lang="en-US" sz="2000" dirty="0"/>
                        <a:t>Drug</a:t>
                      </a:r>
                    </a:p>
                  </a:txBody>
                  <a:tcPr/>
                </a:tc>
                <a:tc>
                  <a:txBody>
                    <a:bodyPr/>
                    <a:lstStyle/>
                    <a:p>
                      <a:pPr algn="ctr"/>
                      <a:r>
                        <a:rPr lang="en-US" sz="2000" dirty="0"/>
                        <a:t>Lower BG</a:t>
                      </a:r>
                    </a:p>
                  </a:txBody>
                  <a:tcPr/>
                </a:tc>
                <a:tc>
                  <a:txBody>
                    <a:bodyPr/>
                    <a:lstStyle/>
                    <a:p>
                      <a:pPr algn="ctr"/>
                      <a:r>
                        <a:rPr lang="en-US" sz="2000" dirty="0"/>
                        <a:t>Reduce CV Risk?</a:t>
                      </a:r>
                    </a:p>
                  </a:txBody>
                  <a:tcPr/>
                </a:tc>
                <a:tc>
                  <a:txBody>
                    <a:bodyPr/>
                    <a:lstStyle/>
                    <a:p>
                      <a:pPr algn="ctr"/>
                      <a:r>
                        <a:rPr lang="en-US" sz="2000" dirty="0"/>
                        <a:t>Use to treat Heart Failure?</a:t>
                      </a:r>
                    </a:p>
                  </a:txBody>
                  <a:tcPr/>
                </a:tc>
                <a:tc>
                  <a:txBody>
                    <a:bodyPr/>
                    <a:lstStyle/>
                    <a:p>
                      <a:pPr algn="ctr"/>
                      <a:r>
                        <a:rPr lang="en-US" sz="2000" dirty="0"/>
                        <a:t>Slow renal disease?</a:t>
                      </a:r>
                    </a:p>
                  </a:txBody>
                  <a:tcPr/>
                </a:tc>
                <a:extLst>
                  <a:ext uri="{0D108BD9-81ED-4DB2-BD59-A6C34878D82A}">
                    <a16:rowId xmlns:a16="http://schemas.microsoft.com/office/drawing/2014/main" val="1793843125"/>
                  </a:ext>
                </a:extLst>
              </a:tr>
              <a:tr h="992366">
                <a:tc>
                  <a:txBody>
                    <a:bodyPr/>
                    <a:lstStyle/>
                    <a:p>
                      <a:pPr algn="ctr"/>
                      <a:r>
                        <a:rPr lang="en-US" sz="2000" b="1" dirty="0">
                          <a:latin typeface="Calibri" panose="020F0502020204030204" pitchFamily="34" charset="0"/>
                          <a:cs typeface="Calibri" panose="020F0502020204030204" pitchFamily="34" charset="0"/>
                        </a:rPr>
                        <a:t>Dapagliflozin</a:t>
                      </a:r>
                    </a:p>
                    <a:p>
                      <a:pPr algn="ctr"/>
                      <a:r>
                        <a:rPr lang="en-US" sz="2000" b="0" dirty="0">
                          <a:latin typeface="Calibri" panose="020F0502020204030204" pitchFamily="34" charset="0"/>
                          <a:cs typeface="Calibri" panose="020F0502020204030204" pitchFamily="34" charset="0"/>
                        </a:rPr>
                        <a:t>(</a:t>
                      </a:r>
                      <a:r>
                        <a:rPr lang="en-US" sz="2000" b="0" dirty="0" err="1">
                          <a:latin typeface="Calibri" panose="020F0502020204030204" pitchFamily="34" charset="0"/>
                          <a:cs typeface="Calibri" panose="020F0502020204030204" pitchFamily="34" charset="0"/>
                        </a:rPr>
                        <a:t>Farxiga</a:t>
                      </a:r>
                      <a:r>
                        <a:rPr lang="en-US" sz="2000" b="0" dirty="0">
                          <a:latin typeface="Calibri" panose="020F0502020204030204" pitchFamily="34" charset="0"/>
                          <a:cs typeface="Calibri" panose="020F0502020204030204" pitchFamily="34" charset="0"/>
                        </a:rPr>
                        <a:t>)</a:t>
                      </a:r>
                    </a:p>
                    <a:p>
                      <a:pPr algn="ctr"/>
                      <a:endParaRPr lang="en-US" sz="2000" dirty="0"/>
                    </a:p>
                  </a:txBody>
                  <a:tcPr/>
                </a:tc>
                <a:tc>
                  <a:txBody>
                    <a:bodyPr/>
                    <a:lstStyle/>
                    <a:p>
                      <a:pPr algn="ctr"/>
                      <a:r>
                        <a:rPr lang="en-US" sz="2000" dirty="0"/>
                        <a:t>Yes</a:t>
                      </a:r>
                    </a:p>
                  </a:txBody>
                  <a:tcPr/>
                </a:tc>
                <a:tc>
                  <a:txBody>
                    <a:bodyPr/>
                    <a:lstStyle/>
                    <a:p>
                      <a:pPr algn="ctr"/>
                      <a:r>
                        <a:rPr lang="en-US" sz="2000" dirty="0"/>
                        <a:t>Yes</a:t>
                      </a:r>
                    </a:p>
                  </a:txBody>
                  <a:tcPr/>
                </a:tc>
                <a:tc>
                  <a:txBody>
                    <a:bodyPr/>
                    <a:lstStyle/>
                    <a:p>
                      <a:pPr algn="ctr"/>
                      <a:r>
                        <a:rPr lang="en-US" sz="2000" dirty="0"/>
                        <a:t>Yes</a:t>
                      </a:r>
                    </a:p>
                    <a:p>
                      <a:pPr algn="ctr"/>
                      <a:r>
                        <a:rPr lang="en-US" sz="2000" dirty="0"/>
                        <a:t>+/- Diabetes</a:t>
                      </a:r>
                    </a:p>
                  </a:txBody>
                  <a:tcPr/>
                </a:tc>
                <a:tc>
                  <a:txBody>
                    <a:bodyPr/>
                    <a:lstStyle/>
                    <a:p>
                      <a:pPr algn="ctr"/>
                      <a:r>
                        <a:rPr lang="en-US" sz="2000" dirty="0"/>
                        <a:t>Yes</a:t>
                      </a:r>
                    </a:p>
                  </a:txBody>
                  <a:tcPr/>
                </a:tc>
                <a:extLst>
                  <a:ext uri="{0D108BD9-81ED-4DB2-BD59-A6C34878D82A}">
                    <a16:rowId xmlns:a16="http://schemas.microsoft.com/office/drawing/2014/main" val="1616548762"/>
                  </a:ext>
                </a:extLst>
              </a:tr>
              <a:tr h="1051903">
                <a:tc>
                  <a:txBody>
                    <a:bodyPr/>
                    <a:lstStyle/>
                    <a:p>
                      <a:pPr algn="ctr"/>
                      <a:r>
                        <a:rPr lang="en-US" sz="2000" b="1" dirty="0">
                          <a:latin typeface="Calibri" panose="020F0502020204030204" pitchFamily="34" charset="0"/>
                          <a:cs typeface="Calibri" panose="020F0502020204030204" pitchFamily="34" charset="0"/>
                        </a:rPr>
                        <a:t>Empagliflozin</a:t>
                      </a:r>
                    </a:p>
                    <a:p>
                      <a:pPr algn="ctr"/>
                      <a:r>
                        <a:rPr lang="en-US" sz="2000" b="0" dirty="0">
                          <a:latin typeface="Calibri" panose="020F0502020204030204" pitchFamily="34" charset="0"/>
                          <a:cs typeface="Calibri" panose="020F0502020204030204" pitchFamily="34" charset="0"/>
                        </a:rPr>
                        <a:t>(Jardiance)</a:t>
                      </a:r>
                    </a:p>
                    <a:p>
                      <a:pPr algn="ctr"/>
                      <a:endParaRPr lang="en-US" sz="2000" dirty="0"/>
                    </a:p>
                  </a:txBody>
                  <a:tcPr/>
                </a:tc>
                <a:tc>
                  <a:txBody>
                    <a:bodyPr/>
                    <a:lstStyle/>
                    <a:p>
                      <a:pPr algn="ctr"/>
                      <a:r>
                        <a:rPr lang="en-US" sz="2000" dirty="0"/>
                        <a:t>Yes</a:t>
                      </a:r>
                    </a:p>
                  </a:txBody>
                  <a:tcPr/>
                </a:tc>
                <a:tc>
                  <a:txBody>
                    <a:bodyPr/>
                    <a:lstStyle/>
                    <a:p>
                      <a:pPr algn="ctr"/>
                      <a:r>
                        <a:rPr lang="en-US" sz="2000" dirty="0"/>
                        <a:t>Yes</a:t>
                      </a:r>
                    </a:p>
                  </a:txBody>
                  <a:tcPr/>
                </a:tc>
                <a:tc>
                  <a:txBody>
                    <a:bodyPr/>
                    <a:lstStyle/>
                    <a:p>
                      <a:pPr algn="ctr"/>
                      <a:r>
                        <a:rPr lang="en-US" sz="2000" dirty="0"/>
                        <a:t> Yes</a:t>
                      </a:r>
                    </a:p>
                    <a:p>
                      <a:pPr algn="ctr"/>
                      <a:r>
                        <a:rPr lang="en-US" sz="2000" dirty="0"/>
                        <a:t>+/- Diabetes</a:t>
                      </a:r>
                    </a:p>
                    <a:p>
                      <a:pPr algn="ctr"/>
                      <a:endParaRPr lang="en-US" sz="2000" dirty="0"/>
                    </a:p>
                  </a:txBody>
                  <a:tcPr/>
                </a:tc>
                <a:tc>
                  <a:txBody>
                    <a:bodyPr/>
                    <a:lstStyle/>
                    <a:p>
                      <a:pPr algn="ctr"/>
                      <a:r>
                        <a:rPr lang="en-US" sz="2000" dirty="0"/>
                        <a:t>Yes</a:t>
                      </a:r>
                    </a:p>
                  </a:txBody>
                  <a:tcPr/>
                </a:tc>
                <a:extLst>
                  <a:ext uri="{0D108BD9-81ED-4DB2-BD59-A6C34878D82A}">
                    <a16:rowId xmlns:a16="http://schemas.microsoft.com/office/drawing/2014/main" val="2882318565"/>
                  </a:ext>
                </a:extLst>
              </a:tr>
              <a:tr h="922320">
                <a:tc>
                  <a:txBody>
                    <a:bodyPr/>
                    <a:lstStyle/>
                    <a:p>
                      <a:pPr algn="ctr"/>
                      <a:r>
                        <a:rPr lang="en-US" sz="2000" b="1" dirty="0">
                          <a:latin typeface="Calibri" panose="020F0502020204030204" pitchFamily="34" charset="0"/>
                          <a:cs typeface="Calibri" panose="020F0502020204030204" pitchFamily="34" charset="0"/>
                        </a:rPr>
                        <a:t>Canagliflozin</a:t>
                      </a:r>
                    </a:p>
                    <a:p>
                      <a:pPr algn="ctr"/>
                      <a:r>
                        <a:rPr lang="en-US" sz="2000" b="0" dirty="0">
                          <a:latin typeface="Calibri" panose="020F0502020204030204" pitchFamily="34" charset="0"/>
                          <a:cs typeface="Calibri" panose="020F0502020204030204" pitchFamily="34" charset="0"/>
                        </a:rPr>
                        <a:t>(Invokana)</a:t>
                      </a:r>
                    </a:p>
                  </a:txBody>
                  <a:tcPr/>
                </a:tc>
                <a:tc>
                  <a:txBody>
                    <a:bodyPr/>
                    <a:lstStyle/>
                    <a:p>
                      <a:pPr algn="ctr"/>
                      <a:r>
                        <a:rPr lang="en-US" sz="2000" dirty="0"/>
                        <a:t>Yes  </a:t>
                      </a:r>
                    </a:p>
                  </a:txBody>
                  <a:tcPr/>
                </a:tc>
                <a:tc>
                  <a:txBody>
                    <a:bodyPr/>
                    <a:lstStyle/>
                    <a:p>
                      <a:pPr algn="ctr"/>
                      <a:r>
                        <a:rPr lang="en-US" sz="2000" dirty="0"/>
                        <a:t>Yes</a:t>
                      </a:r>
                    </a:p>
                  </a:txBody>
                  <a:tcPr/>
                </a:tc>
                <a:tc>
                  <a:txBody>
                    <a:bodyPr/>
                    <a:lstStyle/>
                    <a:p>
                      <a:pPr algn="ctr"/>
                      <a:r>
                        <a:rPr lang="en-US" sz="2000" dirty="0"/>
                        <a:t>Yes</a:t>
                      </a:r>
                      <a:br>
                        <a:rPr lang="en-US" sz="2000" dirty="0"/>
                      </a:br>
                      <a:r>
                        <a:rPr lang="en-US" sz="2000" dirty="0"/>
                        <a:t>w/ Diabetes</a:t>
                      </a:r>
                    </a:p>
                  </a:txBody>
                  <a:tcPr/>
                </a:tc>
                <a:tc>
                  <a:txBody>
                    <a:bodyPr/>
                    <a:lstStyle/>
                    <a:p>
                      <a:pPr algn="ctr"/>
                      <a:r>
                        <a:rPr lang="en-US" sz="2000" dirty="0"/>
                        <a:t>Yes</a:t>
                      </a:r>
                    </a:p>
                  </a:txBody>
                  <a:tcPr/>
                </a:tc>
                <a:extLst>
                  <a:ext uri="{0D108BD9-81ED-4DB2-BD59-A6C34878D82A}">
                    <a16:rowId xmlns:a16="http://schemas.microsoft.com/office/drawing/2014/main" val="3589527904"/>
                  </a:ext>
                </a:extLst>
              </a:tr>
              <a:tr h="922320">
                <a:tc>
                  <a:txBody>
                    <a:bodyPr/>
                    <a:lstStyle/>
                    <a:p>
                      <a:pPr algn="ctr"/>
                      <a:r>
                        <a:rPr lang="en-US" sz="2000" b="1" dirty="0">
                          <a:latin typeface="Calibri" panose="020F0502020204030204" pitchFamily="34" charset="0"/>
                          <a:cs typeface="Calibri" panose="020F0502020204030204" pitchFamily="34" charset="0"/>
                        </a:rPr>
                        <a:t>Ertugliflozin</a:t>
                      </a:r>
                    </a:p>
                    <a:p>
                      <a:pPr algn="ctr"/>
                      <a:r>
                        <a:rPr lang="en-US" sz="2000" b="0" dirty="0">
                          <a:latin typeface="Calibri" panose="020F0502020204030204" pitchFamily="34" charset="0"/>
                          <a:cs typeface="Calibri" panose="020F0502020204030204" pitchFamily="34" charset="0"/>
                        </a:rPr>
                        <a:t>(</a:t>
                      </a:r>
                      <a:r>
                        <a:rPr lang="en-US" sz="2000" b="0" dirty="0" err="1">
                          <a:latin typeface="Calibri" panose="020F0502020204030204" pitchFamily="34" charset="0"/>
                          <a:cs typeface="Calibri" panose="020F0502020204030204" pitchFamily="34" charset="0"/>
                        </a:rPr>
                        <a:t>Steglatro</a:t>
                      </a:r>
                      <a:r>
                        <a:rPr lang="en-US" sz="2000" b="0" dirty="0">
                          <a:latin typeface="Calibri" panose="020F0502020204030204" pitchFamily="34" charset="0"/>
                          <a:cs typeface="Calibri" panose="020F0502020204030204" pitchFamily="34" charset="0"/>
                        </a:rPr>
                        <a:t>)</a:t>
                      </a:r>
                    </a:p>
                  </a:txBody>
                  <a:tcPr/>
                </a:tc>
                <a:tc>
                  <a:txBody>
                    <a:bodyPr/>
                    <a:lstStyle/>
                    <a:p>
                      <a:pPr algn="ctr"/>
                      <a:r>
                        <a:rPr lang="en-US" sz="2000" dirty="0"/>
                        <a:t>Yes</a:t>
                      </a:r>
                    </a:p>
                  </a:txBody>
                  <a:tcPr/>
                </a:tc>
                <a:tc>
                  <a:txBody>
                    <a:bodyPr/>
                    <a:lstStyle/>
                    <a:p>
                      <a:pPr algn="ctr"/>
                      <a:r>
                        <a:rPr lang="en-US" sz="2000" dirty="0"/>
                        <a:t>No</a:t>
                      </a:r>
                    </a:p>
                  </a:txBody>
                  <a:tcPr/>
                </a:tc>
                <a:tc>
                  <a:txBody>
                    <a:bodyPr/>
                    <a:lstStyle/>
                    <a:p>
                      <a:pPr algn="ctr"/>
                      <a:r>
                        <a:rPr lang="en-US" sz="2000" dirty="0"/>
                        <a:t>Yes</a:t>
                      </a:r>
                    </a:p>
                    <a:p>
                      <a:pPr algn="ctr"/>
                      <a:r>
                        <a:rPr lang="en-US" sz="2000" dirty="0"/>
                        <a:t>w/ Diabetes</a:t>
                      </a:r>
                    </a:p>
                  </a:txBody>
                  <a:tcPr/>
                </a:tc>
                <a:tc>
                  <a:txBody>
                    <a:bodyPr/>
                    <a:lstStyle/>
                    <a:p>
                      <a:pPr algn="ctr"/>
                      <a:r>
                        <a:rPr lang="en-US" sz="2000" dirty="0"/>
                        <a:t>Yes</a:t>
                      </a:r>
                    </a:p>
                  </a:txBody>
                  <a:tcPr/>
                </a:tc>
                <a:extLst>
                  <a:ext uri="{0D108BD9-81ED-4DB2-BD59-A6C34878D82A}">
                    <a16:rowId xmlns:a16="http://schemas.microsoft.com/office/drawing/2014/main" val="414190452"/>
                  </a:ext>
                </a:extLst>
              </a:tr>
              <a:tr h="922320">
                <a:tc>
                  <a:txBody>
                    <a:bodyPr/>
                    <a:lstStyle/>
                    <a:p>
                      <a:pPr algn="ctr"/>
                      <a:r>
                        <a:rPr lang="en-US" sz="2000" b="1" dirty="0" err="1">
                          <a:latin typeface="Calibri" panose="020F0502020204030204" pitchFamily="34" charset="0"/>
                          <a:cs typeface="Calibri" panose="020F0502020204030204" pitchFamily="34" charset="0"/>
                        </a:rPr>
                        <a:t>Bexagliflozin</a:t>
                      </a:r>
                      <a:endParaRPr lang="en-US" sz="2000" b="1" dirty="0">
                        <a:latin typeface="Calibri" panose="020F0502020204030204" pitchFamily="34" charset="0"/>
                        <a:cs typeface="Calibri" panose="020F0502020204030204" pitchFamily="34" charset="0"/>
                      </a:endParaRPr>
                    </a:p>
                    <a:p>
                      <a:pPr algn="ctr"/>
                      <a:r>
                        <a:rPr lang="en-US" sz="2000" b="0" dirty="0">
                          <a:latin typeface="Calibri" panose="020F0502020204030204" pitchFamily="34" charset="0"/>
                          <a:cs typeface="Calibri" panose="020F0502020204030204" pitchFamily="34" charset="0"/>
                        </a:rPr>
                        <a:t>(</a:t>
                      </a:r>
                      <a:r>
                        <a:rPr lang="en-US" sz="2000" b="0" dirty="0" err="1">
                          <a:latin typeface="Calibri" panose="020F0502020204030204" pitchFamily="34" charset="0"/>
                          <a:cs typeface="Calibri" panose="020F0502020204030204" pitchFamily="34" charset="0"/>
                        </a:rPr>
                        <a:t>Brenzavvy</a:t>
                      </a:r>
                      <a:r>
                        <a:rPr lang="en-US" sz="2000" b="0" dirty="0">
                          <a:latin typeface="Calibri" panose="020F0502020204030204" pitchFamily="34" charset="0"/>
                          <a:cs typeface="Calibri" panose="020F0502020204030204" pitchFamily="34" charset="0"/>
                        </a:rPr>
                        <a:t>)</a:t>
                      </a:r>
                    </a:p>
                  </a:txBody>
                  <a:tcPr/>
                </a:tc>
                <a:tc>
                  <a:txBody>
                    <a:bodyPr/>
                    <a:lstStyle/>
                    <a:p>
                      <a:pPr algn="ctr"/>
                      <a:r>
                        <a:rPr lang="en-US" sz="2000" dirty="0"/>
                        <a:t>Yes</a:t>
                      </a:r>
                    </a:p>
                  </a:txBody>
                  <a:tcPr/>
                </a:tc>
                <a:tc>
                  <a:txBody>
                    <a:bodyPr/>
                    <a:lstStyle/>
                    <a:p>
                      <a:pPr algn="ctr"/>
                      <a:r>
                        <a:rPr lang="en-US" sz="2000" dirty="0"/>
                        <a:t>NA</a:t>
                      </a:r>
                    </a:p>
                  </a:txBody>
                  <a:tcPr/>
                </a:tc>
                <a:tc>
                  <a:txBody>
                    <a:bodyPr/>
                    <a:lstStyle/>
                    <a:p>
                      <a:pPr algn="ctr"/>
                      <a:r>
                        <a:rPr lang="en-US" sz="2000" dirty="0"/>
                        <a:t>NA</a:t>
                      </a:r>
                    </a:p>
                  </a:txBody>
                  <a:tcPr/>
                </a:tc>
                <a:tc>
                  <a:txBody>
                    <a:bodyPr/>
                    <a:lstStyle/>
                    <a:p>
                      <a:pPr algn="ctr"/>
                      <a:r>
                        <a:rPr lang="en-US" sz="2000" dirty="0"/>
                        <a:t>NA</a:t>
                      </a:r>
                    </a:p>
                  </a:txBody>
                  <a:tcPr/>
                </a:tc>
                <a:extLst>
                  <a:ext uri="{0D108BD9-81ED-4DB2-BD59-A6C34878D82A}">
                    <a16:rowId xmlns:a16="http://schemas.microsoft.com/office/drawing/2014/main" val="3616011206"/>
                  </a:ext>
                </a:extLst>
              </a:tr>
            </a:tbl>
          </a:graphicData>
        </a:graphic>
      </p:graphicFrame>
    </p:spTree>
    <p:extLst>
      <p:ext uri="{BB962C8B-B14F-4D97-AF65-F5344CB8AC3E}">
        <p14:creationId xmlns:p14="http://schemas.microsoft.com/office/powerpoint/2010/main" val="1748943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a:extLst>
              <a:ext uri="{FF2B5EF4-FFF2-40B4-BE49-F238E27FC236}">
                <a16:creationId xmlns:a16="http://schemas.microsoft.com/office/drawing/2014/main" id="{87134344-F5D5-435B-A74D-FE1C27A41EDC}"/>
              </a:ext>
            </a:extLst>
          </p:cNvPr>
          <p:cNvSpPr>
            <a:spLocks noGrp="1" noChangeArrowheads="1"/>
          </p:cNvSpPr>
          <p:nvPr>
            <p:ph type="title"/>
          </p:nvPr>
        </p:nvSpPr>
        <p:spPr/>
        <p:txBody>
          <a:bodyPr>
            <a:normAutofit/>
          </a:bodyPr>
          <a:lstStyle/>
          <a:p>
            <a:pPr eaLnBrk="1" hangingPunct="1"/>
            <a:r>
              <a:rPr lang="en-US" altLang="en-US" sz="4400" dirty="0"/>
              <a:t>Benefits of SGLT-2 Inhibitors</a:t>
            </a:r>
          </a:p>
        </p:txBody>
      </p:sp>
      <p:sp>
        <p:nvSpPr>
          <p:cNvPr id="2" name="Content Placeholder 1">
            <a:extLst>
              <a:ext uri="{FF2B5EF4-FFF2-40B4-BE49-F238E27FC236}">
                <a16:creationId xmlns:a16="http://schemas.microsoft.com/office/drawing/2014/main" id="{E33144C4-6370-3579-8382-CEB511D8DECB}"/>
              </a:ext>
            </a:extLst>
          </p:cNvPr>
          <p:cNvSpPr>
            <a:spLocks noGrp="1"/>
          </p:cNvSpPr>
          <p:nvPr>
            <p:ph sz="quarter" idx="1"/>
          </p:nvPr>
        </p:nvSpPr>
        <p:spPr/>
        <p:txBody>
          <a:bodyPr/>
          <a:lstStyle/>
          <a:p>
            <a:endParaRPr lang="en-US"/>
          </a:p>
        </p:txBody>
      </p:sp>
      <p:graphicFrame>
        <p:nvGraphicFramePr>
          <p:cNvPr id="7" name="Diagram 6">
            <a:extLst>
              <a:ext uri="{FF2B5EF4-FFF2-40B4-BE49-F238E27FC236}">
                <a16:creationId xmlns:a16="http://schemas.microsoft.com/office/drawing/2014/main" id="{AFA8AEFE-89C3-4FEE-A2E1-5E81EC4B537E}"/>
              </a:ext>
            </a:extLst>
          </p:cNvPr>
          <p:cNvGraphicFramePr/>
          <p:nvPr/>
        </p:nvGraphicFramePr>
        <p:xfrm>
          <a:off x="350730" y="1740065"/>
          <a:ext cx="8336071" cy="4129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41450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a:extLst>
              <a:ext uri="{FF2B5EF4-FFF2-40B4-BE49-F238E27FC236}">
                <a16:creationId xmlns:a16="http://schemas.microsoft.com/office/drawing/2014/main" id="{B760BF84-C6DA-439D-8E18-43D602B5FD7D}"/>
              </a:ext>
            </a:extLst>
          </p:cNvPr>
          <p:cNvSpPr>
            <a:spLocks noGrp="1" noChangeArrowheads="1"/>
          </p:cNvSpPr>
          <p:nvPr>
            <p:ph type="title"/>
          </p:nvPr>
        </p:nvSpPr>
        <p:spPr/>
        <p:txBody>
          <a:bodyPr>
            <a:normAutofit/>
          </a:bodyPr>
          <a:lstStyle/>
          <a:p>
            <a:pPr eaLnBrk="1" hangingPunct="1"/>
            <a:r>
              <a:rPr lang="en-US" altLang="en-US" sz="4400" dirty="0"/>
              <a:t>Side Effects of SGLT-2 Inhibitors</a:t>
            </a:r>
          </a:p>
        </p:txBody>
      </p:sp>
      <p:sp>
        <p:nvSpPr>
          <p:cNvPr id="3" name="Content Placeholder 2">
            <a:extLst>
              <a:ext uri="{FF2B5EF4-FFF2-40B4-BE49-F238E27FC236}">
                <a16:creationId xmlns:a16="http://schemas.microsoft.com/office/drawing/2014/main" id="{9D70A1F1-1135-DF34-9D42-C50BE4221192}"/>
              </a:ext>
            </a:extLst>
          </p:cNvPr>
          <p:cNvSpPr>
            <a:spLocks noGrp="1"/>
          </p:cNvSpPr>
          <p:nvPr>
            <p:ph sz="quarter" idx="1"/>
          </p:nvPr>
        </p:nvSpPr>
        <p:spPr/>
        <p:txBody>
          <a:bodyPr/>
          <a:lstStyle/>
          <a:p>
            <a:endParaRPr lang="en-US"/>
          </a:p>
        </p:txBody>
      </p:sp>
      <p:graphicFrame>
        <p:nvGraphicFramePr>
          <p:cNvPr id="6" name="Diagram 5">
            <a:extLst>
              <a:ext uri="{FF2B5EF4-FFF2-40B4-BE49-F238E27FC236}">
                <a16:creationId xmlns:a16="http://schemas.microsoft.com/office/drawing/2014/main" id="{44D752B9-D492-4692-A6FC-7DAB2B4231D8}"/>
              </a:ext>
            </a:extLst>
          </p:cNvPr>
          <p:cNvGraphicFramePr/>
          <p:nvPr/>
        </p:nvGraphicFramePr>
        <p:xfrm>
          <a:off x="480647" y="1438315"/>
          <a:ext cx="7983416" cy="48813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6C8DD6DB-151B-4A19-981A-6C1FADAD1FBD}"/>
              </a:ext>
            </a:extLst>
          </p:cNvPr>
          <p:cNvSpPr txBox="1"/>
          <p:nvPr/>
        </p:nvSpPr>
        <p:spPr>
          <a:xfrm>
            <a:off x="304800" y="5931069"/>
            <a:ext cx="4876800" cy="369332"/>
          </a:xfrm>
          <a:prstGeom prst="rect">
            <a:avLst/>
          </a:prstGeom>
          <a:noFill/>
        </p:spPr>
        <p:txBody>
          <a:bodyPr wrap="square" rtlCol="0">
            <a:spAutoFit/>
          </a:bodyPr>
          <a:lstStyle/>
          <a:p>
            <a:pPr algn="ctr"/>
            <a:r>
              <a:rPr lang="en-US" dirty="0"/>
              <a:t>Amputation risk? Fournier’s gangrene?  </a:t>
            </a:r>
          </a:p>
        </p:txBody>
      </p:sp>
    </p:spTree>
    <p:extLst>
      <p:ext uri="{BB962C8B-B14F-4D97-AF65-F5344CB8AC3E}">
        <p14:creationId xmlns:p14="http://schemas.microsoft.com/office/powerpoint/2010/main" val="4084909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1295400"/>
          </a:xfrm>
        </p:spPr>
        <p:txBody>
          <a:bodyPr>
            <a:normAutofit fontScale="90000"/>
          </a:bodyPr>
          <a:lstStyle/>
          <a:p>
            <a:r>
              <a:rPr lang="en-US" b="1" i="1" dirty="0"/>
              <a:t>“Getting diabetes saved my life.” </a:t>
            </a:r>
            <a:br>
              <a:rPr lang="en-US" b="1" i="1" dirty="0"/>
            </a:br>
            <a:r>
              <a:rPr lang="en-US" sz="4000" b="1" i="1" dirty="0"/>
              <a:t>~ Sherri </a:t>
            </a:r>
            <a:r>
              <a:rPr lang="en-US" sz="4000" b="1" i="1" dirty="0" err="1"/>
              <a:t>Sheperd</a:t>
            </a:r>
            <a:endParaRPr lang="en-US" sz="4000" dirty="0"/>
          </a:p>
        </p:txBody>
      </p:sp>
      <p:pic>
        <p:nvPicPr>
          <p:cNvPr id="4" name="Content Placeholder 3"/>
          <p:cNvPicPr>
            <a:picLocks noGrp="1" noChangeAspect="1"/>
          </p:cNvPicPr>
          <p:nvPr>
            <p:ph sz="quarter" idx="1"/>
          </p:nvPr>
        </p:nvPicPr>
        <p:blipFill>
          <a:blip r:embed="rId3"/>
          <a:stretch>
            <a:fillRect/>
          </a:stretch>
        </p:blipFill>
        <p:spPr>
          <a:xfrm>
            <a:off x="695328" y="1714503"/>
            <a:ext cx="2962275" cy="3879465"/>
          </a:xfrm>
          <a:prstGeom prst="rect">
            <a:avLst/>
          </a:prstGeom>
        </p:spPr>
      </p:pic>
      <p:sp>
        <p:nvSpPr>
          <p:cNvPr id="5" name="Rectangle 4"/>
          <p:cNvSpPr/>
          <p:nvPr/>
        </p:nvSpPr>
        <p:spPr>
          <a:xfrm>
            <a:off x="3962400" y="1714502"/>
            <a:ext cx="4572000" cy="2554545"/>
          </a:xfrm>
          <a:prstGeom prst="rect">
            <a:avLst/>
          </a:prstGeom>
        </p:spPr>
        <p:txBody>
          <a:bodyPr wrap="square">
            <a:spAutoFit/>
          </a:bodyPr>
          <a:lstStyle/>
          <a:p>
            <a:r>
              <a:rPr lang="en-US" sz="3200" b="1" dirty="0"/>
              <a:t>Sherri Shepard decided to embrace diabetes and use it as a motivator to improve her health. </a:t>
            </a:r>
            <a:endParaRPr lang="en-US" sz="3200" dirty="0"/>
          </a:p>
        </p:txBody>
      </p:sp>
    </p:spTree>
    <p:custDataLst>
      <p:tags r:id="rId1"/>
    </p:custDataLst>
    <p:extLst>
      <p:ext uri="{BB962C8B-B14F-4D97-AF65-F5344CB8AC3E}">
        <p14:creationId xmlns:p14="http://schemas.microsoft.com/office/powerpoint/2010/main" val="3774810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1026"/>
          <p:cNvSpPr>
            <a:spLocks noGrp="1" noChangeArrowheads="1"/>
          </p:cNvSpPr>
          <p:nvPr>
            <p:ph type="title"/>
          </p:nvPr>
        </p:nvSpPr>
        <p:spPr>
          <a:xfrm>
            <a:off x="326399" y="326063"/>
            <a:ext cx="8389369" cy="910983"/>
          </a:xfrm>
        </p:spPr>
        <p:txBody>
          <a:bodyPr vert="horz" lIns="92075" tIns="46039" rIns="92075" bIns="46039" anchor="b" anchorCtr="0">
            <a:normAutofit/>
          </a:bodyPr>
          <a:lstStyle/>
          <a:p>
            <a:pPr eaLnBrk="1" hangingPunct="1">
              <a:defRPr/>
            </a:pPr>
            <a:r>
              <a:rPr lang="en-US" sz="4000" dirty="0"/>
              <a:t>Comparison of Type 1,Type 2, LADA</a:t>
            </a:r>
          </a:p>
        </p:txBody>
      </p:sp>
      <p:grpSp>
        <p:nvGrpSpPr>
          <p:cNvPr id="81923" name="Group 1027"/>
          <p:cNvGrpSpPr>
            <a:grpSpLocks/>
          </p:cNvGrpSpPr>
          <p:nvPr/>
        </p:nvGrpSpPr>
        <p:grpSpPr bwMode="auto">
          <a:xfrm>
            <a:off x="533400" y="1524001"/>
            <a:ext cx="8268764" cy="3918205"/>
            <a:chOff x="693" y="1188"/>
            <a:chExt cx="6060" cy="2469"/>
          </a:xfrm>
        </p:grpSpPr>
        <p:sp>
          <p:nvSpPr>
            <p:cNvPr id="81932" name="Line 1028"/>
            <p:cNvSpPr>
              <a:spLocks noChangeShapeType="1"/>
            </p:cNvSpPr>
            <p:nvPr/>
          </p:nvSpPr>
          <p:spPr bwMode="auto">
            <a:xfrm>
              <a:off x="693" y="3643"/>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33" name="Line 1029"/>
            <p:cNvSpPr>
              <a:spLocks noChangeShapeType="1"/>
            </p:cNvSpPr>
            <p:nvPr/>
          </p:nvSpPr>
          <p:spPr bwMode="auto">
            <a:xfrm>
              <a:off x="5471" y="1188"/>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4790" name="Rectangle 1030"/>
            <p:cNvSpPr>
              <a:spLocks noChangeArrowheads="1"/>
            </p:cNvSpPr>
            <p:nvPr/>
          </p:nvSpPr>
          <p:spPr bwMode="auto">
            <a:xfrm>
              <a:off x="3603" y="1200"/>
              <a:ext cx="650" cy="233"/>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rPr>
                <a:t>Type 1</a:t>
              </a:r>
            </a:p>
          </p:txBody>
        </p:sp>
        <p:sp>
          <p:nvSpPr>
            <p:cNvPr id="1654791" name="Rectangle 1031"/>
            <p:cNvSpPr>
              <a:spLocks noChangeArrowheads="1"/>
            </p:cNvSpPr>
            <p:nvPr/>
          </p:nvSpPr>
          <p:spPr bwMode="auto">
            <a:xfrm>
              <a:off x="4561" y="1200"/>
              <a:ext cx="1570" cy="233"/>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rPr>
                <a:t>Type 2</a:t>
              </a:r>
              <a:r>
                <a:rPr lang="da-DK" sz="2400" b="1" dirty="0">
                  <a:solidFill>
                    <a:srgbClr val="FFFFFF"/>
                  </a:solidFill>
                  <a:effectLst>
                    <a:outerShdw blurRad="38100" dist="38100" dir="2700000" algn="tl">
                      <a:srgbClr val="000000"/>
                    </a:outerShdw>
                  </a:effectLst>
                </a:rPr>
                <a:t>     </a:t>
              </a:r>
              <a:r>
                <a:rPr lang="da-DK" sz="2400" b="1" u="sng" dirty="0">
                  <a:solidFill>
                    <a:schemeClr val="accent1">
                      <a:lumMod val="75000"/>
                    </a:schemeClr>
                  </a:solidFill>
                  <a:effectLst>
                    <a:outerShdw blurRad="38100" dist="38100" dir="2700000" algn="tl">
                      <a:srgbClr val="000000"/>
                    </a:outerShdw>
                  </a:effectLst>
                </a:rPr>
                <a:t>LADA</a:t>
              </a:r>
            </a:p>
          </p:txBody>
        </p:sp>
        <p:sp>
          <p:nvSpPr>
            <p:cNvPr id="1654792" name="Rectangle 1032"/>
            <p:cNvSpPr>
              <a:spLocks noChangeArrowheads="1"/>
            </p:cNvSpPr>
            <p:nvPr/>
          </p:nvSpPr>
          <p:spPr bwMode="auto">
            <a:xfrm>
              <a:off x="718" y="1491"/>
              <a:ext cx="1671" cy="233"/>
            </a:xfrm>
            <a:prstGeom prst="rect">
              <a:avLst/>
            </a:prstGeom>
            <a:noFill/>
            <a:ln w="9525">
              <a:noFill/>
              <a:miter lim="800000"/>
              <a:headEnd/>
              <a:tailEnd/>
            </a:ln>
          </p:spPr>
          <p:txBody>
            <a:bodyPr wrap="square" lIns="0" tIns="0" rIns="0" bIns="0">
              <a:spAutoFit/>
            </a:bodyPr>
            <a:lstStyle/>
            <a:p>
              <a:pPr>
                <a:defRPr/>
              </a:pPr>
              <a:r>
                <a:rPr lang="da-DK" sz="2400" b="1" dirty="0">
                  <a:solidFill>
                    <a:schemeClr val="accent1">
                      <a:lumMod val="75000"/>
                    </a:schemeClr>
                  </a:solidFill>
                  <a:effectLst>
                    <a:outerShdw blurRad="38100" dist="38100" dir="2700000" algn="tl">
                      <a:srgbClr val="000000"/>
                    </a:outerShdw>
                  </a:effectLst>
                </a:rPr>
                <a:t>Excess weight</a:t>
              </a:r>
            </a:p>
          </p:txBody>
        </p:sp>
        <p:sp>
          <p:nvSpPr>
            <p:cNvPr id="1654793" name="Rectangle 1033"/>
            <p:cNvSpPr>
              <a:spLocks noChangeArrowheads="1"/>
            </p:cNvSpPr>
            <p:nvPr/>
          </p:nvSpPr>
          <p:spPr bwMode="auto">
            <a:xfrm>
              <a:off x="3874" y="1473"/>
              <a:ext cx="225" cy="233"/>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x </a:t>
              </a:r>
            </a:p>
          </p:txBody>
        </p:sp>
        <p:sp>
          <p:nvSpPr>
            <p:cNvPr id="1654794" name="Rectangle 1034"/>
            <p:cNvSpPr>
              <a:spLocks noChangeArrowheads="1"/>
            </p:cNvSpPr>
            <p:nvPr/>
          </p:nvSpPr>
          <p:spPr bwMode="auto">
            <a:xfrm>
              <a:off x="4829" y="1473"/>
              <a:ext cx="1924" cy="233"/>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xxx	  x</a:t>
              </a:r>
              <a:r>
                <a:rPr lang="da-DK" sz="2400" dirty="0">
                  <a:solidFill>
                    <a:srgbClr val="FFFFFF"/>
                  </a:solidFill>
                  <a:effectLst>
                    <a:outerShdw blurRad="38100" dist="38100" dir="2700000" algn="tl">
                      <a:srgbClr val="000000"/>
                    </a:outerShdw>
                  </a:effectLst>
                </a:rPr>
                <a:t>		</a:t>
              </a:r>
            </a:p>
          </p:txBody>
        </p:sp>
        <p:sp>
          <p:nvSpPr>
            <p:cNvPr id="1654795" name="Rectangle 1035"/>
            <p:cNvSpPr>
              <a:spLocks noChangeArrowheads="1"/>
            </p:cNvSpPr>
            <p:nvPr/>
          </p:nvSpPr>
          <p:spPr bwMode="auto">
            <a:xfrm>
              <a:off x="738" y="1746"/>
              <a:ext cx="1651" cy="233"/>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Insulin dependence</a:t>
              </a:r>
            </a:p>
          </p:txBody>
        </p:sp>
        <p:sp>
          <p:nvSpPr>
            <p:cNvPr id="1654796" name="Rectangle 1036"/>
            <p:cNvSpPr>
              <a:spLocks noChangeArrowheads="1"/>
            </p:cNvSpPr>
            <p:nvPr/>
          </p:nvSpPr>
          <p:spPr bwMode="auto">
            <a:xfrm>
              <a:off x="3841" y="1781"/>
              <a:ext cx="385" cy="233"/>
            </a:xfrm>
            <a:prstGeom prst="rect">
              <a:avLst/>
            </a:prstGeom>
            <a:noFill/>
            <a:ln w="9525">
              <a:noFill/>
              <a:miter lim="800000"/>
              <a:headEnd/>
              <a:tailEnd/>
            </a:ln>
          </p:spPr>
          <p:txBody>
            <a:bodyPr wrap="squar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xxx </a:t>
              </a:r>
            </a:p>
          </p:txBody>
        </p:sp>
        <p:sp>
          <p:nvSpPr>
            <p:cNvPr id="1654797" name="Rectangle 1037"/>
            <p:cNvSpPr>
              <a:spLocks noChangeArrowheads="1"/>
            </p:cNvSpPr>
            <p:nvPr/>
          </p:nvSpPr>
          <p:spPr bwMode="auto">
            <a:xfrm>
              <a:off x="4752" y="1746"/>
              <a:ext cx="1439" cy="233"/>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30%	   6mos</a:t>
              </a:r>
              <a:endParaRPr lang="da-DK" sz="2400" dirty="0">
                <a:solidFill>
                  <a:srgbClr val="FFFFFF"/>
                </a:solidFill>
                <a:effectLst>
                  <a:outerShdw blurRad="38100" dist="38100" dir="2700000" algn="tl">
                    <a:srgbClr val="000000"/>
                  </a:outerShdw>
                </a:effectLst>
              </a:endParaRPr>
            </a:p>
          </p:txBody>
        </p:sp>
        <p:sp>
          <p:nvSpPr>
            <p:cNvPr id="1654798" name="Rectangle 1038"/>
            <p:cNvSpPr>
              <a:spLocks noChangeArrowheads="1"/>
            </p:cNvSpPr>
            <p:nvPr/>
          </p:nvSpPr>
          <p:spPr bwMode="auto">
            <a:xfrm>
              <a:off x="738" y="2019"/>
              <a:ext cx="2007" cy="233"/>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Respond to oral agents</a:t>
              </a:r>
            </a:p>
          </p:txBody>
        </p:sp>
        <p:sp>
          <p:nvSpPr>
            <p:cNvPr id="1654799" name="Rectangle 1039"/>
            <p:cNvSpPr>
              <a:spLocks noChangeArrowheads="1"/>
            </p:cNvSpPr>
            <p:nvPr/>
          </p:nvSpPr>
          <p:spPr bwMode="auto">
            <a:xfrm>
              <a:off x="3874" y="1994"/>
              <a:ext cx="202" cy="233"/>
            </a:xfrm>
            <a:prstGeom prst="rect">
              <a:avLst/>
            </a:prstGeom>
            <a:noFill/>
            <a:ln w="9525">
              <a:noFill/>
              <a:miter lim="800000"/>
              <a:headEnd/>
              <a:tailEnd/>
            </a:ln>
          </p:spPr>
          <p:txBody>
            <a:bodyPr wrap="squar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0</a:t>
              </a:r>
            </a:p>
          </p:txBody>
        </p:sp>
        <p:sp>
          <p:nvSpPr>
            <p:cNvPr id="1654800" name="Rectangle 1040"/>
            <p:cNvSpPr>
              <a:spLocks noChangeArrowheads="1"/>
            </p:cNvSpPr>
            <p:nvPr/>
          </p:nvSpPr>
          <p:spPr bwMode="auto">
            <a:xfrm>
              <a:off x="4752" y="2002"/>
              <a:ext cx="1527" cy="233"/>
            </a:xfrm>
            <a:prstGeom prst="rect">
              <a:avLst/>
            </a:prstGeom>
            <a:noFill/>
            <a:ln w="9525">
              <a:noFill/>
              <a:miter lim="800000"/>
              <a:headEnd/>
              <a:tailEnd/>
            </a:ln>
          </p:spPr>
          <p:txBody>
            <a:bodyPr wrap="square" lIns="0" tIns="0" rIns="0" bIns="0">
              <a:spAutoFit/>
            </a:bodyPr>
            <a:lstStyle/>
            <a:p>
              <a:pPr>
                <a:defRPr/>
              </a:pP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 xxx</a:t>
              </a: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x </a:t>
              </a:r>
            </a:p>
          </p:txBody>
        </p:sp>
        <p:sp>
          <p:nvSpPr>
            <p:cNvPr id="1654801" name="Rectangle 1041"/>
            <p:cNvSpPr>
              <a:spLocks noChangeArrowheads="1"/>
            </p:cNvSpPr>
            <p:nvPr/>
          </p:nvSpPr>
          <p:spPr bwMode="auto">
            <a:xfrm>
              <a:off x="738" y="2291"/>
              <a:ext cx="631" cy="233"/>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Ketosis</a:t>
              </a:r>
            </a:p>
          </p:txBody>
        </p:sp>
        <p:sp>
          <p:nvSpPr>
            <p:cNvPr id="1654802" name="Rectangle 1042"/>
            <p:cNvSpPr>
              <a:spLocks noChangeArrowheads="1"/>
            </p:cNvSpPr>
            <p:nvPr/>
          </p:nvSpPr>
          <p:spPr bwMode="auto">
            <a:xfrm>
              <a:off x="3821" y="2316"/>
              <a:ext cx="321" cy="233"/>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xxx</a:t>
              </a:r>
            </a:p>
          </p:txBody>
        </p:sp>
        <p:sp>
          <p:nvSpPr>
            <p:cNvPr id="1654803" name="Rectangle 1043"/>
            <p:cNvSpPr>
              <a:spLocks noChangeArrowheads="1"/>
            </p:cNvSpPr>
            <p:nvPr/>
          </p:nvSpPr>
          <p:spPr bwMode="auto">
            <a:xfrm>
              <a:off x="4889" y="2291"/>
              <a:ext cx="984" cy="233"/>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x</a:t>
              </a: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x </a:t>
              </a:r>
            </a:p>
          </p:txBody>
        </p:sp>
        <p:sp>
          <p:nvSpPr>
            <p:cNvPr id="1654804" name="Rectangle 1044"/>
            <p:cNvSpPr>
              <a:spLocks noChangeArrowheads="1"/>
            </p:cNvSpPr>
            <p:nvPr/>
          </p:nvSpPr>
          <p:spPr bwMode="auto">
            <a:xfrm>
              <a:off x="738" y="2564"/>
              <a:ext cx="1644" cy="233"/>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Antibodies present</a:t>
              </a:r>
            </a:p>
          </p:txBody>
        </p:sp>
        <p:sp>
          <p:nvSpPr>
            <p:cNvPr id="1654805" name="Rectangle 1045"/>
            <p:cNvSpPr>
              <a:spLocks noChangeArrowheads="1"/>
            </p:cNvSpPr>
            <p:nvPr/>
          </p:nvSpPr>
          <p:spPr bwMode="auto">
            <a:xfrm>
              <a:off x="3841" y="2546"/>
              <a:ext cx="439" cy="233"/>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xxx</a:t>
              </a:r>
              <a:r>
                <a:rPr lang="da-DK" sz="2400" dirty="0">
                  <a:solidFill>
                    <a:srgbClr val="FFFFFF"/>
                  </a:solidFill>
                  <a:effectLst>
                    <a:outerShdw blurRad="38100" dist="38100" dir="2700000" algn="tl">
                      <a:srgbClr val="000000"/>
                    </a:outerShdw>
                  </a:effectLst>
                </a:rPr>
                <a:t>  </a:t>
              </a:r>
            </a:p>
          </p:txBody>
        </p:sp>
        <p:sp>
          <p:nvSpPr>
            <p:cNvPr id="1654806" name="Rectangle 1046"/>
            <p:cNvSpPr>
              <a:spLocks noChangeArrowheads="1"/>
            </p:cNvSpPr>
            <p:nvPr/>
          </p:nvSpPr>
          <p:spPr bwMode="auto">
            <a:xfrm>
              <a:off x="4829" y="2564"/>
              <a:ext cx="1032" cy="233"/>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0</a:t>
              </a: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xx</a:t>
              </a:r>
            </a:p>
          </p:txBody>
        </p:sp>
        <p:sp>
          <p:nvSpPr>
            <p:cNvPr id="1654807" name="Rectangle 1047"/>
            <p:cNvSpPr>
              <a:spLocks noChangeArrowheads="1"/>
            </p:cNvSpPr>
            <p:nvPr/>
          </p:nvSpPr>
          <p:spPr bwMode="auto">
            <a:xfrm>
              <a:off x="738" y="2837"/>
              <a:ext cx="1725" cy="233"/>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Typical Age of onset</a:t>
              </a:r>
            </a:p>
          </p:txBody>
        </p:sp>
        <p:sp>
          <p:nvSpPr>
            <p:cNvPr id="1654808" name="Rectangle 1048"/>
            <p:cNvSpPr>
              <a:spLocks noChangeArrowheads="1"/>
            </p:cNvSpPr>
            <p:nvPr/>
          </p:nvSpPr>
          <p:spPr bwMode="auto">
            <a:xfrm>
              <a:off x="3774" y="2837"/>
              <a:ext cx="524" cy="233"/>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teens</a:t>
              </a:r>
            </a:p>
          </p:txBody>
        </p:sp>
        <p:sp>
          <p:nvSpPr>
            <p:cNvPr id="1654809" name="Rectangle 1049"/>
            <p:cNvSpPr>
              <a:spLocks noChangeArrowheads="1"/>
            </p:cNvSpPr>
            <p:nvPr/>
          </p:nvSpPr>
          <p:spPr bwMode="auto">
            <a:xfrm>
              <a:off x="4829" y="2837"/>
              <a:ext cx="1244" cy="233"/>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adult</a:t>
              </a: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adult</a:t>
              </a:r>
            </a:p>
          </p:txBody>
        </p:sp>
        <p:sp>
          <p:nvSpPr>
            <p:cNvPr id="1654810" name="Rectangle 1050"/>
            <p:cNvSpPr>
              <a:spLocks noChangeArrowheads="1"/>
            </p:cNvSpPr>
            <p:nvPr/>
          </p:nvSpPr>
          <p:spPr bwMode="auto">
            <a:xfrm>
              <a:off x="1303" y="3127"/>
              <a:ext cx="59" cy="233"/>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rPr>
                <a:t> </a:t>
              </a:r>
            </a:p>
          </p:txBody>
        </p:sp>
        <p:sp>
          <p:nvSpPr>
            <p:cNvPr id="1654811" name="Rectangle 1051"/>
            <p:cNvSpPr>
              <a:spLocks noChangeArrowheads="1"/>
            </p:cNvSpPr>
            <p:nvPr/>
          </p:nvSpPr>
          <p:spPr bwMode="auto">
            <a:xfrm>
              <a:off x="3993" y="3111"/>
              <a:ext cx="0" cy="233"/>
            </a:xfrm>
            <a:prstGeom prst="rect">
              <a:avLst/>
            </a:prstGeom>
            <a:noFill/>
            <a:ln w="9525">
              <a:noFill/>
              <a:miter lim="800000"/>
              <a:headEnd/>
              <a:tailEnd/>
            </a:ln>
          </p:spPr>
          <p:txBody>
            <a:bodyPr wrap="none" lIns="0" tIns="0" rIns="0" bIns="0">
              <a:spAutoFit/>
            </a:bodyPr>
            <a:lstStyle/>
            <a:p>
              <a:pPr>
                <a:defRPr/>
              </a:pPr>
              <a:endParaRPr lang="da-DK" sz="2400" dirty="0">
                <a:solidFill>
                  <a:srgbClr val="FFFFFF"/>
                </a:solidFill>
                <a:effectLst>
                  <a:outerShdw blurRad="38100" dist="38100" dir="2700000" algn="tl">
                    <a:srgbClr val="000000"/>
                  </a:outerShdw>
                </a:effectLst>
              </a:endParaRPr>
            </a:p>
          </p:txBody>
        </p:sp>
        <p:sp>
          <p:nvSpPr>
            <p:cNvPr id="1654812" name="Rectangle 1052"/>
            <p:cNvSpPr>
              <a:spLocks noChangeArrowheads="1"/>
            </p:cNvSpPr>
            <p:nvPr/>
          </p:nvSpPr>
          <p:spPr bwMode="auto">
            <a:xfrm>
              <a:off x="4829" y="3111"/>
              <a:ext cx="877" cy="233"/>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rPr>
                <a:t> 	    </a:t>
              </a:r>
            </a:p>
          </p:txBody>
        </p:sp>
        <p:sp>
          <p:nvSpPr>
            <p:cNvPr id="1654813" name="Rectangle 1053"/>
            <p:cNvSpPr>
              <a:spLocks noChangeArrowheads="1"/>
            </p:cNvSpPr>
            <p:nvPr/>
          </p:nvSpPr>
          <p:spPr bwMode="auto">
            <a:xfrm>
              <a:off x="738" y="3382"/>
              <a:ext cx="59" cy="233"/>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rPr>
                <a:t> </a:t>
              </a:r>
            </a:p>
          </p:txBody>
        </p:sp>
        <p:sp>
          <p:nvSpPr>
            <p:cNvPr id="1654814" name="Rectangle 1054"/>
            <p:cNvSpPr>
              <a:spLocks noChangeArrowheads="1"/>
            </p:cNvSpPr>
            <p:nvPr/>
          </p:nvSpPr>
          <p:spPr bwMode="auto">
            <a:xfrm>
              <a:off x="3993" y="3382"/>
              <a:ext cx="59" cy="233"/>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rPr>
                <a:t> </a:t>
              </a:r>
            </a:p>
          </p:txBody>
        </p:sp>
        <p:sp>
          <p:nvSpPr>
            <p:cNvPr id="1654815" name="Rectangle 1055"/>
            <p:cNvSpPr>
              <a:spLocks noChangeArrowheads="1"/>
            </p:cNvSpPr>
            <p:nvPr/>
          </p:nvSpPr>
          <p:spPr bwMode="auto">
            <a:xfrm>
              <a:off x="4829" y="3382"/>
              <a:ext cx="700" cy="233"/>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rPr>
                <a:t>   	 </a:t>
              </a:r>
            </a:p>
          </p:txBody>
        </p:sp>
      </p:grpSp>
      <p:sp>
        <p:nvSpPr>
          <p:cNvPr id="1654816" name="Rectangle 1056"/>
          <p:cNvSpPr>
            <a:spLocks noChangeArrowheads="1"/>
          </p:cNvSpPr>
          <p:nvPr/>
        </p:nvSpPr>
        <p:spPr bwMode="auto">
          <a:xfrm>
            <a:off x="533400" y="5486402"/>
            <a:ext cx="269626" cy="461665"/>
          </a:xfrm>
          <a:prstGeom prst="rect">
            <a:avLst/>
          </a:prstGeom>
          <a:noFill/>
          <a:ln w="12700">
            <a:noFill/>
            <a:miter lim="800000"/>
            <a:headEnd/>
            <a:tailEnd/>
          </a:ln>
          <a:effectLst/>
        </p:spPr>
        <p:txBody>
          <a:bodyPr wrap="none">
            <a:spAutoFit/>
          </a:bodyPr>
          <a:lstStyle/>
          <a:p>
            <a:pPr>
              <a:defRPr/>
            </a:pPr>
            <a:r>
              <a:rPr lang="da-DK" sz="2400">
                <a:solidFill>
                  <a:srgbClr val="FFFFFF"/>
                </a:solidFill>
                <a:effectLst>
                  <a:outerShdw blurRad="38100" dist="38100" dir="2700000" algn="tl">
                    <a:srgbClr val="000000"/>
                  </a:outerShdw>
                </a:effectLst>
              </a:rPr>
              <a:t> </a:t>
            </a:r>
          </a:p>
        </p:txBody>
      </p:sp>
      <p:sp>
        <p:nvSpPr>
          <p:cNvPr id="81925" name="Text Box 1057"/>
          <p:cNvSpPr txBox="1">
            <a:spLocks noChangeArrowheads="1"/>
          </p:cNvSpPr>
          <p:nvPr/>
        </p:nvSpPr>
        <p:spPr bwMode="auto">
          <a:xfrm>
            <a:off x="5334000" y="5638802"/>
            <a:ext cx="83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6" name="Text Box 1058"/>
          <p:cNvSpPr txBox="1">
            <a:spLocks noChangeArrowheads="1"/>
          </p:cNvSpPr>
          <p:nvPr/>
        </p:nvSpPr>
        <p:spPr bwMode="auto">
          <a:xfrm>
            <a:off x="6477000" y="5638802"/>
            <a:ext cx="83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7" name="Text Box 1059"/>
          <p:cNvSpPr txBox="1">
            <a:spLocks noChangeArrowheads="1"/>
          </p:cNvSpPr>
          <p:nvPr/>
        </p:nvSpPr>
        <p:spPr bwMode="auto">
          <a:xfrm>
            <a:off x="7543800" y="5638802"/>
            <a:ext cx="83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36" name="Rectangle 1047"/>
          <p:cNvSpPr>
            <a:spLocks noChangeArrowheads="1"/>
          </p:cNvSpPr>
          <p:nvPr/>
        </p:nvSpPr>
        <p:spPr bwMode="auto">
          <a:xfrm>
            <a:off x="613842" y="4636460"/>
            <a:ext cx="2908300" cy="369332"/>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Insulin Resistance</a:t>
            </a:r>
          </a:p>
        </p:txBody>
      </p:sp>
      <p:sp>
        <p:nvSpPr>
          <p:cNvPr id="37" name="Rectangle 1048"/>
          <p:cNvSpPr>
            <a:spLocks noChangeArrowheads="1"/>
          </p:cNvSpPr>
          <p:nvPr/>
        </p:nvSpPr>
        <p:spPr bwMode="auto">
          <a:xfrm>
            <a:off x="6057100" y="4706273"/>
            <a:ext cx="631583" cy="36933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xxx</a:t>
            </a:r>
          </a:p>
        </p:txBody>
      </p:sp>
      <p:sp>
        <p:nvSpPr>
          <p:cNvPr id="38" name="Rectangle 1048"/>
          <p:cNvSpPr>
            <a:spLocks noChangeArrowheads="1"/>
          </p:cNvSpPr>
          <p:nvPr/>
        </p:nvSpPr>
        <p:spPr bwMode="auto">
          <a:xfrm>
            <a:off x="5008119" y="4706829"/>
            <a:ext cx="153888" cy="36933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0</a:t>
            </a:r>
          </a:p>
        </p:txBody>
      </p:sp>
      <p:sp>
        <p:nvSpPr>
          <p:cNvPr id="39" name="Rectangle 1048"/>
          <p:cNvSpPr>
            <a:spLocks noChangeArrowheads="1"/>
          </p:cNvSpPr>
          <p:nvPr/>
        </p:nvSpPr>
        <p:spPr bwMode="auto">
          <a:xfrm>
            <a:off x="7396173" y="4660920"/>
            <a:ext cx="533400" cy="369332"/>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  x</a:t>
            </a:r>
          </a:p>
        </p:txBody>
      </p:sp>
    </p:spTree>
    <p:custDataLst>
      <p:tags r:id="rId1"/>
    </p:custDataLst>
    <p:extLst>
      <p:ext uri="{BB962C8B-B14F-4D97-AF65-F5344CB8AC3E}">
        <p14:creationId xmlns:p14="http://schemas.microsoft.com/office/powerpoint/2010/main" val="2162419779"/>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a:t>Other Types of Diabetes</a:t>
            </a:r>
          </a:p>
        </p:txBody>
      </p:sp>
      <p:sp>
        <p:nvSpPr>
          <p:cNvPr id="64515" name="Rectangle 3"/>
          <p:cNvSpPr>
            <a:spLocks noGrp="1" noChangeArrowheads="1"/>
          </p:cNvSpPr>
          <p:nvPr>
            <p:ph idx="1"/>
          </p:nvPr>
        </p:nvSpPr>
        <p:spPr/>
        <p:txBody>
          <a:bodyPr/>
          <a:lstStyle/>
          <a:p>
            <a:pPr eaLnBrk="1" hangingPunct="1"/>
            <a:r>
              <a:rPr lang="en-US" dirty="0"/>
              <a:t>Other specific types of diabetes</a:t>
            </a:r>
          </a:p>
          <a:p>
            <a:pPr eaLnBrk="1" hangingPunct="1"/>
            <a:r>
              <a:rPr lang="en-US" dirty="0"/>
              <a:t>Gestational</a:t>
            </a:r>
          </a:p>
          <a:p>
            <a:pPr eaLnBrk="1" hangingPunct="1">
              <a:buFont typeface="Wingdings" pitchFamily="2" charset="2"/>
              <a:buNone/>
            </a:pPr>
            <a:endParaRPr lang="en-US" dirty="0"/>
          </a:p>
        </p:txBody>
      </p:sp>
      <p:pic>
        <p:nvPicPr>
          <p:cNvPr id="3" name="Picture 2" descr="Colorful sunset behind palm trees">
            <a:extLst>
              <a:ext uri="{FF2B5EF4-FFF2-40B4-BE49-F238E27FC236}">
                <a16:creationId xmlns:a16="http://schemas.microsoft.com/office/drawing/2014/main" id="{28F07D5A-4238-DFCA-4D7D-E36815011F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962400"/>
            <a:ext cx="8077200" cy="2536746"/>
          </a:xfrm>
          <a:prstGeom prst="rect">
            <a:avLst/>
          </a:prstGeom>
        </p:spPr>
      </p:pic>
    </p:spTree>
    <p:custDataLst>
      <p:tags r:id="rId1"/>
    </p:custDataLst>
    <p:extLst>
      <p:ext uri="{BB962C8B-B14F-4D97-AF65-F5344CB8AC3E}">
        <p14:creationId xmlns:p14="http://schemas.microsoft.com/office/powerpoint/2010/main" val="4236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57200" y="228600"/>
            <a:ext cx="8229600" cy="914400"/>
          </a:xfrm>
        </p:spPr>
        <p:txBody>
          <a:bodyPr vert="horz" lIns="90477" tIns="44445" rIns="90477" bIns="44445" anchor="b" anchorCtr="0">
            <a:normAutofit/>
          </a:bodyPr>
          <a:lstStyle/>
          <a:p>
            <a:pPr eaLnBrk="1" hangingPunct="1"/>
            <a:r>
              <a:rPr lang="en-US" dirty="0"/>
              <a:t>Other Specific Types of DM</a:t>
            </a:r>
            <a:endParaRPr lang="en-US"/>
          </a:p>
        </p:txBody>
      </p:sp>
      <p:sp>
        <p:nvSpPr>
          <p:cNvPr id="66563" name="Rectangle 3"/>
          <p:cNvSpPr>
            <a:spLocks noGrp="1" noChangeArrowheads="1"/>
          </p:cNvSpPr>
          <p:nvPr>
            <p:ph sz="quarter" idx="1"/>
          </p:nvPr>
        </p:nvSpPr>
        <p:spPr>
          <a:xfrm>
            <a:off x="457200" y="1219200"/>
            <a:ext cx="4648200" cy="5410200"/>
          </a:xfrm>
        </p:spPr>
        <p:txBody>
          <a:bodyPr vert="horz" lIns="90477" tIns="44445" rIns="90477" bIns="44445">
            <a:normAutofit/>
          </a:bodyPr>
          <a:lstStyle/>
          <a:p>
            <a:pPr eaLnBrk="1" hangingPunct="1"/>
            <a:r>
              <a:rPr lang="en-US" sz="2800" dirty="0"/>
              <a:t>Medications such as: steroids, protease inhibitors and </a:t>
            </a:r>
            <a:r>
              <a:rPr lang="en-US" sz="2800" dirty="0" err="1"/>
              <a:t>Prograf</a:t>
            </a:r>
            <a:r>
              <a:rPr lang="en-US" sz="2800" baseline="30000" dirty="0"/>
              <a:t>®</a:t>
            </a:r>
            <a:r>
              <a:rPr lang="en-US" sz="2800" dirty="0"/>
              <a:t> </a:t>
            </a:r>
          </a:p>
          <a:p>
            <a:pPr eaLnBrk="1" hangingPunct="1"/>
            <a:r>
              <a:rPr lang="en-US" sz="2800" dirty="0"/>
              <a:t>Secondary to Agent Orange</a:t>
            </a:r>
          </a:p>
          <a:p>
            <a:pPr eaLnBrk="1" hangingPunct="1"/>
            <a:r>
              <a:rPr lang="en-US" sz="2800" dirty="0"/>
              <a:t>Liver failure</a:t>
            </a:r>
          </a:p>
          <a:p>
            <a:pPr eaLnBrk="1" hangingPunct="1"/>
            <a:r>
              <a:rPr lang="en-US" sz="2800" dirty="0"/>
              <a:t>TPN or tube feedings</a:t>
            </a:r>
          </a:p>
          <a:p>
            <a:pPr eaLnBrk="1" hangingPunct="1"/>
            <a:r>
              <a:rPr lang="en-US" sz="2800" dirty="0">
                <a:solidFill>
                  <a:srgbClr val="0070C0"/>
                </a:solidFill>
              </a:rPr>
              <a:t>Diabetes Type 3c</a:t>
            </a:r>
          </a:p>
          <a:p>
            <a:pPr lvl="1"/>
            <a:r>
              <a:rPr lang="en-US" sz="2800" dirty="0"/>
              <a:t>Cystic fibrosis, </a:t>
            </a:r>
            <a:r>
              <a:rPr lang="en-US" sz="2800" dirty="0">
                <a:solidFill>
                  <a:srgbClr val="0070C0"/>
                </a:solidFill>
              </a:rPr>
              <a:t>pancreatitis</a:t>
            </a:r>
          </a:p>
          <a:p>
            <a:pPr lvl="1"/>
            <a:r>
              <a:rPr lang="en-US" sz="2800" dirty="0"/>
              <a:t>Pancreatic cancers or removal</a:t>
            </a:r>
          </a:p>
          <a:p>
            <a:pPr lvl="1"/>
            <a:r>
              <a:rPr lang="en-US" sz="2800" dirty="0"/>
              <a:t>Hemochromatosis</a:t>
            </a:r>
          </a:p>
          <a:p>
            <a:pPr lvl="1">
              <a:lnSpc>
                <a:spcPct val="90000"/>
              </a:lnSpc>
            </a:pPr>
            <a:endParaRPr lang="en-US" sz="2500" dirty="0"/>
          </a:p>
        </p:txBody>
      </p:sp>
      <p:pic>
        <p:nvPicPr>
          <p:cNvPr id="4" name="Picture 3" descr="Palm tree on beach, calm blue sea, blue skies with clouds">
            <a:extLst>
              <a:ext uri="{FF2B5EF4-FFF2-40B4-BE49-F238E27FC236}">
                <a16:creationId xmlns:a16="http://schemas.microsoft.com/office/drawing/2014/main" id="{984A0351-916E-19DF-5A9F-ACB6696BCDF9}"/>
              </a:ext>
            </a:extLst>
          </p:cNvPr>
          <p:cNvPicPr>
            <a:picLocks noChangeAspect="1"/>
          </p:cNvPicPr>
          <p:nvPr/>
        </p:nvPicPr>
        <p:blipFill>
          <a:blip r:embed="rId4" cstate="print">
            <a:extLst>
              <a:ext uri="{28A0092B-C50C-407E-A947-70E740481C1C}">
                <a14:useLocalDpi xmlns:a14="http://schemas.microsoft.com/office/drawing/2010/main" val="0"/>
              </a:ext>
            </a:extLst>
          </a:blip>
          <a:srcRect l="31081" r="14282" b="-3"/>
          <a:stretch/>
        </p:blipFill>
        <p:spPr>
          <a:xfrm>
            <a:off x="5075512" y="1447800"/>
            <a:ext cx="3611288" cy="4411980"/>
          </a:xfrm>
          <a:prstGeom prst="rect">
            <a:avLst/>
          </a:prstGeom>
          <a:noFill/>
        </p:spPr>
      </p:pic>
    </p:spTree>
    <p:custDataLst>
      <p:tags r:id="rId1"/>
    </p:custDataLst>
    <p:extLst>
      <p:ext uri="{BB962C8B-B14F-4D97-AF65-F5344CB8AC3E}">
        <p14:creationId xmlns:p14="http://schemas.microsoft.com/office/powerpoint/2010/main" val="234820508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3C8AE-B930-89B5-4167-139FAF771B83}"/>
              </a:ext>
            </a:extLst>
          </p:cNvPr>
          <p:cNvSpPr>
            <a:spLocks noGrp="1"/>
          </p:cNvSpPr>
          <p:nvPr>
            <p:ph type="title"/>
          </p:nvPr>
        </p:nvSpPr>
        <p:spPr/>
        <p:txBody>
          <a:bodyPr/>
          <a:lstStyle/>
          <a:p>
            <a:r>
              <a:rPr lang="en-US" dirty="0"/>
              <a:t>Poll Question 1</a:t>
            </a:r>
          </a:p>
        </p:txBody>
      </p:sp>
      <p:sp>
        <p:nvSpPr>
          <p:cNvPr id="3" name="Content Placeholder 2">
            <a:extLst>
              <a:ext uri="{FF2B5EF4-FFF2-40B4-BE49-F238E27FC236}">
                <a16:creationId xmlns:a16="http://schemas.microsoft.com/office/drawing/2014/main" id="{82A2DE13-F9A5-3111-C895-E72C389B4D58}"/>
              </a:ext>
            </a:extLst>
          </p:cNvPr>
          <p:cNvSpPr>
            <a:spLocks noGrp="1"/>
          </p:cNvSpPr>
          <p:nvPr>
            <p:ph sz="quarter" idx="1"/>
          </p:nvPr>
        </p:nvSpPr>
        <p:spPr>
          <a:xfrm>
            <a:off x="609600" y="1219200"/>
            <a:ext cx="8077200" cy="4937760"/>
          </a:xfrm>
        </p:spPr>
        <p:txBody>
          <a:bodyPr/>
          <a:lstStyle/>
          <a:p>
            <a:r>
              <a:rPr lang="en-US" dirty="0"/>
              <a:t>What percent of total people in the U.S. are living with undiagnosed and diagnosed type 2 diabetes?</a:t>
            </a:r>
          </a:p>
          <a:p>
            <a:r>
              <a:rPr lang="en-US" dirty="0"/>
              <a:t>A. About 30%</a:t>
            </a:r>
          </a:p>
          <a:p>
            <a:r>
              <a:rPr lang="en-US" dirty="0"/>
              <a:t>B. 11.3%</a:t>
            </a:r>
          </a:p>
          <a:p>
            <a:r>
              <a:rPr lang="en-US" dirty="0"/>
              <a:t>C. 16.8%</a:t>
            </a:r>
          </a:p>
          <a:p>
            <a:r>
              <a:rPr lang="en-US" dirty="0"/>
              <a:t>D. 25.6%</a:t>
            </a:r>
          </a:p>
        </p:txBody>
      </p:sp>
      <p:pic>
        <p:nvPicPr>
          <p:cNvPr id="5" name="Picture 4" descr="Wood human figure">
            <a:extLst>
              <a:ext uri="{FF2B5EF4-FFF2-40B4-BE49-F238E27FC236}">
                <a16:creationId xmlns:a16="http://schemas.microsoft.com/office/drawing/2014/main" id="{A0C8FDD4-416B-82B9-EDB2-6E16701E0142}"/>
              </a:ext>
            </a:extLst>
          </p:cNvPr>
          <p:cNvPicPr>
            <a:picLocks noChangeAspect="1"/>
          </p:cNvPicPr>
          <p:nvPr/>
        </p:nvPicPr>
        <p:blipFill>
          <a:blip r:embed="rId2" cstate="print">
            <a:extLst>
              <a:ext uri="{28A0092B-C50C-407E-A947-70E740481C1C}">
                <a14:useLocalDpi xmlns:a14="http://schemas.microsoft.com/office/drawing/2010/main" val="0"/>
              </a:ext>
            </a:extLst>
          </a:blip>
          <a:srcRect l="4346" t="5250" r="34783"/>
          <a:stretch/>
        </p:blipFill>
        <p:spPr>
          <a:xfrm>
            <a:off x="5791200" y="3459480"/>
            <a:ext cx="2104045" cy="2278380"/>
          </a:xfrm>
          <a:prstGeom prst="rect">
            <a:avLst/>
          </a:prstGeom>
        </p:spPr>
      </p:pic>
    </p:spTree>
    <p:extLst>
      <p:ext uri="{BB962C8B-B14F-4D97-AF65-F5344CB8AC3E}">
        <p14:creationId xmlns:p14="http://schemas.microsoft.com/office/powerpoint/2010/main" val="1651438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F7B17-9EDB-B504-7D44-D5288F8694B8}"/>
              </a:ext>
            </a:extLst>
          </p:cNvPr>
          <p:cNvSpPr>
            <a:spLocks noGrp="1"/>
          </p:cNvSpPr>
          <p:nvPr>
            <p:ph type="title"/>
          </p:nvPr>
        </p:nvSpPr>
        <p:spPr/>
        <p:txBody>
          <a:bodyPr/>
          <a:lstStyle/>
          <a:p>
            <a:r>
              <a:rPr lang="en-US" dirty="0"/>
              <a:t>Type 3c Diabetes (</a:t>
            </a:r>
            <a:r>
              <a:rPr lang="en-US" dirty="0" err="1"/>
              <a:t>Pancreatogenic</a:t>
            </a:r>
            <a:r>
              <a:rPr lang="en-US" dirty="0"/>
              <a:t>)</a:t>
            </a:r>
          </a:p>
        </p:txBody>
      </p:sp>
      <p:sp>
        <p:nvSpPr>
          <p:cNvPr id="3" name="Content Placeholder 2">
            <a:extLst>
              <a:ext uri="{FF2B5EF4-FFF2-40B4-BE49-F238E27FC236}">
                <a16:creationId xmlns:a16="http://schemas.microsoft.com/office/drawing/2014/main" id="{369B0D7E-576D-ECB6-3FD0-BB6A0AAFA594}"/>
              </a:ext>
            </a:extLst>
          </p:cNvPr>
          <p:cNvSpPr>
            <a:spLocks noGrp="1"/>
          </p:cNvSpPr>
          <p:nvPr>
            <p:ph sz="quarter" idx="1"/>
          </p:nvPr>
        </p:nvSpPr>
        <p:spPr>
          <a:xfrm>
            <a:off x="457200" y="1219200"/>
            <a:ext cx="4041648" cy="5638800"/>
          </a:xfrm>
        </p:spPr>
        <p:txBody>
          <a:bodyPr>
            <a:noAutofit/>
          </a:bodyPr>
          <a:lstStyle/>
          <a:p>
            <a:pPr>
              <a:lnSpc>
                <a:spcPct val="120000"/>
              </a:lnSpc>
            </a:pPr>
            <a:r>
              <a:rPr lang="en-US" sz="2800" b="0" i="0" dirty="0">
                <a:solidFill>
                  <a:srgbClr val="383636"/>
                </a:solidFill>
                <a:effectLst/>
                <a:ea typeface="Calibri" panose="020F0502020204030204" pitchFamily="34" charset="0"/>
                <a:cs typeface="Calibri" panose="020F0502020204030204" pitchFamily="34" charset="0"/>
              </a:rPr>
              <a:t>Includes both structural and functional loss of insulin secretion in the context of exocrine pancreatic dysfunction. </a:t>
            </a:r>
          </a:p>
          <a:p>
            <a:pPr>
              <a:lnSpc>
                <a:spcPct val="120000"/>
              </a:lnSpc>
            </a:pPr>
            <a:r>
              <a:rPr lang="en-US" sz="2800" dirty="0">
                <a:solidFill>
                  <a:srgbClr val="383636"/>
                </a:solidFill>
                <a:ea typeface="Calibri" panose="020F0502020204030204" pitchFamily="34" charset="0"/>
                <a:cs typeface="Calibri" panose="020F0502020204030204" pitchFamily="34" charset="0"/>
              </a:rPr>
              <a:t>About 5-10% of diabetes, often </a:t>
            </a:r>
            <a:r>
              <a:rPr lang="en-US" sz="2800" b="0" i="0" dirty="0">
                <a:solidFill>
                  <a:srgbClr val="383636"/>
                </a:solidFill>
                <a:effectLst/>
                <a:ea typeface="Calibri" panose="020F0502020204030204" pitchFamily="34" charset="0"/>
                <a:cs typeface="Calibri" panose="020F0502020204030204" pitchFamily="34" charset="0"/>
              </a:rPr>
              <a:t>misdiagnosed as type 2 diabetes. </a:t>
            </a:r>
            <a:endParaRPr lang="en-US" sz="2800"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139E878A-61DA-7FF3-E3CE-8EA2B84E92F1}"/>
              </a:ext>
            </a:extLst>
          </p:cNvPr>
          <p:cNvSpPr>
            <a:spLocks noGrp="1"/>
          </p:cNvSpPr>
          <p:nvPr>
            <p:ph sz="quarter" idx="2"/>
          </p:nvPr>
        </p:nvSpPr>
        <p:spPr/>
        <p:txBody>
          <a:bodyPr>
            <a:normAutofit fontScale="85000" lnSpcReduction="20000"/>
          </a:bodyPr>
          <a:lstStyle/>
          <a:p>
            <a:r>
              <a:rPr lang="en-US" b="0" i="0" dirty="0">
                <a:solidFill>
                  <a:srgbClr val="383636"/>
                </a:solidFill>
                <a:effectLst/>
                <a:ea typeface="Calibri" panose="020F0502020204030204" pitchFamily="34" charset="0"/>
                <a:cs typeface="Calibri" panose="020F0502020204030204" pitchFamily="34" charset="0"/>
              </a:rPr>
              <a:t>The diverse set of etiologies includes:</a:t>
            </a:r>
          </a:p>
          <a:p>
            <a:pPr lvl="1"/>
            <a:r>
              <a:rPr lang="en-US" b="0" i="0" dirty="0">
                <a:solidFill>
                  <a:srgbClr val="383636"/>
                </a:solidFill>
                <a:effectLst/>
                <a:ea typeface="Calibri" panose="020F0502020204030204" pitchFamily="34" charset="0"/>
                <a:cs typeface="Calibri" panose="020F0502020204030204" pitchFamily="34" charset="0"/>
              </a:rPr>
              <a:t>pancreatitis (acute and chronic) ~70%</a:t>
            </a:r>
          </a:p>
          <a:p>
            <a:pPr lvl="1"/>
            <a:r>
              <a:rPr lang="en-US" b="0" i="0" dirty="0">
                <a:solidFill>
                  <a:srgbClr val="383636"/>
                </a:solidFill>
                <a:effectLst/>
                <a:ea typeface="Calibri" panose="020F0502020204030204" pitchFamily="34" charset="0"/>
                <a:cs typeface="Calibri" panose="020F0502020204030204" pitchFamily="34" charset="0"/>
              </a:rPr>
              <a:t>trauma or pancreatectomy</a:t>
            </a:r>
          </a:p>
          <a:p>
            <a:pPr lvl="1"/>
            <a:r>
              <a:rPr lang="en-US" b="0" i="0" dirty="0">
                <a:solidFill>
                  <a:srgbClr val="383636"/>
                </a:solidFill>
                <a:effectLst/>
                <a:ea typeface="Calibri" panose="020F0502020204030204" pitchFamily="34" charset="0"/>
                <a:cs typeface="Calibri" panose="020F0502020204030204" pitchFamily="34" charset="0"/>
              </a:rPr>
              <a:t>neoplasia</a:t>
            </a:r>
          </a:p>
          <a:p>
            <a:pPr lvl="1"/>
            <a:r>
              <a:rPr lang="en-US" b="0" i="0" dirty="0">
                <a:solidFill>
                  <a:srgbClr val="383636"/>
                </a:solidFill>
                <a:effectLst/>
                <a:ea typeface="Calibri" panose="020F0502020204030204" pitchFamily="34" charset="0"/>
                <a:cs typeface="Calibri" panose="020F0502020204030204" pitchFamily="34" charset="0"/>
              </a:rPr>
              <a:t>cystic fibrosis</a:t>
            </a:r>
          </a:p>
          <a:p>
            <a:pPr lvl="1"/>
            <a:r>
              <a:rPr lang="en-US" b="0" i="0" dirty="0">
                <a:solidFill>
                  <a:srgbClr val="383636"/>
                </a:solidFill>
                <a:effectLst/>
                <a:ea typeface="Calibri" panose="020F0502020204030204" pitchFamily="34" charset="0"/>
                <a:cs typeface="Calibri" panose="020F0502020204030204" pitchFamily="34" charset="0"/>
              </a:rPr>
              <a:t>hemochromatosis</a:t>
            </a:r>
          </a:p>
          <a:p>
            <a:pPr lvl="1"/>
            <a:r>
              <a:rPr lang="en-US" b="0" i="0" dirty="0" err="1">
                <a:solidFill>
                  <a:srgbClr val="383636"/>
                </a:solidFill>
                <a:effectLst/>
                <a:ea typeface="Calibri" panose="020F0502020204030204" pitchFamily="34" charset="0"/>
                <a:cs typeface="Calibri" panose="020F0502020204030204" pitchFamily="34" charset="0"/>
              </a:rPr>
              <a:t>fibrocalculous</a:t>
            </a:r>
            <a:r>
              <a:rPr lang="en-US" b="0" i="0" dirty="0">
                <a:solidFill>
                  <a:srgbClr val="383636"/>
                </a:solidFill>
                <a:effectLst/>
                <a:ea typeface="Calibri" panose="020F0502020204030204" pitchFamily="34" charset="0"/>
                <a:cs typeface="Calibri" panose="020F0502020204030204" pitchFamily="34" charset="0"/>
              </a:rPr>
              <a:t> </a:t>
            </a:r>
            <a:r>
              <a:rPr lang="en-US" b="0" i="0" dirty="0" err="1">
                <a:solidFill>
                  <a:srgbClr val="383636"/>
                </a:solidFill>
                <a:effectLst/>
                <a:ea typeface="Calibri" panose="020F0502020204030204" pitchFamily="34" charset="0"/>
                <a:cs typeface="Calibri" panose="020F0502020204030204" pitchFamily="34" charset="0"/>
              </a:rPr>
              <a:t>pancreatopathy</a:t>
            </a:r>
            <a:endParaRPr lang="en-US" b="0" i="0" dirty="0">
              <a:solidFill>
                <a:srgbClr val="383636"/>
              </a:solidFill>
              <a:effectLst/>
              <a:ea typeface="Calibri" panose="020F0502020204030204" pitchFamily="34" charset="0"/>
              <a:cs typeface="Calibri" panose="020F0502020204030204" pitchFamily="34" charset="0"/>
            </a:endParaRPr>
          </a:p>
          <a:p>
            <a:pPr lvl="1"/>
            <a:r>
              <a:rPr lang="en-US" b="0" i="0" dirty="0">
                <a:solidFill>
                  <a:srgbClr val="383636"/>
                </a:solidFill>
                <a:effectLst/>
                <a:ea typeface="Calibri" panose="020F0502020204030204" pitchFamily="34" charset="0"/>
                <a:cs typeface="Calibri" panose="020F0502020204030204" pitchFamily="34" charset="0"/>
              </a:rPr>
              <a:t>rare genetic disorders, and idiopathic  </a:t>
            </a:r>
            <a:endParaRPr lang="en-US" dirty="0"/>
          </a:p>
        </p:txBody>
      </p:sp>
      <p:pic>
        <p:nvPicPr>
          <p:cNvPr id="5" name="Picture 4">
            <a:extLst>
              <a:ext uri="{FF2B5EF4-FFF2-40B4-BE49-F238E27FC236}">
                <a16:creationId xmlns:a16="http://schemas.microsoft.com/office/drawing/2014/main" id="{04D5A3F5-F589-6059-D637-7E5268539329}"/>
              </a:ext>
            </a:extLst>
          </p:cNvPr>
          <p:cNvPicPr>
            <a:picLocks noChangeAspect="1"/>
          </p:cNvPicPr>
          <p:nvPr/>
        </p:nvPicPr>
        <p:blipFill>
          <a:blip r:embed="rId2"/>
          <a:stretch>
            <a:fillRect/>
          </a:stretch>
        </p:blipFill>
        <p:spPr>
          <a:xfrm>
            <a:off x="641276" y="5925034"/>
            <a:ext cx="3986568" cy="704366"/>
          </a:xfrm>
          <a:prstGeom prst="rect">
            <a:avLst/>
          </a:prstGeom>
        </p:spPr>
      </p:pic>
    </p:spTree>
    <p:extLst>
      <p:ext uri="{BB962C8B-B14F-4D97-AF65-F5344CB8AC3E}">
        <p14:creationId xmlns:p14="http://schemas.microsoft.com/office/powerpoint/2010/main" val="1080667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ACBE95-27FC-40EC-AB1A-7B4A0FDE5EAD}"/>
              </a:ext>
            </a:extLst>
          </p:cNvPr>
          <p:cNvPicPr>
            <a:picLocks noChangeAspect="1"/>
          </p:cNvPicPr>
          <p:nvPr/>
        </p:nvPicPr>
        <p:blipFill>
          <a:blip r:embed="rId2"/>
          <a:stretch>
            <a:fillRect/>
          </a:stretch>
        </p:blipFill>
        <p:spPr>
          <a:xfrm>
            <a:off x="6168661" y="1371600"/>
            <a:ext cx="2549769" cy="2155474"/>
          </a:xfrm>
          <a:prstGeom prst="rect">
            <a:avLst/>
          </a:prstGeom>
        </p:spPr>
      </p:pic>
      <p:sp>
        <p:nvSpPr>
          <p:cNvPr id="2" name="Title 1"/>
          <p:cNvSpPr>
            <a:spLocks noGrp="1"/>
          </p:cNvSpPr>
          <p:nvPr>
            <p:ph type="title"/>
          </p:nvPr>
        </p:nvSpPr>
        <p:spPr/>
        <p:txBody>
          <a:bodyPr/>
          <a:lstStyle/>
          <a:p>
            <a:r>
              <a:rPr lang="en-US" dirty="0"/>
              <a:t>Pancreatitis</a:t>
            </a:r>
          </a:p>
        </p:txBody>
      </p:sp>
      <p:sp>
        <p:nvSpPr>
          <p:cNvPr id="3" name="Content Placeholder 2"/>
          <p:cNvSpPr>
            <a:spLocks noGrp="1"/>
          </p:cNvSpPr>
          <p:nvPr>
            <p:ph sz="quarter" idx="1"/>
          </p:nvPr>
        </p:nvSpPr>
        <p:spPr>
          <a:xfrm>
            <a:off x="457200" y="1219200"/>
            <a:ext cx="5867400" cy="5562600"/>
          </a:xfrm>
        </p:spPr>
        <p:txBody>
          <a:bodyPr>
            <a:normAutofit fontScale="70000" lnSpcReduction="20000"/>
          </a:bodyPr>
          <a:lstStyle/>
          <a:p>
            <a:pPr>
              <a:lnSpc>
                <a:spcPct val="120000"/>
              </a:lnSpc>
            </a:pPr>
            <a:r>
              <a:rPr lang="en-US" dirty="0"/>
              <a:t>People with diabetes 2xs risk of acute pancreatitis</a:t>
            </a:r>
          </a:p>
          <a:p>
            <a:pPr>
              <a:lnSpc>
                <a:spcPct val="120000"/>
              </a:lnSpc>
            </a:pPr>
            <a:r>
              <a:rPr lang="en-US" dirty="0"/>
              <a:t>After episode of pancreatitis, one third of people will get prediabetes or diabetes</a:t>
            </a:r>
          </a:p>
          <a:p>
            <a:pPr lvl="1">
              <a:lnSpc>
                <a:spcPct val="120000"/>
              </a:lnSpc>
            </a:pPr>
            <a:r>
              <a:rPr lang="en-US" b="0" i="0" dirty="0">
                <a:solidFill>
                  <a:srgbClr val="555555"/>
                </a:solidFill>
                <a:effectLst/>
                <a:latin typeface="__Roboto_22b3a9"/>
              </a:rPr>
              <a:t>About 25% to 80% of people with chronic pancreatitis develop Type 3c diabetes.</a:t>
            </a:r>
            <a:endParaRPr lang="en-US" dirty="0"/>
          </a:p>
          <a:p>
            <a:pPr>
              <a:lnSpc>
                <a:spcPct val="120000"/>
              </a:lnSpc>
            </a:pPr>
            <a:r>
              <a:rPr lang="en-US" dirty="0"/>
              <a:t> Pancreatitis is an exocrine dysfunction:</a:t>
            </a:r>
          </a:p>
          <a:p>
            <a:pPr lvl="1">
              <a:lnSpc>
                <a:spcPct val="120000"/>
              </a:lnSpc>
            </a:pPr>
            <a:r>
              <a:rPr lang="en-US" dirty="0"/>
              <a:t>Disrupts global architecture or physiology of pancreas</a:t>
            </a:r>
          </a:p>
          <a:p>
            <a:pPr lvl="1">
              <a:lnSpc>
                <a:spcPct val="120000"/>
              </a:lnSpc>
            </a:pPr>
            <a:r>
              <a:rPr lang="en-US" dirty="0"/>
              <a:t>Results in both exocrine and endocrine dysfunction.</a:t>
            </a:r>
          </a:p>
          <a:p>
            <a:endParaRPr lang="en-US" dirty="0"/>
          </a:p>
        </p:txBody>
      </p:sp>
      <p:pic>
        <p:nvPicPr>
          <p:cNvPr id="7" name="Picture 6">
            <a:extLst>
              <a:ext uri="{FF2B5EF4-FFF2-40B4-BE49-F238E27FC236}">
                <a16:creationId xmlns:a16="http://schemas.microsoft.com/office/drawing/2014/main" id="{EBBB2070-1EB8-5AA5-AB27-F7E507CCD51A}"/>
              </a:ext>
            </a:extLst>
          </p:cNvPr>
          <p:cNvPicPr>
            <a:picLocks noChangeAspect="1"/>
          </p:cNvPicPr>
          <p:nvPr/>
        </p:nvPicPr>
        <p:blipFill>
          <a:blip r:embed="rId3"/>
          <a:stretch>
            <a:fillRect/>
          </a:stretch>
        </p:blipFill>
        <p:spPr>
          <a:xfrm>
            <a:off x="6226115" y="3886200"/>
            <a:ext cx="2590800" cy="457755"/>
          </a:xfrm>
          <a:prstGeom prst="rect">
            <a:avLst/>
          </a:prstGeom>
        </p:spPr>
      </p:pic>
    </p:spTree>
    <p:extLst>
      <p:ext uri="{BB962C8B-B14F-4D97-AF65-F5344CB8AC3E}">
        <p14:creationId xmlns:p14="http://schemas.microsoft.com/office/powerpoint/2010/main" val="4190669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A0CE9-880E-4C26-835A-59A447BEBE8A}"/>
              </a:ext>
            </a:extLst>
          </p:cNvPr>
          <p:cNvSpPr>
            <a:spLocks noGrp="1"/>
          </p:cNvSpPr>
          <p:nvPr>
            <p:ph type="title"/>
          </p:nvPr>
        </p:nvSpPr>
        <p:spPr>
          <a:xfrm>
            <a:off x="457200" y="228600"/>
            <a:ext cx="8229600" cy="914400"/>
          </a:xfrm>
        </p:spPr>
        <p:txBody>
          <a:bodyPr anchor="b">
            <a:normAutofit/>
          </a:bodyPr>
          <a:lstStyle/>
          <a:p>
            <a:r>
              <a:rPr lang="en-US" dirty="0"/>
              <a:t>Screening in early Pregnancy</a:t>
            </a:r>
          </a:p>
        </p:txBody>
      </p:sp>
      <p:sp>
        <p:nvSpPr>
          <p:cNvPr id="3" name="Content Placeholder 2">
            <a:extLst>
              <a:ext uri="{FF2B5EF4-FFF2-40B4-BE49-F238E27FC236}">
                <a16:creationId xmlns:a16="http://schemas.microsoft.com/office/drawing/2014/main" id="{DE0F158D-D393-43A4-953E-2C5CF9F50A78}"/>
              </a:ext>
            </a:extLst>
          </p:cNvPr>
          <p:cNvSpPr>
            <a:spLocks noGrp="1"/>
          </p:cNvSpPr>
          <p:nvPr>
            <p:ph sz="quarter" idx="1"/>
          </p:nvPr>
        </p:nvSpPr>
        <p:spPr>
          <a:xfrm>
            <a:off x="457200" y="1219200"/>
            <a:ext cx="4800600" cy="5334000"/>
          </a:xfrm>
        </p:spPr>
        <p:txBody>
          <a:bodyPr>
            <a:normAutofit fontScale="85000" lnSpcReduction="10000"/>
          </a:bodyPr>
          <a:lstStyle/>
          <a:p>
            <a:pPr>
              <a:lnSpc>
                <a:spcPct val="110000"/>
              </a:lnSpc>
            </a:pPr>
            <a:r>
              <a:rPr lang="en-US" sz="2400" dirty="0"/>
              <a:t>Check glucose levels before 15 weeks of gestation:</a:t>
            </a:r>
          </a:p>
          <a:p>
            <a:pPr lvl="1">
              <a:lnSpc>
                <a:spcPct val="110000"/>
              </a:lnSpc>
            </a:pPr>
            <a:r>
              <a:rPr lang="en-US" sz="2400" dirty="0"/>
              <a:t>Can find undetected diabetes or hyperglycemia</a:t>
            </a:r>
          </a:p>
          <a:p>
            <a:pPr lvl="1">
              <a:lnSpc>
                <a:spcPct val="110000"/>
              </a:lnSpc>
            </a:pPr>
            <a:r>
              <a:rPr lang="en-US" sz="2400" dirty="0"/>
              <a:t>Prevent fetal exposure to hyperglycemia</a:t>
            </a:r>
          </a:p>
          <a:p>
            <a:pPr lvl="1">
              <a:lnSpc>
                <a:spcPct val="110000"/>
              </a:lnSpc>
            </a:pPr>
            <a:r>
              <a:rPr lang="en-US" sz="2400" dirty="0"/>
              <a:t>Allows providers and pregnant people to take action to prevent complications</a:t>
            </a:r>
          </a:p>
          <a:p>
            <a:pPr>
              <a:lnSpc>
                <a:spcPct val="110000"/>
              </a:lnSpc>
            </a:pPr>
            <a:r>
              <a:rPr lang="en-US" sz="2400" dirty="0"/>
              <a:t>Use standard diabetes diagnostic criteria.</a:t>
            </a:r>
          </a:p>
          <a:p>
            <a:pPr lvl="1">
              <a:lnSpc>
                <a:spcPct val="110000"/>
              </a:lnSpc>
            </a:pPr>
            <a:r>
              <a:rPr lang="en-US" sz="2400" dirty="0"/>
              <a:t>If positive, diagnosis “Diabetes complicating pregnancy”</a:t>
            </a:r>
          </a:p>
          <a:p>
            <a:pPr>
              <a:lnSpc>
                <a:spcPct val="110000"/>
              </a:lnSpc>
            </a:pPr>
            <a:r>
              <a:rPr lang="en-US" sz="2400" dirty="0">
                <a:solidFill>
                  <a:srgbClr val="0070C0"/>
                </a:solidFill>
              </a:rPr>
              <a:t>If fasting BG 110+ or A1C 5.9%+</a:t>
            </a:r>
          </a:p>
          <a:p>
            <a:pPr lvl="1">
              <a:lnSpc>
                <a:spcPct val="110000"/>
              </a:lnSpc>
            </a:pPr>
            <a:r>
              <a:rPr lang="en-US" sz="2400" dirty="0"/>
              <a:t>At higher risk of adverse outcomes and more likely to experience GDM and need insulin.</a:t>
            </a:r>
          </a:p>
        </p:txBody>
      </p:sp>
      <p:pic>
        <p:nvPicPr>
          <p:cNvPr id="5" name="Picture 4" descr="Pregnant woman at work">
            <a:extLst>
              <a:ext uri="{FF2B5EF4-FFF2-40B4-BE49-F238E27FC236}">
                <a16:creationId xmlns:a16="http://schemas.microsoft.com/office/drawing/2014/main" id="{9A544B07-999F-4497-AAC0-5C05975D304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821" r="30541" b="-3"/>
          <a:stretch/>
        </p:blipFill>
        <p:spPr>
          <a:xfrm>
            <a:off x="5486400" y="1298618"/>
            <a:ext cx="3245793" cy="3965448"/>
          </a:xfrm>
          <a:prstGeom prst="rect">
            <a:avLst/>
          </a:prstGeom>
          <a:noFill/>
        </p:spPr>
      </p:pic>
      <p:pic>
        <p:nvPicPr>
          <p:cNvPr id="6" name="Picture 5">
            <a:extLst>
              <a:ext uri="{FF2B5EF4-FFF2-40B4-BE49-F238E27FC236}">
                <a16:creationId xmlns:a16="http://schemas.microsoft.com/office/drawing/2014/main" id="{085904F0-D0D6-2B34-11FE-EBB6A911796D}"/>
              </a:ext>
            </a:extLst>
          </p:cNvPr>
          <p:cNvPicPr>
            <a:picLocks noChangeAspect="1"/>
          </p:cNvPicPr>
          <p:nvPr/>
        </p:nvPicPr>
        <p:blipFill>
          <a:blip r:embed="rId3"/>
          <a:stretch>
            <a:fillRect/>
          </a:stretch>
        </p:blipFill>
        <p:spPr>
          <a:xfrm>
            <a:off x="5531793" y="5261395"/>
            <a:ext cx="3200400" cy="565462"/>
          </a:xfrm>
          <a:prstGeom prst="rect">
            <a:avLst/>
          </a:prstGeom>
        </p:spPr>
      </p:pic>
    </p:spTree>
    <p:extLst>
      <p:ext uri="{BB962C8B-B14F-4D97-AF65-F5344CB8AC3E}">
        <p14:creationId xmlns:p14="http://schemas.microsoft.com/office/powerpoint/2010/main" val="600488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Gestational Diabetes and Pregnancy</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1524000"/>
            <a:ext cx="2438400"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sz="quarter" idx="1"/>
          </p:nvPr>
        </p:nvSpPr>
        <p:spPr>
          <a:xfrm>
            <a:off x="457200" y="1219200"/>
            <a:ext cx="5867400" cy="4937760"/>
          </a:xfrm>
        </p:spPr>
        <p:txBody>
          <a:bodyPr>
            <a:normAutofit fontScale="77500" lnSpcReduction="20000"/>
          </a:bodyPr>
          <a:lstStyle/>
          <a:p>
            <a:r>
              <a:rPr lang="en-US" dirty="0"/>
              <a:t>Test for GDM at 24-28 weeks</a:t>
            </a:r>
          </a:p>
          <a:p>
            <a:r>
              <a:rPr lang="en-US" dirty="0"/>
              <a:t>Test GDM women for post partum diabetes at 4-12 weeks, using OGTT</a:t>
            </a:r>
          </a:p>
          <a:p>
            <a:r>
              <a:rPr lang="en-US" dirty="0"/>
              <a:t>Women with GDM need lifelong screening for prediabetes/diabetes at least every 3 </a:t>
            </a:r>
            <a:r>
              <a:rPr lang="en-US" dirty="0" err="1"/>
              <a:t>yrs</a:t>
            </a:r>
            <a:endParaRPr lang="en-US" dirty="0"/>
          </a:p>
          <a:p>
            <a:r>
              <a:rPr lang="en-US" dirty="0"/>
              <a:t>Women with </a:t>
            </a:r>
            <a:r>
              <a:rPr lang="en-US" dirty="0" err="1"/>
              <a:t>hx</a:t>
            </a:r>
            <a:r>
              <a:rPr lang="en-US" dirty="0"/>
              <a:t> of GDM, found to have prediabetes need intensive lifestyle interventions or metformin to prevent diabetes.</a:t>
            </a:r>
          </a:p>
        </p:txBody>
      </p:sp>
    </p:spTree>
    <p:extLst>
      <p:ext uri="{BB962C8B-B14F-4D97-AF65-F5344CB8AC3E}">
        <p14:creationId xmlns:p14="http://schemas.microsoft.com/office/powerpoint/2010/main" val="3219332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BF465-2F2F-767E-0B43-351F202064FB}"/>
            </a:ext>
          </a:extLst>
        </p:cNvPr>
        <p:cNvGrpSpPr/>
        <p:nvPr/>
      </p:nvGrpSpPr>
      <p:grpSpPr>
        <a:xfrm>
          <a:off x="0" y="0"/>
          <a:ext cx="0" cy="0"/>
          <a:chOff x="0" y="0"/>
          <a:chExt cx="0" cy="0"/>
        </a:xfrm>
      </p:grpSpPr>
      <p:sp>
        <p:nvSpPr>
          <p:cNvPr id="54274" name="Rectangle 2">
            <a:extLst>
              <a:ext uri="{FF2B5EF4-FFF2-40B4-BE49-F238E27FC236}">
                <a16:creationId xmlns:a16="http://schemas.microsoft.com/office/drawing/2014/main" id="{A54EAC3A-5431-3766-7EB4-C038078B16F0}"/>
              </a:ext>
            </a:extLst>
          </p:cNvPr>
          <p:cNvSpPr>
            <a:spLocks noGrp="1" noChangeArrowheads="1"/>
          </p:cNvSpPr>
          <p:nvPr>
            <p:ph type="title"/>
          </p:nvPr>
        </p:nvSpPr>
        <p:spPr>
          <a:xfrm>
            <a:off x="457200" y="152400"/>
            <a:ext cx="8229600" cy="685800"/>
          </a:xfrm>
        </p:spPr>
        <p:txBody>
          <a:bodyPr/>
          <a:lstStyle/>
          <a:p>
            <a:pPr eaLnBrk="1" hangingPunct="1"/>
            <a:r>
              <a:rPr lang="en-US" sz="3800" dirty="0" err="1"/>
              <a:t>DiaBingo</a:t>
            </a:r>
            <a:endParaRPr lang="en-US" sz="1500" dirty="0"/>
          </a:p>
        </p:txBody>
      </p:sp>
      <p:sp>
        <p:nvSpPr>
          <p:cNvPr id="1679363" name="Rectangle 3">
            <a:extLst>
              <a:ext uri="{FF2B5EF4-FFF2-40B4-BE49-F238E27FC236}">
                <a16:creationId xmlns:a16="http://schemas.microsoft.com/office/drawing/2014/main" id="{EBEDE52F-EF81-589A-F62D-B481646D7B0B}"/>
              </a:ext>
            </a:extLst>
          </p:cNvPr>
          <p:cNvSpPr>
            <a:spLocks noGrp="1" noChangeArrowheads="1"/>
          </p:cNvSpPr>
          <p:nvPr>
            <p:ph sz="quarter" idx="1"/>
          </p:nvPr>
        </p:nvSpPr>
        <p:spPr/>
        <p:txBody>
          <a:bodyPr/>
          <a:lstStyle/>
          <a:p>
            <a:pPr algn="r" eaLnBrk="1" hangingPunct="1">
              <a:defRPr/>
            </a:pPr>
            <a:endParaRPr lang="en-US" sz="1800"/>
          </a:p>
          <a:p>
            <a:pPr algn="r" eaLnBrk="1" hangingPunct="1">
              <a:defRPr/>
            </a:pPr>
            <a:endParaRPr lang="en-US" sz="2400"/>
          </a:p>
        </p:txBody>
      </p:sp>
      <p:sp>
        <p:nvSpPr>
          <p:cNvPr id="54276" name="Text Box 4">
            <a:extLst>
              <a:ext uri="{FF2B5EF4-FFF2-40B4-BE49-F238E27FC236}">
                <a16:creationId xmlns:a16="http://schemas.microsoft.com/office/drawing/2014/main" id="{2AC00F3F-A831-E287-2EEA-9B9691559DF8}"/>
              </a:ext>
            </a:extLst>
          </p:cNvPr>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solidFill>
                <a:prstClr val="black"/>
              </a:solidFill>
              <a:latin typeface="Tahoma" pitchFamily="34" charset="0"/>
            </a:endParaRPr>
          </a:p>
        </p:txBody>
      </p:sp>
      <p:sp>
        <p:nvSpPr>
          <p:cNvPr id="54277" name="Rectangle 5">
            <a:extLst>
              <a:ext uri="{FF2B5EF4-FFF2-40B4-BE49-F238E27FC236}">
                <a16:creationId xmlns:a16="http://schemas.microsoft.com/office/drawing/2014/main" id="{D76610EB-5962-5211-BFC2-25E58F7A0F25}"/>
              </a:ext>
            </a:extLst>
          </p:cNvPr>
          <p:cNvSpPr>
            <a:spLocks noChangeArrowheads="1"/>
          </p:cNvSpPr>
          <p:nvPr/>
        </p:nvSpPr>
        <p:spPr bwMode="auto">
          <a:xfrm>
            <a:off x="-609600" y="2590800"/>
            <a:ext cx="9753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prstClr val="white"/>
                </a:solidFill>
                <a:latin typeface="Arial Black" pitchFamily="34" charset="0"/>
              </a:rPr>
              <a:t>	</a:t>
            </a:r>
            <a:endParaRPr lang="en-US" sz="1200">
              <a:solidFill>
                <a:prstClr val="white"/>
              </a:solidFill>
              <a:latin typeface="Arial Black" pitchFamily="34" charset="0"/>
            </a:endParaRPr>
          </a:p>
        </p:txBody>
      </p:sp>
      <p:sp>
        <p:nvSpPr>
          <p:cNvPr id="1679366" name="Text Box 6">
            <a:extLst>
              <a:ext uri="{FF2B5EF4-FFF2-40B4-BE49-F238E27FC236}">
                <a16:creationId xmlns:a16="http://schemas.microsoft.com/office/drawing/2014/main" id="{AE906D5B-74F6-A0CB-960B-A8B14659DC12}"/>
              </a:ext>
            </a:extLst>
          </p:cNvPr>
          <p:cNvSpPr txBox="1">
            <a:spLocks noChangeArrowheads="1"/>
          </p:cNvSpPr>
          <p:nvPr/>
        </p:nvSpPr>
        <p:spPr bwMode="auto">
          <a:xfrm>
            <a:off x="457200" y="870156"/>
            <a:ext cx="8305800" cy="5835444"/>
          </a:xfrm>
          <a:prstGeom prst="rect">
            <a:avLst/>
          </a:prstGeom>
          <a:noFill/>
          <a:ln w="12700">
            <a:noFill/>
            <a:miter lim="800000"/>
            <a:headEnd/>
            <a:tailEnd/>
          </a:ln>
          <a:effectLst/>
        </p:spPr>
        <p:txBody>
          <a:bodyPr>
            <a:spAutoFit/>
          </a:bodyPr>
          <a:lstStyle/>
          <a:p>
            <a:pPr>
              <a:spcBef>
                <a:spcPct val="5000"/>
              </a:spcBef>
              <a:defRPr/>
            </a:pPr>
            <a:r>
              <a:rPr lang="en-US"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Frequent skin and yeast infections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A BMI of ____ or greater indicates increased pre/diabetes risk?</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To reduce complications, control </a:t>
            </a: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A</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1c, </a:t>
            </a: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lood pressure, </a:t>
            </a: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C</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holesterol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ea typeface="Calibri" panose="020F0502020204030204" pitchFamily="34" charset="0"/>
                <a:cs typeface="Calibri" panose="020F0502020204030204" pitchFamily="34" charset="0"/>
              </a:rPr>
              <a:t>PreDiabetes</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 fasting glucose level of ___ to ____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Erectile dysfunction indicates greater risk for ____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Diabetes – fasting glucose level____ or greater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Type 1 diabetes is best described as an ______ disease</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People with diabetes are ______ times more likely to die of heart dx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Elevated triglycerides, &lt; HDL, smaller dense LDL</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Each percentage point of A1C =   _____ mg/dl glucose </a:t>
            </a:r>
            <a:endPar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At dx of type 2, about __% of the beta cell function is lost</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Diabetes – random glucose ____ or greater					</a:t>
            </a:r>
          </a:p>
        </p:txBody>
      </p:sp>
    </p:spTree>
    <p:custDataLst>
      <p:tags r:id="rId1"/>
    </p:custDataLst>
    <p:extLst>
      <p:ext uri="{BB962C8B-B14F-4D97-AF65-F5344CB8AC3E}">
        <p14:creationId xmlns:p14="http://schemas.microsoft.com/office/powerpoint/2010/main" val="1298099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79366">
                                            <p:txEl>
                                              <p:pRg st="0" end="0"/>
                                            </p:txEl>
                                          </p:spTgt>
                                        </p:tgtEl>
                                        <p:attrNameLst>
                                          <p:attrName>style.visibility</p:attrName>
                                        </p:attrNameLst>
                                      </p:cBhvr>
                                      <p:to>
                                        <p:strVal val="visible"/>
                                      </p:to>
                                    </p:set>
                                    <p:anim calcmode="lin" valueType="num">
                                      <p:cBhvr additive="base">
                                        <p:cTn id="7" dur="500" fill="hold"/>
                                        <p:tgtEl>
                                          <p:spTgt spid="167936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793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79366">
                                            <p:txEl>
                                              <p:pRg st="1" end="1"/>
                                            </p:txEl>
                                          </p:spTgt>
                                        </p:tgtEl>
                                        <p:attrNameLst>
                                          <p:attrName>style.visibility</p:attrName>
                                        </p:attrNameLst>
                                      </p:cBhvr>
                                      <p:to>
                                        <p:strVal val="visible"/>
                                      </p:to>
                                    </p:set>
                                    <p:anim calcmode="lin" valueType="num">
                                      <p:cBhvr additive="base">
                                        <p:cTn id="13" dur="500" fill="hold"/>
                                        <p:tgtEl>
                                          <p:spTgt spid="167936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7936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79366">
                                            <p:txEl>
                                              <p:pRg st="2" end="2"/>
                                            </p:txEl>
                                          </p:spTgt>
                                        </p:tgtEl>
                                        <p:attrNameLst>
                                          <p:attrName>style.visibility</p:attrName>
                                        </p:attrNameLst>
                                      </p:cBhvr>
                                      <p:to>
                                        <p:strVal val="visible"/>
                                      </p:to>
                                    </p:set>
                                    <p:anim calcmode="lin" valueType="num">
                                      <p:cBhvr additive="base">
                                        <p:cTn id="19" dur="500" fill="hold"/>
                                        <p:tgtEl>
                                          <p:spTgt spid="167936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7936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79366">
                                            <p:txEl>
                                              <p:pRg st="3" end="3"/>
                                            </p:txEl>
                                          </p:spTgt>
                                        </p:tgtEl>
                                        <p:attrNameLst>
                                          <p:attrName>style.visibility</p:attrName>
                                        </p:attrNameLst>
                                      </p:cBhvr>
                                      <p:to>
                                        <p:strVal val="visible"/>
                                      </p:to>
                                    </p:set>
                                    <p:anim calcmode="lin" valueType="num">
                                      <p:cBhvr additive="base">
                                        <p:cTn id="25" dur="500" fill="hold"/>
                                        <p:tgtEl>
                                          <p:spTgt spid="167936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7936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679366">
                                            <p:txEl>
                                              <p:pRg st="4" end="4"/>
                                            </p:txEl>
                                          </p:spTgt>
                                        </p:tgtEl>
                                        <p:attrNameLst>
                                          <p:attrName>style.visibility</p:attrName>
                                        </p:attrNameLst>
                                      </p:cBhvr>
                                      <p:to>
                                        <p:strVal val="visible"/>
                                      </p:to>
                                    </p:set>
                                    <p:anim calcmode="lin" valueType="num">
                                      <p:cBhvr additive="base">
                                        <p:cTn id="31" dur="500" fill="hold"/>
                                        <p:tgtEl>
                                          <p:spTgt spid="167936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7936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679366">
                                            <p:txEl>
                                              <p:pRg st="5" end="5"/>
                                            </p:txEl>
                                          </p:spTgt>
                                        </p:tgtEl>
                                        <p:attrNameLst>
                                          <p:attrName>style.visibility</p:attrName>
                                        </p:attrNameLst>
                                      </p:cBhvr>
                                      <p:to>
                                        <p:strVal val="visible"/>
                                      </p:to>
                                    </p:set>
                                    <p:anim calcmode="lin" valueType="num">
                                      <p:cBhvr additive="base">
                                        <p:cTn id="37" dur="500" fill="hold"/>
                                        <p:tgtEl>
                                          <p:spTgt spid="167936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7936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679366">
                                            <p:txEl>
                                              <p:pRg st="6" end="6"/>
                                            </p:txEl>
                                          </p:spTgt>
                                        </p:tgtEl>
                                        <p:attrNameLst>
                                          <p:attrName>style.visibility</p:attrName>
                                        </p:attrNameLst>
                                      </p:cBhvr>
                                      <p:to>
                                        <p:strVal val="visible"/>
                                      </p:to>
                                    </p:set>
                                    <p:anim calcmode="lin" valueType="num">
                                      <p:cBhvr additive="base">
                                        <p:cTn id="43" dur="500" fill="hold"/>
                                        <p:tgtEl>
                                          <p:spTgt spid="167936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7936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679366">
                                            <p:txEl>
                                              <p:pRg st="7" end="7"/>
                                            </p:txEl>
                                          </p:spTgt>
                                        </p:tgtEl>
                                        <p:attrNameLst>
                                          <p:attrName>style.visibility</p:attrName>
                                        </p:attrNameLst>
                                      </p:cBhvr>
                                      <p:to>
                                        <p:strVal val="visible"/>
                                      </p:to>
                                    </p:set>
                                    <p:anim calcmode="lin" valueType="num">
                                      <p:cBhvr additive="base">
                                        <p:cTn id="49" dur="500" fill="hold"/>
                                        <p:tgtEl>
                                          <p:spTgt spid="167936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7936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679366">
                                            <p:txEl>
                                              <p:pRg st="8" end="8"/>
                                            </p:txEl>
                                          </p:spTgt>
                                        </p:tgtEl>
                                        <p:attrNameLst>
                                          <p:attrName>style.visibility</p:attrName>
                                        </p:attrNameLst>
                                      </p:cBhvr>
                                      <p:to>
                                        <p:strVal val="visible"/>
                                      </p:to>
                                    </p:set>
                                    <p:anim calcmode="lin" valueType="num">
                                      <p:cBhvr additive="base">
                                        <p:cTn id="55" dur="500" fill="hold"/>
                                        <p:tgtEl>
                                          <p:spTgt spid="1679366">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67936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679366">
                                            <p:txEl>
                                              <p:pRg st="9" end="9"/>
                                            </p:txEl>
                                          </p:spTgt>
                                        </p:tgtEl>
                                        <p:attrNameLst>
                                          <p:attrName>style.visibility</p:attrName>
                                        </p:attrNameLst>
                                      </p:cBhvr>
                                      <p:to>
                                        <p:strVal val="visible"/>
                                      </p:to>
                                    </p:set>
                                    <p:anim calcmode="lin" valueType="num">
                                      <p:cBhvr additive="base">
                                        <p:cTn id="61" dur="500" fill="hold"/>
                                        <p:tgtEl>
                                          <p:spTgt spid="1679366">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67936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679366">
                                            <p:txEl>
                                              <p:pRg st="10" end="10"/>
                                            </p:txEl>
                                          </p:spTgt>
                                        </p:tgtEl>
                                        <p:attrNameLst>
                                          <p:attrName>style.visibility</p:attrName>
                                        </p:attrNameLst>
                                      </p:cBhvr>
                                      <p:to>
                                        <p:strVal val="visible"/>
                                      </p:to>
                                    </p:set>
                                    <p:anim calcmode="lin" valueType="num">
                                      <p:cBhvr additive="base">
                                        <p:cTn id="67" dur="500" fill="hold"/>
                                        <p:tgtEl>
                                          <p:spTgt spid="1679366">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67936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679366">
                                            <p:txEl>
                                              <p:pRg st="11" end="11"/>
                                            </p:txEl>
                                          </p:spTgt>
                                        </p:tgtEl>
                                        <p:attrNameLst>
                                          <p:attrName>style.visibility</p:attrName>
                                        </p:attrNameLst>
                                      </p:cBhvr>
                                      <p:to>
                                        <p:strVal val="visible"/>
                                      </p:to>
                                    </p:set>
                                    <p:anim calcmode="lin" valueType="num">
                                      <p:cBhvr additive="base">
                                        <p:cTn id="73" dur="500" fill="hold"/>
                                        <p:tgtEl>
                                          <p:spTgt spid="1679366">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679366">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a:extLst>
              <a:ext uri="{FF2B5EF4-FFF2-40B4-BE49-F238E27FC236}">
                <a16:creationId xmlns:a16="http://schemas.microsoft.com/office/drawing/2014/main" id="{75D8AC65-DEC7-4196-939A-DAA7024772A5}"/>
              </a:ext>
            </a:extLst>
          </p:cNvPr>
          <p:cNvSpPr>
            <a:spLocks noGrp="1" noChangeArrowheads="1"/>
          </p:cNvSpPr>
          <p:nvPr>
            <p:ph type="title"/>
          </p:nvPr>
        </p:nvSpPr>
        <p:spPr>
          <a:xfrm>
            <a:off x="457200" y="152399"/>
            <a:ext cx="8229600" cy="1228275"/>
          </a:xfrm>
        </p:spPr>
        <p:txBody>
          <a:bodyPr>
            <a:normAutofit fontScale="90000"/>
          </a:bodyPr>
          <a:lstStyle/>
          <a:p>
            <a:pPr eaLnBrk="1" hangingPunct="1"/>
            <a:r>
              <a:rPr lang="en-US" altLang="en-US" sz="4400" dirty="0"/>
              <a:t>Sulfonylureas - </a:t>
            </a:r>
            <a:r>
              <a:rPr lang="en-US" dirty="0"/>
              <a:t>Secretagogues or “Squirters”</a:t>
            </a:r>
            <a:endParaRPr lang="en-US" altLang="en-US" sz="4400" dirty="0"/>
          </a:p>
        </p:txBody>
      </p:sp>
      <p:sp>
        <p:nvSpPr>
          <p:cNvPr id="142339" name="Content Placeholder 2">
            <a:extLst>
              <a:ext uri="{FF2B5EF4-FFF2-40B4-BE49-F238E27FC236}">
                <a16:creationId xmlns:a16="http://schemas.microsoft.com/office/drawing/2014/main" id="{AC246E6E-88E8-4ECE-8C6E-39663156F27E}"/>
              </a:ext>
            </a:extLst>
          </p:cNvPr>
          <p:cNvSpPr>
            <a:spLocks noGrp="1" noChangeArrowheads="1"/>
          </p:cNvSpPr>
          <p:nvPr>
            <p:ph sz="quarter" idx="1"/>
          </p:nvPr>
        </p:nvSpPr>
        <p:spPr>
          <a:xfrm>
            <a:off x="381000" y="1465050"/>
            <a:ext cx="7523770" cy="4523232"/>
          </a:xfrm>
        </p:spPr>
        <p:txBody>
          <a:bodyPr>
            <a:normAutofit/>
          </a:bodyPr>
          <a:lstStyle/>
          <a:p>
            <a:pPr eaLnBrk="1" hangingPunct="1"/>
            <a:r>
              <a:rPr lang="en-US" altLang="en-US" sz="2800" dirty="0"/>
              <a:t>Mechanism: Stimulate beta cells to release insulin</a:t>
            </a:r>
          </a:p>
          <a:p>
            <a:pPr eaLnBrk="1" hangingPunct="1"/>
            <a:r>
              <a:rPr lang="en-US" altLang="en-US" sz="2800" dirty="0"/>
              <a:t>Dosed 1-2x daily before meals</a:t>
            </a:r>
          </a:p>
          <a:p>
            <a:pPr eaLnBrk="1" hangingPunct="1"/>
            <a:r>
              <a:rPr lang="en-US" altLang="en-US" sz="2800" dirty="0"/>
              <a:t>Adverse effects</a:t>
            </a:r>
          </a:p>
          <a:p>
            <a:pPr lvl="1" eaLnBrk="1" hangingPunct="1"/>
            <a:r>
              <a:rPr lang="en-US" altLang="en-US" sz="2000" dirty="0"/>
              <a:t>Hypoglycemia, Weight gain, watch renal function</a:t>
            </a:r>
            <a:endParaRPr lang="en-US" altLang="en-US" sz="2400" dirty="0"/>
          </a:p>
          <a:p>
            <a:pPr eaLnBrk="1" hangingPunct="1"/>
            <a:r>
              <a:rPr lang="en-US" altLang="en-US" sz="2800" dirty="0"/>
              <a:t>Low cost, $12 for 3 months supply</a:t>
            </a:r>
          </a:p>
          <a:p>
            <a:pPr eaLnBrk="1" hangingPunct="1"/>
            <a:r>
              <a:rPr lang="en-US" altLang="en-US" sz="2800" dirty="0"/>
              <a:t>Can help with glucose toxicity, lowers </a:t>
            </a:r>
            <a:r>
              <a:rPr lang="en-US" altLang="en-US" sz="3200" dirty="0"/>
              <a:t>A1C 1-2%</a:t>
            </a:r>
            <a:endParaRPr lang="en-US" altLang="en-US" dirty="0"/>
          </a:p>
        </p:txBody>
      </p:sp>
      <p:pic>
        <p:nvPicPr>
          <p:cNvPr id="142340" name="Picture 2">
            <a:extLst>
              <a:ext uri="{FF2B5EF4-FFF2-40B4-BE49-F238E27FC236}">
                <a16:creationId xmlns:a16="http://schemas.microsoft.com/office/drawing/2014/main" id="{6342EBB4-1035-44F4-AFC3-0617C0F165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686" y="4953000"/>
            <a:ext cx="851262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A8E0E4CB-CCAF-75CC-4CBB-1C6D67A5963C}"/>
              </a:ext>
            </a:extLst>
          </p:cNvPr>
          <p:cNvPicPr>
            <a:picLocks noChangeAspect="1"/>
          </p:cNvPicPr>
          <p:nvPr/>
        </p:nvPicPr>
        <p:blipFill>
          <a:blip r:embed="rId4"/>
          <a:stretch>
            <a:fillRect/>
          </a:stretch>
        </p:blipFill>
        <p:spPr>
          <a:xfrm>
            <a:off x="6152829" y="2087298"/>
            <a:ext cx="2610171" cy="1121727"/>
          </a:xfrm>
          <a:prstGeom prst="rect">
            <a:avLst/>
          </a:prstGeom>
        </p:spPr>
      </p:pic>
    </p:spTree>
    <p:extLst>
      <p:ext uri="{BB962C8B-B14F-4D97-AF65-F5344CB8AC3E}">
        <p14:creationId xmlns:p14="http://schemas.microsoft.com/office/powerpoint/2010/main" val="2077463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a:extLst>
              <a:ext uri="{FF2B5EF4-FFF2-40B4-BE49-F238E27FC236}">
                <a16:creationId xmlns:a16="http://schemas.microsoft.com/office/drawing/2014/main" id="{F53594A7-3B28-4FFE-8CDD-989304B96421}"/>
              </a:ext>
            </a:extLst>
          </p:cNvPr>
          <p:cNvSpPr>
            <a:spLocks noGrp="1" noChangeArrowheads="1"/>
          </p:cNvSpPr>
          <p:nvPr>
            <p:ph type="title"/>
          </p:nvPr>
        </p:nvSpPr>
        <p:spPr/>
        <p:txBody>
          <a:bodyPr>
            <a:normAutofit/>
          </a:bodyPr>
          <a:lstStyle/>
          <a:p>
            <a:pPr eaLnBrk="1" hangingPunct="1"/>
            <a:r>
              <a:rPr lang="en-US" altLang="en-US" sz="4400" dirty="0"/>
              <a:t>Reducing Hypoglycemia</a:t>
            </a:r>
          </a:p>
        </p:txBody>
      </p:sp>
      <p:sp>
        <p:nvSpPr>
          <p:cNvPr id="5" name="Content Placeholder 4">
            <a:extLst>
              <a:ext uri="{FF2B5EF4-FFF2-40B4-BE49-F238E27FC236}">
                <a16:creationId xmlns:a16="http://schemas.microsoft.com/office/drawing/2014/main" id="{BDF1784F-D7C6-4914-9CA7-C4A9F62C39C5}"/>
              </a:ext>
            </a:extLst>
          </p:cNvPr>
          <p:cNvSpPr>
            <a:spLocks noGrp="1"/>
          </p:cNvSpPr>
          <p:nvPr>
            <p:ph sz="quarter" idx="2"/>
          </p:nvPr>
        </p:nvSpPr>
        <p:spPr>
          <a:xfrm>
            <a:off x="457201" y="1143000"/>
            <a:ext cx="3962400" cy="4927657"/>
          </a:xfrm>
        </p:spPr>
        <p:txBody>
          <a:bodyPr>
            <a:normAutofit fontScale="92500" lnSpcReduction="10000"/>
          </a:bodyPr>
          <a:lstStyle/>
          <a:p>
            <a:r>
              <a:rPr lang="en-US" sz="4000" dirty="0"/>
              <a:t>Which are the only diabetes meds that directly cause hypoglycemia? </a:t>
            </a:r>
          </a:p>
          <a:p>
            <a:endParaRPr lang="en-US" dirty="0"/>
          </a:p>
          <a:p>
            <a:pPr>
              <a:buFont typeface="Wingdings" panose="05000000000000000000" pitchFamily="2" charset="2"/>
              <a:buChar char="q"/>
            </a:pPr>
            <a:r>
              <a:rPr lang="en-US" sz="3000" dirty="0"/>
              <a:t> Insulin</a:t>
            </a:r>
          </a:p>
          <a:p>
            <a:pPr>
              <a:buFont typeface="Wingdings" panose="05000000000000000000" pitchFamily="2" charset="2"/>
              <a:buChar char="q"/>
            </a:pPr>
            <a:r>
              <a:rPr lang="en-US" sz="3000" dirty="0"/>
              <a:t> Secretagogues (sulfonylureas, </a:t>
            </a:r>
            <a:r>
              <a:rPr lang="en-US" sz="3000" dirty="0" err="1"/>
              <a:t>glitinides</a:t>
            </a:r>
            <a:r>
              <a:rPr lang="en-US" sz="3000" dirty="0"/>
              <a:t>)</a:t>
            </a:r>
          </a:p>
          <a:p>
            <a:endParaRPr lang="en-US" dirty="0"/>
          </a:p>
        </p:txBody>
      </p:sp>
      <p:pic>
        <p:nvPicPr>
          <p:cNvPr id="3" name="Picture 2" descr="Wood human figure">
            <a:extLst>
              <a:ext uri="{FF2B5EF4-FFF2-40B4-BE49-F238E27FC236}">
                <a16:creationId xmlns:a16="http://schemas.microsoft.com/office/drawing/2014/main" id="{6582DC3B-D196-2D5D-CCB0-BF36AD57F9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1447800"/>
            <a:ext cx="4114800" cy="2743200"/>
          </a:xfrm>
          <a:prstGeom prst="rect">
            <a:avLst/>
          </a:prstGeom>
        </p:spPr>
      </p:pic>
    </p:spTree>
    <p:extLst>
      <p:ext uri="{BB962C8B-B14F-4D97-AF65-F5344CB8AC3E}">
        <p14:creationId xmlns:p14="http://schemas.microsoft.com/office/powerpoint/2010/main" val="529050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 calcmode="lin" valueType="num">
                                      <p:cBhvr>
                                        <p:cTn id="11"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2"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13" dur="1000" fill="hold"/>
                                        <p:tgtEl>
                                          <p:spTgt spid="5">
                                            <p:txEl>
                                              <p:pRg st="2" end="2"/>
                                            </p:txEl>
                                          </p:spTgt>
                                        </p:tgtEl>
                                        <p:attrNameLst>
                                          <p:attrName>style.rotation</p:attrName>
                                        </p:attrNameLst>
                                      </p:cBhvr>
                                      <p:tavLst>
                                        <p:tav tm="0">
                                          <p:val>
                                            <p:fltVal val="90"/>
                                          </p:val>
                                        </p:tav>
                                        <p:tav tm="100000">
                                          <p:val>
                                            <p:fltVal val="0"/>
                                          </p:val>
                                        </p:tav>
                                      </p:tavLst>
                                    </p:anim>
                                    <p:animEffect transition="in" filter="fade">
                                      <p:cBhvr>
                                        <p:cTn id="14" dur="1000"/>
                                        <p:tgtEl>
                                          <p:spTgt spid="5">
                                            <p:txEl>
                                              <p:pRg st="2" end="2"/>
                                            </p:txEl>
                                          </p:spTgt>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 calcmode="lin" valueType="num">
                                      <p:cBhvr>
                                        <p:cTn id="17" dur="1000" fill="hold"/>
                                        <p:tgtEl>
                                          <p:spTgt spid="5">
                                            <p:txEl>
                                              <p:pRg st="3" end="3"/>
                                            </p:txEl>
                                          </p:spTgt>
                                        </p:tgtEl>
                                        <p:attrNameLst>
                                          <p:attrName>ppt_w</p:attrName>
                                        </p:attrNameLst>
                                      </p:cBhvr>
                                      <p:tavLst>
                                        <p:tav tm="0">
                                          <p:val>
                                            <p:fltVal val="0"/>
                                          </p:val>
                                        </p:tav>
                                        <p:tav tm="100000">
                                          <p:val>
                                            <p:strVal val="#ppt_w"/>
                                          </p:val>
                                        </p:tav>
                                      </p:tavLst>
                                    </p:anim>
                                    <p:anim calcmode="lin" valueType="num">
                                      <p:cBhvr>
                                        <p:cTn id="18"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19" dur="1000" fill="hold"/>
                                        <p:tgtEl>
                                          <p:spTgt spid="5">
                                            <p:txEl>
                                              <p:pRg st="3" end="3"/>
                                            </p:txEl>
                                          </p:spTgt>
                                        </p:tgtEl>
                                        <p:attrNameLst>
                                          <p:attrName>style.rotation</p:attrName>
                                        </p:attrNameLst>
                                      </p:cBhvr>
                                      <p:tavLst>
                                        <p:tav tm="0">
                                          <p:val>
                                            <p:fltVal val="90"/>
                                          </p:val>
                                        </p:tav>
                                        <p:tav tm="100000">
                                          <p:val>
                                            <p:fltVal val="0"/>
                                          </p:val>
                                        </p:tav>
                                      </p:tavLst>
                                    </p:anim>
                                    <p:animEffect transition="in" filter="fade">
                                      <p:cBhvr>
                                        <p:cTn id="20"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1F27C-0440-9287-CCAC-67E88E99DF62}"/>
              </a:ext>
            </a:extLst>
          </p:cNvPr>
          <p:cNvSpPr>
            <a:spLocks noGrp="1"/>
          </p:cNvSpPr>
          <p:nvPr>
            <p:ph type="title"/>
          </p:nvPr>
        </p:nvSpPr>
        <p:spPr/>
        <p:txBody>
          <a:bodyPr/>
          <a:lstStyle/>
          <a:p>
            <a:r>
              <a:rPr lang="en-US" dirty="0"/>
              <a:t>Hypoglycemia – A Big Deal</a:t>
            </a:r>
          </a:p>
        </p:txBody>
      </p:sp>
      <p:pic>
        <p:nvPicPr>
          <p:cNvPr id="5" name="Content Placeholder 4">
            <a:extLst>
              <a:ext uri="{FF2B5EF4-FFF2-40B4-BE49-F238E27FC236}">
                <a16:creationId xmlns:a16="http://schemas.microsoft.com/office/drawing/2014/main" id="{89093EBF-03A9-10F6-1D7D-8A66ADC686D2}"/>
              </a:ext>
            </a:extLst>
          </p:cNvPr>
          <p:cNvPicPr>
            <a:picLocks noGrp="1" noChangeAspect="1"/>
          </p:cNvPicPr>
          <p:nvPr>
            <p:ph sz="quarter" idx="1"/>
          </p:nvPr>
        </p:nvPicPr>
        <p:blipFill>
          <a:blip r:embed="rId2"/>
          <a:stretch>
            <a:fillRect/>
          </a:stretch>
        </p:blipFill>
        <p:spPr>
          <a:xfrm>
            <a:off x="1676400" y="1231219"/>
            <a:ext cx="5962196" cy="5474381"/>
          </a:xfrm>
        </p:spPr>
      </p:pic>
      <p:sp>
        <p:nvSpPr>
          <p:cNvPr id="7" name="TextBox 6">
            <a:extLst>
              <a:ext uri="{FF2B5EF4-FFF2-40B4-BE49-F238E27FC236}">
                <a16:creationId xmlns:a16="http://schemas.microsoft.com/office/drawing/2014/main" id="{8582D2CA-F85A-EF16-5DDE-4F2AE9D9AACA}"/>
              </a:ext>
            </a:extLst>
          </p:cNvPr>
          <p:cNvSpPr txBox="1"/>
          <p:nvPr/>
        </p:nvSpPr>
        <p:spPr>
          <a:xfrm>
            <a:off x="1524000" y="1282713"/>
            <a:ext cx="1905000"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382858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Hypoglycemia (Glucose) Alert Values</a:t>
            </a:r>
          </a:p>
        </p:txBody>
      </p:sp>
      <p:sp>
        <p:nvSpPr>
          <p:cNvPr id="3" name="Content Placeholder 2"/>
          <p:cNvSpPr>
            <a:spLocks noGrp="1"/>
          </p:cNvSpPr>
          <p:nvPr>
            <p:ph sz="quarter" idx="1"/>
          </p:nvPr>
        </p:nvSpPr>
        <p:spPr>
          <a:xfrm>
            <a:off x="457200" y="1219200"/>
            <a:ext cx="6629400" cy="5257800"/>
          </a:xfrm>
        </p:spPr>
        <p:txBody>
          <a:bodyPr>
            <a:normAutofit fontScale="92500" lnSpcReduction="10000"/>
          </a:bodyPr>
          <a:lstStyle/>
          <a:p>
            <a:r>
              <a:rPr lang="en-US" sz="3100" b="1" dirty="0"/>
              <a:t>BG &lt;70mg/dl – Level 1 </a:t>
            </a:r>
          </a:p>
          <a:p>
            <a:r>
              <a:rPr lang="en-US" sz="2800" dirty="0"/>
              <a:t>Follow 15/15 rule and contact provider to make needed changes. At increased hypo risk.</a:t>
            </a:r>
            <a:br>
              <a:rPr lang="en-US" sz="3100" dirty="0"/>
            </a:br>
            <a:endParaRPr lang="en-US" sz="3100" dirty="0"/>
          </a:p>
          <a:p>
            <a:r>
              <a:rPr lang="en-US" b="1" dirty="0"/>
              <a:t>BG &lt; 54mg/dl – Level 2</a:t>
            </a:r>
          </a:p>
          <a:p>
            <a:r>
              <a:rPr lang="en-US" sz="2800" dirty="0"/>
              <a:t>Indicates serious hypo. Reassess BG Goals. Consider med decrease. Predictive of Level 3 Hypo. Needs </a:t>
            </a:r>
            <a:r>
              <a:rPr lang="en-US" sz="2900" dirty="0"/>
              <a:t>Glucagon Emergency Kit</a:t>
            </a:r>
            <a:br>
              <a:rPr lang="en-US" sz="2900" dirty="0"/>
            </a:br>
            <a:endParaRPr lang="en-US" sz="2900" dirty="0"/>
          </a:p>
          <a:p>
            <a:r>
              <a:rPr lang="en-US" b="1" dirty="0"/>
              <a:t>Severe Hypoglycemia – Level 3</a:t>
            </a:r>
          </a:p>
          <a:p>
            <a:r>
              <a:rPr lang="en-US" sz="2900" dirty="0"/>
              <a:t>Altered mental, physical functioning.</a:t>
            </a:r>
          </a:p>
          <a:p>
            <a:r>
              <a:rPr lang="en-US" sz="2900" dirty="0"/>
              <a:t>Requires external assistance – no threshold</a:t>
            </a:r>
          </a:p>
        </p:txBody>
      </p:sp>
      <p:pic>
        <p:nvPicPr>
          <p:cNvPr id="4" name="Picture 3"/>
          <p:cNvPicPr>
            <a:picLocks noChangeAspect="1"/>
          </p:cNvPicPr>
          <p:nvPr/>
        </p:nvPicPr>
        <p:blipFill>
          <a:blip r:embed="rId2"/>
          <a:stretch>
            <a:fillRect/>
          </a:stretch>
        </p:blipFill>
        <p:spPr>
          <a:xfrm>
            <a:off x="6960262" y="1371600"/>
            <a:ext cx="1726538" cy="1790700"/>
          </a:xfrm>
          <a:prstGeom prst="rect">
            <a:avLst/>
          </a:prstGeom>
        </p:spPr>
      </p:pic>
      <p:pic>
        <p:nvPicPr>
          <p:cNvPr id="7" name="Picture 6">
            <a:extLst>
              <a:ext uri="{FF2B5EF4-FFF2-40B4-BE49-F238E27FC236}">
                <a16:creationId xmlns:a16="http://schemas.microsoft.com/office/drawing/2014/main" id="{E7E4B744-CD40-1D1B-2A7D-2621F1660A7B}"/>
              </a:ext>
            </a:extLst>
          </p:cNvPr>
          <p:cNvPicPr>
            <a:picLocks noChangeAspect="1"/>
          </p:cNvPicPr>
          <p:nvPr/>
        </p:nvPicPr>
        <p:blipFill>
          <a:blip r:embed="rId3"/>
          <a:stretch>
            <a:fillRect/>
          </a:stretch>
        </p:blipFill>
        <p:spPr>
          <a:xfrm>
            <a:off x="4267200" y="6477000"/>
            <a:ext cx="4685658" cy="304800"/>
          </a:xfrm>
          <a:prstGeom prst="rect">
            <a:avLst/>
          </a:prstGeom>
        </p:spPr>
      </p:pic>
    </p:spTree>
    <p:extLst>
      <p:ext uri="{BB962C8B-B14F-4D97-AF65-F5344CB8AC3E}">
        <p14:creationId xmlns:p14="http://schemas.microsoft.com/office/powerpoint/2010/main" val="1381934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74D4C-1945-4071-8878-49DAF0ECB7C2}"/>
              </a:ext>
            </a:extLst>
          </p:cNvPr>
          <p:cNvSpPr>
            <a:spLocks noGrp="1"/>
          </p:cNvSpPr>
          <p:nvPr>
            <p:ph type="title"/>
          </p:nvPr>
        </p:nvSpPr>
        <p:spPr/>
        <p:txBody>
          <a:bodyPr/>
          <a:lstStyle/>
          <a:p>
            <a:endParaRPr lang="en-US" dirty="0"/>
          </a:p>
        </p:txBody>
      </p:sp>
      <p:pic>
        <p:nvPicPr>
          <p:cNvPr id="6" name="Content Placeholder 5">
            <a:extLst>
              <a:ext uri="{FF2B5EF4-FFF2-40B4-BE49-F238E27FC236}">
                <a16:creationId xmlns:a16="http://schemas.microsoft.com/office/drawing/2014/main" id="{1A11A42E-A316-BE55-3300-D9A52F982AAD}"/>
              </a:ext>
            </a:extLst>
          </p:cNvPr>
          <p:cNvPicPr>
            <a:picLocks noGrp="1" noChangeAspect="1"/>
          </p:cNvPicPr>
          <p:nvPr>
            <p:ph sz="quarter" idx="1"/>
          </p:nvPr>
        </p:nvPicPr>
        <p:blipFill>
          <a:blip r:embed="rId2"/>
          <a:stretch>
            <a:fillRect/>
          </a:stretch>
        </p:blipFill>
        <p:spPr>
          <a:xfrm>
            <a:off x="76200" y="167640"/>
            <a:ext cx="8798723" cy="6156325"/>
          </a:xfrm>
        </p:spPr>
      </p:pic>
      <p:pic>
        <p:nvPicPr>
          <p:cNvPr id="4" name="Picture 3">
            <a:extLst>
              <a:ext uri="{FF2B5EF4-FFF2-40B4-BE49-F238E27FC236}">
                <a16:creationId xmlns:a16="http://schemas.microsoft.com/office/drawing/2014/main" id="{26C40987-B261-B77B-3D1C-CE6D42254AA5}"/>
              </a:ext>
            </a:extLst>
          </p:cNvPr>
          <p:cNvPicPr>
            <a:picLocks noChangeAspect="1"/>
          </p:cNvPicPr>
          <p:nvPr/>
        </p:nvPicPr>
        <p:blipFill>
          <a:blip r:embed="rId3"/>
          <a:stretch>
            <a:fillRect/>
          </a:stretch>
        </p:blipFill>
        <p:spPr>
          <a:xfrm>
            <a:off x="91273" y="49794"/>
            <a:ext cx="8915400" cy="6392015"/>
          </a:xfrm>
          <a:prstGeom prst="rect">
            <a:avLst/>
          </a:prstGeom>
        </p:spPr>
      </p:pic>
      <p:sp>
        <p:nvSpPr>
          <p:cNvPr id="3" name="TextBox 2">
            <a:extLst>
              <a:ext uri="{FF2B5EF4-FFF2-40B4-BE49-F238E27FC236}">
                <a16:creationId xmlns:a16="http://schemas.microsoft.com/office/drawing/2014/main" id="{397978B9-DB3D-19E1-7643-FC84F96C5EC0}"/>
              </a:ext>
            </a:extLst>
          </p:cNvPr>
          <p:cNvSpPr txBox="1"/>
          <p:nvPr/>
        </p:nvSpPr>
        <p:spPr>
          <a:xfrm>
            <a:off x="8280642" y="6072477"/>
            <a:ext cx="772085"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3128617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EC52253-A5DC-BDBD-5264-499EE3F03641}"/>
              </a:ext>
            </a:extLst>
          </p:cNvPr>
          <p:cNvSpPr txBox="1"/>
          <p:nvPr/>
        </p:nvSpPr>
        <p:spPr>
          <a:xfrm>
            <a:off x="386190" y="6308411"/>
            <a:ext cx="5925518" cy="430887"/>
          </a:xfrm>
          <a:prstGeom prst="rect">
            <a:avLst/>
          </a:prstGeom>
          <a:noFill/>
        </p:spPr>
        <p:txBody>
          <a:bodyPr wrap="square">
            <a:spAutoFit/>
          </a:bodyPr>
          <a:lstStyle/>
          <a:p>
            <a:r>
              <a:rPr lang="en-US" sz="1100" b="0" i="0" dirty="0">
                <a:solidFill>
                  <a:srgbClr val="000000"/>
                </a:solidFill>
                <a:effectLst/>
                <a:latin typeface="Segoe UI" panose="020B0502040204020203" pitchFamily="34" charset="0"/>
              </a:rPr>
              <a:t>Centers for Disease Control and Prevention. National Diabetes Stats Report   https://www.cdc.gov/diabetes/data/statistics-report/index.html. Accessed </a:t>
            </a:r>
            <a:r>
              <a:rPr lang="en-US" sz="1100" dirty="0">
                <a:solidFill>
                  <a:srgbClr val="000000"/>
                </a:solidFill>
                <a:latin typeface="Segoe UI" panose="020B0502040204020203" pitchFamily="34" charset="0"/>
              </a:rPr>
              <a:t>1/23</a:t>
            </a:r>
            <a:endParaRPr lang="en-US" sz="1100" dirty="0"/>
          </a:p>
        </p:txBody>
      </p:sp>
      <p:sp>
        <p:nvSpPr>
          <p:cNvPr id="2" name="Title 1"/>
          <p:cNvSpPr>
            <a:spLocks noGrp="1"/>
          </p:cNvSpPr>
          <p:nvPr>
            <p:ph type="title"/>
          </p:nvPr>
        </p:nvSpPr>
        <p:spPr>
          <a:xfrm>
            <a:off x="432370" y="107531"/>
            <a:ext cx="8229600" cy="918418"/>
          </a:xfrm>
        </p:spPr>
        <p:txBody>
          <a:bodyPr>
            <a:normAutofit fontScale="90000"/>
          </a:bodyPr>
          <a:lstStyle/>
          <a:p>
            <a:r>
              <a:rPr lang="en-US" dirty="0"/>
              <a:t>Type 2 Diabetes in America 2025 </a:t>
            </a:r>
          </a:p>
        </p:txBody>
      </p:sp>
      <p:sp>
        <p:nvSpPr>
          <p:cNvPr id="3" name="Content Placeholder 2"/>
          <p:cNvSpPr>
            <a:spLocks noGrp="1"/>
          </p:cNvSpPr>
          <p:nvPr>
            <p:ph sz="quarter" idx="1"/>
          </p:nvPr>
        </p:nvSpPr>
        <p:spPr>
          <a:xfrm>
            <a:off x="457200" y="1025949"/>
            <a:ext cx="8229600" cy="5131011"/>
          </a:xfrm>
        </p:spPr>
        <p:txBody>
          <a:bodyPr>
            <a:normAutofit/>
          </a:bodyPr>
          <a:lstStyle/>
          <a:p>
            <a:r>
              <a:rPr lang="en-US" sz="3600" dirty="0"/>
              <a:t>16.8% with Diabetes </a:t>
            </a:r>
          </a:p>
          <a:p>
            <a:pPr lvl="1"/>
            <a:r>
              <a:rPr lang="en-US" sz="2800" dirty="0"/>
              <a:t>11% don’t know they have it </a:t>
            </a:r>
          </a:p>
          <a:p>
            <a:r>
              <a:rPr lang="en-US" sz="3600" dirty="0"/>
              <a:t>38% with Prediabetes – 97 million adults</a:t>
            </a:r>
          </a:p>
        </p:txBody>
      </p:sp>
      <p:pic>
        <p:nvPicPr>
          <p:cNvPr id="5" name="Picture 4">
            <a:extLst>
              <a:ext uri="{FF2B5EF4-FFF2-40B4-BE49-F238E27FC236}">
                <a16:creationId xmlns:a16="http://schemas.microsoft.com/office/drawing/2014/main" id="{8DF0A88E-25B4-245F-76CE-4080E3FD2BE9}"/>
              </a:ext>
            </a:extLst>
          </p:cNvPr>
          <p:cNvPicPr>
            <a:picLocks noChangeAspect="1"/>
          </p:cNvPicPr>
          <p:nvPr/>
        </p:nvPicPr>
        <p:blipFill>
          <a:blip r:embed="rId3"/>
          <a:stretch>
            <a:fillRect/>
          </a:stretch>
        </p:blipFill>
        <p:spPr>
          <a:xfrm>
            <a:off x="611416" y="2692604"/>
            <a:ext cx="7871508" cy="3613667"/>
          </a:xfrm>
          <a:prstGeom prst="rect">
            <a:avLst/>
          </a:prstGeom>
        </p:spPr>
      </p:pic>
      <p:pic>
        <p:nvPicPr>
          <p:cNvPr id="7" name="Picture 6">
            <a:extLst>
              <a:ext uri="{FF2B5EF4-FFF2-40B4-BE49-F238E27FC236}">
                <a16:creationId xmlns:a16="http://schemas.microsoft.com/office/drawing/2014/main" id="{1E215442-A39B-BBBB-ACD2-AAD33061FC38}"/>
              </a:ext>
            </a:extLst>
          </p:cNvPr>
          <p:cNvPicPr>
            <a:picLocks noChangeAspect="1"/>
          </p:cNvPicPr>
          <p:nvPr/>
        </p:nvPicPr>
        <p:blipFill>
          <a:blip r:embed="rId4"/>
          <a:stretch>
            <a:fillRect/>
          </a:stretch>
        </p:blipFill>
        <p:spPr>
          <a:xfrm>
            <a:off x="6061651" y="5958489"/>
            <a:ext cx="2820122" cy="749156"/>
          </a:xfrm>
          <a:prstGeom prst="rect">
            <a:avLst/>
          </a:prstGeom>
        </p:spPr>
      </p:pic>
      <p:sp>
        <p:nvSpPr>
          <p:cNvPr id="9" name="TextBox 8">
            <a:extLst>
              <a:ext uri="{FF2B5EF4-FFF2-40B4-BE49-F238E27FC236}">
                <a16:creationId xmlns:a16="http://schemas.microsoft.com/office/drawing/2014/main" id="{50588356-2280-EB09-6124-1D7E2BE79768}"/>
              </a:ext>
            </a:extLst>
          </p:cNvPr>
          <p:cNvSpPr txBox="1"/>
          <p:nvPr/>
        </p:nvSpPr>
        <p:spPr>
          <a:xfrm>
            <a:off x="3886200" y="3022824"/>
            <a:ext cx="6034035" cy="369332"/>
          </a:xfrm>
          <a:prstGeom prst="rect">
            <a:avLst/>
          </a:prstGeom>
          <a:noFill/>
        </p:spPr>
        <p:txBody>
          <a:bodyPr wrap="square">
            <a:spAutoFit/>
          </a:bodyPr>
          <a:lstStyle/>
          <a:p>
            <a:r>
              <a:rPr lang="en-US" dirty="0"/>
              <a:t>https://www.cdc.gov/nchs/data/databriefs/db516.pdf</a:t>
            </a:r>
          </a:p>
        </p:txBody>
      </p:sp>
    </p:spTree>
    <p:custDataLst>
      <p:tags r:id="rId1"/>
    </p:custDataLst>
    <p:extLst>
      <p:ext uri="{BB962C8B-B14F-4D97-AF65-F5344CB8AC3E}">
        <p14:creationId xmlns:p14="http://schemas.microsoft.com/office/powerpoint/2010/main" val="2884688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4CD36-9521-B545-3D62-311F5B11B9A4}"/>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C368D8CF-509F-8E76-E90B-F241B91319D9}"/>
              </a:ext>
            </a:extLst>
          </p:cNvPr>
          <p:cNvPicPr>
            <a:picLocks noChangeAspect="1"/>
          </p:cNvPicPr>
          <p:nvPr/>
        </p:nvPicPr>
        <p:blipFill>
          <a:blip r:embed="rId2"/>
          <a:stretch>
            <a:fillRect/>
          </a:stretch>
        </p:blipFill>
        <p:spPr>
          <a:xfrm>
            <a:off x="480951" y="304800"/>
            <a:ext cx="6553781" cy="6017841"/>
          </a:xfrm>
          <a:prstGeom prst="rect">
            <a:avLst/>
          </a:prstGeom>
        </p:spPr>
      </p:pic>
      <p:pic>
        <p:nvPicPr>
          <p:cNvPr id="5" name="Picture 4">
            <a:extLst>
              <a:ext uri="{FF2B5EF4-FFF2-40B4-BE49-F238E27FC236}">
                <a16:creationId xmlns:a16="http://schemas.microsoft.com/office/drawing/2014/main" id="{02F862C8-8360-616D-B7CA-152644999CB7}"/>
              </a:ext>
            </a:extLst>
          </p:cNvPr>
          <p:cNvPicPr>
            <a:picLocks noChangeAspect="1"/>
          </p:cNvPicPr>
          <p:nvPr/>
        </p:nvPicPr>
        <p:blipFill>
          <a:blip r:embed="rId3"/>
          <a:stretch>
            <a:fillRect/>
          </a:stretch>
        </p:blipFill>
        <p:spPr>
          <a:xfrm>
            <a:off x="4259523" y="6400800"/>
            <a:ext cx="4685658" cy="304800"/>
          </a:xfrm>
          <a:prstGeom prst="rect">
            <a:avLst/>
          </a:prstGeom>
        </p:spPr>
      </p:pic>
    </p:spTree>
    <p:extLst>
      <p:ext uri="{BB962C8B-B14F-4D97-AF65-F5344CB8AC3E}">
        <p14:creationId xmlns:p14="http://schemas.microsoft.com/office/powerpoint/2010/main" val="1909526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1D2F8-A95F-196B-CE23-A926023033EA}"/>
              </a:ext>
            </a:extLst>
          </p:cNvPr>
          <p:cNvSpPr>
            <a:spLocks noGrp="1"/>
          </p:cNvSpPr>
          <p:nvPr>
            <p:ph type="title"/>
          </p:nvPr>
        </p:nvSpPr>
        <p:spPr/>
        <p:txBody>
          <a:bodyPr>
            <a:normAutofit fontScale="90000"/>
          </a:bodyPr>
          <a:lstStyle/>
          <a:p>
            <a:r>
              <a:rPr lang="en-US" dirty="0"/>
              <a:t>Hypo Marker of CV Events &amp; Mortality</a:t>
            </a:r>
          </a:p>
        </p:txBody>
      </p:sp>
      <p:graphicFrame>
        <p:nvGraphicFramePr>
          <p:cNvPr id="5" name="Content Placeholder 2">
            <a:extLst>
              <a:ext uri="{FF2B5EF4-FFF2-40B4-BE49-F238E27FC236}">
                <a16:creationId xmlns:a16="http://schemas.microsoft.com/office/drawing/2014/main" id="{B2B04BBA-12F9-0F81-73B6-81F6011A66AF}"/>
              </a:ext>
            </a:extLst>
          </p:cNvPr>
          <p:cNvGraphicFramePr>
            <a:graphicFrameLocks noGrp="1"/>
          </p:cNvGraphicFramePr>
          <p:nvPr>
            <p:ph sz="quarter" idx="1"/>
          </p:nvPr>
        </p:nvGraphicFramePr>
        <p:xfrm>
          <a:off x="457200" y="1219200"/>
          <a:ext cx="6019800" cy="4937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BB6B9CD3-AD2C-9A9A-E50A-78E32AB9D45A}"/>
              </a:ext>
            </a:extLst>
          </p:cNvPr>
          <p:cNvPicPr>
            <a:picLocks noChangeAspect="1"/>
          </p:cNvPicPr>
          <p:nvPr/>
        </p:nvPicPr>
        <p:blipFill>
          <a:blip r:embed="rId7"/>
          <a:stretch>
            <a:fillRect/>
          </a:stretch>
        </p:blipFill>
        <p:spPr>
          <a:xfrm>
            <a:off x="4259523" y="6400800"/>
            <a:ext cx="4685658" cy="304800"/>
          </a:xfrm>
          <a:prstGeom prst="rect">
            <a:avLst/>
          </a:prstGeom>
        </p:spPr>
      </p:pic>
    </p:spTree>
    <p:extLst>
      <p:ext uri="{BB962C8B-B14F-4D97-AF65-F5344CB8AC3E}">
        <p14:creationId xmlns:p14="http://schemas.microsoft.com/office/powerpoint/2010/main" val="374870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14788-4419-770C-F0E0-A2FA9A4FC1D7}"/>
              </a:ext>
            </a:extLst>
          </p:cNvPr>
          <p:cNvSpPr>
            <a:spLocks noGrp="1"/>
          </p:cNvSpPr>
          <p:nvPr>
            <p:ph type="title"/>
          </p:nvPr>
        </p:nvSpPr>
        <p:spPr/>
        <p:txBody>
          <a:bodyPr/>
          <a:lstStyle/>
          <a:p>
            <a:r>
              <a:rPr lang="en-US" dirty="0"/>
              <a:t>SDOH and Hypoglycemia</a:t>
            </a:r>
          </a:p>
        </p:txBody>
      </p:sp>
      <p:graphicFrame>
        <p:nvGraphicFramePr>
          <p:cNvPr id="7" name="Content Placeholder 2">
            <a:extLst>
              <a:ext uri="{FF2B5EF4-FFF2-40B4-BE49-F238E27FC236}">
                <a16:creationId xmlns:a16="http://schemas.microsoft.com/office/drawing/2014/main" id="{26A20415-5700-9E22-5EAE-B67124885336}"/>
              </a:ext>
            </a:extLst>
          </p:cNvPr>
          <p:cNvGraphicFramePr>
            <a:graphicFrameLocks noGrp="1"/>
          </p:cNvGraphicFramePr>
          <p:nvPr>
            <p:ph sz="quarter" idx="1"/>
          </p:nvPr>
        </p:nvGraphicFramePr>
        <p:xfrm>
          <a:off x="457200" y="1219200"/>
          <a:ext cx="8229600" cy="4937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431EC6DC-90CC-61AE-106D-11B35C9B4FDE}"/>
              </a:ext>
            </a:extLst>
          </p:cNvPr>
          <p:cNvPicPr>
            <a:picLocks noChangeAspect="1"/>
          </p:cNvPicPr>
          <p:nvPr/>
        </p:nvPicPr>
        <p:blipFill>
          <a:blip r:embed="rId7"/>
          <a:stretch>
            <a:fillRect/>
          </a:stretch>
        </p:blipFill>
        <p:spPr>
          <a:xfrm>
            <a:off x="4259523" y="6400800"/>
            <a:ext cx="4685658" cy="304800"/>
          </a:xfrm>
          <a:prstGeom prst="rect">
            <a:avLst/>
          </a:prstGeom>
        </p:spPr>
      </p:pic>
    </p:spTree>
    <p:extLst>
      <p:ext uri="{BB962C8B-B14F-4D97-AF65-F5344CB8AC3E}">
        <p14:creationId xmlns:p14="http://schemas.microsoft.com/office/powerpoint/2010/main" val="3559935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3DFF9-519D-E93E-E08D-6F23B0AD9F4F}"/>
              </a:ext>
            </a:extLst>
          </p:cNvPr>
          <p:cNvSpPr>
            <a:spLocks noGrp="1"/>
          </p:cNvSpPr>
          <p:nvPr>
            <p:ph type="title"/>
          </p:nvPr>
        </p:nvSpPr>
        <p:spPr>
          <a:xfrm>
            <a:off x="457200" y="274638"/>
            <a:ext cx="8229600" cy="1020762"/>
          </a:xfrm>
        </p:spPr>
        <p:txBody>
          <a:bodyPr/>
          <a:lstStyle/>
          <a:p>
            <a:r>
              <a:rPr lang="en-US" dirty="0"/>
              <a:t>Assess for Hypo</a:t>
            </a:r>
          </a:p>
        </p:txBody>
      </p:sp>
      <p:sp>
        <p:nvSpPr>
          <p:cNvPr id="3" name="Online Image Placeholder 2">
            <a:extLst>
              <a:ext uri="{FF2B5EF4-FFF2-40B4-BE49-F238E27FC236}">
                <a16:creationId xmlns:a16="http://schemas.microsoft.com/office/drawing/2014/main" id="{E7A3B9BE-B5F5-21CD-0D30-012BF57679FB}"/>
              </a:ext>
            </a:extLst>
          </p:cNvPr>
          <p:cNvSpPr>
            <a:spLocks noGrp="1"/>
          </p:cNvSpPr>
          <p:nvPr>
            <p:ph type="clipArt" sz="half" idx="1"/>
          </p:nvPr>
        </p:nvSpPr>
        <p:spPr>
          <a:xfrm>
            <a:off x="457200" y="1447800"/>
            <a:ext cx="2590800" cy="5257800"/>
          </a:xfrm>
        </p:spPr>
        <p:txBody>
          <a:bodyPr>
            <a:normAutofit fontScale="85000" lnSpcReduction="20000"/>
          </a:bodyPr>
          <a:lstStyle/>
          <a:p>
            <a:pPr fontAlgn="base"/>
            <a:r>
              <a:rPr lang="en-US" sz="2800" b="0" i="0" dirty="0">
                <a:solidFill>
                  <a:srgbClr val="383636"/>
                </a:solidFill>
                <a:effectLst/>
                <a:ea typeface="Calibri" panose="020F0502020204030204" pitchFamily="34" charset="0"/>
                <a:cs typeface="Calibri" panose="020F0502020204030204" pitchFamily="34" charset="0"/>
              </a:rPr>
              <a:t>Review history of hypoglycemia at every clinical encounter for all individuals at risk for hypoglycemia</a:t>
            </a:r>
          </a:p>
          <a:p>
            <a:pPr fontAlgn="base"/>
            <a:r>
              <a:rPr lang="en-US" sz="2800" dirty="0">
                <a:solidFill>
                  <a:srgbClr val="383636"/>
                </a:solidFill>
                <a:ea typeface="Calibri" panose="020F0502020204030204" pitchFamily="34" charset="0"/>
                <a:cs typeface="Calibri" panose="020F0502020204030204" pitchFamily="34" charset="0"/>
              </a:rPr>
              <a:t>E</a:t>
            </a:r>
            <a:r>
              <a:rPr lang="en-US" sz="2800" b="0" i="0" dirty="0">
                <a:solidFill>
                  <a:srgbClr val="383636"/>
                </a:solidFill>
                <a:effectLst/>
                <a:ea typeface="Calibri" panose="020F0502020204030204" pitchFamily="34" charset="0"/>
                <a:cs typeface="Calibri" panose="020F0502020204030204" pitchFamily="34" charset="0"/>
              </a:rPr>
              <a:t>valuate hypoglycemic events  </a:t>
            </a:r>
          </a:p>
          <a:p>
            <a:pPr fontAlgn="base"/>
            <a:r>
              <a:rPr lang="en-US" sz="2800" b="0" i="0" dirty="0">
                <a:solidFill>
                  <a:srgbClr val="383636"/>
                </a:solidFill>
                <a:effectLst/>
                <a:ea typeface="Calibri" panose="020F0502020204030204" pitchFamily="34" charset="0"/>
                <a:cs typeface="Calibri" panose="020F0502020204030204" pitchFamily="34" charset="0"/>
              </a:rPr>
              <a:t>Screen for impaired hypoglycemia awareness at least annually.</a:t>
            </a:r>
          </a:p>
          <a:p>
            <a:pPr marL="0" indent="0" algn="l" fontAlgn="base">
              <a:buNone/>
            </a:pPr>
            <a:r>
              <a:rPr lang="en-US" sz="2800" b="0" i="0" dirty="0">
                <a:solidFill>
                  <a:srgbClr val="383636"/>
                </a:solidFill>
                <a:effectLst/>
                <a:ea typeface="Calibri" panose="020F0502020204030204" pitchFamily="34" charset="0"/>
                <a:cs typeface="Calibri" panose="020F0502020204030204" pitchFamily="34" charset="0"/>
              </a:rPr>
              <a:t> </a:t>
            </a:r>
          </a:p>
          <a:p>
            <a:pPr marL="0" indent="0" algn="l" fontAlgn="base">
              <a:buNone/>
            </a:pPr>
            <a:endParaRPr lang="en-US" sz="2400" dirty="0">
              <a:ea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5CDA5DCA-1E35-7829-8514-9BE819AE6049}"/>
              </a:ext>
            </a:extLst>
          </p:cNvPr>
          <p:cNvSpPr>
            <a:spLocks noGrp="1"/>
          </p:cNvSpPr>
          <p:nvPr>
            <p:ph type="body" sz="half" idx="2"/>
          </p:nvPr>
        </p:nvSpPr>
        <p:spPr>
          <a:xfrm>
            <a:off x="5334000" y="1447800"/>
            <a:ext cx="3352800" cy="4678363"/>
          </a:xfrm>
        </p:spPr>
        <p:txBody>
          <a:bodyPr>
            <a:normAutofit fontScale="92500"/>
          </a:bodyPr>
          <a:lstStyle/>
          <a:p>
            <a:pPr fontAlgn="base"/>
            <a:r>
              <a:rPr lang="en-US" sz="2800" b="0" i="0" dirty="0">
                <a:solidFill>
                  <a:srgbClr val="383636"/>
                </a:solidFill>
                <a:effectLst/>
                <a:ea typeface="Calibri" panose="020F0502020204030204" pitchFamily="34" charset="0"/>
                <a:cs typeface="Calibri" panose="020F0502020204030204" pitchFamily="34" charset="0"/>
              </a:rPr>
              <a:t>Consider individual’s risk for hypoglycemia when selecting diabetes medications and glycemic goals. </a:t>
            </a:r>
            <a:endParaRPr lang="en-US" sz="2800" b="1" dirty="0">
              <a:solidFill>
                <a:srgbClr val="383636"/>
              </a:solidFill>
              <a:ea typeface="Calibri" panose="020F0502020204030204" pitchFamily="34" charset="0"/>
              <a:cs typeface="Calibri" panose="020F0502020204030204" pitchFamily="34" charset="0"/>
            </a:endParaRPr>
          </a:p>
          <a:p>
            <a:pPr fontAlgn="base"/>
            <a:r>
              <a:rPr lang="en-US" sz="2800" b="0" i="0" dirty="0">
                <a:solidFill>
                  <a:srgbClr val="383636"/>
                </a:solidFill>
                <a:effectLst/>
                <a:ea typeface="Calibri" panose="020F0502020204030204" pitchFamily="34" charset="0"/>
                <a:cs typeface="Calibri" panose="020F0502020204030204" pitchFamily="34" charset="0"/>
              </a:rPr>
              <a:t>Use of CGM is beneficial and recommended for individuals at high risk for hypoglycemia. </a:t>
            </a:r>
            <a:r>
              <a:rPr lang="en-US" sz="2800" b="1" i="0" dirty="0">
                <a:solidFill>
                  <a:srgbClr val="383636"/>
                </a:solidFill>
                <a:effectLst/>
                <a:ea typeface="Calibri" panose="020F0502020204030204" pitchFamily="34" charset="0"/>
                <a:cs typeface="Calibri" panose="020F0502020204030204" pitchFamily="34" charset="0"/>
              </a:rPr>
              <a:t> </a:t>
            </a:r>
            <a:endParaRPr lang="en-US" sz="2800" b="0" i="0" dirty="0">
              <a:solidFill>
                <a:srgbClr val="383636"/>
              </a:solidFill>
              <a:effectLst/>
              <a:ea typeface="Calibri" panose="020F0502020204030204" pitchFamily="34" charset="0"/>
              <a:cs typeface="Calibri" panose="020F0502020204030204" pitchFamily="34" charset="0"/>
            </a:endParaRPr>
          </a:p>
          <a:p>
            <a:endParaRPr lang="en-US" dirty="0"/>
          </a:p>
        </p:txBody>
      </p:sp>
      <p:pic>
        <p:nvPicPr>
          <p:cNvPr id="5" name="Picture 4">
            <a:extLst>
              <a:ext uri="{FF2B5EF4-FFF2-40B4-BE49-F238E27FC236}">
                <a16:creationId xmlns:a16="http://schemas.microsoft.com/office/drawing/2014/main" id="{86245226-2F49-C8EF-89E6-BC018950FEEA}"/>
              </a:ext>
            </a:extLst>
          </p:cNvPr>
          <p:cNvPicPr>
            <a:picLocks noChangeAspect="1"/>
          </p:cNvPicPr>
          <p:nvPr/>
        </p:nvPicPr>
        <p:blipFill>
          <a:blip r:embed="rId2"/>
          <a:stretch>
            <a:fillRect/>
          </a:stretch>
        </p:blipFill>
        <p:spPr>
          <a:xfrm>
            <a:off x="4259523" y="6400800"/>
            <a:ext cx="4685658" cy="304800"/>
          </a:xfrm>
          <a:prstGeom prst="rect">
            <a:avLst/>
          </a:prstGeom>
        </p:spPr>
      </p:pic>
      <p:pic>
        <p:nvPicPr>
          <p:cNvPr id="9" name="Picture 8">
            <a:extLst>
              <a:ext uri="{FF2B5EF4-FFF2-40B4-BE49-F238E27FC236}">
                <a16:creationId xmlns:a16="http://schemas.microsoft.com/office/drawing/2014/main" id="{8643CB85-0062-5F55-1676-5EEBB49D3C4D}"/>
              </a:ext>
            </a:extLst>
          </p:cNvPr>
          <p:cNvPicPr>
            <a:picLocks noChangeAspect="1"/>
          </p:cNvPicPr>
          <p:nvPr/>
        </p:nvPicPr>
        <p:blipFill>
          <a:blip r:embed="rId3"/>
          <a:stretch>
            <a:fillRect/>
          </a:stretch>
        </p:blipFill>
        <p:spPr>
          <a:xfrm>
            <a:off x="3409298" y="1570037"/>
            <a:ext cx="1700450" cy="2457793"/>
          </a:xfrm>
          <a:prstGeom prst="rect">
            <a:avLst/>
          </a:prstGeom>
        </p:spPr>
      </p:pic>
    </p:spTree>
    <p:extLst>
      <p:ext uri="{BB962C8B-B14F-4D97-AF65-F5344CB8AC3E}">
        <p14:creationId xmlns:p14="http://schemas.microsoft.com/office/powerpoint/2010/main" val="14704113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2050"/>
          <p:cNvSpPr>
            <a:spLocks noGrp="1" noRot="1" noChangeArrowheads="1"/>
          </p:cNvSpPr>
          <p:nvPr>
            <p:ph type="title"/>
          </p:nvPr>
        </p:nvSpPr>
        <p:spPr>
          <a:xfrm>
            <a:off x="471521" y="120629"/>
            <a:ext cx="8226425" cy="641350"/>
          </a:xfrm>
        </p:spPr>
        <p:txBody>
          <a:bodyPr lIns="90477" tIns="44445" rIns="90477" bIns="44445" anchor="b">
            <a:normAutofit fontScale="90000"/>
          </a:bodyPr>
          <a:lstStyle/>
          <a:p>
            <a:pPr eaLnBrk="1" hangingPunct="1">
              <a:defRPr/>
            </a:pPr>
            <a:r>
              <a:rPr lang="en-US" dirty="0"/>
              <a:t>Hypoglycemia: Clinical Risk Factors	 </a:t>
            </a:r>
          </a:p>
        </p:txBody>
      </p:sp>
      <p:pic>
        <p:nvPicPr>
          <p:cNvPr id="7" name="Picture 6">
            <a:extLst>
              <a:ext uri="{FF2B5EF4-FFF2-40B4-BE49-F238E27FC236}">
                <a16:creationId xmlns:a16="http://schemas.microsoft.com/office/drawing/2014/main" id="{20D49FB2-899D-259B-32AB-EC10661457B5}"/>
              </a:ext>
            </a:extLst>
          </p:cNvPr>
          <p:cNvPicPr>
            <a:picLocks noChangeAspect="1"/>
          </p:cNvPicPr>
          <p:nvPr/>
        </p:nvPicPr>
        <p:blipFill>
          <a:blip r:embed="rId4"/>
          <a:stretch>
            <a:fillRect/>
          </a:stretch>
        </p:blipFill>
        <p:spPr>
          <a:xfrm>
            <a:off x="747980" y="735274"/>
            <a:ext cx="7272693" cy="6117218"/>
          </a:xfrm>
          <a:prstGeom prst="rect">
            <a:avLst/>
          </a:prstGeom>
        </p:spPr>
      </p:pic>
      <p:pic>
        <p:nvPicPr>
          <p:cNvPr id="4" name="Picture 3">
            <a:extLst>
              <a:ext uri="{FF2B5EF4-FFF2-40B4-BE49-F238E27FC236}">
                <a16:creationId xmlns:a16="http://schemas.microsoft.com/office/drawing/2014/main" id="{F5957D16-36A6-36C1-249A-3EB651EAC995}"/>
              </a:ext>
            </a:extLst>
          </p:cNvPr>
          <p:cNvPicPr>
            <a:picLocks noChangeAspect="1"/>
          </p:cNvPicPr>
          <p:nvPr/>
        </p:nvPicPr>
        <p:blipFill>
          <a:blip r:embed="rId5"/>
          <a:stretch>
            <a:fillRect/>
          </a:stretch>
        </p:blipFill>
        <p:spPr>
          <a:xfrm>
            <a:off x="4384326" y="6454539"/>
            <a:ext cx="4685658" cy="304800"/>
          </a:xfrm>
          <a:prstGeom prst="rect">
            <a:avLst/>
          </a:prstGeom>
        </p:spPr>
      </p:pic>
    </p:spTree>
    <p:custDataLst>
      <p:tags r:id="rId1"/>
    </p:custDataLst>
    <p:extLst>
      <p:ext uri="{BB962C8B-B14F-4D97-AF65-F5344CB8AC3E}">
        <p14:creationId xmlns:p14="http://schemas.microsoft.com/office/powerpoint/2010/main" val="844973046"/>
      </p:ext>
    </p:extLst>
  </p:cSld>
  <p:clrMapOvr>
    <a:masterClrMapping/>
  </p:clrMapOvr>
  <p:transition spd="slow"/>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Rot="1" noChangeArrowheads="1"/>
          </p:cNvSpPr>
          <p:nvPr>
            <p:ph type="title"/>
          </p:nvPr>
        </p:nvSpPr>
        <p:spPr>
          <a:xfrm>
            <a:off x="304800" y="152400"/>
            <a:ext cx="8534400" cy="990600"/>
          </a:xfrm>
        </p:spPr>
        <p:txBody>
          <a:bodyPr lIns="90477" tIns="44445" rIns="90477" bIns="44445" anchor="b"/>
          <a:lstStyle/>
          <a:p>
            <a:pPr eaLnBrk="1" hangingPunct="1">
              <a:defRPr/>
            </a:pPr>
            <a:r>
              <a:rPr lang="en-US" dirty="0"/>
              <a:t>Tx of Level 2 &amp; 3 Hypoglycemia</a:t>
            </a:r>
          </a:p>
        </p:txBody>
      </p:sp>
      <p:sp>
        <p:nvSpPr>
          <p:cNvPr id="563203" name="Rectangle 3"/>
          <p:cNvSpPr>
            <a:spLocks noGrp="1" noChangeArrowheads="1"/>
          </p:cNvSpPr>
          <p:nvPr>
            <p:ph type="body" idx="1"/>
          </p:nvPr>
        </p:nvSpPr>
        <p:spPr>
          <a:xfrm>
            <a:off x="304800" y="1143000"/>
            <a:ext cx="8382000" cy="5867399"/>
          </a:xfrm>
        </p:spPr>
        <p:txBody>
          <a:bodyPr lIns="90477" tIns="44445" rIns="90477" bIns="44445">
            <a:normAutofit fontScale="92500" lnSpcReduction="20000"/>
          </a:bodyPr>
          <a:lstStyle/>
          <a:p>
            <a:pPr eaLnBrk="1" hangingPunct="1">
              <a:lnSpc>
                <a:spcPct val="120000"/>
              </a:lnSpc>
              <a:defRPr/>
            </a:pPr>
            <a:r>
              <a:rPr lang="en-US" dirty="0"/>
              <a:t>If can swallow w/out risk of aspiration, try gel,  honey, etc. inside cheek</a:t>
            </a:r>
          </a:p>
          <a:p>
            <a:pPr eaLnBrk="1" hangingPunct="1">
              <a:lnSpc>
                <a:spcPct val="120000"/>
              </a:lnSpc>
              <a:defRPr/>
            </a:pPr>
            <a:r>
              <a:rPr lang="en-US" dirty="0"/>
              <a:t>If unable to swallow, D50 IV or Glucagon </a:t>
            </a:r>
          </a:p>
          <a:p>
            <a:pPr eaLnBrk="1" hangingPunct="1">
              <a:lnSpc>
                <a:spcPct val="120000"/>
              </a:lnSpc>
              <a:defRPr/>
            </a:pPr>
            <a:r>
              <a:rPr lang="en-US" dirty="0"/>
              <a:t>Glucagon injection (need Rx)</a:t>
            </a:r>
          </a:p>
          <a:p>
            <a:pPr lvl="1">
              <a:lnSpc>
                <a:spcPct val="120000"/>
              </a:lnSpc>
              <a:defRPr/>
            </a:pPr>
            <a:r>
              <a:rPr lang="en-US" dirty="0"/>
              <a:t>Inform and instruct caregivers, school personnel, family, coworkers of hypo signs and appropriate action</a:t>
            </a:r>
          </a:p>
          <a:p>
            <a:pPr lvl="1" eaLnBrk="1" hangingPunct="1">
              <a:lnSpc>
                <a:spcPct val="120000"/>
              </a:lnSpc>
              <a:defRPr/>
            </a:pPr>
            <a:r>
              <a:rPr lang="en-US" dirty="0"/>
              <a:t>Dosing:  Adults 1mg,  Children &lt;20kg 0.5mg</a:t>
            </a:r>
          </a:p>
          <a:p>
            <a:pPr lvl="1" eaLnBrk="1" hangingPunct="1">
              <a:lnSpc>
                <a:spcPct val="120000"/>
              </a:lnSpc>
              <a:defRPr/>
            </a:pPr>
            <a:r>
              <a:rPr lang="en-US" dirty="0"/>
              <a:t>Glycemic effect 20 - 30mg, short lived</a:t>
            </a:r>
          </a:p>
          <a:p>
            <a:pPr lvl="1" eaLnBrk="1" hangingPunct="1">
              <a:lnSpc>
                <a:spcPct val="120000"/>
              </a:lnSpc>
              <a:defRPr/>
            </a:pPr>
            <a:r>
              <a:rPr lang="en-US" dirty="0"/>
              <a:t>Must intake carb as soon as able</a:t>
            </a:r>
          </a:p>
          <a:p>
            <a:pPr>
              <a:lnSpc>
                <a:spcPct val="120000"/>
              </a:lnSpc>
            </a:pPr>
            <a:r>
              <a:rPr lang="en-US" dirty="0">
                <a:solidFill>
                  <a:srgbClr val="0070C0"/>
                </a:solidFill>
              </a:rPr>
              <a:t>If on Insulin or level 2 or 3 hypo, (&lt;54), get Glucagon ER Kit. Re-evaluate diabetes med treatment plan.</a:t>
            </a:r>
          </a:p>
          <a:p>
            <a:pPr>
              <a:lnSpc>
                <a:spcPct val="120000"/>
              </a:lnSpc>
            </a:pPr>
            <a:endParaRPr lang="en-US" dirty="0"/>
          </a:p>
        </p:txBody>
      </p:sp>
      <p:pic>
        <p:nvPicPr>
          <p:cNvPr id="2" name="Picture 1"/>
          <p:cNvPicPr>
            <a:picLocks noChangeAspect="1"/>
          </p:cNvPicPr>
          <p:nvPr/>
        </p:nvPicPr>
        <p:blipFill>
          <a:blip r:embed="rId4"/>
          <a:stretch>
            <a:fillRect/>
          </a:stretch>
        </p:blipFill>
        <p:spPr>
          <a:xfrm>
            <a:off x="7315200" y="2057400"/>
            <a:ext cx="1524000" cy="1077784"/>
          </a:xfrm>
          <a:prstGeom prst="rect">
            <a:avLst/>
          </a:prstGeom>
        </p:spPr>
      </p:pic>
      <p:pic>
        <p:nvPicPr>
          <p:cNvPr id="3" name="Picture 2">
            <a:extLst>
              <a:ext uri="{FF2B5EF4-FFF2-40B4-BE49-F238E27FC236}">
                <a16:creationId xmlns:a16="http://schemas.microsoft.com/office/drawing/2014/main" id="{587068C6-9D97-885B-0F71-CFECD9D911BF}"/>
              </a:ext>
            </a:extLst>
          </p:cNvPr>
          <p:cNvPicPr>
            <a:picLocks noChangeAspect="1"/>
          </p:cNvPicPr>
          <p:nvPr/>
        </p:nvPicPr>
        <p:blipFill>
          <a:blip r:embed="rId5"/>
          <a:stretch>
            <a:fillRect/>
          </a:stretch>
        </p:blipFill>
        <p:spPr>
          <a:xfrm>
            <a:off x="4259523" y="6400800"/>
            <a:ext cx="4685658" cy="304800"/>
          </a:xfrm>
          <a:prstGeom prst="rect">
            <a:avLst/>
          </a:prstGeom>
        </p:spPr>
      </p:pic>
    </p:spTree>
    <p:custDataLst>
      <p:tags r:id="rId1"/>
    </p:custDataLst>
    <p:extLst>
      <p:ext uri="{BB962C8B-B14F-4D97-AF65-F5344CB8AC3E}">
        <p14:creationId xmlns:p14="http://schemas.microsoft.com/office/powerpoint/2010/main" val="237761532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nodeType="clickEffect">
                                  <p:stCondLst>
                                    <p:cond delay="0"/>
                                  </p:stCondLst>
                                  <p:childTnLst>
                                    <p:set>
                                      <p:cBhvr>
                                        <p:cTn id="6" dur="1" fill="hold">
                                          <p:stCondLst>
                                            <p:cond delay="0"/>
                                          </p:stCondLst>
                                        </p:cTn>
                                        <p:tgtEl>
                                          <p:spTgt spid="563203">
                                            <p:txEl>
                                              <p:pRg st="4" end="4"/>
                                            </p:txEl>
                                          </p:spTgt>
                                        </p:tgtEl>
                                        <p:attrNameLst>
                                          <p:attrName>style.visibility</p:attrName>
                                        </p:attrNameLst>
                                      </p:cBhvr>
                                      <p:to>
                                        <p:strVal val="visible"/>
                                      </p:to>
                                    </p:set>
                                    <p:anim calcmode="lin" valueType="num">
                                      <p:cBhvr additive="base">
                                        <p:cTn id="7" dur="2000" fill="hold"/>
                                        <p:tgtEl>
                                          <p:spTgt spid="563203">
                                            <p:txEl>
                                              <p:pRg st="4" end="4"/>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56320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563203">
                                            <p:txEl>
                                              <p:pRg st="5" end="5"/>
                                            </p:txEl>
                                          </p:spTgt>
                                        </p:tgtEl>
                                        <p:attrNameLst>
                                          <p:attrName>style.visibility</p:attrName>
                                        </p:attrNameLst>
                                      </p:cBhvr>
                                      <p:to>
                                        <p:strVal val="visible"/>
                                      </p:to>
                                    </p:set>
                                    <p:anim calcmode="lin" valueType="num">
                                      <p:cBhvr additive="base">
                                        <p:cTn id="11" dur="2000" fill="hold"/>
                                        <p:tgtEl>
                                          <p:spTgt spid="563203">
                                            <p:txEl>
                                              <p:pRg st="5" end="5"/>
                                            </p:txEl>
                                          </p:spTgt>
                                        </p:tgtEl>
                                        <p:attrNameLst>
                                          <p:attrName>ppt_x</p:attrName>
                                        </p:attrNameLst>
                                      </p:cBhvr>
                                      <p:tavLst>
                                        <p:tav tm="0">
                                          <p:val>
                                            <p:strVal val="0-#ppt_w/2"/>
                                          </p:val>
                                        </p:tav>
                                        <p:tav tm="100000">
                                          <p:val>
                                            <p:strVal val="#ppt_x"/>
                                          </p:val>
                                        </p:tav>
                                      </p:tavLst>
                                    </p:anim>
                                    <p:anim calcmode="lin" valueType="num">
                                      <p:cBhvr additive="base">
                                        <p:cTn id="12" dur="2000" fill="hold"/>
                                        <p:tgtEl>
                                          <p:spTgt spid="56320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563203">
                                            <p:txEl>
                                              <p:pRg st="6" end="6"/>
                                            </p:txEl>
                                          </p:spTgt>
                                        </p:tgtEl>
                                        <p:attrNameLst>
                                          <p:attrName>style.visibility</p:attrName>
                                        </p:attrNameLst>
                                      </p:cBhvr>
                                      <p:to>
                                        <p:strVal val="visible"/>
                                      </p:to>
                                    </p:set>
                                    <p:anim calcmode="lin" valueType="num">
                                      <p:cBhvr additive="base">
                                        <p:cTn id="15" dur="2000" fill="hold"/>
                                        <p:tgtEl>
                                          <p:spTgt spid="563203">
                                            <p:txEl>
                                              <p:pRg st="6" end="6"/>
                                            </p:txEl>
                                          </p:spTgt>
                                        </p:tgtEl>
                                        <p:attrNameLst>
                                          <p:attrName>ppt_x</p:attrName>
                                        </p:attrNameLst>
                                      </p:cBhvr>
                                      <p:tavLst>
                                        <p:tav tm="0">
                                          <p:val>
                                            <p:strVal val="0-#ppt_w/2"/>
                                          </p:val>
                                        </p:tav>
                                        <p:tav tm="100000">
                                          <p:val>
                                            <p:strVal val="#ppt_x"/>
                                          </p:val>
                                        </p:tav>
                                      </p:tavLst>
                                    </p:anim>
                                    <p:anim calcmode="lin" valueType="num">
                                      <p:cBhvr additive="base">
                                        <p:cTn id="16" dur="2000" fill="hold"/>
                                        <p:tgtEl>
                                          <p:spTgt spid="563203">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563203">
                                            <p:txEl>
                                              <p:pRg st="7" end="7"/>
                                            </p:txEl>
                                          </p:spTgt>
                                        </p:tgtEl>
                                        <p:attrNameLst>
                                          <p:attrName>style.visibility</p:attrName>
                                        </p:attrNameLst>
                                      </p:cBhvr>
                                      <p:to>
                                        <p:strVal val="visible"/>
                                      </p:to>
                                    </p:set>
                                    <p:anim calcmode="lin" valueType="num">
                                      <p:cBhvr additive="base">
                                        <p:cTn id="19" dur="2000" fill="hold"/>
                                        <p:tgtEl>
                                          <p:spTgt spid="563203">
                                            <p:txEl>
                                              <p:pRg st="7" end="7"/>
                                            </p:txEl>
                                          </p:spTgt>
                                        </p:tgtEl>
                                        <p:attrNameLst>
                                          <p:attrName>ppt_x</p:attrName>
                                        </p:attrNameLst>
                                      </p:cBhvr>
                                      <p:tavLst>
                                        <p:tav tm="0">
                                          <p:val>
                                            <p:strVal val="0-#ppt_w/2"/>
                                          </p:val>
                                        </p:tav>
                                        <p:tav tm="100000">
                                          <p:val>
                                            <p:strVal val="#ppt_x"/>
                                          </p:val>
                                        </p:tav>
                                      </p:tavLst>
                                    </p:anim>
                                    <p:anim calcmode="lin" valueType="num">
                                      <p:cBhvr additive="base">
                                        <p:cTn id="20" dur="2000" fill="hold"/>
                                        <p:tgtEl>
                                          <p:spTgt spid="56320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DF5C2-DD8D-43D1-ABE5-C6482B3F67A6}"/>
              </a:ext>
            </a:extLst>
          </p:cNvPr>
          <p:cNvSpPr>
            <a:spLocks noGrp="1"/>
          </p:cNvSpPr>
          <p:nvPr>
            <p:ph type="title"/>
          </p:nvPr>
        </p:nvSpPr>
        <p:spPr/>
        <p:txBody>
          <a:bodyPr/>
          <a:lstStyle/>
          <a:p>
            <a:endParaRPr lang="en-US" dirty="0"/>
          </a:p>
        </p:txBody>
      </p:sp>
      <p:pic>
        <p:nvPicPr>
          <p:cNvPr id="7" name="Content Placeholder 6">
            <a:extLst>
              <a:ext uri="{FF2B5EF4-FFF2-40B4-BE49-F238E27FC236}">
                <a16:creationId xmlns:a16="http://schemas.microsoft.com/office/drawing/2014/main" id="{D2E82FB5-15F5-C7F9-D7B6-493223AE856B}"/>
              </a:ext>
            </a:extLst>
          </p:cNvPr>
          <p:cNvPicPr>
            <a:picLocks noGrp="1" noChangeAspect="1"/>
          </p:cNvPicPr>
          <p:nvPr>
            <p:ph sz="quarter" idx="1"/>
          </p:nvPr>
        </p:nvPicPr>
        <p:blipFill>
          <a:blip r:embed="rId2"/>
          <a:stretch>
            <a:fillRect/>
          </a:stretch>
        </p:blipFill>
        <p:spPr>
          <a:xfrm>
            <a:off x="381000" y="152400"/>
            <a:ext cx="8620685" cy="5867400"/>
          </a:xfrm>
        </p:spPr>
      </p:pic>
      <p:sp>
        <p:nvSpPr>
          <p:cNvPr id="3" name="TextBox 2">
            <a:extLst>
              <a:ext uri="{FF2B5EF4-FFF2-40B4-BE49-F238E27FC236}">
                <a16:creationId xmlns:a16="http://schemas.microsoft.com/office/drawing/2014/main" id="{2F4E2F45-AD47-DE24-E6FB-8CA2F789F2A8}"/>
              </a:ext>
            </a:extLst>
          </p:cNvPr>
          <p:cNvSpPr txBox="1"/>
          <p:nvPr/>
        </p:nvSpPr>
        <p:spPr>
          <a:xfrm>
            <a:off x="6019800" y="381000"/>
            <a:ext cx="2743200" cy="45720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4" name="TextBox 3">
            <a:extLst>
              <a:ext uri="{FF2B5EF4-FFF2-40B4-BE49-F238E27FC236}">
                <a16:creationId xmlns:a16="http://schemas.microsoft.com/office/drawing/2014/main" id="{2A63B6B9-236C-C116-2A31-2B9963BBFED1}"/>
              </a:ext>
            </a:extLst>
          </p:cNvPr>
          <p:cNvSpPr txBox="1"/>
          <p:nvPr/>
        </p:nvSpPr>
        <p:spPr>
          <a:xfrm>
            <a:off x="8229600" y="5715000"/>
            <a:ext cx="772085"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pic>
        <p:nvPicPr>
          <p:cNvPr id="6" name="Picture 5">
            <a:extLst>
              <a:ext uri="{FF2B5EF4-FFF2-40B4-BE49-F238E27FC236}">
                <a16:creationId xmlns:a16="http://schemas.microsoft.com/office/drawing/2014/main" id="{60FF5A0A-511D-1FC7-CB0D-CC6A7B2DA4E5}"/>
              </a:ext>
            </a:extLst>
          </p:cNvPr>
          <p:cNvPicPr>
            <a:picLocks noChangeAspect="1"/>
          </p:cNvPicPr>
          <p:nvPr/>
        </p:nvPicPr>
        <p:blipFill>
          <a:blip r:embed="rId3"/>
          <a:stretch>
            <a:fillRect/>
          </a:stretch>
        </p:blipFill>
        <p:spPr>
          <a:xfrm>
            <a:off x="2895600" y="5779532"/>
            <a:ext cx="4685658" cy="304800"/>
          </a:xfrm>
          <a:prstGeom prst="rect">
            <a:avLst/>
          </a:prstGeom>
        </p:spPr>
      </p:pic>
    </p:spTree>
    <p:extLst>
      <p:ext uri="{BB962C8B-B14F-4D97-AF65-F5344CB8AC3E}">
        <p14:creationId xmlns:p14="http://schemas.microsoft.com/office/powerpoint/2010/main" val="1199785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3E750-0847-40FE-938E-541198B7465A}"/>
              </a:ext>
            </a:extLst>
          </p:cNvPr>
          <p:cNvSpPr>
            <a:spLocks noGrp="1"/>
          </p:cNvSpPr>
          <p:nvPr>
            <p:ph type="title"/>
          </p:nvPr>
        </p:nvSpPr>
        <p:spPr/>
        <p:txBody>
          <a:bodyPr/>
          <a:lstStyle/>
          <a:p>
            <a:r>
              <a:rPr lang="en-US" dirty="0"/>
              <a:t>Poll Question 6</a:t>
            </a:r>
          </a:p>
        </p:txBody>
      </p:sp>
      <p:sp>
        <p:nvSpPr>
          <p:cNvPr id="3" name="Content Placeholder 2">
            <a:extLst>
              <a:ext uri="{FF2B5EF4-FFF2-40B4-BE49-F238E27FC236}">
                <a16:creationId xmlns:a16="http://schemas.microsoft.com/office/drawing/2014/main" id="{A0A0B409-4781-4F84-BF17-436D19622D56}"/>
              </a:ext>
            </a:extLst>
          </p:cNvPr>
          <p:cNvSpPr>
            <a:spLocks noGrp="1"/>
          </p:cNvSpPr>
          <p:nvPr>
            <p:ph sz="quarter" idx="1"/>
          </p:nvPr>
        </p:nvSpPr>
        <p:spPr>
          <a:xfrm>
            <a:off x="457200" y="1219200"/>
            <a:ext cx="4041648" cy="5257800"/>
          </a:xfrm>
        </p:spPr>
        <p:txBody>
          <a:bodyPr>
            <a:normAutofit fontScale="92500" lnSpcReduction="10000"/>
          </a:bodyPr>
          <a:lstStyle/>
          <a:p>
            <a:r>
              <a:rPr lang="en-US" dirty="0"/>
              <a:t>JL is 78 and drinks a “few cocktails” every night. Lives with partner and takes basal insulin at night and bolus insulin as needed.  </a:t>
            </a:r>
            <a:r>
              <a:rPr lang="en-US" dirty="0">
                <a:solidFill>
                  <a:srgbClr val="0070C0"/>
                </a:solidFill>
              </a:rPr>
              <a:t>Has had a few low blood glucose levels in past week of 62, 49 and 51</a:t>
            </a:r>
            <a:r>
              <a:rPr lang="en-US" dirty="0"/>
              <a:t>. What is the most important recommendation?  </a:t>
            </a:r>
          </a:p>
        </p:txBody>
      </p:sp>
      <p:sp>
        <p:nvSpPr>
          <p:cNvPr id="4" name="Content Placeholder 3">
            <a:extLst>
              <a:ext uri="{FF2B5EF4-FFF2-40B4-BE49-F238E27FC236}">
                <a16:creationId xmlns:a16="http://schemas.microsoft.com/office/drawing/2014/main" id="{9B4D879C-96C0-46C6-B179-72C99C25348C}"/>
              </a:ext>
            </a:extLst>
          </p:cNvPr>
          <p:cNvSpPr>
            <a:spLocks noGrp="1"/>
          </p:cNvSpPr>
          <p:nvPr>
            <p:ph sz="quarter" idx="2"/>
          </p:nvPr>
        </p:nvSpPr>
        <p:spPr/>
        <p:txBody>
          <a:bodyPr>
            <a:normAutofit fontScale="92500" lnSpcReduction="10000"/>
          </a:bodyPr>
          <a:lstStyle/>
          <a:p>
            <a:r>
              <a:rPr lang="en-US" dirty="0"/>
              <a:t>A. Decrease alcohol intake</a:t>
            </a:r>
          </a:p>
          <a:p>
            <a:r>
              <a:rPr lang="en-US" dirty="0"/>
              <a:t>B. Check BG at least 4 times a day.</a:t>
            </a:r>
          </a:p>
          <a:p>
            <a:r>
              <a:rPr lang="en-US" dirty="0"/>
              <a:t>C. Double check injection sites.</a:t>
            </a:r>
          </a:p>
          <a:p>
            <a:r>
              <a:rPr lang="en-US" dirty="0"/>
              <a:t>D. Get glucagon rescue medication.</a:t>
            </a:r>
          </a:p>
        </p:txBody>
      </p:sp>
      <p:pic>
        <p:nvPicPr>
          <p:cNvPr id="6" name="Picture 5">
            <a:extLst>
              <a:ext uri="{FF2B5EF4-FFF2-40B4-BE49-F238E27FC236}">
                <a16:creationId xmlns:a16="http://schemas.microsoft.com/office/drawing/2014/main" id="{FE3F8B72-DF82-4086-B5AB-A66FE35B62F3}"/>
              </a:ext>
            </a:extLst>
          </p:cNvPr>
          <p:cNvPicPr>
            <a:picLocks noChangeAspect="1"/>
          </p:cNvPicPr>
          <p:nvPr/>
        </p:nvPicPr>
        <p:blipFill>
          <a:blip r:embed="rId2"/>
          <a:stretch>
            <a:fillRect/>
          </a:stretch>
        </p:blipFill>
        <p:spPr>
          <a:xfrm>
            <a:off x="5867400" y="5017356"/>
            <a:ext cx="1219200" cy="1415682"/>
          </a:xfrm>
          <a:prstGeom prst="rect">
            <a:avLst/>
          </a:prstGeom>
        </p:spPr>
      </p:pic>
      <p:pic>
        <p:nvPicPr>
          <p:cNvPr id="7" name="Picture 6" descr="Wood human figure">
            <a:extLst>
              <a:ext uri="{FF2B5EF4-FFF2-40B4-BE49-F238E27FC236}">
                <a16:creationId xmlns:a16="http://schemas.microsoft.com/office/drawing/2014/main" id="{7C88E2DF-5D44-40F4-EE0B-CCDD79013A07}"/>
              </a:ext>
            </a:extLst>
          </p:cNvPr>
          <p:cNvPicPr>
            <a:picLocks noChangeAspect="1"/>
          </p:cNvPicPr>
          <p:nvPr/>
        </p:nvPicPr>
        <p:blipFill>
          <a:blip r:embed="rId3" cstate="print">
            <a:extLst>
              <a:ext uri="{28A0092B-C50C-407E-A947-70E740481C1C}">
                <a14:useLocalDpi xmlns:a14="http://schemas.microsoft.com/office/drawing/2010/main" val="0"/>
              </a:ext>
            </a:extLst>
          </a:blip>
          <a:srcRect l="4346" t="5250" r="34783"/>
          <a:stretch/>
        </p:blipFill>
        <p:spPr>
          <a:xfrm rot="1932445">
            <a:off x="4448202" y="357396"/>
            <a:ext cx="606552" cy="656809"/>
          </a:xfrm>
          <a:prstGeom prst="rect">
            <a:avLst/>
          </a:prstGeom>
        </p:spPr>
      </p:pic>
    </p:spTree>
    <p:extLst>
      <p:ext uri="{BB962C8B-B14F-4D97-AF65-F5344CB8AC3E}">
        <p14:creationId xmlns:p14="http://schemas.microsoft.com/office/powerpoint/2010/main" val="3569684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88A4B-AEEF-C9F5-BF4F-F888AED7078B}"/>
              </a:ext>
            </a:extLst>
          </p:cNvPr>
          <p:cNvSpPr>
            <a:spLocks noGrp="1"/>
          </p:cNvSpPr>
          <p:nvPr>
            <p:ph type="title"/>
          </p:nvPr>
        </p:nvSpPr>
        <p:spPr/>
        <p:txBody>
          <a:bodyPr/>
          <a:lstStyle/>
          <a:p>
            <a:r>
              <a:rPr lang="en-US" dirty="0"/>
              <a:t>Hyperglycemic Crisis	</a:t>
            </a:r>
          </a:p>
        </p:txBody>
      </p:sp>
      <p:pic>
        <p:nvPicPr>
          <p:cNvPr id="6" name="Content Placeholder 5">
            <a:extLst>
              <a:ext uri="{FF2B5EF4-FFF2-40B4-BE49-F238E27FC236}">
                <a16:creationId xmlns:a16="http://schemas.microsoft.com/office/drawing/2014/main" id="{6AA2912C-ACCE-DA94-8F67-81286C7BF944}"/>
              </a:ext>
            </a:extLst>
          </p:cNvPr>
          <p:cNvPicPr>
            <a:picLocks noGrp="1" noChangeAspect="1"/>
          </p:cNvPicPr>
          <p:nvPr>
            <p:ph sz="quarter" idx="1"/>
          </p:nvPr>
        </p:nvPicPr>
        <p:blipFill>
          <a:blip r:embed="rId2"/>
          <a:stretch>
            <a:fillRect/>
          </a:stretch>
        </p:blipFill>
        <p:spPr>
          <a:xfrm>
            <a:off x="380999" y="1295400"/>
            <a:ext cx="4041775" cy="2955783"/>
          </a:xfrm>
        </p:spPr>
      </p:pic>
      <p:pic>
        <p:nvPicPr>
          <p:cNvPr id="8" name="Content Placeholder 7">
            <a:extLst>
              <a:ext uri="{FF2B5EF4-FFF2-40B4-BE49-F238E27FC236}">
                <a16:creationId xmlns:a16="http://schemas.microsoft.com/office/drawing/2014/main" id="{D957AF3A-3B20-5E5B-C8B2-7E31A2BF42FE}"/>
              </a:ext>
            </a:extLst>
          </p:cNvPr>
          <p:cNvPicPr>
            <a:picLocks noGrp="1" noChangeAspect="1"/>
          </p:cNvPicPr>
          <p:nvPr>
            <p:ph sz="quarter" idx="2"/>
          </p:nvPr>
        </p:nvPicPr>
        <p:blipFill>
          <a:blip r:embed="rId3"/>
          <a:stretch>
            <a:fillRect/>
          </a:stretch>
        </p:blipFill>
        <p:spPr>
          <a:xfrm>
            <a:off x="4442802" y="1363591"/>
            <a:ext cx="4339864" cy="2819400"/>
          </a:xfrm>
        </p:spPr>
      </p:pic>
      <p:pic>
        <p:nvPicPr>
          <p:cNvPr id="10" name="Picture 9">
            <a:extLst>
              <a:ext uri="{FF2B5EF4-FFF2-40B4-BE49-F238E27FC236}">
                <a16:creationId xmlns:a16="http://schemas.microsoft.com/office/drawing/2014/main" id="{B69205A3-E29F-F5E8-C76B-D6A724464A01}"/>
              </a:ext>
            </a:extLst>
          </p:cNvPr>
          <p:cNvPicPr>
            <a:picLocks noChangeAspect="1"/>
          </p:cNvPicPr>
          <p:nvPr/>
        </p:nvPicPr>
        <p:blipFill>
          <a:blip r:embed="rId4"/>
          <a:stretch>
            <a:fillRect/>
          </a:stretch>
        </p:blipFill>
        <p:spPr>
          <a:xfrm>
            <a:off x="2133600" y="4492113"/>
            <a:ext cx="5105400" cy="2140974"/>
          </a:xfrm>
          <a:prstGeom prst="rect">
            <a:avLst/>
          </a:prstGeom>
        </p:spPr>
      </p:pic>
    </p:spTree>
    <p:extLst>
      <p:ext uri="{BB962C8B-B14F-4D97-AF65-F5344CB8AC3E}">
        <p14:creationId xmlns:p14="http://schemas.microsoft.com/office/powerpoint/2010/main" val="1498814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2306" name="Rectangle 2"/>
          <p:cNvSpPr>
            <a:spLocks noGrp="1" noChangeArrowheads="1"/>
          </p:cNvSpPr>
          <p:nvPr>
            <p:ph type="title"/>
          </p:nvPr>
        </p:nvSpPr>
        <p:spPr>
          <a:xfrm>
            <a:off x="423069" y="328082"/>
            <a:ext cx="8459787" cy="1143000"/>
          </a:xfrm>
        </p:spPr>
        <p:txBody>
          <a:bodyPr lIns="90488" tIns="44450" rIns="90488" bIns="44450" anchor="b">
            <a:normAutofit fontScale="90000"/>
          </a:bodyPr>
          <a:lstStyle/>
          <a:p>
            <a:pPr>
              <a:defRPr/>
            </a:pPr>
            <a:r>
              <a:rPr lang="en-US" sz="4800" dirty="0"/>
              <a:t>         </a:t>
            </a:r>
            <a:r>
              <a:rPr lang="en-US" sz="4800" b="1" dirty="0"/>
              <a:t>                    HHS	  </a:t>
            </a:r>
            <a:r>
              <a:rPr lang="en-US" sz="4800" dirty="0"/>
              <a:t>   </a:t>
            </a:r>
            <a:r>
              <a:rPr lang="en-US" b="1" dirty="0"/>
              <a:t>DKA	  EDKA	</a:t>
            </a:r>
            <a:endParaRPr lang="en-US" sz="3600" b="1" dirty="0">
              <a:sym typeface="Monotype Sorts" pitchFamily="2" charset="2"/>
            </a:endParaRPr>
          </a:p>
        </p:txBody>
      </p:sp>
      <p:sp>
        <p:nvSpPr>
          <p:cNvPr id="1762307" name="Rectangle 3"/>
          <p:cNvSpPr>
            <a:spLocks noGrp="1" noChangeArrowheads="1"/>
          </p:cNvSpPr>
          <p:nvPr>
            <p:ph type="body" sz="half" idx="1"/>
          </p:nvPr>
        </p:nvSpPr>
        <p:spPr>
          <a:xfrm>
            <a:off x="4572000" y="1600200"/>
            <a:ext cx="4348163" cy="4876800"/>
          </a:xfrm>
        </p:spPr>
        <p:txBody>
          <a:bodyPr lIns="90488" tIns="44450" rIns="90488" bIns="44450">
            <a:normAutofit fontScale="85000" lnSpcReduction="20000"/>
          </a:bodyPr>
          <a:lstStyle/>
          <a:p>
            <a:pPr>
              <a:defRPr/>
            </a:pPr>
            <a:r>
              <a:rPr lang="en-US" dirty="0">
                <a:solidFill>
                  <a:schemeClr val="bg1">
                    <a:lumMod val="75000"/>
                  </a:schemeClr>
                </a:solidFill>
              </a:rPr>
              <a:t>Usually &lt; 40 yrs old</a:t>
            </a:r>
          </a:p>
          <a:p>
            <a:pPr>
              <a:defRPr/>
            </a:pPr>
            <a:r>
              <a:rPr lang="en-US" dirty="0">
                <a:solidFill>
                  <a:schemeClr val="bg1">
                    <a:lumMod val="75000"/>
                  </a:schemeClr>
                </a:solidFill>
              </a:rPr>
              <a:t>&lt; 2 days symptoms</a:t>
            </a:r>
          </a:p>
          <a:p>
            <a:pPr>
              <a:defRPr/>
            </a:pPr>
            <a:r>
              <a:rPr lang="en-US" dirty="0">
                <a:solidFill>
                  <a:schemeClr val="bg1">
                    <a:lumMod val="75000"/>
                  </a:schemeClr>
                </a:solidFill>
              </a:rPr>
              <a:t>Glucose 200+ or anyone with diabetes </a:t>
            </a:r>
          </a:p>
          <a:p>
            <a:pPr>
              <a:defRPr/>
            </a:pPr>
            <a:r>
              <a:rPr lang="en-US" sz="3000" dirty="0">
                <a:solidFill>
                  <a:schemeClr val="bg1">
                    <a:lumMod val="75000"/>
                  </a:schemeClr>
                </a:solidFill>
              </a:rPr>
              <a:t>Beta-</a:t>
            </a:r>
            <a:r>
              <a:rPr lang="en-US" sz="3000" dirty="0" err="1">
                <a:solidFill>
                  <a:schemeClr val="bg1">
                    <a:lumMod val="75000"/>
                  </a:schemeClr>
                </a:solidFill>
              </a:rPr>
              <a:t>hydroxybutyrate</a:t>
            </a:r>
            <a:r>
              <a:rPr lang="en-US" sz="3000" dirty="0">
                <a:solidFill>
                  <a:schemeClr val="bg1">
                    <a:lumMod val="75000"/>
                  </a:schemeClr>
                </a:solidFill>
              </a:rPr>
              <a:t> 3.0 + or Urine ketone of 2+</a:t>
            </a:r>
          </a:p>
          <a:p>
            <a:pPr>
              <a:defRPr/>
            </a:pPr>
            <a:r>
              <a:rPr lang="en-US" dirty="0">
                <a:solidFill>
                  <a:schemeClr val="bg1">
                    <a:lumMod val="75000"/>
                  </a:schemeClr>
                </a:solidFill>
              </a:rPr>
              <a:t>pH less than 7.3</a:t>
            </a:r>
          </a:p>
          <a:p>
            <a:pPr>
              <a:defRPr/>
            </a:pPr>
            <a:r>
              <a:rPr lang="en-US" dirty="0">
                <a:solidFill>
                  <a:schemeClr val="bg1">
                    <a:lumMod val="75000"/>
                  </a:schemeClr>
                </a:solidFill>
              </a:rPr>
              <a:t>Bicarb less than 18 mmol/L</a:t>
            </a:r>
          </a:p>
          <a:p>
            <a:pPr>
              <a:defRPr/>
            </a:pPr>
            <a:r>
              <a:rPr lang="en-US" dirty="0">
                <a:solidFill>
                  <a:schemeClr val="bg1">
                    <a:lumMod val="75000"/>
                  </a:schemeClr>
                </a:solidFill>
              </a:rPr>
              <a:t>Serum osmolality 300 +</a:t>
            </a:r>
          </a:p>
          <a:p>
            <a:pPr>
              <a:defRPr/>
            </a:pPr>
            <a:r>
              <a:rPr lang="en-US" dirty="0">
                <a:solidFill>
                  <a:schemeClr val="bg1">
                    <a:lumMod val="75000"/>
                  </a:schemeClr>
                </a:solidFill>
              </a:rPr>
              <a:t>Usually type 1</a:t>
            </a:r>
          </a:p>
          <a:p>
            <a:pPr>
              <a:defRPr/>
            </a:pPr>
            <a:r>
              <a:rPr lang="en-US" strike="sngStrike" dirty="0">
                <a:solidFill>
                  <a:schemeClr val="bg1">
                    <a:lumMod val="75000"/>
                  </a:schemeClr>
                </a:solidFill>
              </a:rPr>
              <a:t>Anion Gap &gt; 12</a:t>
            </a:r>
          </a:p>
          <a:p>
            <a:pPr>
              <a:defRPr/>
            </a:pPr>
            <a:r>
              <a:rPr lang="en-US" dirty="0">
                <a:solidFill>
                  <a:schemeClr val="bg1">
                    <a:lumMod val="75000"/>
                  </a:schemeClr>
                </a:solidFill>
              </a:rPr>
              <a:t>3 – 10% mortality</a:t>
            </a:r>
            <a:endParaRPr lang="en-US" sz="3200" dirty="0">
              <a:solidFill>
                <a:schemeClr val="bg1">
                  <a:lumMod val="75000"/>
                </a:schemeClr>
              </a:solidFill>
            </a:endParaRPr>
          </a:p>
        </p:txBody>
      </p:sp>
      <p:sp>
        <p:nvSpPr>
          <p:cNvPr id="1762308" name="Rectangle 4"/>
          <p:cNvSpPr>
            <a:spLocks noGrp="1" noChangeArrowheads="1"/>
          </p:cNvSpPr>
          <p:nvPr>
            <p:ph type="body" sz="half" idx="2"/>
          </p:nvPr>
        </p:nvSpPr>
        <p:spPr>
          <a:xfrm>
            <a:off x="423069" y="1600200"/>
            <a:ext cx="4338637" cy="4876800"/>
          </a:xfrm>
        </p:spPr>
        <p:txBody>
          <a:bodyPr lIns="90488" tIns="44450" rIns="90488" bIns="44450">
            <a:normAutofit fontScale="92500" lnSpcReduction="20000"/>
          </a:bodyPr>
          <a:lstStyle/>
          <a:p>
            <a:pPr>
              <a:defRPr/>
            </a:pPr>
            <a:r>
              <a:rPr lang="en-US" dirty="0"/>
              <a:t>Usually &gt;60 yrs old</a:t>
            </a:r>
          </a:p>
          <a:p>
            <a:pPr>
              <a:defRPr/>
            </a:pPr>
            <a:r>
              <a:rPr lang="en-US" dirty="0"/>
              <a:t>&gt; 5 days symptoms</a:t>
            </a:r>
          </a:p>
          <a:p>
            <a:pPr>
              <a:defRPr/>
            </a:pPr>
            <a:r>
              <a:rPr lang="en-US" dirty="0"/>
              <a:t>Glucose &gt;600</a:t>
            </a:r>
          </a:p>
          <a:p>
            <a:pPr>
              <a:defRPr/>
            </a:pPr>
            <a:r>
              <a:rPr lang="en-US" sz="3000" dirty="0"/>
              <a:t>Beta-hydroxybutyrate &lt;3, urine ketones &lt;2</a:t>
            </a:r>
          </a:p>
          <a:p>
            <a:pPr>
              <a:defRPr/>
            </a:pPr>
            <a:r>
              <a:rPr lang="en-US" dirty="0"/>
              <a:t>pH normal 7.3+</a:t>
            </a:r>
          </a:p>
          <a:p>
            <a:pPr>
              <a:defRPr/>
            </a:pPr>
            <a:r>
              <a:rPr lang="en-US" dirty="0"/>
              <a:t>Bicarb more than 18</a:t>
            </a:r>
          </a:p>
          <a:p>
            <a:pPr>
              <a:defRPr/>
            </a:pPr>
            <a:r>
              <a:rPr lang="en-US" dirty="0"/>
              <a:t>Serum osmolality 300 +</a:t>
            </a:r>
          </a:p>
          <a:p>
            <a:pPr>
              <a:defRPr/>
            </a:pPr>
            <a:r>
              <a:rPr lang="en-US" dirty="0"/>
              <a:t>Usually type 2</a:t>
            </a:r>
          </a:p>
          <a:p>
            <a:pPr>
              <a:defRPr/>
            </a:pPr>
            <a:r>
              <a:rPr lang="en-US" strike="sngStrike" dirty="0"/>
              <a:t>Anion Gap &lt; 12</a:t>
            </a:r>
          </a:p>
          <a:p>
            <a:pPr>
              <a:defRPr/>
            </a:pPr>
            <a:r>
              <a:rPr lang="en-US" dirty="0"/>
              <a:t>10 - 20% mortality</a:t>
            </a:r>
          </a:p>
          <a:p>
            <a:pPr>
              <a:buFont typeface="Wingdings" panose="05000000000000000000" pitchFamily="2" charset="2"/>
              <a:buNone/>
              <a:defRPr/>
            </a:pPr>
            <a:endParaRPr lang="en-US" dirty="0"/>
          </a:p>
        </p:txBody>
      </p:sp>
      <p:graphicFrame>
        <p:nvGraphicFramePr>
          <p:cNvPr id="4" name="Table 3">
            <a:extLst>
              <a:ext uri="{FF2B5EF4-FFF2-40B4-BE49-F238E27FC236}">
                <a16:creationId xmlns:a16="http://schemas.microsoft.com/office/drawing/2014/main" id="{0B4EA32F-D1F6-8754-7123-40AB6C306650}"/>
              </a:ext>
            </a:extLst>
          </p:cNvPr>
          <p:cNvGraphicFramePr>
            <a:graphicFrameLocks noGrp="1"/>
          </p:cNvGraphicFramePr>
          <p:nvPr/>
        </p:nvGraphicFramePr>
        <p:xfrm>
          <a:off x="421257" y="1523856"/>
          <a:ext cx="6724906" cy="4854031"/>
        </p:xfrm>
        <a:graphic>
          <a:graphicData uri="http://schemas.openxmlformats.org/drawingml/2006/table">
            <a:tbl>
              <a:tblPr firstRow="1" bandRow="1">
                <a:tableStyleId>{F5AB1C69-6EDB-4FF4-983F-18BD219EF322}</a:tableStyleId>
              </a:tblPr>
              <a:tblGrid>
                <a:gridCol w="3448306">
                  <a:extLst>
                    <a:ext uri="{9D8B030D-6E8A-4147-A177-3AD203B41FA5}">
                      <a16:colId xmlns:a16="http://schemas.microsoft.com/office/drawing/2014/main" val="1323830432"/>
                    </a:ext>
                  </a:extLst>
                </a:gridCol>
                <a:gridCol w="1828800">
                  <a:extLst>
                    <a:ext uri="{9D8B030D-6E8A-4147-A177-3AD203B41FA5}">
                      <a16:colId xmlns:a16="http://schemas.microsoft.com/office/drawing/2014/main" val="154177847"/>
                    </a:ext>
                  </a:extLst>
                </a:gridCol>
                <a:gridCol w="1447800">
                  <a:extLst>
                    <a:ext uri="{9D8B030D-6E8A-4147-A177-3AD203B41FA5}">
                      <a16:colId xmlns:a16="http://schemas.microsoft.com/office/drawing/2014/main" val="1850862217"/>
                    </a:ext>
                  </a:extLst>
                </a:gridCol>
              </a:tblGrid>
              <a:tr h="580853">
                <a:tc>
                  <a:txBody>
                    <a:bodyPr/>
                    <a:lstStyle/>
                    <a:p>
                      <a:r>
                        <a:rPr lang="en-US" sz="2800" dirty="0"/>
                        <a:t>Labs</a:t>
                      </a:r>
                    </a:p>
                  </a:txBody>
                  <a:tcPr/>
                </a:tc>
                <a:tc>
                  <a:txBody>
                    <a:bodyPr/>
                    <a:lstStyle/>
                    <a:p>
                      <a:pPr algn="ctr"/>
                      <a:r>
                        <a:rPr lang="en-US" sz="2800" dirty="0"/>
                        <a:t>HHS</a:t>
                      </a:r>
                    </a:p>
                  </a:txBody>
                  <a:tcPr/>
                </a:tc>
                <a:tc>
                  <a:txBody>
                    <a:bodyPr/>
                    <a:lstStyle/>
                    <a:p>
                      <a:pPr algn="ctr"/>
                      <a:r>
                        <a:rPr lang="en-US" sz="2800" dirty="0"/>
                        <a:t>DKA</a:t>
                      </a:r>
                    </a:p>
                  </a:txBody>
                  <a:tcPr/>
                </a:tc>
                <a:extLst>
                  <a:ext uri="{0D108BD9-81ED-4DB2-BD59-A6C34878D82A}">
                    <a16:rowId xmlns:a16="http://schemas.microsoft.com/office/drawing/2014/main" val="1524358933"/>
                  </a:ext>
                </a:extLst>
              </a:tr>
              <a:tr h="588921">
                <a:tc>
                  <a:txBody>
                    <a:bodyPr/>
                    <a:lstStyle/>
                    <a:p>
                      <a:r>
                        <a:rPr lang="en-US" sz="2800" dirty="0"/>
                        <a:t>Glucose</a:t>
                      </a:r>
                    </a:p>
                  </a:txBody>
                  <a:tcPr/>
                </a:tc>
                <a:tc>
                  <a:txBody>
                    <a:bodyPr/>
                    <a:lstStyle/>
                    <a:p>
                      <a:pPr algn="ctr"/>
                      <a:r>
                        <a:rPr lang="en-US" sz="2800" dirty="0"/>
                        <a:t>600+</a:t>
                      </a:r>
                    </a:p>
                  </a:txBody>
                  <a:tcPr/>
                </a:tc>
                <a:tc>
                  <a:txBody>
                    <a:bodyPr/>
                    <a:lstStyle/>
                    <a:p>
                      <a:pPr algn="ctr"/>
                      <a:r>
                        <a:rPr lang="en-US" sz="2800" dirty="0"/>
                        <a:t>200+</a:t>
                      </a:r>
                    </a:p>
                  </a:txBody>
                  <a:tcPr/>
                </a:tc>
                <a:extLst>
                  <a:ext uri="{0D108BD9-81ED-4DB2-BD59-A6C34878D82A}">
                    <a16:rowId xmlns:a16="http://schemas.microsoft.com/office/drawing/2014/main" val="1728478550"/>
                  </a:ext>
                </a:extLst>
              </a:tr>
              <a:tr h="739652">
                <a:tc>
                  <a:txBody>
                    <a:bodyPr/>
                    <a:lstStyle/>
                    <a:p>
                      <a:r>
                        <a:rPr lang="en-US" sz="2800" dirty="0"/>
                        <a:t>Beta-hydroxybutyrate</a:t>
                      </a:r>
                    </a:p>
                  </a:txBody>
                  <a:tcPr/>
                </a:tc>
                <a:tc>
                  <a:txBody>
                    <a:bodyPr/>
                    <a:lstStyle/>
                    <a:p>
                      <a:pPr algn="ctr"/>
                      <a:r>
                        <a:rPr lang="en-US" sz="2800" dirty="0"/>
                        <a:t>&lt;3</a:t>
                      </a:r>
                    </a:p>
                  </a:txBody>
                  <a:tcPr/>
                </a:tc>
                <a:tc>
                  <a:txBody>
                    <a:bodyPr/>
                    <a:lstStyle/>
                    <a:p>
                      <a:pPr algn="ctr"/>
                      <a:r>
                        <a:rPr lang="en-US" sz="2800" dirty="0"/>
                        <a:t>3+</a:t>
                      </a:r>
                    </a:p>
                  </a:txBody>
                  <a:tcPr/>
                </a:tc>
                <a:extLst>
                  <a:ext uri="{0D108BD9-81ED-4DB2-BD59-A6C34878D82A}">
                    <a16:rowId xmlns:a16="http://schemas.microsoft.com/office/drawing/2014/main" val="1691832588"/>
                  </a:ext>
                </a:extLst>
              </a:tr>
              <a:tr h="588921">
                <a:tc>
                  <a:txBody>
                    <a:bodyPr/>
                    <a:lstStyle/>
                    <a:p>
                      <a:r>
                        <a:rPr lang="en-US" sz="2800" dirty="0"/>
                        <a:t>Urine ketones</a:t>
                      </a:r>
                    </a:p>
                  </a:txBody>
                  <a:tcPr/>
                </a:tc>
                <a:tc>
                  <a:txBody>
                    <a:bodyPr/>
                    <a:lstStyle/>
                    <a:p>
                      <a:pPr algn="ctr"/>
                      <a:r>
                        <a:rPr lang="en-US" sz="2800" dirty="0"/>
                        <a:t>&lt;2</a:t>
                      </a:r>
                    </a:p>
                  </a:txBody>
                  <a:tcPr/>
                </a:tc>
                <a:tc>
                  <a:txBody>
                    <a:bodyPr/>
                    <a:lstStyle/>
                    <a:p>
                      <a:pPr algn="ctr"/>
                      <a:r>
                        <a:rPr lang="en-US" sz="2800" dirty="0"/>
                        <a:t>2+</a:t>
                      </a:r>
                    </a:p>
                  </a:txBody>
                  <a:tcPr/>
                </a:tc>
                <a:extLst>
                  <a:ext uri="{0D108BD9-81ED-4DB2-BD59-A6C34878D82A}">
                    <a16:rowId xmlns:a16="http://schemas.microsoft.com/office/drawing/2014/main" val="4019625088"/>
                  </a:ext>
                </a:extLst>
              </a:tr>
              <a:tr h="588921">
                <a:tc>
                  <a:txBody>
                    <a:bodyPr/>
                    <a:lstStyle/>
                    <a:p>
                      <a:r>
                        <a:rPr lang="en-US" sz="2800" dirty="0"/>
                        <a:t>Blood pH </a:t>
                      </a:r>
                    </a:p>
                  </a:txBody>
                  <a:tcPr/>
                </a:tc>
                <a:tc>
                  <a:txBody>
                    <a:bodyPr/>
                    <a:lstStyle/>
                    <a:p>
                      <a:pPr algn="ctr"/>
                      <a:r>
                        <a:rPr lang="en-US" sz="2800" dirty="0"/>
                        <a:t>7.3+</a:t>
                      </a:r>
                    </a:p>
                  </a:txBody>
                  <a:tcPr/>
                </a:tc>
                <a:tc>
                  <a:txBody>
                    <a:bodyPr/>
                    <a:lstStyle/>
                    <a:p>
                      <a:pPr algn="ctr"/>
                      <a:r>
                        <a:rPr lang="en-US" sz="2800" dirty="0"/>
                        <a:t>&lt;7.3</a:t>
                      </a:r>
                    </a:p>
                  </a:txBody>
                  <a:tcPr/>
                </a:tc>
                <a:extLst>
                  <a:ext uri="{0D108BD9-81ED-4DB2-BD59-A6C34878D82A}">
                    <a16:rowId xmlns:a16="http://schemas.microsoft.com/office/drawing/2014/main" val="1705530622"/>
                  </a:ext>
                </a:extLst>
              </a:tr>
              <a:tr h="588921">
                <a:tc>
                  <a:txBody>
                    <a:bodyPr/>
                    <a:lstStyle/>
                    <a:p>
                      <a:r>
                        <a:rPr lang="en-US" sz="2800" dirty="0"/>
                        <a:t>Bicarb</a:t>
                      </a:r>
                    </a:p>
                  </a:txBody>
                  <a:tcPr/>
                </a:tc>
                <a:tc>
                  <a:txBody>
                    <a:bodyPr/>
                    <a:lstStyle/>
                    <a:p>
                      <a:pPr algn="ctr"/>
                      <a:r>
                        <a:rPr lang="en-US" sz="2800" dirty="0"/>
                        <a:t>15+</a:t>
                      </a:r>
                    </a:p>
                  </a:txBody>
                  <a:tcPr/>
                </a:tc>
                <a:tc>
                  <a:txBody>
                    <a:bodyPr/>
                    <a:lstStyle/>
                    <a:p>
                      <a:pPr algn="ctr"/>
                      <a:r>
                        <a:rPr lang="en-US" sz="2800" dirty="0"/>
                        <a:t>&lt;18</a:t>
                      </a:r>
                    </a:p>
                  </a:txBody>
                  <a:tcPr/>
                </a:tc>
                <a:extLst>
                  <a:ext uri="{0D108BD9-81ED-4DB2-BD59-A6C34878D82A}">
                    <a16:rowId xmlns:a16="http://schemas.microsoft.com/office/drawing/2014/main" val="1746237699"/>
                  </a:ext>
                </a:extLst>
              </a:tr>
              <a:tr h="588921">
                <a:tc>
                  <a:txBody>
                    <a:bodyPr/>
                    <a:lstStyle/>
                    <a:p>
                      <a:r>
                        <a:rPr lang="en-US" sz="2800" dirty="0"/>
                        <a:t>Serum osmolality</a:t>
                      </a:r>
                    </a:p>
                  </a:txBody>
                  <a:tcPr/>
                </a:tc>
                <a:tc>
                  <a:txBody>
                    <a:bodyPr/>
                    <a:lstStyle/>
                    <a:p>
                      <a:pPr algn="ctr"/>
                      <a:r>
                        <a:rPr lang="en-US" sz="2800" dirty="0"/>
                        <a:t>300+</a:t>
                      </a:r>
                    </a:p>
                  </a:txBody>
                  <a:tcPr/>
                </a:tc>
                <a:tc>
                  <a:txBody>
                    <a:bodyPr/>
                    <a:lstStyle/>
                    <a:p>
                      <a:pPr algn="ctr"/>
                      <a:r>
                        <a:rPr lang="en-US" sz="2800" dirty="0"/>
                        <a:t> </a:t>
                      </a:r>
                    </a:p>
                  </a:txBody>
                  <a:tcPr/>
                </a:tc>
                <a:extLst>
                  <a:ext uri="{0D108BD9-81ED-4DB2-BD59-A6C34878D82A}">
                    <a16:rowId xmlns:a16="http://schemas.microsoft.com/office/drawing/2014/main" val="2741336017"/>
                  </a:ext>
                </a:extLst>
              </a:tr>
              <a:tr h="588921">
                <a:tc>
                  <a:txBody>
                    <a:bodyPr/>
                    <a:lstStyle/>
                    <a:p>
                      <a:r>
                        <a:rPr lang="en-US" sz="2800" dirty="0"/>
                        <a:t>Anion gap (if used)</a:t>
                      </a:r>
                    </a:p>
                  </a:txBody>
                  <a:tcPr/>
                </a:tc>
                <a:tc>
                  <a:txBody>
                    <a:bodyPr/>
                    <a:lstStyle/>
                    <a:p>
                      <a:pPr algn="ctr"/>
                      <a:r>
                        <a:rPr lang="en-US" sz="2800" dirty="0"/>
                        <a:t>&lt;12</a:t>
                      </a:r>
                    </a:p>
                  </a:txBody>
                  <a:tcPr/>
                </a:tc>
                <a:tc>
                  <a:txBody>
                    <a:bodyPr/>
                    <a:lstStyle/>
                    <a:p>
                      <a:pPr algn="ctr"/>
                      <a:r>
                        <a:rPr lang="en-US" sz="2800" dirty="0"/>
                        <a:t>&gt;12</a:t>
                      </a:r>
                    </a:p>
                  </a:txBody>
                  <a:tcPr/>
                </a:tc>
                <a:extLst>
                  <a:ext uri="{0D108BD9-81ED-4DB2-BD59-A6C34878D82A}">
                    <a16:rowId xmlns:a16="http://schemas.microsoft.com/office/drawing/2014/main" val="3822937672"/>
                  </a:ext>
                </a:extLst>
              </a:tr>
            </a:tbl>
          </a:graphicData>
        </a:graphic>
      </p:graphicFrame>
      <p:graphicFrame>
        <p:nvGraphicFramePr>
          <p:cNvPr id="5" name="Table 4">
            <a:extLst>
              <a:ext uri="{FF2B5EF4-FFF2-40B4-BE49-F238E27FC236}">
                <a16:creationId xmlns:a16="http://schemas.microsoft.com/office/drawing/2014/main" id="{7D98D3C6-79CE-E60E-9090-7A57C851FAD0}"/>
              </a:ext>
            </a:extLst>
          </p:cNvPr>
          <p:cNvGraphicFramePr>
            <a:graphicFrameLocks noGrp="1"/>
          </p:cNvGraphicFramePr>
          <p:nvPr/>
        </p:nvGraphicFramePr>
        <p:xfrm>
          <a:off x="7086600" y="1547426"/>
          <a:ext cx="1796256" cy="4840233"/>
        </p:xfrm>
        <a:graphic>
          <a:graphicData uri="http://schemas.openxmlformats.org/drawingml/2006/table">
            <a:tbl>
              <a:tblPr firstRow="1" bandRow="1">
                <a:tableStyleId>{F5AB1C69-6EDB-4FF4-983F-18BD219EF322}</a:tableStyleId>
              </a:tblPr>
              <a:tblGrid>
                <a:gridCol w="1796256">
                  <a:extLst>
                    <a:ext uri="{9D8B030D-6E8A-4147-A177-3AD203B41FA5}">
                      <a16:colId xmlns:a16="http://schemas.microsoft.com/office/drawing/2014/main" val="509406770"/>
                    </a:ext>
                  </a:extLst>
                </a:gridCol>
              </a:tblGrid>
              <a:tr h="579202">
                <a:tc>
                  <a:txBody>
                    <a:bodyPr/>
                    <a:lstStyle/>
                    <a:p>
                      <a:pPr algn="ctr"/>
                      <a:r>
                        <a:rPr lang="en-US" sz="2800" dirty="0"/>
                        <a:t>EDKA</a:t>
                      </a:r>
                    </a:p>
                  </a:txBody>
                  <a:tcPr/>
                </a:tc>
                <a:extLst>
                  <a:ext uri="{0D108BD9-81ED-4DB2-BD59-A6C34878D82A}">
                    <a16:rowId xmlns:a16="http://schemas.microsoft.com/office/drawing/2014/main" val="2264031411"/>
                  </a:ext>
                </a:extLst>
              </a:tr>
              <a:tr h="587247">
                <a:tc>
                  <a:txBody>
                    <a:bodyPr/>
                    <a:lstStyle/>
                    <a:p>
                      <a:pPr algn="ctr"/>
                      <a:r>
                        <a:rPr lang="en-US" sz="2800" dirty="0"/>
                        <a:t>&lt;200</a:t>
                      </a:r>
                    </a:p>
                  </a:txBody>
                  <a:tcPr/>
                </a:tc>
                <a:extLst>
                  <a:ext uri="{0D108BD9-81ED-4DB2-BD59-A6C34878D82A}">
                    <a16:rowId xmlns:a16="http://schemas.microsoft.com/office/drawing/2014/main" val="3727032490"/>
                  </a:ext>
                </a:extLst>
              </a:tr>
              <a:tr h="737549">
                <a:tc>
                  <a:txBody>
                    <a:bodyPr/>
                    <a:lstStyle/>
                    <a:p>
                      <a:pPr algn="ctr"/>
                      <a:r>
                        <a:rPr lang="en-US" sz="2800" dirty="0"/>
                        <a:t>3+</a:t>
                      </a:r>
                    </a:p>
                  </a:txBody>
                  <a:tcPr/>
                </a:tc>
                <a:extLst>
                  <a:ext uri="{0D108BD9-81ED-4DB2-BD59-A6C34878D82A}">
                    <a16:rowId xmlns:a16="http://schemas.microsoft.com/office/drawing/2014/main" val="173525026"/>
                  </a:ext>
                </a:extLst>
              </a:tr>
              <a:tr h="587247">
                <a:tc>
                  <a:txBody>
                    <a:bodyPr/>
                    <a:lstStyle/>
                    <a:p>
                      <a:pPr algn="ctr"/>
                      <a:r>
                        <a:rPr lang="en-US" sz="2800" dirty="0"/>
                        <a:t>2+</a:t>
                      </a:r>
                    </a:p>
                  </a:txBody>
                  <a:tcPr/>
                </a:tc>
                <a:extLst>
                  <a:ext uri="{0D108BD9-81ED-4DB2-BD59-A6C34878D82A}">
                    <a16:rowId xmlns:a16="http://schemas.microsoft.com/office/drawing/2014/main" val="1739427960"/>
                  </a:ext>
                </a:extLst>
              </a:tr>
              <a:tr h="587247">
                <a:tc>
                  <a:txBody>
                    <a:bodyPr/>
                    <a:lstStyle/>
                    <a:p>
                      <a:pPr algn="ctr"/>
                      <a:r>
                        <a:rPr lang="en-US" sz="2800" dirty="0"/>
                        <a:t>&lt;7.3</a:t>
                      </a:r>
                    </a:p>
                  </a:txBody>
                  <a:tcPr/>
                </a:tc>
                <a:extLst>
                  <a:ext uri="{0D108BD9-81ED-4DB2-BD59-A6C34878D82A}">
                    <a16:rowId xmlns:a16="http://schemas.microsoft.com/office/drawing/2014/main" val="3802128682"/>
                  </a:ext>
                </a:extLst>
              </a:tr>
              <a:tr h="587247">
                <a:tc>
                  <a:txBody>
                    <a:bodyPr/>
                    <a:lstStyle/>
                    <a:p>
                      <a:pPr algn="ctr"/>
                      <a:r>
                        <a:rPr lang="en-US" sz="2800" dirty="0"/>
                        <a:t>&lt;18</a:t>
                      </a:r>
                    </a:p>
                  </a:txBody>
                  <a:tcPr/>
                </a:tc>
                <a:extLst>
                  <a:ext uri="{0D108BD9-81ED-4DB2-BD59-A6C34878D82A}">
                    <a16:rowId xmlns:a16="http://schemas.microsoft.com/office/drawing/2014/main" val="167063636"/>
                  </a:ext>
                </a:extLst>
              </a:tr>
              <a:tr h="587247">
                <a:tc>
                  <a:txBody>
                    <a:bodyPr/>
                    <a:lstStyle/>
                    <a:p>
                      <a:pPr algn="ctr"/>
                      <a:r>
                        <a:rPr lang="en-US" sz="2800" dirty="0"/>
                        <a:t> </a:t>
                      </a:r>
                    </a:p>
                  </a:txBody>
                  <a:tcPr/>
                </a:tc>
                <a:extLst>
                  <a:ext uri="{0D108BD9-81ED-4DB2-BD59-A6C34878D82A}">
                    <a16:rowId xmlns:a16="http://schemas.microsoft.com/office/drawing/2014/main" val="9697212"/>
                  </a:ext>
                </a:extLst>
              </a:tr>
              <a:tr h="587247">
                <a:tc>
                  <a:txBody>
                    <a:bodyPr/>
                    <a:lstStyle/>
                    <a:p>
                      <a:pPr algn="ctr"/>
                      <a:r>
                        <a:rPr lang="en-US" sz="2800" dirty="0"/>
                        <a:t>&gt;12</a:t>
                      </a:r>
                    </a:p>
                  </a:txBody>
                  <a:tcPr/>
                </a:tc>
                <a:extLst>
                  <a:ext uri="{0D108BD9-81ED-4DB2-BD59-A6C34878D82A}">
                    <a16:rowId xmlns:a16="http://schemas.microsoft.com/office/drawing/2014/main" val="1839986091"/>
                  </a:ext>
                </a:extLst>
              </a:tr>
            </a:tbl>
          </a:graphicData>
        </a:graphic>
      </p:graphicFrame>
      <p:sp>
        <p:nvSpPr>
          <p:cNvPr id="2" name="TextBox 1">
            <a:extLst>
              <a:ext uri="{FF2B5EF4-FFF2-40B4-BE49-F238E27FC236}">
                <a16:creationId xmlns:a16="http://schemas.microsoft.com/office/drawing/2014/main" id="{1AB21F25-9032-FD30-01C1-BFBA37EDACEA}"/>
              </a:ext>
            </a:extLst>
          </p:cNvPr>
          <p:cNvSpPr txBox="1"/>
          <p:nvPr/>
        </p:nvSpPr>
        <p:spPr>
          <a:xfrm>
            <a:off x="421256" y="6440430"/>
            <a:ext cx="861399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ADA/EASD/AACE 2024 Hyperglycemic Crises in Adults Consensus Report – From Level 2 Hyperglycemic Crisis </a:t>
            </a:r>
          </a:p>
        </p:txBody>
      </p:sp>
    </p:spTree>
    <p:custDataLst>
      <p:tags r:id="rId1"/>
    </p:custDataLst>
    <p:extLst>
      <p:ext uri="{BB962C8B-B14F-4D97-AF65-F5344CB8AC3E}">
        <p14:creationId xmlns:p14="http://schemas.microsoft.com/office/powerpoint/2010/main" val="841627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7DB7EF7-FBEF-FF56-6CCB-9593DEF2F007}"/>
              </a:ext>
            </a:extLst>
          </p:cNvPr>
          <p:cNvPicPr>
            <a:picLocks noGrp="1" noChangeAspect="1"/>
          </p:cNvPicPr>
          <p:nvPr>
            <p:ph sz="quarter" idx="1"/>
          </p:nvPr>
        </p:nvPicPr>
        <p:blipFill>
          <a:blip r:embed="rId2"/>
          <a:stretch>
            <a:fillRect/>
          </a:stretch>
        </p:blipFill>
        <p:spPr>
          <a:xfrm>
            <a:off x="323918" y="299977"/>
            <a:ext cx="4321107" cy="3276600"/>
          </a:xfrm>
        </p:spPr>
      </p:pic>
      <p:pic>
        <p:nvPicPr>
          <p:cNvPr id="9" name="Content Placeholder 8">
            <a:extLst>
              <a:ext uri="{FF2B5EF4-FFF2-40B4-BE49-F238E27FC236}">
                <a16:creationId xmlns:a16="http://schemas.microsoft.com/office/drawing/2014/main" id="{B647A786-05F3-104C-518F-D983EA306385}"/>
              </a:ext>
            </a:extLst>
          </p:cNvPr>
          <p:cNvPicPr>
            <a:picLocks noGrp="1" noChangeAspect="1"/>
          </p:cNvPicPr>
          <p:nvPr>
            <p:ph sz="quarter" idx="2"/>
          </p:nvPr>
        </p:nvPicPr>
        <p:blipFill>
          <a:blip r:embed="rId3"/>
          <a:stretch>
            <a:fillRect/>
          </a:stretch>
        </p:blipFill>
        <p:spPr>
          <a:xfrm>
            <a:off x="4881339" y="299977"/>
            <a:ext cx="4041775" cy="3040027"/>
          </a:xfrm>
        </p:spPr>
      </p:pic>
      <p:pic>
        <p:nvPicPr>
          <p:cNvPr id="11" name="Picture 10">
            <a:extLst>
              <a:ext uri="{FF2B5EF4-FFF2-40B4-BE49-F238E27FC236}">
                <a16:creationId xmlns:a16="http://schemas.microsoft.com/office/drawing/2014/main" id="{69433BD0-5FFC-B9B1-1753-F177F9109AE1}"/>
              </a:ext>
            </a:extLst>
          </p:cNvPr>
          <p:cNvPicPr>
            <a:picLocks noChangeAspect="1"/>
          </p:cNvPicPr>
          <p:nvPr/>
        </p:nvPicPr>
        <p:blipFill>
          <a:blip r:embed="rId4"/>
          <a:stretch>
            <a:fillRect/>
          </a:stretch>
        </p:blipFill>
        <p:spPr>
          <a:xfrm>
            <a:off x="427703" y="3741922"/>
            <a:ext cx="3972320" cy="2855523"/>
          </a:xfrm>
          <a:prstGeom prst="rect">
            <a:avLst/>
          </a:prstGeom>
        </p:spPr>
      </p:pic>
      <p:pic>
        <p:nvPicPr>
          <p:cNvPr id="13" name="Picture 12">
            <a:extLst>
              <a:ext uri="{FF2B5EF4-FFF2-40B4-BE49-F238E27FC236}">
                <a16:creationId xmlns:a16="http://schemas.microsoft.com/office/drawing/2014/main" id="{D5FB3BFB-B248-E747-F6A4-82BA3E01DB57}"/>
              </a:ext>
            </a:extLst>
          </p:cNvPr>
          <p:cNvPicPr>
            <a:picLocks noChangeAspect="1"/>
          </p:cNvPicPr>
          <p:nvPr/>
        </p:nvPicPr>
        <p:blipFill>
          <a:blip r:embed="rId5"/>
          <a:stretch>
            <a:fillRect/>
          </a:stretch>
        </p:blipFill>
        <p:spPr>
          <a:xfrm>
            <a:off x="5068271" y="3758927"/>
            <a:ext cx="3648026" cy="2862199"/>
          </a:xfrm>
          <a:prstGeom prst="rect">
            <a:avLst/>
          </a:prstGeom>
        </p:spPr>
      </p:pic>
      <p:sp>
        <p:nvSpPr>
          <p:cNvPr id="15" name="TextBox 14">
            <a:extLst>
              <a:ext uri="{FF2B5EF4-FFF2-40B4-BE49-F238E27FC236}">
                <a16:creationId xmlns:a16="http://schemas.microsoft.com/office/drawing/2014/main" id="{93801CBA-DE7C-3E54-C229-06DFCB2D0B56}"/>
              </a:ext>
            </a:extLst>
          </p:cNvPr>
          <p:cNvSpPr txBox="1"/>
          <p:nvPr/>
        </p:nvSpPr>
        <p:spPr>
          <a:xfrm>
            <a:off x="838200" y="33280"/>
            <a:ext cx="7981882" cy="338554"/>
          </a:xfrm>
          <a:prstGeom prst="rect">
            <a:avLst/>
          </a:prstGeom>
          <a:noFill/>
        </p:spPr>
        <p:txBody>
          <a:bodyPr wrap="square">
            <a:spAutoFit/>
          </a:bodyPr>
          <a:lstStyle/>
          <a:p>
            <a:r>
              <a:rPr lang="en-US" sz="1600" b="0" i="0" dirty="0">
                <a:solidFill>
                  <a:srgbClr val="0070C0"/>
                </a:solidFill>
                <a:effectLst/>
                <a:latin typeface="Nunito" panose="020F0502020204030204" pitchFamily="2" charset="0"/>
              </a:rPr>
              <a:t>National Center for Health Statistics CDC | Data Brief No. 516, November 2024</a:t>
            </a:r>
            <a:endParaRPr lang="en-US" sz="1600" dirty="0">
              <a:solidFill>
                <a:srgbClr val="0070C0"/>
              </a:solidFill>
            </a:endParaRPr>
          </a:p>
        </p:txBody>
      </p:sp>
      <p:sp>
        <p:nvSpPr>
          <p:cNvPr id="17" name="TextBox 16">
            <a:extLst>
              <a:ext uri="{FF2B5EF4-FFF2-40B4-BE49-F238E27FC236}">
                <a16:creationId xmlns:a16="http://schemas.microsoft.com/office/drawing/2014/main" id="{EE9B74D9-88CF-D5BC-D0F5-35D315FAA384}"/>
              </a:ext>
            </a:extLst>
          </p:cNvPr>
          <p:cNvSpPr txBox="1"/>
          <p:nvPr/>
        </p:nvSpPr>
        <p:spPr>
          <a:xfrm>
            <a:off x="5095310" y="3299578"/>
            <a:ext cx="3724772" cy="276999"/>
          </a:xfrm>
          <a:prstGeom prst="rect">
            <a:avLst/>
          </a:prstGeom>
          <a:noFill/>
        </p:spPr>
        <p:txBody>
          <a:bodyPr wrap="square">
            <a:spAutoFit/>
          </a:bodyPr>
          <a:lstStyle/>
          <a:p>
            <a:r>
              <a:rPr lang="en-US" sz="1200" dirty="0"/>
              <a:t>https://www.cdc.gov/nchs/products/databriefs/db516.htm</a:t>
            </a:r>
          </a:p>
        </p:txBody>
      </p:sp>
    </p:spTree>
    <p:extLst>
      <p:ext uri="{BB962C8B-B14F-4D97-AF65-F5344CB8AC3E}">
        <p14:creationId xmlns:p14="http://schemas.microsoft.com/office/powerpoint/2010/main" val="2673208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 calcmode="lin" valueType="num">
                                      <p:cBhvr>
                                        <p:cTn id="17" dur="1000" fill="hold"/>
                                        <p:tgtEl>
                                          <p:spTgt spid="11"/>
                                        </p:tgtEl>
                                        <p:attrNameLst>
                                          <p:attrName>style.rotation</p:attrName>
                                        </p:attrNameLst>
                                      </p:cBhvr>
                                      <p:tavLst>
                                        <p:tav tm="0">
                                          <p:val>
                                            <p:fltVal val="90"/>
                                          </p:val>
                                        </p:tav>
                                        <p:tav tm="100000">
                                          <p:val>
                                            <p:fltVal val="0"/>
                                          </p:val>
                                        </p:tav>
                                      </p:tavLst>
                                    </p:anim>
                                    <p:animEffect transition="in" filter="fade">
                                      <p:cBhvr>
                                        <p:cTn id="18" dur="1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ppt_w</p:attrName>
                                        </p:attrNameLst>
                                      </p:cBhvr>
                                      <p:tavLst>
                                        <p:tav tm="0">
                                          <p:val>
                                            <p:fltVal val="0"/>
                                          </p:val>
                                        </p:tav>
                                        <p:tav tm="100000">
                                          <p:val>
                                            <p:strVal val="#ppt_w"/>
                                          </p:val>
                                        </p:tav>
                                      </p:tavLst>
                                    </p:anim>
                                    <p:anim calcmode="lin" valueType="num">
                                      <p:cBhvr>
                                        <p:cTn id="24" dur="1000" fill="hold"/>
                                        <p:tgtEl>
                                          <p:spTgt spid="13"/>
                                        </p:tgtEl>
                                        <p:attrNameLst>
                                          <p:attrName>ppt_h</p:attrName>
                                        </p:attrNameLst>
                                      </p:cBhvr>
                                      <p:tavLst>
                                        <p:tav tm="0">
                                          <p:val>
                                            <p:fltVal val="0"/>
                                          </p:val>
                                        </p:tav>
                                        <p:tav tm="100000">
                                          <p:val>
                                            <p:strVal val="#ppt_h"/>
                                          </p:val>
                                        </p:tav>
                                      </p:tavLst>
                                    </p:anim>
                                    <p:anim calcmode="lin" valueType="num">
                                      <p:cBhvr>
                                        <p:cTn id="25" dur="1000" fill="hold"/>
                                        <p:tgtEl>
                                          <p:spTgt spid="13"/>
                                        </p:tgtEl>
                                        <p:attrNameLst>
                                          <p:attrName>style.rotation</p:attrName>
                                        </p:attrNameLst>
                                      </p:cBhvr>
                                      <p:tavLst>
                                        <p:tav tm="0">
                                          <p:val>
                                            <p:fltVal val="90"/>
                                          </p:val>
                                        </p:tav>
                                        <p:tav tm="100000">
                                          <p:val>
                                            <p:fltVal val="0"/>
                                          </p:val>
                                        </p:tav>
                                      </p:tavLst>
                                    </p:anim>
                                    <p:animEffect transition="in" filter="fade">
                                      <p:cBhvr>
                                        <p:cTn id="2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Quick Question 7</a:t>
            </a:r>
          </a:p>
        </p:txBody>
      </p:sp>
      <p:sp>
        <p:nvSpPr>
          <p:cNvPr id="3" name="Content Placeholder 2"/>
          <p:cNvSpPr>
            <a:spLocks noGrp="1"/>
          </p:cNvSpPr>
          <p:nvPr>
            <p:ph sz="quarter" idx="1"/>
          </p:nvPr>
        </p:nvSpPr>
        <p:spPr>
          <a:xfrm>
            <a:off x="653761" y="1371600"/>
            <a:ext cx="6400800" cy="5029200"/>
          </a:xfrm>
        </p:spPr>
        <p:txBody>
          <a:bodyPr/>
          <a:lstStyle/>
          <a:p>
            <a:r>
              <a:rPr lang="en-US" sz="2800" dirty="0"/>
              <a:t>JZ is excited about his A1c of 5.4%. He takes rapid acting insulin 4-6 times a day using a pen to keep his BG to target. Plus, adjusts glargine as needed if his pm BG is elevated. What is your biggest concern?</a:t>
            </a:r>
          </a:p>
          <a:p>
            <a:pPr marL="0" indent="0">
              <a:buNone/>
            </a:pPr>
            <a:r>
              <a:rPr lang="en-US" sz="2800" dirty="0"/>
              <a:t>A. Does he change his needle each time?</a:t>
            </a:r>
          </a:p>
          <a:p>
            <a:pPr marL="0" indent="0">
              <a:buNone/>
            </a:pPr>
            <a:r>
              <a:rPr lang="en-US" sz="2800" dirty="0"/>
              <a:t>B. Why is he adjusting glargine?</a:t>
            </a:r>
          </a:p>
          <a:p>
            <a:pPr marL="0" indent="0">
              <a:buNone/>
            </a:pPr>
            <a:r>
              <a:rPr lang="en-US" sz="2800" dirty="0"/>
              <a:t>C. Is he adjusting insulin for exercise?</a:t>
            </a:r>
          </a:p>
          <a:p>
            <a:pPr marL="0" indent="0">
              <a:buNone/>
            </a:pPr>
            <a:r>
              <a:rPr lang="en-US" sz="2800" dirty="0"/>
              <a:t>D. How many hypoglycemic events per week?</a:t>
            </a:r>
          </a:p>
        </p:txBody>
      </p:sp>
      <p:pic>
        <p:nvPicPr>
          <p:cNvPr id="5" name="Picture 4"/>
          <p:cNvPicPr>
            <a:picLocks noChangeAspect="1"/>
          </p:cNvPicPr>
          <p:nvPr/>
        </p:nvPicPr>
        <p:blipFill>
          <a:blip r:embed="rId4" cstate="print"/>
          <a:stretch>
            <a:fillRect/>
          </a:stretch>
        </p:blipFill>
        <p:spPr>
          <a:xfrm>
            <a:off x="7162800" y="1676400"/>
            <a:ext cx="1327439" cy="1946910"/>
          </a:xfrm>
          <a:prstGeom prst="rect">
            <a:avLst/>
          </a:prstGeom>
        </p:spPr>
      </p:pic>
    </p:spTree>
    <p:custDataLst>
      <p:tags r:id="rId1"/>
    </p:custDataLst>
    <p:extLst>
      <p:ext uri="{BB962C8B-B14F-4D97-AF65-F5344CB8AC3E}">
        <p14:creationId xmlns:p14="http://schemas.microsoft.com/office/powerpoint/2010/main" val="4155490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399"/>
            <a:ext cx="8229600" cy="1261735"/>
          </a:xfrm>
        </p:spPr>
        <p:txBody>
          <a:bodyPr>
            <a:noAutofit/>
          </a:bodyPr>
          <a:lstStyle/>
          <a:p>
            <a:r>
              <a:rPr lang="en-US" sz="3600" dirty="0"/>
              <a:t>8. Obesity and Weight Management for Prevention &amp; Treatment of Type 2 Diabetes</a:t>
            </a:r>
          </a:p>
        </p:txBody>
      </p:sp>
      <p:sp>
        <p:nvSpPr>
          <p:cNvPr id="3" name="Content Placeholder 2"/>
          <p:cNvSpPr>
            <a:spLocks noGrp="1"/>
          </p:cNvSpPr>
          <p:nvPr>
            <p:ph sz="quarter" idx="1"/>
          </p:nvPr>
        </p:nvSpPr>
        <p:spPr>
          <a:xfrm>
            <a:off x="457200" y="1447800"/>
            <a:ext cx="5334000" cy="4709160"/>
          </a:xfrm>
        </p:spPr>
        <p:txBody>
          <a:bodyPr>
            <a:noAutofit/>
          </a:bodyPr>
          <a:lstStyle/>
          <a:p>
            <a:r>
              <a:rPr lang="en-US" sz="2800" dirty="0"/>
              <a:t>Use person centered language that fosters collaboration</a:t>
            </a:r>
          </a:p>
          <a:p>
            <a:r>
              <a:rPr lang="en-US" sz="2800" i="1" dirty="0"/>
              <a:t>Once a year, monitor obesity-related anthropometric measurements to inform treatment considerations</a:t>
            </a:r>
          </a:p>
          <a:p>
            <a:pPr lvl="1"/>
            <a:r>
              <a:rPr lang="en-US" sz="2800" i="1" dirty="0">
                <a:solidFill>
                  <a:srgbClr val="0070C0"/>
                </a:solidFill>
              </a:rPr>
              <a:t>BMI, waist circumference, waist-to-hip-ratio and  waist to-height-ratio </a:t>
            </a:r>
          </a:p>
          <a:p>
            <a:r>
              <a:rPr lang="en-US" sz="2800" dirty="0"/>
              <a:t>Be sensitive and allow for privacy when weighing </a:t>
            </a:r>
          </a:p>
        </p:txBody>
      </p:sp>
      <p:pic>
        <p:nvPicPr>
          <p:cNvPr id="7" name="Picture 6">
            <a:extLst>
              <a:ext uri="{FF2B5EF4-FFF2-40B4-BE49-F238E27FC236}">
                <a16:creationId xmlns:a16="http://schemas.microsoft.com/office/drawing/2014/main" id="{C7886E32-C698-97C6-12B3-9CA86874B0D2}"/>
              </a:ext>
            </a:extLst>
          </p:cNvPr>
          <p:cNvPicPr>
            <a:picLocks noChangeAspect="1"/>
          </p:cNvPicPr>
          <p:nvPr/>
        </p:nvPicPr>
        <p:blipFill>
          <a:blip r:embed="rId2"/>
          <a:stretch>
            <a:fillRect/>
          </a:stretch>
        </p:blipFill>
        <p:spPr>
          <a:xfrm>
            <a:off x="6019800" y="4980736"/>
            <a:ext cx="2916108" cy="365070"/>
          </a:xfrm>
          <a:prstGeom prst="rect">
            <a:avLst/>
          </a:prstGeom>
        </p:spPr>
      </p:pic>
      <p:pic>
        <p:nvPicPr>
          <p:cNvPr id="6" name="Picture 5" descr="Therapist helping woman with gray hair to exercise">
            <a:extLst>
              <a:ext uri="{FF2B5EF4-FFF2-40B4-BE49-F238E27FC236}">
                <a16:creationId xmlns:a16="http://schemas.microsoft.com/office/drawing/2014/main" id="{E3ED30FA-ECAF-6105-6D44-9D8C2D6AA5EE}"/>
              </a:ext>
            </a:extLst>
          </p:cNvPr>
          <p:cNvPicPr>
            <a:picLocks noChangeAspect="1"/>
          </p:cNvPicPr>
          <p:nvPr/>
        </p:nvPicPr>
        <p:blipFill>
          <a:blip r:embed="rId3" cstate="print">
            <a:extLst>
              <a:ext uri="{28A0092B-C50C-407E-A947-70E740481C1C}">
                <a14:useLocalDpi xmlns:a14="http://schemas.microsoft.com/office/drawing/2010/main" val="0"/>
              </a:ext>
            </a:extLst>
          </a:blip>
          <a:srcRect l="38333" t="10004" r="9167"/>
          <a:stretch/>
        </p:blipFill>
        <p:spPr>
          <a:xfrm>
            <a:off x="6125305" y="1488748"/>
            <a:ext cx="2530513" cy="3235651"/>
          </a:xfrm>
          <a:prstGeom prst="rect">
            <a:avLst/>
          </a:prstGeom>
        </p:spPr>
      </p:pic>
    </p:spTree>
    <p:extLst>
      <p:ext uri="{BB962C8B-B14F-4D97-AF65-F5344CB8AC3E}">
        <p14:creationId xmlns:p14="http://schemas.microsoft.com/office/powerpoint/2010/main" val="186157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5B22C-B831-8109-4077-0713994C8DA1}"/>
              </a:ext>
            </a:extLst>
          </p:cNvPr>
          <p:cNvSpPr>
            <a:spLocks noGrp="1"/>
          </p:cNvSpPr>
          <p:nvPr>
            <p:ph type="title"/>
          </p:nvPr>
        </p:nvSpPr>
        <p:spPr/>
        <p:txBody>
          <a:bodyPr/>
          <a:lstStyle/>
          <a:p>
            <a:r>
              <a:rPr lang="en-US" dirty="0"/>
              <a:t>Weight Stigma</a:t>
            </a:r>
          </a:p>
        </p:txBody>
      </p:sp>
      <p:sp>
        <p:nvSpPr>
          <p:cNvPr id="3" name="Content Placeholder 2">
            <a:extLst>
              <a:ext uri="{FF2B5EF4-FFF2-40B4-BE49-F238E27FC236}">
                <a16:creationId xmlns:a16="http://schemas.microsoft.com/office/drawing/2014/main" id="{F0F31522-4355-8AE5-24E1-230D8153E6B2}"/>
              </a:ext>
            </a:extLst>
          </p:cNvPr>
          <p:cNvSpPr>
            <a:spLocks noGrp="1"/>
          </p:cNvSpPr>
          <p:nvPr>
            <p:ph sz="quarter" idx="1"/>
          </p:nvPr>
        </p:nvSpPr>
        <p:spPr>
          <a:xfrm>
            <a:off x="457200" y="1219200"/>
            <a:ext cx="5410200" cy="5638800"/>
          </a:xfrm>
        </p:spPr>
        <p:txBody>
          <a:bodyPr>
            <a:normAutofit fontScale="62500" lnSpcReduction="20000"/>
          </a:bodyPr>
          <a:lstStyle/>
          <a:p>
            <a:pPr>
              <a:lnSpc>
                <a:spcPct val="110000"/>
              </a:lnSpc>
            </a:pPr>
            <a:r>
              <a:rPr lang="en-US" dirty="0"/>
              <a:t>Weight stigma, fat bias, and anti-fat bias are ways to describe the bias toward people living in larger bodies.</a:t>
            </a:r>
          </a:p>
          <a:p>
            <a:pPr>
              <a:lnSpc>
                <a:spcPct val="110000"/>
              </a:lnSpc>
            </a:pPr>
            <a:r>
              <a:rPr lang="en-US" dirty="0"/>
              <a:t>Fat bias is prevalent among health care professionals and general public. </a:t>
            </a:r>
          </a:p>
          <a:p>
            <a:pPr>
              <a:lnSpc>
                <a:spcPct val="110000"/>
              </a:lnSpc>
            </a:pPr>
            <a:r>
              <a:rPr lang="en-US" dirty="0"/>
              <a:t>Health care professionals are strongly encouraged to increase their awareness of implicit and explicit weight-biased attitudes.</a:t>
            </a:r>
          </a:p>
          <a:p>
            <a:pPr>
              <a:lnSpc>
                <a:spcPct val="110000"/>
              </a:lnSpc>
            </a:pPr>
            <a:r>
              <a:rPr lang="en-US" dirty="0"/>
              <a:t>Increasing empathy and understanding about the complexity of weight management among health care professionals is a useful avenue to help reduce weight bias.</a:t>
            </a:r>
          </a:p>
        </p:txBody>
      </p:sp>
      <p:pic>
        <p:nvPicPr>
          <p:cNvPr id="8" name="Picture 7" descr="Two women, one in glasses and blazer, talking in business office">
            <a:extLst>
              <a:ext uri="{FF2B5EF4-FFF2-40B4-BE49-F238E27FC236}">
                <a16:creationId xmlns:a16="http://schemas.microsoft.com/office/drawing/2014/main" id="{437BF8CB-C985-0171-E664-B1B90B116D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8758" y="1351417"/>
            <a:ext cx="2748042" cy="2572883"/>
          </a:xfrm>
          <a:prstGeom prst="rect">
            <a:avLst/>
          </a:prstGeom>
        </p:spPr>
      </p:pic>
      <p:pic>
        <p:nvPicPr>
          <p:cNvPr id="4" name="Picture 3">
            <a:extLst>
              <a:ext uri="{FF2B5EF4-FFF2-40B4-BE49-F238E27FC236}">
                <a16:creationId xmlns:a16="http://schemas.microsoft.com/office/drawing/2014/main" id="{B2477BEE-B89B-F813-CCB7-54C4FAA4073E}"/>
              </a:ext>
            </a:extLst>
          </p:cNvPr>
          <p:cNvPicPr>
            <a:picLocks noChangeAspect="1"/>
          </p:cNvPicPr>
          <p:nvPr/>
        </p:nvPicPr>
        <p:blipFill>
          <a:blip r:embed="rId3"/>
          <a:stretch>
            <a:fillRect/>
          </a:stretch>
        </p:blipFill>
        <p:spPr>
          <a:xfrm>
            <a:off x="5867400" y="4068097"/>
            <a:ext cx="3119869" cy="390579"/>
          </a:xfrm>
          <a:prstGeom prst="rect">
            <a:avLst/>
          </a:prstGeom>
        </p:spPr>
      </p:pic>
    </p:spTree>
    <p:extLst>
      <p:ext uri="{BB962C8B-B14F-4D97-AF65-F5344CB8AC3E}">
        <p14:creationId xmlns:p14="http://schemas.microsoft.com/office/powerpoint/2010/main" val="2366736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095026B-87EC-4B2E-9EAC-2E29F1A92121}"/>
              </a:ext>
            </a:extLst>
          </p:cNvPr>
          <p:cNvPicPr>
            <a:picLocks noGrp="1" noChangeAspect="1"/>
          </p:cNvPicPr>
          <p:nvPr>
            <p:ph sz="quarter" idx="1"/>
          </p:nvPr>
        </p:nvPicPr>
        <p:blipFill>
          <a:blip r:embed="rId2"/>
          <a:stretch>
            <a:fillRect/>
          </a:stretch>
        </p:blipFill>
        <p:spPr>
          <a:xfrm>
            <a:off x="465138" y="1219200"/>
            <a:ext cx="5030788" cy="4937125"/>
          </a:xfrm>
          <a:prstGeom prst="rect">
            <a:avLst/>
          </a:prstGeom>
        </p:spPr>
      </p:pic>
      <p:sp>
        <p:nvSpPr>
          <p:cNvPr id="2" name="Title 1">
            <a:extLst>
              <a:ext uri="{FF2B5EF4-FFF2-40B4-BE49-F238E27FC236}">
                <a16:creationId xmlns:a16="http://schemas.microsoft.com/office/drawing/2014/main" id="{6F03E9EA-F098-4A42-91F3-BC9010CD5FB4}"/>
              </a:ext>
            </a:extLst>
          </p:cNvPr>
          <p:cNvSpPr>
            <a:spLocks noGrp="1"/>
          </p:cNvSpPr>
          <p:nvPr>
            <p:ph type="title"/>
          </p:nvPr>
        </p:nvSpPr>
        <p:spPr>
          <a:xfrm>
            <a:off x="457200" y="152400"/>
            <a:ext cx="8229600" cy="990600"/>
          </a:xfrm>
        </p:spPr>
        <p:txBody>
          <a:bodyPr anchor="b">
            <a:normAutofit/>
          </a:bodyPr>
          <a:lstStyle/>
          <a:p>
            <a:r>
              <a:rPr lang="en-US"/>
              <a:t>Weight is a Heavy Issue</a:t>
            </a:r>
          </a:p>
        </p:txBody>
      </p:sp>
      <p:pic>
        <p:nvPicPr>
          <p:cNvPr id="6" name="Picture 5">
            <a:extLst>
              <a:ext uri="{FF2B5EF4-FFF2-40B4-BE49-F238E27FC236}">
                <a16:creationId xmlns:a16="http://schemas.microsoft.com/office/drawing/2014/main" id="{064EFEFE-2ACC-4E80-8AA0-16E7D2DC57FA}"/>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791200" y="1333500"/>
            <a:ext cx="2789465" cy="4191000"/>
          </a:xfrm>
          <a:prstGeom prst="rect">
            <a:avLst/>
          </a:prstGeom>
        </p:spPr>
      </p:pic>
    </p:spTree>
    <p:extLst>
      <p:ext uri="{BB962C8B-B14F-4D97-AF65-F5344CB8AC3E}">
        <p14:creationId xmlns:p14="http://schemas.microsoft.com/office/powerpoint/2010/main" val="528131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337E2-182A-297F-CF10-CB744D761020}"/>
              </a:ext>
            </a:extLst>
          </p:cNvPr>
          <p:cNvSpPr>
            <a:spLocks noGrp="1"/>
          </p:cNvSpPr>
          <p:nvPr>
            <p:ph type="title"/>
          </p:nvPr>
        </p:nvSpPr>
        <p:spPr>
          <a:xfrm>
            <a:off x="457200" y="228600"/>
            <a:ext cx="8229600" cy="914400"/>
          </a:xfrm>
        </p:spPr>
        <p:txBody>
          <a:bodyPr anchor="b">
            <a:normAutofit/>
          </a:bodyPr>
          <a:lstStyle/>
          <a:p>
            <a:r>
              <a:rPr lang="en-US" dirty="0"/>
              <a:t>Medical Nutrition Therapy Works</a:t>
            </a:r>
          </a:p>
        </p:txBody>
      </p:sp>
      <p:sp>
        <p:nvSpPr>
          <p:cNvPr id="3" name="Content Placeholder 2">
            <a:extLst>
              <a:ext uri="{FF2B5EF4-FFF2-40B4-BE49-F238E27FC236}">
                <a16:creationId xmlns:a16="http://schemas.microsoft.com/office/drawing/2014/main" id="{EDA617FB-774E-6EB4-F5D7-75AB0FC7092A}"/>
              </a:ext>
            </a:extLst>
          </p:cNvPr>
          <p:cNvSpPr>
            <a:spLocks noGrp="1"/>
          </p:cNvSpPr>
          <p:nvPr>
            <p:ph sz="quarter" idx="1"/>
          </p:nvPr>
        </p:nvSpPr>
        <p:spPr>
          <a:xfrm>
            <a:off x="457200" y="1219200"/>
            <a:ext cx="4041648" cy="4937760"/>
          </a:xfrm>
        </p:spPr>
        <p:txBody>
          <a:bodyPr>
            <a:normAutofit/>
          </a:bodyPr>
          <a:lstStyle/>
          <a:p>
            <a:pPr>
              <a:lnSpc>
                <a:spcPct val="90000"/>
              </a:lnSpc>
            </a:pPr>
            <a:r>
              <a:rPr lang="en-US" sz="2700" b="0" i="0" dirty="0">
                <a:effectLst/>
              </a:rPr>
              <a:t>MNT is effective and beneficial to people with diabetes. </a:t>
            </a:r>
          </a:p>
          <a:p>
            <a:pPr>
              <a:lnSpc>
                <a:spcPct val="90000"/>
              </a:lnSpc>
            </a:pPr>
            <a:r>
              <a:rPr lang="en-US" sz="2700" b="0" i="0" dirty="0">
                <a:effectLst/>
              </a:rPr>
              <a:t>When delivered by an RDN, MNT is associated with A1C absolute decreases of</a:t>
            </a:r>
          </a:p>
          <a:p>
            <a:pPr lvl="1">
              <a:lnSpc>
                <a:spcPct val="90000"/>
              </a:lnSpc>
            </a:pPr>
            <a:r>
              <a:rPr lang="en-US" sz="2700" b="0" i="0" dirty="0">
                <a:effectLst/>
              </a:rPr>
              <a:t>1.0–1.9% for people with type 1 diabetes and </a:t>
            </a:r>
          </a:p>
          <a:p>
            <a:pPr lvl="1">
              <a:lnSpc>
                <a:spcPct val="90000"/>
              </a:lnSpc>
            </a:pPr>
            <a:r>
              <a:rPr lang="en-US" sz="2700" b="0" i="0" dirty="0">
                <a:effectLst/>
              </a:rPr>
              <a:t>0.3–2.0% for people with type 2 diabetes</a:t>
            </a:r>
            <a:endParaRPr lang="en-US" sz="2700" dirty="0"/>
          </a:p>
        </p:txBody>
      </p:sp>
      <p:pic>
        <p:nvPicPr>
          <p:cNvPr id="5" name="Picture 4" descr="Woman eating watermelon">
            <a:extLst>
              <a:ext uri="{FF2B5EF4-FFF2-40B4-BE49-F238E27FC236}">
                <a16:creationId xmlns:a16="http://schemas.microsoft.com/office/drawing/2014/main" id="{2BDD347A-063B-654D-21E1-A051CCD66133}"/>
              </a:ext>
            </a:extLst>
          </p:cNvPr>
          <p:cNvPicPr>
            <a:picLocks noChangeAspect="1"/>
          </p:cNvPicPr>
          <p:nvPr/>
        </p:nvPicPr>
        <p:blipFill>
          <a:blip r:embed="rId2" cstate="print">
            <a:extLst>
              <a:ext uri="{28A0092B-C50C-407E-A947-70E740481C1C}">
                <a14:useLocalDpi xmlns:a14="http://schemas.microsoft.com/office/drawing/2010/main" val="0"/>
              </a:ext>
            </a:extLst>
          </a:blip>
          <a:srcRect l="33058" r="12305" b="-3"/>
          <a:stretch/>
        </p:blipFill>
        <p:spPr>
          <a:xfrm>
            <a:off x="4632198" y="1216152"/>
            <a:ext cx="4041648" cy="4937760"/>
          </a:xfrm>
          <a:prstGeom prst="rect">
            <a:avLst/>
          </a:prstGeom>
          <a:noFill/>
        </p:spPr>
      </p:pic>
    </p:spTree>
    <p:extLst>
      <p:ext uri="{BB962C8B-B14F-4D97-AF65-F5344CB8AC3E}">
        <p14:creationId xmlns:p14="http://schemas.microsoft.com/office/powerpoint/2010/main" val="1868327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p:txBody>
          <a:bodyPr>
            <a:normAutofit/>
          </a:bodyPr>
          <a:lstStyle/>
          <a:p>
            <a:pPr eaLnBrk="1" hangingPunct="1"/>
            <a:r>
              <a:rPr lang="en-US" sz="4000" dirty="0"/>
              <a:t>Healthy Eating Patterns/Approaches</a:t>
            </a:r>
          </a:p>
        </p:txBody>
      </p:sp>
      <p:sp>
        <p:nvSpPr>
          <p:cNvPr id="378883" name="Rectangle 3"/>
          <p:cNvSpPr>
            <a:spLocks noGrp="1" noChangeArrowheads="1"/>
          </p:cNvSpPr>
          <p:nvPr>
            <p:ph type="body" sz="half" idx="4294967295"/>
          </p:nvPr>
        </p:nvSpPr>
        <p:spPr>
          <a:xfrm>
            <a:off x="457200" y="1201247"/>
            <a:ext cx="4343400" cy="4497387"/>
          </a:xfrm>
        </p:spPr>
        <p:txBody>
          <a:bodyPr>
            <a:normAutofit fontScale="92500"/>
          </a:bodyPr>
          <a:lstStyle/>
          <a:p>
            <a:pPr marL="0" indent="0">
              <a:buNone/>
            </a:pPr>
            <a:r>
              <a:rPr lang="en-US" b="1" dirty="0"/>
              <a:t>Eating Patterns: </a:t>
            </a:r>
          </a:p>
          <a:p>
            <a:pPr marL="0" indent="0">
              <a:buNone/>
            </a:pPr>
            <a:r>
              <a:rPr lang="en-US" b="1" dirty="0"/>
              <a:t>Total Foods Consumed</a:t>
            </a:r>
          </a:p>
          <a:p>
            <a:pPr eaLnBrk="1" hangingPunct="1"/>
            <a:r>
              <a:rPr lang="en-US" sz="3000" dirty="0"/>
              <a:t>Mediterranean Diet</a:t>
            </a:r>
          </a:p>
          <a:p>
            <a:pPr eaLnBrk="1" hangingPunct="1"/>
            <a:r>
              <a:rPr lang="en-US" sz="3000" dirty="0"/>
              <a:t>Plant based eating</a:t>
            </a:r>
          </a:p>
          <a:p>
            <a:pPr eaLnBrk="1" hangingPunct="1"/>
            <a:r>
              <a:rPr lang="en-US" sz="3000" dirty="0"/>
              <a:t>DASH (Dietary Approaches to Stop Hypertension)</a:t>
            </a:r>
          </a:p>
          <a:p>
            <a:pPr eaLnBrk="1" hangingPunct="1"/>
            <a:r>
              <a:rPr lang="en-US" sz="3000" dirty="0"/>
              <a:t>Low Carbohydrate</a:t>
            </a:r>
          </a:p>
        </p:txBody>
      </p:sp>
      <p:pic>
        <p:nvPicPr>
          <p:cNvPr id="2052" name="Picture 4" descr="What is the Diabetes Plate Method?">
            <a:extLst>
              <a:ext uri="{FF2B5EF4-FFF2-40B4-BE49-F238E27FC236}">
                <a16:creationId xmlns:a16="http://schemas.microsoft.com/office/drawing/2014/main" id="{8A769754-089C-BF4E-D354-5B5D1D9A98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6183" y="4567537"/>
            <a:ext cx="1931604" cy="134139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9275265-2608-F613-C80F-58F99217BB33}"/>
              </a:ext>
            </a:extLst>
          </p:cNvPr>
          <p:cNvSpPr txBox="1">
            <a:spLocks noChangeArrowheads="1"/>
          </p:cNvSpPr>
          <p:nvPr/>
        </p:nvSpPr>
        <p:spPr>
          <a:xfrm>
            <a:off x="4565375" y="3962400"/>
            <a:ext cx="4343400" cy="2570162"/>
          </a:xfrm>
          <a:prstGeom prst="rect">
            <a:avLst/>
          </a:prstGeom>
        </p:spPr>
        <p:txBody>
          <a:bodyPr vert="horz">
            <a:normAutofit/>
          </a:bodyPr>
          <a:lst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fontAlgn="auto">
              <a:spcAft>
                <a:spcPts val="0"/>
              </a:spcAft>
              <a:buFont typeface="Wingdings 3"/>
              <a:buNone/>
            </a:pPr>
            <a:endParaRPr lang="en-US" dirty="0"/>
          </a:p>
          <a:p>
            <a:pPr fontAlgn="auto">
              <a:spcAft>
                <a:spcPts val="0"/>
              </a:spcAft>
            </a:pPr>
            <a:endParaRPr lang="en-US" sz="2800" dirty="0"/>
          </a:p>
        </p:txBody>
      </p:sp>
      <p:sp>
        <p:nvSpPr>
          <p:cNvPr id="5" name="Rectangle 3">
            <a:extLst>
              <a:ext uri="{FF2B5EF4-FFF2-40B4-BE49-F238E27FC236}">
                <a16:creationId xmlns:a16="http://schemas.microsoft.com/office/drawing/2014/main" id="{9FFB0B14-75B1-11CF-D656-DF4551573D21}"/>
              </a:ext>
            </a:extLst>
          </p:cNvPr>
          <p:cNvSpPr txBox="1">
            <a:spLocks noChangeArrowheads="1"/>
          </p:cNvSpPr>
          <p:nvPr/>
        </p:nvSpPr>
        <p:spPr>
          <a:xfrm>
            <a:off x="4613416" y="1201247"/>
            <a:ext cx="4073383" cy="4059719"/>
          </a:xfrm>
          <a:prstGeom prst="rect">
            <a:avLst/>
          </a:prstGeom>
        </p:spPr>
        <p:txBody>
          <a:bodyPr vert="horz">
            <a:noAutofit/>
          </a:bodyPr>
          <a:lst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fontAlgn="auto">
              <a:spcAft>
                <a:spcPts val="0"/>
              </a:spcAft>
              <a:buNone/>
            </a:pPr>
            <a:r>
              <a:rPr lang="en-US" b="1" dirty="0"/>
              <a:t>Eating Approach: </a:t>
            </a:r>
          </a:p>
          <a:p>
            <a:pPr marL="0" indent="0" fontAlgn="auto">
              <a:spcAft>
                <a:spcPts val="0"/>
              </a:spcAft>
              <a:buNone/>
            </a:pPr>
            <a:r>
              <a:rPr lang="en-US" b="1" dirty="0"/>
              <a:t>Tools for developing an eating pattern </a:t>
            </a:r>
          </a:p>
          <a:p>
            <a:pPr fontAlgn="auto">
              <a:spcAft>
                <a:spcPts val="0"/>
              </a:spcAft>
            </a:pPr>
            <a:r>
              <a:rPr lang="en-US" sz="2800" dirty="0"/>
              <a:t>Diabetes Plate Method</a:t>
            </a:r>
          </a:p>
          <a:p>
            <a:pPr fontAlgn="auto">
              <a:spcAft>
                <a:spcPts val="0"/>
              </a:spcAft>
            </a:pPr>
            <a:r>
              <a:rPr lang="en-US" sz="2800" dirty="0"/>
              <a:t>Carbohydrate Counting</a:t>
            </a:r>
          </a:p>
          <a:p>
            <a:pPr fontAlgn="auto">
              <a:spcAft>
                <a:spcPts val="0"/>
              </a:spcAft>
            </a:pPr>
            <a:r>
              <a:rPr lang="en-US" sz="2800" dirty="0"/>
              <a:t>Individualized behavioral approaches</a:t>
            </a:r>
          </a:p>
          <a:p>
            <a:pPr fontAlgn="auto">
              <a:spcAft>
                <a:spcPts val="0"/>
              </a:spcAft>
            </a:pPr>
            <a:endParaRPr lang="en-US" dirty="0"/>
          </a:p>
        </p:txBody>
      </p:sp>
      <p:pic>
        <p:nvPicPr>
          <p:cNvPr id="2" name="Picture 1">
            <a:extLst>
              <a:ext uri="{FF2B5EF4-FFF2-40B4-BE49-F238E27FC236}">
                <a16:creationId xmlns:a16="http://schemas.microsoft.com/office/drawing/2014/main" id="{72939945-6E66-478D-66E8-E859A28A2590}"/>
              </a:ext>
            </a:extLst>
          </p:cNvPr>
          <p:cNvPicPr>
            <a:picLocks noChangeAspect="1"/>
          </p:cNvPicPr>
          <p:nvPr/>
        </p:nvPicPr>
        <p:blipFill>
          <a:blip r:embed="rId5"/>
          <a:stretch>
            <a:fillRect/>
          </a:stretch>
        </p:blipFill>
        <p:spPr>
          <a:xfrm>
            <a:off x="5167959" y="6172200"/>
            <a:ext cx="3823641" cy="621473"/>
          </a:xfrm>
          <a:prstGeom prst="rect">
            <a:avLst/>
          </a:prstGeom>
        </p:spPr>
      </p:pic>
      <p:sp>
        <p:nvSpPr>
          <p:cNvPr id="3" name="TextBox 2">
            <a:extLst>
              <a:ext uri="{FF2B5EF4-FFF2-40B4-BE49-F238E27FC236}">
                <a16:creationId xmlns:a16="http://schemas.microsoft.com/office/drawing/2014/main" id="{4A96151E-6826-80BF-0523-4C1345F88579}"/>
              </a:ext>
            </a:extLst>
          </p:cNvPr>
          <p:cNvSpPr txBox="1"/>
          <p:nvPr/>
        </p:nvSpPr>
        <p:spPr>
          <a:xfrm>
            <a:off x="2155423" y="5395413"/>
            <a:ext cx="4945985" cy="830997"/>
          </a:xfrm>
          <a:prstGeom prst="rect">
            <a:avLst/>
          </a:prstGeom>
          <a:noFill/>
        </p:spPr>
        <p:txBody>
          <a:bodyPr wrap="square" rtlCol="0">
            <a:spAutoFit/>
          </a:bodyPr>
          <a:lstStyle/>
          <a:p>
            <a:r>
              <a:rPr lang="en-US" sz="2400" dirty="0">
                <a:solidFill>
                  <a:srgbClr val="0070C0"/>
                </a:solidFill>
              </a:rPr>
              <a:t>Use Integrative food-based approach. “People eat food, not nutrients”.</a:t>
            </a:r>
          </a:p>
        </p:txBody>
      </p:sp>
    </p:spTree>
    <p:custDataLst>
      <p:tags r:id="rId1"/>
    </p:custDataLst>
    <p:extLst>
      <p:ext uri="{BB962C8B-B14F-4D97-AF65-F5344CB8AC3E}">
        <p14:creationId xmlns:p14="http://schemas.microsoft.com/office/powerpoint/2010/main" val="3941760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dirty="0"/>
              <a:t>Plate example</a:t>
            </a:r>
          </a:p>
        </p:txBody>
      </p:sp>
      <p:sp>
        <p:nvSpPr>
          <p:cNvPr id="3" name="Content Placeholder 2"/>
          <p:cNvSpPr>
            <a:spLocks noGrp="1"/>
          </p:cNvSpPr>
          <p:nvPr>
            <p:ph sz="quarter" idx="1"/>
          </p:nvPr>
        </p:nvSpPr>
        <p:spPr/>
        <p:txBody>
          <a:bodyPr/>
          <a:lstStyle/>
          <a:p>
            <a:endParaRPr lang="en-US"/>
          </a:p>
        </p:txBody>
      </p:sp>
      <p:pic>
        <p:nvPicPr>
          <p:cNvPr id="73730" name="Picture 2" descr="http://2.bp.blogspot.com/_J0EEixf3ntI/TVDDYxzw4GI/AAAAAAAAAVc/Bp8Xq9FGRAg/s1600/obesity-wallPoster-spa-9_Page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990600"/>
            <a:ext cx="8248650" cy="5334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C2BB3D8-824E-4144-86BB-D1DD4803F983}"/>
              </a:ext>
            </a:extLst>
          </p:cNvPr>
          <p:cNvPicPr>
            <a:picLocks noChangeAspect="1"/>
          </p:cNvPicPr>
          <p:nvPr/>
        </p:nvPicPr>
        <p:blipFill>
          <a:blip r:embed="rId5"/>
          <a:stretch>
            <a:fillRect/>
          </a:stretch>
        </p:blipFill>
        <p:spPr>
          <a:xfrm>
            <a:off x="160283" y="120556"/>
            <a:ext cx="8545567" cy="6758054"/>
          </a:xfrm>
          <a:prstGeom prst="rect">
            <a:avLst/>
          </a:prstGeom>
        </p:spPr>
      </p:pic>
      <p:pic>
        <p:nvPicPr>
          <p:cNvPr id="6" name="Picture 5">
            <a:extLst>
              <a:ext uri="{FF2B5EF4-FFF2-40B4-BE49-F238E27FC236}">
                <a16:creationId xmlns:a16="http://schemas.microsoft.com/office/drawing/2014/main" id="{8D74142C-5E57-4862-99F5-B55C44F279B4}"/>
              </a:ext>
            </a:extLst>
          </p:cNvPr>
          <p:cNvPicPr>
            <a:picLocks noChangeAspect="1"/>
          </p:cNvPicPr>
          <p:nvPr/>
        </p:nvPicPr>
        <p:blipFill>
          <a:blip r:embed="rId6"/>
          <a:stretch>
            <a:fillRect/>
          </a:stretch>
        </p:blipFill>
        <p:spPr>
          <a:xfrm>
            <a:off x="187828" y="990600"/>
            <a:ext cx="8977887" cy="5649389"/>
          </a:xfrm>
          <a:prstGeom prst="rect">
            <a:avLst/>
          </a:prstGeom>
        </p:spPr>
      </p:pic>
      <p:pic>
        <p:nvPicPr>
          <p:cNvPr id="8" name="Picture 7">
            <a:extLst>
              <a:ext uri="{FF2B5EF4-FFF2-40B4-BE49-F238E27FC236}">
                <a16:creationId xmlns:a16="http://schemas.microsoft.com/office/drawing/2014/main" id="{43C9C2B7-BBA7-4437-BFCA-2F812CEBC0CB}"/>
              </a:ext>
            </a:extLst>
          </p:cNvPr>
          <p:cNvPicPr>
            <a:picLocks noChangeAspect="1"/>
          </p:cNvPicPr>
          <p:nvPr/>
        </p:nvPicPr>
        <p:blipFill>
          <a:blip r:embed="rId7"/>
          <a:stretch>
            <a:fillRect/>
          </a:stretch>
        </p:blipFill>
        <p:spPr>
          <a:xfrm>
            <a:off x="163083" y="986492"/>
            <a:ext cx="8793089" cy="5778315"/>
          </a:xfrm>
          <a:prstGeom prst="rect">
            <a:avLst/>
          </a:prstGeom>
        </p:spPr>
      </p:pic>
      <p:pic>
        <p:nvPicPr>
          <p:cNvPr id="10" name="Picture 9">
            <a:extLst>
              <a:ext uri="{FF2B5EF4-FFF2-40B4-BE49-F238E27FC236}">
                <a16:creationId xmlns:a16="http://schemas.microsoft.com/office/drawing/2014/main" id="{1A58CFF4-0664-4A0F-95C6-75B4BC0D6568}"/>
              </a:ext>
            </a:extLst>
          </p:cNvPr>
          <p:cNvPicPr>
            <a:picLocks noChangeAspect="1"/>
          </p:cNvPicPr>
          <p:nvPr/>
        </p:nvPicPr>
        <p:blipFill>
          <a:blip r:embed="rId8"/>
          <a:stretch>
            <a:fillRect/>
          </a:stretch>
        </p:blipFill>
        <p:spPr>
          <a:xfrm>
            <a:off x="187828" y="1022444"/>
            <a:ext cx="8603751" cy="5658917"/>
          </a:xfrm>
          <a:prstGeom prst="rect">
            <a:avLst/>
          </a:prstGeom>
        </p:spPr>
      </p:pic>
      <p:sp>
        <p:nvSpPr>
          <p:cNvPr id="5" name="TextBox 4">
            <a:extLst>
              <a:ext uri="{FF2B5EF4-FFF2-40B4-BE49-F238E27FC236}">
                <a16:creationId xmlns:a16="http://schemas.microsoft.com/office/drawing/2014/main" id="{337966B5-CCCE-98AF-F088-BBE6A80D412A}"/>
              </a:ext>
            </a:extLst>
          </p:cNvPr>
          <p:cNvSpPr txBox="1"/>
          <p:nvPr/>
        </p:nvSpPr>
        <p:spPr>
          <a:xfrm>
            <a:off x="5562600" y="152400"/>
            <a:ext cx="1371600" cy="786598"/>
          </a:xfrm>
          <a:prstGeom prst="rect">
            <a:avLst/>
          </a:prstGeom>
          <a:solidFill>
            <a:schemeClr val="bg1"/>
          </a:solidFill>
        </p:spPr>
        <p:txBody>
          <a:bodyPr wrap="square" rtlCol="0">
            <a:spAutoFit/>
          </a:bodyPr>
          <a:lstStyle/>
          <a:p>
            <a:endParaRPr lang="en-US" dirty="0"/>
          </a:p>
        </p:txBody>
      </p:sp>
    </p:spTree>
    <p:custDataLst>
      <p:tags r:id="rId1"/>
    </p:custDataLst>
    <p:extLst>
      <p:ext uri="{BB962C8B-B14F-4D97-AF65-F5344CB8AC3E}">
        <p14:creationId xmlns:p14="http://schemas.microsoft.com/office/powerpoint/2010/main" val="2147320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D9067-A575-3FCB-4422-8AB432F2ED3E}"/>
              </a:ext>
            </a:extLst>
          </p:cNvPr>
          <p:cNvSpPr>
            <a:spLocks noGrp="1"/>
          </p:cNvSpPr>
          <p:nvPr>
            <p:ph type="title"/>
          </p:nvPr>
        </p:nvSpPr>
        <p:spPr/>
        <p:txBody>
          <a:bodyPr/>
          <a:lstStyle/>
          <a:p>
            <a:r>
              <a:rPr lang="en-US" dirty="0"/>
              <a:t>Assessing Malnutrition</a:t>
            </a:r>
          </a:p>
        </p:txBody>
      </p:sp>
      <p:sp>
        <p:nvSpPr>
          <p:cNvPr id="3" name="Content Placeholder 2">
            <a:extLst>
              <a:ext uri="{FF2B5EF4-FFF2-40B4-BE49-F238E27FC236}">
                <a16:creationId xmlns:a16="http://schemas.microsoft.com/office/drawing/2014/main" id="{ABF46A2B-6AE6-4B40-6FF9-25F1AD7AD701}"/>
              </a:ext>
            </a:extLst>
          </p:cNvPr>
          <p:cNvSpPr>
            <a:spLocks noGrp="1"/>
          </p:cNvSpPr>
          <p:nvPr>
            <p:ph sz="quarter" idx="1"/>
          </p:nvPr>
        </p:nvSpPr>
        <p:spPr>
          <a:xfrm>
            <a:off x="381000" y="1295400"/>
            <a:ext cx="5181600" cy="5029200"/>
          </a:xfrm>
        </p:spPr>
        <p:txBody>
          <a:bodyPr>
            <a:normAutofit fontScale="77500" lnSpcReduction="20000"/>
          </a:bodyPr>
          <a:lstStyle/>
          <a:p>
            <a:r>
              <a:rPr lang="en-US" dirty="0"/>
              <a:t>At Risks Groups: </a:t>
            </a:r>
          </a:p>
          <a:p>
            <a:pPr lvl="1"/>
            <a:r>
              <a:rPr lang="en-US" dirty="0">
                <a:solidFill>
                  <a:srgbClr val="0070C0"/>
                </a:solidFill>
              </a:rPr>
              <a:t>Individuals on GLP-1 or GIP RA or after metabolic surgery </a:t>
            </a:r>
          </a:p>
          <a:p>
            <a:pPr lvl="1"/>
            <a:r>
              <a:rPr lang="en-US" dirty="0">
                <a:solidFill>
                  <a:srgbClr val="0070C0"/>
                </a:solidFill>
              </a:rPr>
              <a:t>Individuals with multiple chronic conditions </a:t>
            </a:r>
          </a:p>
          <a:p>
            <a:pPr lvl="1"/>
            <a:r>
              <a:rPr lang="en-US" dirty="0">
                <a:solidFill>
                  <a:srgbClr val="0070C0"/>
                </a:solidFill>
              </a:rPr>
              <a:t>Older age groups </a:t>
            </a:r>
          </a:p>
          <a:p>
            <a:pPr lvl="1"/>
            <a:r>
              <a:rPr lang="en-US" dirty="0">
                <a:solidFill>
                  <a:srgbClr val="0070C0"/>
                </a:solidFill>
              </a:rPr>
              <a:t>Food insecurity and poverty </a:t>
            </a:r>
          </a:p>
          <a:p>
            <a:r>
              <a:rPr lang="en-US" dirty="0"/>
              <a:t>Screen: </a:t>
            </a:r>
          </a:p>
          <a:p>
            <a:pPr lvl="1"/>
            <a:r>
              <a:rPr lang="en-US" dirty="0"/>
              <a:t>For malnutrition and sarcopenia</a:t>
            </a:r>
          </a:p>
          <a:p>
            <a:r>
              <a:rPr lang="en-US" dirty="0"/>
              <a:t>Recommend:</a:t>
            </a:r>
          </a:p>
          <a:p>
            <a:pPr lvl="1"/>
            <a:r>
              <a:rPr lang="en-US" dirty="0"/>
              <a:t>Whole- food-based eating pattern</a:t>
            </a:r>
          </a:p>
          <a:p>
            <a:pPr lvl="1"/>
            <a:r>
              <a:rPr lang="en-US" dirty="0"/>
              <a:t>Adequate protein</a:t>
            </a:r>
          </a:p>
          <a:p>
            <a:pPr lvl="1"/>
            <a:r>
              <a:rPr lang="en-US" dirty="0"/>
              <a:t>Resistance training</a:t>
            </a:r>
          </a:p>
        </p:txBody>
      </p:sp>
      <p:pic>
        <p:nvPicPr>
          <p:cNvPr id="4" name="Picture 3">
            <a:extLst>
              <a:ext uri="{FF2B5EF4-FFF2-40B4-BE49-F238E27FC236}">
                <a16:creationId xmlns:a16="http://schemas.microsoft.com/office/drawing/2014/main" id="{5C8A3FA3-EE55-E710-E1CD-7B0EAEBD84C0}"/>
              </a:ext>
            </a:extLst>
          </p:cNvPr>
          <p:cNvPicPr>
            <a:picLocks noChangeAspect="1"/>
          </p:cNvPicPr>
          <p:nvPr/>
        </p:nvPicPr>
        <p:blipFill>
          <a:blip r:embed="rId3"/>
          <a:stretch>
            <a:fillRect/>
          </a:stretch>
        </p:blipFill>
        <p:spPr>
          <a:xfrm>
            <a:off x="5763057" y="6197349"/>
            <a:ext cx="3354817" cy="545273"/>
          </a:xfrm>
          <a:prstGeom prst="rect">
            <a:avLst/>
          </a:prstGeom>
        </p:spPr>
      </p:pic>
      <p:sp>
        <p:nvSpPr>
          <p:cNvPr id="6" name="TextBox 5">
            <a:extLst>
              <a:ext uri="{FF2B5EF4-FFF2-40B4-BE49-F238E27FC236}">
                <a16:creationId xmlns:a16="http://schemas.microsoft.com/office/drawing/2014/main" id="{3E232A7E-EAEE-A253-EA4E-3A3D7CAC4069}"/>
              </a:ext>
            </a:extLst>
          </p:cNvPr>
          <p:cNvSpPr txBox="1"/>
          <p:nvPr/>
        </p:nvSpPr>
        <p:spPr>
          <a:xfrm>
            <a:off x="5736553" y="1295400"/>
            <a:ext cx="3354817" cy="1754326"/>
          </a:xfrm>
          <a:prstGeom prst="rect">
            <a:avLst/>
          </a:prstGeom>
          <a:noFill/>
        </p:spPr>
        <p:txBody>
          <a:bodyPr wrap="square">
            <a:spAutoFit/>
          </a:bodyPr>
          <a:lstStyle/>
          <a:p>
            <a:r>
              <a:rPr lang="en-US" b="0" i="0" dirty="0">
                <a:solidFill>
                  <a:srgbClr val="383636"/>
                </a:solidFill>
                <a:effectLst/>
                <a:latin typeface="Helvetica Neue"/>
              </a:rPr>
              <a:t>Malnutrition is defined by the World Health Organization as “deficiencies, excesses, or imbalances in a person’s intake of energy and/or nutrients.” </a:t>
            </a:r>
            <a:endParaRPr lang="en-US" dirty="0"/>
          </a:p>
        </p:txBody>
      </p:sp>
      <p:pic>
        <p:nvPicPr>
          <p:cNvPr id="7" name="Picture 6" descr="Old woman fingers on mouth">
            <a:extLst>
              <a:ext uri="{FF2B5EF4-FFF2-40B4-BE49-F238E27FC236}">
                <a16:creationId xmlns:a16="http://schemas.microsoft.com/office/drawing/2014/main" id="{8D7C1C4B-E745-08AF-76A8-C340967CA2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3049726"/>
            <a:ext cx="835396" cy="2971800"/>
          </a:xfrm>
          <a:prstGeom prst="rect">
            <a:avLst/>
          </a:prstGeom>
        </p:spPr>
      </p:pic>
    </p:spTree>
    <p:extLst>
      <p:ext uri="{BB962C8B-B14F-4D97-AF65-F5344CB8AC3E}">
        <p14:creationId xmlns:p14="http://schemas.microsoft.com/office/powerpoint/2010/main" val="638947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Content Placeholder 2">
            <a:extLst>
              <a:ext uri="{FF2B5EF4-FFF2-40B4-BE49-F238E27FC236}">
                <a16:creationId xmlns:a16="http://schemas.microsoft.com/office/drawing/2014/main" id="{F6A1B009-A47B-426B-8D7F-D0EE50F08FEA}"/>
              </a:ext>
            </a:extLst>
          </p:cNvPr>
          <p:cNvSpPr>
            <a:spLocks noGrp="1"/>
          </p:cNvSpPr>
          <p:nvPr>
            <p:ph type="title"/>
          </p:nvPr>
        </p:nvSpPr>
        <p:spPr>
          <a:xfrm>
            <a:off x="457200" y="152400"/>
            <a:ext cx="8229600" cy="1295400"/>
          </a:xfrm>
        </p:spPr>
        <p:txBody>
          <a:bodyPr anchor="b">
            <a:normAutofit fontScale="90000"/>
          </a:bodyPr>
          <a:lstStyle/>
          <a:p>
            <a:pPr marL="0" indent="0" eaLnBrk="1" hangingPunct="1">
              <a:buNone/>
            </a:pPr>
            <a:r>
              <a:rPr lang="en-US" altLang="en-US" b="1" dirty="0"/>
              <a:t>Incretins: GLP &amp; GIP Receptor Agonists</a:t>
            </a:r>
          </a:p>
        </p:txBody>
      </p:sp>
      <p:pic>
        <p:nvPicPr>
          <p:cNvPr id="4" name="Picture 3" descr="Three red palms on the border of the ocean">
            <a:extLst>
              <a:ext uri="{FF2B5EF4-FFF2-40B4-BE49-F238E27FC236}">
                <a16:creationId xmlns:a16="http://schemas.microsoft.com/office/drawing/2014/main" id="{EDD56CB1-FFF8-5445-9C6E-9F8AF84AD3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0112"/>
          <a:stretch/>
        </p:blipFill>
        <p:spPr>
          <a:xfrm>
            <a:off x="595101" y="1561089"/>
            <a:ext cx="7953797" cy="4772278"/>
          </a:xfrm>
          <a:prstGeom prst="rect">
            <a:avLst/>
          </a:prstGeom>
          <a:noFill/>
        </p:spPr>
      </p:pic>
      <p:sp>
        <p:nvSpPr>
          <p:cNvPr id="3" name="TextBox 2">
            <a:extLst>
              <a:ext uri="{FF2B5EF4-FFF2-40B4-BE49-F238E27FC236}">
                <a16:creationId xmlns:a16="http://schemas.microsoft.com/office/drawing/2014/main" id="{5DAB94EE-537F-1F86-7952-79C06D005AC2}"/>
              </a:ext>
            </a:extLst>
          </p:cNvPr>
          <p:cNvSpPr txBox="1"/>
          <p:nvPr/>
        </p:nvSpPr>
        <p:spPr>
          <a:xfrm>
            <a:off x="2057400" y="6211669"/>
            <a:ext cx="6629400" cy="646331"/>
          </a:xfrm>
          <a:prstGeom prst="rect">
            <a:avLst/>
          </a:prstGeom>
          <a:noFill/>
        </p:spPr>
        <p:txBody>
          <a:bodyPr wrap="square" rtlCol="0">
            <a:spAutoFit/>
          </a:bodyPr>
          <a:lstStyle/>
          <a:p>
            <a:r>
              <a:rPr lang="en-US" dirty="0">
                <a:solidFill>
                  <a:srgbClr val="C00000"/>
                </a:solidFill>
              </a:rPr>
              <a:t>GLP-1: glucagon like peptide 1</a:t>
            </a:r>
          </a:p>
          <a:p>
            <a:r>
              <a:rPr lang="en-US" dirty="0">
                <a:solidFill>
                  <a:srgbClr val="C00000"/>
                </a:solidFill>
              </a:rPr>
              <a:t>GIP: glucose-dependent insulinotropic polypeptide</a:t>
            </a:r>
          </a:p>
        </p:txBody>
      </p:sp>
    </p:spTree>
    <p:extLst>
      <p:ext uri="{BB962C8B-B14F-4D97-AF65-F5344CB8AC3E}">
        <p14:creationId xmlns:p14="http://schemas.microsoft.com/office/powerpoint/2010/main" val="4284924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003D6-F222-E747-0804-F0497D421118}"/>
              </a:ext>
            </a:extLst>
          </p:cNvPr>
          <p:cNvSpPr>
            <a:spLocks noGrp="1"/>
          </p:cNvSpPr>
          <p:nvPr>
            <p:ph type="title"/>
          </p:nvPr>
        </p:nvSpPr>
        <p:spPr>
          <a:xfrm>
            <a:off x="304800" y="152400"/>
            <a:ext cx="8382000" cy="686348"/>
          </a:xfrm>
        </p:spPr>
        <p:txBody>
          <a:bodyPr/>
          <a:lstStyle/>
          <a:p>
            <a:r>
              <a:rPr lang="en-US" dirty="0"/>
              <a:t>Actions of GLP-1 and GIP</a:t>
            </a:r>
          </a:p>
        </p:txBody>
      </p:sp>
      <p:sp>
        <p:nvSpPr>
          <p:cNvPr id="3" name="Content Placeholder 2">
            <a:extLst>
              <a:ext uri="{FF2B5EF4-FFF2-40B4-BE49-F238E27FC236}">
                <a16:creationId xmlns:a16="http://schemas.microsoft.com/office/drawing/2014/main" id="{9EA80B76-DF49-A826-6E06-75741ED459F2}"/>
              </a:ext>
            </a:extLst>
          </p:cNvPr>
          <p:cNvSpPr>
            <a:spLocks noGrp="1"/>
          </p:cNvSpPr>
          <p:nvPr>
            <p:ph sz="quarter" idx="1"/>
          </p:nvPr>
        </p:nvSpPr>
        <p:spPr/>
        <p:txBody>
          <a:bodyPr/>
          <a:lstStyle/>
          <a:p>
            <a:endParaRPr lang="en-US"/>
          </a:p>
        </p:txBody>
      </p:sp>
      <p:pic>
        <p:nvPicPr>
          <p:cNvPr id="9" name="Picture 8">
            <a:extLst>
              <a:ext uri="{FF2B5EF4-FFF2-40B4-BE49-F238E27FC236}">
                <a16:creationId xmlns:a16="http://schemas.microsoft.com/office/drawing/2014/main" id="{B98405C1-ADE1-11B9-9A64-D3B4C2DFA221}"/>
              </a:ext>
            </a:extLst>
          </p:cNvPr>
          <p:cNvPicPr>
            <a:picLocks noChangeAspect="1"/>
          </p:cNvPicPr>
          <p:nvPr/>
        </p:nvPicPr>
        <p:blipFill>
          <a:blip r:embed="rId3"/>
          <a:stretch>
            <a:fillRect/>
          </a:stretch>
        </p:blipFill>
        <p:spPr>
          <a:xfrm>
            <a:off x="76200" y="975724"/>
            <a:ext cx="9062720" cy="5012255"/>
          </a:xfrm>
          <a:prstGeom prst="rect">
            <a:avLst/>
          </a:prstGeom>
        </p:spPr>
      </p:pic>
      <p:sp>
        <p:nvSpPr>
          <p:cNvPr id="10" name="TextBox 9">
            <a:extLst>
              <a:ext uri="{FF2B5EF4-FFF2-40B4-BE49-F238E27FC236}">
                <a16:creationId xmlns:a16="http://schemas.microsoft.com/office/drawing/2014/main" id="{7B369D36-6574-5CEC-1F51-9FE2738E9589}"/>
              </a:ext>
            </a:extLst>
          </p:cNvPr>
          <p:cNvSpPr txBox="1"/>
          <p:nvPr/>
        </p:nvSpPr>
        <p:spPr>
          <a:xfrm>
            <a:off x="533400" y="6230080"/>
            <a:ext cx="5810471" cy="461665"/>
          </a:xfrm>
          <a:prstGeom prst="rect">
            <a:avLst/>
          </a:prstGeom>
          <a:noFill/>
        </p:spPr>
        <p:txBody>
          <a:bodyPr wrap="square" rtlCol="0">
            <a:spAutoFit/>
          </a:bodyPr>
          <a:lstStyle/>
          <a:p>
            <a:r>
              <a:rPr lang="en-US" sz="1200" dirty="0" err="1">
                <a:solidFill>
                  <a:srgbClr val="212121"/>
                </a:solidFill>
                <a:latin typeface="BlinkMacSystemFont"/>
              </a:rPr>
              <a:t>Samms</a:t>
            </a:r>
            <a:r>
              <a:rPr lang="en-US" sz="1200" dirty="0">
                <a:solidFill>
                  <a:srgbClr val="212121"/>
                </a:solidFill>
                <a:latin typeface="BlinkMacSystemFont"/>
              </a:rPr>
              <a:t> RJ, Coghlan MP, Sloop KW. How May GIP Enhance the Therapeutic Efficacy of GLP-1? Trends Endocrinol </a:t>
            </a:r>
            <a:r>
              <a:rPr lang="en-US" sz="1200" dirty="0" err="1">
                <a:solidFill>
                  <a:srgbClr val="212121"/>
                </a:solidFill>
                <a:latin typeface="BlinkMacSystemFont"/>
              </a:rPr>
              <a:t>Metab</a:t>
            </a:r>
            <a:r>
              <a:rPr lang="en-US" sz="1200" dirty="0">
                <a:solidFill>
                  <a:srgbClr val="212121"/>
                </a:solidFill>
                <a:latin typeface="BlinkMacSystemFont"/>
              </a:rPr>
              <a:t>. 2020 Jun;31(6):410-421.</a:t>
            </a:r>
            <a:endParaRPr lang="en-US" sz="1200" dirty="0">
              <a:solidFill>
                <a:schemeClr val="bg2"/>
              </a:solidFill>
            </a:endParaRPr>
          </a:p>
        </p:txBody>
      </p:sp>
    </p:spTree>
    <p:extLst>
      <p:ext uri="{BB962C8B-B14F-4D97-AF65-F5344CB8AC3E}">
        <p14:creationId xmlns:p14="http://schemas.microsoft.com/office/powerpoint/2010/main" val="2158724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AG_BACKING_FORM_KEY" val="1771610-c:\users\bev_000\dropbox\a des admin folder\boot camp\boot camp slides 2014\boot camp class 2 handout questions.pptx"/>
  <p:tag name="ARTICULATE_PRESENTER_VERSION" val="7"/>
  <p:tag name="ARTICULATE_SLIDE_COUNT" val="8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UDIO_ID" val="1274"/>
  <p:tag name="TIMELINE" val="3.1/8.6/53.0/67.5"/>
  <p:tag name="ELAPSEDTIME" val="101.3"/>
  <p:tag name="ANNOTATION_TYPE_1" val="2"/>
  <p:tag name="ANNOTATION_START_1" val="18.7"/>
  <p:tag name="ANNOTATION_END_1" val="18.7"/>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8.7"/>
  <p:tag name="ANNOTATION_END_2" val="50.1"/>
  <p:tag name="ANNOTATION_TOP_2" val="210.4"/>
  <p:tag name="ANNOTATION_LEFT_2" val="41.7"/>
  <p:tag name="ANNOTATION_WIDTH_2" val="397.9"/>
  <p:tag name="ANNOTATION_HEIGHT_2" val="60.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0.1"/>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COUNT" val="3"/>
  <p:tag name="ARTICULATE_SLIDE_NAV" val="45"/>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UDIO_ID" val="1314"/>
  <p:tag name="TIMELINE" val="6.7/36.7/69.0"/>
  <p:tag name="ELAPSEDTIME" val="104.2"/>
  <p:tag name="ANNOTATION_TYPE_1" val="0"/>
  <p:tag name="ANNOTATION_START_1" val="11.0"/>
  <p:tag name="ANNOTATION_END_1" val="22.4"/>
  <p:tag name="ANNOTATION_TOP_1" val="116.2"/>
  <p:tag name="ANNOTATION_LEFT_1" val="117.3"/>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2.4"/>
  <p:tag name="ANNOTATION_END_2" val="30.0"/>
  <p:tag name="ANNOTATION_TOP_2" val="93.6"/>
  <p:tag name="ANNOTATION_LEFT_2" val="56.4"/>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0.0"/>
  <p:tag name="ANNOTATION_END_3" val="41.2"/>
  <p:tag name="ANNOTATION_TOP_3" val="97.2"/>
  <p:tag name="ANNOTATION_LEFT_3" val="250.6"/>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1.2"/>
  <p:tag name="ANNOTATION_END_4" val="47.5"/>
  <p:tag name="ANNOTATION_TOP_4" val="188.6"/>
  <p:tag name="ANNOTATION_LEFT_4" val="57.9"/>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47.5"/>
  <p:tag name="ANNOTATION_END_5" val="55.5"/>
  <p:tag name="ANNOTATION_TOP_5" val="228.1"/>
  <p:tag name="ANNOTATION_LEFT_5" val="68.2"/>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5.5"/>
  <p:tag name="ANNOTATION_END_6" val="63.6"/>
  <p:tag name="ANNOTATION_TOP_6" val="253.6"/>
  <p:tag name="ANNOTATION_LEFT_6" val="80.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63.6"/>
  <p:tag name="ANNOTATION_END_7" val="73.2"/>
  <p:tag name="ANNOTATION_TOP_7" val="273.4"/>
  <p:tag name="ANNOTATION_LEFT_7" val="89.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73.2"/>
  <p:tag name="ANNOTATION_END_8" val="87.6"/>
  <p:tag name="ANNOTATION_TOP_8" val="349.4"/>
  <p:tag name="ANNOTATION_LEFT_8" val="66.0"/>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87.6"/>
  <p:tag name="ANNOTATION_TOP_9" val="376.4"/>
  <p:tag name="ANNOTATION_LEFT_9" val="68.9"/>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COUNT" val="9"/>
  <p:tag name="ARTICULATE_SLIDE_GUID" val="cc8141c5-0f74-4eeb-a055-5cacdb5a870b"/>
  <p:tag name="ARTICULATE_SLIDE_NAV" val="54"/>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UDIO_ID" val="734"/>
  <p:tag name="ARTICULATE_AUDIO_RECORDED" val="1"/>
  <p:tag name="ELAPSEDTIME" val="200.1"/>
  <p:tag name="ANNOTATION_TYPE_1" val="0"/>
  <p:tag name="ANNOTATION_START_1" val="10.9"/>
  <p:tag name="ANNOTATION_END_1" val="26.0"/>
  <p:tag name="ANNOTATION_TOP_1" val="198"/>
  <p:tag name="ANNOTATION_LEFT_1" val="83"/>
  <p:tag name="ANNOTATION_WIDTH_1" val="156"/>
  <p:tag name="ANNOTATION_HEIGHT_1" val="15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26.0"/>
  <p:tag name="ANNOTATION_END_2" val="43.5"/>
  <p:tag name="ANNOTATION_TOP_2" val="256"/>
  <p:tag name="ANNOTATION_LEFT_2" val="78"/>
  <p:tag name="ANNOTATION_WIDTH_2" val="156"/>
  <p:tag name="ANNOTATION_HEIGHT_2" val="15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43.5"/>
  <p:tag name="ANNOTATION_END_3" val="57.9"/>
  <p:tag name="ANNOTATION_TOP_3" val="245"/>
  <p:tag name="ANNOTATION_LEFT_3" val="503"/>
  <p:tag name="ANNOTATION_WIDTH_3" val="156"/>
  <p:tag name="ANNOTATION_HEIGHT_3" val="15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57.9"/>
  <p:tag name="ANNOTATION_END_4" val="65.4"/>
  <p:tag name="ANNOTATION_TOP_4" val="311"/>
  <p:tag name="ANNOTATION_LEFT_4" val="76"/>
  <p:tag name="ANNOTATION_WIDTH_4" val="156"/>
  <p:tag name="ANNOTATION_HEIGHT_4" val="15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TYPE_5" val="0"/>
  <p:tag name="ANNOTATION_START_5" val="65.4"/>
  <p:tag name="ANNOTATION_END_5" val="90.1"/>
  <p:tag name="ANNOTATION_TOP_5" val="311"/>
  <p:tag name="ANNOTATION_LEFT_5" val="508"/>
  <p:tag name="ANNOTATION_WIDTH_5" val="156"/>
  <p:tag name="ANNOTATION_HEIGHT_5" val="15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NNOTATION_TYPE_6" val="0"/>
  <p:tag name="ANNOTATION_START_6" val="90.1"/>
  <p:tag name="ANNOTATION_END_6" val="108.2"/>
  <p:tag name="ANNOTATION_TOP_6" val="366"/>
  <p:tag name="ANNOTATION_LEFT_6" val="83"/>
  <p:tag name="ANNOTATION_WIDTH_6" val="156"/>
  <p:tag name="ANNOTATION_HEIGHT_6" val="15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720"/>
  <p:tag name="ANNOTATION_TYPE_7" val="0"/>
  <p:tag name="ANNOTATION_START_7" val="108.2"/>
  <p:tag name="ANNOTATION_END_7" val="120.1"/>
  <p:tag name="ANNOTATION_TOP_7" val="364"/>
  <p:tag name="ANNOTATION_LEFT_7" val="520"/>
  <p:tag name="ANNOTATION_WIDTH_7" val="156"/>
  <p:tag name="ANNOTATION_HEIGHT_7" val="15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16777215"/>
  <p:tag name="ANNOTATION_FILL_COLOR_7" val="683492"/>
  <p:tag name="ANNOTATION_FILL_ALPHA_7" val="100"/>
  <p:tag name="ANNOTATION_BORDER_WIDTH_7" val="2"/>
  <p:tag name="ANNOTATION_SLIDE_WIDTH_7" val="960"/>
  <p:tag name="ANNOTATION_SLIDE_HEIGHT_7" val="720"/>
  <p:tag name="ANNOTATION_TYPE_8" val="0"/>
  <p:tag name="ANNOTATION_START_8" val="120.1"/>
  <p:tag name="ANNOTATION_END_8" val="138.3"/>
  <p:tag name="ANNOTATION_TOP_8" val="414"/>
  <p:tag name="ANNOTATION_LEFT_8" val="60"/>
  <p:tag name="ANNOTATION_WIDTH_8" val="156"/>
  <p:tag name="ANNOTATION_HEIGHT_8" val="15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16777215"/>
  <p:tag name="ANNOTATION_FILL_COLOR_8" val="683492"/>
  <p:tag name="ANNOTATION_FILL_ALPHA_8" val="100"/>
  <p:tag name="ANNOTATION_BORDER_WIDTH_8" val="2"/>
  <p:tag name="ANNOTATION_SLIDE_WIDTH_8" val="960"/>
  <p:tag name="ANNOTATION_SLIDE_HEIGHT_8" val="720"/>
  <p:tag name="ANNOTATION_TYPE_9" val="0"/>
  <p:tag name="ANNOTATION_START_9" val="138.3"/>
  <p:tag name="ANNOTATION_END_9" val="143.6"/>
  <p:tag name="ANNOTATION_TOP_9" val="414"/>
  <p:tag name="ANNOTATION_LEFT_9" val="520"/>
  <p:tag name="ANNOTATION_WIDTH_9" val="156"/>
  <p:tag name="ANNOTATION_HEIGHT_9" val="156"/>
  <p:tag name="ANNOTATION_ANIMATION_9" val="3"/>
  <p:tag name="ANNOTATION_ROTATION_9" val="0"/>
  <p:tag name="ANNOTATION_SUB_TYPE_9" val="2"/>
  <p:tag name="ANNOTATION_LOOP_COUNT_9" val="1"/>
  <p:tag name="ANNOTATION_BOX_RADIUS_9" val="0"/>
  <p:tag name="ANNOTATION_SCALE_9" val="100"/>
  <p:tag name="ANNOTATION_BORDER_ALPHA_9" val="100"/>
  <p:tag name="ANNOTATION_BORDER_COLOR_9" val="16777215"/>
  <p:tag name="ANNOTATION_FILL_COLOR_9" val="683492"/>
  <p:tag name="ANNOTATION_FILL_ALPHA_9" val="100"/>
  <p:tag name="ANNOTATION_BORDER_WIDTH_9" val="2"/>
  <p:tag name="ANNOTATION_SLIDE_WIDTH_9" val="960"/>
  <p:tag name="ANNOTATION_SLIDE_HEIGHT_9" val="720"/>
  <p:tag name="ANNOTATION_TYPE_10" val="0"/>
  <p:tag name="ANNOTATION_START_10" val="143.6"/>
  <p:tag name="ANNOTATION_END_10" val="149.1"/>
  <p:tag name="ANNOTATION_TOP_10" val="520"/>
  <p:tag name="ANNOTATION_LEFT_10" val="74"/>
  <p:tag name="ANNOTATION_WIDTH_10" val="156"/>
  <p:tag name="ANNOTATION_HEIGHT_10" val="156"/>
  <p:tag name="ANNOTATION_ANIMATION_10" val="3"/>
  <p:tag name="ANNOTATION_ROTATION_10" val="0"/>
  <p:tag name="ANNOTATION_SUB_TYPE_10" val="2"/>
  <p:tag name="ANNOTATION_LOOP_COUNT_10" val="1"/>
  <p:tag name="ANNOTATION_BOX_RADIUS_10" val="0"/>
  <p:tag name="ANNOTATION_SCALE_10" val="100"/>
  <p:tag name="ANNOTATION_BORDER_ALPHA_10" val="100"/>
  <p:tag name="ANNOTATION_BORDER_COLOR_10" val="16777215"/>
  <p:tag name="ANNOTATION_FILL_COLOR_10" val="683492"/>
  <p:tag name="ANNOTATION_FILL_ALPHA_10" val="100"/>
  <p:tag name="ANNOTATION_BORDER_WIDTH_10" val="2"/>
  <p:tag name="ANNOTATION_SLIDE_WIDTH_10" val="960"/>
  <p:tag name="ANNOTATION_SLIDE_HEIGHT_10" val="720"/>
  <p:tag name="ANNOTATION_TYPE_11" val="0"/>
  <p:tag name="ANNOTATION_START_11" val="149.1"/>
  <p:tag name="ANNOTATION_TOP_11" val="468"/>
  <p:tag name="ANNOTATION_LEFT_11" val="483"/>
  <p:tag name="ANNOTATION_WIDTH_11" val="156"/>
  <p:tag name="ANNOTATION_HEIGHT_11" val="156"/>
  <p:tag name="ANNOTATION_ANIMATION_11" val="3"/>
  <p:tag name="ANNOTATION_ROTATION_11" val="0"/>
  <p:tag name="ANNOTATION_SUB_TYPE_11" val="2"/>
  <p:tag name="ANNOTATION_LOOP_COUNT_11" val="1"/>
  <p:tag name="ANNOTATION_BOX_RADIUS_11" val="0"/>
  <p:tag name="ANNOTATION_SCALE_11" val="100"/>
  <p:tag name="ANNOTATION_BORDER_ALPHA_11" val="100"/>
  <p:tag name="ANNOTATION_BORDER_COLOR_11" val="16777215"/>
  <p:tag name="ANNOTATION_FILL_COLOR_11" val="683492"/>
  <p:tag name="ANNOTATION_FILL_ALPHA_11" val="100"/>
  <p:tag name="ANNOTATION_BORDER_WIDTH_11" val="2"/>
  <p:tag name="ANNOTATION_SLIDE_WIDTH_11" val="960"/>
  <p:tag name="ANNOTATION_SLIDE_HEIGHT_11" val="720"/>
  <p:tag name="ANNOTATION_COUNT" val="11"/>
  <p:tag name="ARTICULATE_USED_LAYOUT" val="4"/>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S_UNIQUEID" val="551"/>
</p:tagLst>
</file>

<file path=ppt/tags/tag69.xml><?xml version="1.0" encoding="utf-8"?>
<p:tagLst xmlns:a="http://schemas.openxmlformats.org/drawingml/2006/main" xmlns:r="http://schemas.openxmlformats.org/officeDocument/2006/relationships" xmlns:p="http://schemas.openxmlformats.org/presentationml/2006/main">
  <p:tag name="AUDIO_ID" val="665"/>
  <p:tag name="ARTICULATE_USED_LAYOUT" val="2"/>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2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4.xml><?xml version="1.0" encoding="utf-8"?>
<a:theme xmlns:a="http://schemas.openxmlformats.org/drawingml/2006/main" name="3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5.xml><?xml version="1.0" encoding="utf-8"?>
<a:theme xmlns:a="http://schemas.openxmlformats.org/drawingml/2006/main" name="4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6.xml><?xml version="1.0" encoding="utf-8"?>
<a:theme xmlns:a="http://schemas.openxmlformats.org/drawingml/2006/main" name="5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7.xml><?xml version="1.0" encoding="utf-8"?>
<a:theme xmlns:a="http://schemas.openxmlformats.org/drawingml/2006/main" name="6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8.xml><?xml version="1.0" encoding="utf-8"?>
<a:theme xmlns:a="http://schemas.openxmlformats.org/drawingml/2006/main" name="7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docProps/app.xml><?xml version="1.0" encoding="utf-8"?>
<Properties xmlns="http://schemas.openxmlformats.org/officeDocument/2006/extended-properties" xmlns:vt="http://schemas.openxmlformats.org/officeDocument/2006/docPropsVTypes">
  <Template>Origin</Template>
  <TotalTime>45961</TotalTime>
  <Words>13971</Words>
  <Application>Microsoft Office PowerPoint</Application>
  <PresentationFormat>On-screen Show (4:3)</PresentationFormat>
  <Paragraphs>1794</Paragraphs>
  <Slides>201</Slides>
  <Notes>82</Notes>
  <HiddenSlides>0</HiddenSlides>
  <MMClips>1</MMClips>
  <ScaleCrop>false</ScaleCrop>
  <HeadingPairs>
    <vt:vector size="8" baseType="variant">
      <vt:variant>
        <vt:lpstr>Fonts Used</vt:lpstr>
      </vt:variant>
      <vt:variant>
        <vt:i4>26</vt:i4>
      </vt:variant>
      <vt:variant>
        <vt:lpstr>Theme</vt:lpstr>
      </vt:variant>
      <vt:variant>
        <vt:i4>8</vt:i4>
      </vt:variant>
      <vt:variant>
        <vt:lpstr>Embedded OLE Servers</vt:lpstr>
      </vt:variant>
      <vt:variant>
        <vt:i4>1</vt:i4>
      </vt:variant>
      <vt:variant>
        <vt:lpstr>Slide Titles</vt:lpstr>
      </vt:variant>
      <vt:variant>
        <vt:i4>201</vt:i4>
      </vt:variant>
    </vt:vector>
  </HeadingPairs>
  <TitlesOfParts>
    <vt:vector size="236" baseType="lpstr">
      <vt:lpstr>ＭＳ Ｐゴシック</vt:lpstr>
      <vt:lpstr>__Roboto_22b3a9</vt:lpstr>
      <vt:lpstr>Aptos</vt:lpstr>
      <vt:lpstr>Arial</vt:lpstr>
      <vt:lpstr>Arial Black</vt:lpstr>
      <vt:lpstr>Baskerville Old Face</vt:lpstr>
      <vt:lpstr>BlinkMacSystemFont</vt:lpstr>
      <vt:lpstr>Bookman Old Style</vt:lpstr>
      <vt:lpstr>Calibri</vt:lpstr>
      <vt:lpstr>Courier New</vt:lpstr>
      <vt:lpstr>Gill Sans MT</vt:lpstr>
      <vt:lpstr>Helvetica</vt:lpstr>
      <vt:lpstr>Helvetica Neue</vt:lpstr>
      <vt:lpstr>Monaco</vt:lpstr>
      <vt:lpstr>Monotype Sorts</vt:lpstr>
      <vt:lpstr>Nunito</vt:lpstr>
      <vt:lpstr>Open Sans</vt:lpstr>
      <vt:lpstr>Segoe UI</vt:lpstr>
      <vt:lpstr>signika_negativeregular</vt:lpstr>
      <vt:lpstr>Symbol</vt:lpstr>
      <vt:lpstr>Tahoma</vt:lpstr>
      <vt:lpstr>Times</vt:lpstr>
      <vt:lpstr>Times New Roman</vt:lpstr>
      <vt:lpstr>Trebuchet MS</vt:lpstr>
      <vt:lpstr>Wingdings</vt:lpstr>
      <vt:lpstr>Wingdings 3</vt:lpstr>
      <vt:lpstr>1_Origin</vt:lpstr>
      <vt:lpstr>Origin</vt:lpstr>
      <vt:lpstr>2_Origin</vt:lpstr>
      <vt:lpstr>3_Origin</vt:lpstr>
      <vt:lpstr>4_Origin</vt:lpstr>
      <vt:lpstr>5_Origin</vt:lpstr>
      <vt:lpstr>6_Origin</vt:lpstr>
      <vt:lpstr>7_Origin</vt:lpstr>
      <vt:lpstr>Clip</vt:lpstr>
      <vt:lpstr>Diabetes: Back to the Basics and Beyond Winchester, VA March 7, 2025 </vt:lpstr>
      <vt:lpstr>Agenda</vt:lpstr>
      <vt:lpstr>Coach Bev has no Conflict of Interest</vt:lpstr>
      <vt:lpstr>Standards of Care Update - Back to the Basics and Beyond</vt:lpstr>
      <vt:lpstr>17. Diabetes Advocacy</vt:lpstr>
      <vt:lpstr>CDC Announces</vt:lpstr>
      <vt:lpstr>Poll Question 1</vt:lpstr>
      <vt:lpstr>Type 2 Diabetes in America 2025 </vt:lpstr>
      <vt:lpstr>PowerPoint Presentation</vt:lpstr>
      <vt:lpstr>Diabetes Prevalence by Ethnic Group</vt:lpstr>
      <vt:lpstr>Improving Care - Population Health</vt:lpstr>
      <vt:lpstr>Equality vs Equity</vt:lpstr>
      <vt:lpstr>Address Barriers to Self Management</vt:lpstr>
      <vt:lpstr>Social Determinants of Health</vt:lpstr>
      <vt:lpstr>Tailoring Treatment for Social Context</vt:lpstr>
      <vt:lpstr>Status of Diabetes Care</vt:lpstr>
      <vt:lpstr>Now, let’s get to the Nitty Gritty</vt:lpstr>
      <vt:lpstr>PowerPoint Presentation</vt:lpstr>
      <vt:lpstr>Hormones Effect on Glucose</vt:lpstr>
      <vt:lpstr>Pre Diabetes &amp; Type 2- Screening Guidelines (ADA 2025 Clinical Practice Guidelines)</vt:lpstr>
      <vt:lpstr>Diabetes 2 - Who is at Risk?  (ADA 2024 Clinical Practice Guidelines)</vt:lpstr>
      <vt:lpstr>Diabetes Screening Guidelines  (ADA 2025 Clinical Practice Guidelines – Cheat Sheet)</vt:lpstr>
      <vt:lpstr>Poll Question 2 </vt:lpstr>
      <vt:lpstr>Natural History of Diabetes</vt:lpstr>
      <vt:lpstr>PreDiabetes is FREAKING ME OUT</vt:lpstr>
      <vt:lpstr>Poll Question 3</vt:lpstr>
      <vt:lpstr>3. Detecting PreDiabetes Matters</vt:lpstr>
      <vt:lpstr>3. Prevent or Delay Diabetes for those with Prediabetes</vt:lpstr>
      <vt:lpstr>Get About 7 Hours of Quality Sleep to Prevent Diabetes</vt:lpstr>
      <vt:lpstr>3. Person-Centered Care Goals</vt:lpstr>
      <vt:lpstr>Let’s Break it Down ADA 2025</vt:lpstr>
      <vt:lpstr>Metformin is “Usually” 1st Line  </vt:lpstr>
      <vt:lpstr>PowerPoint Presentation</vt:lpstr>
      <vt:lpstr>PowerPoint Presentation</vt:lpstr>
      <vt:lpstr>Poll question 4</vt:lpstr>
      <vt:lpstr>Medication Taking Behaviors</vt:lpstr>
      <vt:lpstr>Diabetes is Complex</vt:lpstr>
      <vt:lpstr>Type 1 ~ Immune Mediated  5-10% of Diabetes</vt:lpstr>
      <vt:lpstr>Type 1 – 10% of all Diabetes</vt:lpstr>
      <vt:lpstr>Poll 6. What Kind of Diabetes? </vt:lpstr>
      <vt:lpstr>Antibody Testing for Type 1</vt:lpstr>
      <vt:lpstr>Type 1 Diabetes Progression</vt:lpstr>
      <vt:lpstr>Pharmacologic Intervention to Delay Symptomatic Type 1 (in Stage 2)</vt:lpstr>
      <vt:lpstr>Type 1 (stage 2) Delayed with Teplizumab by 2 years     www.DiabetesTrialNet.org</vt:lpstr>
      <vt:lpstr> Determine if Type 1 - Use AABBCC Approach</vt:lpstr>
      <vt:lpstr>Type 1 Diabetes Features?</vt:lpstr>
      <vt:lpstr>Medalist Study – Harvard Joslin Diabetes Center </vt:lpstr>
      <vt:lpstr>Beta-Cell Mass Loss</vt:lpstr>
      <vt:lpstr>What kind of Diabetes?</vt:lpstr>
      <vt:lpstr>Type 1 &amp; Type 2 - Double Diabetes?</vt:lpstr>
      <vt:lpstr>What type of Diabetes?</vt:lpstr>
      <vt:lpstr>Latent AutoImmunity Diabetes in Adults (LADA)</vt:lpstr>
      <vt:lpstr>LADA Clinical Features Compared to Type 2</vt:lpstr>
      <vt:lpstr>What about Latent Autoimmunity Diabetes in Adults (LADA) </vt:lpstr>
      <vt:lpstr>PowerPoint Presentation</vt:lpstr>
      <vt:lpstr>Signs of Diabetes</vt:lpstr>
      <vt:lpstr>PowerPoint Presentation</vt:lpstr>
      <vt:lpstr>What is Type 2 Diabetes?</vt:lpstr>
      <vt:lpstr>Ominous Octet</vt:lpstr>
      <vt:lpstr>Poll Question 5</vt:lpstr>
      <vt:lpstr> SGLT2 Inhibitors- “Glucoretics” </vt:lpstr>
      <vt:lpstr>Let’s Break it Down ADA 2025</vt:lpstr>
      <vt:lpstr>SGLT-2i Indications Summary</vt:lpstr>
      <vt:lpstr>Benefits of SGLT-2 Inhibitors</vt:lpstr>
      <vt:lpstr>Side Effects of SGLT-2 Inhibitors</vt:lpstr>
      <vt:lpstr>“Getting diabetes saved my life.”  ~ Sherri Sheperd</vt:lpstr>
      <vt:lpstr>Comparison of Type 1,Type 2, LADA</vt:lpstr>
      <vt:lpstr>Other Types of Diabetes</vt:lpstr>
      <vt:lpstr>Other Specific Types of DM</vt:lpstr>
      <vt:lpstr>Type 3c Diabetes (Pancreatogenic)</vt:lpstr>
      <vt:lpstr>Pancreatitis</vt:lpstr>
      <vt:lpstr>Screening in early Pregnancy</vt:lpstr>
      <vt:lpstr>Gestational Diabetes and Pregnancy</vt:lpstr>
      <vt:lpstr>DiaBingo</vt:lpstr>
      <vt:lpstr>Sulfonylureas - Secretagogues or “Squirters”</vt:lpstr>
      <vt:lpstr>Reducing Hypoglycemia</vt:lpstr>
      <vt:lpstr>Hypoglycemia – A Big Deal</vt:lpstr>
      <vt:lpstr>Hypoglycemia (Glucose) Alert Values</vt:lpstr>
      <vt:lpstr>PowerPoint Presentation</vt:lpstr>
      <vt:lpstr>PowerPoint Presentation</vt:lpstr>
      <vt:lpstr>Hypo Marker of CV Events &amp; Mortality</vt:lpstr>
      <vt:lpstr>SDOH and Hypoglycemia</vt:lpstr>
      <vt:lpstr>Assess for Hypo</vt:lpstr>
      <vt:lpstr>Hypoglycemia: Clinical Risk Factors  </vt:lpstr>
      <vt:lpstr>Tx of Level 2 &amp; 3 Hypoglycemia</vt:lpstr>
      <vt:lpstr>PowerPoint Presentation</vt:lpstr>
      <vt:lpstr>Poll Question 6</vt:lpstr>
      <vt:lpstr>Hyperglycemic Crisis </vt:lpstr>
      <vt:lpstr>                             HHS      DKA   EDKA </vt:lpstr>
      <vt:lpstr>Quick Question 7</vt:lpstr>
      <vt:lpstr>8. Obesity and Weight Management for Prevention &amp; Treatment of Type 2 Diabetes</vt:lpstr>
      <vt:lpstr>Weight Stigma</vt:lpstr>
      <vt:lpstr>Weight is a Heavy Issue</vt:lpstr>
      <vt:lpstr>Medical Nutrition Therapy Works</vt:lpstr>
      <vt:lpstr>Healthy Eating Patterns/Approaches</vt:lpstr>
      <vt:lpstr>Plate example</vt:lpstr>
      <vt:lpstr>Assessing Malnutrition</vt:lpstr>
      <vt:lpstr>Incretins: GLP &amp; GIP Receptor Agonists</vt:lpstr>
      <vt:lpstr>Actions of GLP-1 and GIP</vt:lpstr>
      <vt:lpstr>Pocket Card: GLP-1 &amp; GIP RA  </vt:lpstr>
      <vt:lpstr>Counseling Points: GLP-1 RA &amp; GLP-1/GIP</vt:lpstr>
      <vt:lpstr>Poll Question 8</vt:lpstr>
      <vt:lpstr>Let’s Break it Down ADA 2025</vt:lpstr>
      <vt:lpstr>GLP-1/GIP Receptor Agonist Indications</vt:lpstr>
      <vt:lpstr>GLP-1 /GIPs Approved for Weight Loss</vt:lpstr>
      <vt:lpstr>Metabolic Surgery Stats</vt:lpstr>
      <vt:lpstr>Exercise Standards </vt:lpstr>
      <vt:lpstr>A hard truth</vt:lpstr>
      <vt:lpstr>Where are we on this continuum?</vt:lpstr>
      <vt:lpstr>Good Exercise Info / Quotes</vt:lpstr>
      <vt:lpstr>6. Glycemic Goals &amp; Hypo</vt:lpstr>
      <vt:lpstr>6. Glycemic Targets for Non-Pregnant Adults</vt:lpstr>
      <vt:lpstr>6. Glycemic Targets Individualize Targets – ADA  </vt:lpstr>
      <vt:lpstr>A1c and Estimated Avg Glucose (eAG)  </vt:lpstr>
      <vt:lpstr>Ambulatory Glucose Profile </vt:lpstr>
      <vt:lpstr>PowerPoint Presentation</vt:lpstr>
      <vt:lpstr>“The highest form of wisdom is kindness.”  The Talmud</vt:lpstr>
      <vt:lpstr>ADA 2025 Summary for Exams</vt:lpstr>
      <vt:lpstr>DiaBingo- G</vt:lpstr>
      <vt:lpstr>Chronic Kidney Disease– 2025 Update</vt:lpstr>
      <vt:lpstr> Standard 11 – Protect Kidneys</vt:lpstr>
      <vt:lpstr>Let’s Break it Down ADA 2025</vt:lpstr>
      <vt:lpstr>Poll Question 9</vt:lpstr>
      <vt:lpstr>Finerenone Resource</vt:lpstr>
      <vt:lpstr>Kidney Goals and MNT</vt:lpstr>
      <vt:lpstr>A 67 yr old man, smokes ppd</vt:lpstr>
      <vt:lpstr>10. Cardiovascular Disease and Risk Management</vt:lpstr>
      <vt:lpstr>PowerPoint Presentation</vt:lpstr>
      <vt:lpstr>Cardiac and Renal Disease</vt:lpstr>
      <vt:lpstr>PowerPoint Presentation</vt:lpstr>
      <vt:lpstr>Assess ASCVD and Heart Failure Risk Yearly</vt:lpstr>
      <vt:lpstr>BP Treatment in addition to Lifestyle</vt:lpstr>
      <vt:lpstr>Lipid and HTN Meds Cheat Sheets</vt:lpstr>
      <vt:lpstr>Hypertension Management</vt:lpstr>
      <vt:lpstr>Poll Question 10</vt:lpstr>
      <vt:lpstr>Lipid Goals – Primary Prevention</vt:lpstr>
      <vt:lpstr>Statin Dosing</vt:lpstr>
      <vt:lpstr>Lipid Goals for People with ASCVD</vt:lpstr>
      <vt:lpstr>PowerPoint Presentation</vt:lpstr>
      <vt:lpstr>  Lipid Therapy in Diabetes by Age 10.3</vt:lpstr>
      <vt:lpstr>Coronary Vessel Disease Meds</vt:lpstr>
      <vt:lpstr>A 67 yr old man, smokes ppd</vt:lpstr>
      <vt:lpstr>A 67 yr old man, smokes ppd</vt:lpstr>
      <vt:lpstr>DiaBingo - N</vt:lpstr>
      <vt:lpstr>ReVive 5 Steps</vt:lpstr>
      <vt:lpstr>Embark Trial</vt:lpstr>
      <vt:lpstr>Impact of Embark Trial</vt:lpstr>
      <vt:lpstr>Embark Trial Takeaways</vt:lpstr>
      <vt:lpstr>Releasing the Brake </vt:lpstr>
      <vt:lpstr>Embark Trial Takeaways</vt:lpstr>
      <vt:lpstr>Embark Trial – Emotions as Priority</vt:lpstr>
      <vt:lpstr>Trusting our Intuition</vt:lpstr>
      <vt:lpstr>Emotion Based Approach and DD</vt:lpstr>
      <vt:lpstr>Diabetes Distress – Assess Annually</vt:lpstr>
      <vt:lpstr>PowerPoint Presentation</vt:lpstr>
      <vt:lpstr>Conversational Tools You Can Use To Address DD In Your Practice</vt:lpstr>
      <vt:lpstr> Clinical Engagement Tools: Label &amp; Address Feelings </vt:lpstr>
      <vt:lpstr>Having the Conversation</vt:lpstr>
      <vt:lpstr>Case Study with MR</vt:lpstr>
      <vt:lpstr>Case Scenario with MR </vt:lpstr>
      <vt:lpstr>MR says</vt:lpstr>
      <vt:lpstr>We ask MR</vt:lpstr>
      <vt:lpstr>Blood Sugars with Diabetes</vt:lpstr>
      <vt:lpstr>At least 42 factors affect glucose!</vt:lpstr>
      <vt:lpstr>BGM vs CGM</vt:lpstr>
      <vt:lpstr>Time in Range</vt:lpstr>
      <vt:lpstr>Ambulatory Glucose Profile Report</vt:lpstr>
      <vt:lpstr>Diabetes Distress Stories</vt:lpstr>
      <vt:lpstr>Example of A More Helpful Expectation: From Perfectionism to “Healthy Good Enough”</vt:lpstr>
      <vt:lpstr>RT not sure what to tell partner</vt:lpstr>
      <vt:lpstr>Having the Conversation</vt:lpstr>
      <vt:lpstr>Hypoglycemia Conversation</vt:lpstr>
      <vt:lpstr>Create a Judgement Free Zone – Roll out the Carpet of Acceptance</vt:lpstr>
      <vt:lpstr>List of typical “Problem Causers.”</vt:lpstr>
      <vt:lpstr>PowerPoint Presentation</vt:lpstr>
      <vt:lpstr>The 5 M’s</vt:lpstr>
      <vt:lpstr>Informed vs Wise Decisions</vt:lpstr>
      <vt:lpstr>Making the Wise Choice </vt:lpstr>
      <vt:lpstr>Insulin Duration and Stacking</vt:lpstr>
      <vt:lpstr>Having the Conversation</vt:lpstr>
      <vt:lpstr>Stacking Conversation</vt:lpstr>
      <vt:lpstr>Be a Detective – What is the Issue?</vt:lpstr>
      <vt:lpstr>JR keeps getting low when bike riding</vt:lpstr>
      <vt:lpstr> Adjustments for Activity</vt:lpstr>
      <vt:lpstr>Drops with Exercise – JR Log</vt:lpstr>
      <vt:lpstr>Exercise Hypo – JR’s Situation</vt:lpstr>
      <vt:lpstr>ReVive 5 – Explore Problem &amp; Identify Patterns</vt:lpstr>
      <vt:lpstr>JR Decides and Makes a Plan </vt:lpstr>
      <vt:lpstr>Helping People Succeed</vt:lpstr>
      <vt:lpstr>Checking in with JR 2 weeks later</vt:lpstr>
      <vt:lpstr>Setting Up Experiment/ Taking Action</vt:lpstr>
      <vt:lpstr>What is happening here?</vt:lpstr>
      <vt:lpstr>Diabetes Detectives</vt:lpstr>
      <vt:lpstr>RT Loves Eating Out</vt:lpstr>
      <vt:lpstr>RT Sets up Experiment/ Takes Action</vt:lpstr>
      <vt:lpstr>Checking in with RT 2 weeks later</vt:lpstr>
      <vt:lpstr>Checking in with RT 2 weeks later</vt:lpstr>
      <vt:lpstr>Avoid and Lean Into</vt:lpstr>
      <vt:lpstr>ReVive 5 Program – Fresh Perspective</vt:lpstr>
      <vt:lpstr>ReVive 5 Steps</vt:lpstr>
      <vt:lpstr>Thank You</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DNSS</dc:creator>
  <cp:lastModifiedBy>Beverly Thomassian</cp:lastModifiedBy>
  <cp:revision>798</cp:revision>
  <cp:lastPrinted>2025-03-03T07:49:07Z</cp:lastPrinted>
  <dcterms:created xsi:type="dcterms:W3CDTF">2014-04-17T17:56:59Z</dcterms:created>
  <dcterms:modified xsi:type="dcterms:W3CDTF">2025-03-03T07:53:34Z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DES PPT template</vt:lpwstr>
  </property>
  <property fmtid="{D5CDD505-2E9C-101B-9397-08002B2CF9AE}" pid="3" name="ArticulateUseProject">
    <vt:lpwstr>1</vt:lpwstr>
  </property>
  <property fmtid="{D5CDD505-2E9C-101B-9397-08002B2CF9AE}" pid="4" name="ArticulateProjectVersion">
    <vt:lpwstr>7</vt:lpwstr>
  </property>
  <property fmtid="{D5CDD505-2E9C-101B-9397-08002B2CF9AE}" pid="5" name="ArticulateGUID">
    <vt:lpwstr>1F256B47-A1E3-4BA4-9FB8-D369DDBB301B</vt:lpwstr>
  </property>
  <property fmtid="{D5CDD505-2E9C-101B-9397-08002B2CF9AE}" pid="6" name="ArticulateProjectFull">
    <vt:lpwstr>C:\Users\beverly\Documents\Dropbox\A DES Admin Folder\boot camp\2015 Spring BootCamp\Boot Camp Class 2 2015.ppta</vt:lpwstr>
  </property>
</Properties>
</file>