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3.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4.xml" ContentType="application/vnd.openxmlformats-officedocument.presentationml.tags+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10" r:id="rId2"/>
    <p:sldMasterId id="2147483939" r:id="rId3"/>
    <p:sldMasterId id="2147483959" r:id="rId4"/>
    <p:sldMasterId id="2147484271" r:id="rId5"/>
    <p:sldMasterId id="2147486025" r:id="rId6"/>
    <p:sldMasterId id="2147486043" r:id="rId7"/>
  </p:sldMasterIdLst>
  <p:notesMasterIdLst>
    <p:notesMasterId r:id="rId219"/>
  </p:notesMasterIdLst>
  <p:handoutMasterIdLst>
    <p:handoutMasterId r:id="rId220"/>
  </p:handoutMasterIdLst>
  <p:sldIdLst>
    <p:sldId id="2145707145" r:id="rId8"/>
    <p:sldId id="3600" r:id="rId9"/>
    <p:sldId id="2141411173" r:id="rId10"/>
    <p:sldId id="2145707220" r:id="rId11"/>
    <p:sldId id="2145707319" r:id="rId12"/>
    <p:sldId id="2147470766" r:id="rId13"/>
    <p:sldId id="368" r:id="rId14"/>
    <p:sldId id="2141410975" r:id="rId15"/>
    <p:sldId id="2147470775" r:id="rId16"/>
    <p:sldId id="2147470835" r:id="rId17"/>
    <p:sldId id="2147470836" r:id="rId18"/>
    <p:sldId id="437" r:id="rId19"/>
    <p:sldId id="398" r:id="rId20"/>
    <p:sldId id="2145706778" r:id="rId21"/>
    <p:sldId id="2147470762" r:id="rId22"/>
    <p:sldId id="337" r:id="rId23"/>
    <p:sldId id="2145707076" r:id="rId24"/>
    <p:sldId id="417" r:id="rId25"/>
    <p:sldId id="459" r:id="rId26"/>
    <p:sldId id="2147470789" r:id="rId27"/>
    <p:sldId id="325" r:id="rId28"/>
    <p:sldId id="2145705571" r:id="rId29"/>
    <p:sldId id="2147470771" r:id="rId30"/>
    <p:sldId id="2147470774" r:id="rId31"/>
    <p:sldId id="2145706961" r:id="rId32"/>
    <p:sldId id="2147470778" r:id="rId33"/>
    <p:sldId id="2145706972" r:id="rId34"/>
    <p:sldId id="2145706973" r:id="rId35"/>
    <p:sldId id="2147470776" r:id="rId36"/>
    <p:sldId id="2147470777" r:id="rId37"/>
    <p:sldId id="2147470779" r:id="rId38"/>
    <p:sldId id="2147470780" r:id="rId39"/>
    <p:sldId id="2147470781" r:id="rId40"/>
    <p:sldId id="2147470782" r:id="rId41"/>
    <p:sldId id="2147470783" r:id="rId42"/>
    <p:sldId id="2147470784" r:id="rId43"/>
    <p:sldId id="2147470785" r:id="rId44"/>
    <p:sldId id="2147470786" r:id="rId45"/>
    <p:sldId id="2147470787" r:id="rId46"/>
    <p:sldId id="2147470788" r:id="rId47"/>
    <p:sldId id="2147470790" r:id="rId48"/>
    <p:sldId id="2147470791" r:id="rId49"/>
    <p:sldId id="2147470792" r:id="rId50"/>
    <p:sldId id="2147470793" r:id="rId51"/>
    <p:sldId id="2147470795" r:id="rId52"/>
    <p:sldId id="2147470800" r:id="rId53"/>
    <p:sldId id="2147470796" r:id="rId54"/>
    <p:sldId id="2147470797" r:id="rId55"/>
    <p:sldId id="2147470798" r:id="rId56"/>
    <p:sldId id="2147470799" r:id="rId57"/>
    <p:sldId id="2147470773" r:id="rId58"/>
    <p:sldId id="2147470801" r:id="rId59"/>
    <p:sldId id="2147470802" r:id="rId60"/>
    <p:sldId id="2147470803" r:id="rId61"/>
    <p:sldId id="2147470804" r:id="rId62"/>
    <p:sldId id="2147470837" r:id="rId63"/>
    <p:sldId id="2147470768" r:id="rId64"/>
    <p:sldId id="838840686" r:id="rId65"/>
    <p:sldId id="2145707136" r:id="rId66"/>
    <p:sldId id="2145707135" r:id="rId67"/>
    <p:sldId id="2145707134" r:id="rId68"/>
    <p:sldId id="2145707130" r:id="rId69"/>
    <p:sldId id="2145707131" r:id="rId70"/>
    <p:sldId id="838840687" r:id="rId71"/>
    <p:sldId id="2145707133" r:id="rId72"/>
    <p:sldId id="2145707132" r:id="rId73"/>
    <p:sldId id="2147470767" r:id="rId74"/>
    <p:sldId id="2145707083" r:id="rId75"/>
    <p:sldId id="2145707084" r:id="rId76"/>
    <p:sldId id="2147470805" r:id="rId77"/>
    <p:sldId id="2147470806" r:id="rId78"/>
    <p:sldId id="2147470807" r:id="rId79"/>
    <p:sldId id="2147470808" r:id="rId80"/>
    <p:sldId id="2147470809" r:id="rId81"/>
    <p:sldId id="2147470810" r:id="rId82"/>
    <p:sldId id="2147470811" r:id="rId83"/>
    <p:sldId id="2147470812" r:id="rId84"/>
    <p:sldId id="2147470813" r:id="rId85"/>
    <p:sldId id="2147470814" r:id="rId86"/>
    <p:sldId id="2147470815" r:id="rId87"/>
    <p:sldId id="2147470816" r:id="rId88"/>
    <p:sldId id="2147470817" r:id="rId89"/>
    <p:sldId id="2147470818" r:id="rId90"/>
    <p:sldId id="2147470819" r:id="rId91"/>
    <p:sldId id="2147470820" r:id="rId92"/>
    <p:sldId id="2147470821" r:id="rId93"/>
    <p:sldId id="2147470823" r:id="rId94"/>
    <p:sldId id="2147470822" r:id="rId95"/>
    <p:sldId id="2147470824" r:id="rId96"/>
    <p:sldId id="2147470827" r:id="rId97"/>
    <p:sldId id="2147470825" r:id="rId98"/>
    <p:sldId id="2147470826" r:id="rId99"/>
    <p:sldId id="2147470828" r:id="rId100"/>
    <p:sldId id="2147470830" r:id="rId101"/>
    <p:sldId id="2147470831" r:id="rId102"/>
    <p:sldId id="2147470832" r:id="rId103"/>
    <p:sldId id="2147470834" r:id="rId104"/>
    <p:sldId id="2147470829" r:id="rId105"/>
    <p:sldId id="2147470897" r:id="rId106"/>
    <p:sldId id="2147470898" r:id="rId107"/>
    <p:sldId id="2147470899" r:id="rId108"/>
    <p:sldId id="2147470838" r:id="rId109"/>
    <p:sldId id="2141410973" r:id="rId110"/>
    <p:sldId id="2141410972" r:id="rId111"/>
    <p:sldId id="2147470765" r:id="rId112"/>
    <p:sldId id="2145707342" r:id="rId113"/>
    <p:sldId id="2145707035" r:id="rId114"/>
    <p:sldId id="2145707336" r:id="rId115"/>
    <p:sldId id="2147470764" r:id="rId116"/>
    <p:sldId id="2145707312" r:id="rId117"/>
    <p:sldId id="2147470841" r:id="rId118"/>
    <p:sldId id="2147470872" r:id="rId119"/>
    <p:sldId id="2147470875" r:id="rId120"/>
    <p:sldId id="2147470876" r:id="rId121"/>
    <p:sldId id="2147470874" r:id="rId122"/>
    <p:sldId id="2147470877" r:id="rId123"/>
    <p:sldId id="2147470878" r:id="rId124"/>
    <p:sldId id="2147470879" r:id="rId125"/>
    <p:sldId id="2147470880" r:id="rId126"/>
    <p:sldId id="2147470881" r:id="rId127"/>
    <p:sldId id="2147470883" r:id="rId128"/>
    <p:sldId id="2147470882" r:id="rId129"/>
    <p:sldId id="2147470842" r:id="rId130"/>
    <p:sldId id="2147470843" r:id="rId131"/>
    <p:sldId id="2147470844" r:id="rId132"/>
    <p:sldId id="2147470848" r:id="rId133"/>
    <p:sldId id="2147470845" r:id="rId134"/>
    <p:sldId id="2147470846" r:id="rId135"/>
    <p:sldId id="2147470847" r:id="rId136"/>
    <p:sldId id="2147470849" r:id="rId137"/>
    <p:sldId id="2147470850" r:id="rId138"/>
    <p:sldId id="2147470851" r:id="rId139"/>
    <p:sldId id="2147470852" r:id="rId140"/>
    <p:sldId id="2147470853" r:id="rId141"/>
    <p:sldId id="2147470901" r:id="rId142"/>
    <p:sldId id="2147470855" r:id="rId143"/>
    <p:sldId id="2147470856" r:id="rId144"/>
    <p:sldId id="2147470857" r:id="rId145"/>
    <p:sldId id="2147470858" r:id="rId146"/>
    <p:sldId id="2147470859" r:id="rId147"/>
    <p:sldId id="2147470860" r:id="rId148"/>
    <p:sldId id="2147470861" r:id="rId149"/>
    <p:sldId id="2147470862" r:id="rId150"/>
    <p:sldId id="2147470863" r:id="rId151"/>
    <p:sldId id="2147470864" r:id="rId152"/>
    <p:sldId id="2147470865" r:id="rId153"/>
    <p:sldId id="2147470866" r:id="rId154"/>
    <p:sldId id="2147470867" r:id="rId155"/>
    <p:sldId id="2147470868" r:id="rId156"/>
    <p:sldId id="2147470869" r:id="rId157"/>
    <p:sldId id="2147470870" r:id="rId158"/>
    <p:sldId id="2147470871" r:id="rId159"/>
    <p:sldId id="2147470839" r:id="rId160"/>
    <p:sldId id="2147470840" r:id="rId161"/>
    <p:sldId id="2145707026" r:id="rId162"/>
    <p:sldId id="2145707349" r:id="rId163"/>
    <p:sldId id="2145707360" r:id="rId164"/>
    <p:sldId id="2145707348" r:id="rId165"/>
    <p:sldId id="384" r:id="rId166"/>
    <p:sldId id="2147470900" r:id="rId167"/>
    <p:sldId id="2147470902" r:id="rId168"/>
    <p:sldId id="2147470903" r:id="rId169"/>
    <p:sldId id="2147470904" r:id="rId170"/>
    <p:sldId id="2147470905" r:id="rId171"/>
    <p:sldId id="2147470907" r:id="rId172"/>
    <p:sldId id="2147470906" r:id="rId173"/>
    <p:sldId id="2147470908" r:id="rId174"/>
    <p:sldId id="2147470909" r:id="rId175"/>
    <p:sldId id="2147470910" r:id="rId176"/>
    <p:sldId id="2147470911" r:id="rId177"/>
    <p:sldId id="2147470912" r:id="rId178"/>
    <p:sldId id="2147470913" r:id="rId179"/>
    <p:sldId id="2141410974" r:id="rId180"/>
    <p:sldId id="2147470914" r:id="rId181"/>
    <p:sldId id="2141410976" r:id="rId182"/>
    <p:sldId id="2141410977" r:id="rId183"/>
    <p:sldId id="2141410978" r:id="rId184"/>
    <p:sldId id="434" r:id="rId185"/>
    <p:sldId id="2145707290" r:id="rId186"/>
    <p:sldId id="2145707291" r:id="rId187"/>
    <p:sldId id="2145707292" r:id="rId188"/>
    <p:sldId id="2145707293" r:id="rId189"/>
    <p:sldId id="2145707295" r:id="rId190"/>
    <p:sldId id="2145707294" r:id="rId191"/>
    <p:sldId id="362" r:id="rId192"/>
    <p:sldId id="2145707297" r:id="rId193"/>
    <p:sldId id="2147470889" r:id="rId194"/>
    <p:sldId id="2147470890" r:id="rId195"/>
    <p:sldId id="2147470891" r:id="rId196"/>
    <p:sldId id="2147470892" r:id="rId197"/>
    <p:sldId id="2147470893" r:id="rId198"/>
    <p:sldId id="2147470894" r:id="rId199"/>
    <p:sldId id="2147470895" r:id="rId200"/>
    <p:sldId id="2145707279" r:id="rId201"/>
    <p:sldId id="2145707286" r:id="rId202"/>
    <p:sldId id="2145707287" r:id="rId203"/>
    <p:sldId id="2145707288" r:id="rId204"/>
    <p:sldId id="2145707289" r:id="rId205"/>
    <p:sldId id="2147470915" r:id="rId206"/>
    <p:sldId id="2147470916" r:id="rId207"/>
    <p:sldId id="2147470917" r:id="rId208"/>
    <p:sldId id="2147470918" r:id="rId209"/>
    <p:sldId id="2147470884" r:id="rId210"/>
    <p:sldId id="326" r:id="rId211"/>
    <p:sldId id="2147470887" r:id="rId212"/>
    <p:sldId id="2147470772" r:id="rId213"/>
    <p:sldId id="2147470888" r:id="rId214"/>
    <p:sldId id="2145707163" r:id="rId215"/>
    <p:sldId id="2147470886" r:id="rId216"/>
    <p:sldId id="2147470770" r:id="rId217"/>
    <p:sldId id="676" r:id="rId2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656">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sa Scott"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2736" autoAdjust="0"/>
  </p:normalViewPr>
  <p:slideViewPr>
    <p:cSldViewPr>
      <p:cViewPr>
        <p:scale>
          <a:sx n="91" d="100"/>
          <a:sy n="91" d="100"/>
        </p:scale>
        <p:origin x="1350" y="342"/>
      </p:cViewPr>
      <p:guideLst>
        <p:guide orient="horz" pos="2160"/>
        <p:guide orient="horz" pos="3656"/>
        <p:guide pos="3840"/>
      </p:guideLst>
    </p:cSldViewPr>
  </p:slideViewPr>
  <p:notesTextViewPr>
    <p:cViewPr>
      <p:scale>
        <a:sx n="1" d="1"/>
        <a:sy n="1" d="1"/>
      </p:scale>
      <p:origin x="0" y="0"/>
    </p:cViewPr>
  </p:notesTextViewPr>
  <p:sorterViewPr>
    <p:cViewPr varScale="1">
      <p:scale>
        <a:sx n="1" d="1"/>
        <a:sy n="1" d="1"/>
      </p:scale>
      <p:origin x="0" y="-55296"/>
    </p:cViewPr>
  </p:sorter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207.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handoutMaster" Target="handoutMasters/handoutMaster1.xml"/><Relationship Id="rId225"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commentAuthors" Target="commentAuthors.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presProps" Target="presProps.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viewProps" Target="viewProps.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theme" Target="theme/theme1.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9T11:19:23.194" idx="1">
    <p:pos x="8992" y="995"/>
    <p:text>Added Dexcome to G6
Added FreeStyle to Libre 2 and Libre 14 Day
Added Sensor to Guardian 3</p:text>
  </p:cm>
</p:cmLst>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24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20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9FD63C-6974-47F3-8EB1-5F29E58CA7B8}"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7409F093-9821-423C-8ECE-4799F50E3BFB}">
      <dgm:prSet/>
      <dgm:spPr/>
      <dgm:t>
        <a:bodyPr/>
        <a:lstStyle/>
        <a:p>
          <a:r>
            <a:rPr lang="en-US">
              <a:solidFill>
                <a:schemeClr val="tx2"/>
              </a:solidFill>
            </a:rPr>
            <a:t>Owed by the person with diabetes</a:t>
          </a:r>
        </a:p>
      </dgm:t>
    </dgm:pt>
    <dgm:pt modelId="{E39D7B92-118B-47D8-B485-1F21EB216F46}" type="parTrans" cxnId="{AF6B24F1-6AF2-4490-A9B3-D32563A90728}">
      <dgm:prSet/>
      <dgm:spPr/>
      <dgm:t>
        <a:bodyPr/>
        <a:lstStyle/>
        <a:p>
          <a:endParaRPr lang="en-US"/>
        </a:p>
      </dgm:t>
    </dgm:pt>
    <dgm:pt modelId="{F1B97B91-7A14-45FD-82F5-D46ABFEBBA1D}" type="sibTrans" cxnId="{AF6B24F1-6AF2-4490-A9B3-D32563A90728}">
      <dgm:prSet/>
      <dgm:spPr/>
      <dgm:t>
        <a:bodyPr/>
        <a:lstStyle/>
        <a:p>
          <a:endParaRPr lang="en-US"/>
        </a:p>
      </dgm:t>
    </dgm:pt>
    <dgm:pt modelId="{81E4FBAC-05CF-46E6-A47A-AF550D23D676}">
      <dgm:prSet/>
      <dgm:spPr/>
      <dgm:t>
        <a:bodyPr/>
        <a:lstStyle/>
        <a:p>
          <a:r>
            <a:rPr lang="en-US">
              <a:solidFill>
                <a:schemeClr val="tx2"/>
              </a:solidFill>
            </a:rPr>
            <a:t>Typically used long term</a:t>
          </a:r>
        </a:p>
      </dgm:t>
    </dgm:pt>
    <dgm:pt modelId="{6C615E6C-8F72-41D0-9F54-EE41A7D757C6}" type="parTrans" cxnId="{96CBA5DC-6666-4F2D-9C74-8A37AC11C953}">
      <dgm:prSet/>
      <dgm:spPr/>
      <dgm:t>
        <a:bodyPr/>
        <a:lstStyle/>
        <a:p>
          <a:endParaRPr lang="en-US"/>
        </a:p>
      </dgm:t>
    </dgm:pt>
    <dgm:pt modelId="{2B04357A-6CA5-4C56-BB40-D68E9FFA856C}" type="sibTrans" cxnId="{96CBA5DC-6666-4F2D-9C74-8A37AC11C953}">
      <dgm:prSet/>
      <dgm:spPr/>
      <dgm:t>
        <a:bodyPr/>
        <a:lstStyle/>
        <a:p>
          <a:endParaRPr lang="en-US"/>
        </a:p>
      </dgm:t>
    </dgm:pt>
    <dgm:pt modelId="{D7DD08D2-ED4C-49EE-883B-04E94FD4BBAB}">
      <dgm:prSet/>
      <dgm:spPr/>
      <dgm:t>
        <a:bodyPr/>
        <a:lstStyle/>
        <a:p>
          <a:pPr rtl="0"/>
          <a:r>
            <a:rPr lang="en-US">
              <a:solidFill>
                <a:schemeClr val="tx2"/>
              </a:solidFill>
            </a:rPr>
            <a:t>Device options include real-time glucose monitoring (</a:t>
          </a:r>
          <a:r>
            <a:rPr lang="en-US" err="1">
              <a:solidFill>
                <a:schemeClr val="tx2"/>
              </a:solidFill>
            </a:rPr>
            <a:t>rtCGM</a:t>
          </a:r>
          <a:r>
            <a:rPr lang="en-US">
              <a:solidFill>
                <a:schemeClr val="tx2"/>
              </a:solidFill>
            </a:rPr>
            <a:t>) or intermittent scanning (</a:t>
          </a:r>
          <a:r>
            <a:rPr lang="en-US" err="1">
              <a:solidFill>
                <a:schemeClr val="tx2"/>
              </a:solidFill>
            </a:rPr>
            <a:t>isCGM</a:t>
          </a:r>
          <a:r>
            <a:rPr lang="en-US">
              <a:solidFill>
                <a:schemeClr val="tx2"/>
              </a:solidFill>
            </a:rPr>
            <a:t>)</a:t>
          </a:r>
          <a:r>
            <a:rPr lang="en-US">
              <a:solidFill>
                <a:schemeClr val="tx2"/>
              </a:solidFill>
              <a:latin typeface="Calibri Light" panose="020F0302020204030204"/>
            </a:rPr>
            <a:t> </a:t>
          </a:r>
          <a:endParaRPr lang="en-US">
            <a:solidFill>
              <a:schemeClr val="tx2"/>
            </a:solidFill>
          </a:endParaRPr>
        </a:p>
      </dgm:t>
    </dgm:pt>
    <dgm:pt modelId="{CF1B2930-36A0-4D7C-9DFA-8EA14053C444}" type="parTrans" cxnId="{6F379D53-787D-4FAC-AD1E-79C904C27EDC}">
      <dgm:prSet/>
      <dgm:spPr/>
      <dgm:t>
        <a:bodyPr/>
        <a:lstStyle/>
        <a:p>
          <a:endParaRPr lang="en-US"/>
        </a:p>
      </dgm:t>
    </dgm:pt>
    <dgm:pt modelId="{7CE533EA-619B-48E9-88A8-EF1345976CB1}" type="sibTrans" cxnId="{6F379D53-787D-4FAC-AD1E-79C904C27EDC}">
      <dgm:prSet/>
      <dgm:spPr/>
      <dgm:t>
        <a:bodyPr/>
        <a:lstStyle/>
        <a:p>
          <a:endParaRPr lang="en-US"/>
        </a:p>
      </dgm:t>
    </dgm:pt>
    <dgm:pt modelId="{3003B6E8-B465-4490-9819-4130B2D8F11B}">
      <dgm:prSet/>
      <dgm:spPr/>
      <dgm:t>
        <a:bodyPr/>
        <a:lstStyle/>
        <a:p>
          <a:r>
            <a:rPr lang="en-US">
              <a:solidFill>
                <a:schemeClr val="tx2"/>
              </a:solidFill>
            </a:rPr>
            <a:t>Some options can be integrated with insulin pumps or connected insulin pens</a:t>
          </a:r>
        </a:p>
      </dgm:t>
    </dgm:pt>
    <dgm:pt modelId="{1C0B2C86-5996-41AB-93D2-E36B5E50849D}" type="parTrans" cxnId="{0A4AFE78-CA56-4C0D-AEF1-61DB520E7DA0}">
      <dgm:prSet/>
      <dgm:spPr/>
      <dgm:t>
        <a:bodyPr/>
        <a:lstStyle/>
        <a:p>
          <a:endParaRPr lang="en-US"/>
        </a:p>
      </dgm:t>
    </dgm:pt>
    <dgm:pt modelId="{8BAC4CC6-121D-4F18-9A06-4C98003609AF}" type="sibTrans" cxnId="{0A4AFE78-CA56-4C0D-AEF1-61DB520E7DA0}">
      <dgm:prSet/>
      <dgm:spPr/>
      <dgm:t>
        <a:bodyPr/>
        <a:lstStyle/>
        <a:p>
          <a:endParaRPr lang="en-US"/>
        </a:p>
      </dgm:t>
    </dgm:pt>
    <dgm:pt modelId="{A278B70A-7C37-479A-8E83-1C5452E0E22D}" type="pres">
      <dgm:prSet presAssocID="{9E9FD63C-6974-47F3-8EB1-5F29E58CA7B8}" presName="diagram" presStyleCnt="0">
        <dgm:presLayoutVars>
          <dgm:dir/>
          <dgm:resizeHandles val="exact"/>
        </dgm:presLayoutVars>
      </dgm:prSet>
      <dgm:spPr/>
    </dgm:pt>
    <dgm:pt modelId="{57168347-ACB9-495E-86FA-96D55C80BA0B}" type="pres">
      <dgm:prSet presAssocID="{7409F093-9821-423C-8ECE-4799F50E3BFB}" presName="node" presStyleLbl="node1" presStyleIdx="0" presStyleCnt="4">
        <dgm:presLayoutVars>
          <dgm:bulletEnabled val="1"/>
        </dgm:presLayoutVars>
      </dgm:prSet>
      <dgm:spPr/>
    </dgm:pt>
    <dgm:pt modelId="{ED1E9F7B-4DE3-4044-BC29-AA703D321D85}" type="pres">
      <dgm:prSet presAssocID="{F1B97B91-7A14-45FD-82F5-D46ABFEBBA1D}" presName="sibTrans" presStyleLbl="sibTrans2D1" presStyleIdx="0" presStyleCnt="3"/>
      <dgm:spPr/>
    </dgm:pt>
    <dgm:pt modelId="{3F2B1651-F48D-40C4-9A4C-E70B1A7B4DA8}" type="pres">
      <dgm:prSet presAssocID="{F1B97B91-7A14-45FD-82F5-D46ABFEBBA1D}" presName="connectorText" presStyleLbl="sibTrans2D1" presStyleIdx="0" presStyleCnt="3"/>
      <dgm:spPr/>
    </dgm:pt>
    <dgm:pt modelId="{F1FA2A55-3876-4469-B109-820EAEE1EC95}" type="pres">
      <dgm:prSet presAssocID="{81E4FBAC-05CF-46E6-A47A-AF550D23D676}" presName="node" presStyleLbl="node1" presStyleIdx="1" presStyleCnt="4">
        <dgm:presLayoutVars>
          <dgm:bulletEnabled val="1"/>
        </dgm:presLayoutVars>
      </dgm:prSet>
      <dgm:spPr/>
    </dgm:pt>
    <dgm:pt modelId="{AC091E36-830C-46B5-BDEA-8D57925BED45}" type="pres">
      <dgm:prSet presAssocID="{2B04357A-6CA5-4C56-BB40-D68E9FFA856C}" presName="sibTrans" presStyleLbl="sibTrans2D1" presStyleIdx="1" presStyleCnt="3"/>
      <dgm:spPr/>
    </dgm:pt>
    <dgm:pt modelId="{668EF5A2-C8B5-4C50-A34E-7433987281BD}" type="pres">
      <dgm:prSet presAssocID="{2B04357A-6CA5-4C56-BB40-D68E9FFA856C}" presName="connectorText" presStyleLbl="sibTrans2D1" presStyleIdx="1" presStyleCnt="3"/>
      <dgm:spPr/>
    </dgm:pt>
    <dgm:pt modelId="{2EAD0DB2-AEC3-4AF7-98A0-F4032A9EAE8B}" type="pres">
      <dgm:prSet presAssocID="{D7DD08D2-ED4C-49EE-883B-04E94FD4BBAB}" presName="node" presStyleLbl="node1" presStyleIdx="2" presStyleCnt="4">
        <dgm:presLayoutVars>
          <dgm:bulletEnabled val="1"/>
        </dgm:presLayoutVars>
      </dgm:prSet>
      <dgm:spPr/>
    </dgm:pt>
    <dgm:pt modelId="{B7DB9EBA-C22A-4F90-84CB-85B3D8BB13F0}" type="pres">
      <dgm:prSet presAssocID="{7CE533EA-619B-48E9-88A8-EF1345976CB1}" presName="sibTrans" presStyleLbl="sibTrans2D1" presStyleIdx="2" presStyleCnt="3"/>
      <dgm:spPr/>
    </dgm:pt>
    <dgm:pt modelId="{FC6C5599-8438-4E35-A054-A7A72017A565}" type="pres">
      <dgm:prSet presAssocID="{7CE533EA-619B-48E9-88A8-EF1345976CB1}" presName="connectorText" presStyleLbl="sibTrans2D1" presStyleIdx="2" presStyleCnt="3"/>
      <dgm:spPr/>
    </dgm:pt>
    <dgm:pt modelId="{B170008A-EB91-47E6-ACB9-18AC97C71F5F}" type="pres">
      <dgm:prSet presAssocID="{3003B6E8-B465-4490-9819-4130B2D8F11B}" presName="node" presStyleLbl="node1" presStyleIdx="3" presStyleCnt="4">
        <dgm:presLayoutVars>
          <dgm:bulletEnabled val="1"/>
        </dgm:presLayoutVars>
      </dgm:prSet>
      <dgm:spPr/>
    </dgm:pt>
  </dgm:ptLst>
  <dgm:cxnLst>
    <dgm:cxn modelId="{62EB8116-FA81-4FA0-ADEB-31DD556DF1D4}" type="presOf" srcId="{2B04357A-6CA5-4C56-BB40-D68E9FFA856C}" destId="{AC091E36-830C-46B5-BDEA-8D57925BED45}" srcOrd="0" destOrd="0" presId="urn:microsoft.com/office/officeart/2005/8/layout/process5"/>
    <dgm:cxn modelId="{07FBED3C-0F46-4406-8AEB-82168E795642}" type="presOf" srcId="{D7DD08D2-ED4C-49EE-883B-04E94FD4BBAB}" destId="{2EAD0DB2-AEC3-4AF7-98A0-F4032A9EAE8B}" srcOrd="0" destOrd="0" presId="urn:microsoft.com/office/officeart/2005/8/layout/process5"/>
    <dgm:cxn modelId="{A5E3223D-7964-4DFB-A9F4-9BB98F9AB594}" type="presOf" srcId="{F1B97B91-7A14-45FD-82F5-D46ABFEBBA1D}" destId="{ED1E9F7B-4DE3-4044-BC29-AA703D321D85}" srcOrd="0" destOrd="0" presId="urn:microsoft.com/office/officeart/2005/8/layout/process5"/>
    <dgm:cxn modelId="{5FA9E966-4457-47E7-9A55-8F43A8DF21B2}" type="presOf" srcId="{7CE533EA-619B-48E9-88A8-EF1345976CB1}" destId="{B7DB9EBA-C22A-4F90-84CB-85B3D8BB13F0}" srcOrd="0" destOrd="0" presId="urn:microsoft.com/office/officeart/2005/8/layout/process5"/>
    <dgm:cxn modelId="{B7B11B49-9674-409C-9454-E91EA946BED5}" type="presOf" srcId="{7CE533EA-619B-48E9-88A8-EF1345976CB1}" destId="{FC6C5599-8438-4E35-A054-A7A72017A565}" srcOrd="1" destOrd="0" presId="urn:microsoft.com/office/officeart/2005/8/layout/process5"/>
    <dgm:cxn modelId="{6F379D53-787D-4FAC-AD1E-79C904C27EDC}" srcId="{9E9FD63C-6974-47F3-8EB1-5F29E58CA7B8}" destId="{D7DD08D2-ED4C-49EE-883B-04E94FD4BBAB}" srcOrd="2" destOrd="0" parTransId="{CF1B2930-36A0-4D7C-9DFA-8EA14053C444}" sibTransId="{7CE533EA-619B-48E9-88A8-EF1345976CB1}"/>
    <dgm:cxn modelId="{0A4AFE78-CA56-4C0D-AEF1-61DB520E7DA0}" srcId="{9E9FD63C-6974-47F3-8EB1-5F29E58CA7B8}" destId="{3003B6E8-B465-4490-9819-4130B2D8F11B}" srcOrd="3" destOrd="0" parTransId="{1C0B2C86-5996-41AB-93D2-E36B5E50849D}" sibTransId="{8BAC4CC6-121D-4F18-9A06-4C98003609AF}"/>
    <dgm:cxn modelId="{68FAEE9A-15B6-4A89-830E-C2C36CD3E021}" type="presOf" srcId="{2B04357A-6CA5-4C56-BB40-D68E9FFA856C}" destId="{668EF5A2-C8B5-4C50-A34E-7433987281BD}" srcOrd="1" destOrd="0" presId="urn:microsoft.com/office/officeart/2005/8/layout/process5"/>
    <dgm:cxn modelId="{485D48AE-B16A-48AB-90DB-8ADA53FB1CA8}" type="presOf" srcId="{81E4FBAC-05CF-46E6-A47A-AF550D23D676}" destId="{F1FA2A55-3876-4469-B109-820EAEE1EC95}" srcOrd="0" destOrd="0" presId="urn:microsoft.com/office/officeart/2005/8/layout/process5"/>
    <dgm:cxn modelId="{B64397D8-ADE1-4C2B-951A-9C71A77BE6CD}" type="presOf" srcId="{F1B97B91-7A14-45FD-82F5-D46ABFEBBA1D}" destId="{3F2B1651-F48D-40C4-9A4C-E70B1A7B4DA8}" srcOrd="1" destOrd="0" presId="urn:microsoft.com/office/officeart/2005/8/layout/process5"/>
    <dgm:cxn modelId="{96CBA5DC-6666-4F2D-9C74-8A37AC11C953}" srcId="{9E9FD63C-6974-47F3-8EB1-5F29E58CA7B8}" destId="{81E4FBAC-05CF-46E6-A47A-AF550D23D676}" srcOrd="1" destOrd="0" parTransId="{6C615E6C-8F72-41D0-9F54-EE41A7D757C6}" sibTransId="{2B04357A-6CA5-4C56-BB40-D68E9FFA856C}"/>
    <dgm:cxn modelId="{CA440BE4-23F3-4F5D-B57A-5F92C60F393D}" type="presOf" srcId="{9E9FD63C-6974-47F3-8EB1-5F29E58CA7B8}" destId="{A278B70A-7C37-479A-8E83-1C5452E0E22D}" srcOrd="0" destOrd="0" presId="urn:microsoft.com/office/officeart/2005/8/layout/process5"/>
    <dgm:cxn modelId="{176FADEC-8C4A-4851-B7EA-631F6B08C584}" type="presOf" srcId="{3003B6E8-B465-4490-9819-4130B2D8F11B}" destId="{B170008A-EB91-47E6-ACB9-18AC97C71F5F}" srcOrd="0" destOrd="0" presId="urn:microsoft.com/office/officeart/2005/8/layout/process5"/>
    <dgm:cxn modelId="{AF6B24F1-6AF2-4490-A9B3-D32563A90728}" srcId="{9E9FD63C-6974-47F3-8EB1-5F29E58CA7B8}" destId="{7409F093-9821-423C-8ECE-4799F50E3BFB}" srcOrd="0" destOrd="0" parTransId="{E39D7B92-118B-47D8-B485-1F21EB216F46}" sibTransId="{F1B97B91-7A14-45FD-82F5-D46ABFEBBA1D}"/>
    <dgm:cxn modelId="{7E31A8FC-A1EB-46FB-BF45-8E7C65B1BE43}" type="presOf" srcId="{7409F093-9821-423C-8ECE-4799F50E3BFB}" destId="{57168347-ACB9-495E-86FA-96D55C80BA0B}" srcOrd="0" destOrd="0" presId="urn:microsoft.com/office/officeart/2005/8/layout/process5"/>
    <dgm:cxn modelId="{F5075F1E-C02E-43E7-87A0-EFEDD0CE595F}" type="presParOf" srcId="{A278B70A-7C37-479A-8E83-1C5452E0E22D}" destId="{57168347-ACB9-495E-86FA-96D55C80BA0B}" srcOrd="0" destOrd="0" presId="urn:microsoft.com/office/officeart/2005/8/layout/process5"/>
    <dgm:cxn modelId="{B55CCF51-029B-44B1-81E6-8A6E1F956E42}" type="presParOf" srcId="{A278B70A-7C37-479A-8E83-1C5452E0E22D}" destId="{ED1E9F7B-4DE3-4044-BC29-AA703D321D85}" srcOrd="1" destOrd="0" presId="urn:microsoft.com/office/officeart/2005/8/layout/process5"/>
    <dgm:cxn modelId="{340C4FFC-434E-4E08-A693-BE39F8FB0ACD}" type="presParOf" srcId="{ED1E9F7B-4DE3-4044-BC29-AA703D321D85}" destId="{3F2B1651-F48D-40C4-9A4C-E70B1A7B4DA8}" srcOrd="0" destOrd="0" presId="urn:microsoft.com/office/officeart/2005/8/layout/process5"/>
    <dgm:cxn modelId="{DCF8DC1E-BC0A-4535-BB4E-440D1FCD7788}" type="presParOf" srcId="{A278B70A-7C37-479A-8E83-1C5452E0E22D}" destId="{F1FA2A55-3876-4469-B109-820EAEE1EC95}" srcOrd="2" destOrd="0" presId="urn:microsoft.com/office/officeart/2005/8/layout/process5"/>
    <dgm:cxn modelId="{3D20DB7B-3C08-4B03-8903-6BD39BEFD27F}" type="presParOf" srcId="{A278B70A-7C37-479A-8E83-1C5452E0E22D}" destId="{AC091E36-830C-46B5-BDEA-8D57925BED45}" srcOrd="3" destOrd="0" presId="urn:microsoft.com/office/officeart/2005/8/layout/process5"/>
    <dgm:cxn modelId="{7D2643A1-EA81-43E9-A290-15E1188E266B}" type="presParOf" srcId="{AC091E36-830C-46B5-BDEA-8D57925BED45}" destId="{668EF5A2-C8B5-4C50-A34E-7433987281BD}" srcOrd="0" destOrd="0" presId="urn:microsoft.com/office/officeart/2005/8/layout/process5"/>
    <dgm:cxn modelId="{C370EE2D-614C-4064-9C14-15EAB866633B}" type="presParOf" srcId="{A278B70A-7C37-479A-8E83-1C5452E0E22D}" destId="{2EAD0DB2-AEC3-4AF7-98A0-F4032A9EAE8B}" srcOrd="4" destOrd="0" presId="urn:microsoft.com/office/officeart/2005/8/layout/process5"/>
    <dgm:cxn modelId="{310D18D2-E2AB-40F8-B2A4-8A51C553C278}" type="presParOf" srcId="{A278B70A-7C37-479A-8E83-1C5452E0E22D}" destId="{B7DB9EBA-C22A-4F90-84CB-85B3D8BB13F0}" srcOrd="5" destOrd="0" presId="urn:microsoft.com/office/officeart/2005/8/layout/process5"/>
    <dgm:cxn modelId="{298731DF-05DD-422C-A545-577EC51F98ED}" type="presParOf" srcId="{B7DB9EBA-C22A-4F90-84CB-85B3D8BB13F0}" destId="{FC6C5599-8438-4E35-A054-A7A72017A565}" srcOrd="0" destOrd="0" presId="urn:microsoft.com/office/officeart/2005/8/layout/process5"/>
    <dgm:cxn modelId="{360045DE-300F-4124-84C8-94FF17ECA524}" type="presParOf" srcId="{A278B70A-7C37-479A-8E83-1C5452E0E22D}" destId="{B170008A-EB91-47E6-ACB9-18AC97C71F5F}" srcOrd="6" destOrd="0" presId="urn:microsoft.com/office/officeart/2005/8/layout/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Behavior Change</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Mental Health </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488" y="39131"/>
          <a:ext cx="2437804" cy="975121"/>
        </a:xfrm>
        <a:prstGeom prst="homePlat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488" y="39131"/>
        <a:ext cx="2194024" cy="975121"/>
      </dsp:txXfrm>
    </dsp:sp>
    <dsp:sp modelId="{A4CB3E0C-BE8F-40A4-B10D-DE9B98B7BB2F}">
      <dsp:nvSpPr>
        <dsp:cNvPr id="0" name=""/>
        <dsp:cNvSpPr/>
      </dsp:nvSpPr>
      <dsp:spPr>
        <a:xfrm>
          <a:off x="1951732" y="39131"/>
          <a:ext cx="2437804" cy="975121"/>
        </a:xfrm>
        <a:prstGeom prst="chevron">
          <a:avLst/>
        </a:prstGeom>
        <a:solidFill>
          <a:schemeClr val="accent1">
            <a:shade val="50000"/>
            <a:hueOff val="258552"/>
            <a:satOff val="-18527"/>
            <a:lumOff val="169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Medication</a:t>
          </a:r>
        </a:p>
      </dsp:txBody>
      <dsp:txXfrm>
        <a:off x="2439293" y="39131"/>
        <a:ext cx="1462683" cy="975121"/>
      </dsp:txXfrm>
    </dsp:sp>
    <dsp:sp modelId="{30C3E686-6CE8-4B17-B5C5-0D6189DEF84B}">
      <dsp:nvSpPr>
        <dsp:cNvPr id="0" name=""/>
        <dsp:cNvSpPr/>
      </dsp:nvSpPr>
      <dsp:spPr>
        <a:xfrm>
          <a:off x="3901975" y="39131"/>
          <a:ext cx="2437804" cy="975121"/>
        </a:xfrm>
        <a:prstGeom prst="chevron">
          <a:avLst/>
        </a:prstGeom>
        <a:solidFill>
          <a:schemeClr val="accent1">
            <a:shade val="50000"/>
            <a:hueOff val="517104"/>
            <a:satOff val="-37055"/>
            <a:lumOff val="338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Activity</a:t>
          </a:r>
        </a:p>
      </dsp:txBody>
      <dsp:txXfrm>
        <a:off x="4389536" y="39131"/>
        <a:ext cx="1462683" cy="975121"/>
      </dsp:txXfrm>
    </dsp:sp>
    <dsp:sp modelId="{1EC0783F-515C-4D9E-A61E-12A7EFEFF120}">
      <dsp:nvSpPr>
        <dsp:cNvPr id="0" name=""/>
        <dsp:cNvSpPr/>
      </dsp:nvSpPr>
      <dsp:spPr>
        <a:xfrm>
          <a:off x="5852219" y="39131"/>
          <a:ext cx="2437804" cy="975121"/>
        </a:xfrm>
        <a:prstGeom prst="chevron">
          <a:avLst/>
        </a:prstGeom>
        <a:solidFill>
          <a:schemeClr val="accent1">
            <a:shade val="50000"/>
            <a:hueOff val="775657"/>
            <a:satOff val="-55582"/>
            <a:lumOff val="50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Biological</a:t>
          </a:r>
        </a:p>
      </dsp:txBody>
      <dsp:txXfrm>
        <a:off x="6339780" y="39131"/>
        <a:ext cx="1462683" cy="975121"/>
      </dsp:txXfrm>
    </dsp:sp>
    <dsp:sp modelId="{2D077320-8B91-4D8D-BAFE-2A20472EE195}">
      <dsp:nvSpPr>
        <dsp:cNvPr id="0" name=""/>
        <dsp:cNvSpPr/>
      </dsp:nvSpPr>
      <dsp:spPr>
        <a:xfrm>
          <a:off x="7802463" y="39131"/>
          <a:ext cx="2437804" cy="975121"/>
        </a:xfrm>
        <a:prstGeom prst="chevron">
          <a:avLst/>
        </a:prstGeom>
        <a:solidFill>
          <a:schemeClr val="accent1">
            <a:shade val="50000"/>
            <a:hueOff val="517104"/>
            <a:satOff val="-37055"/>
            <a:lumOff val="338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8290024" y="39131"/>
        <a:ext cx="1462683" cy="975121"/>
      </dsp:txXfrm>
    </dsp:sp>
    <dsp:sp modelId="{FE9FBCD8-0DFB-423B-8D0B-3A4B468982B1}">
      <dsp:nvSpPr>
        <dsp:cNvPr id="0" name=""/>
        <dsp:cNvSpPr/>
      </dsp:nvSpPr>
      <dsp:spPr>
        <a:xfrm>
          <a:off x="9752707" y="39131"/>
          <a:ext cx="2437804" cy="975121"/>
        </a:xfrm>
        <a:prstGeom prst="chevron">
          <a:avLst/>
        </a:prstGeom>
        <a:solidFill>
          <a:schemeClr val="accent1">
            <a:shade val="50000"/>
            <a:hueOff val="258552"/>
            <a:satOff val="-18527"/>
            <a:lumOff val="169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Behavioral and decision making</a:t>
          </a:r>
        </a:p>
      </dsp:txBody>
      <dsp:txXfrm>
        <a:off x="10240268" y="39131"/>
        <a:ext cx="1462683" cy="975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68347-ACB9-495E-86FA-96D55C80BA0B}">
      <dsp:nvSpPr>
        <dsp:cNvPr id="0" name=""/>
        <dsp:cNvSpPr/>
      </dsp:nvSpPr>
      <dsp:spPr>
        <a:xfrm>
          <a:off x="4934" y="460835"/>
          <a:ext cx="2157465" cy="1294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2"/>
              </a:solidFill>
            </a:rPr>
            <a:t>Owed by the person with diabetes</a:t>
          </a:r>
        </a:p>
      </dsp:txBody>
      <dsp:txXfrm>
        <a:off x="42848" y="498749"/>
        <a:ext cx="2081637" cy="1218651"/>
      </dsp:txXfrm>
    </dsp:sp>
    <dsp:sp modelId="{ED1E9F7B-4DE3-4044-BC29-AA703D321D85}">
      <dsp:nvSpPr>
        <dsp:cNvPr id="0" name=""/>
        <dsp:cNvSpPr/>
      </dsp:nvSpPr>
      <dsp:spPr>
        <a:xfrm>
          <a:off x="2352257" y="840549"/>
          <a:ext cx="457382" cy="53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52257" y="947559"/>
        <a:ext cx="320167" cy="321031"/>
      </dsp:txXfrm>
    </dsp:sp>
    <dsp:sp modelId="{F1FA2A55-3876-4469-B109-820EAEE1EC95}">
      <dsp:nvSpPr>
        <dsp:cNvPr id="0" name=""/>
        <dsp:cNvSpPr/>
      </dsp:nvSpPr>
      <dsp:spPr>
        <a:xfrm>
          <a:off x="3025386" y="460835"/>
          <a:ext cx="2157465" cy="1294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2"/>
              </a:solidFill>
            </a:rPr>
            <a:t>Typically used long term</a:t>
          </a:r>
        </a:p>
      </dsp:txBody>
      <dsp:txXfrm>
        <a:off x="3063300" y="498749"/>
        <a:ext cx="2081637" cy="1218651"/>
      </dsp:txXfrm>
    </dsp:sp>
    <dsp:sp modelId="{AC091E36-830C-46B5-BDEA-8D57925BED45}">
      <dsp:nvSpPr>
        <dsp:cNvPr id="0" name=""/>
        <dsp:cNvSpPr/>
      </dsp:nvSpPr>
      <dsp:spPr>
        <a:xfrm>
          <a:off x="5372709" y="840549"/>
          <a:ext cx="457382" cy="53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372709" y="947559"/>
        <a:ext cx="320167" cy="321031"/>
      </dsp:txXfrm>
    </dsp:sp>
    <dsp:sp modelId="{2EAD0DB2-AEC3-4AF7-98A0-F4032A9EAE8B}">
      <dsp:nvSpPr>
        <dsp:cNvPr id="0" name=""/>
        <dsp:cNvSpPr/>
      </dsp:nvSpPr>
      <dsp:spPr>
        <a:xfrm>
          <a:off x="6045838" y="460835"/>
          <a:ext cx="2157465" cy="1294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solidFill>
                <a:schemeClr val="tx2"/>
              </a:solidFill>
            </a:rPr>
            <a:t>Device options include real-time glucose monitoring (</a:t>
          </a:r>
          <a:r>
            <a:rPr lang="en-US" sz="1500" kern="1200" err="1">
              <a:solidFill>
                <a:schemeClr val="tx2"/>
              </a:solidFill>
            </a:rPr>
            <a:t>rtCGM</a:t>
          </a:r>
          <a:r>
            <a:rPr lang="en-US" sz="1500" kern="1200">
              <a:solidFill>
                <a:schemeClr val="tx2"/>
              </a:solidFill>
            </a:rPr>
            <a:t>) or intermittent scanning (</a:t>
          </a:r>
          <a:r>
            <a:rPr lang="en-US" sz="1500" kern="1200" err="1">
              <a:solidFill>
                <a:schemeClr val="tx2"/>
              </a:solidFill>
            </a:rPr>
            <a:t>isCGM</a:t>
          </a:r>
          <a:r>
            <a:rPr lang="en-US" sz="1500" kern="1200">
              <a:solidFill>
                <a:schemeClr val="tx2"/>
              </a:solidFill>
            </a:rPr>
            <a:t>)</a:t>
          </a:r>
          <a:r>
            <a:rPr lang="en-US" sz="1500" kern="1200">
              <a:solidFill>
                <a:schemeClr val="tx2"/>
              </a:solidFill>
              <a:latin typeface="Calibri Light" panose="020F0302020204030204"/>
            </a:rPr>
            <a:t> </a:t>
          </a:r>
          <a:endParaRPr lang="en-US" sz="1500" kern="1200">
            <a:solidFill>
              <a:schemeClr val="tx2"/>
            </a:solidFill>
          </a:endParaRPr>
        </a:p>
      </dsp:txBody>
      <dsp:txXfrm>
        <a:off x="6083752" y="498749"/>
        <a:ext cx="2081637" cy="1218651"/>
      </dsp:txXfrm>
    </dsp:sp>
    <dsp:sp modelId="{B7DB9EBA-C22A-4F90-84CB-85B3D8BB13F0}">
      <dsp:nvSpPr>
        <dsp:cNvPr id="0" name=""/>
        <dsp:cNvSpPr/>
      </dsp:nvSpPr>
      <dsp:spPr>
        <a:xfrm>
          <a:off x="8393161" y="840549"/>
          <a:ext cx="457382" cy="53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393161" y="947559"/>
        <a:ext cx="320167" cy="321031"/>
      </dsp:txXfrm>
    </dsp:sp>
    <dsp:sp modelId="{B170008A-EB91-47E6-ACB9-18AC97C71F5F}">
      <dsp:nvSpPr>
        <dsp:cNvPr id="0" name=""/>
        <dsp:cNvSpPr/>
      </dsp:nvSpPr>
      <dsp:spPr>
        <a:xfrm>
          <a:off x="9066290" y="460835"/>
          <a:ext cx="2157465" cy="1294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2"/>
              </a:solidFill>
            </a:rPr>
            <a:t>Some options can be integrated with insulin pumps or connected insulin pens</a:t>
          </a:r>
        </a:p>
      </dsp:txBody>
      <dsp:txXfrm>
        <a:off x="9104204" y="498749"/>
        <a:ext cx="2081637" cy="1218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2463635" y="2036464"/>
          <a:ext cx="2489011" cy="2489011"/>
        </a:xfrm>
        <a:prstGeom prst="gear9">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 Change</a:t>
          </a:r>
        </a:p>
      </dsp:txBody>
      <dsp:txXfrm>
        <a:off x="2964037" y="2619503"/>
        <a:ext cx="1488207" cy="1279403"/>
      </dsp:txXfrm>
    </dsp:sp>
    <dsp:sp modelId="{5D97AA9C-B504-42B3-A90B-8031CED3069D}">
      <dsp:nvSpPr>
        <dsp:cNvPr id="0" name=""/>
        <dsp:cNvSpPr/>
      </dsp:nvSpPr>
      <dsp:spPr>
        <a:xfrm>
          <a:off x="1015483" y="1448152"/>
          <a:ext cx="1810190" cy="1810190"/>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Mental Health </a:t>
          </a:r>
        </a:p>
      </dsp:txBody>
      <dsp:txXfrm>
        <a:off x="1471204" y="1906627"/>
        <a:ext cx="898748" cy="893240"/>
      </dsp:txXfrm>
    </dsp:sp>
    <dsp:sp modelId="{98C12A95-8655-44B3-A70E-8B6343F0A08B}">
      <dsp:nvSpPr>
        <dsp:cNvPr id="0" name=""/>
        <dsp:cNvSpPr/>
      </dsp:nvSpPr>
      <dsp:spPr>
        <a:xfrm rot="20700000">
          <a:off x="2029374" y="199305"/>
          <a:ext cx="1773617" cy="1773617"/>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418380" y="588311"/>
        <a:ext cx="995604" cy="995604"/>
      </dsp:txXfrm>
    </dsp:sp>
    <dsp:sp modelId="{8905ECB8-D5F6-4E7F-966B-4CAC6B50A72B}">
      <dsp:nvSpPr>
        <dsp:cNvPr id="0" name=""/>
        <dsp:cNvSpPr/>
      </dsp:nvSpPr>
      <dsp:spPr>
        <a:xfrm>
          <a:off x="2275896" y="1658799"/>
          <a:ext cx="3185935" cy="3185935"/>
        </a:xfrm>
        <a:prstGeom prst="circularArrow">
          <a:avLst>
            <a:gd name="adj1" fmla="val 4687"/>
            <a:gd name="adj2" fmla="val 299029"/>
            <a:gd name="adj3" fmla="val 2523562"/>
            <a:gd name="adj4" fmla="val 1584543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694902" y="1046204"/>
          <a:ext cx="2314780" cy="231478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619118" y="-190604"/>
          <a:ext cx="2495800" cy="249580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8E76CB4-63C9-9712-F681-9D7A6762680D}"/>
              </a:ext>
            </a:extLst>
          </p:cNvPr>
          <p:cNvSpPr>
            <a:spLocks noGrp="1"/>
          </p:cNvSpPr>
          <p:nvPr>
            <p:ph type="ftr" sz="quarter" idx="2"/>
          </p:nvPr>
        </p:nvSpPr>
        <p:spPr>
          <a:xfrm>
            <a:off x="382588" y="8610600"/>
            <a:ext cx="4951412" cy="458788"/>
          </a:xfrm>
          <a:prstGeom prst="rect">
            <a:avLst/>
          </a:prstGeom>
        </p:spPr>
        <p:txBody>
          <a:bodyPr vert="horz" lIns="91435" tIns="45718" rIns="91435" bIns="45718" rtlCol="0" anchor="b"/>
          <a:lstStyle>
            <a:lvl1pPr algn="l">
              <a:defRPr sz="1100"/>
            </a:lvl1pPr>
          </a:lstStyle>
          <a:p>
            <a:pPr>
              <a:defRPr/>
            </a:pPr>
            <a:r>
              <a:rPr lang="en-US" dirty="0"/>
              <a:t>Copyright 1998-2023 Diabetes Education Services     www.DiabetesEd.net</a:t>
            </a:r>
          </a:p>
        </p:txBody>
      </p:sp>
      <p:sp>
        <p:nvSpPr>
          <p:cNvPr id="5" name="Slide Number Placeholder 4">
            <a:extLst>
              <a:ext uri="{FF2B5EF4-FFF2-40B4-BE49-F238E27FC236}">
                <a16:creationId xmlns:a16="http://schemas.microsoft.com/office/drawing/2014/main" id="{D7578EE2-253A-773B-B450-EA31F194246D}"/>
              </a:ext>
            </a:extLst>
          </p:cNvPr>
          <p:cNvSpPr>
            <a:spLocks noGrp="1"/>
          </p:cNvSpPr>
          <p:nvPr>
            <p:ph type="sldNum" sz="quarter" idx="3"/>
          </p:nvPr>
        </p:nvSpPr>
        <p:spPr>
          <a:xfrm>
            <a:off x="5334000" y="8582025"/>
            <a:ext cx="1141413" cy="458788"/>
          </a:xfrm>
          <a:prstGeom prst="rect">
            <a:avLst/>
          </a:prstGeom>
        </p:spPr>
        <p:txBody>
          <a:bodyPr vert="horz" wrap="square" lIns="91435" tIns="45718" rIns="91435" bIns="45718" numCol="1" anchor="b" anchorCtr="0" compatLnSpc="1">
            <a:prstTxWarp prst="textNoShape">
              <a:avLst/>
            </a:prstTxWarp>
          </a:bodyPr>
          <a:lstStyle>
            <a:lvl1pPr algn="r">
              <a:defRPr sz="1100"/>
            </a:lvl1pPr>
          </a:lstStyle>
          <a:p>
            <a:pPr>
              <a:defRPr/>
            </a:pPr>
            <a:r>
              <a:rPr lang="en-US" altLang="en-US"/>
              <a:t>Page </a:t>
            </a:r>
            <a:fld id="{243A842A-A462-47C6-A389-390049486FB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9A9746-0042-3781-860F-145AD6AA69AE}"/>
              </a:ext>
            </a:extLst>
          </p:cNvPr>
          <p:cNvSpPr>
            <a:spLocks noGrp="1"/>
          </p:cNvSpPr>
          <p:nvPr>
            <p:ph type="hdr" sz="quarter"/>
          </p:nvPr>
        </p:nvSpPr>
        <p:spPr>
          <a:xfrm>
            <a:off x="0" y="0"/>
            <a:ext cx="2971800" cy="457200"/>
          </a:xfrm>
          <a:prstGeom prst="rect">
            <a:avLst/>
          </a:prstGeom>
        </p:spPr>
        <p:txBody>
          <a:bodyPr vert="horz" lIns="91435" tIns="45718" rIns="91435" bIns="45718"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8272A59-65C9-0ADD-F7A2-2248C4F40B3A}"/>
              </a:ext>
            </a:extLst>
          </p:cNvPr>
          <p:cNvSpPr>
            <a:spLocks noGrp="1"/>
          </p:cNvSpPr>
          <p:nvPr>
            <p:ph type="dt" idx="1"/>
          </p:nvPr>
        </p:nvSpPr>
        <p:spPr>
          <a:xfrm>
            <a:off x="3884613" y="0"/>
            <a:ext cx="2971800" cy="457200"/>
          </a:xfrm>
          <a:prstGeom prst="rect">
            <a:avLst/>
          </a:prstGeom>
        </p:spPr>
        <p:txBody>
          <a:bodyPr vert="horz" lIns="91435" tIns="45718" rIns="91435" bIns="45718" rtlCol="0"/>
          <a:lstStyle>
            <a:lvl1pPr algn="r" eaLnBrk="1" fontAlgn="auto" hangingPunct="1">
              <a:spcBef>
                <a:spcPts val="0"/>
              </a:spcBef>
              <a:spcAft>
                <a:spcPts val="0"/>
              </a:spcAft>
              <a:defRPr sz="1200">
                <a:latin typeface="+mn-lt"/>
              </a:defRPr>
            </a:lvl1pPr>
          </a:lstStyle>
          <a:p>
            <a:pPr>
              <a:defRPr/>
            </a:pPr>
            <a:fld id="{938E2E7F-B997-408F-A6CA-B9ECDE573762}" type="datetimeFigureOut">
              <a:rPr lang="en-US"/>
              <a:pPr>
                <a:defRPr/>
              </a:pPr>
              <a:t>4/29/2025</a:t>
            </a:fld>
            <a:endParaRPr lang="en-US"/>
          </a:p>
        </p:txBody>
      </p:sp>
      <p:sp>
        <p:nvSpPr>
          <p:cNvPr id="4" name="Slide Image Placeholder 3">
            <a:extLst>
              <a:ext uri="{FF2B5EF4-FFF2-40B4-BE49-F238E27FC236}">
                <a16:creationId xmlns:a16="http://schemas.microsoft.com/office/drawing/2014/main" id="{A638C319-848C-1E06-690B-4A4358386D7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pPr lvl="0"/>
            <a:endParaRPr lang="en-US" noProof="0"/>
          </a:p>
        </p:txBody>
      </p:sp>
      <p:sp>
        <p:nvSpPr>
          <p:cNvPr id="5" name="Notes Placeholder 4">
            <a:extLst>
              <a:ext uri="{FF2B5EF4-FFF2-40B4-BE49-F238E27FC236}">
                <a16:creationId xmlns:a16="http://schemas.microsoft.com/office/drawing/2014/main" id="{1732A063-9501-CF7B-7205-015A50C61335}"/>
              </a:ext>
            </a:extLst>
          </p:cNvPr>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4901ABE-623E-07F9-1D30-2B08B320D5C0}"/>
              </a:ext>
            </a:extLst>
          </p:cNvPr>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E699106-D004-EC00-15C2-18B734B7FE0A}"/>
              </a:ext>
            </a:extLst>
          </p:cNvPr>
          <p:cNvSpPr>
            <a:spLocks noGrp="1"/>
          </p:cNvSpPr>
          <p:nvPr>
            <p:ph type="sldNum" sz="quarter" idx="5"/>
          </p:nvPr>
        </p:nvSpPr>
        <p:spPr>
          <a:xfrm>
            <a:off x="3884613" y="8685213"/>
            <a:ext cx="2971800" cy="457200"/>
          </a:xfrm>
          <a:prstGeom prst="rect">
            <a:avLst/>
          </a:prstGeom>
        </p:spPr>
        <p:txBody>
          <a:bodyPr vert="horz" wrap="square" lIns="91435" tIns="45718" rIns="91435" bIns="4571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22A311E-4516-4077-A68F-F7810F54CA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reestyleprovider.abbott/us-en/libreview.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omnipod.com/sites/default/files/Omnipod-5_User-guide.pdf"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s://www.tandemdiabetes.com/docs/default-source/product-documents/t-slim-x2-insulin-pump/aw-1007704_b-user-guide-mobile-bolus-tslim-x2-control-iq-7-6-mgdl-artwork-web.pdf?sfvrsn=71e5e2d7_32" TargetMode="External"/><Relationship Id="rId4" Type="http://schemas.openxmlformats.org/officeDocument/2006/relationships/hyperlink" Target="https://www.medtronicdiabetes.com/sites/default/files/library/download-library/user-guides/MiniMed_770G_System_User_Guide.pdf"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omnipod.com/sites/default/files/Omnipod-5_User-guide.pdf" TargetMode="External"/><Relationship Id="rId2" Type="http://schemas.openxmlformats.org/officeDocument/2006/relationships/slide" Target="../slides/slide109.xml"/><Relationship Id="rId1" Type="http://schemas.openxmlformats.org/officeDocument/2006/relationships/notesMaster" Target="../notesMasters/notesMaster1.xml"/><Relationship Id="rId5" Type="http://schemas.openxmlformats.org/officeDocument/2006/relationships/hyperlink" Target="https://www.tandemdiabetes.com/docs/default-source/product-documents/t-slim-x2-insulin-pump/aw-1007704_b-user-guide-mobile-bolus-tslim-x2-control-iq-7-6-mgdl-artwork-web.pdf?sfvrsn=71e5e2d7_32" TargetMode="External"/><Relationship Id="rId4" Type="http://schemas.openxmlformats.org/officeDocument/2006/relationships/hyperlink" Target="https://www.medtronicdiabetes.com/sites/default/files/library/download-library/user-guides/MiniMed_770G_System_User_Guide.pdf"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300;p15:notes">
            <a:extLst>
              <a:ext uri="{FF2B5EF4-FFF2-40B4-BE49-F238E27FC236}">
                <a16:creationId xmlns:a16="http://schemas.microsoft.com/office/drawing/2014/main" id="{FE1B87C8-A189-5F8D-82AA-FE34BBD09A20}"/>
              </a:ext>
            </a:extLst>
          </p:cNvPr>
          <p:cNvSpPr>
            <a:spLocks noGrp="1" noRot="1" noChangeAspect="1" noTextEdit="1"/>
          </p:cNvSpPr>
          <p:nvPr>
            <p:ph type="sldImg" idx="2"/>
          </p:nvPr>
        </p:nvSpPr>
        <p:spPr bwMode="auto">
          <a:xfrm>
            <a:off x="382588" y="684213"/>
            <a:ext cx="6094412"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DBBBDF7A-C25D-36A4-DB7D-2288FC0E383A}"/>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a:lnSpc>
                <a:spcPct val="80000"/>
              </a:lnSpc>
              <a:spcBef>
                <a:spcPts val="0"/>
              </a:spcBef>
              <a:spcAft>
                <a:spcPts val="0"/>
              </a:spcAft>
              <a:defRPr/>
            </a:pPr>
            <a:endParaRPr sz="1260" dirty="0"/>
          </a:p>
        </p:txBody>
      </p:sp>
      <p:sp>
        <p:nvSpPr>
          <p:cNvPr id="68612" name="Google Shape;302;p15:notes">
            <a:extLst>
              <a:ext uri="{FF2B5EF4-FFF2-40B4-BE49-F238E27FC236}">
                <a16:creationId xmlns:a16="http://schemas.microsoft.com/office/drawing/2014/main" id="{777F9B47-8B06-FFF6-3A12-994BE8C3CA80}"/>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3DBABA-6817-484C-B02D-13175DCAAC02}"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13</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67368094-EFBF-2E95-A0E3-992923702C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36ED8F79-45FE-E80C-8A62-98D8986871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74362A59-6A6C-18C5-EDA0-4D34B25800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FA9B53-F138-4199-9CC9-8C717512B783}" type="slidenum">
              <a:rPr lang="en-US" altLang="en-US" smtClean="0">
                <a:solidFill>
                  <a:srgbClr val="000000"/>
                </a:solidFill>
                <a:latin typeface="Calibri" panose="020F0502020204030204" pitchFamily="34" charset="0"/>
              </a:rPr>
              <a:pPr/>
              <a:t>14</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2710528-A5D3-3BCF-60F0-0C75CC2B47F3}"/>
              </a:ext>
            </a:extLst>
          </p:cNvPr>
          <p:cNvSpPr>
            <a:spLocks noGrp="1" noRot="1" noChangeAspect="1" noTextEdit="1"/>
          </p:cNvSpPr>
          <p:nvPr>
            <p:ph type="sldImg"/>
          </p:nvPr>
        </p:nvSpPr>
        <p:spPr bwMode="auto">
          <a:xfrm>
            <a:off x="719138" y="1163638"/>
            <a:ext cx="5584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833D6364-5E59-07E1-C061-1FA51AE6E7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A62AB736-6668-B8E1-92A8-637A59F9EC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238"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8675" indent="-231775">
              <a:defRPr>
                <a:solidFill>
                  <a:schemeClr val="tx1"/>
                </a:solidFill>
                <a:latin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defRPr>
            </a:lvl9pPr>
          </a:lstStyle>
          <a:p>
            <a:fld id="{9D3C3177-E212-4885-B60F-FAF9227FB945}" type="slidenum">
              <a:rPr lang="en-US" altLang="en-US" smtClean="0">
                <a:solidFill>
                  <a:srgbClr val="000000"/>
                </a:solidFill>
                <a:latin typeface="Calibri" panose="020F0502020204030204" pitchFamily="34" charset="0"/>
              </a:rPr>
              <a:pPr/>
              <a:t>15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1FA07443-0B76-8EF8-3F48-4CA56AFDF0F6}"/>
              </a:ext>
            </a:extLst>
          </p:cNvPr>
          <p:cNvSpPr>
            <a:spLocks noGrp="1" noRot="1" noChangeAspect="1" noChangeArrowheads="1" noTextEdit="1"/>
          </p:cNvSpPr>
          <p:nvPr>
            <p:ph type="sldImg"/>
          </p:nvPr>
        </p:nvSpPr>
        <p:spPr bwMode="auto">
          <a:xfrm>
            <a:off x="409575" y="698500"/>
            <a:ext cx="62039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D5F37893-393B-C005-4F92-59DBA09BFA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3981C245-86F4-187F-E55D-EECC9A1B951C}"/>
              </a:ext>
            </a:extLst>
          </p:cNvPr>
          <p:cNvSpPr>
            <a:spLocks noGrp="1" noChangeArrowheads="1"/>
          </p:cNvSpPr>
          <p:nvPr>
            <p:ph type="sldNum" sz="quarter" idx="5"/>
          </p:nvPr>
        </p:nvSpPr>
        <p:spPr bwMode="auto">
          <a:xfrm>
            <a:off x="3978275" y="8842375"/>
            <a:ext cx="3043238"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68488">
              <a:defRPr>
                <a:solidFill>
                  <a:schemeClr val="tx1"/>
                </a:solidFill>
                <a:latin typeface="Arial" panose="020B0604020202020204" pitchFamily="34" charset="0"/>
              </a:defRPr>
            </a:lvl1pPr>
            <a:lvl2pPr marL="742950" indent="-285750" defTabSz="1868488">
              <a:defRPr>
                <a:solidFill>
                  <a:schemeClr val="tx1"/>
                </a:solidFill>
                <a:latin typeface="Arial" panose="020B0604020202020204" pitchFamily="34" charset="0"/>
              </a:defRPr>
            </a:lvl2pPr>
            <a:lvl3pPr marL="1143000" indent="-228600" defTabSz="1868488">
              <a:defRPr>
                <a:solidFill>
                  <a:schemeClr val="tx1"/>
                </a:solidFill>
                <a:latin typeface="Arial" panose="020B0604020202020204" pitchFamily="34" charset="0"/>
              </a:defRPr>
            </a:lvl3pPr>
            <a:lvl4pPr marL="1600200" indent="-228600" defTabSz="1868488">
              <a:defRPr>
                <a:solidFill>
                  <a:schemeClr val="tx1"/>
                </a:solidFill>
                <a:latin typeface="Arial" panose="020B0604020202020204" pitchFamily="34" charset="0"/>
              </a:defRPr>
            </a:lvl4pPr>
            <a:lvl5pPr marL="2057400" indent="-228600" defTabSz="1868488">
              <a:defRPr>
                <a:solidFill>
                  <a:schemeClr val="tx1"/>
                </a:solidFill>
                <a:latin typeface="Arial" panose="020B0604020202020204" pitchFamily="34" charset="0"/>
              </a:defRPr>
            </a:lvl5pPr>
            <a:lvl6pPr marL="2514600" indent="-228600" defTabSz="1868488" eaLnBrk="0" fontAlgn="base" hangingPunct="0">
              <a:spcBef>
                <a:spcPct val="0"/>
              </a:spcBef>
              <a:spcAft>
                <a:spcPct val="0"/>
              </a:spcAft>
              <a:defRPr>
                <a:solidFill>
                  <a:schemeClr val="tx1"/>
                </a:solidFill>
                <a:latin typeface="Arial" panose="020B0604020202020204" pitchFamily="34" charset="0"/>
              </a:defRPr>
            </a:lvl6pPr>
            <a:lvl7pPr marL="2971800" indent="-228600" defTabSz="1868488" eaLnBrk="0" fontAlgn="base" hangingPunct="0">
              <a:spcBef>
                <a:spcPct val="0"/>
              </a:spcBef>
              <a:spcAft>
                <a:spcPct val="0"/>
              </a:spcAft>
              <a:defRPr>
                <a:solidFill>
                  <a:schemeClr val="tx1"/>
                </a:solidFill>
                <a:latin typeface="Arial" panose="020B0604020202020204" pitchFamily="34" charset="0"/>
              </a:defRPr>
            </a:lvl7pPr>
            <a:lvl8pPr marL="3429000" indent="-228600" defTabSz="1868488" eaLnBrk="0" fontAlgn="base" hangingPunct="0">
              <a:spcBef>
                <a:spcPct val="0"/>
              </a:spcBef>
              <a:spcAft>
                <a:spcPct val="0"/>
              </a:spcAft>
              <a:defRPr>
                <a:solidFill>
                  <a:schemeClr val="tx1"/>
                </a:solidFill>
                <a:latin typeface="Arial" panose="020B0604020202020204" pitchFamily="34" charset="0"/>
              </a:defRPr>
            </a:lvl8pPr>
            <a:lvl9pPr marL="3886200" indent="-228600" defTabSz="1868488" eaLnBrk="0" fontAlgn="base" hangingPunct="0">
              <a:spcBef>
                <a:spcPct val="0"/>
              </a:spcBef>
              <a:spcAft>
                <a:spcPct val="0"/>
              </a:spcAft>
              <a:defRPr>
                <a:solidFill>
                  <a:schemeClr val="tx1"/>
                </a:solidFill>
                <a:latin typeface="Arial" panose="020B0604020202020204" pitchFamily="34" charset="0"/>
              </a:defRPr>
            </a:lvl9pPr>
          </a:lstStyle>
          <a:p>
            <a:fld id="{5A8EC268-3EED-4E06-AD2F-6C0EB8FDCCBF}" type="slidenum">
              <a:rPr lang="en-US" altLang="en-US" sz="2600" smtClean="0">
                <a:solidFill>
                  <a:srgbClr val="000000"/>
                </a:solidFill>
                <a:latin typeface="Calibri" panose="020F0502020204030204" pitchFamily="34" charset="0"/>
              </a:rPr>
              <a:pPr/>
              <a:t>16</a:t>
            </a:fld>
            <a:endParaRPr lang="en-US" altLang="en-US" sz="2600">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2A525595-BDD5-4233-7CAA-47ACFB8185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5C7801A1-C14C-8EA6-C19E-673F4439CD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panose="020B0600070205080204" pitchFamily="34" charset="-128"/>
              <a:cs typeface="Calibri" panose="020F0502020204030204" pitchFamily="34" charset="0"/>
            </a:endParaRPr>
          </a:p>
        </p:txBody>
      </p:sp>
      <p:sp>
        <p:nvSpPr>
          <p:cNvPr id="91140" name="Slide Number Placeholder 3">
            <a:extLst>
              <a:ext uri="{FF2B5EF4-FFF2-40B4-BE49-F238E27FC236}">
                <a16:creationId xmlns:a16="http://schemas.microsoft.com/office/drawing/2014/main" id="{9585CDE9-02C8-5422-549B-8AC2010F09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42139D-DB75-404A-86D6-7020CD69F668}" type="slidenum">
              <a:rPr lang="en-US" altLang="en-US" smtClean="0">
                <a:solidFill>
                  <a:srgbClr val="000000"/>
                </a:solidFill>
                <a:latin typeface="Calibri" panose="020F0502020204030204" pitchFamily="34" charset="0"/>
                <a:cs typeface="Arial" panose="020B0604020202020204" pitchFamily="34" charset="0"/>
              </a:rPr>
              <a:pPr/>
              <a:t>17</a:t>
            </a:fld>
            <a:endParaRPr lang="en-US" altLang="en-US">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10" name="Google Shape;480;p32:notes">
            <a:extLst>
              <a:ext uri="{FF2B5EF4-FFF2-40B4-BE49-F238E27FC236}">
                <a16:creationId xmlns:a16="http://schemas.microsoft.com/office/drawing/2014/main" id="{3348A6CF-F547-1205-A893-6DC48AE284BF}"/>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r>
              <a:rPr lang="en-US" altLang="en-US"/>
              <a:t>Confirmed Figure 1</a:t>
            </a:r>
          </a:p>
        </p:txBody>
      </p:sp>
      <p:sp>
        <p:nvSpPr>
          <p:cNvPr id="119811" name="Google Shape;481;p32:notes">
            <a:extLst>
              <a:ext uri="{FF2B5EF4-FFF2-40B4-BE49-F238E27FC236}">
                <a16:creationId xmlns:a16="http://schemas.microsoft.com/office/drawing/2014/main" id="{7304BB82-8EE2-3BD9-F33F-20020A5A5AD8}"/>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1F30C4BE-38DC-AA7C-6E5E-AED3F7BB19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5779F253-EC83-97CC-66A4-13E6BF0CBB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from Freestyle Libre report</a:t>
            </a:r>
          </a:p>
        </p:txBody>
      </p:sp>
      <p:sp>
        <p:nvSpPr>
          <p:cNvPr id="132100" name="Slide Number Placeholder 3">
            <a:extLst>
              <a:ext uri="{FF2B5EF4-FFF2-40B4-BE49-F238E27FC236}">
                <a16:creationId xmlns:a16="http://schemas.microsoft.com/office/drawing/2014/main" id="{1D675C66-3156-EBE4-8C16-E4A22E362A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168ADC-871E-4F56-AC32-AA7755E078BB}" type="slidenum">
              <a:rPr lang="en-US" altLang="en-US" smtClean="0">
                <a:solidFill>
                  <a:srgbClr val="000000"/>
                </a:solidFill>
                <a:latin typeface="Calibri" panose="020F0502020204030204" pitchFamily="34" charset="0"/>
              </a:rPr>
              <a:pPr/>
              <a:t>19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34A0BE-B708-4F0A-A760-A59BB526E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562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Case: Mary becker. Inpen</a:t>
            </a:r>
          </a:p>
          <a:p>
            <a:endParaRPr lang="en-US" altLang="en-US"/>
          </a:p>
          <a:p>
            <a:r>
              <a:rPr lang="en-US" altLang="en-US"/>
              <a:t>Cgm first example with my new patient. </a:t>
            </a:r>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237D62-7C47-441C-A8BD-3DDF30983496}"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2393562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0E365814-CB01-82B2-7543-3DDF300B4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EEFA3A2E-1B70-154D-2929-206DBC2AA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3908" name="Slide Number Placeholder 3">
            <a:extLst>
              <a:ext uri="{FF2B5EF4-FFF2-40B4-BE49-F238E27FC236}">
                <a16:creationId xmlns:a16="http://schemas.microsoft.com/office/drawing/2014/main" id="{6D4495A4-E440-342B-9074-C1CDFE7346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6685C2-EE75-41BD-8111-54104B97FA91}" type="slidenum">
              <a:rPr lang="en-US" altLang="en-US" smtClean="0">
                <a:solidFill>
                  <a:srgbClr val="000000"/>
                </a:solidFill>
                <a:latin typeface="Calibri" panose="020F0502020204030204" pitchFamily="34" charset="0"/>
              </a:rPr>
              <a:pPr/>
              <a:t>24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2898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https://provider.dexcom.com/products/dexcom-clarity</a:t>
            </a:r>
          </a:p>
          <a:p>
            <a:endParaRPr lang="en-US" dirty="0"/>
          </a:p>
          <a:p>
            <a:r>
              <a:rPr lang="en-US" dirty="0"/>
              <a:t>Page 12 - https://global.eversensediabetes.com/sites/default/files/2019-12/LBL-1606-01-001%20Rev%20C_Eversense_DMS_User_Guide_mgdL_R4.pdf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E2EE89-EC89-4398-9240-EFEF6571F498}"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57933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https://provider.dexcom.com/products/dexcom-clarity</a:t>
            </a:r>
          </a:p>
          <a:p>
            <a:endParaRPr lang="en-US" dirty="0"/>
          </a:p>
          <a:p>
            <a:r>
              <a:rPr lang="en-US" dirty="0"/>
              <a:t>Page 12 - https://global.eversensediabetes.com/sites/default/files/2019-12/LBL-1606-01-001%20Rev%20C_Eversense_DMS_User_Guide_mgdL_R4.pdf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E2EE89-EC89-4398-9240-EFEF6571F498}"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7122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https://www.freestyleprovider.abbott/us-en/libreview.html</a:t>
            </a:r>
            <a:r>
              <a:rPr lang="en-US"/>
              <a:t> </a:t>
            </a:r>
          </a:p>
        </p:txBody>
      </p:sp>
      <p:sp>
        <p:nvSpPr>
          <p:cNvPr id="4" name="Slide Number Placeholder 3"/>
          <p:cNvSpPr>
            <a:spLocks noGrp="1"/>
          </p:cNvSpPr>
          <p:nvPr>
            <p:ph type="sldNum" sz="quarter" idx="5"/>
          </p:nvPr>
        </p:nvSpPr>
        <p:spPr/>
        <p:txBody>
          <a:bodyPr/>
          <a:lstStyle/>
          <a:p>
            <a:fld id="{1EE2EE89-EC89-4398-9240-EFEF6571F498}" type="slidenum">
              <a:rPr lang="en-US" smtClean="0"/>
              <a:t>27</a:t>
            </a:fld>
            <a:endParaRPr lang="en-US"/>
          </a:p>
        </p:txBody>
      </p:sp>
    </p:spTree>
    <p:extLst>
      <p:ext uri="{BB962C8B-B14F-4D97-AF65-F5344CB8AC3E}">
        <p14:creationId xmlns:p14="http://schemas.microsoft.com/office/powerpoint/2010/main" val="3386726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2EE89-EC89-4398-9240-EFEF6571F498}" type="slidenum">
              <a:rPr lang="en-US" smtClean="0"/>
              <a:t>28</a:t>
            </a:fld>
            <a:endParaRPr lang="en-US"/>
          </a:p>
        </p:txBody>
      </p:sp>
    </p:spTree>
    <p:extLst>
      <p:ext uri="{BB962C8B-B14F-4D97-AF65-F5344CB8AC3E}">
        <p14:creationId xmlns:p14="http://schemas.microsoft.com/office/powerpoint/2010/main" val="3768290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29</a:t>
            </a:fld>
            <a:endParaRPr lang="en-US" altLang="en-US"/>
          </a:p>
        </p:txBody>
      </p:sp>
    </p:spTree>
    <p:extLst>
      <p:ext uri="{BB962C8B-B14F-4D97-AF65-F5344CB8AC3E}">
        <p14:creationId xmlns:p14="http://schemas.microsoft.com/office/powerpoint/2010/main" val="3241597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30</a:t>
            </a:fld>
            <a:endParaRPr lang="en-US" altLang="en-US"/>
          </a:p>
        </p:txBody>
      </p:sp>
    </p:spTree>
    <p:extLst>
      <p:ext uri="{BB962C8B-B14F-4D97-AF65-F5344CB8AC3E}">
        <p14:creationId xmlns:p14="http://schemas.microsoft.com/office/powerpoint/2010/main" val="1695992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for example. </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31</a:t>
            </a:fld>
            <a:endParaRPr lang="en-US" altLang="en-US"/>
          </a:p>
        </p:txBody>
      </p:sp>
    </p:spTree>
    <p:extLst>
      <p:ext uri="{BB962C8B-B14F-4D97-AF65-F5344CB8AC3E}">
        <p14:creationId xmlns:p14="http://schemas.microsoft.com/office/powerpoint/2010/main" val="1434316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32</a:t>
            </a:fld>
            <a:endParaRPr lang="en-US" altLang="en-US"/>
          </a:p>
        </p:txBody>
      </p:sp>
    </p:spTree>
    <p:extLst>
      <p:ext uri="{BB962C8B-B14F-4D97-AF65-F5344CB8AC3E}">
        <p14:creationId xmlns:p14="http://schemas.microsoft.com/office/powerpoint/2010/main" val="626275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34</a:t>
            </a:fld>
            <a:endParaRPr lang="en-US" altLang="en-US"/>
          </a:p>
        </p:txBody>
      </p:sp>
    </p:spTree>
    <p:extLst>
      <p:ext uri="{BB962C8B-B14F-4D97-AF65-F5344CB8AC3E}">
        <p14:creationId xmlns:p14="http://schemas.microsoft.com/office/powerpoint/2010/main" val="3461715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38</a:t>
            </a:fld>
            <a:endParaRPr lang="en-US" altLang="en-US"/>
          </a:p>
        </p:txBody>
      </p:sp>
    </p:spTree>
    <p:extLst>
      <p:ext uri="{BB962C8B-B14F-4D97-AF65-F5344CB8AC3E}">
        <p14:creationId xmlns:p14="http://schemas.microsoft.com/office/powerpoint/2010/main" val="234939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40</a:t>
            </a:fld>
            <a:endParaRPr lang="en-US" altLang="en-US"/>
          </a:p>
        </p:txBody>
      </p:sp>
    </p:spTree>
    <p:extLst>
      <p:ext uri="{BB962C8B-B14F-4D97-AF65-F5344CB8AC3E}">
        <p14:creationId xmlns:p14="http://schemas.microsoft.com/office/powerpoint/2010/main" val="817286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41</a:t>
            </a:fld>
            <a:endParaRPr lang="en-US" altLang="en-US"/>
          </a:p>
        </p:txBody>
      </p:sp>
    </p:spTree>
    <p:extLst>
      <p:ext uri="{BB962C8B-B14F-4D97-AF65-F5344CB8AC3E}">
        <p14:creationId xmlns:p14="http://schemas.microsoft.com/office/powerpoint/2010/main" val="745342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42</a:t>
            </a:fld>
            <a:endParaRPr lang="en-US" altLang="en-US"/>
          </a:p>
        </p:txBody>
      </p:sp>
    </p:spTree>
    <p:extLst>
      <p:ext uri="{BB962C8B-B14F-4D97-AF65-F5344CB8AC3E}">
        <p14:creationId xmlns:p14="http://schemas.microsoft.com/office/powerpoint/2010/main" val="4214775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46</a:t>
            </a:fld>
            <a:endParaRPr lang="en-US" altLang="en-US"/>
          </a:p>
        </p:txBody>
      </p:sp>
    </p:spTree>
    <p:extLst>
      <p:ext uri="{BB962C8B-B14F-4D97-AF65-F5344CB8AC3E}">
        <p14:creationId xmlns:p14="http://schemas.microsoft.com/office/powerpoint/2010/main" val="3092038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51</a:t>
            </a:fld>
            <a:endParaRPr lang="en-US" altLang="en-US"/>
          </a:p>
        </p:txBody>
      </p:sp>
    </p:spTree>
    <p:extLst>
      <p:ext uri="{BB962C8B-B14F-4D97-AF65-F5344CB8AC3E}">
        <p14:creationId xmlns:p14="http://schemas.microsoft.com/office/powerpoint/2010/main" val="3594369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52</a:t>
            </a:fld>
            <a:endParaRPr lang="en-US" altLang="en-US"/>
          </a:p>
        </p:txBody>
      </p:sp>
    </p:spTree>
    <p:extLst>
      <p:ext uri="{BB962C8B-B14F-4D97-AF65-F5344CB8AC3E}">
        <p14:creationId xmlns:p14="http://schemas.microsoft.com/office/powerpoint/2010/main" val="902666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overview</a:t>
            </a:r>
          </a:p>
          <a:p>
            <a:r>
              <a:rPr lang="en-US" dirty="0"/>
              <a:t>Ask person what they’ve noticed, any patterns they’ve experienced, what’s working well with self-management. </a:t>
            </a:r>
          </a:p>
          <a:p>
            <a:endParaRPr lang="en-US" dirty="0"/>
          </a:p>
          <a:p>
            <a:r>
              <a:rPr lang="en-US" dirty="0"/>
              <a:t>Are metrics at goal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01504-590B-064C-B662-7268584F0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332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59</a:t>
            </a:fld>
            <a:endParaRPr lang="en-US" altLang="en-US"/>
          </a:p>
        </p:txBody>
      </p:sp>
    </p:spTree>
    <p:extLst>
      <p:ext uri="{BB962C8B-B14F-4D97-AF65-F5344CB8AC3E}">
        <p14:creationId xmlns:p14="http://schemas.microsoft.com/office/powerpoint/2010/main" val="2265553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01504-590B-064C-B662-7268584F0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674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39A36F23-E741-0959-8A7D-38560BB846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AE8A8E42-1522-616D-5D8D-C9F0625E8C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5236" name="Slide Number Placeholder 3">
            <a:extLst>
              <a:ext uri="{FF2B5EF4-FFF2-40B4-BE49-F238E27FC236}">
                <a16:creationId xmlns:a16="http://schemas.microsoft.com/office/drawing/2014/main" id="{2A21DD22-52C6-7C64-5C22-9ECB008E54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8C556C-DA87-41AE-9E0B-8E29E4B06A70}"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9274652-72C4-0FE1-8408-0B054FD891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Arial" panose="020B0604020202020204" pitchFamily="34" charset="0"/>
              </a:defRPr>
            </a:lvl1pPr>
            <a:lvl2pPr marL="731838" indent="-279400" defTabSz="917575">
              <a:defRPr>
                <a:solidFill>
                  <a:schemeClr val="tx1"/>
                </a:solidFill>
                <a:latin typeface="Arial" panose="020B0604020202020204" pitchFamily="34" charset="0"/>
              </a:defRPr>
            </a:lvl2pPr>
            <a:lvl3pPr marL="1125538" indent="-223838" defTabSz="917575">
              <a:defRPr>
                <a:solidFill>
                  <a:schemeClr val="tx1"/>
                </a:solidFill>
                <a:latin typeface="Arial" panose="020B0604020202020204" pitchFamily="34" charset="0"/>
              </a:defRPr>
            </a:lvl3pPr>
            <a:lvl4pPr marL="1577975" indent="-223838" defTabSz="917575">
              <a:defRPr>
                <a:solidFill>
                  <a:schemeClr val="tx1"/>
                </a:solidFill>
                <a:latin typeface="Arial" panose="020B0604020202020204" pitchFamily="34" charset="0"/>
              </a:defRPr>
            </a:lvl4pPr>
            <a:lvl5pPr marL="2028825" indent="-223838" defTabSz="917575">
              <a:defRPr>
                <a:solidFill>
                  <a:schemeClr val="tx1"/>
                </a:solidFill>
                <a:latin typeface="Arial" panose="020B0604020202020204" pitchFamily="34" charset="0"/>
              </a:defRPr>
            </a:lvl5pPr>
            <a:lvl6pPr marL="2486025" indent="-223838" defTabSz="917575" eaLnBrk="0" fontAlgn="base" hangingPunct="0">
              <a:spcBef>
                <a:spcPct val="0"/>
              </a:spcBef>
              <a:spcAft>
                <a:spcPct val="0"/>
              </a:spcAft>
              <a:defRPr>
                <a:solidFill>
                  <a:schemeClr val="tx1"/>
                </a:solidFill>
                <a:latin typeface="Arial" panose="020B0604020202020204" pitchFamily="34" charset="0"/>
              </a:defRPr>
            </a:lvl6pPr>
            <a:lvl7pPr marL="2943225" indent="-223838" defTabSz="917575" eaLnBrk="0" fontAlgn="base" hangingPunct="0">
              <a:spcBef>
                <a:spcPct val="0"/>
              </a:spcBef>
              <a:spcAft>
                <a:spcPct val="0"/>
              </a:spcAft>
              <a:defRPr>
                <a:solidFill>
                  <a:schemeClr val="tx1"/>
                </a:solidFill>
                <a:latin typeface="Arial" panose="020B0604020202020204" pitchFamily="34" charset="0"/>
              </a:defRPr>
            </a:lvl7pPr>
            <a:lvl8pPr marL="3400425" indent="-223838" defTabSz="917575" eaLnBrk="0" fontAlgn="base" hangingPunct="0">
              <a:spcBef>
                <a:spcPct val="0"/>
              </a:spcBef>
              <a:spcAft>
                <a:spcPct val="0"/>
              </a:spcAft>
              <a:defRPr>
                <a:solidFill>
                  <a:schemeClr val="tx1"/>
                </a:solidFill>
                <a:latin typeface="Arial" panose="020B0604020202020204" pitchFamily="34" charset="0"/>
              </a:defRPr>
            </a:lvl8pPr>
            <a:lvl9pPr marL="3857625" indent="-223838" defTabSz="917575" eaLnBrk="0" fontAlgn="base" hangingPunct="0">
              <a:spcBef>
                <a:spcPct val="0"/>
              </a:spcBef>
              <a:spcAft>
                <a:spcPct val="0"/>
              </a:spcAft>
              <a:defRPr>
                <a:solidFill>
                  <a:schemeClr val="tx1"/>
                </a:solidFill>
                <a:latin typeface="Arial" panose="020B0604020202020204" pitchFamily="34" charset="0"/>
              </a:defRPr>
            </a:lvl9pPr>
          </a:lstStyle>
          <a:p>
            <a:fld id="{234C9283-C965-4512-961C-1482CF933C5D}" type="slidenum">
              <a:rPr lang="en-US" altLang="en-US" smtClean="0">
                <a:cs typeface="Arial" panose="020B0604020202020204" pitchFamily="34" charset="0"/>
              </a:rPr>
              <a:pPr/>
              <a:t>5</a:t>
            </a:fld>
            <a:endParaRPr lang="en-US" altLang="en-US">
              <a:cs typeface="Arial" panose="020B0604020202020204" pitchFamily="34" charset="0"/>
            </a:endParaRPr>
          </a:p>
        </p:txBody>
      </p:sp>
      <p:sp>
        <p:nvSpPr>
          <p:cNvPr id="51203" name="Rectangle 2">
            <a:extLst>
              <a:ext uri="{FF2B5EF4-FFF2-40B4-BE49-F238E27FC236}">
                <a16:creationId xmlns:a16="http://schemas.microsoft.com/office/drawing/2014/main" id="{077CE639-6C04-E315-0044-8DCEAE1CD4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a:extLst>
              <a:ext uri="{FF2B5EF4-FFF2-40B4-BE49-F238E27FC236}">
                <a16:creationId xmlns:a16="http://schemas.microsoft.com/office/drawing/2014/main" id="{BB0849BA-5442-E65E-6CDE-D922DA2558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Sharon </a:t>
            </a:r>
            <a:r>
              <a:rPr lang="en-US" dirty="0" err="1"/>
              <a:t>antion</a:t>
            </a:r>
            <a:r>
              <a:rPr lang="en-US" dirty="0"/>
              <a:t> </a:t>
            </a:r>
          </a:p>
          <a:p>
            <a:endParaRPr lang="en-US" dirty="0"/>
          </a:p>
          <a:p>
            <a:r>
              <a:rPr lang="en-US" dirty="0"/>
              <a:t>10/29/70</a:t>
            </a:r>
          </a:p>
          <a:p>
            <a:endParaRPr lang="en-US" dirty="0"/>
          </a:p>
          <a:p>
            <a:r>
              <a:rPr lang="en-US" dirty="0"/>
              <a:t>Gad negative, </a:t>
            </a:r>
          </a:p>
          <a:p>
            <a:r>
              <a:rPr lang="en-US" dirty="0"/>
              <a:t>C peptide </a:t>
            </a:r>
            <a:r>
              <a:rPr lang="en-US" dirty="0" err="1"/>
              <a:t>wnl</a:t>
            </a:r>
            <a:r>
              <a:rPr lang="en-US" dirty="0"/>
              <a:t>, 1.4</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70</a:t>
            </a:fld>
            <a:endParaRPr lang="en-US" altLang="en-US"/>
          </a:p>
        </p:txBody>
      </p:sp>
    </p:spTree>
    <p:extLst>
      <p:ext uri="{BB962C8B-B14F-4D97-AF65-F5344CB8AC3E}">
        <p14:creationId xmlns:p14="http://schemas.microsoft.com/office/powerpoint/2010/main" val="2340874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Symbol" panose="05050102010706020507" pitchFamily="18" charset="2"/>
              <a:buChar char=""/>
            </a:pPr>
            <a:r>
              <a:rPr lang="en-US" sz="1800" b="0" i="0" u="none" strike="noStrike" baseline="0" dirty="0">
                <a:latin typeface="Arial" panose="020B0604020202020204" pitchFamily="34" charset="0"/>
              </a:rPr>
              <a:t>Diet recall:</a:t>
            </a:r>
          </a:p>
          <a:p>
            <a:pPr algn="l" rtl="0">
              <a:buFont typeface="Arial" panose="020B0604020202020204" pitchFamily="34" charset="0"/>
              <a:buChar char="○"/>
            </a:pPr>
            <a:r>
              <a:rPr lang="en-US" sz="1800" b="0" i="0" u="none" strike="noStrike" baseline="0" dirty="0">
                <a:latin typeface="Arial" panose="020B0604020202020204" pitchFamily="34" charset="0"/>
              </a:rPr>
              <a:t>Breakfast (8-9 am): 1 pancake, something quick</a:t>
            </a:r>
          </a:p>
          <a:p>
            <a:pPr>
              <a:buFont typeface="Arial" panose="020B0604020202020204" pitchFamily="34" charset="0"/>
              <a:buChar char="○"/>
            </a:pPr>
            <a:r>
              <a:rPr lang="en-US" sz="1800" b="0" i="0" u="none" strike="noStrike" baseline="0" dirty="0">
                <a:latin typeface="Arial" panose="020B0604020202020204" pitchFamily="34" charset="0"/>
              </a:rPr>
              <a:t>Lunch (12:30-1 pm): soup, sandwich, leftovers, maybe fruit</a:t>
            </a:r>
          </a:p>
          <a:p>
            <a:pPr>
              <a:buFont typeface="Arial" panose="020B0604020202020204" pitchFamily="34" charset="0"/>
              <a:buChar char="○"/>
            </a:pPr>
            <a:r>
              <a:rPr lang="en-US" sz="1800" b="0" i="0" u="none" strike="noStrike" baseline="0" dirty="0">
                <a:latin typeface="Arial" panose="020B0604020202020204" pitchFamily="34" charset="0"/>
              </a:rPr>
              <a:t>Dinner (6-8 pm): meat (beef, fish, shrimp, pork chop), potatoes, veggies, salad</a:t>
            </a:r>
          </a:p>
          <a:p>
            <a:pPr>
              <a:buFont typeface="Arial" panose="020B0604020202020204" pitchFamily="34" charset="0"/>
              <a:buChar char="○"/>
            </a:pPr>
            <a:r>
              <a:rPr lang="en-US" sz="1800" b="0" i="0" u="none" strike="noStrike" baseline="0" dirty="0">
                <a:latin typeface="Arial" panose="020B0604020202020204" pitchFamily="34" charset="0"/>
              </a:rPr>
              <a:t>Snacks: fruit (peaches, plums, cherries, bananas), cookies, twinkies</a:t>
            </a:r>
          </a:p>
          <a:p>
            <a:pPr>
              <a:buFont typeface="Arial" panose="020B0604020202020204" pitchFamily="34" charset="0"/>
              <a:buChar char="○"/>
            </a:pPr>
            <a:r>
              <a:rPr lang="de-DE" sz="1800" b="0" i="0" u="none" strike="noStrike" baseline="0" dirty="0">
                <a:latin typeface="Arial" panose="020B0604020202020204" pitchFamily="34" charset="0"/>
              </a:rPr>
              <a:t>Beverages: coke zero, ginger ale zero</a:t>
            </a:r>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73</a:t>
            </a:fld>
            <a:endParaRPr lang="en-US" altLang="en-US"/>
          </a:p>
        </p:txBody>
      </p:sp>
    </p:spTree>
    <p:extLst>
      <p:ext uri="{BB962C8B-B14F-4D97-AF65-F5344CB8AC3E}">
        <p14:creationId xmlns:p14="http://schemas.microsoft.com/office/powerpoint/2010/main" val="1384235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hospitalized for LE edema</a:t>
            </a:r>
          </a:p>
          <a:p>
            <a:r>
              <a:rPr lang="en-US" dirty="0"/>
              <a:t>Then got samples from </a:t>
            </a:r>
            <a:r>
              <a:rPr lang="en-US" dirty="0" err="1"/>
              <a:t>pcp</a:t>
            </a:r>
            <a:r>
              <a:rPr lang="en-US" dirty="0"/>
              <a:t> for Jardiance</a:t>
            </a:r>
          </a:p>
          <a:p>
            <a:r>
              <a:rPr lang="en-US" dirty="0"/>
              <a:t>Then on glargine u300, 20 units and lispro 10 units TID</a:t>
            </a:r>
          </a:p>
          <a:p>
            <a:r>
              <a:rPr lang="en-US" dirty="0"/>
              <a:t>TIR 72% with 2% low and follow up</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77</a:t>
            </a:fld>
            <a:endParaRPr lang="en-US" altLang="en-US"/>
          </a:p>
        </p:txBody>
      </p:sp>
    </p:spTree>
    <p:extLst>
      <p:ext uri="{BB962C8B-B14F-4D97-AF65-F5344CB8AC3E}">
        <p14:creationId xmlns:p14="http://schemas.microsoft.com/office/powerpoint/2010/main" val="874272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Diarrhea at higher doses of metformin</a:t>
            </a:r>
          </a:p>
          <a:p>
            <a:endParaRPr lang="en-US" dirty="0"/>
          </a:p>
          <a:p>
            <a:pPr algn="l" rtl="0">
              <a:buFont typeface="Arial" panose="020B0604020202020204" pitchFamily="34" charset="0"/>
              <a:buChar char="1"/>
            </a:pPr>
            <a:r>
              <a:rPr lang="en-US" sz="1800" b="0" i="0" u="none" strike="noStrike" baseline="0" dirty="0">
                <a:latin typeface="Arial" panose="020B0604020202020204" pitchFamily="34" charset="0"/>
              </a:rPr>
              <a:t>Sent prescription for </a:t>
            </a:r>
            <a:r>
              <a:rPr lang="en-US" sz="1800" b="1" i="0" u="none" strike="noStrike" baseline="0" dirty="0" err="1">
                <a:solidFill>
                  <a:srgbClr val="000000"/>
                </a:solidFill>
                <a:latin typeface="Arial" panose="020B0604020202020204" pitchFamily="34" charset="0"/>
              </a:rPr>
              <a:t>Mounjaro</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5 mg once weekly to pharmacy</a:t>
            </a:r>
            <a:endParaRPr lang="en-US" sz="1800" b="0" i="0" u="none" strike="noStrike" baseline="0" dirty="0">
              <a:solidFill>
                <a:srgbClr val="000000"/>
              </a:solidFill>
              <a:latin typeface="Arial" panose="020B0604020202020204" pitchFamily="34" charset="0"/>
            </a:endParaRPr>
          </a:p>
          <a:p>
            <a:pPr algn="l" rtl="0">
              <a:buFont typeface="Arial" panose="020B0604020202020204" pitchFamily="34" charset="0"/>
              <a:buChar char="○"/>
            </a:pPr>
            <a:r>
              <a:rPr lang="en-US" sz="1800" b="0" i="0" u="none" strike="noStrike" baseline="0" dirty="0">
                <a:latin typeface="Arial" panose="020B0604020202020204" pitchFamily="34" charset="0"/>
              </a:rPr>
              <a:t>Will replace Ozempic if covered </a:t>
            </a:r>
          </a:p>
          <a:p>
            <a:pPr algn="l" rtl="0">
              <a:buFont typeface="Arial" panose="020B0604020202020204" pitchFamily="34" charset="0"/>
              <a:buChar char="2"/>
            </a:pPr>
            <a:r>
              <a:rPr lang="en-US" sz="1800" b="0" i="0" u="none" strike="noStrike" baseline="0" dirty="0">
                <a:latin typeface="Arial" panose="020B0604020202020204" pitchFamily="34" charset="0"/>
              </a:rPr>
              <a:t>Increase gabapentin dose to 400 mg one capsule in morning and two at bedtime</a:t>
            </a:r>
          </a:p>
          <a:p>
            <a:pPr>
              <a:buFont typeface="Arial" panose="020B0604020202020204" pitchFamily="34" charset="0"/>
              <a:buChar char="3"/>
            </a:pPr>
            <a:r>
              <a:rPr lang="en-US" sz="1800" b="0" i="0" u="none" strike="noStrike" baseline="0" dirty="0">
                <a:latin typeface="Arial" panose="020B0604020202020204" pitchFamily="34" charset="0"/>
              </a:rPr>
              <a:t>Continue:</a:t>
            </a:r>
          </a:p>
          <a:p>
            <a:pPr algn="l" rtl="0">
              <a:buFont typeface="Arial" panose="020B0604020202020204" pitchFamily="34" charset="0"/>
              <a:buChar char="○"/>
            </a:pPr>
            <a:r>
              <a:rPr lang="en-US" sz="1800" b="0" i="0" u="none" strike="noStrike" baseline="0" dirty="0">
                <a:latin typeface="Arial" panose="020B0604020202020204" pitchFamily="34" charset="0"/>
              </a:rPr>
              <a:t>Metformin ER 500 mg, one tablet daily (with food)</a:t>
            </a:r>
          </a:p>
          <a:p>
            <a:pPr>
              <a:buFont typeface="Arial" panose="020B0604020202020204" pitchFamily="34" charset="0"/>
              <a:buChar char="○"/>
            </a:pPr>
            <a:r>
              <a:rPr lang="en-US" sz="1800" b="0" i="0" u="none" strike="noStrike" baseline="0" dirty="0">
                <a:latin typeface="Arial" panose="020B0604020202020204" pitchFamily="34" charset="0"/>
              </a:rPr>
              <a:t>Jardiance 25 mg, one tablet once daily in morning </a:t>
            </a:r>
          </a:p>
          <a:p>
            <a:pPr>
              <a:buFont typeface="Arial" panose="020B0604020202020204" pitchFamily="34" charset="0"/>
              <a:buChar char="○"/>
            </a:pPr>
            <a:r>
              <a:rPr lang="en-US" sz="1800" b="0" i="0" u="none" strike="noStrike" baseline="0" dirty="0">
                <a:latin typeface="Arial" panose="020B0604020202020204" pitchFamily="34" charset="0"/>
              </a:rPr>
              <a:t>Tresiba U200, 34 units once daily in evening </a:t>
            </a:r>
          </a:p>
          <a:p>
            <a:pPr algn="l" rtl="0">
              <a:buFont typeface="Arial" panose="020B0604020202020204" pitchFamily="34" charset="0"/>
              <a:buChar char="4"/>
            </a:pPr>
            <a:r>
              <a:rPr lang="en-US" sz="1800" b="0" i="0" u="none" strike="noStrike" baseline="0" dirty="0">
                <a:latin typeface="Arial" panose="020B0604020202020204" pitchFamily="34" charset="0"/>
              </a:rPr>
              <a:t>Abbott Customer Service (call for Libre replacement sensors): 1-855-632-8658</a:t>
            </a:r>
          </a:p>
          <a:p>
            <a:pPr>
              <a:buFont typeface="Arial" panose="020B0604020202020204" pitchFamily="34" charset="0"/>
              <a:buChar char="5"/>
            </a:pPr>
            <a:r>
              <a:rPr lang="en-US" sz="1800" b="0" i="0" u="none" strike="noStrike" baseline="0" dirty="0">
                <a:latin typeface="Arial" panose="020B0604020202020204" pitchFamily="34" charset="0"/>
              </a:rPr>
              <a:t>Provide skin tac / barrier wipes to improve adhesion </a:t>
            </a:r>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78</a:t>
            </a:fld>
            <a:endParaRPr lang="en-US" altLang="en-US"/>
          </a:p>
        </p:txBody>
      </p:sp>
    </p:spTree>
    <p:extLst>
      <p:ext uri="{BB962C8B-B14F-4D97-AF65-F5344CB8AC3E}">
        <p14:creationId xmlns:p14="http://schemas.microsoft.com/office/powerpoint/2010/main" val="165252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 1/17/54</a:t>
            </a:r>
          </a:p>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86</a:t>
            </a:fld>
            <a:endParaRPr lang="en-US" altLang="en-US"/>
          </a:p>
        </p:txBody>
      </p:sp>
    </p:spTree>
    <p:extLst>
      <p:ext uri="{BB962C8B-B14F-4D97-AF65-F5344CB8AC3E}">
        <p14:creationId xmlns:p14="http://schemas.microsoft.com/office/powerpoint/2010/main" val="1678398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87</a:t>
            </a:fld>
            <a:endParaRPr lang="en-US" altLang="en-US"/>
          </a:p>
        </p:txBody>
      </p:sp>
    </p:spTree>
    <p:extLst>
      <p:ext uri="{BB962C8B-B14F-4D97-AF65-F5344CB8AC3E}">
        <p14:creationId xmlns:p14="http://schemas.microsoft.com/office/powerpoint/2010/main" val="3543267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Sonja William</a:t>
            </a:r>
          </a:p>
          <a:p>
            <a:endParaRPr lang="en-US" dirty="0"/>
          </a:p>
          <a:p>
            <a:pPr algn="l" rtl="0">
              <a:buFont typeface="Symbol" panose="05050102010706020507" pitchFamily="18" charset="2"/>
              <a:buChar char=""/>
            </a:pPr>
            <a:r>
              <a:rPr lang="en-US" sz="1800" b="0" i="0" u="none" strike="noStrike" baseline="0" dirty="0">
                <a:latin typeface="Arial" panose="020B0604020202020204" pitchFamily="34" charset="0"/>
              </a:rPr>
              <a:t>Diet recall:</a:t>
            </a:r>
          </a:p>
          <a:p>
            <a:pPr algn="l" rtl="0">
              <a:buFont typeface="Arial" panose="020B0604020202020204" pitchFamily="34" charset="0"/>
              <a:buChar char="○"/>
            </a:pPr>
            <a:r>
              <a:rPr lang="en-US" sz="1800" b="0" i="0" u="none" strike="noStrike" baseline="0" dirty="0">
                <a:latin typeface="Arial" panose="020B0604020202020204" pitchFamily="34" charset="0"/>
              </a:rPr>
              <a:t>Breakfast (9am): egg with bacon</a:t>
            </a:r>
          </a:p>
          <a:p>
            <a:pPr>
              <a:buFont typeface="Arial" panose="020B0604020202020204" pitchFamily="34" charset="0"/>
              <a:buChar char="○"/>
            </a:pPr>
            <a:r>
              <a:rPr lang="en-US" sz="1800" b="0" i="0" u="none" strike="noStrike" baseline="0" dirty="0">
                <a:latin typeface="Arial" panose="020B0604020202020204" pitchFamily="34" charset="0"/>
              </a:rPr>
              <a:t>Lunch (3p): fruit </a:t>
            </a:r>
          </a:p>
          <a:p>
            <a:pPr>
              <a:buFont typeface="Arial" panose="020B0604020202020204" pitchFamily="34" charset="0"/>
              <a:buChar char="○"/>
            </a:pPr>
            <a:r>
              <a:rPr lang="en-US" sz="1800" b="0" i="0" u="none" strike="noStrike" baseline="0" dirty="0">
                <a:latin typeface="Arial" panose="020B0604020202020204" pitchFamily="34" charset="0"/>
              </a:rPr>
              <a:t>Dinner (7pm): purple cabbage</a:t>
            </a:r>
          </a:p>
          <a:p>
            <a:pPr>
              <a:buFont typeface="Arial" panose="020B0604020202020204" pitchFamily="34" charset="0"/>
              <a:buChar char="○"/>
            </a:pPr>
            <a:r>
              <a:rPr lang="en-US" sz="1800" b="0" i="0" u="none" strike="noStrike" baseline="0" dirty="0">
                <a:latin typeface="Arial" panose="020B0604020202020204" pitchFamily="34" charset="0"/>
              </a:rPr>
              <a:t>Snacks: fruit, sugar-free popsicle  </a:t>
            </a:r>
          </a:p>
          <a:p>
            <a:pPr>
              <a:buFont typeface="Arial" panose="020B0604020202020204" pitchFamily="34" charset="0"/>
              <a:buChar char="○"/>
            </a:pPr>
            <a:r>
              <a:rPr lang="en-US" sz="1800" b="0" i="0" u="none" strike="noStrike" baseline="0" dirty="0">
                <a:latin typeface="Arial" panose="020B0604020202020204" pitchFamily="34" charset="0"/>
              </a:rPr>
              <a:t>Beverages: water, green tea with sugar syrup, slushies - avoids non-nutritive sweeteners, associates all with headaches </a:t>
            </a:r>
          </a:p>
          <a:p>
            <a:pPr algn="l" rtl="0"/>
            <a:r>
              <a:rPr lang="en-US" sz="1800" b="0" i="0" u="none" strike="noStrike" baseline="0" dirty="0">
                <a:latin typeface="Arial" panose="020B0604020202020204" pitchFamily="34" charset="0"/>
              </a:rPr>
              <a:t> </a:t>
            </a:r>
            <a:r>
              <a:rPr lang="en-US" dirty="0"/>
              <a:t>s, 12/28/50</a:t>
            </a:r>
          </a:p>
          <a:p>
            <a:pPr algn="l" rtl="0"/>
            <a:endParaRPr lang="en-US" dirty="0"/>
          </a:p>
          <a:p>
            <a:pPr algn="l" rtl="0"/>
            <a:r>
              <a:rPr lang="en-US" dirty="0"/>
              <a:t>Previous meds: metformin-</a:t>
            </a:r>
            <a:r>
              <a:rPr lang="en-US" dirty="0" err="1"/>
              <a:t>gi</a:t>
            </a:r>
            <a:r>
              <a:rPr lang="en-US" dirty="0"/>
              <a:t> effects</a:t>
            </a:r>
          </a:p>
          <a:p>
            <a:pPr algn="l" rtl="0"/>
            <a:r>
              <a:rPr lang="en-US" dirty="0"/>
              <a:t>Sglt2-UTI</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89</a:t>
            </a:fld>
            <a:endParaRPr lang="en-US" altLang="en-US"/>
          </a:p>
        </p:txBody>
      </p:sp>
    </p:spTree>
    <p:extLst>
      <p:ext uri="{BB962C8B-B14F-4D97-AF65-F5344CB8AC3E}">
        <p14:creationId xmlns:p14="http://schemas.microsoft.com/office/powerpoint/2010/main" val="665084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92</a:t>
            </a:fld>
            <a:endParaRPr lang="en-US" altLang="en-US"/>
          </a:p>
        </p:txBody>
      </p:sp>
    </p:spTree>
    <p:extLst>
      <p:ext uri="{BB962C8B-B14F-4D97-AF65-F5344CB8AC3E}">
        <p14:creationId xmlns:p14="http://schemas.microsoft.com/office/powerpoint/2010/main" val="1146373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Charles butters 2/5/57</a:t>
            </a:r>
          </a:p>
          <a:p>
            <a:endParaRPr lang="en-US" dirty="0"/>
          </a:p>
          <a:p>
            <a:pPr algn="l" rtl="0"/>
            <a:r>
              <a:rPr lang="en-US" sz="1800" b="0" i="0" u="none" strike="noStrike" baseline="0" dirty="0">
                <a:latin typeface="Arial" panose="020B0604020202020204" pitchFamily="34" charset="0"/>
              </a:rPr>
              <a:t>DIET: </a:t>
            </a:r>
          </a:p>
          <a:p>
            <a:pPr algn="l" rtl="0">
              <a:buFont typeface="Symbol" panose="05050102010706020507" pitchFamily="18" charset="2"/>
              <a:buChar char=""/>
            </a:pPr>
            <a:r>
              <a:rPr lang="en-US" sz="1800" b="0" i="0" u="none" strike="noStrike" baseline="0" dirty="0">
                <a:latin typeface="Arial" panose="020B0604020202020204" pitchFamily="34" charset="0"/>
              </a:rPr>
              <a:t>Significant diet changes since last appt? Cut back on snacking</a:t>
            </a:r>
          </a:p>
          <a:p>
            <a:pPr>
              <a:buFont typeface="Symbol" panose="05050102010706020507" pitchFamily="18" charset="2"/>
              <a:buChar char=""/>
            </a:pPr>
            <a:r>
              <a:rPr lang="en-US" sz="1800" b="0" i="0" u="none" strike="noStrike" baseline="0" dirty="0">
                <a:solidFill>
                  <a:srgbClr val="000000"/>
                </a:solidFill>
                <a:latin typeface="Arial" panose="020B0604020202020204" pitchFamily="34" charset="0"/>
              </a:rPr>
              <a:t>The patient's current diet is: no particular diet, varies</a:t>
            </a:r>
          </a:p>
          <a:p>
            <a:pPr>
              <a:buFont typeface="Symbol" panose="05050102010706020507" pitchFamily="18" charset="2"/>
              <a:buChar char=""/>
            </a:pPr>
            <a:r>
              <a:rPr lang="en-US" sz="1800" b="0" i="0" u="none" strike="noStrike" baseline="0" dirty="0">
                <a:solidFill>
                  <a:srgbClr val="000000"/>
                </a:solidFill>
                <a:latin typeface="Arial" panose="020B0604020202020204" pitchFamily="34" charset="0"/>
              </a:rPr>
              <a:t>Number of meals per day: 2    Number of snack per day: 1(afternoon)</a:t>
            </a:r>
          </a:p>
          <a:p>
            <a:pPr>
              <a:buFont typeface="Symbol" panose="05050102010706020507" pitchFamily="18" charset="2"/>
              <a:buChar char=""/>
            </a:pPr>
            <a:r>
              <a:rPr lang="en-US" sz="1800" b="0" i="0" u="none" strike="noStrike" baseline="0" dirty="0">
                <a:solidFill>
                  <a:srgbClr val="000000"/>
                </a:solidFill>
                <a:latin typeface="Arial" panose="020B0604020202020204" pitchFamily="34" charset="0"/>
              </a:rPr>
              <a:t>Frequency of skipping meals 1 per day</a:t>
            </a:r>
          </a:p>
          <a:p>
            <a:pPr>
              <a:buFont typeface="Symbol" panose="05050102010706020507" pitchFamily="18" charset="2"/>
              <a:buChar char=""/>
            </a:pPr>
            <a:r>
              <a:rPr lang="en-US" sz="1800" b="0" i="0" u="none" strike="noStrike" baseline="0" dirty="0">
                <a:solidFill>
                  <a:srgbClr val="000000"/>
                </a:solidFill>
                <a:latin typeface="Arial" panose="020B0604020202020204" pitchFamily="34" charset="0"/>
              </a:rPr>
              <a:t>Skips prandial insulin if skipping meal? Yes</a:t>
            </a:r>
          </a:p>
          <a:p>
            <a:pPr>
              <a:buFont typeface="Symbol" panose="05050102010706020507" pitchFamily="18" charset="2"/>
              <a:buChar char=""/>
            </a:pPr>
            <a:r>
              <a:rPr lang="en-US" sz="1800" b="0" i="0" u="none" strike="noStrike" baseline="0" dirty="0">
                <a:latin typeface="Arial" panose="020B0604020202020204" pitchFamily="34" charset="0"/>
              </a:rPr>
              <a:t>Timing of prandial insulin w/ respect to meals?</a:t>
            </a:r>
            <a:r>
              <a:rPr lang="en-US" sz="1800" b="1" i="0" u="none" strike="noStrike" baseline="0" dirty="0">
                <a:solidFill>
                  <a:srgbClr val="000000"/>
                </a:solidFill>
                <a:latin typeface="Arial" panose="020B0604020202020204" pitchFamily="34" charset="0"/>
              </a:rPr>
              <a:t> 15-20 min</a:t>
            </a:r>
            <a:r>
              <a:rPr lang="en-US" sz="1800" b="0" i="0" u="none" strike="noStrike" baseline="0" dirty="0">
                <a:solidFill>
                  <a:srgbClr val="000000"/>
                </a:solidFill>
                <a:latin typeface="Arial" panose="020B0604020202020204" pitchFamily="34" charset="0"/>
              </a:rPr>
              <a:t> before meal</a:t>
            </a:r>
          </a:p>
          <a:p>
            <a:pPr>
              <a:buFont typeface="Symbol" panose="05050102010706020507" pitchFamily="18" charset="2"/>
              <a:buChar char=""/>
            </a:pPr>
            <a:r>
              <a:rPr lang="en-US" sz="1800" b="0" i="0" u="none" strike="noStrike" baseline="0" dirty="0">
                <a:latin typeface="Arial" panose="020B0604020202020204" pitchFamily="34" charset="0"/>
              </a:rPr>
              <a:t>Diet recall:</a:t>
            </a:r>
          </a:p>
          <a:p>
            <a:pPr>
              <a:buFont typeface="Symbol" panose="05050102010706020507" pitchFamily="18" charset="2"/>
              <a:buChar char=""/>
            </a:pPr>
            <a:r>
              <a:rPr lang="en-US" sz="1800" b="0" i="0" u="none" strike="noStrike" baseline="0" dirty="0">
                <a:solidFill>
                  <a:srgbClr val="000000"/>
                </a:solidFill>
                <a:latin typeface="Arial" panose="020B0604020202020204" pitchFamily="34" charset="0"/>
              </a:rPr>
              <a:t>Breakfast (7:30-8 am): cereal (cheerios), blueberries, toast</a:t>
            </a:r>
          </a:p>
          <a:p>
            <a:pPr>
              <a:buFont typeface="Symbol" panose="05050102010706020507" pitchFamily="18" charset="2"/>
              <a:buChar char=""/>
            </a:pPr>
            <a:r>
              <a:rPr lang="en-US" sz="1800" b="0" i="0" u="none" strike="noStrike" baseline="0" dirty="0">
                <a:solidFill>
                  <a:srgbClr val="000000"/>
                </a:solidFill>
                <a:latin typeface="Arial" panose="020B0604020202020204" pitchFamily="34" charset="0"/>
              </a:rPr>
              <a:t>Lunch: Skips lunch, or small snack - half </a:t>
            </a:r>
            <a:r>
              <a:rPr lang="en-US" sz="1800" b="0" i="0" u="none" strike="noStrike" baseline="0" dirty="0" err="1">
                <a:solidFill>
                  <a:srgbClr val="000000"/>
                </a:solidFill>
                <a:latin typeface="Arial" panose="020B0604020202020204" pitchFamily="34" charset="0"/>
              </a:rPr>
              <a:t>sw</a:t>
            </a:r>
            <a:r>
              <a:rPr lang="en-US" sz="1800" b="0" i="0" u="none" strike="noStrike" baseline="0" dirty="0">
                <a:solidFill>
                  <a:srgbClr val="000000"/>
                </a:solidFill>
                <a:latin typeface="Arial" panose="020B0604020202020204" pitchFamily="34" charset="0"/>
              </a:rPr>
              <a:t> or chips, salsa</a:t>
            </a:r>
          </a:p>
          <a:p>
            <a:pPr>
              <a:buFont typeface="Symbol" panose="05050102010706020507" pitchFamily="18" charset="2"/>
              <a:buChar char=""/>
            </a:pPr>
            <a:r>
              <a:rPr lang="en-US" sz="1800" b="0" i="0" u="none" strike="noStrike" baseline="0" dirty="0">
                <a:solidFill>
                  <a:srgbClr val="000000"/>
                </a:solidFill>
                <a:latin typeface="Arial" panose="020B0604020202020204" pitchFamily="34" charset="0"/>
              </a:rPr>
              <a:t>Dinner (7 pm): chicken/pork/meat, potatoes, bread and soup, salad</a:t>
            </a:r>
          </a:p>
          <a:p>
            <a:pPr>
              <a:buFont typeface="Symbol" panose="05050102010706020507" pitchFamily="18" charset="2"/>
              <a:buChar char=""/>
            </a:pPr>
            <a:r>
              <a:rPr lang="en-US" sz="1800" b="0" i="0" u="none" strike="noStrike" baseline="0" dirty="0">
                <a:solidFill>
                  <a:srgbClr val="000000"/>
                </a:solidFill>
                <a:latin typeface="Arial" panose="020B0604020202020204" pitchFamily="34" charset="0"/>
              </a:rPr>
              <a:t>Snacks: chips, pb-crackers</a:t>
            </a:r>
          </a:p>
          <a:p>
            <a:pPr>
              <a:buFont typeface="Symbol" panose="05050102010706020507" pitchFamily="18" charset="2"/>
              <a:buChar char=""/>
            </a:pPr>
            <a:r>
              <a:rPr lang="en-US" sz="1800" b="0" i="0" u="none" strike="noStrike" baseline="0" dirty="0">
                <a:latin typeface="Arial" panose="020B0604020202020204" pitchFamily="34" charset="0"/>
              </a:rPr>
              <a:t>Beverages: water, diet pop, iced tea</a:t>
            </a:r>
          </a:p>
          <a:p>
            <a:pPr algn="l" rtl="0"/>
            <a:r>
              <a:rPr lang="en-US" sz="1800" b="0" i="0" u="none" strike="noStrike" baseline="0" dirty="0">
                <a:solidFill>
                  <a:srgbClr val="000000"/>
                </a:solidFill>
                <a:latin typeface="Arial" panose="020B0604020202020204" pitchFamily="34" charset="0"/>
              </a:rPr>
              <a:t> </a:t>
            </a:r>
          </a:p>
          <a:p>
            <a:pPr algn="l" rtl="0"/>
            <a:r>
              <a:rPr lang="en-US" sz="1800" b="0" i="0" u="none" strike="noStrike" baseline="0" dirty="0">
                <a:solidFill>
                  <a:srgbClr val="000000"/>
                </a:solidFill>
                <a:latin typeface="Arial" panose="020B0604020202020204" pitchFamily="34" charset="0"/>
              </a:rPr>
              <a:t> </a:t>
            </a:r>
          </a:p>
          <a:p>
            <a:pPr algn="l" rtl="0"/>
            <a:r>
              <a:rPr lang="en-US" sz="1800" b="0" i="0" u="none" strike="noStrike" baseline="0" dirty="0">
                <a:solidFill>
                  <a:srgbClr val="000000"/>
                </a:solidFill>
                <a:latin typeface="Arial" panose="020B0604020202020204" pitchFamily="34" charset="0"/>
              </a:rPr>
              <a:t>EXERCISE: </a:t>
            </a:r>
          </a:p>
          <a:p>
            <a:pPr algn="l" rtl="0">
              <a:buFont typeface="Symbol" panose="05050102010706020507" pitchFamily="18" charset="2"/>
              <a:buChar char=""/>
            </a:pPr>
            <a:r>
              <a:rPr lang="en-US" sz="1800" b="0" i="0" u="none" strike="noStrike" baseline="0" dirty="0">
                <a:latin typeface="Arial" panose="020B0604020202020204" pitchFamily="34" charset="0"/>
              </a:rPr>
              <a:t>Tries to stay active, 10K steps per day</a:t>
            </a:r>
          </a:p>
          <a:p>
            <a:pPr>
              <a:buFont typeface="Symbol" panose="05050102010706020507" pitchFamily="18" charset="2"/>
              <a:buChar char=""/>
            </a:pPr>
            <a:r>
              <a:rPr lang="en-US" sz="1800" b="0" i="0" u="none" strike="noStrike" baseline="0" dirty="0">
                <a:latin typeface="Arial" panose="020B0604020202020204" pitchFamily="34" charset="0"/>
              </a:rPr>
              <a:t>Remodeling kitchen with family</a:t>
            </a:r>
          </a:p>
          <a:p>
            <a:pPr algn="l" rtl="0"/>
            <a:r>
              <a:rPr lang="en-US" sz="1800" b="0" i="0" u="none" strike="noStrike" baseline="0" dirty="0">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93</a:t>
            </a:fld>
            <a:endParaRPr lang="en-US" altLang="en-US"/>
          </a:p>
        </p:txBody>
      </p:sp>
    </p:spTree>
    <p:extLst>
      <p:ext uri="{BB962C8B-B14F-4D97-AF65-F5344CB8AC3E}">
        <p14:creationId xmlns:p14="http://schemas.microsoft.com/office/powerpoint/2010/main" val="804001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94</a:t>
            </a:fld>
            <a:endParaRPr lang="en-US" altLang="en-US"/>
          </a:p>
        </p:txBody>
      </p:sp>
    </p:spTree>
    <p:extLst>
      <p:ext uri="{BB962C8B-B14F-4D97-AF65-F5344CB8AC3E}">
        <p14:creationId xmlns:p14="http://schemas.microsoft.com/office/powerpoint/2010/main" val="265982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7713F3E-367D-27B2-7587-307AF708A6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3A8314C1-DFC7-2770-DE97-F8B8D3E59E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Apply clinical practice pearls and patient education techniques to best support the patients with diabetes using new and evolving diabetes technologies.</a:t>
            </a:r>
          </a:p>
          <a:p>
            <a:pPr marL="342900" marR="0" lvl="0" indent="-342900" algn="l">
              <a:lnSpc>
                <a:spcPct val="90000"/>
              </a:lnSpc>
              <a:spcBef>
                <a:spcPts val="600"/>
              </a:spcBef>
              <a:spcAft>
                <a:spcPts val="0"/>
              </a:spcAft>
              <a:buFont typeface="Arial" panose="020B0604020202020204" pitchFamily="34" charset="0"/>
              <a:buChar char="•"/>
              <a:tabLst>
                <a:tab pos="457200" algn="l"/>
                <a:tab pos="2743200" algn="l"/>
                <a:tab pos="5541010" algn="l"/>
                <a:tab pos="6802755" algn="l"/>
                <a:tab pos="82296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Describe strategies to increase utilization of diabetes technology for those with disabilities and disparities in access to healthcare.</a:t>
            </a:r>
          </a:p>
        </p:txBody>
      </p:sp>
      <p:sp>
        <p:nvSpPr>
          <p:cNvPr id="54276" name="Slide Number Placeholder 3">
            <a:extLst>
              <a:ext uri="{FF2B5EF4-FFF2-40B4-BE49-F238E27FC236}">
                <a16:creationId xmlns:a16="http://schemas.microsoft.com/office/drawing/2014/main" id="{2D19C25D-3E69-9AC3-FB96-1262FB7C27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AB0259-E0D6-4F31-B641-3F2E64024074}"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95</a:t>
            </a:fld>
            <a:endParaRPr lang="en-US" altLang="en-US"/>
          </a:p>
        </p:txBody>
      </p:sp>
    </p:spTree>
    <p:extLst>
      <p:ext uri="{BB962C8B-B14F-4D97-AF65-F5344CB8AC3E}">
        <p14:creationId xmlns:p14="http://schemas.microsoft.com/office/powerpoint/2010/main" val="2294882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658FA435-744F-45F6-031C-706604225F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DFD57E0C-1E84-AC42-C095-E54730EDC7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a:extLst>
              <a:ext uri="{FF2B5EF4-FFF2-40B4-BE49-F238E27FC236}">
                <a16:creationId xmlns:a16="http://schemas.microsoft.com/office/drawing/2014/main" id="{5EF0E76C-AFD7-D389-3842-BA832E5B79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8925">
              <a:defRPr>
                <a:solidFill>
                  <a:schemeClr val="tx1"/>
                </a:solidFill>
                <a:latin typeface="Arial" panose="020B0604020202020204" pitchFamily="34" charset="0"/>
              </a:defRPr>
            </a:lvl2pPr>
            <a:lvl3pPr marL="1155700"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81213" indent="-230188">
              <a:defRPr>
                <a:solidFill>
                  <a:schemeClr val="tx1"/>
                </a:solidFill>
                <a:latin typeface="Arial" panose="020B0604020202020204" pitchFamily="34" charset="0"/>
              </a:defRPr>
            </a:lvl5pPr>
            <a:lvl6pPr marL="2538413" indent="-230188" eaLnBrk="0" fontAlgn="base" hangingPunct="0">
              <a:spcBef>
                <a:spcPct val="0"/>
              </a:spcBef>
              <a:spcAft>
                <a:spcPct val="0"/>
              </a:spcAft>
              <a:defRPr>
                <a:solidFill>
                  <a:schemeClr val="tx1"/>
                </a:solidFill>
                <a:latin typeface="Arial" panose="020B0604020202020204" pitchFamily="34" charset="0"/>
              </a:defRPr>
            </a:lvl6pPr>
            <a:lvl7pPr marL="2995613" indent="-230188" eaLnBrk="0" fontAlgn="base" hangingPunct="0">
              <a:spcBef>
                <a:spcPct val="0"/>
              </a:spcBef>
              <a:spcAft>
                <a:spcPct val="0"/>
              </a:spcAft>
              <a:defRPr>
                <a:solidFill>
                  <a:schemeClr val="tx1"/>
                </a:solidFill>
                <a:latin typeface="Arial" panose="020B0604020202020204" pitchFamily="34" charset="0"/>
              </a:defRPr>
            </a:lvl7pPr>
            <a:lvl8pPr marL="3452813" indent="-230188" eaLnBrk="0" fontAlgn="base" hangingPunct="0">
              <a:spcBef>
                <a:spcPct val="0"/>
              </a:spcBef>
              <a:spcAft>
                <a:spcPct val="0"/>
              </a:spcAft>
              <a:defRPr>
                <a:solidFill>
                  <a:schemeClr val="tx1"/>
                </a:solidFill>
                <a:latin typeface="Arial" panose="020B0604020202020204" pitchFamily="34" charset="0"/>
              </a:defRPr>
            </a:lvl8pPr>
            <a:lvl9pPr marL="3910013" indent="-230188" eaLnBrk="0" fontAlgn="base" hangingPunct="0">
              <a:spcBef>
                <a:spcPct val="0"/>
              </a:spcBef>
              <a:spcAft>
                <a:spcPct val="0"/>
              </a:spcAft>
              <a:defRPr>
                <a:solidFill>
                  <a:schemeClr val="tx1"/>
                </a:solidFill>
                <a:latin typeface="Arial" panose="020B0604020202020204" pitchFamily="34" charset="0"/>
              </a:defRPr>
            </a:lvl9pPr>
          </a:lstStyle>
          <a:p>
            <a:fld id="{EC9EE48D-E9CB-42B9-964A-E8F647F79A40}" type="slidenum">
              <a:rPr lang="en-US" altLang="en-US">
                <a:latin typeface="Calibri" panose="020F0502020204030204" pitchFamily="34" charset="0"/>
              </a:rPr>
              <a:pPr/>
              <a:t>103</a:t>
            </a:fld>
            <a:endParaRPr lang="en-US" altLang="en-US">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848BEC81-CED3-E2EB-3A7E-75A56F4F59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28553CD8-7E4E-F87D-3429-9458687ECB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4388" name="Slide Number Placeholder 3">
            <a:extLst>
              <a:ext uri="{FF2B5EF4-FFF2-40B4-BE49-F238E27FC236}">
                <a16:creationId xmlns:a16="http://schemas.microsoft.com/office/drawing/2014/main" id="{E9C2C5C9-C19B-54BE-2D7C-38370E1D32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8925">
              <a:defRPr>
                <a:solidFill>
                  <a:schemeClr val="tx1"/>
                </a:solidFill>
                <a:latin typeface="Arial" panose="020B0604020202020204" pitchFamily="34" charset="0"/>
              </a:defRPr>
            </a:lvl2pPr>
            <a:lvl3pPr marL="1155700"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81213" indent="-230188">
              <a:defRPr>
                <a:solidFill>
                  <a:schemeClr val="tx1"/>
                </a:solidFill>
                <a:latin typeface="Arial" panose="020B0604020202020204" pitchFamily="34" charset="0"/>
              </a:defRPr>
            </a:lvl5pPr>
            <a:lvl6pPr marL="2538413" indent="-230188" eaLnBrk="0" fontAlgn="base" hangingPunct="0">
              <a:spcBef>
                <a:spcPct val="0"/>
              </a:spcBef>
              <a:spcAft>
                <a:spcPct val="0"/>
              </a:spcAft>
              <a:defRPr>
                <a:solidFill>
                  <a:schemeClr val="tx1"/>
                </a:solidFill>
                <a:latin typeface="Arial" panose="020B0604020202020204" pitchFamily="34" charset="0"/>
              </a:defRPr>
            </a:lvl6pPr>
            <a:lvl7pPr marL="2995613" indent="-230188" eaLnBrk="0" fontAlgn="base" hangingPunct="0">
              <a:spcBef>
                <a:spcPct val="0"/>
              </a:spcBef>
              <a:spcAft>
                <a:spcPct val="0"/>
              </a:spcAft>
              <a:defRPr>
                <a:solidFill>
                  <a:schemeClr val="tx1"/>
                </a:solidFill>
                <a:latin typeface="Arial" panose="020B0604020202020204" pitchFamily="34" charset="0"/>
              </a:defRPr>
            </a:lvl7pPr>
            <a:lvl8pPr marL="3452813" indent="-230188" eaLnBrk="0" fontAlgn="base" hangingPunct="0">
              <a:spcBef>
                <a:spcPct val="0"/>
              </a:spcBef>
              <a:spcAft>
                <a:spcPct val="0"/>
              </a:spcAft>
              <a:defRPr>
                <a:solidFill>
                  <a:schemeClr val="tx1"/>
                </a:solidFill>
                <a:latin typeface="Arial" panose="020B0604020202020204" pitchFamily="34" charset="0"/>
              </a:defRPr>
            </a:lvl8pPr>
            <a:lvl9pPr marL="3910013" indent="-230188" eaLnBrk="0" fontAlgn="base" hangingPunct="0">
              <a:spcBef>
                <a:spcPct val="0"/>
              </a:spcBef>
              <a:spcAft>
                <a:spcPct val="0"/>
              </a:spcAft>
              <a:defRPr>
                <a:solidFill>
                  <a:schemeClr val="tx1"/>
                </a:solidFill>
                <a:latin typeface="Arial" panose="020B0604020202020204" pitchFamily="34" charset="0"/>
              </a:defRPr>
            </a:lvl9pPr>
          </a:lstStyle>
          <a:p>
            <a:fld id="{FE1C0109-6FBE-48B6-BFFD-5BF8FE50F87C}" type="slidenum">
              <a:rPr lang="en-US" altLang="en-US">
                <a:latin typeface="Calibri" panose="020F0502020204030204" pitchFamily="34" charset="0"/>
              </a:rPr>
              <a:pPr/>
              <a:t>104</a:t>
            </a:fld>
            <a:endParaRPr lang="en-US"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D26478CD-7D7D-9F20-0269-D641B684D5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B7DCA810-D42E-F505-3381-3DCC58D82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100356" name="Slide Number Placeholder 3">
            <a:extLst>
              <a:ext uri="{FF2B5EF4-FFF2-40B4-BE49-F238E27FC236}">
                <a16:creationId xmlns:a16="http://schemas.microsoft.com/office/drawing/2014/main" id="{697ED1F1-C81B-996E-8489-71656601C9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panose="020B0604020202020204" pitchFamily="34" charset="0"/>
              </a:defRPr>
            </a:lvl1pPr>
            <a:lvl2pPr marL="768350" indent="-293688" defTabSz="947738">
              <a:defRPr>
                <a:solidFill>
                  <a:schemeClr val="tx1"/>
                </a:solidFill>
                <a:latin typeface="Arial" panose="020B0604020202020204" pitchFamily="34" charset="0"/>
              </a:defRPr>
            </a:lvl2pPr>
            <a:lvl3pPr marL="1182688" indent="-234950" defTabSz="947738">
              <a:defRPr>
                <a:solidFill>
                  <a:schemeClr val="tx1"/>
                </a:solidFill>
                <a:latin typeface="Arial" panose="020B0604020202020204" pitchFamily="34" charset="0"/>
              </a:defRPr>
            </a:lvl3pPr>
            <a:lvl4pPr marL="1657350" indent="-234950" defTabSz="947738">
              <a:defRPr>
                <a:solidFill>
                  <a:schemeClr val="tx1"/>
                </a:solidFill>
                <a:latin typeface="Arial" panose="020B0604020202020204" pitchFamily="34" charset="0"/>
              </a:defRPr>
            </a:lvl4pPr>
            <a:lvl5pPr marL="2132013" indent="-234950" defTabSz="947738">
              <a:defRPr>
                <a:solidFill>
                  <a:schemeClr val="tx1"/>
                </a:solidFill>
                <a:latin typeface="Arial" panose="020B0604020202020204" pitchFamily="34" charset="0"/>
              </a:defRPr>
            </a:lvl5pPr>
            <a:lvl6pPr marL="2589213" indent="-234950" defTabSz="947738" eaLnBrk="0" fontAlgn="base" hangingPunct="0">
              <a:spcBef>
                <a:spcPct val="0"/>
              </a:spcBef>
              <a:spcAft>
                <a:spcPct val="0"/>
              </a:spcAft>
              <a:defRPr>
                <a:solidFill>
                  <a:schemeClr val="tx1"/>
                </a:solidFill>
                <a:latin typeface="Arial" panose="020B0604020202020204" pitchFamily="34" charset="0"/>
              </a:defRPr>
            </a:lvl6pPr>
            <a:lvl7pPr marL="3046413" indent="-234950" defTabSz="947738" eaLnBrk="0" fontAlgn="base" hangingPunct="0">
              <a:spcBef>
                <a:spcPct val="0"/>
              </a:spcBef>
              <a:spcAft>
                <a:spcPct val="0"/>
              </a:spcAft>
              <a:defRPr>
                <a:solidFill>
                  <a:schemeClr val="tx1"/>
                </a:solidFill>
                <a:latin typeface="Arial" panose="020B0604020202020204" pitchFamily="34" charset="0"/>
              </a:defRPr>
            </a:lvl7pPr>
            <a:lvl8pPr marL="3503613" indent="-234950" defTabSz="947738" eaLnBrk="0" fontAlgn="base" hangingPunct="0">
              <a:spcBef>
                <a:spcPct val="0"/>
              </a:spcBef>
              <a:spcAft>
                <a:spcPct val="0"/>
              </a:spcAft>
              <a:defRPr>
                <a:solidFill>
                  <a:schemeClr val="tx1"/>
                </a:solidFill>
                <a:latin typeface="Arial" panose="020B0604020202020204" pitchFamily="34" charset="0"/>
              </a:defRPr>
            </a:lvl8pPr>
            <a:lvl9pPr marL="3960813" indent="-234950" defTabSz="947738" eaLnBrk="0" fontAlgn="base" hangingPunct="0">
              <a:spcBef>
                <a:spcPct val="0"/>
              </a:spcBef>
              <a:spcAft>
                <a:spcPct val="0"/>
              </a:spcAft>
              <a:defRPr>
                <a:solidFill>
                  <a:schemeClr val="tx1"/>
                </a:solidFill>
                <a:latin typeface="Arial" panose="020B0604020202020204" pitchFamily="34" charset="0"/>
              </a:defRPr>
            </a:lvl9pPr>
          </a:lstStyle>
          <a:p>
            <a:fld id="{F7C8B253-C5F3-4C4C-831D-DDC1DACAEBB3}" type="slidenum">
              <a:rPr lang="en-US" altLang="en-US" smtClean="0">
                <a:solidFill>
                  <a:srgbClr val="000000"/>
                </a:solidFill>
                <a:latin typeface="Calibri" panose="020F0502020204030204" pitchFamily="34" charset="0"/>
              </a:rPr>
              <a:pPr/>
              <a:t>105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E1DF9C46-5546-CF7A-2EBB-58DC929CB3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E35176D3-50B3-FA36-A43D-9AF71272E9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a:extLst>
              <a:ext uri="{FF2B5EF4-FFF2-40B4-BE49-F238E27FC236}">
                <a16:creationId xmlns:a16="http://schemas.microsoft.com/office/drawing/2014/main" id="{D08FE710-C26B-F432-D228-78FE7FF189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1E347C-309B-4B4B-A6AD-0D36BFB658A2}" type="slidenum">
              <a:rPr lang="en-US" altLang="en-US" smtClean="0">
                <a:latin typeface="Calibri" panose="020F0502020204030204" pitchFamily="34" charset="0"/>
              </a:rPr>
              <a:pPr/>
              <a:t>106</a:t>
            </a:fld>
            <a:endParaRPr lang="en-US" altLang="en-US">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02519AB-9756-4904-897D-FE67146372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5083E56E-93A3-2963-E1C8-12C05A69A5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1620" name="Slide Number Placeholder 3">
            <a:extLst>
              <a:ext uri="{FF2B5EF4-FFF2-40B4-BE49-F238E27FC236}">
                <a16:creationId xmlns:a16="http://schemas.microsoft.com/office/drawing/2014/main" id="{10D4569B-E883-2393-4730-EA2239CD6B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026A3D18-4937-481B-A56D-A7A081B574B0}" type="slidenum">
              <a:rPr lang="en-US" altLang="en-US" smtClean="0">
                <a:solidFill>
                  <a:srgbClr val="000000"/>
                </a:solidFill>
                <a:latin typeface="Calibri" panose="020F0502020204030204" pitchFamily="34" charset="0"/>
              </a:rPr>
              <a:pPr/>
              <a:t>107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06D35FE1-6ED5-B0B2-8250-D8C115C81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D6320B0D-A4B1-E08A-3AF4-1BCBEB6387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hlinkClick r:id="rId3"/>
              </a:rPr>
              <a:t>Omnipod-5_User-guide.pdf</a:t>
            </a:r>
            <a:br>
              <a:rPr lang="en-US" altLang="en-US"/>
            </a:br>
            <a:endParaRPr lang="en-US" altLang="en-US"/>
          </a:p>
          <a:p>
            <a:r>
              <a:rPr lang="en-US" altLang="en-US">
                <a:hlinkClick r:id="rId4"/>
              </a:rPr>
              <a:t>MiniMed_770G_System_User_Guide.pdf (medtronicdiabetes.com)</a:t>
            </a:r>
            <a:endParaRPr lang="en-US" altLang="en-US"/>
          </a:p>
          <a:p>
            <a:endParaRPr lang="en-US" altLang="en-US"/>
          </a:p>
          <a:p>
            <a:r>
              <a:rPr lang="en-US" altLang="en-US">
                <a:hlinkClick r:id="rId5"/>
              </a:rPr>
              <a:t>AW-1007704_B User Guide, Mobile Bolus, t:slim X2, Control-IQ, 7.6, mg/dL, Artwork.pdf (tandemdiabetes.com)</a:t>
            </a:r>
            <a:endParaRPr lang="en-US" altLang="en-US"/>
          </a:p>
          <a:p>
            <a:endParaRPr lang="en-US" altLang="en-US"/>
          </a:p>
          <a:p>
            <a:r>
              <a:rPr lang="en-US" altLang="en-US" u="sng">
                <a:solidFill>
                  <a:schemeClr val="bg2"/>
                </a:solidFill>
              </a:rPr>
              <a:t>User manuals</a:t>
            </a:r>
          </a:p>
          <a:p>
            <a:r>
              <a:rPr lang="en-US" altLang="en-US">
                <a:hlinkClick r:id="rId3"/>
              </a:rPr>
              <a:t>Omnipod-5_User-guide.pdf</a:t>
            </a:r>
            <a:endParaRPr lang="en-US" altLang="en-US"/>
          </a:p>
          <a:p>
            <a:r>
              <a:rPr lang="en-US" altLang="en-US">
                <a:hlinkClick r:id="rId4"/>
              </a:rPr>
              <a:t>MiniMed_770G_System_User_Guide.pdf (medtronicdiabetes.com)</a:t>
            </a:r>
            <a:endParaRPr lang="en-US" altLang="en-US"/>
          </a:p>
          <a:p>
            <a:r>
              <a:rPr lang="en-US" altLang="en-US">
                <a:hlinkClick r:id="rId5"/>
              </a:rPr>
              <a:t>AW-1007704_B User Guide, Mobile Bolus, t:slim X2, Control-IQ, 7.6, mg/dL, Artwork.pdf (tandemdiabetes.com)</a:t>
            </a:r>
            <a:endParaRPr lang="en-US" altLang="en-US"/>
          </a:p>
          <a:p>
            <a:endParaRPr lang="en-US" altLang="en-US"/>
          </a:p>
          <a:p>
            <a:r>
              <a:rPr lang="en-US" altLang="en-US"/>
              <a:t>770g and 780 g max is 250 units. </a:t>
            </a:r>
          </a:p>
          <a:p>
            <a:endParaRPr lang="en-US" altLang="en-US"/>
          </a:p>
          <a:p>
            <a:endParaRPr lang="en-US" altLang="en-US"/>
          </a:p>
          <a:p>
            <a:endParaRPr lang="en-US" altLang="en-US"/>
          </a:p>
        </p:txBody>
      </p:sp>
      <p:sp>
        <p:nvSpPr>
          <p:cNvPr id="117764" name="Slide Number Placeholder 3">
            <a:extLst>
              <a:ext uri="{FF2B5EF4-FFF2-40B4-BE49-F238E27FC236}">
                <a16:creationId xmlns:a16="http://schemas.microsoft.com/office/drawing/2014/main" id="{8AD57163-7B02-667E-4F49-83FF93A896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B6692E-817A-4894-B61C-D8CD3DD8619C}" type="slidenum">
              <a:rPr lang="en-US" altLang="en-US" smtClean="0">
                <a:latin typeface="Calibri" panose="020F0502020204030204" pitchFamily="34" charset="0"/>
              </a:rPr>
              <a:pPr/>
              <a:t>108</a:t>
            </a:fld>
            <a:endParaRPr lang="en-US"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02595A7F-0DDE-0D39-6C4C-3AFF5FB947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9C55EF0D-D27A-A57E-435B-D8A2DF1239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hlinkClick r:id="rId3"/>
              </a:rPr>
              <a:t>Omnipod-5_User-guide.pdf</a:t>
            </a:r>
            <a:br>
              <a:rPr lang="en-US" altLang="en-US"/>
            </a:br>
            <a:endParaRPr lang="en-US" altLang="en-US"/>
          </a:p>
          <a:p>
            <a:r>
              <a:rPr lang="en-US" altLang="en-US">
                <a:hlinkClick r:id="rId4"/>
              </a:rPr>
              <a:t>MiniMed_770G_System_User_Guide.pdf (medtronicdiabetes.com)</a:t>
            </a:r>
            <a:endParaRPr lang="en-US" altLang="en-US"/>
          </a:p>
          <a:p>
            <a:endParaRPr lang="en-US" altLang="en-US"/>
          </a:p>
          <a:p>
            <a:r>
              <a:rPr lang="en-US" altLang="en-US">
                <a:hlinkClick r:id="rId5"/>
              </a:rPr>
              <a:t>AW-1007704_B User Guide, Mobile Bolus, t:slim X2, Control-IQ, 7.6, mg/dL, Artwork.pdf (tandemdiabetes.com)</a:t>
            </a:r>
            <a:endParaRPr lang="en-US" altLang="en-US"/>
          </a:p>
          <a:p>
            <a:endParaRPr lang="en-US" altLang="en-US"/>
          </a:p>
          <a:p>
            <a:r>
              <a:rPr lang="en-US" altLang="en-US" u="sng">
                <a:solidFill>
                  <a:schemeClr val="bg2"/>
                </a:solidFill>
              </a:rPr>
              <a:t>User manuals</a:t>
            </a:r>
          </a:p>
          <a:p>
            <a:r>
              <a:rPr lang="en-US" altLang="en-US">
                <a:hlinkClick r:id="rId3"/>
              </a:rPr>
              <a:t>Omnipod-5_User-guide.pdf</a:t>
            </a:r>
            <a:endParaRPr lang="en-US" altLang="en-US"/>
          </a:p>
          <a:p>
            <a:r>
              <a:rPr lang="en-US" altLang="en-US">
                <a:hlinkClick r:id="rId4"/>
              </a:rPr>
              <a:t>MiniMed_770G_System_User_Guide.pdf (medtronicdiabetes.com)</a:t>
            </a:r>
            <a:endParaRPr lang="en-US" altLang="en-US"/>
          </a:p>
          <a:p>
            <a:r>
              <a:rPr lang="en-US" altLang="en-US">
                <a:hlinkClick r:id="rId5"/>
              </a:rPr>
              <a:t>AW-1007704_B User Guide, Mobile Bolus, t:slim X2, Control-IQ, 7.6, mg/dL, Artwork.pdf (tandemdiabetes.com)</a:t>
            </a:r>
            <a:endParaRPr lang="en-US" altLang="en-US"/>
          </a:p>
          <a:p>
            <a:endParaRPr lang="en-US" altLang="en-US"/>
          </a:p>
          <a:p>
            <a:endParaRPr lang="en-US" altLang="en-US"/>
          </a:p>
        </p:txBody>
      </p:sp>
      <p:sp>
        <p:nvSpPr>
          <p:cNvPr id="119812" name="Slide Number Placeholder 3">
            <a:extLst>
              <a:ext uri="{FF2B5EF4-FFF2-40B4-BE49-F238E27FC236}">
                <a16:creationId xmlns:a16="http://schemas.microsoft.com/office/drawing/2014/main" id="{DB89869C-5FAF-0869-4DD0-82ED51D080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7E89D9-E216-424A-889E-002CBE35C54A}" type="slidenum">
              <a:rPr lang="en-US" altLang="en-US" smtClean="0">
                <a:latin typeface="Calibri" panose="020F0502020204030204" pitchFamily="34" charset="0"/>
              </a:rPr>
              <a:pPr/>
              <a:t>109</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62DD2C0E-CACE-F479-CD67-504992AA32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8E97D3C9-398D-16AD-B750-A4AD90125A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a:extLst>
              <a:ext uri="{FF2B5EF4-FFF2-40B4-BE49-F238E27FC236}">
                <a16:creationId xmlns:a16="http://schemas.microsoft.com/office/drawing/2014/main" id="{0BF8F834-5226-60D0-F4BD-91A6AA53CD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D5C7DE-671C-421F-A3F6-7C575807F70E}" type="slidenum">
              <a:rPr lang="en-US" altLang="en-US" smtClean="0">
                <a:latin typeface="Calibri" panose="020F0502020204030204" pitchFamily="34" charset="0"/>
              </a:rPr>
              <a:pPr/>
              <a:t>110</a:t>
            </a:fld>
            <a:endParaRPr lang="en-US" altLang="en-US">
              <a:latin typeface="Calibri" panose="020F0502020204030204" pitchFamily="34" charset="0"/>
            </a:endParaRPr>
          </a:p>
        </p:txBody>
      </p:sp>
    </p:spTree>
    <p:extLst>
      <p:ext uri="{BB962C8B-B14F-4D97-AF65-F5344CB8AC3E}">
        <p14:creationId xmlns:p14="http://schemas.microsoft.com/office/powerpoint/2010/main" val="228304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my preferred in the handout. </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124</a:t>
            </a:fld>
            <a:endParaRPr lang="en-US" altLang="en-US"/>
          </a:p>
        </p:txBody>
      </p:sp>
    </p:spTree>
    <p:extLst>
      <p:ext uri="{BB962C8B-B14F-4D97-AF65-F5344CB8AC3E}">
        <p14:creationId xmlns:p14="http://schemas.microsoft.com/office/powerpoint/2010/main" val="430386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36FB2D5F-7CC5-F037-C3D1-F405949860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030627FB-167F-72DB-6873-223F3F9934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884" name="Slide Number Placeholder 3">
            <a:extLst>
              <a:ext uri="{FF2B5EF4-FFF2-40B4-BE49-F238E27FC236}">
                <a16:creationId xmlns:a16="http://schemas.microsoft.com/office/drawing/2014/main" id="{6A83D7CD-1E3D-8200-596A-042CEF676A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7B267B-5F46-4706-9759-7E094ED074E9}" type="slidenum">
              <a:rPr lang="en-US" altLang="en-US" smtClean="0">
                <a:solidFill>
                  <a:srgbClr val="000000"/>
                </a:solidFill>
                <a:latin typeface="Calibri" panose="020F0502020204030204" pitchFamily="34" charset="0"/>
              </a:rPr>
              <a:pPr/>
              <a:t>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125</a:t>
            </a:fld>
            <a:endParaRPr lang="en-US" altLang="en-US"/>
          </a:p>
        </p:txBody>
      </p:sp>
    </p:spTree>
    <p:extLst>
      <p:ext uri="{BB962C8B-B14F-4D97-AF65-F5344CB8AC3E}">
        <p14:creationId xmlns:p14="http://schemas.microsoft.com/office/powerpoint/2010/main" val="2080713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127</a:t>
            </a:fld>
            <a:endParaRPr lang="en-US" altLang="en-US"/>
          </a:p>
        </p:txBody>
      </p:sp>
    </p:spTree>
    <p:extLst>
      <p:ext uri="{BB962C8B-B14F-4D97-AF65-F5344CB8AC3E}">
        <p14:creationId xmlns:p14="http://schemas.microsoft.com/office/powerpoint/2010/main" val="4213851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131</a:t>
            </a:fld>
            <a:endParaRPr lang="en-US" altLang="en-US"/>
          </a:p>
        </p:txBody>
      </p:sp>
    </p:spTree>
    <p:extLst>
      <p:ext uri="{BB962C8B-B14F-4D97-AF65-F5344CB8AC3E}">
        <p14:creationId xmlns:p14="http://schemas.microsoft.com/office/powerpoint/2010/main" val="35956798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132</a:t>
            </a:fld>
            <a:endParaRPr lang="en-US" altLang="en-US"/>
          </a:p>
        </p:txBody>
      </p:sp>
    </p:spTree>
    <p:extLst>
      <p:ext uri="{BB962C8B-B14F-4D97-AF65-F5344CB8AC3E}">
        <p14:creationId xmlns:p14="http://schemas.microsoft.com/office/powerpoint/2010/main" val="30310290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142</a:t>
            </a:fld>
            <a:endParaRPr lang="en-US" altLang="en-US"/>
          </a:p>
        </p:txBody>
      </p:sp>
    </p:spTree>
    <p:extLst>
      <p:ext uri="{BB962C8B-B14F-4D97-AF65-F5344CB8AC3E}">
        <p14:creationId xmlns:p14="http://schemas.microsoft.com/office/powerpoint/2010/main" val="1453455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144</a:t>
            </a:fld>
            <a:endParaRPr lang="en-US" altLang="en-US"/>
          </a:p>
        </p:txBody>
      </p:sp>
    </p:spTree>
    <p:extLst>
      <p:ext uri="{BB962C8B-B14F-4D97-AF65-F5344CB8AC3E}">
        <p14:creationId xmlns:p14="http://schemas.microsoft.com/office/powerpoint/2010/main" val="161386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0E365814-CB01-82B2-7543-3DDF300B4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EEFA3A2E-1B70-154D-2929-206DBC2AA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id="{6D4495A4-E440-342B-9074-C1CDFE7346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6685C2-EE75-41BD-8111-54104B97FA91}" type="slidenum">
              <a:rPr lang="en-US" altLang="en-US" smtClean="0">
                <a:solidFill>
                  <a:srgbClr val="000000"/>
                </a:solidFill>
                <a:latin typeface="Calibri" panose="020F0502020204030204" pitchFamily="34" charset="0"/>
              </a:rPr>
              <a:pPr/>
              <a:t>153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0172248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latin typeface="+mn-lt"/>
                <a:ea typeface="+mn-ea"/>
                <a:cs typeface="+mn-cs"/>
              </a:rPr>
              <a:t>Isaacs D, Cox C, Schwab K, Oser TK, Rinker J, Mason MJ, Greenwood DA, Albanese-O'Neill A. Technology Integration: The Role of the Diabetes Care and Education Specialist in Practice. Diabetes Educ. 2020 Aug;46(4):323-334.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10.1177/0145721720935123. PMID: 32780003.</a:t>
            </a:r>
          </a:p>
          <a:p>
            <a:pPr lvl="0"/>
            <a:endParaRPr lang="en-US" sz="1200" b="0" i="0" kern="1200">
              <a:solidFill>
                <a:schemeClr val="tx1"/>
              </a:solidFill>
              <a:effectLst/>
              <a:latin typeface="+mn-lt"/>
              <a:ea typeface="+mn-ea"/>
              <a:cs typeface="+mn-cs"/>
            </a:endParaRPr>
          </a:p>
          <a:p>
            <a:pPr lvl="0"/>
            <a:r>
              <a:rPr lang="en-US" sz="1200" b="0" i="0" kern="1200" dirty="0">
                <a:solidFill>
                  <a:schemeClr val="tx1"/>
                </a:solidFill>
                <a:effectLst/>
                <a:latin typeface="+mn-lt"/>
                <a:ea typeface="+mn-ea"/>
                <a:cs typeface="+mn-cs"/>
              </a:rPr>
              <a:t>Corathers SD, DeSalvo DJ. Therapeutic Inertia in Pediatric Diabetes: Challenges to and Strategies for Overcoming Acceptance of the Status Quo. Diabetes </a:t>
            </a:r>
            <a:r>
              <a:rPr lang="en-US" sz="1200" b="0" i="0" kern="1200" dirty="0" err="1">
                <a:solidFill>
                  <a:schemeClr val="tx1"/>
                </a:solidFill>
                <a:effectLst/>
                <a:latin typeface="+mn-lt"/>
                <a:ea typeface="+mn-ea"/>
                <a:cs typeface="+mn-cs"/>
              </a:rPr>
              <a:t>Spectr</a:t>
            </a:r>
            <a:r>
              <a:rPr lang="en-US" sz="1200" b="0" i="0" kern="1200" dirty="0">
                <a:solidFill>
                  <a:schemeClr val="tx1"/>
                </a:solidFill>
                <a:effectLst/>
                <a:latin typeface="+mn-lt"/>
                <a:ea typeface="+mn-ea"/>
                <a:cs typeface="+mn-cs"/>
              </a:rPr>
              <a:t>. 2020 Feb;33(1):22-30.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10.2337/ds19-0017. PMID: 32116450; PMCID: PMC7026749.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E2EE89-EC89-4398-9240-EFEF6571F498}" type="slidenum">
              <a:rPr lang="en-US" smtClean="0"/>
              <a:t>155</a:t>
            </a:fld>
            <a:endParaRPr lang="en-US"/>
          </a:p>
        </p:txBody>
      </p:sp>
    </p:spTree>
    <p:extLst>
      <p:ext uri="{BB962C8B-B14F-4D97-AF65-F5344CB8AC3E}">
        <p14:creationId xmlns:p14="http://schemas.microsoft.com/office/powerpoint/2010/main" val="3479859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F2A9861C-C0AD-AB6E-9C97-B5300BD9CB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9AD21AFC-A284-DEF0-2286-319B04528F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dirty="0">
                <a:latin typeface="Arial" panose="020B0604020202020204" pitchFamily="34" charset="0"/>
              </a:rPr>
              <a:t> </a:t>
            </a:r>
            <a:r>
              <a:rPr lang="en-US" altLang="en-US" sz="1800" b="1" dirty="0">
                <a:solidFill>
                  <a:srgbClr val="000000"/>
                </a:solidFill>
                <a:latin typeface="Arial" panose="020B0604020202020204" pitchFamily="34" charset="0"/>
              </a:rPr>
              <a:t>HPI: </a:t>
            </a:r>
            <a:r>
              <a:rPr lang="en-US" altLang="en-US" sz="1800" dirty="0">
                <a:solidFill>
                  <a:srgbClr val="000000"/>
                </a:solidFill>
                <a:latin typeface="Arial" panose="020B0604020202020204" pitchFamily="34" charset="0"/>
              </a:rPr>
              <a:t>The patient has Type 2 diabetes and was diagnosed 20 + years ago. There is a history of diabetes in the family. The disease course has been stable . Initially, the symptoms were  thirst , excessive urination and fatigue. Currently, there are no symptoms. Her weight has increased by approximately 20 pounds over the past few months, as she started insulin and controlled her DM. The initial treatment was oral agents, currently the treatment is insulin for the past 15 years.</a:t>
            </a:r>
          </a:p>
          <a:p>
            <a:r>
              <a:rPr lang="en-US" altLang="en-US" sz="1800" dirty="0">
                <a:latin typeface="Arial" panose="020B0604020202020204" pitchFamily="34" charset="0"/>
              </a:rPr>
              <a:t>Her control has been poor until about six months because she was not taking her insulin due to weight gain. She claims to the weight gain of 20 </a:t>
            </a:r>
            <a:r>
              <a:rPr lang="en-US" altLang="en-US" sz="1800" dirty="0" err="1">
                <a:latin typeface="Arial" panose="020B0604020202020204" pitchFamily="34" charset="0"/>
              </a:rPr>
              <a:t>lbs</a:t>
            </a:r>
            <a:r>
              <a:rPr lang="en-US" altLang="en-US" sz="1800" dirty="0">
                <a:latin typeface="Arial" panose="020B0604020202020204" pitchFamily="34" charset="0"/>
              </a:rPr>
              <a:t> is due to insulin, but she does have calorie count.</a:t>
            </a:r>
          </a:p>
          <a:p>
            <a:r>
              <a:rPr lang="en-US" altLang="en-US" sz="1800" dirty="0">
                <a:latin typeface="Arial" panose="020B0604020202020204" pitchFamily="34" charset="0"/>
              </a:rPr>
              <a:t>Currently, she is taking Lantus 48 units at bedtime. She using Novolog up to 60 units pre meal. </a:t>
            </a:r>
          </a:p>
          <a:p>
            <a:r>
              <a:rPr lang="en-US" altLang="en-US" sz="1800" dirty="0">
                <a:latin typeface="Arial" panose="020B0604020202020204" pitchFamily="34" charset="0"/>
              </a:rPr>
              <a:t>She is following a diet plan and is exercising a little. She does monitor blood glucose levels 4 times daily using a one touch ultra mini meter. She does keep written records of blood glucose levels in a log book. </a:t>
            </a:r>
          </a:p>
          <a:p>
            <a:r>
              <a:rPr lang="en-US" altLang="en-US" sz="1800" dirty="0">
                <a:latin typeface="Arial" panose="020B0604020202020204" pitchFamily="34" charset="0"/>
              </a:rPr>
              <a:t>Her log book looks OK. She is unhappy with weight gain, </a:t>
            </a:r>
          </a:p>
          <a:p>
            <a:r>
              <a:rPr lang="en-US" altLang="en-US" sz="1800" dirty="0">
                <a:latin typeface="Arial" panose="020B0604020202020204" pitchFamily="34" charset="0"/>
              </a:rPr>
              <a:t>She self measures and self injects insulin dose. Terri has had symptoms of hypoglycemia. She has an awareness of what the symptoms are and what to do if she is having a reaction.</a:t>
            </a:r>
          </a:p>
          <a:p>
            <a:r>
              <a:rPr lang="en-US" altLang="en-US" sz="1800" dirty="0">
                <a:latin typeface="Arial" panose="020B0604020202020204" pitchFamily="34" charset="0"/>
              </a:rPr>
              <a:t>She has no complications from diabetes.</a:t>
            </a:r>
          </a:p>
          <a:p>
            <a:r>
              <a:rPr lang="en-US" altLang="en-US" sz="1800" dirty="0">
                <a:latin typeface="Arial" panose="020B0604020202020204" pitchFamily="34" charset="0"/>
              </a:rPr>
              <a:t>She may be interested in a CSII pump.</a:t>
            </a:r>
          </a:p>
          <a:p>
            <a:r>
              <a:rPr lang="en-US" altLang="en-US" sz="1800" dirty="0">
                <a:latin typeface="Arial" panose="020B0604020202020204" pitchFamily="34" charset="0"/>
              </a:rPr>
              <a:t>She is  currently seeing an ophthalmologist. </a:t>
            </a:r>
          </a:p>
          <a:p>
            <a:r>
              <a:rPr lang="en-US" altLang="en-US" sz="1800" dirty="0">
                <a:latin typeface="Arial" panose="020B0604020202020204" pitchFamily="34" charset="0"/>
              </a:rPr>
              <a:t>The patient has additional risk factors for disease including high blood pressure and hyperlipidemia.</a:t>
            </a:r>
            <a:endParaRPr lang="en-US" altLang="en-US" dirty="0"/>
          </a:p>
        </p:txBody>
      </p:sp>
      <p:sp>
        <p:nvSpPr>
          <p:cNvPr id="121860" name="Slide Number Placeholder 3">
            <a:extLst>
              <a:ext uri="{FF2B5EF4-FFF2-40B4-BE49-F238E27FC236}">
                <a16:creationId xmlns:a16="http://schemas.microsoft.com/office/drawing/2014/main" id="{70874DEB-2743-911C-DF56-D03CD6B36F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71050E-5D40-44AF-844F-B958AEE02715}" type="slidenum">
              <a:rPr lang="en-US" altLang="en-US" smtClean="0">
                <a:latin typeface="Calibri" panose="020F0502020204030204" pitchFamily="34" charset="0"/>
              </a:rPr>
              <a:pPr/>
              <a:t>156</a:t>
            </a:fld>
            <a:endParaRPr lang="en-US" altLang="en-US">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5B8C762B-D55A-6AA6-5A90-752F0A2EE6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C16978A2-2A71-19B5-027C-909CDC0FAD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id="{521DEA16-4987-6DCD-9FD3-A3133B7F97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998F0B-22A5-4FF5-A297-F73DBD6CDDF1}" type="slidenum">
              <a:rPr lang="en-US" altLang="en-US" smtClean="0">
                <a:latin typeface="Calibri" panose="020F0502020204030204" pitchFamily="34" charset="0"/>
              </a:rPr>
              <a:pPr/>
              <a:t>157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9</a:t>
            </a:fld>
            <a:endParaRPr lang="en-US" altLang="en-US"/>
          </a:p>
        </p:txBody>
      </p:sp>
    </p:spTree>
    <p:extLst>
      <p:ext uri="{BB962C8B-B14F-4D97-AF65-F5344CB8AC3E}">
        <p14:creationId xmlns:p14="http://schemas.microsoft.com/office/powerpoint/2010/main" val="3156525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5791041B-E6E5-A103-84F6-6B2595D804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62F9B48F-A606-12E1-B62E-0C43E883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5956" name="Slide Number Placeholder 3">
            <a:extLst>
              <a:ext uri="{FF2B5EF4-FFF2-40B4-BE49-F238E27FC236}">
                <a16:creationId xmlns:a16="http://schemas.microsoft.com/office/drawing/2014/main" id="{A4117F33-9B80-3890-CB72-5C5175B5D8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A5C3CB-A6C9-4CAE-BF28-F58BEEC81714}" type="slidenum">
              <a:rPr lang="en-US" altLang="en-US" smtClean="0">
                <a:latin typeface="Calibri" panose="020F0502020204030204" pitchFamily="34" charset="0"/>
              </a:rPr>
              <a:pPr/>
              <a:t>158</a:t>
            </a:fld>
            <a:endParaRPr lang="en-US" altLang="en-US">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04DEC70A-D585-1AFD-9A99-C902F9142A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8252C9C-DF91-3532-A46C-75D2C9468B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Jenna Scudder</a:t>
            </a:r>
          </a:p>
          <a:p>
            <a:endParaRPr lang="en-US" altLang="en-US"/>
          </a:p>
        </p:txBody>
      </p:sp>
      <p:sp>
        <p:nvSpPr>
          <p:cNvPr id="76804" name="Slide Number Placeholder 3">
            <a:extLst>
              <a:ext uri="{FF2B5EF4-FFF2-40B4-BE49-F238E27FC236}">
                <a16:creationId xmlns:a16="http://schemas.microsoft.com/office/drawing/2014/main" id="{842ED649-ED67-8896-9E84-6BCEE4E7AB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31E2E6-220C-4B1F-B125-C3B1E74AAE04}" type="slidenum">
              <a:rPr lang="en-US" altLang="en-US" smtClean="0">
                <a:latin typeface="Calibri" panose="020F0502020204030204" pitchFamily="34" charset="0"/>
              </a:rPr>
              <a:pPr/>
              <a:t>159</a:t>
            </a:fld>
            <a:endParaRPr lang="en-US"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160</a:t>
            </a:fld>
            <a:endParaRPr lang="en-US" altLang="en-US"/>
          </a:p>
        </p:txBody>
      </p:sp>
    </p:spTree>
    <p:extLst>
      <p:ext uri="{BB962C8B-B14F-4D97-AF65-F5344CB8AC3E}">
        <p14:creationId xmlns:p14="http://schemas.microsoft.com/office/powerpoint/2010/main" val="14305712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169</a:t>
            </a:fld>
            <a:endParaRPr lang="en-US" altLang="en-US"/>
          </a:p>
        </p:txBody>
      </p:sp>
    </p:spTree>
    <p:extLst>
      <p:ext uri="{BB962C8B-B14F-4D97-AF65-F5344CB8AC3E}">
        <p14:creationId xmlns:p14="http://schemas.microsoft.com/office/powerpoint/2010/main" val="3447757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pPr/>
              <a:t>173</a:t>
            </a:fld>
            <a:endParaRPr lang="en-US"/>
          </a:p>
        </p:txBody>
      </p:sp>
    </p:spTree>
    <p:extLst>
      <p:ext uri="{BB962C8B-B14F-4D97-AF65-F5344CB8AC3E}">
        <p14:creationId xmlns:p14="http://schemas.microsoft.com/office/powerpoint/2010/main" val="12502539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pPr/>
              <a:t>175</a:t>
            </a:fld>
            <a:endParaRPr lang="en-US"/>
          </a:p>
        </p:txBody>
      </p:sp>
    </p:spTree>
    <p:extLst>
      <p:ext uri="{BB962C8B-B14F-4D97-AF65-F5344CB8AC3E}">
        <p14:creationId xmlns:p14="http://schemas.microsoft.com/office/powerpoint/2010/main" val="17934229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 ratios and correction adjusted. </a:t>
            </a:r>
          </a:p>
          <a:p>
            <a:r>
              <a:rPr lang="en-US" dirty="0"/>
              <a:t>Long acting insulin adjusted. </a:t>
            </a:r>
          </a:p>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pPr/>
              <a:t>176</a:t>
            </a:fld>
            <a:endParaRPr lang="en-US"/>
          </a:p>
        </p:txBody>
      </p:sp>
    </p:spTree>
    <p:extLst>
      <p:ext uri="{BB962C8B-B14F-4D97-AF65-F5344CB8AC3E}">
        <p14:creationId xmlns:p14="http://schemas.microsoft.com/office/powerpoint/2010/main" val="17902405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Improved medication taking, reminders to take, trusted bolus calculator </a:t>
            </a:r>
          </a:p>
        </p:txBody>
      </p:sp>
      <p:sp>
        <p:nvSpPr>
          <p:cNvPr id="4" name="Slide Number Placeholder 3"/>
          <p:cNvSpPr>
            <a:spLocks noGrp="1"/>
          </p:cNvSpPr>
          <p:nvPr>
            <p:ph type="sldNum" sz="quarter" idx="5"/>
          </p:nvPr>
        </p:nvSpPr>
        <p:spPr/>
        <p:txBody>
          <a:bodyPr/>
          <a:lstStyle/>
          <a:p>
            <a:fld id="{BD2B2DFA-04F6-4713-86A1-47E953577B26}" type="slidenum">
              <a:rPr lang="en-US" smtClean="0"/>
              <a:pPr/>
              <a:t>177</a:t>
            </a:fld>
            <a:endParaRPr lang="en-US"/>
          </a:p>
        </p:txBody>
      </p:sp>
    </p:spTree>
    <p:extLst>
      <p:ext uri="{BB962C8B-B14F-4D97-AF65-F5344CB8AC3E}">
        <p14:creationId xmlns:p14="http://schemas.microsoft.com/office/powerpoint/2010/main" val="19826326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4587EEF-F08C-80A6-E9B4-226E43D834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74301283-B1A6-853D-7550-D1445D2B6E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labeled for reuse. </a:t>
            </a:r>
          </a:p>
          <a:p>
            <a:endParaRPr lang="en-US" altLang="en-US"/>
          </a:p>
          <a:p>
            <a:r>
              <a:rPr lang="en-US" altLang="en-US"/>
              <a:t>Carelink report is my own from cleveland clinic. </a:t>
            </a:r>
          </a:p>
        </p:txBody>
      </p:sp>
      <p:sp>
        <p:nvSpPr>
          <p:cNvPr id="83972" name="Slide Number Placeholder 3">
            <a:extLst>
              <a:ext uri="{FF2B5EF4-FFF2-40B4-BE49-F238E27FC236}">
                <a16:creationId xmlns:a16="http://schemas.microsoft.com/office/drawing/2014/main" id="{81AC3992-2327-8BF5-8789-CF4F619951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F4A6E9-4DB6-406B-86B6-E1C63DE3EC6D}" type="slidenum">
              <a:rPr lang="en-US" altLang="en-US" smtClean="0">
                <a:latin typeface="Calibri" panose="020F0502020204030204" pitchFamily="34" charset="0"/>
              </a:rPr>
              <a:pPr/>
              <a:t>178</a:t>
            </a:fld>
            <a:endParaRPr lang="en-US" altLang="en-US">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DC31773-493C-2903-5775-4931091793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24031A02-4AFA-2A24-B739-27E98C5FE5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B11E126A-71C5-3FE3-C449-FD368F638A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8406A4-4A32-4766-9DFF-DC71AB022ED0}" type="slidenum">
              <a:rPr lang="en-US" altLang="en-US" smtClean="0">
                <a:latin typeface="Calibri" panose="020F0502020204030204" pitchFamily="34" charset="0"/>
              </a:rPr>
              <a:pPr/>
              <a:t>179</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10</a:t>
            </a:fld>
            <a:endParaRPr lang="en-US" altLang="en-US"/>
          </a:p>
        </p:txBody>
      </p:sp>
    </p:spTree>
    <p:extLst>
      <p:ext uri="{BB962C8B-B14F-4D97-AF65-F5344CB8AC3E}">
        <p14:creationId xmlns:p14="http://schemas.microsoft.com/office/powerpoint/2010/main" val="10905463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01408C7B-7C35-D784-5066-CA554816AF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AEC5CDF0-71B3-9D37-FDF0-1B8DA4F91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Jenna Scudder</a:t>
            </a:r>
          </a:p>
          <a:p>
            <a:endParaRPr lang="en-US" altLang="en-US"/>
          </a:p>
        </p:txBody>
      </p:sp>
      <p:sp>
        <p:nvSpPr>
          <p:cNvPr id="93188" name="Slide Number Placeholder 3">
            <a:extLst>
              <a:ext uri="{FF2B5EF4-FFF2-40B4-BE49-F238E27FC236}">
                <a16:creationId xmlns:a16="http://schemas.microsoft.com/office/drawing/2014/main" id="{F268086C-B38C-D146-33E9-E86B8C81D4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D02E76-E8AE-466B-B515-D3DBEEE21412}" type="slidenum">
              <a:rPr lang="en-US" altLang="en-US" smtClean="0">
                <a:latin typeface="Calibri" panose="020F0502020204030204" pitchFamily="34" charset="0"/>
              </a:rPr>
              <a:pPr/>
              <a:t>185</a:t>
            </a:fld>
            <a:endParaRPr lang="en-US" altLang="en-US">
              <a:latin typeface="Calibri" panose="020F050202020403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5835FF78-8200-CEA8-D52C-60C7F1AFDC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38DF3618-DA3F-E92C-601A-99D3DB55B9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Jenna Scudder</a:t>
            </a:r>
          </a:p>
          <a:p>
            <a:endParaRPr lang="en-US" altLang="en-US"/>
          </a:p>
        </p:txBody>
      </p:sp>
      <p:sp>
        <p:nvSpPr>
          <p:cNvPr id="95236" name="Slide Number Placeholder 3">
            <a:extLst>
              <a:ext uri="{FF2B5EF4-FFF2-40B4-BE49-F238E27FC236}">
                <a16:creationId xmlns:a16="http://schemas.microsoft.com/office/drawing/2014/main" id="{EFAC20FE-401E-6B0F-8FF5-F93139DA48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FD595D-0BF0-4D9B-B8C9-C202569151F7}" type="slidenum">
              <a:rPr lang="en-US" altLang="en-US" smtClean="0">
                <a:solidFill>
                  <a:srgbClr val="000000"/>
                </a:solidFill>
                <a:latin typeface="Calibri" panose="020F0502020204030204" pitchFamily="34" charset="0"/>
              </a:rPr>
              <a:pPr/>
              <a:t>186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a:t>
            </a:r>
            <a:r>
              <a:rPr lang="en-US" dirty="0" err="1"/>
              <a:t>krimball</a:t>
            </a:r>
            <a:r>
              <a:rPr lang="en-US" dirty="0"/>
              <a:t> </a:t>
            </a:r>
          </a:p>
          <a:p>
            <a:r>
              <a:rPr lang="en-US" dirty="0"/>
              <a:t>3/6/94</a:t>
            </a:r>
          </a:p>
          <a:p>
            <a:endParaRPr lang="en-US" dirty="0"/>
          </a:p>
          <a:p>
            <a:r>
              <a:rPr lang="en-US" dirty="0"/>
              <a:t>What is at goal</a:t>
            </a:r>
          </a:p>
          <a:p>
            <a:r>
              <a:rPr lang="en-US" dirty="0"/>
              <a:t>What is not at goal? </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187</a:t>
            </a:fld>
            <a:endParaRPr lang="en-US" altLang="en-US"/>
          </a:p>
        </p:txBody>
      </p:sp>
    </p:spTree>
    <p:extLst>
      <p:ext uri="{BB962C8B-B14F-4D97-AF65-F5344CB8AC3E}">
        <p14:creationId xmlns:p14="http://schemas.microsoft.com/office/powerpoint/2010/main" val="3935541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188</a:t>
            </a:fld>
            <a:endParaRPr lang="en-US" altLang="en-US"/>
          </a:p>
        </p:txBody>
      </p:sp>
    </p:spTree>
    <p:extLst>
      <p:ext uri="{BB962C8B-B14F-4D97-AF65-F5344CB8AC3E}">
        <p14:creationId xmlns:p14="http://schemas.microsoft.com/office/powerpoint/2010/main" val="38382574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192</a:t>
            </a:fld>
            <a:endParaRPr lang="en-US" altLang="en-US"/>
          </a:p>
        </p:txBody>
      </p:sp>
    </p:spTree>
    <p:extLst>
      <p:ext uri="{BB962C8B-B14F-4D97-AF65-F5344CB8AC3E}">
        <p14:creationId xmlns:p14="http://schemas.microsoft.com/office/powerpoint/2010/main" val="42288074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203</a:t>
            </a:fld>
            <a:endParaRPr lang="en-US" altLang="en-US"/>
          </a:p>
        </p:txBody>
      </p:sp>
    </p:spTree>
    <p:extLst>
      <p:ext uri="{BB962C8B-B14F-4D97-AF65-F5344CB8AC3E}">
        <p14:creationId xmlns:p14="http://schemas.microsoft.com/office/powerpoint/2010/main" val="12696442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C3FDD49E-CF4C-7B1E-077D-D2D2B4281A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278C0E82-A792-5B47-3680-462DBAD8E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Inpen</a:t>
            </a:r>
            <a:r>
              <a:rPr lang="en-US" altLang="en-US" dirty="0"/>
              <a:t> case</a:t>
            </a:r>
          </a:p>
          <a:p>
            <a:r>
              <a:rPr lang="en-US" altLang="en-US" dirty="0"/>
              <a:t>Tiffany </a:t>
            </a:r>
            <a:r>
              <a:rPr lang="en-US" altLang="en-US" dirty="0" err="1"/>
              <a:t>shaghnessy</a:t>
            </a:r>
            <a:r>
              <a:rPr lang="en-US" altLang="en-US" dirty="0"/>
              <a:t> 10/12/77</a:t>
            </a:r>
          </a:p>
          <a:p>
            <a:endParaRPr lang="en-US" altLang="en-US" dirty="0"/>
          </a:p>
          <a:p>
            <a:endParaRPr lang="en-US" altLang="en-US" dirty="0"/>
          </a:p>
        </p:txBody>
      </p:sp>
      <p:sp>
        <p:nvSpPr>
          <p:cNvPr id="143364" name="Slide Number Placeholder 3">
            <a:extLst>
              <a:ext uri="{FF2B5EF4-FFF2-40B4-BE49-F238E27FC236}">
                <a16:creationId xmlns:a16="http://schemas.microsoft.com/office/drawing/2014/main" id="{AD2ACFC4-BE41-3E46-DAE5-3228025C64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F7BAF4-0ADD-4307-A440-3C9EFCB4BC0F}" type="slidenum">
              <a:rPr lang="en-US" altLang="en-US" smtClean="0">
                <a:latin typeface="Calibri" panose="020F0502020204030204" pitchFamily="34" charset="0"/>
              </a:rPr>
              <a:pPr/>
              <a:t>204</a:t>
            </a:fld>
            <a:endParaRPr lang="en-US" altLang="en-US">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0E365814-CB01-82B2-7543-3DDF300B4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EEFA3A2E-1B70-154D-2929-206DBC2AA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id="{6D4495A4-E440-342B-9074-C1CDFE7346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6685C2-EE75-41BD-8111-54104B97FA91}" type="slidenum">
              <a:rPr lang="en-US" altLang="en-US" smtClean="0">
                <a:solidFill>
                  <a:srgbClr val="000000"/>
                </a:solidFill>
                <a:latin typeface="Calibri" panose="020F0502020204030204" pitchFamily="34" charset="0"/>
              </a:rPr>
              <a:pPr/>
              <a:t>206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9539786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86791DF2-1B4C-7A3C-96C0-1CBCEA1CCB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BE6BD483-7510-FB1E-660C-F59AE7B7DA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4388" name="Slide Number Placeholder 3">
            <a:extLst>
              <a:ext uri="{FF2B5EF4-FFF2-40B4-BE49-F238E27FC236}">
                <a16:creationId xmlns:a16="http://schemas.microsoft.com/office/drawing/2014/main" id="{517FF676-5BED-DCBB-DC09-00B8819C5C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F4EF9F-2919-48A5-856E-140386AA1F7F}" type="slidenum">
              <a:rPr lang="en-US" altLang="en-US" smtClean="0">
                <a:latin typeface="Calibri" panose="020F0502020204030204" pitchFamily="34" charset="0"/>
              </a:rPr>
              <a:pPr/>
              <a:t>207</a:t>
            </a:fld>
            <a:endParaRPr lang="en-US" altLang="en-US">
              <a:latin typeface="Calibri" panose="020F050202020403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C9709B22-3357-DC29-23E6-16F8E07897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17DCDC47-0F7D-F6C9-4DCF-E0FC9D458B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Other options to try before you buy</a:t>
            </a:r>
          </a:p>
          <a:p>
            <a:r>
              <a:rPr lang="en-US" altLang="en-US"/>
              <a:t>: professional CGM, free trials (hello Dexcom, libre samples) and many pumps have 30 day free trial. </a:t>
            </a:r>
          </a:p>
        </p:txBody>
      </p:sp>
      <p:sp>
        <p:nvSpPr>
          <p:cNvPr id="134148" name="Slide Number Placeholder 3">
            <a:extLst>
              <a:ext uri="{FF2B5EF4-FFF2-40B4-BE49-F238E27FC236}">
                <a16:creationId xmlns:a16="http://schemas.microsoft.com/office/drawing/2014/main" id="{64DFDF92-A8F2-ABEF-3E6A-AC36E84976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D16753-A974-4870-8312-35BB4C8A086D}" type="slidenum">
              <a:rPr lang="en-US" altLang="en-US" smtClean="0">
                <a:latin typeface="Calibri" panose="020F0502020204030204" pitchFamily="34" charset="0"/>
              </a:rPr>
              <a:pPr/>
              <a:t>208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443;p28:notes">
            <a:extLst>
              <a:ext uri="{FF2B5EF4-FFF2-40B4-BE49-F238E27FC236}">
                <a16:creationId xmlns:a16="http://schemas.microsoft.com/office/drawing/2014/main" id="{25E9AA0E-D869-0A11-8E13-68DE58D026F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62467" name="Google Shape;444;p28:notes">
            <a:extLst>
              <a:ext uri="{FF2B5EF4-FFF2-40B4-BE49-F238E27FC236}">
                <a16:creationId xmlns:a16="http://schemas.microsoft.com/office/drawing/2014/main" id="{F9460906-8BA8-C8E3-67FD-57D596E1B7FA}"/>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62468" name="Google Shape;445;p28:notes">
            <a:extLst>
              <a:ext uri="{FF2B5EF4-FFF2-40B4-BE49-F238E27FC236}">
                <a16:creationId xmlns:a16="http://schemas.microsoft.com/office/drawing/2014/main" id="{7888016E-5A6A-6402-8A6C-8C4570CAAD9A}"/>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CD326F-457A-488D-A416-FAB82D0AA695}" type="slidenum">
              <a:rPr lang="en-US" altLang="en-US" smtClean="0">
                <a:solidFill>
                  <a:srgbClr val="000000"/>
                </a:solidFill>
                <a:latin typeface="Calibri" panose="020F0502020204030204" pitchFamily="34" charset="0"/>
              </a:rPr>
              <a:pPr/>
              <a:t>12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62DD2C0E-CACE-F479-CD67-504992AA32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8E97D3C9-398D-16AD-B750-A4AD90125A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a:extLst>
              <a:ext uri="{FF2B5EF4-FFF2-40B4-BE49-F238E27FC236}">
                <a16:creationId xmlns:a16="http://schemas.microsoft.com/office/drawing/2014/main" id="{0BF8F834-5226-60D0-F4BD-91A6AA53CD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D5C7DE-671C-421F-A3F6-7C575807F70E}" type="slidenum">
              <a:rPr lang="en-US" altLang="en-US" smtClean="0">
                <a:latin typeface="Calibri" panose="020F0502020204030204" pitchFamily="34" charset="0"/>
              </a:rPr>
              <a:pPr/>
              <a:t>209</a:t>
            </a:fld>
            <a:endParaRPr lang="en-US" altLang="en-US">
              <a:latin typeface="Calibri" panose="020F050202020403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210</a:t>
            </a:fld>
            <a:endParaRPr lang="en-US" altLang="en-US"/>
          </a:p>
        </p:txBody>
      </p:sp>
    </p:spTree>
    <p:extLst>
      <p:ext uri="{BB962C8B-B14F-4D97-AF65-F5344CB8AC3E}">
        <p14:creationId xmlns:p14="http://schemas.microsoft.com/office/powerpoint/2010/main" val="4375204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457200" y="720725"/>
            <a:ext cx="64008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B4D74C-9B85-4DFD-9115-E1F2E713A514}"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4675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7.png"/><Relationship Id="rId4" Type="http://schemas.microsoft.com/office/2007/relationships/hdphoto" Target="../media/hdphoto1.wdp"/></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7.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7.png"/><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7.png"/><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E99C3DB-28D7-2D37-421E-2E2BC826B4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6413" y="2862263"/>
            <a:ext cx="3236912"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906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456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5D9FA5A-0D01-C826-C93A-58CEAC3EB4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5"/>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2"/>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6EBFAC07-00C8-2F9E-46C0-A58E2B332E35}"/>
              </a:ext>
            </a:extLst>
          </p:cNvPr>
          <p:cNvSpPr>
            <a:spLocks noGrp="1"/>
          </p:cNvSpPr>
          <p:nvPr>
            <p:ph type="sldNum" sz="quarter" idx="10"/>
          </p:nvPr>
        </p:nvSpPr>
        <p:spPr>
          <a:xfrm>
            <a:off x="9040813" y="449263"/>
            <a:ext cx="27432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FC0FDE7E-0DDB-4A3F-92DE-948B389E7963}" type="slidenum">
              <a:rPr lang="en-US"/>
              <a:pPr>
                <a:defRPr/>
              </a:pPr>
              <a:t>‹#›</a:t>
            </a:fld>
            <a:endParaRPr lang="en-US" dirty="0"/>
          </a:p>
        </p:txBody>
      </p:sp>
    </p:spTree>
    <p:extLst>
      <p:ext uri="{BB962C8B-B14F-4D97-AF65-F5344CB8AC3E}">
        <p14:creationId xmlns:p14="http://schemas.microsoft.com/office/powerpoint/2010/main" val="2389097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EF10BFE-8AB2-CA03-CD33-86B5B20AC3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2C517736-0D8C-9269-0D66-E4C83CCB7B09}"/>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ADEEAFA-09B6-4FE7-82C7-2BF680B1AB2E}"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83159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DEFCB98B-0EB8-9342-8D01-F444A7D74E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0D57B9C3-5667-38C3-2149-64A6B1AF5BE4}"/>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49C09A9-6CF1-4758-9585-07C76C6CC431}"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43419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71273C1-A90B-FC05-A68F-14B49BF929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A97B51E6-3002-07B8-D6C7-3B0634EF22E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F036268-3723-4DCD-8BF2-5170A844FF7D}"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38571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3ADAE010-EBE6-5D40-6FB6-05ABCD3DFD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3254239A-73C4-AA6E-77CA-80F14A094079}"/>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F33225-4AFD-438A-B68E-A5E5FF45BEEC}"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98393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F5EC7CB-AE9B-D7C7-2BDD-F5B3B11E52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74B9F20C-9D23-E863-FF3D-B630CA4901DC}"/>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81E094-6592-458A-AAD8-B17334681773}"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30164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2E7B85AC-7CC6-CBD9-130E-F4462ACDB5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BCB0C2CB-D060-AEA6-0479-2592D12BE9A7}"/>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E78D006-0505-4B73-A63B-104DEA4AD4AF}"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55014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F11ED7B8-E155-A8FE-318B-21E262B350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CDD12D37-143D-6250-3DC5-8DAEA356E8F6}"/>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DE564A4-4CB5-455F-88ED-DD5AD7EE8CFE}"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82153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EE435A99-EDE7-E7B8-947D-D3A0028E97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DF9945D3-13B5-234E-EECE-1492FC62888A}"/>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246F523-55D6-40AB-AE15-6A19C706E731}"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87600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72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5884F550-4DF4-2BD9-9BBD-7FDF369ADA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6265E740-76F8-D3F1-894C-774BE7FB74B2}"/>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8413CE-541D-4632-80FF-EA86C6DBDEC9}"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65762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1F7C4309-1FBC-1BF6-9378-DEE9117EBB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7D38CCC-22A4-4463-A132-6D2394F83D6C}"/>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397FEEF-5119-4EBE-BFCF-9F58DE5B46F7}"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24709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CA217D28-1905-5FEE-A04C-CEF65FDA60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CA804F60-1E4F-6CF6-907C-27C422ACD5ED}"/>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E09841E-7D46-4B98-8F2E-A8ABF8A21195}"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64335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0C10E8DA-50AA-528B-52C0-39F624ADBE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2013D97F-2856-FC66-8F3B-F8651C0A96C0}"/>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272EEBC-940F-44C6-9F94-ACC05E039415}"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88454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55467BB1-342B-E81D-D55A-E2C205D859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AD3E2A30-FA19-5E0C-29FE-D0E8DE5E62F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80AB4F-36E8-4D51-8612-78C510D1A2B1}"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39867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2674E216-C23E-D169-B75D-8172F1EBEB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AC98735-379D-DAF4-5A93-87B9AD7822C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74B154E-D167-4FE8-ACA1-C033CF99259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68261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EA79F9-A9CF-07B2-B834-96C300A4BC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476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ACCP 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CBD9BB9-A882-2E4A-1BCC-79BF278560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45CE0C43-2E2E-A679-3546-7CC8F7975602}"/>
              </a:ext>
            </a:extLst>
          </p:cNvPr>
          <p:cNvCxnSpPr/>
          <p:nvPr/>
        </p:nvCxnSpPr>
        <p:spPr>
          <a:xfrm>
            <a:off x="631825" y="4065588"/>
            <a:ext cx="11560175" cy="158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578" name="Rectangle 2"/>
          <p:cNvSpPr>
            <a:spLocks noGrp="1" noChangeArrowheads="1"/>
          </p:cNvSpPr>
          <p:nvPr>
            <p:ph type="ctrTitle"/>
          </p:nvPr>
        </p:nvSpPr>
        <p:spPr>
          <a:xfrm>
            <a:off x="632178" y="1305091"/>
            <a:ext cx="10909585" cy="2760126"/>
          </a:xfrm>
        </p:spPr>
        <p:txBody>
          <a:bodyPr/>
          <a:lstStyle>
            <a:lvl1pPr algn="ctr">
              <a:defRPr sz="3600" b="1">
                <a:effectLst>
                  <a:outerShdw blurRad="50800" dist="38100" dir="2700000" algn="tl" rotWithShape="0">
                    <a:prstClr val="black">
                      <a:alpha val="40000"/>
                    </a:prstClr>
                  </a:outerShdw>
                </a:effectLst>
                <a:latin typeface="ITC Avant Garde Std Md" panose="020B0602020202020204" pitchFamily="34" charset="0"/>
              </a:defRPr>
            </a:lvl1pPr>
          </a:lstStyle>
          <a:p>
            <a:r>
              <a:rPr lang="en-US" altLang="en-US"/>
              <a:t>Click to edit Master title style</a:t>
            </a:r>
            <a:endParaRPr lang="en-US" altLang="en-US" dirty="0"/>
          </a:p>
        </p:txBody>
      </p:sp>
      <p:sp>
        <p:nvSpPr>
          <p:cNvPr id="9" name="Text Placeholder 8"/>
          <p:cNvSpPr>
            <a:spLocks noGrp="1"/>
          </p:cNvSpPr>
          <p:nvPr>
            <p:ph type="body" sz="quarter" idx="13"/>
          </p:nvPr>
        </p:nvSpPr>
        <p:spPr>
          <a:xfrm>
            <a:off x="1730965" y="4451262"/>
            <a:ext cx="9810799" cy="501556"/>
          </a:xfrm>
        </p:spPr>
        <p:txBody>
          <a:bodyPr/>
          <a:lstStyle>
            <a:lvl1pPr marL="0" indent="0" algn="l">
              <a:buNone/>
              <a:defRPr sz="2200" b="1" baseline="0">
                <a:effectLst>
                  <a:outerShdw blurRad="50800" dist="38100" dir="2700000" algn="tl" rotWithShape="0">
                    <a:prstClr val="black">
                      <a:alpha val="40000"/>
                    </a:prstClr>
                  </a:outerShdw>
                </a:effectLst>
                <a:latin typeface="ITC Avant Garde Std Bk" panose="020B0502020202020204" pitchFamily="34" charset="0"/>
              </a:defRPr>
            </a:lvl1pPr>
          </a:lstStyle>
          <a:p>
            <a:pPr lvl="0"/>
            <a:r>
              <a:rPr lang="en-US"/>
              <a:t>Click to edit Master text styles</a:t>
            </a:r>
          </a:p>
        </p:txBody>
      </p:sp>
      <p:sp>
        <p:nvSpPr>
          <p:cNvPr id="12" name="Picture Placeholder 11"/>
          <p:cNvSpPr>
            <a:spLocks noGrp="1"/>
          </p:cNvSpPr>
          <p:nvPr>
            <p:ph type="pic" sz="quarter" idx="15"/>
          </p:nvPr>
        </p:nvSpPr>
        <p:spPr>
          <a:xfrm>
            <a:off x="632177" y="4338638"/>
            <a:ext cx="770467" cy="690562"/>
          </a:xfrm>
        </p:spPr>
        <p:txBody>
          <a:bodyPr/>
          <a:lstStyle>
            <a:lvl1pPr marL="0" indent="0">
              <a:buNone/>
              <a:defRPr sz="1000"/>
            </a:lvl1pPr>
          </a:lstStyle>
          <a:p>
            <a:pPr lvl="0"/>
            <a:r>
              <a:rPr lang="en-US" noProof="0"/>
              <a:t>Click icon to add picture</a:t>
            </a:r>
            <a:endParaRPr lang="en-US" noProof="0" dirty="0"/>
          </a:p>
        </p:txBody>
      </p:sp>
      <p:sp>
        <p:nvSpPr>
          <p:cNvPr id="18" name="Picture Placeholder 11"/>
          <p:cNvSpPr>
            <a:spLocks noGrp="1"/>
          </p:cNvSpPr>
          <p:nvPr>
            <p:ph type="pic" sz="quarter" idx="16"/>
          </p:nvPr>
        </p:nvSpPr>
        <p:spPr>
          <a:xfrm>
            <a:off x="632177" y="5145460"/>
            <a:ext cx="770467" cy="690562"/>
          </a:xfrm>
        </p:spPr>
        <p:txBody>
          <a:bodyPr/>
          <a:lstStyle>
            <a:lvl1pPr marL="0" indent="0">
              <a:buNone/>
              <a:defRPr sz="1000"/>
            </a:lvl1pPr>
          </a:lstStyle>
          <a:p>
            <a:pPr lvl="0"/>
            <a:r>
              <a:rPr lang="en-US" noProof="0"/>
              <a:t>Click icon to add picture</a:t>
            </a:r>
            <a:endParaRPr lang="en-US" noProof="0" dirty="0"/>
          </a:p>
        </p:txBody>
      </p:sp>
      <p:sp>
        <p:nvSpPr>
          <p:cNvPr id="19" name="Text Placeholder 8"/>
          <p:cNvSpPr>
            <a:spLocks noGrp="1"/>
          </p:cNvSpPr>
          <p:nvPr>
            <p:ph type="body" sz="quarter" idx="17"/>
          </p:nvPr>
        </p:nvSpPr>
        <p:spPr>
          <a:xfrm>
            <a:off x="1730964" y="5239963"/>
            <a:ext cx="9810800" cy="501556"/>
          </a:xfrm>
        </p:spPr>
        <p:txBody>
          <a:bodyPr/>
          <a:lstStyle>
            <a:lvl1pPr marL="0" indent="0" algn="l">
              <a:buNone/>
              <a:defRPr sz="2200" b="1" baseline="0">
                <a:effectLst>
                  <a:outerShdw blurRad="50800" dist="38100" dir="2700000" algn="tl" rotWithShape="0">
                    <a:prstClr val="black">
                      <a:alpha val="40000"/>
                    </a:prstClr>
                  </a:outerShdw>
                </a:effectLst>
                <a:latin typeface="ITC Avant Garde Std Bk" panose="020B0502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31935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egular Text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
        <p:nvSpPr>
          <p:cNvPr id="11"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3" name="Rectangle 3"/>
          <p:cNvSpPr>
            <a:spLocks noGrp="1" noChangeArrowheads="1"/>
          </p:cNvSpPr>
          <p:nvPr>
            <p:ph idx="1"/>
          </p:nvPr>
        </p:nvSpPr>
        <p:spPr bwMode="auto">
          <a:xfrm>
            <a:off x="481878" y="1469572"/>
            <a:ext cx="11242037" cy="4696097"/>
          </a:xfrm>
          <a:prstGeom prst="rect">
            <a:avLst/>
          </a:prstGeom>
          <a:noFill/>
          <a:ln>
            <a:noFill/>
          </a:ln>
        </p:spPr>
        <p:txBody>
          <a:bodyPr/>
          <a:lstStyle>
            <a:lvl1pPr>
              <a:defRPr baseline="0">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2739794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482601" y="1477964"/>
            <a:ext cx="11231033" cy="4670425"/>
          </a:xfrm>
        </p:spPr>
        <p:txBody>
          <a:bodyPr/>
          <a:lstStyle>
            <a:lvl1pPr marL="0" indent="0">
              <a:buNone/>
              <a:defRPr/>
            </a:lvl1pPr>
          </a:lstStyle>
          <a:p>
            <a:pPr lvl="0"/>
            <a:r>
              <a:rPr lang="en-US" noProof="0"/>
              <a:t>Click icon to add picture</a:t>
            </a:r>
            <a:endParaRPr lang="en-US" noProof="0" dirty="0"/>
          </a:p>
        </p:txBody>
      </p:sp>
      <p:sp>
        <p:nvSpPr>
          <p:cNvPr id="7"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5"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Tree>
    <p:extLst>
      <p:ext uri="{BB962C8B-B14F-4D97-AF65-F5344CB8AC3E}">
        <p14:creationId xmlns:p14="http://schemas.microsoft.com/office/powerpoint/2010/main" val="42126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0F66C8-C269-B072-7EF5-4DA36384CB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958857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5" name="Text Placeholder 14"/>
          <p:cNvSpPr>
            <a:spLocks noGrp="1"/>
          </p:cNvSpPr>
          <p:nvPr>
            <p:ph type="body" sz="quarter" idx="12"/>
          </p:nvPr>
        </p:nvSpPr>
        <p:spPr>
          <a:xfrm>
            <a:off x="482600" y="1462089"/>
            <a:ext cx="11220451" cy="4702175"/>
          </a:xfrm>
        </p:spPr>
        <p:txBody>
          <a:bodyPr/>
          <a:lstStyle>
            <a:lvl1pPr marL="457200" indent="-457200">
              <a:buFont typeface="+mj-lt"/>
              <a:buAutoNum type="arabicPeriod"/>
              <a:defRPr>
                <a:solidFill>
                  <a:schemeClr val="accent6">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1316656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clusions">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2" name="Text Placeholder 14"/>
          <p:cNvSpPr>
            <a:spLocks noGrp="1"/>
          </p:cNvSpPr>
          <p:nvPr>
            <p:ph type="body" sz="quarter" idx="12"/>
          </p:nvPr>
        </p:nvSpPr>
        <p:spPr>
          <a:xfrm>
            <a:off x="482600" y="1462089"/>
            <a:ext cx="11220451" cy="4702175"/>
          </a:xfrm>
        </p:spPr>
        <p:txBody>
          <a:bodyPr/>
          <a:lstStyle>
            <a:lvl1pPr marL="457200" indent="-457200">
              <a:buFont typeface="+mj-lt"/>
              <a:buAutoNum type="arabicPeriod"/>
              <a:defRPr>
                <a:solidFill>
                  <a:schemeClr val="accent6">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2641560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7" name="Table Placeholder 6"/>
          <p:cNvSpPr>
            <a:spLocks noGrp="1"/>
          </p:cNvSpPr>
          <p:nvPr>
            <p:ph type="tbl" sz="quarter" idx="13"/>
          </p:nvPr>
        </p:nvSpPr>
        <p:spPr>
          <a:xfrm>
            <a:off x="481878" y="1567089"/>
            <a:ext cx="11296465" cy="4588782"/>
          </a:xfrm>
        </p:spPr>
        <p:txBody>
          <a:bodyPr/>
          <a:lstStyle>
            <a:lvl1pPr marL="0" indent="0">
              <a:buNone/>
              <a:defRPr baseline="0"/>
            </a:lvl1pPr>
          </a:lstStyle>
          <a:p>
            <a:pPr lvl="0"/>
            <a:r>
              <a:rPr lang="en-US" noProof="0"/>
              <a:t>Click icon to add table</a:t>
            </a:r>
            <a:endParaRPr lang="en-US" noProof="0" dirty="0"/>
          </a:p>
        </p:txBody>
      </p:sp>
      <p:sp>
        <p:nvSpPr>
          <p:cNvPr id="5"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Tree>
    <p:extLst>
      <p:ext uri="{BB962C8B-B14F-4D97-AF65-F5344CB8AC3E}">
        <p14:creationId xmlns:p14="http://schemas.microsoft.com/office/powerpoint/2010/main" val="1868702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17F5D90-D266-1127-B677-9B0B22826CD0}"/>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BC29DEA3-2FC8-4456-A9D6-2B6224BB052B}" type="datetimeFigureOut">
              <a:rPr lang="en-US"/>
              <a:pPr>
                <a:defRPr/>
              </a:pPr>
              <a:t>4/29/2025</a:t>
            </a:fld>
            <a:endParaRPr lang="en-US"/>
          </a:p>
        </p:txBody>
      </p:sp>
      <p:sp>
        <p:nvSpPr>
          <p:cNvPr id="5" name="Footer Placeholder 4">
            <a:extLst>
              <a:ext uri="{FF2B5EF4-FFF2-40B4-BE49-F238E27FC236}">
                <a16:creationId xmlns:a16="http://schemas.microsoft.com/office/drawing/2014/main" id="{C80E6CF9-9247-05BB-5F1B-5C36754A5A40}"/>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BFDB4F6-376F-E42E-263D-954715E206DB}"/>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0BA91112-0DC3-474B-A28A-EBCF0C3008B4}" type="slidenum">
              <a:rPr lang="en-US" altLang="en-US"/>
              <a:pPr>
                <a:defRPr/>
              </a:pPr>
              <a:t>‹#›</a:t>
            </a:fld>
            <a:endParaRPr lang="en-US" altLang="en-US"/>
          </a:p>
        </p:txBody>
      </p:sp>
    </p:spTree>
    <p:extLst>
      <p:ext uri="{BB962C8B-B14F-4D97-AF65-F5344CB8AC3E}">
        <p14:creationId xmlns:p14="http://schemas.microsoft.com/office/powerpoint/2010/main" val="2804373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3D7CE4-68B2-4A4F-4D6A-53676D7F3DC6}"/>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73DCE3E3-A1DF-45C7-B787-5D68854FD9F3}" type="datetimeFigureOut">
              <a:rPr lang="en-US"/>
              <a:pPr>
                <a:defRPr/>
              </a:pPr>
              <a:t>4/29/2025</a:t>
            </a:fld>
            <a:endParaRPr lang="en-US"/>
          </a:p>
        </p:txBody>
      </p:sp>
      <p:sp>
        <p:nvSpPr>
          <p:cNvPr id="5" name="Footer Placeholder 4">
            <a:extLst>
              <a:ext uri="{FF2B5EF4-FFF2-40B4-BE49-F238E27FC236}">
                <a16:creationId xmlns:a16="http://schemas.microsoft.com/office/drawing/2014/main" id="{3E0B7917-C378-80BE-BB1F-A5F17731F786}"/>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10796D6-8D44-1DDA-6284-CFC1D9D6BBDF}"/>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8CC0D3B7-EB9A-45CA-B045-A7492F4E54C4}" type="slidenum">
              <a:rPr lang="en-US" altLang="en-US"/>
              <a:pPr>
                <a:defRPr/>
              </a:pPr>
              <a:t>‹#›</a:t>
            </a:fld>
            <a:endParaRPr lang="en-US" altLang="en-US"/>
          </a:p>
        </p:txBody>
      </p:sp>
    </p:spTree>
    <p:extLst>
      <p:ext uri="{BB962C8B-B14F-4D97-AF65-F5344CB8AC3E}">
        <p14:creationId xmlns:p14="http://schemas.microsoft.com/office/powerpoint/2010/main" val="3580093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5A759-7AE2-CE29-067D-A7E82A78E33C}"/>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2F6E151F-3125-48A1-A4A7-E5D0EFE6AB31}" type="datetimeFigureOut">
              <a:rPr lang="en-US"/>
              <a:pPr>
                <a:defRPr/>
              </a:pPr>
              <a:t>4/29/2025</a:t>
            </a:fld>
            <a:endParaRPr lang="en-US"/>
          </a:p>
        </p:txBody>
      </p:sp>
      <p:sp>
        <p:nvSpPr>
          <p:cNvPr id="8" name="Footer Placeholder 7">
            <a:extLst>
              <a:ext uri="{FF2B5EF4-FFF2-40B4-BE49-F238E27FC236}">
                <a16:creationId xmlns:a16="http://schemas.microsoft.com/office/drawing/2014/main" id="{A144414A-FAA4-0CAA-1C61-3FC0F8809C7C}"/>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9" name="Slide Number Placeholder 8">
            <a:extLst>
              <a:ext uri="{FF2B5EF4-FFF2-40B4-BE49-F238E27FC236}">
                <a16:creationId xmlns:a16="http://schemas.microsoft.com/office/drawing/2014/main" id="{62DA37B9-1D7B-4D81-AB6F-9E204FD5E49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6B616CE1-B61A-4010-B090-46CCD3B5C75A}" type="slidenum">
              <a:rPr lang="en-US" altLang="en-US"/>
              <a:pPr>
                <a:defRPr/>
              </a:pPr>
              <a:t>‹#›</a:t>
            </a:fld>
            <a:endParaRPr lang="en-US" altLang="en-US"/>
          </a:p>
        </p:txBody>
      </p:sp>
    </p:spTree>
    <p:extLst>
      <p:ext uri="{BB962C8B-B14F-4D97-AF65-F5344CB8AC3E}">
        <p14:creationId xmlns:p14="http://schemas.microsoft.com/office/powerpoint/2010/main" val="2585699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21700BC9-575B-3F9C-FA4F-B77A7D04D44D}"/>
              </a:ext>
            </a:extLst>
          </p:cNvPr>
          <p:cNvSpPr>
            <a:spLocks noGrp="1"/>
          </p:cNvSpPr>
          <p:nvPr>
            <p:ph type="ftr" sz="quarter" idx="10"/>
          </p:nvPr>
        </p:nvSpPr>
        <p:spPr>
          <a:xfrm>
            <a:off x="1524000" y="5735638"/>
            <a:ext cx="7315200" cy="365125"/>
          </a:xfrm>
        </p:spPr>
        <p:txBody>
          <a:bodyPr/>
          <a:lstStyle>
            <a:lvl1pPr>
              <a:defRPr sz="1200"/>
            </a:lvl1pPr>
          </a:lstStyle>
          <a:p>
            <a:pPr>
              <a:defRPr/>
            </a:pPr>
            <a:r>
              <a:t>© 2019. All rights reserved.
No part of this report may be reproduced or distributed without the expressed written permission of </a:t>
            </a:r>
            <a:r>
              <a:rPr i="1"/>
              <a:t>PT</a:t>
            </a:r>
            <a:r>
              <a:t>CE.</a:t>
            </a:r>
          </a:p>
        </p:txBody>
      </p:sp>
    </p:spTree>
    <p:extLst>
      <p:ext uri="{BB962C8B-B14F-4D97-AF65-F5344CB8AC3E}">
        <p14:creationId xmlns:p14="http://schemas.microsoft.com/office/powerpoint/2010/main" val="1087257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9421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FD81D918-0806-83D0-EC27-7F2538263BBF}"/>
              </a:ext>
            </a:extLst>
          </p:cNvPr>
          <p:cNvSpPr>
            <a:spLocks noGrp="1"/>
          </p:cNvSpPr>
          <p:nvPr>
            <p:ph type="ftr" sz="quarter" idx="10"/>
          </p:nvPr>
        </p:nvSpPr>
        <p:spPr>
          <a:xfrm>
            <a:off x="838200" y="5875338"/>
            <a:ext cx="10515600" cy="365125"/>
          </a:xfrm>
        </p:spPr>
        <p:txBody>
          <a:bodyPr/>
          <a:lstStyle>
            <a:lvl1pPr>
              <a:defRPr lang="en-US" sz="1200" kern="1200">
                <a:solidFill>
                  <a:prstClr val="black"/>
                </a:solidFill>
                <a:latin typeface="+mn-lt"/>
                <a:ea typeface="Arial" charset="0"/>
                <a:cs typeface="Arial" charset="0"/>
              </a:defRPr>
            </a:lvl1pPr>
          </a:lstStyle>
          <a:p>
            <a:pPr>
              <a:defRPr/>
            </a:pPr>
            <a:endParaRPr/>
          </a:p>
        </p:txBody>
      </p:sp>
    </p:spTree>
    <p:extLst>
      <p:ext uri="{BB962C8B-B14F-4D97-AF65-F5344CB8AC3E}">
        <p14:creationId xmlns:p14="http://schemas.microsoft.com/office/powerpoint/2010/main" val="3921972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642454"/>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561271"/>
          </a:xfrm>
        </p:spPr>
        <p:txBody>
          <a:bodyPr>
            <a:normAutofit/>
          </a:bodyPr>
          <a:lstStyle>
            <a:lvl1pPr marL="0" indent="0" algn="ctr">
              <a:buNone/>
              <a:defRPr sz="2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93480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39333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333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6316821-A791-E497-9EB5-5A333CE460E0}"/>
              </a:ext>
            </a:extLst>
          </p:cNvPr>
          <p:cNvSpPr>
            <a:spLocks noGrp="1"/>
          </p:cNvSpPr>
          <p:nvPr>
            <p:ph type="ftr" sz="quarter" idx="10"/>
          </p:nvPr>
        </p:nvSpPr>
        <p:spPr>
          <a:xfrm>
            <a:off x="838200" y="5894388"/>
            <a:ext cx="10515600" cy="365125"/>
          </a:xfrm>
        </p:spPr>
        <p:txBody>
          <a:bodyPr/>
          <a:lstStyle>
            <a:lvl1pPr>
              <a:defRPr lang="en-US" sz="1200" kern="1200">
                <a:solidFill>
                  <a:prstClr val="black"/>
                </a:solidFill>
                <a:latin typeface="+mn-lt"/>
                <a:ea typeface="Arial" charset="0"/>
                <a:cs typeface="Arial" charset="0"/>
              </a:defRPr>
            </a:lvl1pPr>
          </a:lstStyle>
          <a:p>
            <a:pPr>
              <a:defRPr/>
            </a:pPr>
            <a:r>
              <a:t>References</a:t>
            </a:r>
          </a:p>
        </p:txBody>
      </p:sp>
    </p:spTree>
    <p:extLst>
      <p:ext uri="{BB962C8B-B14F-4D97-AF65-F5344CB8AC3E}">
        <p14:creationId xmlns:p14="http://schemas.microsoft.com/office/powerpoint/2010/main" val="2754802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703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68043344-E183-565A-3569-FC72B91D8855}"/>
              </a:ext>
            </a:extLst>
          </p:cNvPr>
          <p:cNvSpPr>
            <a:spLocks noGrp="1"/>
          </p:cNvSpPr>
          <p:nvPr>
            <p:ph type="ftr" sz="quarter" idx="10"/>
          </p:nvPr>
        </p:nvSpPr>
        <p:spPr>
          <a:xfrm>
            <a:off x="838200" y="5842000"/>
            <a:ext cx="10515600" cy="365125"/>
          </a:xfrm>
        </p:spPr>
        <p:txBody>
          <a:bodyPr/>
          <a:lstStyle>
            <a:lvl1pPr>
              <a:defRPr lang="en-US" sz="1200" kern="1200">
                <a:solidFill>
                  <a:prstClr val="black"/>
                </a:solidFill>
                <a:latin typeface="+mn-lt"/>
                <a:ea typeface="Arial" charset="0"/>
                <a:cs typeface="Arial" charset="0"/>
              </a:defRPr>
            </a:lvl1pPr>
          </a:lstStyle>
          <a:p>
            <a:pPr>
              <a:defRPr/>
            </a:pPr>
            <a:endParaRPr/>
          </a:p>
        </p:txBody>
      </p:sp>
    </p:spTree>
    <p:extLst>
      <p:ext uri="{BB962C8B-B14F-4D97-AF65-F5344CB8AC3E}">
        <p14:creationId xmlns:p14="http://schemas.microsoft.com/office/powerpoint/2010/main" val="1386718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_With Content">
    <p:spTree>
      <p:nvGrpSpPr>
        <p:cNvPr id="1" name=""/>
        <p:cNvGrpSpPr/>
        <p:nvPr/>
      </p:nvGrpSpPr>
      <p:grpSpPr>
        <a:xfrm>
          <a:off x="0" y="0"/>
          <a:ext cx="0" cy="0"/>
          <a:chOff x="0" y="0"/>
          <a:chExt cx="0" cy="0"/>
        </a:xfrm>
      </p:grpSpPr>
      <p:pic>
        <p:nvPicPr>
          <p:cNvPr id="2" name="Picture 7" descr="A close up of a logo&#10;&#10;Description automatically generated">
            <a:extLst>
              <a:ext uri="{FF2B5EF4-FFF2-40B4-BE49-F238E27FC236}">
                <a16:creationId xmlns:a16="http://schemas.microsoft.com/office/drawing/2014/main" id="{BBB8515E-859C-9341-B789-7DAD95C619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1" y="132236"/>
            <a:ext cx="10515600" cy="807994"/>
          </a:xfrm>
        </p:spPr>
        <p:txBody>
          <a:bodyPr anchor="b">
            <a:normAutofit/>
          </a:bodyPr>
          <a:lstStyle>
            <a:lvl1pPr>
              <a:defRPr sz="2800">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838201" y="1337751"/>
            <a:ext cx="10515600" cy="4751903"/>
          </a:xfrm>
        </p:spPr>
        <p:txBody>
          <a:bodyPr/>
          <a:lstStyle>
            <a:lvl1pPr marL="342900" indent="-342900">
              <a:buFont typeface="Arial" panose="020B0604020202020204" pitchFamily="34" charset="0"/>
              <a:buChar char="•"/>
              <a:defRPr sz="2400">
                <a:solidFill>
                  <a:schemeClr val="tx1">
                    <a:lumMod val="50000"/>
                  </a:schemeClr>
                </a:solidFill>
              </a:defRPr>
            </a:lvl1pPr>
            <a:lvl2pPr marL="800100" indent="-342900">
              <a:buClr>
                <a:schemeClr val="tx1">
                  <a:lumMod val="50000"/>
                </a:schemeClr>
              </a:buClr>
              <a:buFont typeface="Arial" panose="020B0604020202020204" pitchFamily="34" charset="0"/>
              <a:buChar char="‒"/>
              <a:defRPr sz="2000">
                <a:solidFill>
                  <a:schemeClr val="tx1">
                    <a:lumMod val="50000"/>
                  </a:schemeClr>
                </a:solidFill>
              </a:defRPr>
            </a:lvl2pPr>
            <a:lvl3pPr marL="1200150" indent="-285750">
              <a:buFont typeface="Courier New" panose="02070309020205020404" pitchFamily="49" charset="0"/>
              <a:buChar char="o"/>
              <a:defRPr sz="1800">
                <a:solidFill>
                  <a:schemeClr val="tx1">
                    <a:lumMod val="50000"/>
                  </a:schemeClr>
                </a:solidFill>
              </a:defRPr>
            </a:lvl3pPr>
            <a:lvl4pPr marL="1657350" indent="-285750">
              <a:buFont typeface="Arial" panose="020B0604020202020204" pitchFamily="34" charset="0"/>
              <a:buChar char="•"/>
              <a:defRPr sz="1600">
                <a:solidFill>
                  <a:schemeClr val="tx1">
                    <a:lumMod val="50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p:cNvSpPr>
            <a:spLocks noGrp="1"/>
          </p:cNvSpPr>
          <p:nvPr>
            <p:ph type="body" idx="13"/>
          </p:nvPr>
        </p:nvSpPr>
        <p:spPr>
          <a:xfrm>
            <a:off x="838201" y="904741"/>
            <a:ext cx="10515600" cy="296482"/>
          </a:xfrm>
        </p:spPr>
        <p:txBody>
          <a:bodyPr>
            <a:normAutofit/>
          </a:bodyPr>
          <a:lstStyle>
            <a:lvl1pPr marL="0" indent="0">
              <a:buNone/>
              <a:defRPr sz="1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Slide Number Placeholder 5">
            <a:extLst>
              <a:ext uri="{FF2B5EF4-FFF2-40B4-BE49-F238E27FC236}">
                <a16:creationId xmlns:a16="http://schemas.microsoft.com/office/drawing/2014/main" id="{516D37A6-2D78-A40E-F6D8-ACB049B82303}"/>
              </a:ext>
            </a:extLst>
          </p:cNvPr>
          <p:cNvSpPr>
            <a:spLocks noGrp="1"/>
          </p:cNvSpPr>
          <p:nvPr>
            <p:ph type="sldNum" sz="quarter" idx="14"/>
          </p:nvPr>
        </p:nvSpPr>
        <p:spPr>
          <a:xfrm>
            <a:off x="8610600" y="6356350"/>
            <a:ext cx="2743200" cy="365125"/>
          </a:xfrm>
          <a:prstGeom prst="rect">
            <a:avLst/>
          </a:prstGeom>
        </p:spPr>
        <p:txBody>
          <a:bodyPr/>
          <a:lstStyle>
            <a:lvl1pPr>
              <a:defRPr/>
            </a:lvl1pPr>
          </a:lstStyle>
          <a:p>
            <a:pPr>
              <a:defRPr/>
            </a:pPr>
            <a:fld id="{60BAB2A3-9888-4102-B154-F573C12526BD}" type="slidenum">
              <a:rPr lang="en-US"/>
              <a:pPr>
                <a:defRPr/>
              </a:pPr>
              <a:t>‹#›</a:t>
            </a:fld>
            <a:endParaRPr lang="en-US" dirty="0"/>
          </a:p>
        </p:txBody>
      </p:sp>
    </p:spTree>
    <p:extLst>
      <p:ext uri="{BB962C8B-B14F-4D97-AF65-F5344CB8AC3E}">
        <p14:creationId xmlns:p14="http://schemas.microsoft.com/office/powerpoint/2010/main" val="920723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vider_Blue_01">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78360C3-6BB3-0BE0-2244-EAD93713C6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838201" y="365761"/>
            <a:ext cx="10515600" cy="2536254"/>
          </a:xfrm>
        </p:spPr>
        <p:txBody>
          <a:bodyPr>
            <a:no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838201" y="2931095"/>
            <a:ext cx="10515600" cy="3245871"/>
          </a:xfrm>
        </p:spPr>
        <p:txBody>
          <a:bodyPr>
            <a:normAutofit/>
          </a:bodyPr>
          <a:lstStyle>
            <a:lvl1pPr marL="0" indent="0">
              <a:buFontTx/>
              <a:buNone/>
              <a:defRPr sz="2000">
                <a:solidFill>
                  <a:schemeClr val="bg1"/>
                </a:solidFill>
              </a:defRPr>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0232635B-8D92-7C11-971D-E70D51D61D6A}"/>
              </a:ext>
            </a:extLst>
          </p:cNvPr>
          <p:cNvSpPr>
            <a:spLocks noGrp="1"/>
          </p:cNvSpPr>
          <p:nvPr>
            <p:ph type="sldNum" sz="quarter" idx="10"/>
          </p:nvPr>
        </p:nvSpPr>
        <p:spPr>
          <a:xfrm>
            <a:off x="8610600" y="6356350"/>
            <a:ext cx="2743200" cy="365125"/>
          </a:xfrm>
          <a:prstGeom prst="rect">
            <a:avLst/>
          </a:prstGeom>
        </p:spPr>
        <p:txBody>
          <a:bodyPr/>
          <a:lstStyle>
            <a:lvl1pPr>
              <a:defRPr>
                <a:solidFill>
                  <a:schemeClr val="bg1"/>
                </a:solidFill>
              </a:defRPr>
            </a:lvl1pPr>
          </a:lstStyle>
          <a:p>
            <a:pPr>
              <a:defRPr/>
            </a:pPr>
            <a:fld id="{5356BA20-4C2A-43B3-945E-E5F7A28F3C2F}" type="slidenum">
              <a:rPr lang="en-US"/>
              <a:pPr>
                <a:defRPr/>
              </a:pPr>
              <a:t>‹#›</a:t>
            </a:fld>
            <a:endParaRPr lang="en-US" dirty="0"/>
          </a:p>
        </p:txBody>
      </p:sp>
    </p:spTree>
    <p:extLst>
      <p:ext uri="{BB962C8B-B14F-4D97-AF65-F5344CB8AC3E}">
        <p14:creationId xmlns:p14="http://schemas.microsoft.com/office/powerpoint/2010/main" val="2597695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ALT">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FA98E7A-3075-1EE9-7E43-12B61422AB4A}"/>
              </a:ext>
            </a:extLst>
          </p:cNvPr>
          <p:cNvSpPr/>
          <p:nvPr userDrawn="1"/>
        </p:nvSpPr>
        <p:spPr>
          <a:xfrm rot="5400000">
            <a:off x="-447675" y="5213350"/>
            <a:ext cx="2092325" cy="1196975"/>
          </a:xfrm>
          <a:custGeom>
            <a:avLst/>
            <a:gdLst>
              <a:gd name="connsiteX0" fmla="*/ 4836719 w 4882438"/>
              <a:gd name="connsiteY0" fmla="*/ 0 h 1197635"/>
              <a:gd name="connsiteX1" fmla="*/ 4882438 w 4882438"/>
              <a:gd name="connsiteY1" fmla="*/ 651 h 1197635"/>
              <a:gd name="connsiteX2" fmla="*/ 4882438 w 4882438"/>
              <a:gd name="connsiteY2" fmla="*/ 1197635 h 1197635"/>
              <a:gd name="connsiteX3" fmla="*/ 0 w 4882438"/>
              <a:gd name="connsiteY3" fmla="*/ 1197635 h 1197635"/>
              <a:gd name="connsiteX4" fmla="*/ 342454 w 4882438"/>
              <a:gd name="connsiteY4" fmla="*/ 1022240 h 1197635"/>
              <a:gd name="connsiteX5" fmla="*/ 4836719 w 4882438"/>
              <a:gd name="connsiteY5" fmla="*/ 0 h 119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2438" h="1197635">
                <a:moveTo>
                  <a:pt x="4836719" y="0"/>
                </a:moveTo>
                <a:lnTo>
                  <a:pt x="4882438" y="651"/>
                </a:lnTo>
                <a:lnTo>
                  <a:pt x="4882438" y="1197635"/>
                </a:lnTo>
                <a:lnTo>
                  <a:pt x="0" y="1197635"/>
                </a:lnTo>
                <a:lnTo>
                  <a:pt x="342454" y="1022240"/>
                </a:lnTo>
                <a:cubicBezTo>
                  <a:pt x="1702037" y="367126"/>
                  <a:pt x="3226505" y="0"/>
                  <a:pt x="4836719" y="0"/>
                </a:cubicBezTo>
                <a:close/>
              </a:path>
            </a:pathLst>
          </a:cu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12">
            <a:extLst>
              <a:ext uri="{FF2B5EF4-FFF2-40B4-BE49-F238E27FC236}">
                <a16:creationId xmlns:a16="http://schemas.microsoft.com/office/drawing/2014/main" id="{58AE30DD-9948-7D6C-19E6-E78FA212D3A6}"/>
              </a:ext>
            </a:extLst>
          </p:cNvPr>
          <p:cNvSpPr>
            <a:spLocks/>
          </p:cNvSpPr>
          <p:nvPr userDrawn="1"/>
        </p:nvSpPr>
        <p:spPr bwMode="auto">
          <a:xfrm rot="5400000">
            <a:off x="1292224" y="4370388"/>
            <a:ext cx="1274763" cy="4224338"/>
          </a:xfrm>
          <a:custGeom>
            <a:avLst/>
            <a:gdLst>
              <a:gd name="T0" fmla="*/ 1287945 w 1273889"/>
              <a:gd name="T1" fmla="*/ 0 h 4223225"/>
              <a:gd name="T2" fmla="*/ 1287945 w 1273889"/>
              <a:gd name="T3" fmla="*/ 4241068 h 4223225"/>
              <a:gd name="T4" fmla="*/ 1263693 w 1273889"/>
              <a:gd name="T5" fmla="*/ 4229464 h 4223225"/>
              <a:gd name="T6" fmla="*/ 0 w 1273889"/>
              <a:gd name="T7" fmla="*/ 2120534 h 4223225"/>
              <a:gd name="T8" fmla="*/ 1263693 w 1273889"/>
              <a:gd name="T9" fmla="*/ 11603 h 4223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3889" h="4223225">
                <a:moveTo>
                  <a:pt x="1273889" y="0"/>
                </a:moveTo>
                <a:lnTo>
                  <a:pt x="1273889" y="4223225"/>
                </a:lnTo>
                <a:lnTo>
                  <a:pt x="1249902" y="4211670"/>
                </a:lnTo>
                <a:cubicBezTo>
                  <a:pt x="505404" y="3807234"/>
                  <a:pt x="0" y="3018445"/>
                  <a:pt x="0" y="2111612"/>
                </a:cubicBezTo>
                <a:cubicBezTo>
                  <a:pt x="0" y="1204780"/>
                  <a:pt x="505404" y="415990"/>
                  <a:pt x="1249902" y="11555"/>
                </a:cubicBezTo>
                <a:lnTo>
                  <a:pt x="1273889" y="0"/>
                </a:lnTo>
                <a:close/>
              </a:path>
            </a:pathLst>
          </a:custGeom>
          <a:noFill/>
          <a:ln w="25400" cap="flat" cmpd="sng" algn="ctr">
            <a:solidFill>
              <a:srgbClr val="4891DC"/>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 name="Freeform 13">
            <a:extLst>
              <a:ext uri="{FF2B5EF4-FFF2-40B4-BE49-F238E27FC236}">
                <a16:creationId xmlns:a16="http://schemas.microsoft.com/office/drawing/2014/main" id="{1C07A97A-377C-5B2A-9957-94EE19F634E1}"/>
              </a:ext>
            </a:extLst>
          </p:cNvPr>
          <p:cNvSpPr>
            <a:spLocks/>
          </p:cNvSpPr>
          <p:nvPr userDrawn="1"/>
        </p:nvSpPr>
        <p:spPr bwMode="auto">
          <a:xfrm>
            <a:off x="11085513" y="0"/>
            <a:ext cx="1273175" cy="4765675"/>
          </a:xfrm>
          <a:custGeom>
            <a:avLst/>
            <a:gdLst>
              <a:gd name="T0" fmla="*/ 1262513 w 1273889"/>
              <a:gd name="T1" fmla="*/ 0 h 4223225"/>
              <a:gd name="T2" fmla="*/ 1262513 w 1273889"/>
              <a:gd name="T3" fmla="*/ 32944705 h 4223225"/>
              <a:gd name="T4" fmla="*/ 1238740 w 1273889"/>
              <a:gd name="T5" fmla="*/ 32854562 h 4223225"/>
              <a:gd name="T6" fmla="*/ 0 w 1273889"/>
              <a:gd name="T7" fmla="*/ 16472352 h 4223225"/>
              <a:gd name="T8" fmla="*/ 1238740 w 1273889"/>
              <a:gd name="T9" fmla="*/ 90149 h 4223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3889" h="4223225">
                <a:moveTo>
                  <a:pt x="1273889" y="0"/>
                </a:moveTo>
                <a:lnTo>
                  <a:pt x="1273889" y="4223225"/>
                </a:lnTo>
                <a:lnTo>
                  <a:pt x="1249902" y="4211670"/>
                </a:lnTo>
                <a:cubicBezTo>
                  <a:pt x="505404" y="3807234"/>
                  <a:pt x="0" y="3018445"/>
                  <a:pt x="0" y="2111612"/>
                </a:cubicBezTo>
                <a:cubicBezTo>
                  <a:pt x="0" y="1204780"/>
                  <a:pt x="505404" y="415990"/>
                  <a:pt x="1249902" y="11555"/>
                </a:cubicBezTo>
                <a:lnTo>
                  <a:pt x="1273889" y="0"/>
                </a:lnTo>
                <a:close/>
              </a:path>
            </a:pathLst>
          </a:custGeom>
          <a:noFill/>
          <a:ln w="25400" cap="flat" cmpd="sng" algn="ctr">
            <a:solidFill>
              <a:srgbClr val="4891DC"/>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 name="Title Placeholder 1"/>
          <p:cNvSpPr>
            <a:spLocks noGrp="1"/>
          </p:cNvSpPr>
          <p:nvPr>
            <p:ph type="title"/>
          </p:nvPr>
        </p:nvSpPr>
        <p:spPr>
          <a:xfrm>
            <a:off x="1164655" y="457200"/>
            <a:ext cx="8385718" cy="346449"/>
          </a:xfrm>
          <a:prstGeom prst="rect">
            <a:avLst/>
          </a:prstGeom>
        </p:spPr>
        <p:txBody>
          <a:bodyPr lIns="0" tIns="0" rIns="0" bIns="0" rtlCol="0" anchor="t">
            <a:noAutofit/>
          </a:bodyPr>
          <a:lstStyle/>
          <a:p>
            <a:r>
              <a:rPr lang="en-US"/>
              <a:t>Click to edit Master title style</a:t>
            </a:r>
            <a:endParaRPr lang="en-US" dirty="0"/>
          </a:p>
        </p:txBody>
      </p:sp>
      <p:sp>
        <p:nvSpPr>
          <p:cNvPr id="11" name="Text Placeholder 4"/>
          <p:cNvSpPr>
            <a:spLocks noGrp="1"/>
          </p:cNvSpPr>
          <p:nvPr>
            <p:ph idx="1"/>
          </p:nvPr>
        </p:nvSpPr>
        <p:spPr>
          <a:xfrm>
            <a:off x="1164655" y="1580645"/>
            <a:ext cx="8385718" cy="3553199"/>
          </a:xfrm>
          <a:prstGeom prst="rect">
            <a:avLst/>
          </a:prstGeom>
        </p:spPr>
        <p:txBody>
          <a:bodyPr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a:extLst>
              <a:ext uri="{FF2B5EF4-FFF2-40B4-BE49-F238E27FC236}">
                <a16:creationId xmlns:a16="http://schemas.microsoft.com/office/drawing/2014/main" id="{D603A382-B801-A171-82D5-F9E45AA3D83C}"/>
              </a:ext>
            </a:extLst>
          </p:cNvPr>
          <p:cNvSpPr>
            <a:spLocks noGrp="1"/>
          </p:cNvSpPr>
          <p:nvPr>
            <p:ph type="sldNum" sz="quarter" idx="10"/>
          </p:nvPr>
        </p:nvSpPr>
        <p:spPr>
          <a:xfrm>
            <a:off x="11595100" y="6365875"/>
            <a:ext cx="249238" cy="228600"/>
          </a:xfrm>
          <a:prstGeom prst="rect">
            <a:avLst/>
          </a:prstGeom>
        </p:spPr>
        <p:txBody>
          <a:bodyPr vert="horz" lIns="0" tIns="0" rIns="0" bIns="0" rtlCol="0" anchor="ctr" anchorCtr="0"/>
          <a:lstStyle>
            <a:lvl1pPr algn="ctr">
              <a:defRPr sz="800">
                <a:solidFill>
                  <a:schemeClr val="tx1"/>
                </a:solidFill>
              </a:defRPr>
            </a:lvl1pPr>
          </a:lstStyle>
          <a:p>
            <a:pPr>
              <a:defRPr/>
            </a:pPr>
            <a:fld id="{73614268-8295-4B8D-8353-C2C37F71D346}" type="slidenum">
              <a:rPr lang="en-US"/>
              <a:pPr>
                <a:defRPr/>
              </a:pPr>
              <a:t>‹#›</a:t>
            </a:fld>
            <a:endParaRPr lang="en-US" dirty="0"/>
          </a:p>
        </p:txBody>
      </p:sp>
    </p:spTree>
    <p:extLst>
      <p:ext uri="{BB962C8B-B14F-4D97-AF65-F5344CB8AC3E}">
        <p14:creationId xmlns:p14="http://schemas.microsoft.com/office/powerpoint/2010/main" val="35015386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57B60C6-5E5B-0EFF-BC30-DA212D4FC9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5"/>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2"/>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A074293A-55C3-14BA-D34E-6719BE09FB86}"/>
              </a:ext>
            </a:extLst>
          </p:cNvPr>
          <p:cNvSpPr>
            <a:spLocks noGrp="1"/>
          </p:cNvSpPr>
          <p:nvPr>
            <p:ph type="sldNum" sz="quarter" idx="10"/>
          </p:nvPr>
        </p:nvSpPr>
        <p:spPr>
          <a:xfrm>
            <a:off x="9040813" y="449263"/>
            <a:ext cx="27432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027C7AB8-2CF5-44E2-B9E0-D5968F1E7761}" type="slidenum">
              <a:rPr lang="en-US"/>
              <a:pPr>
                <a:defRPr/>
              </a:pPr>
              <a:t>‹#›</a:t>
            </a:fld>
            <a:endParaRPr lang="en-US" dirty="0"/>
          </a:p>
        </p:txBody>
      </p:sp>
    </p:spTree>
    <p:extLst>
      <p:ext uri="{BB962C8B-B14F-4D97-AF65-F5344CB8AC3E}">
        <p14:creationId xmlns:p14="http://schemas.microsoft.com/office/powerpoint/2010/main" val="338019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43B7A27-281F-28A5-12D8-3FFC60A9A2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6413" y="2862263"/>
            <a:ext cx="3236912"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57553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4115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2072164-7C70-28CF-68E1-FE39D4B2D6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58400" y="4953000"/>
            <a:ext cx="24225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3408458-CE26-8627-6223-CA3E1BCB9CD7}"/>
              </a:ext>
            </a:extLst>
          </p:cNvPr>
          <p:cNvSpPr/>
          <p:nvPr userDrawn="1"/>
        </p:nvSpPr>
        <p:spPr>
          <a:xfrm>
            <a:off x="9601200" y="4648200"/>
            <a:ext cx="2590800" cy="2286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8">
            <a:extLst>
              <a:ext uri="{FF2B5EF4-FFF2-40B4-BE49-F238E27FC236}">
                <a16:creationId xmlns:a16="http://schemas.microsoft.com/office/drawing/2014/main" id="{73472A15-6B38-F865-42E3-D3F7E7D34E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4074138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BB8A774-84F9-E390-20D5-A78481AAEDA4}"/>
              </a:ext>
            </a:extLst>
          </p:cNvPr>
          <p:cNvCxnSpPr/>
          <p:nvPr userDrawn="1"/>
        </p:nvCxnSpPr>
        <p:spPr>
          <a:xfrm>
            <a:off x="-76200" y="1693863"/>
            <a:ext cx="1242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5421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50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010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97239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823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11D43FF-79AB-5B71-4872-3EC58917D6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7008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0290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9324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_No Content">
    <p:spTree>
      <p:nvGrpSpPr>
        <p:cNvPr id="1" name=""/>
        <p:cNvGrpSpPr/>
        <p:nvPr/>
      </p:nvGrpSpPr>
      <p:grpSpPr>
        <a:xfrm>
          <a:off x="0" y="0"/>
          <a:ext cx="0" cy="0"/>
          <a:chOff x="0" y="0"/>
          <a:chExt cx="0" cy="0"/>
        </a:xfrm>
      </p:grpSpPr>
      <p:pic>
        <p:nvPicPr>
          <p:cNvPr id="2" name="Picture 5" descr="A close up of a logo&#10;&#10;Description automatically generated">
            <a:extLst>
              <a:ext uri="{FF2B5EF4-FFF2-40B4-BE49-F238E27FC236}">
                <a16:creationId xmlns:a16="http://schemas.microsoft.com/office/drawing/2014/main" id="{6658D23C-2358-CBC3-879F-3423DE9D63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1" y="132236"/>
            <a:ext cx="10515600" cy="807994"/>
          </a:xfrm>
        </p:spPr>
        <p:txBody>
          <a:bodyPr anchor="b">
            <a:normAutofit/>
          </a:bodyPr>
          <a:lstStyle>
            <a:lvl1pPr>
              <a:defRPr sz="2800">
                <a:solidFill>
                  <a:schemeClr val="bg1"/>
                </a:solidFill>
              </a:defRPr>
            </a:lvl1pPr>
          </a:lstStyle>
          <a:p>
            <a:r>
              <a:rPr lang="en-US" dirty="0"/>
              <a:t>Click to edit Master title style</a:t>
            </a:r>
          </a:p>
        </p:txBody>
      </p:sp>
      <p:sp>
        <p:nvSpPr>
          <p:cNvPr id="9" name="Text Placeholder 2"/>
          <p:cNvSpPr>
            <a:spLocks noGrp="1"/>
          </p:cNvSpPr>
          <p:nvPr>
            <p:ph type="body" idx="13"/>
          </p:nvPr>
        </p:nvSpPr>
        <p:spPr>
          <a:xfrm>
            <a:off x="838201" y="904741"/>
            <a:ext cx="10515600" cy="296482"/>
          </a:xfrm>
        </p:spPr>
        <p:txBody>
          <a:bodyPr>
            <a:normAutofit/>
          </a:bodyPr>
          <a:lstStyle>
            <a:lvl1pPr marL="0" indent="0">
              <a:buNone/>
              <a:defRPr sz="1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Slide Number Placeholder 5">
            <a:extLst>
              <a:ext uri="{FF2B5EF4-FFF2-40B4-BE49-F238E27FC236}">
                <a16:creationId xmlns:a16="http://schemas.microsoft.com/office/drawing/2014/main" id="{20140521-A69D-FD9C-0F6A-B0C90471FE04}"/>
              </a:ext>
            </a:extLst>
          </p:cNvPr>
          <p:cNvSpPr>
            <a:spLocks noGrp="1"/>
          </p:cNvSpPr>
          <p:nvPr>
            <p:ph type="sldNum" sz="quarter" idx="14"/>
          </p:nvPr>
        </p:nvSpPr>
        <p:spPr>
          <a:xfrm>
            <a:off x="8610600" y="6356350"/>
            <a:ext cx="2743200" cy="365125"/>
          </a:xfrm>
          <a:prstGeom prst="rect">
            <a:avLst/>
          </a:prstGeom>
        </p:spPr>
        <p:txBody>
          <a:bodyPr/>
          <a:lstStyle>
            <a:lvl1pPr>
              <a:defRPr/>
            </a:lvl1pPr>
          </a:lstStyle>
          <a:p>
            <a:pPr>
              <a:defRPr/>
            </a:pPr>
            <a:fld id="{A6FE17E2-0FE0-44FC-B679-BFDD6E6C62FC}" type="slidenum">
              <a:rPr lang="en-US"/>
              <a:pPr>
                <a:defRPr/>
              </a:pPr>
              <a:t>‹#›</a:t>
            </a:fld>
            <a:endParaRPr lang="en-US" dirty="0"/>
          </a:p>
        </p:txBody>
      </p:sp>
    </p:spTree>
    <p:extLst>
      <p:ext uri="{BB962C8B-B14F-4D97-AF65-F5344CB8AC3E}">
        <p14:creationId xmlns:p14="http://schemas.microsoft.com/office/powerpoint/2010/main" val="4117688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0031BDB-A9E7-9F1E-CB57-B713D46E0E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6413" y="2862263"/>
            <a:ext cx="3236912"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14925"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9" y="2610852"/>
            <a:ext cx="9144000" cy="1311440"/>
          </a:xfrm>
        </p:spPr>
        <p:txBody>
          <a:bodyPr>
            <a:normAutofit/>
          </a:bodyPr>
          <a:lstStyle>
            <a:lvl1pPr marL="0" indent="0" algn="l">
              <a:buNone/>
              <a:defRPr sz="36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1457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189" indent="-457189">
              <a:defRPr sz="4000"/>
            </a:lvl1pPr>
            <a:lvl2pPr marL="914377" indent="-457189">
              <a:defRPr sz="3600"/>
            </a:lvl2pPr>
            <a:lvl3pPr marL="1371566" indent="-457189">
              <a:defRPr sz="3200"/>
            </a:lvl3pPr>
            <a:lvl4pPr marL="1828754" indent="-457189">
              <a:defRPr sz="2800"/>
            </a:lvl4pPr>
            <a:lvl5pPr marL="2285943" indent="-457189">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5154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E296F54-8AA7-8FE2-0646-D49EBB9470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189" indent="-457189">
              <a:defRPr sz="4000"/>
            </a:lvl1pPr>
            <a:lvl2pPr marL="914377" indent="-457189">
              <a:defRPr sz="3600"/>
            </a:lvl2pPr>
            <a:lvl3pPr marL="1371566" indent="-457189">
              <a:defRPr sz="3200"/>
            </a:lvl3pPr>
            <a:lvl4pPr marL="1828754" indent="-457189">
              <a:defRPr sz="2800"/>
            </a:lvl4pPr>
            <a:lvl5pPr marL="2285943" indent="-457189">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236616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198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564714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2100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47993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230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ACAC293-8704-94A3-D04A-21F547BCAB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052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363688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028829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8419" y="228602"/>
            <a:ext cx="10435167" cy="1139825"/>
          </a:xfrm>
        </p:spPr>
        <p:txBody>
          <a:bodyPr/>
          <a:lstStyle/>
          <a:p>
            <a:r>
              <a:rPr lang="en-US"/>
              <a:t>Click to edit Master title style</a:t>
            </a:r>
          </a:p>
        </p:txBody>
      </p:sp>
      <p:sp>
        <p:nvSpPr>
          <p:cNvPr id="3" name="Text Placeholder 2"/>
          <p:cNvSpPr>
            <a:spLocks noGrp="1"/>
          </p:cNvSpPr>
          <p:nvPr>
            <p:ph type="body" sz="half" idx="1"/>
          </p:nvPr>
        </p:nvSpPr>
        <p:spPr>
          <a:xfrm>
            <a:off x="878419" y="1962152"/>
            <a:ext cx="5115983"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2152"/>
            <a:ext cx="5115984"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894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DF6699B-605B-F4E8-D213-EE0470CE44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6"/>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3"/>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CEBD85F6-89A4-65D9-4D38-F4CDE85FA71C}"/>
              </a:ext>
            </a:extLst>
          </p:cNvPr>
          <p:cNvSpPr>
            <a:spLocks noGrp="1"/>
          </p:cNvSpPr>
          <p:nvPr>
            <p:ph type="sldNum" sz="quarter" idx="10"/>
          </p:nvPr>
        </p:nvSpPr>
        <p:spPr>
          <a:xfrm>
            <a:off x="9040813" y="449263"/>
            <a:ext cx="2743200" cy="365125"/>
          </a:xfrm>
        </p:spPr>
        <p:txBody>
          <a:bodyPr vert="horz" wrap="square" lIns="91440" tIns="45720" rIns="91440" bIns="45720" numCol="1" anchor="t" anchorCtr="0" compatLnSpc="1">
            <a:prstTxWarp prst="textNoShape">
              <a:avLst/>
            </a:prstTxWarp>
          </a:bodyPr>
          <a:lstStyle>
            <a:lvl1pPr>
              <a:defRPr>
                <a:solidFill>
                  <a:srgbClr val="742F82"/>
                </a:solidFill>
                <a:cs typeface="Arial" panose="020B0604020202020204" pitchFamily="34" charset="0"/>
              </a:defRPr>
            </a:lvl1pPr>
          </a:lstStyle>
          <a:p>
            <a:pPr>
              <a:defRPr/>
            </a:pPr>
            <a:fld id="{8B2161D5-C97F-4104-86FB-A8D3E5155FE4}" type="slidenum">
              <a:rPr lang="en-US" altLang="en-US"/>
              <a:pPr>
                <a:defRPr/>
              </a:pPr>
              <a:t>‹#›</a:t>
            </a:fld>
            <a:endParaRPr lang="en-US" altLang="en-US"/>
          </a:p>
        </p:txBody>
      </p:sp>
    </p:spTree>
    <p:extLst>
      <p:ext uri="{BB962C8B-B14F-4D97-AF65-F5344CB8AC3E}">
        <p14:creationId xmlns:p14="http://schemas.microsoft.com/office/powerpoint/2010/main" val="1263350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512"/>
            <a:ext cx="10363200" cy="1471837"/>
          </a:xfrm>
        </p:spPr>
        <p:txBody>
          <a:bodyPr/>
          <a:lstStyle/>
          <a:p>
            <a:r>
              <a:rPr lang="en-US"/>
              <a:t>Click to edit Master title style</a:t>
            </a:r>
          </a:p>
        </p:txBody>
      </p:sp>
      <p:sp>
        <p:nvSpPr>
          <p:cNvPr id="3" name="Subtitle 2"/>
          <p:cNvSpPr>
            <a:spLocks noGrp="1"/>
          </p:cNvSpPr>
          <p:nvPr>
            <p:ph type="subTitle" idx="1"/>
          </p:nvPr>
        </p:nvSpPr>
        <p:spPr>
          <a:xfrm>
            <a:off x="1828800" y="3886834"/>
            <a:ext cx="8534400" cy="1750978"/>
          </a:xfrm>
        </p:spPr>
        <p:txBody>
          <a:bodyPr/>
          <a:lstStyle>
            <a:lvl1pPr marL="0" indent="0" algn="ctr">
              <a:buNone/>
              <a:defRPr>
                <a:solidFill>
                  <a:schemeClr val="tx1">
                    <a:tint val="75000"/>
                  </a:schemeClr>
                </a:solidFill>
              </a:defRPr>
            </a:lvl1pPr>
            <a:lvl2pPr marL="609004" indent="0" algn="ctr">
              <a:buNone/>
              <a:defRPr>
                <a:solidFill>
                  <a:schemeClr val="tx1">
                    <a:tint val="75000"/>
                  </a:schemeClr>
                </a:solidFill>
              </a:defRPr>
            </a:lvl2pPr>
            <a:lvl3pPr marL="1218008" indent="0" algn="ctr">
              <a:buNone/>
              <a:defRPr>
                <a:solidFill>
                  <a:schemeClr val="tx1">
                    <a:tint val="75000"/>
                  </a:schemeClr>
                </a:solidFill>
              </a:defRPr>
            </a:lvl3pPr>
            <a:lvl4pPr marL="1827013" indent="0" algn="ctr">
              <a:buNone/>
              <a:defRPr>
                <a:solidFill>
                  <a:schemeClr val="tx1">
                    <a:tint val="75000"/>
                  </a:schemeClr>
                </a:solidFill>
              </a:defRPr>
            </a:lvl4pPr>
            <a:lvl5pPr marL="2436017" indent="0" algn="ctr">
              <a:buNone/>
              <a:defRPr>
                <a:solidFill>
                  <a:schemeClr val="tx1">
                    <a:tint val="75000"/>
                  </a:schemeClr>
                </a:solidFill>
              </a:defRPr>
            </a:lvl5pPr>
            <a:lvl6pPr marL="3045021" indent="0" algn="ctr">
              <a:buNone/>
              <a:defRPr>
                <a:solidFill>
                  <a:schemeClr val="tx1">
                    <a:tint val="75000"/>
                  </a:schemeClr>
                </a:solidFill>
              </a:defRPr>
            </a:lvl6pPr>
            <a:lvl7pPr marL="3654025" indent="0" algn="ctr">
              <a:buNone/>
              <a:defRPr>
                <a:solidFill>
                  <a:schemeClr val="tx1">
                    <a:tint val="75000"/>
                  </a:schemeClr>
                </a:solidFill>
              </a:defRPr>
            </a:lvl7pPr>
            <a:lvl8pPr marL="4263029" indent="0" algn="ctr">
              <a:buNone/>
              <a:defRPr>
                <a:solidFill>
                  <a:schemeClr val="tx1">
                    <a:tint val="75000"/>
                  </a:schemeClr>
                </a:solidFill>
              </a:defRPr>
            </a:lvl8pPr>
            <a:lvl9pPr marL="4872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5E1425-AB73-1E47-B4AA-E0CA51D26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568181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57078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801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3"/>
            <a:ext cx="10363200" cy="1361873"/>
          </a:xfrm>
        </p:spPr>
        <p:txBody>
          <a:bodyPr anchor="t"/>
          <a:lstStyle>
            <a:lvl1pPr algn="l">
              <a:defRPr sz="5328" b="1" cap="all"/>
            </a:lvl1pPr>
          </a:lstStyle>
          <a:p>
            <a:r>
              <a:rPr lang="en-US"/>
              <a:t>Click to edit Master title style</a:t>
            </a:r>
          </a:p>
        </p:txBody>
      </p:sp>
      <p:sp>
        <p:nvSpPr>
          <p:cNvPr id="3" name="Text Placeholder 2"/>
          <p:cNvSpPr>
            <a:spLocks noGrp="1"/>
          </p:cNvSpPr>
          <p:nvPr>
            <p:ph type="body" idx="1"/>
          </p:nvPr>
        </p:nvSpPr>
        <p:spPr>
          <a:xfrm>
            <a:off x="963084" y="2907726"/>
            <a:ext cx="10363200" cy="1499328"/>
          </a:xfrm>
        </p:spPr>
        <p:txBody>
          <a:bodyPr anchor="b"/>
          <a:lstStyle>
            <a:lvl1pPr marL="0" indent="0">
              <a:buNone/>
              <a:defRPr sz="2664">
                <a:solidFill>
                  <a:schemeClr val="tx1">
                    <a:tint val="75000"/>
                  </a:schemeClr>
                </a:solidFill>
              </a:defRPr>
            </a:lvl1pPr>
            <a:lvl2pPr marL="609004" indent="0">
              <a:buNone/>
              <a:defRPr sz="2397">
                <a:solidFill>
                  <a:schemeClr val="tx1">
                    <a:tint val="75000"/>
                  </a:schemeClr>
                </a:solidFill>
              </a:defRPr>
            </a:lvl2pPr>
            <a:lvl3pPr marL="1218008" indent="0">
              <a:buNone/>
              <a:defRPr sz="2132">
                <a:solidFill>
                  <a:schemeClr val="tx1">
                    <a:tint val="75000"/>
                  </a:schemeClr>
                </a:solidFill>
              </a:defRPr>
            </a:lvl3pPr>
            <a:lvl4pPr marL="1827013" indent="0">
              <a:buNone/>
              <a:defRPr sz="1865">
                <a:solidFill>
                  <a:schemeClr val="tx1">
                    <a:tint val="75000"/>
                  </a:schemeClr>
                </a:solidFill>
              </a:defRPr>
            </a:lvl4pPr>
            <a:lvl5pPr marL="2436017" indent="0">
              <a:buNone/>
              <a:defRPr sz="1865">
                <a:solidFill>
                  <a:schemeClr val="tx1">
                    <a:tint val="75000"/>
                  </a:schemeClr>
                </a:solidFill>
              </a:defRPr>
            </a:lvl5pPr>
            <a:lvl6pPr marL="3045021" indent="0">
              <a:buNone/>
              <a:defRPr sz="1865">
                <a:solidFill>
                  <a:schemeClr val="tx1">
                    <a:tint val="75000"/>
                  </a:schemeClr>
                </a:solidFill>
              </a:defRPr>
            </a:lvl6pPr>
            <a:lvl7pPr marL="3654025" indent="0">
              <a:buNone/>
              <a:defRPr sz="1865">
                <a:solidFill>
                  <a:schemeClr val="tx1">
                    <a:tint val="75000"/>
                  </a:schemeClr>
                </a:solidFill>
              </a:defRPr>
            </a:lvl7pPr>
            <a:lvl8pPr marL="4263029" indent="0">
              <a:buNone/>
              <a:defRPr sz="1865">
                <a:solidFill>
                  <a:schemeClr val="tx1">
                    <a:tint val="75000"/>
                  </a:schemeClr>
                </a:solidFill>
              </a:defRPr>
            </a:lvl8pPr>
            <a:lvl9pPr marL="4872033"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E1425-AB73-1E47-B4AA-E0CA51D26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544819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835"/>
            <a:ext cx="5384800" cy="4525476"/>
          </a:xfrm>
        </p:spPr>
        <p:txBody>
          <a:bodyPr/>
          <a:lstStyle>
            <a:lvl1pPr>
              <a:defRPr sz="3730"/>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835"/>
            <a:ext cx="5384800" cy="4525476"/>
          </a:xfrm>
        </p:spPr>
        <p:txBody>
          <a:bodyPr/>
          <a:lstStyle>
            <a:lvl1pPr>
              <a:defRPr sz="3730"/>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E1425-AB73-1E47-B4AA-E0CA51D26D98}"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799066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279"/>
            <a:ext cx="5386918" cy="638642"/>
          </a:xfrm>
        </p:spPr>
        <p:txBody>
          <a:bodyPr anchor="b"/>
          <a:lstStyle>
            <a:lvl1pPr marL="0" indent="0">
              <a:buNone/>
              <a:defRPr sz="3197" b="1"/>
            </a:lvl1pPr>
            <a:lvl2pPr marL="609004" indent="0">
              <a:buNone/>
              <a:defRPr sz="2664" b="1"/>
            </a:lvl2pPr>
            <a:lvl3pPr marL="1218008" indent="0">
              <a:buNone/>
              <a:defRPr sz="2397" b="1"/>
            </a:lvl3pPr>
            <a:lvl4pPr marL="1827013" indent="0">
              <a:buNone/>
              <a:defRPr sz="2132" b="1"/>
            </a:lvl4pPr>
            <a:lvl5pPr marL="2436017" indent="0">
              <a:buNone/>
              <a:defRPr sz="2132" b="1"/>
            </a:lvl5pPr>
            <a:lvl6pPr marL="3045021" indent="0">
              <a:buNone/>
              <a:defRPr sz="2132" b="1"/>
            </a:lvl6pPr>
            <a:lvl7pPr marL="3654025" indent="0">
              <a:buNone/>
              <a:defRPr sz="2132" b="1"/>
            </a:lvl7pPr>
            <a:lvl8pPr marL="4263029" indent="0">
              <a:buNone/>
              <a:defRPr sz="2132" b="1"/>
            </a:lvl8pPr>
            <a:lvl9pPr marL="4872033" indent="0">
              <a:buNone/>
              <a:defRPr sz="2132" b="1"/>
            </a:lvl9pPr>
          </a:lstStyle>
          <a:p>
            <a:pPr lvl="0"/>
            <a:r>
              <a:rPr lang="en-US"/>
              <a:t>Click to edit Master text styles</a:t>
            </a:r>
          </a:p>
        </p:txBody>
      </p:sp>
      <p:sp>
        <p:nvSpPr>
          <p:cNvPr id="4" name="Content Placeholder 3"/>
          <p:cNvSpPr>
            <a:spLocks noGrp="1"/>
          </p:cNvSpPr>
          <p:nvPr>
            <p:ph sz="half" idx="2"/>
          </p:nvPr>
        </p:nvSpPr>
        <p:spPr>
          <a:xfrm>
            <a:off x="609600" y="2173920"/>
            <a:ext cx="5386918" cy="3952391"/>
          </a:xfrm>
        </p:spPr>
        <p:txBody>
          <a:bodyPr/>
          <a:lstStyle>
            <a:lvl1pPr>
              <a:defRPr sz="3197"/>
            </a:lvl1pPr>
            <a:lvl2pPr>
              <a:defRPr sz="2664"/>
            </a:lvl2pPr>
            <a:lvl3pPr>
              <a:defRPr sz="2397"/>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279"/>
            <a:ext cx="5389033" cy="638642"/>
          </a:xfrm>
        </p:spPr>
        <p:txBody>
          <a:bodyPr anchor="b"/>
          <a:lstStyle>
            <a:lvl1pPr marL="0" indent="0">
              <a:buNone/>
              <a:defRPr sz="3197" b="1"/>
            </a:lvl1pPr>
            <a:lvl2pPr marL="609004" indent="0">
              <a:buNone/>
              <a:defRPr sz="2664" b="1"/>
            </a:lvl2pPr>
            <a:lvl3pPr marL="1218008" indent="0">
              <a:buNone/>
              <a:defRPr sz="2397" b="1"/>
            </a:lvl3pPr>
            <a:lvl4pPr marL="1827013" indent="0">
              <a:buNone/>
              <a:defRPr sz="2132" b="1"/>
            </a:lvl4pPr>
            <a:lvl5pPr marL="2436017" indent="0">
              <a:buNone/>
              <a:defRPr sz="2132" b="1"/>
            </a:lvl5pPr>
            <a:lvl6pPr marL="3045021" indent="0">
              <a:buNone/>
              <a:defRPr sz="2132" b="1"/>
            </a:lvl6pPr>
            <a:lvl7pPr marL="3654025" indent="0">
              <a:buNone/>
              <a:defRPr sz="2132" b="1"/>
            </a:lvl7pPr>
            <a:lvl8pPr marL="4263029" indent="0">
              <a:buNone/>
              <a:defRPr sz="2132" b="1"/>
            </a:lvl8pPr>
            <a:lvl9pPr marL="4872033" indent="0">
              <a:buNone/>
              <a:defRPr sz="2132" b="1"/>
            </a:lvl9pPr>
          </a:lstStyle>
          <a:p>
            <a:pPr lvl="0"/>
            <a:r>
              <a:rPr lang="en-US"/>
              <a:t>Click to edit Master text styles</a:t>
            </a:r>
          </a:p>
        </p:txBody>
      </p:sp>
      <p:sp>
        <p:nvSpPr>
          <p:cNvPr id="6" name="Content Placeholder 5"/>
          <p:cNvSpPr>
            <a:spLocks noGrp="1"/>
          </p:cNvSpPr>
          <p:nvPr>
            <p:ph sz="quarter" idx="4"/>
          </p:nvPr>
        </p:nvSpPr>
        <p:spPr>
          <a:xfrm>
            <a:off x="6193368" y="2173920"/>
            <a:ext cx="5389033" cy="3952391"/>
          </a:xfrm>
        </p:spPr>
        <p:txBody>
          <a:bodyPr/>
          <a:lstStyle>
            <a:lvl1pPr>
              <a:defRPr sz="3197"/>
            </a:lvl1pPr>
            <a:lvl2pPr>
              <a:defRPr sz="2664"/>
            </a:lvl2pPr>
            <a:lvl3pPr>
              <a:defRPr sz="2397"/>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5E1425-AB73-1E47-B4AA-E0CA51D26D98}"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397682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5E1425-AB73-1E47-B4AA-E0CA51D26D98}"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11914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C027B8-FBB2-B8B6-D22E-00E9EF0205E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7" name="Title 1">
            <a:extLst>
              <a:ext uri="{FF2B5EF4-FFF2-40B4-BE49-F238E27FC236}">
                <a16:creationId xmlns:a16="http://schemas.microsoft.com/office/drawing/2014/main" id="{6C6D5A5D-422F-D848-B375-8DFA0D136A71}"/>
              </a:ext>
            </a:extLst>
          </p:cNvPr>
          <p:cNvSpPr>
            <a:spLocks noGrp="1"/>
          </p:cNvSpPr>
          <p:nvPr>
            <p:ph type="ctrTitle"/>
          </p:nvPr>
        </p:nvSpPr>
        <p:spPr>
          <a:xfrm>
            <a:off x="914399" y="2011807"/>
            <a:ext cx="9539593" cy="1266686"/>
          </a:xfrm>
        </p:spPr>
        <p:txBody>
          <a:bodyPr anchor="b">
            <a:noAutofit/>
          </a:bodyPr>
          <a:lstStyle>
            <a:lvl1pPr algn="l">
              <a:defRPr sz="5328">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843A4CEA-D5FA-8140-8175-9E51B2CAC453}"/>
              </a:ext>
            </a:extLst>
          </p:cNvPr>
          <p:cNvSpPr>
            <a:spLocks noGrp="1"/>
          </p:cNvSpPr>
          <p:nvPr>
            <p:ph type="subTitle" idx="1"/>
          </p:nvPr>
        </p:nvSpPr>
        <p:spPr>
          <a:xfrm>
            <a:off x="914401" y="3904506"/>
            <a:ext cx="8237108" cy="1865203"/>
          </a:xfrm>
        </p:spPr>
        <p:txBody>
          <a:bodyPr>
            <a:normAutofit/>
          </a:bodyPr>
          <a:lstStyle>
            <a:lvl1pPr marL="0" marR="0" indent="0" algn="l" defTabSz="1218008" rtl="0" eaLnBrk="1" fontAlgn="auto" latinLnBrk="0" hangingPunct="1">
              <a:lnSpc>
                <a:spcPct val="90000"/>
              </a:lnSpc>
              <a:spcBef>
                <a:spcPts val="1332"/>
              </a:spcBef>
              <a:spcAft>
                <a:spcPts val="0"/>
              </a:spcAft>
              <a:buClrTx/>
              <a:buSzTx/>
              <a:buFont typeface="Arial" panose="020B0604020202020204" pitchFamily="34" charset="0"/>
              <a:buNone/>
              <a:tabLst/>
              <a:defRPr sz="1865">
                <a:solidFill>
                  <a:schemeClr val="bg1"/>
                </a:solidFill>
              </a:defRPr>
            </a:lvl1pPr>
            <a:lvl2pPr marL="609004" indent="0" algn="ctr">
              <a:buNone/>
              <a:defRPr sz="2664"/>
            </a:lvl2pPr>
            <a:lvl3pPr marL="1218008" indent="0" algn="ctr">
              <a:buNone/>
              <a:defRPr sz="2397"/>
            </a:lvl3pPr>
            <a:lvl4pPr marL="1827013" indent="0" algn="ctr">
              <a:buNone/>
              <a:defRPr sz="2132"/>
            </a:lvl4pPr>
            <a:lvl5pPr marL="2436017" indent="0" algn="ctr">
              <a:buNone/>
              <a:defRPr sz="2132"/>
            </a:lvl5pPr>
            <a:lvl6pPr marL="3045021" indent="0" algn="ctr">
              <a:buNone/>
              <a:defRPr sz="2132"/>
            </a:lvl6pPr>
            <a:lvl7pPr marL="3654025" indent="0" algn="ctr">
              <a:buNone/>
              <a:defRPr sz="2132"/>
            </a:lvl7pPr>
            <a:lvl8pPr marL="4263029" indent="0" algn="ctr">
              <a:buNone/>
              <a:defRPr sz="2132"/>
            </a:lvl8pPr>
            <a:lvl9pPr marL="4872033" indent="0" algn="ctr">
              <a:buNone/>
              <a:defRPr sz="2132"/>
            </a:lvl9pPr>
          </a:lstStyle>
          <a:p>
            <a:pPr marL="0" marR="0" lvl="0" indent="0" algn="l" defTabSz="1218008" rtl="0" eaLnBrk="1" fontAlgn="auto" latinLnBrk="0" hangingPunct="1">
              <a:lnSpc>
                <a:spcPct val="90000"/>
              </a:lnSpc>
              <a:spcBef>
                <a:spcPts val="1332"/>
              </a:spcBef>
              <a:spcAft>
                <a:spcPts val="0"/>
              </a:spcAft>
              <a:buClrTx/>
              <a:buSzTx/>
              <a:buFont typeface="Arial" panose="020B0604020202020204" pitchFamily="34" charset="0"/>
              <a:buNone/>
              <a:tabLst/>
              <a:defRPr/>
            </a:pPr>
            <a:r>
              <a:rPr lang="en-US" dirty="0"/>
              <a:t>Click to edit Master subtitle style</a:t>
            </a:r>
          </a:p>
        </p:txBody>
      </p:sp>
    </p:spTree>
    <p:extLst>
      <p:ext uri="{BB962C8B-B14F-4D97-AF65-F5344CB8AC3E}">
        <p14:creationId xmlns:p14="http://schemas.microsoft.com/office/powerpoint/2010/main" val="25462957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F6C530-01DC-6D47-8585-7AFB2CF1506C}"/>
              </a:ext>
            </a:extLst>
          </p:cNvPr>
          <p:cNvPicPr>
            <a:picLocks noChangeAspect="1"/>
          </p:cNvPicPr>
          <p:nvPr userDrawn="1"/>
        </p:nvPicPr>
        <p:blipFill>
          <a:blip r:embed="rId2"/>
          <a:stretch>
            <a:fillRect/>
          </a:stretch>
        </p:blipFill>
        <p:spPr>
          <a:xfrm>
            <a:off x="0" y="0"/>
            <a:ext cx="12192000" cy="1635373"/>
          </a:xfrm>
          <a:prstGeom prst="rect">
            <a:avLst/>
          </a:prstGeom>
        </p:spPr>
      </p:pic>
      <p:sp>
        <p:nvSpPr>
          <p:cNvPr id="10" name="Title 1">
            <a:extLst>
              <a:ext uri="{FF2B5EF4-FFF2-40B4-BE49-F238E27FC236}">
                <a16:creationId xmlns:a16="http://schemas.microsoft.com/office/drawing/2014/main" id="{3300C073-1A74-2C4D-BF24-AE3E16B3A68E}"/>
              </a:ext>
            </a:extLst>
          </p:cNvPr>
          <p:cNvSpPr>
            <a:spLocks noGrp="1"/>
          </p:cNvSpPr>
          <p:nvPr>
            <p:ph type="title"/>
          </p:nvPr>
        </p:nvSpPr>
        <p:spPr>
          <a:xfrm>
            <a:off x="844621" y="350580"/>
            <a:ext cx="8228862"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D2179979-BA89-1E4C-97D1-82B76A35F18A}"/>
              </a:ext>
            </a:extLst>
          </p:cNvPr>
          <p:cNvSpPr>
            <a:spLocks noGrp="1"/>
          </p:cNvSpPr>
          <p:nvPr>
            <p:ph type="body" idx="1"/>
          </p:nvPr>
        </p:nvSpPr>
        <p:spPr>
          <a:xfrm>
            <a:off x="844623" y="2194998"/>
            <a:ext cx="10940978" cy="3776940"/>
          </a:xfrm>
        </p:spPr>
        <p:txBody>
          <a:bodyPr/>
          <a:lstStyle>
            <a:lvl1pPr marL="0" indent="0">
              <a:buNone/>
              <a:defRPr sz="3197">
                <a:solidFill>
                  <a:schemeClr val="tx1"/>
                </a:solidFill>
              </a:defRPr>
            </a:lvl1pPr>
            <a:lvl2pPr marL="609004" indent="0">
              <a:buNone/>
              <a:defRPr sz="2664">
                <a:solidFill>
                  <a:schemeClr val="tx1">
                    <a:tint val="75000"/>
                  </a:schemeClr>
                </a:solidFill>
              </a:defRPr>
            </a:lvl2pPr>
            <a:lvl3pPr marL="1218008" indent="0">
              <a:buNone/>
              <a:defRPr sz="2397">
                <a:solidFill>
                  <a:schemeClr val="tx1">
                    <a:tint val="75000"/>
                  </a:schemeClr>
                </a:solidFill>
              </a:defRPr>
            </a:lvl3pPr>
            <a:lvl4pPr marL="1827013" indent="0">
              <a:buNone/>
              <a:defRPr sz="2132">
                <a:solidFill>
                  <a:schemeClr val="tx1">
                    <a:tint val="75000"/>
                  </a:schemeClr>
                </a:solidFill>
              </a:defRPr>
            </a:lvl4pPr>
            <a:lvl5pPr marL="2436017" indent="0">
              <a:buNone/>
              <a:defRPr sz="2132">
                <a:solidFill>
                  <a:schemeClr val="tx1">
                    <a:tint val="75000"/>
                  </a:schemeClr>
                </a:solidFill>
              </a:defRPr>
            </a:lvl5pPr>
            <a:lvl6pPr marL="3045021" indent="0">
              <a:buNone/>
              <a:defRPr sz="2132">
                <a:solidFill>
                  <a:schemeClr val="tx1">
                    <a:tint val="75000"/>
                  </a:schemeClr>
                </a:solidFill>
              </a:defRPr>
            </a:lvl6pPr>
            <a:lvl7pPr marL="3654025" indent="0">
              <a:buNone/>
              <a:defRPr sz="2132">
                <a:solidFill>
                  <a:schemeClr val="tx1">
                    <a:tint val="75000"/>
                  </a:schemeClr>
                </a:solidFill>
              </a:defRPr>
            </a:lvl7pPr>
            <a:lvl8pPr marL="4263029" indent="0">
              <a:buNone/>
              <a:defRPr sz="2132">
                <a:solidFill>
                  <a:schemeClr val="tx1">
                    <a:tint val="75000"/>
                  </a:schemeClr>
                </a:solidFill>
              </a:defRPr>
            </a:lvl8pPr>
            <a:lvl9pPr marL="4872033" indent="0">
              <a:buNone/>
              <a:defRPr sz="2132">
                <a:solidFill>
                  <a:schemeClr val="tx1">
                    <a:tint val="75000"/>
                  </a:schemeClr>
                </a:solidFill>
              </a:defRPr>
            </a:lvl9pPr>
          </a:lstStyle>
          <a:p>
            <a:pPr lvl="0"/>
            <a:r>
              <a:rPr lang="en-US" dirty="0"/>
              <a:t>Click to edit Master text styles</a:t>
            </a:r>
          </a:p>
        </p:txBody>
      </p:sp>
      <p:sp>
        <p:nvSpPr>
          <p:cNvPr id="14" name="Slide Number Placeholder 5">
            <a:extLst>
              <a:ext uri="{FF2B5EF4-FFF2-40B4-BE49-F238E27FC236}">
                <a16:creationId xmlns:a16="http://schemas.microsoft.com/office/drawing/2014/main" id="{8DC4BA25-EF9C-F441-9065-C713ECB0D42A}"/>
              </a:ext>
            </a:extLst>
          </p:cNvPr>
          <p:cNvSpPr txBox="1">
            <a:spLocks/>
          </p:cNvSpPr>
          <p:nvPr userDrawn="1"/>
        </p:nvSpPr>
        <p:spPr>
          <a:xfrm>
            <a:off x="10097311" y="7059736"/>
            <a:ext cx="846788" cy="297471"/>
          </a:xfrm>
          <a:prstGeom prst="rect">
            <a:avLst/>
          </a:prstGeom>
        </p:spPr>
        <p:txBody>
          <a:bodyPr vert="horz" lIns="121808" tIns="60903" rIns="121808" bIns="60903" rtlCol="0" anchor="ctr" anchorCtr="0"/>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E63A33-8271-4DD0-9C48-789913D7C115}" type="slidenum">
              <a:rPr lang="en-US" sz="1332" smtClean="0">
                <a:solidFill>
                  <a:schemeClr val="tx1"/>
                </a:solidFill>
                <a:latin typeface="+mj-lt"/>
              </a:rPr>
              <a:pPr/>
              <a:t>‹#›</a:t>
            </a:fld>
            <a:endParaRPr lang="en-US" sz="1332" dirty="0">
              <a:solidFill>
                <a:schemeClr val="tx1"/>
              </a:solidFill>
              <a:latin typeface="+mj-lt"/>
            </a:endParaRPr>
          </a:p>
        </p:txBody>
      </p:sp>
    </p:spTree>
    <p:extLst>
      <p:ext uri="{BB962C8B-B14F-4D97-AF65-F5344CB8AC3E}">
        <p14:creationId xmlns:p14="http://schemas.microsoft.com/office/powerpoint/2010/main" val="6169903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395E040F-006B-DB47-857F-EE74EBE7F56B}"/>
              </a:ext>
            </a:extLst>
          </p:cNvPr>
          <p:cNvPicPr>
            <a:picLocks noChangeAspect="1"/>
          </p:cNvPicPr>
          <p:nvPr userDrawn="1"/>
        </p:nvPicPr>
        <p:blipFill>
          <a:blip r:embed="rId2"/>
          <a:stretch>
            <a:fillRect/>
          </a:stretch>
        </p:blipFill>
        <p:spPr>
          <a:xfrm>
            <a:off x="6573" y="-1"/>
            <a:ext cx="12193422" cy="6858000"/>
          </a:xfrm>
          <a:prstGeom prst="rect">
            <a:avLst/>
          </a:prstGeom>
        </p:spPr>
      </p:pic>
      <p:sp>
        <p:nvSpPr>
          <p:cNvPr id="7" name="Title 1">
            <a:extLst>
              <a:ext uri="{FF2B5EF4-FFF2-40B4-BE49-F238E27FC236}">
                <a16:creationId xmlns:a16="http://schemas.microsoft.com/office/drawing/2014/main" id="{6C6D5A5D-422F-D848-B375-8DFA0D136A71}"/>
              </a:ext>
            </a:extLst>
          </p:cNvPr>
          <p:cNvSpPr>
            <a:spLocks noGrp="1"/>
          </p:cNvSpPr>
          <p:nvPr>
            <p:ph type="ctrTitle"/>
          </p:nvPr>
        </p:nvSpPr>
        <p:spPr>
          <a:xfrm>
            <a:off x="914399" y="2011807"/>
            <a:ext cx="9539593" cy="1266686"/>
          </a:xfrm>
        </p:spPr>
        <p:txBody>
          <a:bodyPr anchor="b">
            <a:noAutofit/>
          </a:bodyPr>
          <a:lstStyle>
            <a:lvl1pPr algn="l">
              <a:defRPr sz="5328">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843A4CEA-D5FA-8140-8175-9E51B2CAC453}"/>
              </a:ext>
            </a:extLst>
          </p:cNvPr>
          <p:cNvSpPr>
            <a:spLocks noGrp="1"/>
          </p:cNvSpPr>
          <p:nvPr>
            <p:ph type="subTitle" idx="1"/>
          </p:nvPr>
        </p:nvSpPr>
        <p:spPr>
          <a:xfrm>
            <a:off x="914401" y="3904506"/>
            <a:ext cx="8237108" cy="1865203"/>
          </a:xfrm>
        </p:spPr>
        <p:txBody>
          <a:bodyPr>
            <a:normAutofit/>
          </a:bodyPr>
          <a:lstStyle>
            <a:lvl1pPr marL="0" marR="0" indent="0" algn="l" defTabSz="1218008" rtl="0" eaLnBrk="1" fontAlgn="auto" latinLnBrk="0" hangingPunct="1">
              <a:lnSpc>
                <a:spcPct val="90000"/>
              </a:lnSpc>
              <a:spcBef>
                <a:spcPts val="1332"/>
              </a:spcBef>
              <a:spcAft>
                <a:spcPts val="0"/>
              </a:spcAft>
              <a:buClrTx/>
              <a:buSzTx/>
              <a:buFont typeface="Arial" panose="020B0604020202020204" pitchFamily="34" charset="0"/>
              <a:buNone/>
              <a:tabLst/>
              <a:defRPr sz="1865">
                <a:solidFill>
                  <a:schemeClr val="bg1"/>
                </a:solidFill>
              </a:defRPr>
            </a:lvl1pPr>
            <a:lvl2pPr marL="609004" indent="0" algn="ctr">
              <a:buNone/>
              <a:defRPr sz="2664"/>
            </a:lvl2pPr>
            <a:lvl3pPr marL="1218008" indent="0" algn="ctr">
              <a:buNone/>
              <a:defRPr sz="2397"/>
            </a:lvl3pPr>
            <a:lvl4pPr marL="1827013" indent="0" algn="ctr">
              <a:buNone/>
              <a:defRPr sz="2132"/>
            </a:lvl4pPr>
            <a:lvl5pPr marL="2436017" indent="0" algn="ctr">
              <a:buNone/>
              <a:defRPr sz="2132"/>
            </a:lvl5pPr>
            <a:lvl6pPr marL="3045021" indent="0" algn="ctr">
              <a:buNone/>
              <a:defRPr sz="2132"/>
            </a:lvl6pPr>
            <a:lvl7pPr marL="3654025" indent="0" algn="ctr">
              <a:buNone/>
              <a:defRPr sz="2132"/>
            </a:lvl7pPr>
            <a:lvl8pPr marL="4263029" indent="0" algn="ctr">
              <a:buNone/>
              <a:defRPr sz="2132"/>
            </a:lvl8pPr>
            <a:lvl9pPr marL="4872033" indent="0" algn="ctr">
              <a:buNone/>
              <a:defRPr sz="2132"/>
            </a:lvl9pPr>
          </a:lstStyle>
          <a:p>
            <a:pPr marL="0" marR="0" lvl="0" indent="0" algn="l" defTabSz="1218008" rtl="0" eaLnBrk="1" fontAlgn="auto" latinLnBrk="0" hangingPunct="1">
              <a:lnSpc>
                <a:spcPct val="90000"/>
              </a:lnSpc>
              <a:spcBef>
                <a:spcPts val="1332"/>
              </a:spcBef>
              <a:spcAft>
                <a:spcPts val="0"/>
              </a:spcAft>
              <a:buClrTx/>
              <a:buSzTx/>
              <a:buFont typeface="Arial" panose="020B0604020202020204" pitchFamily="34" charset="0"/>
              <a:buNone/>
              <a:tabLst/>
              <a:defRPr/>
            </a:pPr>
            <a:r>
              <a:rPr lang="en-US" dirty="0"/>
              <a:t>Click to edit Master subtitle style</a:t>
            </a:r>
          </a:p>
        </p:txBody>
      </p:sp>
    </p:spTree>
    <p:extLst>
      <p:ext uri="{BB962C8B-B14F-4D97-AF65-F5344CB8AC3E}">
        <p14:creationId xmlns:p14="http://schemas.microsoft.com/office/powerpoint/2010/main" val="9474002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9" name="Picture 8" descr="A picture containing bird&#10;&#10;Description automatically generated">
            <a:extLst>
              <a:ext uri="{FF2B5EF4-FFF2-40B4-BE49-F238E27FC236}">
                <a16:creationId xmlns:a16="http://schemas.microsoft.com/office/drawing/2014/main" id="{C2BE28A7-45BE-9448-9C2D-8305BC5A0656}"/>
              </a:ext>
            </a:extLst>
          </p:cNvPr>
          <p:cNvPicPr>
            <a:picLocks noChangeAspect="1"/>
          </p:cNvPicPr>
          <p:nvPr userDrawn="1"/>
        </p:nvPicPr>
        <p:blipFill>
          <a:blip r:embed="rId2"/>
          <a:stretch>
            <a:fillRect/>
          </a:stretch>
        </p:blipFill>
        <p:spPr>
          <a:xfrm>
            <a:off x="-16933" y="-11277"/>
            <a:ext cx="12208933" cy="1635373"/>
          </a:xfrm>
          <a:prstGeom prst="rect">
            <a:avLst/>
          </a:prstGeom>
        </p:spPr>
      </p:pic>
      <p:sp>
        <p:nvSpPr>
          <p:cNvPr id="10" name="Title 1">
            <a:extLst>
              <a:ext uri="{FF2B5EF4-FFF2-40B4-BE49-F238E27FC236}">
                <a16:creationId xmlns:a16="http://schemas.microsoft.com/office/drawing/2014/main" id="{3300C073-1A74-2C4D-BF24-AE3E16B3A68E}"/>
              </a:ext>
            </a:extLst>
          </p:cNvPr>
          <p:cNvSpPr>
            <a:spLocks noGrp="1"/>
          </p:cNvSpPr>
          <p:nvPr>
            <p:ph type="title"/>
          </p:nvPr>
        </p:nvSpPr>
        <p:spPr>
          <a:xfrm>
            <a:off x="844621" y="350580"/>
            <a:ext cx="8228862"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D2179979-BA89-1E4C-97D1-82B76A35F18A}"/>
              </a:ext>
            </a:extLst>
          </p:cNvPr>
          <p:cNvSpPr>
            <a:spLocks noGrp="1"/>
          </p:cNvSpPr>
          <p:nvPr>
            <p:ph type="body" idx="1"/>
          </p:nvPr>
        </p:nvSpPr>
        <p:spPr>
          <a:xfrm>
            <a:off x="844623" y="2194998"/>
            <a:ext cx="10940978" cy="3776940"/>
          </a:xfrm>
        </p:spPr>
        <p:txBody>
          <a:bodyPr/>
          <a:lstStyle>
            <a:lvl1pPr marL="0" indent="0">
              <a:buNone/>
              <a:defRPr sz="3197">
                <a:solidFill>
                  <a:schemeClr val="tx1"/>
                </a:solidFill>
              </a:defRPr>
            </a:lvl1pPr>
            <a:lvl2pPr marL="609004" indent="0">
              <a:buNone/>
              <a:defRPr sz="2664">
                <a:solidFill>
                  <a:schemeClr val="tx1">
                    <a:tint val="75000"/>
                  </a:schemeClr>
                </a:solidFill>
              </a:defRPr>
            </a:lvl2pPr>
            <a:lvl3pPr marL="1218008" indent="0">
              <a:buNone/>
              <a:defRPr sz="2397">
                <a:solidFill>
                  <a:schemeClr val="tx1">
                    <a:tint val="75000"/>
                  </a:schemeClr>
                </a:solidFill>
              </a:defRPr>
            </a:lvl3pPr>
            <a:lvl4pPr marL="1827013" indent="0">
              <a:buNone/>
              <a:defRPr sz="2132">
                <a:solidFill>
                  <a:schemeClr val="tx1">
                    <a:tint val="75000"/>
                  </a:schemeClr>
                </a:solidFill>
              </a:defRPr>
            </a:lvl4pPr>
            <a:lvl5pPr marL="2436017" indent="0">
              <a:buNone/>
              <a:defRPr sz="2132">
                <a:solidFill>
                  <a:schemeClr val="tx1">
                    <a:tint val="75000"/>
                  </a:schemeClr>
                </a:solidFill>
              </a:defRPr>
            </a:lvl5pPr>
            <a:lvl6pPr marL="3045021" indent="0">
              <a:buNone/>
              <a:defRPr sz="2132">
                <a:solidFill>
                  <a:schemeClr val="tx1">
                    <a:tint val="75000"/>
                  </a:schemeClr>
                </a:solidFill>
              </a:defRPr>
            </a:lvl6pPr>
            <a:lvl7pPr marL="3654025" indent="0">
              <a:buNone/>
              <a:defRPr sz="2132">
                <a:solidFill>
                  <a:schemeClr val="tx1">
                    <a:tint val="75000"/>
                  </a:schemeClr>
                </a:solidFill>
              </a:defRPr>
            </a:lvl7pPr>
            <a:lvl8pPr marL="4263029" indent="0">
              <a:buNone/>
              <a:defRPr sz="2132">
                <a:solidFill>
                  <a:schemeClr val="tx1">
                    <a:tint val="75000"/>
                  </a:schemeClr>
                </a:solidFill>
              </a:defRPr>
            </a:lvl8pPr>
            <a:lvl9pPr marL="4872033" indent="0">
              <a:buNone/>
              <a:defRPr sz="2132">
                <a:solidFill>
                  <a:schemeClr val="tx1">
                    <a:tint val="75000"/>
                  </a:schemeClr>
                </a:solidFill>
              </a:defRPr>
            </a:lvl9pPr>
          </a:lstStyle>
          <a:p>
            <a:pPr lvl="0"/>
            <a:r>
              <a:rPr lang="en-US" dirty="0"/>
              <a:t>Click to edit Master text styles</a:t>
            </a:r>
          </a:p>
        </p:txBody>
      </p:sp>
      <p:sp>
        <p:nvSpPr>
          <p:cNvPr id="14" name="Slide Number Placeholder 5">
            <a:extLst>
              <a:ext uri="{FF2B5EF4-FFF2-40B4-BE49-F238E27FC236}">
                <a16:creationId xmlns:a16="http://schemas.microsoft.com/office/drawing/2014/main" id="{8DC4BA25-EF9C-F441-9065-C713ECB0D42A}"/>
              </a:ext>
            </a:extLst>
          </p:cNvPr>
          <p:cNvSpPr txBox="1">
            <a:spLocks/>
          </p:cNvSpPr>
          <p:nvPr userDrawn="1"/>
        </p:nvSpPr>
        <p:spPr>
          <a:xfrm>
            <a:off x="10097311" y="7059736"/>
            <a:ext cx="846788" cy="297471"/>
          </a:xfrm>
          <a:prstGeom prst="rect">
            <a:avLst/>
          </a:prstGeom>
        </p:spPr>
        <p:txBody>
          <a:bodyPr vert="horz" lIns="121808" tIns="60903" rIns="121808" bIns="60903" rtlCol="0" anchor="ctr" anchorCtr="0"/>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E63A33-8271-4DD0-9C48-789913D7C115}" type="slidenum">
              <a:rPr lang="en-US" sz="1332" smtClean="0">
                <a:solidFill>
                  <a:schemeClr val="tx1"/>
                </a:solidFill>
                <a:latin typeface="+mj-lt"/>
              </a:rPr>
              <a:pPr/>
              <a:t>‹#›</a:t>
            </a:fld>
            <a:endParaRPr lang="en-US" sz="1332" dirty="0">
              <a:solidFill>
                <a:schemeClr val="tx1"/>
              </a:solidFill>
              <a:latin typeface="+mj-lt"/>
            </a:endParaRPr>
          </a:p>
        </p:txBody>
      </p:sp>
    </p:spTree>
    <p:extLst>
      <p:ext uri="{BB962C8B-B14F-4D97-AF65-F5344CB8AC3E}">
        <p14:creationId xmlns:p14="http://schemas.microsoft.com/office/powerpoint/2010/main" val="22511434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9" name="Picture 8" descr="A picture containing bird&#10;&#10;Description automatically generated">
            <a:extLst>
              <a:ext uri="{FF2B5EF4-FFF2-40B4-BE49-F238E27FC236}">
                <a16:creationId xmlns:a16="http://schemas.microsoft.com/office/drawing/2014/main" id="{C2BE28A7-45BE-9448-9C2D-8305BC5A0656}"/>
              </a:ext>
            </a:extLst>
          </p:cNvPr>
          <p:cNvPicPr>
            <a:picLocks noChangeAspect="1"/>
          </p:cNvPicPr>
          <p:nvPr userDrawn="1"/>
        </p:nvPicPr>
        <p:blipFill>
          <a:blip r:embed="rId2"/>
          <a:stretch>
            <a:fillRect/>
          </a:stretch>
        </p:blipFill>
        <p:spPr>
          <a:xfrm>
            <a:off x="-16933" y="-11277"/>
            <a:ext cx="12208933" cy="1635373"/>
          </a:xfrm>
          <a:prstGeom prst="rect">
            <a:avLst/>
          </a:prstGeom>
        </p:spPr>
      </p:pic>
      <p:sp>
        <p:nvSpPr>
          <p:cNvPr id="10" name="Title 1">
            <a:extLst>
              <a:ext uri="{FF2B5EF4-FFF2-40B4-BE49-F238E27FC236}">
                <a16:creationId xmlns:a16="http://schemas.microsoft.com/office/drawing/2014/main" id="{3300C073-1A74-2C4D-BF24-AE3E16B3A68E}"/>
              </a:ext>
            </a:extLst>
          </p:cNvPr>
          <p:cNvSpPr>
            <a:spLocks noGrp="1"/>
          </p:cNvSpPr>
          <p:nvPr>
            <p:ph type="title"/>
          </p:nvPr>
        </p:nvSpPr>
        <p:spPr>
          <a:xfrm>
            <a:off x="844621" y="350580"/>
            <a:ext cx="8228862" cy="837831"/>
          </a:xfrm>
        </p:spPr>
        <p:txBody>
          <a:bodyPr anchor="b">
            <a:normAutofit/>
          </a:bodyPr>
          <a:lstStyle>
            <a:lvl1pPr algn="l">
              <a:defRPr sz="3730">
                <a:solidFill>
                  <a:schemeClr val="tx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D2179979-BA89-1E4C-97D1-82B76A35F18A}"/>
              </a:ext>
            </a:extLst>
          </p:cNvPr>
          <p:cNvSpPr>
            <a:spLocks noGrp="1"/>
          </p:cNvSpPr>
          <p:nvPr>
            <p:ph type="body" idx="1"/>
          </p:nvPr>
        </p:nvSpPr>
        <p:spPr>
          <a:xfrm>
            <a:off x="844623" y="2194998"/>
            <a:ext cx="10940978" cy="3776940"/>
          </a:xfrm>
        </p:spPr>
        <p:txBody>
          <a:bodyPr/>
          <a:lstStyle>
            <a:lvl1pPr marL="0" indent="0">
              <a:buNone/>
              <a:defRPr sz="3197">
                <a:solidFill>
                  <a:schemeClr val="tx1"/>
                </a:solidFill>
              </a:defRPr>
            </a:lvl1pPr>
            <a:lvl2pPr marL="609004" indent="0">
              <a:buNone/>
              <a:defRPr sz="2664">
                <a:solidFill>
                  <a:schemeClr val="tx1">
                    <a:tint val="75000"/>
                  </a:schemeClr>
                </a:solidFill>
              </a:defRPr>
            </a:lvl2pPr>
            <a:lvl3pPr marL="1218008" indent="0">
              <a:buNone/>
              <a:defRPr sz="2397">
                <a:solidFill>
                  <a:schemeClr val="tx1">
                    <a:tint val="75000"/>
                  </a:schemeClr>
                </a:solidFill>
              </a:defRPr>
            </a:lvl3pPr>
            <a:lvl4pPr marL="1827013" indent="0">
              <a:buNone/>
              <a:defRPr sz="2132">
                <a:solidFill>
                  <a:schemeClr val="tx1">
                    <a:tint val="75000"/>
                  </a:schemeClr>
                </a:solidFill>
              </a:defRPr>
            </a:lvl4pPr>
            <a:lvl5pPr marL="2436017" indent="0">
              <a:buNone/>
              <a:defRPr sz="2132">
                <a:solidFill>
                  <a:schemeClr val="tx1">
                    <a:tint val="75000"/>
                  </a:schemeClr>
                </a:solidFill>
              </a:defRPr>
            </a:lvl5pPr>
            <a:lvl6pPr marL="3045021" indent="0">
              <a:buNone/>
              <a:defRPr sz="2132">
                <a:solidFill>
                  <a:schemeClr val="tx1">
                    <a:tint val="75000"/>
                  </a:schemeClr>
                </a:solidFill>
              </a:defRPr>
            </a:lvl6pPr>
            <a:lvl7pPr marL="3654025" indent="0">
              <a:buNone/>
              <a:defRPr sz="2132">
                <a:solidFill>
                  <a:schemeClr val="tx1">
                    <a:tint val="75000"/>
                  </a:schemeClr>
                </a:solidFill>
              </a:defRPr>
            </a:lvl7pPr>
            <a:lvl8pPr marL="4263029" indent="0">
              <a:buNone/>
              <a:defRPr sz="2132">
                <a:solidFill>
                  <a:schemeClr val="tx1">
                    <a:tint val="75000"/>
                  </a:schemeClr>
                </a:solidFill>
              </a:defRPr>
            </a:lvl8pPr>
            <a:lvl9pPr marL="4872033" indent="0">
              <a:buNone/>
              <a:defRPr sz="2132">
                <a:solidFill>
                  <a:schemeClr val="tx1">
                    <a:tint val="75000"/>
                  </a:schemeClr>
                </a:solidFill>
              </a:defRPr>
            </a:lvl9pPr>
          </a:lstStyle>
          <a:p>
            <a:pPr lvl="0"/>
            <a:r>
              <a:rPr lang="en-US" dirty="0"/>
              <a:t>Click to edit Master text styles</a:t>
            </a:r>
          </a:p>
        </p:txBody>
      </p:sp>
      <p:sp>
        <p:nvSpPr>
          <p:cNvPr id="14" name="Slide Number Placeholder 5">
            <a:extLst>
              <a:ext uri="{FF2B5EF4-FFF2-40B4-BE49-F238E27FC236}">
                <a16:creationId xmlns:a16="http://schemas.microsoft.com/office/drawing/2014/main" id="{8DC4BA25-EF9C-F441-9065-C713ECB0D42A}"/>
              </a:ext>
            </a:extLst>
          </p:cNvPr>
          <p:cNvSpPr txBox="1">
            <a:spLocks/>
          </p:cNvSpPr>
          <p:nvPr userDrawn="1"/>
        </p:nvSpPr>
        <p:spPr>
          <a:xfrm>
            <a:off x="10097311" y="7059736"/>
            <a:ext cx="846788" cy="297471"/>
          </a:xfrm>
          <a:prstGeom prst="rect">
            <a:avLst/>
          </a:prstGeom>
        </p:spPr>
        <p:txBody>
          <a:bodyPr vert="horz" lIns="121808" tIns="60903" rIns="121808" bIns="60903" rtlCol="0" anchor="ctr" anchorCtr="0"/>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E63A33-8271-4DD0-9C48-789913D7C115}" type="slidenum">
              <a:rPr lang="en-US" sz="1332" smtClean="0">
                <a:solidFill>
                  <a:schemeClr val="tx1"/>
                </a:solidFill>
                <a:latin typeface="+mj-lt"/>
              </a:rPr>
              <a:pPr/>
              <a:t>‹#›</a:t>
            </a:fld>
            <a:endParaRPr lang="en-US" sz="1332" dirty="0">
              <a:solidFill>
                <a:schemeClr val="tx1"/>
              </a:solidFill>
              <a:latin typeface="+mj-lt"/>
            </a:endParaRPr>
          </a:p>
        </p:txBody>
      </p:sp>
    </p:spTree>
    <p:extLst>
      <p:ext uri="{BB962C8B-B14F-4D97-AF65-F5344CB8AC3E}">
        <p14:creationId xmlns:p14="http://schemas.microsoft.com/office/powerpoint/2010/main" val="1616496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AB32B0B9-9165-F34E-9676-DF013502BF84}"/>
              </a:ext>
            </a:extLst>
          </p:cNvPr>
          <p:cNvSpPr>
            <a:spLocks noGrp="1"/>
          </p:cNvSpPr>
          <p:nvPr>
            <p:ph type="body" sz="quarter" idx="4294967295" hasCustomPrompt="1"/>
          </p:nvPr>
        </p:nvSpPr>
        <p:spPr>
          <a:xfrm>
            <a:off x="1517229" y="2507913"/>
            <a:ext cx="10285305" cy="710475"/>
          </a:xfrm>
        </p:spPr>
        <p:txBody>
          <a:bodyPr>
            <a:normAutofit/>
          </a:bodyPr>
          <a:lstStyle>
            <a:lvl1pPr marL="0" indent="0">
              <a:buNone/>
              <a:defRPr lang="en-US" sz="2397" b="0" i="0" u="none" smtClean="0">
                <a:solidFill>
                  <a:schemeClr val="bg1"/>
                </a:solidFill>
                <a:effectLst/>
                <a:latin typeface="+mj-lt"/>
              </a:defRPr>
            </a:lvl1pPr>
          </a:lstStyle>
          <a:p>
            <a:pPr marL="0" indent="0">
              <a:buNone/>
            </a:pPr>
            <a:r>
              <a:rPr lang="en-US" sz="1865" dirty="0"/>
              <a:t>Click to edit Master title style</a:t>
            </a:r>
            <a:endParaRPr lang="en-US" sz="1865" dirty="0">
              <a:solidFill>
                <a:schemeClr val="bg1"/>
              </a:solidFill>
            </a:endParaRPr>
          </a:p>
        </p:txBody>
      </p:sp>
      <p:pic>
        <p:nvPicPr>
          <p:cNvPr id="4" name="Picture 3">
            <a:extLst>
              <a:ext uri="{FF2B5EF4-FFF2-40B4-BE49-F238E27FC236}">
                <a16:creationId xmlns:a16="http://schemas.microsoft.com/office/drawing/2014/main" id="{61DE0033-C558-5C4D-8A69-0A9521D74DB5}"/>
              </a:ext>
            </a:extLst>
          </p:cNvPr>
          <p:cNvPicPr>
            <a:picLocks noChangeAspect="1"/>
          </p:cNvPicPr>
          <p:nvPr userDrawn="1"/>
        </p:nvPicPr>
        <p:blipFill>
          <a:blip r:embed="rId2"/>
          <a:stretch>
            <a:fillRect/>
          </a:stretch>
        </p:blipFill>
        <p:spPr>
          <a:xfrm>
            <a:off x="-20806" y="893232"/>
            <a:ext cx="12212807" cy="5964770"/>
          </a:xfrm>
          <a:prstGeom prst="rect">
            <a:avLst/>
          </a:prstGeom>
        </p:spPr>
      </p:pic>
    </p:spTree>
    <p:extLst>
      <p:ext uri="{BB962C8B-B14F-4D97-AF65-F5344CB8AC3E}">
        <p14:creationId xmlns:p14="http://schemas.microsoft.com/office/powerpoint/2010/main" val="380391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BC6DFAD-5A97-B698-9A00-640548127D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0063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AB32B0B9-9165-F34E-9676-DF013502BF84}"/>
              </a:ext>
            </a:extLst>
          </p:cNvPr>
          <p:cNvSpPr>
            <a:spLocks noGrp="1"/>
          </p:cNvSpPr>
          <p:nvPr>
            <p:ph type="body" sz="quarter" idx="4294967295" hasCustomPrompt="1"/>
          </p:nvPr>
        </p:nvSpPr>
        <p:spPr>
          <a:xfrm>
            <a:off x="1517229" y="2507913"/>
            <a:ext cx="10285305" cy="710475"/>
          </a:xfrm>
        </p:spPr>
        <p:txBody>
          <a:bodyPr>
            <a:normAutofit/>
          </a:bodyPr>
          <a:lstStyle>
            <a:lvl1pPr marL="0" indent="0">
              <a:buNone/>
              <a:defRPr lang="en-US" sz="2397" b="0" i="0" u="none" smtClean="0">
                <a:solidFill>
                  <a:schemeClr val="bg1"/>
                </a:solidFill>
                <a:effectLst/>
                <a:latin typeface="+mj-lt"/>
              </a:defRPr>
            </a:lvl1pPr>
          </a:lstStyle>
          <a:p>
            <a:pPr marL="0" indent="0">
              <a:buNone/>
            </a:pPr>
            <a:r>
              <a:rPr lang="en-US" sz="1865" dirty="0"/>
              <a:t>Click to edit Master title style</a:t>
            </a:r>
            <a:endParaRPr lang="en-US" sz="1865" dirty="0">
              <a:solidFill>
                <a:schemeClr val="bg1"/>
              </a:solidFill>
            </a:endParaRPr>
          </a:p>
        </p:txBody>
      </p:sp>
      <p:pic>
        <p:nvPicPr>
          <p:cNvPr id="4" name="Picture 3">
            <a:extLst>
              <a:ext uri="{FF2B5EF4-FFF2-40B4-BE49-F238E27FC236}">
                <a16:creationId xmlns:a16="http://schemas.microsoft.com/office/drawing/2014/main" id="{61DE0033-C558-5C4D-8A69-0A9521D74DB5}"/>
              </a:ext>
            </a:extLst>
          </p:cNvPr>
          <p:cNvPicPr>
            <a:picLocks noChangeAspect="1"/>
          </p:cNvPicPr>
          <p:nvPr userDrawn="1"/>
        </p:nvPicPr>
        <p:blipFill>
          <a:blip r:embed="rId2"/>
          <a:stretch>
            <a:fillRect/>
          </a:stretch>
        </p:blipFill>
        <p:spPr>
          <a:xfrm>
            <a:off x="-20806" y="893232"/>
            <a:ext cx="12212807" cy="5964770"/>
          </a:xfrm>
          <a:prstGeom prst="rect">
            <a:avLst/>
          </a:prstGeom>
        </p:spPr>
      </p:pic>
    </p:spTree>
    <p:extLst>
      <p:ext uri="{BB962C8B-B14F-4D97-AF65-F5344CB8AC3E}">
        <p14:creationId xmlns:p14="http://schemas.microsoft.com/office/powerpoint/2010/main" val="25838410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932383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13"/>
            <a:ext cx="2743200" cy="58513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913"/>
            <a:ext cx="8026400" cy="5851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754782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9636C-AD62-97BA-55B4-924A374FA7C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AD0A606-8DEF-4378-AC61-CFAF515F099B}" type="datetimeFigureOut">
              <a:rPr lang="en-US"/>
              <a:pPr>
                <a:defRPr/>
              </a:pPr>
              <a:t>4/29/2025</a:t>
            </a:fld>
            <a:endParaRPr lang="en-US"/>
          </a:p>
        </p:txBody>
      </p:sp>
      <p:sp>
        <p:nvSpPr>
          <p:cNvPr id="3" name="Footer Placeholder 2">
            <a:extLst>
              <a:ext uri="{FF2B5EF4-FFF2-40B4-BE49-F238E27FC236}">
                <a16:creationId xmlns:a16="http://schemas.microsoft.com/office/drawing/2014/main" id="{655570AC-0F3A-1359-5F0F-3E87515C48C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43B290-7ACE-8F84-F8B5-7A8368EDFF2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5F6D3D9-F783-4587-99D3-974A1ACC64F6}" type="slidenum">
              <a:rPr lang="en-US" altLang="en-US"/>
              <a:pPr>
                <a:defRPr/>
              </a:pPr>
              <a:t>‹#›</a:t>
            </a:fld>
            <a:endParaRPr lang="en-US" altLang="en-US"/>
          </a:p>
        </p:txBody>
      </p:sp>
    </p:spTree>
    <p:extLst>
      <p:ext uri="{BB962C8B-B14F-4D97-AF65-F5344CB8AC3E}">
        <p14:creationId xmlns:p14="http://schemas.microsoft.com/office/powerpoint/2010/main" val="31629289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9880F13-021E-864E-94C8-68BE5BA2859B}"/>
              </a:ext>
            </a:extLst>
          </p:cNvPr>
          <p:cNvSpPr>
            <a:spLocks noGrp="1"/>
          </p:cNvSpPr>
          <p:nvPr>
            <p:ph idx="1"/>
          </p:nvPr>
        </p:nvSpPr>
        <p:spPr>
          <a:xfrm>
            <a:off x="407773" y="1647825"/>
            <a:ext cx="10946027" cy="4364038"/>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4">
            <a:extLst>
              <a:ext uri="{FF2B5EF4-FFF2-40B4-BE49-F238E27FC236}">
                <a16:creationId xmlns:a16="http://schemas.microsoft.com/office/drawing/2014/main" id="{ABAE9B44-E8CF-44AF-B299-DD36753F462E}"/>
              </a:ext>
            </a:extLst>
          </p:cNvPr>
          <p:cNvSpPr>
            <a:spLocks noGrp="1"/>
          </p:cNvSpPr>
          <p:nvPr>
            <p:ph type="sldNum" sz="quarter" idx="10"/>
          </p:nvPr>
        </p:nvSpPr>
        <p:spPr>
          <a:xfrm>
            <a:off x="9041027" y="449369"/>
            <a:ext cx="2743200" cy="365124"/>
          </a:xfrm>
        </p:spPr>
        <p:txBody>
          <a:bodyPr/>
          <a:lstStyle>
            <a:lvl1pPr>
              <a:defRPr b="0" i="0" smtClean="0">
                <a:solidFill>
                  <a:srgbClr val="742F82"/>
                </a:solidFill>
                <a:latin typeface="Arial" panose="020B0604020202020204" pitchFamily="34" charset="0"/>
                <a:cs typeface="Arial" panose="020B0604020202020204" pitchFamily="34" charset="0"/>
              </a:defRPr>
            </a:lvl1pPr>
          </a:lstStyle>
          <a:p>
            <a:pPr algn="ctr" defTabSz="913506">
              <a:defRPr/>
            </a:pPr>
            <a:fld id="{2FBA607C-9561-41C7-BDDE-00CFEC5DE11F}" type="slidenum">
              <a:rPr lang="en-US" sz="1332" smtClean="0"/>
              <a:pPr algn="ctr" defTabSz="913506">
                <a:defRPr/>
              </a:pPr>
              <a:t>‹#›</a:t>
            </a:fld>
            <a:endParaRPr lang="en-US" sz="1332" dirty="0"/>
          </a:p>
        </p:txBody>
      </p:sp>
      <p:sp>
        <p:nvSpPr>
          <p:cNvPr id="13" name="Title 1">
            <a:extLst>
              <a:ext uri="{FF2B5EF4-FFF2-40B4-BE49-F238E27FC236}">
                <a16:creationId xmlns:a16="http://schemas.microsoft.com/office/drawing/2014/main" id="{50A7DA02-B8D7-4BA0-AE28-2531ABF07F4E}"/>
              </a:ext>
            </a:extLst>
          </p:cNvPr>
          <p:cNvSpPr>
            <a:spLocks noGrp="1"/>
          </p:cNvSpPr>
          <p:nvPr>
            <p:ph type="title"/>
          </p:nvPr>
        </p:nvSpPr>
        <p:spPr>
          <a:xfrm>
            <a:off x="407773" y="363520"/>
            <a:ext cx="7745627" cy="536822"/>
          </a:xfrm>
        </p:spPr>
        <p:txBody>
          <a:bodyPr>
            <a:normAutofit/>
          </a:bodyPr>
          <a:lstStyle>
            <a:lvl1pPr>
              <a:defRPr sz="3297"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E870BAA7-B2CA-4A47-BA1B-107155E21F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79914" y="5908675"/>
            <a:ext cx="2412087" cy="957263"/>
          </a:xfrm>
          <a:prstGeom prst="rect">
            <a:avLst/>
          </a:prstGeom>
        </p:spPr>
      </p:pic>
    </p:spTree>
    <p:extLst>
      <p:ext uri="{BB962C8B-B14F-4D97-AF65-F5344CB8AC3E}">
        <p14:creationId xmlns:p14="http://schemas.microsoft.com/office/powerpoint/2010/main" val="32465096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352800"/>
            <a:ext cx="9144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625600" y="5124450"/>
            <a:ext cx="9144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1206500" y="3276603"/>
            <a:ext cx="97536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1206500" y="3276603"/>
            <a:ext cx="3048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1219201" y="5048250"/>
            <a:ext cx="3048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8332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1219200" y="1219200"/>
            <a:ext cx="103632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44794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727201" y="4267200"/>
            <a:ext cx="90424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1219201" y="2819400"/>
            <a:ext cx="3048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1321" y="6291778"/>
            <a:ext cx="1094051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6398" y="6276826"/>
            <a:ext cx="1828804"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38336" y="6109000"/>
            <a:ext cx="2950464" cy="672800"/>
          </a:xfrm>
          <a:prstGeom prst="rect">
            <a:avLst/>
          </a:prstGeom>
        </p:spPr>
      </p:pic>
    </p:spTree>
    <p:extLst>
      <p:ext uri="{BB962C8B-B14F-4D97-AF65-F5344CB8AC3E}">
        <p14:creationId xmlns:p14="http://schemas.microsoft.com/office/powerpoint/2010/main" val="1982549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9" name="Content Placeholder 8"/>
          <p:cNvSpPr>
            <a:spLocks noGrp="1"/>
          </p:cNvSpPr>
          <p:nvPr>
            <p:ph sz="quarter" idx="1"/>
          </p:nvPr>
        </p:nvSpPr>
        <p:spPr>
          <a:xfrm>
            <a:off x="1490133"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0958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609602" y="1285875"/>
            <a:ext cx="5386917"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609601" y="2133600"/>
            <a:ext cx="53848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6197601"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6743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76796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Tree>
    <p:extLst>
      <p:ext uri="{BB962C8B-B14F-4D97-AF65-F5344CB8AC3E}">
        <p14:creationId xmlns:p14="http://schemas.microsoft.com/office/powerpoint/2010/main" val="289494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2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1" y="304800"/>
            <a:ext cx="33528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8432801" y="1219203"/>
            <a:ext cx="33528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Content Placeholder 11"/>
          <p:cNvSpPr>
            <a:spLocks noGrp="1"/>
          </p:cNvSpPr>
          <p:nvPr>
            <p:ph sz="quarter" idx="1"/>
          </p:nvPr>
        </p:nvSpPr>
        <p:spPr>
          <a:xfrm>
            <a:off x="406401" y="304800"/>
            <a:ext cx="7620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1321" y="6291778"/>
            <a:ext cx="1094051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6398" y="6276826"/>
            <a:ext cx="1828804"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38336" y="6109000"/>
            <a:ext cx="2950464" cy="672800"/>
          </a:xfrm>
          <a:prstGeom prst="rect">
            <a:avLst/>
          </a:prstGeom>
        </p:spPr>
      </p:pic>
    </p:spTree>
    <p:extLst>
      <p:ext uri="{BB962C8B-B14F-4D97-AF65-F5344CB8AC3E}">
        <p14:creationId xmlns:p14="http://schemas.microsoft.com/office/powerpoint/2010/main" val="305561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609600" y="500856"/>
            <a:ext cx="24384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1321" y="6291778"/>
            <a:ext cx="1094051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6398" y="6276826"/>
            <a:ext cx="1828804"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38336" y="6109000"/>
            <a:ext cx="2950464" cy="672800"/>
          </a:xfrm>
          <a:prstGeom prst="rect">
            <a:avLst/>
          </a:prstGeom>
        </p:spPr>
      </p:pic>
    </p:spTree>
    <p:extLst>
      <p:ext uri="{BB962C8B-B14F-4D97-AF65-F5344CB8AC3E}">
        <p14:creationId xmlns:p14="http://schemas.microsoft.com/office/powerpoint/2010/main" val="4246204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5592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1"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247606" y="2883965"/>
            <a:ext cx="5853141"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25200" y="406200"/>
            <a:ext cx="1371602" cy="71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14789" y="4848892"/>
            <a:ext cx="2212848" cy="897067"/>
          </a:xfrm>
          <a:prstGeom prst="rect">
            <a:avLst/>
          </a:prstGeom>
        </p:spPr>
      </p:pic>
    </p:spTree>
    <p:extLst>
      <p:ext uri="{BB962C8B-B14F-4D97-AF65-F5344CB8AC3E}">
        <p14:creationId xmlns:p14="http://schemas.microsoft.com/office/powerpoint/2010/main" val="27799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Content Placeholder 2"/>
          <p:cNvSpPr>
            <a:spLocks noGrp="1"/>
          </p:cNvSpPr>
          <p:nvPr>
            <p:ph sz="half" idx="1"/>
          </p:nvPr>
        </p:nvSpPr>
        <p:spPr>
          <a:xfrm>
            <a:off x="607485"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67" y="1598613"/>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67" y="3922716"/>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8335264" y="6556248"/>
            <a:ext cx="784448"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93504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7.jpeg"/><Relationship Id="rId5" Type="http://schemas.openxmlformats.org/officeDocument/2006/relationships/slideLayout" Target="../slideLayouts/slideLayout31.xml"/><Relationship Id="rId10"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9.jpeg"/><Relationship Id="rId5" Type="http://schemas.openxmlformats.org/officeDocument/2006/relationships/slideLayout" Target="../slideLayouts/slideLayout40.xml"/><Relationship Id="rId10"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026" name="Group 4">
            <a:extLst>
              <a:ext uri="{FF2B5EF4-FFF2-40B4-BE49-F238E27FC236}">
                <a16:creationId xmlns:a16="http://schemas.microsoft.com/office/drawing/2014/main" id="{A3372339-B7C3-DC37-A7C2-6C0EAE725131}"/>
              </a:ext>
            </a:extLst>
          </p:cNvPr>
          <p:cNvGrpSpPr>
            <a:grpSpLocks/>
          </p:cNvGrpSpPr>
          <p:nvPr userDrawn="1"/>
        </p:nvGrpSpPr>
        <p:grpSpPr bwMode="auto">
          <a:xfrm>
            <a:off x="9601200" y="4648200"/>
            <a:ext cx="2590800" cy="2209800"/>
            <a:chOff x="9601200" y="4648200"/>
            <a:chExt cx="2590801" cy="2209800"/>
          </a:xfrm>
        </p:grpSpPr>
        <p:pic>
          <p:nvPicPr>
            <p:cNvPr id="1029" name="Picture 6">
              <a:extLst>
                <a:ext uri="{FF2B5EF4-FFF2-40B4-BE49-F238E27FC236}">
                  <a16:creationId xmlns:a16="http://schemas.microsoft.com/office/drawing/2014/main" id="{96F69FC4-F8A3-08DA-80DA-B648448354F9}"/>
                </a:ext>
              </a:extLst>
            </p:cNvPr>
            <p:cNvPicPr>
              <a:picLocks noChangeAspect="1"/>
            </p:cNvPicPr>
            <p:nvPr userDrawn="1"/>
          </p:nvPicPr>
          <p:blipFill>
            <a:blip r:embed="rId28">
              <a:extLst>
                <a:ext uri="{28A0092B-C50C-407E-A947-70E740481C1C}">
                  <a14:useLocalDpi xmlns:a14="http://schemas.microsoft.com/office/drawing/2010/main" val="0"/>
                </a:ext>
              </a:extLst>
            </a:blip>
            <a:srcRect r="11935" b="19354"/>
            <a:stretch>
              <a:fillRect/>
            </a:stretch>
          </p:blipFill>
          <p:spPr bwMode="auto">
            <a:xfrm>
              <a:off x="10058401" y="4953000"/>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5CE348-B2BE-DAB6-1AA7-E479345321BE}"/>
                </a:ext>
              </a:extLst>
            </p:cNvPr>
            <p:cNvSpPr/>
            <p:nvPr userDrawn="1"/>
          </p:nvSpPr>
          <p:spPr>
            <a:xfrm>
              <a:off x="9601200" y="4648200"/>
              <a:ext cx="2590801" cy="22098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027" name="Title Placeholder 1">
            <a:extLst>
              <a:ext uri="{FF2B5EF4-FFF2-40B4-BE49-F238E27FC236}">
                <a16:creationId xmlns:a16="http://schemas.microsoft.com/office/drawing/2014/main" id="{B2B9CBC7-54D6-8BC0-4E00-E0EF44DA080A}"/>
              </a:ext>
            </a:extLst>
          </p:cNvPr>
          <p:cNvSpPr>
            <a:spLocks noGrp="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DE8B413F-9698-E844-C2A7-BF965540CCC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5983" r:id="rId1"/>
    <p:sldLayoutId id="2147485956" r:id="rId2"/>
    <p:sldLayoutId id="2147485984" r:id="rId3"/>
    <p:sldLayoutId id="2147485957" r:id="rId4"/>
    <p:sldLayoutId id="2147485958" r:id="rId5"/>
    <p:sldLayoutId id="2147485959" r:id="rId6"/>
    <p:sldLayoutId id="2147485960" r:id="rId7"/>
    <p:sldLayoutId id="2147485985" r:id="rId8"/>
    <p:sldLayoutId id="2147485961" r:id="rId9"/>
    <p:sldLayoutId id="2147485962" r:id="rId10"/>
    <p:sldLayoutId id="2147485986" r:id="rId11"/>
    <p:sldLayoutId id="2147485987" r:id="rId12"/>
    <p:sldLayoutId id="2147485988" r:id="rId13"/>
    <p:sldLayoutId id="2147485989" r:id="rId14"/>
    <p:sldLayoutId id="2147485990" r:id="rId15"/>
    <p:sldLayoutId id="2147485991" r:id="rId16"/>
    <p:sldLayoutId id="2147485992" r:id="rId17"/>
    <p:sldLayoutId id="2147485993" r:id="rId18"/>
    <p:sldLayoutId id="2147485994" r:id="rId19"/>
    <p:sldLayoutId id="2147485995" r:id="rId20"/>
    <p:sldLayoutId id="2147485996" r:id="rId21"/>
    <p:sldLayoutId id="2147485997" r:id="rId22"/>
    <p:sldLayoutId id="2147485998" r:id="rId23"/>
    <p:sldLayoutId id="2147485999" r:id="rId24"/>
    <p:sldLayoutId id="2147486000" r:id="rId25"/>
    <p:sldLayoutId id="2147486001" r:id="rId26"/>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200"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400"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600"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800" algn="ctr" rtl="0" fontAlgn="base">
        <a:lnSpc>
          <a:spcPct val="90000"/>
        </a:lnSpc>
        <a:spcBef>
          <a:spcPct val="0"/>
        </a:spcBef>
        <a:spcAft>
          <a:spcPct val="0"/>
        </a:spcAft>
        <a:defRPr sz="5400">
          <a:solidFill>
            <a:schemeClr val="bg2"/>
          </a:solidFill>
          <a:latin typeface="Arial" pitchFamily="34" charset="0"/>
          <a:cs typeface="Arial" pitchFamily="34" charset="0"/>
        </a:defRPr>
      </a:lvl9pPr>
    </p:titleStyle>
    <p:bodyStyle>
      <a:lvl1pPr marL="457200" indent="-457200"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a:extLst>
              <a:ext uri="{FF2B5EF4-FFF2-40B4-BE49-F238E27FC236}">
                <a16:creationId xmlns:a16="http://schemas.microsoft.com/office/drawing/2014/main" id="{2D29A25B-477E-066E-72FF-6A4AFE6682F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D32BE89B-1D6E-0061-3232-C28F7571CFB6}"/>
              </a:ext>
            </a:extLst>
          </p:cNvPr>
          <p:cNvSpPr>
            <a:spLocks noGrp="1" noChangeArrowheads="1"/>
          </p:cNvSpPr>
          <p:nvPr>
            <p:ph type="title"/>
          </p:nvPr>
        </p:nvSpPr>
        <p:spPr bwMode="auto">
          <a:xfrm>
            <a:off x="482600" y="228600"/>
            <a:ext cx="83343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4" rIns="91424" bIns="45714"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FF8B085B-DFC0-123F-0221-78710043A790}"/>
              </a:ext>
            </a:extLst>
          </p:cNvPr>
          <p:cNvSpPr>
            <a:spLocks noGrp="1" noChangeArrowheads="1"/>
          </p:cNvSpPr>
          <p:nvPr>
            <p:ph type="body" idx="1"/>
          </p:nvPr>
        </p:nvSpPr>
        <p:spPr bwMode="auto">
          <a:xfrm>
            <a:off x="482600" y="1470025"/>
            <a:ext cx="11241088"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4" rIns="91424"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1" name="Straight Connector 10">
            <a:extLst>
              <a:ext uri="{FF2B5EF4-FFF2-40B4-BE49-F238E27FC236}">
                <a16:creationId xmlns:a16="http://schemas.microsoft.com/office/drawing/2014/main" id="{51C342F9-25B1-C794-4795-5A8FB0F3B9E8}"/>
              </a:ext>
            </a:extLst>
          </p:cNvPr>
          <p:cNvCxnSpPr/>
          <p:nvPr/>
        </p:nvCxnSpPr>
        <p:spPr>
          <a:xfrm>
            <a:off x="482600" y="1408113"/>
            <a:ext cx="11709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6002" r:id="rId1"/>
    <p:sldLayoutId id="2147485964" r:id="rId2"/>
    <p:sldLayoutId id="2147485965" r:id="rId3"/>
    <p:sldLayoutId id="2147485966" r:id="rId4"/>
    <p:sldLayoutId id="2147485967" r:id="rId5"/>
    <p:sldLayoutId id="2147485968" r:id="rId6"/>
    <p:sldLayoutId id="2147486003" r:id="rId7"/>
    <p:sldLayoutId id="2147486004" r:id="rId8"/>
    <p:sldLayoutId id="2147486005" r:id="rId9"/>
  </p:sldLayoutIdLst>
  <p:txStyles>
    <p:titleStyle>
      <a:lvl1pPr algn="l" rtl="0" eaLnBrk="0" fontAlgn="base" hangingPunct="0">
        <a:spcBef>
          <a:spcPct val="0"/>
        </a:spcBef>
        <a:spcAft>
          <a:spcPct val="0"/>
        </a:spcAft>
        <a:defRPr sz="2800" b="1">
          <a:solidFill>
            <a:schemeClr val="tx1"/>
          </a:solidFill>
          <a:latin typeface="ITC Avant Garde Std Md" panose="020B0602020202020204" pitchFamily="34" charset="0"/>
          <a:ea typeface="+mj-ea"/>
          <a:cs typeface="+mj-cs"/>
        </a:defRPr>
      </a:lvl1pPr>
      <a:lvl2pPr algn="l" rtl="0" eaLnBrk="0" fontAlgn="base" hangingPunct="0">
        <a:spcBef>
          <a:spcPct val="0"/>
        </a:spcBef>
        <a:spcAft>
          <a:spcPct val="0"/>
        </a:spcAft>
        <a:defRPr sz="2800" b="1">
          <a:solidFill>
            <a:schemeClr val="tx1"/>
          </a:solidFill>
          <a:latin typeface="ITC Avant Garde Std Md"/>
        </a:defRPr>
      </a:lvl2pPr>
      <a:lvl3pPr algn="l" rtl="0" eaLnBrk="0" fontAlgn="base" hangingPunct="0">
        <a:spcBef>
          <a:spcPct val="0"/>
        </a:spcBef>
        <a:spcAft>
          <a:spcPct val="0"/>
        </a:spcAft>
        <a:defRPr sz="2800" b="1">
          <a:solidFill>
            <a:schemeClr val="tx1"/>
          </a:solidFill>
          <a:latin typeface="ITC Avant Garde Std Md"/>
        </a:defRPr>
      </a:lvl3pPr>
      <a:lvl4pPr algn="l" rtl="0" eaLnBrk="0" fontAlgn="base" hangingPunct="0">
        <a:spcBef>
          <a:spcPct val="0"/>
        </a:spcBef>
        <a:spcAft>
          <a:spcPct val="0"/>
        </a:spcAft>
        <a:defRPr sz="2800" b="1">
          <a:solidFill>
            <a:schemeClr val="tx1"/>
          </a:solidFill>
          <a:latin typeface="ITC Avant Garde Std Md"/>
        </a:defRPr>
      </a:lvl4pPr>
      <a:lvl5pPr algn="l" rtl="0" eaLnBrk="0" fontAlgn="base" hangingPunct="0">
        <a:spcBef>
          <a:spcPct val="0"/>
        </a:spcBef>
        <a:spcAft>
          <a:spcPct val="0"/>
        </a:spcAft>
        <a:defRPr sz="2800" b="1">
          <a:solidFill>
            <a:schemeClr val="tx1"/>
          </a:solidFill>
          <a:latin typeface="ITC Avant Garde Std Md"/>
        </a:defRPr>
      </a:lvl5pPr>
      <a:lvl6pPr marL="342843" algn="l" rtl="0" eaLnBrk="1" fontAlgn="base" hangingPunct="1">
        <a:spcBef>
          <a:spcPct val="0"/>
        </a:spcBef>
        <a:spcAft>
          <a:spcPct val="0"/>
        </a:spcAft>
        <a:defRPr sz="3150">
          <a:solidFill>
            <a:srgbClr val="3238B4"/>
          </a:solidFill>
          <a:latin typeface="Garamond" pitchFamily="18" charset="0"/>
        </a:defRPr>
      </a:lvl6pPr>
      <a:lvl7pPr marL="685686" algn="l" rtl="0" eaLnBrk="1" fontAlgn="base" hangingPunct="1">
        <a:spcBef>
          <a:spcPct val="0"/>
        </a:spcBef>
        <a:spcAft>
          <a:spcPct val="0"/>
        </a:spcAft>
        <a:defRPr sz="3150">
          <a:solidFill>
            <a:srgbClr val="3238B4"/>
          </a:solidFill>
          <a:latin typeface="Garamond" pitchFamily="18" charset="0"/>
        </a:defRPr>
      </a:lvl7pPr>
      <a:lvl8pPr marL="1028528" algn="l" rtl="0" eaLnBrk="1" fontAlgn="base" hangingPunct="1">
        <a:spcBef>
          <a:spcPct val="0"/>
        </a:spcBef>
        <a:spcAft>
          <a:spcPct val="0"/>
        </a:spcAft>
        <a:defRPr sz="3150">
          <a:solidFill>
            <a:srgbClr val="3238B4"/>
          </a:solidFill>
          <a:latin typeface="Garamond" pitchFamily="18" charset="0"/>
        </a:defRPr>
      </a:lvl8pPr>
      <a:lvl9pPr marL="1371371" algn="l" rtl="0" eaLnBrk="1" fontAlgn="base" hangingPunct="1">
        <a:spcBef>
          <a:spcPct val="0"/>
        </a:spcBef>
        <a:spcAft>
          <a:spcPct val="0"/>
        </a:spcAft>
        <a:defRPr sz="3150">
          <a:solidFill>
            <a:srgbClr val="3238B4"/>
          </a:solidFill>
          <a:latin typeface="Garamond" pitchFamily="18" charset="0"/>
        </a:defRPr>
      </a:lvl9pPr>
    </p:titleStyle>
    <p:bodyStyle>
      <a:lvl1pPr marL="255588" indent="-255588" algn="l" rtl="0" eaLnBrk="0" fontAlgn="base" hangingPunct="0">
        <a:spcBef>
          <a:spcPct val="20000"/>
        </a:spcBef>
        <a:spcAft>
          <a:spcPct val="0"/>
        </a:spcAft>
        <a:buClr>
          <a:schemeClr val="tx1"/>
        </a:buClr>
        <a:buSzPct val="65000"/>
        <a:buFont typeface="Wingdings" panose="05000000000000000000" pitchFamily="2" charset="2"/>
        <a:buChar char="n"/>
        <a:defRPr sz="2400">
          <a:solidFill>
            <a:srgbClr val="09354E"/>
          </a:solidFill>
          <a:latin typeface="Calibri" panose="020F0502020204030204" pitchFamily="34" charset="0"/>
          <a:ea typeface="+mn-ea"/>
          <a:cs typeface="+mn-cs"/>
        </a:defRPr>
      </a:lvl1pPr>
      <a:lvl2pPr marL="501650" indent="-242888" algn="l" rtl="0" eaLnBrk="0" fontAlgn="base" hangingPunct="0">
        <a:spcBef>
          <a:spcPct val="20000"/>
        </a:spcBef>
        <a:spcAft>
          <a:spcPct val="0"/>
        </a:spcAft>
        <a:buClr>
          <a:schemeClr val="tx1"/>
        </a:buClr>
        <a:buSzPct val="60000"/>
        <a:buFont typeface="Wingdings" panose="05000000000000000000" pitchFamily="2" charset="2"/>
        <a:buChar char="q"/>
        <a:defRPr sz="2000">
          <a:solidFill>
            <a:srgbClr val="09354E"/>
          </a:solidFill>
          <a:latin typeface="Calibri" panose="020F0502020204030204" pitchFamily="34" charset="0"/>
        </a:defRPr>
      </a:lvl2pPr>
      <a:lvl3pPr marL="765175" indent="-261938" algn="l" rtl="0" eaLnBrk="0" fontAlgn="base" hangingPunct="0">
        <a:spcBef>
          <a:spcPct val="20000"/>
        </a:spcBef>
        <a:spcAft>
          <a:spcPct val="0"/>
        </a:spcAft>
        <a:buClr>
          <a:schemeClr val="tx1"/>
        </a:buClr>
        <a:buSzPct val="65000"/>
        <a:buFont typeface="Wingdings" panose="05000000000000000000" pitchFamily="2" charset="2"/>
        <a:buChar char="n"/>
        <a:defRPr>
          <a:solidFill>
            <a:srgbClr val="09354E"/>
          </a:solidFill>
          <a:latin typeface="Calibri" panose="020F0502020204030204" pitchFamily="34" charset="0"/>
        </a:defRPr>
      </a:lvl3pPr>
      <a:lvl4pPr marL="1003300" indent="-236538" algn="l" rtl="0" eaLnBrk="0" fontAlgn="base" hangingPunct="0">
        <a:spcBef>
          <a:spcPct val="20000"/>
        </a:spcBef>
        <a:spcAft>
          <a:spcPct val="0"/>
        </a:spcAft>
        <a:buClr>
          <a:schemeClr val="tx1"/>
        </a:buClr>
        <a:buSzPct val="70000"/>
        <a:buFont typeface="Wingdings" panose="05000000000000000000" pitchFamily="2" charset="2"/>
        <a:buChar char="q"/>
        <a:defRPr sz="1600">
          <a:solidFill>
            <a:srgbClr val="09354E"/>
          </a:solidFill>
          <a:latin typeface="Calibri" panose="020F0502020204030204" pitchFamily="34" charset="0"/>
        </a:defRPr>
      </a:lvl4pPr>
      <a:lvl5pPr marL="1260475" indent="-254000" algn="l" rtl="0" eaLnBrk="0" fontAlgn="base" hangingPunct="0">
        <a:spcBef>
          <a:spcPct val="20000"/>
        </a:spcBef>
        <a:spcAft>
          <a:spcPct val="0"/>
        </a:spcAft>
        <a:buClr>
          <a:schemeClr val="tx1"/>
        </a:buClr>
        <a:buSzPct val="75000"/>
        <a:buFont typeface="Wingdings" panose="05000000000000000000" pitchFamily="2" charset="2"/>
        <a:buChar char="§"/>
        <a:defRPr sz="1400">
          <a:solidFill>
            <a:srgbClr val="09354E"/>
          </a:solidFill>
          <a:latin typeface="Calibri" panose="020F0502020204030204" pitchFamily="34" charset="0"/>
        </a:defRPr>
      </a:lvl5pPr>
      <a:lvl6pPr marL="1603505"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6pPr>
      <a:lvl7pPr marL="1946350"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7pPr>
      <a:lvl8pPr marL="2289193"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8pPr>
      <a:lvl9pPr marL="2632035"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9pPr>
    </p:bodyStyle>
    <p:otherStyle>
      <a:defPPr>
        <a:defRPr lang="en-US"/>
      </a:defPPr>
      <a:lvl1pPr marL="0" algn="l" defTabSz="685686" rtl="0" eaLnBrk="1" latinLnBrk="0" hangingPunct="1">
        <a:defRPr sz="1350" kern="1200">
          <a:solidFill>
            <a:schemeClr val="tx1"/>
          </a:solidFill>
          <a:latin typeface="+mn-lt"/>
          <a:ea typeface="+mn-ea"/>
          <a:cs typeface="+mn-cs"/>
        </a:defRPr>
      </a:lvl1pPr>
      <a:lvl2pPr marL="342843" algn="l" defTabSz="685686" rtl="0" eaLnBrk="1" latinLnBrk="0" hangingPunct="1">
        <a:defRPr sz="1350" kern="1200">
          <a:solidFill>
            <a:schemeClr val="tx1"/>
          </a:solidFill>
          <a:latin typeface="+mn-lt"/>
          <a:ea typeface="+mn-ea"/>
          <a:cs typeface="+mn-cs"/>
        </a:defRPr>
      </a:lvl2pPr>
      <a:lvl3pPr marL="685686" algn="l" defTabSz="685686" rtl="0" eaLnBrk="1" latinLnBrk="0" hangingPunct="1">
        <a:defRPr sz="1350" kern="1200">
          <a:solidFill>
            <a:schemeClr val="tx1"/>
          </a:solidFill>
          <a:latin typeface="+mn-lt"/>
          <a:ea typeface="+mn-ea"/>
          <a:cs typeface="+mn-cs"/>
        </a:defRPr>
      </a:lvl3pPr>
      <a:lvl4pPr marL="1028528" algn="l" defTabSz="685686" rtl="0" eaLnBrk="1" latinLnBrk="0" hangingPunct="1">
        <a:defRPr sz="1350" kern="1200">
          <a:solidFill>
            <a:schemeClr val="tx1"/>
          </a:solidFill>
          <a:latin typeface="+mn-lt"/>
          <a:ea typeface="+mn-ea"/>
          <a:cs typeface="+mn-cs"/>
        </a:defRPr>
      </a:lvl4pPr>
      <a:lvl5pPr marL="1371371" algn="l" defTabSz="685686" rtl="0" eaLnBrk="1" latinLnBrk="0" hangingPunct="1">
        <a:defRPr sz="1350" kern="1200">
          <a:solidFill>
            <a:schemeClr val="tx1"/>
          </a:solidFill>
          <a:latin typeface="+mn-lt"/>
          <a:ea typeface="+mn-ea"/>
          <a:cs typeface="+mn-cs"/>
        </a:defRPr>
      </a:lvl5pPr>
      <a:lvl6pPr marL="1714214" algn="l" defTabSz="685686" rtl="0" eaLnBrk="1" latinLnBrk="0" hangingPunct="1">
        <a:defRPr sz="1350" kern="1200">
          <a:solidFill>
            <a:schemeClr val="tx1"/>
          </a:solidFill>
          <a:latin typeface="+mn-lt"/>
          <a:ea typeface="+mn-ea"/>
          <a:cs typeface="+mn-cs"/>
        </a:defRPr>
      </a:lvl6pPr>
      <a:lvl7pPr marL="2057057" algn="l" defTabSz="685686" rtl="0" eaLnBrk="1" latinLnBrk="0" hangingPunct="1">
        <a:defRPr sz="1350" kern="1200">
          <a:solidFill>
            <a:schemeClr val="tx1"/>
          </a:solidFill>
          <a:latin typeface="+mn-lt"/>
          <a:ea typeface="+mn-ea"/>
          <a:cs typeface="+mn-cs"/>
        </a:defRPr>
      </a:lvl7pPr>
      <a:lvl8pPr marL="2399902" algn="l" defTabSz="685686" rtl="0" eaLnBrk="1" latinLnBrk="0" hangingPunct="1">
        <a:defRPr sz="1350" kern="1200">
          <a:solidFill>
            <a:schemeClr val="tx1"/>
          </a:solidFill>
          <a:latin typeface="+mn-lt"/>
          <a:ea typeface="+mn-ea"/>
          <a:cs typeface="+mn-cs"/>
        </a:defRPr>
      </a:lvl8pPr>
      <a:lvl9pPr marL="2742745" algn="l" defTabSz="68568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ECAEE0FA-0E51-A5D6-A973-2AAF42CBD38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a:extLst>
              <a:ext uri="{FF2B5EF4-FFF2-40B4-BE49-F238E27FC236}">
                <a16:creationId xmlns:a16="http://schemas.microsoft.com/office/drawing/2014/main" id="{4FEE4606-2CD3-9FD0-AC4D-CD5853B5AD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6836478B-5A0D-ACED-D159-49C3E24BC4CB}"/>
              </a:ext>
            </a:extLst>
          </p:cNvPr>
          <p:cNvSpPr>
            <a:spLocks noGrp="1" noChangeArrowheads="1"/>
          </p:cNvSpPr>
          <p:nvPr>
            <p:ph type="body" idx="1"/>
          </p:nvPr>
        </p:nvSpPr>
        <p:spPr bwMode="auto">
          <a:xfrm>
            <a:off x="838200" y="1825625"/>
            <a:ext cx="105156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Footer Placeholder 4">
            <a:extLst>
              <a:ext uri="{FF2B5EF4-FFF2-40B4-BE49-F238E27FC236}">
                <a16:creationId xmlns:a16="http://schemas.microsoft.com/office/drawing/2014/main" id="{E64FA5BB-E1F7-8A21-06BF-A5A180C7C206}"/>
              </a:ext>
            </a:extLst>
          </p:cNvPr>
          <p:cNvSpPr>
            <a:spLocks noGrp="1"/>
          </p:cNvSpPr>
          <p:nvPr>
            <p:ph type="ftr" sz="quarter" idx="3"/>
          </p:nvPr>
        </p:nvSpPr>
        <p:spPr>
          <a:xfrm>
            <a:off x="838200" y="5867400"/>
            <a:ext cx="10515600" cy="365125"/>
          </a:xfrm>
          <a:prstGeom prst="rect">
            <a:avLst/>
          </a:prstGeom>
        </p:spPr>
        <p:txBody>
          <a:bodyPr anchor="ctr"/>
          <a:lstStyle>
            <a:lvl1pPr>
              <a:defRPr lang="en-US" sz="1200" kern="1200">
                <a:solidFill>
                  <a:prstClr val="black"/>
                </a:solidFill>
                <a:latin typeface="+mn-lt"/>
                <a:ea typeface="Arial" charset="0"/>
                <a:cs typeface="Arial" charset="0"/>
              </a:defRPr>
            </a:lvl1pPr>
          </a:lstStyle>
          <a:p>
            <a:pPr>
              <a:defRPr/>
            </a:pPr>
            <a:endParaRPr/>
          </a:p>
        </p:txBody>
      </p:sp>
    </p:spTree>
  </p:cSld>
  <p:clrMap bg1="lt1" tx1="dk1" bg2="lt2" tx2="dk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Lst>
  <p:hf sldNum="0" hdr="0" dt="0"/>
  <p:txStyles>
    <p:titleStyle>
      <a:lvl1pPr algn="ctr" rtl="0" eaLnBrk="0" fontAlgn="base" hangingPunct="0">
        <a:lnSpc>
          <a:spcPct val="90000"/>
        </a:lnSpc>
        <a:spcBef>
          <a:spcPct val="0"/>
        </a:spcBef>
        <a:spcAft>
          <a:spcPct val="0"/>
        </a:spcAft>
        <a:defRPr sz="4400" b="1" kern="1200">
          <a:solidFill>
            <a:schemeClr val="tx1"/>
          </a:solidFill>
          <a:latin typeface="+mn-lt"/>
          <a:ea typeface="+mj-ea"/>
          <a:cs typeface="+mj-cs"/>
        </a:defRPr>
      </a:lvl1pPr>
      <a:lvl2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2pPr>
      <a:lvl3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3pPr>
      <a:lvl4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4pPr>
      <a:lvl5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5pPr>
      <a:lvl6pPr marL="457200" algn="ctr" rtl="0" fontAlgn="base">
        <a:lnSpc>
          <a:spcPct val="90000"/>
        </a:lnSpc>
        <a:spcBef>
          <a:spcPct val="0"/>
        </a:spcBef>
        <a:spcAft>
          <a:spcPct val="0"/>
        </a:spcAft>
        <a:defRPr sz="4400" b="1">
          <a:solidFill>
            <a:schemeClr val="tx1"/>
          </a:solidFill>
          <a:latin typeface="Calibri" panose="020F0502020204030204" pitchFamily="34" charset="0"/>
        </a:defRPr>
      </a:lvl6pPr>
      <a:lvl7pPr marL="914400" algn="ctr" rtl="0" fontAlgn="base">
        <a:lnSpc>
          <a:spcPct val="90000"/>
        </a:lnSpc>
        <a:spcBef>
          <a:spcPct val="0"/>
        </a:spcBef>
        <a:spcAft>
          <a:spcPct val="0"/>
        </a:spcAft>
        <a:defRPr sz="4400" b="1">
          <a:solidFill>
            <a:schemeClr val="tx1"/>
          </a:solidFill>
          <a:latin typeface="Calibri" panose="020F0502020204030204" pitchFamily="34" charset="0"/>
        </a:defRPr>
      </a:lvl7pPr>
      <a:lvl8pPr marL="1371600" algn="ctr" rtl="0" fontAlgn="base">
        <a:lnSpc>
          <a:spcPct val="90000"/>
        </a:lnSpc>
        <a:spcBef>
          <a:spcPct val="0"/>
        </a:spcBef>
        <a:spcAft>
          <a:spcPct val="0"/>
        </a:spcAft>
        <a:defRPr sz="4400" b="1">
          <a:solidFill>
            <a:schemeClr val="tx1"/>
          </a:solidFill>
          <a:latin typeface="Calibri" panose="020F0502020204030204" pitchFamily="34" charset="0"/>
        </a:defRPr>
      </a:lvl8pPr>
      <a:lvl9pPr marL="1828800" algn="ctr" rtl="0" fontAlgn="base">
        <a:lnSpc>
          <a:spcPct val="90000"/>
        </a:lnSpc>
        <a:spcBef>
          <a:spcPct val="0"/>
        </a:spcBef>
        <a:spcAft>
          <a:spcPct val="0"/>
        </a:spcAft>
        <a:defRPr sz="4400" b="1">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098" name="Picture 6">
            <a:extLst>
              <a:ext uri="{FF2B5EF4-FFF2-40B4-BE49-F238E27FC236}">
                <a16:creationId xmlns:a16="http://schemas.microsoft.com/office/drawing/2014/main" id="{3522C3F7-C9F2-1220-6E60-26EC0883AC0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58400" y="4953000"/>
            <a:ext cx="24225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a:extLst>
              <a:ext uri="{FF2B5EF4-FFF2-40B4-BE49-F238E27FC236}">
                <a16:creationId xmlns:a16="http://schemas.microsoft.com/office/drawing/2014/main" id="{51A97043-4B30-3FD7-4BCE-C570EEC13AA7}"/>
              </a:ext>
            </a:extLst>
          </p:cNvPr>
          <p:cNvSpPr>
            <a:spLocks noGrp="1" noChangeArrowheads="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FDDF1CBD-9C9D-C629-9303-4022FF29A4E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AD565212-F88C-F809-3133-AC4926DA88A5}"/>
              </a:ext>
            </a:extLst>
          </p:cNvPr>
          <p:cNvSpPr/>
          <p:nvPr userDrawn="1"/>
        </p:nvSpPr>
        <p:spPr>
          <a:xfrm>
            <a:off x="9601200" y="4648200"/>
            <a:ext cx="2590800" cy="2286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dk1" tx1="lt1" bg2="dk2" tx2="lt2" accent1="accent1" accent2="accent2" accent3="accent3" accent4="accent4" accent5="accent5" accent6="accent6" hlink="hlink" folHlink="folHlink"/>
  <p:sldLayoutIdLst>
    <p:sldLayoutId id="2147486015" r:id="rId1"/>
    <p:sldLayoutId id="2147485969" r:id="rId2"/>
    <p:sldLayoutId id="2147486016" r:id="rId3"/>
    <p:sldLayoutId id="2147486017" r:id="rId4"/>
    <p:sldLayoutId id="2147485970" r:id="rId5"/>
    <p:sldLayoutId id="2147485971" r:id="rId6"/>
    <p:sldLayoutId id="2147485972" r:id="rId7"/>
    <p:sldLayoutId id="2147486018" r:id="rId8"/>
    <p:sldLayoutId id="2147485973" r:id="rId9"/>
    <p:sldLayoutId id="2147485974" r:id="rId10"/>
    <p:sldLayoutId id="2147486019" r:id="rId11"/>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2pPr>
      <a:lvl3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3pPr>
      <a:lvl4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4pPr>
      <a:lvl5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5pPr>
      <a:lvl6pPr marL="4572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6pPr>
      <a:lvl7pPr marL="9144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7pPr>
      <a:lvl8pPr marL="13716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8pPr>
      <a:lvl9pPr marL="18288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9pPr>
    </p:titleStyle>
    <p:bodyStyle>
      <a:lvl1pPr marL="457200" indent="-457200"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122" name="Group 4">
            <a:extLst>
              <a:ext uri="{FF2B5EF4-FFF2-40B4-BE49-F238E27FC236}">
                <a16:creationId xmlns:a16="http://schemas.microsoft.com/office/drawing/2014/main" id="{51B628FB-7291-042C-646E-4AD3545ADB54}"/>
              </a:ext>
            </a:extLst>
          </p:cNvPr>
          <p:cNvGrpSpPr>
            <a:grpSpLocks/>
          </p:cNvGrpSpPr>
          <p:nvPr userDrawn="1"/>
        </p:nvGrpSpPr>
        <p:grpSpPr bwMode="auto">
          <a:xfrm>
            <a:off x="9601200" y="4648200"/>
            <a:ext cx="2590800" cy="2209800"/>
            <a:chOff x="9601200" y="4648200"/>
            <a:chExt cx="2590801" cy="2209800"/>
          </a:xfrm>
        </p:grpSpPr>
        <p:pic>
          <p:nvPicPr>
            <p:cNvPr id="5125" name="Picture 6">
              <a:extLst>
                <a:ext uri="{FF2B5EF4-FFF2-40B4-BE49-F238E27FC236}">
                  <a16:creationId xmlns:a16="http://schemas.microsoft.com/office/drawing/2014/main" id="{65A8BE69-714E-0B2E-74D9-5059A9111AC3}"/>
                </a:ext>
              </a:extLst>
            </p:cNvPr>
            <p:cNvPicPr>
              <a:picLocks noChangeAspect="1"/>
            </p:cNvPicPr>
            <p:nvPr userDrawn="1"/>
          </p:nvPicPr>
          <p:blipFill>
            <a:blip r:embed="rId14">
              <a:extLst>
                <a:ext uri="{28A0092B-C50C-407E-A947-70E740481C1C}">
                  <a14:useLocalDpi xmlns:a14="http://schemas.microsoft.com/office/drawing/2010/main" val="0"/>
                </a:ext>
              </a:extLst>
            </a:blip>
            <a:srcRect r="11935" b="19354"/>
            <a:stretch>
              <a:fillRect/>
            </a:stretch>
          </p:blipFill>
          <p:spPr bwMode="auto">
            <a:xfrm>
              <a:off x="10058401" y="4953000"/>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FEF69F-7F47-D4A6-E313-16464613ADBF}"/>
                </a:ext>
              </a:extLst>
            </p:cNvPr>
            <p:cNvSpPr/>
            <p:nvPr userDrawn="1"/>
          </p:nvSpPr>
          <p:spPr>
            <a:xfrm>
              <a:off x="9601200" y="4648200"/>
              <a:ext cx="2590801" cy="22098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grpSp>
      <p:sp>
        <p:nvSpPr>
          <p:cNvPr id="5123" name="Title Placeholder 1">
            <a:extLst>
              <a:ext uri="{FF2B5EF4-FFF2-40B4-BE49-F238E27FC236}">
                <a16:creationId xmlns:a16="http://schemas.microsoft.com/office/drawing/2014/main" id="{D77B54D6-C82E-29A3-4B73-3AF1D81F2FFC}"/>
              </a:ext>
            </a:extLst>
          </p:cNvPr>
          <p:cNvSpPr>
            <a:spLocks noGrp="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a:extLst>
              <a:ext uri="{FF2B5EF4-FFF2-40B4-BE49-F238E27FC236}">
                <a16:creationId xmlns:a16="http://schemas.microsoft.com/office/drawing/2014/main" id="{F5791439-7B58-2CF9-F7A8-05B91920258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6020" r:id="rId1"/>
    <p:sldLayoutId id="2147485975" r:id="rId2"/>
    <p:sldLayoutId id="2147486021" r:id="rId3"/>
    <p:sldLayoutId id="2147485976" r:id="rId4"/>
    <p:sldLayoutId id="2147485977" r:id="rId5"/>
    <p:sldLayoutId id="2147485978" r:id="rId6"/>
    <p:sldLayoutId id="2147485979" r:id="rId7"/>
    <p:sldLayoutId id="2147486022" r:id="rId8"/>
    <p:sldLayoutId id="2147485980" r:id="rId9"/>
    <p:sldLayoutId id="2147485981" r:id="rId10"/>
    <p:sldLayoutId id="2147485982" r:id="rId11"/>
    <p:sldLayoutId id="2147486023" r:id="rId12"/>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189"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377"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566"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754" algn="ctr" rtl="0" fontAlgn="base">
        <a:lnSpc>
          <a:spcPct val="90000"/>
        </a:lnSpc>
        <a:spcBef>
          <a:spcPct val="0"/>
        </a:spcBef>
        <a:spcAft>
          <a:spcPct val="0"/>
        </a:spcAft>
        <a:defRPr sz="5400">
          <a:solidFill>
            <a:schemeClr val="bg2"/>
          </a:solidFill>
          <a:latin typeface="Arial" pitchFamily="34" charset="0"/>
          <a:cs typeface="Arial" pitchFamily="34" charset="0"/>
        </a:defRPr>
      </a:lvl9pPr>
    </p:titleStyle>
    <p:bodyStyle>
      <a:lvl1pPr marL="455613" indent="-455613"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2813" indent="-455613"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0013" indent="-455613"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7213" indent="-455613"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4413" indent="-455613"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913"/>
            <a:ext cx="10972800" cy="11419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835"/>
            <a:ext cx="10972800" cy="45254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813"/>
            <a:ext cx="2844800" cy="363730"/>
          </a:xfrm>
          <a:prstGeom prst="rect">
            <a:avLst/>
          </a:prstGeom>
        </p:spPr>
        <p:txBody>
          <a:bodyPr vert="horz" lIns="91440" tIns="45720" rIns="91440" bIns="45720" rtlCol="0" anchor="ctr"/>
          <a:lstStyle>
            <a:lvl1pPr algn="l">
              <a:defRPr sz="1598">
                <a:solidFill>
                  <a:schemeClr val="tx1">
                    <a:tint val="75000"/>
                  </a:schemeClr>
                </a:solidFill>
              </a:defRPr>
            </a:lvl1pPr>
          </a:lstStyle>
          <a:p>
            <a:fld id="{FA5E1425-AB73-1E47-B4AA-E0CA51D26D98}" type="datetimeFigureOut">
              <a:rPr lang="en-US" smtClean="0"/>
              <a:t>4/29/2025</a:t>
            </a:fld>
            <a:endParaRPr lang="en-US"/>
          </a:p>
        </p:txBody>
      </p:sp>
      <p:sp>
        <p:nvSpPr>
          <p:cNvPr id="5" name="Footer Placeholder 4"/>
          <p:cNvSpPr>
            <a:spLocks noGrp="1"/>
          </p:cNvSpPr>
          <p:nvPr>
            <p:ph type="ftr" sz="quarter" idx="3"/>
          </p:nvPr>
        </p:nvSpPr>
        <p:spPr>
          <a:xfrm>
            <a:off x="4165600" y="6356813"/>
            <a:ext cx="3860800" cy="363730"/>
          </a:xfrm>
          <a:prstGeom prst="rect">
            <a:avLst/>
          </a:prstGeom>
        </p:spPr>
        <p:txBody>
          <a:bodyPr vert="horz" lIns="91440" tIns="45720" rIns="91440" bIns="45720" rtlCol="0" anchor="ctr"/>
          <a:lstStyle>
            <a:lvl1pPr algn="ctr">
              <a:defRPr sz="159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813"/>
            <a:ext cx="2844800" cy="363730"/>
          </a:xfrm>
          <a:prstGeom prst="rect">
            <a:avLst/>
          </a:prstGeom>
        </p:spPr>
        <p:txBody>
          <a:bodyPr vert="horz" lIns="91440" tIns="45720" rIns="91440" bIns="45720" rtlCol="0" anchor="ctr"/>
          <a:lstStyle>
            <a:lvl1pPr algn="r">
              <a:defRPr sz="1598">
                <a:solidFill>
                  <a:schemeClr val="tx1">
                    <a:tint val="75000"/>
                  </a:schemeClr>
                </a:solidFill>
              </a:defRPr>
            </a:lvl1pPr>
          </a:lstStyle>
          <a:p>
            <a:fld id="{D27209D5-9207-4E41-8902-F4F7BFE4C065}" type="slidenum">
              <a:rPr lang="en-US" smtClean="0"/>
              <a:t>‹#›</a:t>
            </a:fld>
            <a:endParaRPr lang="en-US"/>
          </a:p>
        </p:txBody>
      </p:sp>
    </p:spTree>
    <p:extLst>
      <p:ext uri="{BB962C8B-B14F-4D97-AF65-F5344CB8AC3E}">
        <p14:creationId xmlns:p14="http://schemas.microsoft.com/office/powerpoint/2010/main" val="3159698849"/>
      </p:ext>
    </p:extLst>
  </p:cSld>
  <p:clrMap bg1="lt1" tx1="dk1" bg2="lt2" tx2="dk2" accent1="accent1" accent2="accent2" accent3="accent3" accent4="accent4" accent5="accent5" accent6="accent6" hlink="hlink" folHlink="folHlink"/>
  <p:sldLayoutIdLst>
    <p:sldLayoutId id="2147486026" r:id="rId1"/>
    <p:sldLayoutId id="2147486027" r:id="rId2"/>
    <p:sldLayoutId id="2147486028" r:id="rId3"/>
    <p:sldLayoutId id="2147486029" r:id="rId4"/>
    <p:sldLayoutId id="2147486030" r:id="rId5"/>
    <p:sldLayoutId id="2147486031" r:id="rId6"/>
    <p:sldLayoutId id="2147486032" r:id="rId7"/>
    <p:sldLayoutId id="2147486033" r:id="rId8"/>
    <p:sldLayoutId id="2147486034" r:id="rId9"/>
    <p:sldLayoutId id="2147486035" r:id="rId10"/>
    <p:sldLayoutId id="2147486036" r:id="rId11"/>
    <p:sldLayoutId id="2147486037" r:id="rId12"/>
    <p:sldLayoutId id="2147486038" r:id="rId13"/>
    <p:sldLayoutId id="2147486039" r:id="rId14"/>
    <p:sldLayoutId id="2147486040" r:id="rId15"/>
    <p:sldLayoutId id="2147486041" r:id="rId16"/>
    <p:sldLayoutId id="2147486042" r:id="rId17"/>
  </p:sldLayoutIdLst>
  <p:txStyles>
    <p:titleStyle>
      <a:lvl1pPr algn="ctr" defTabSz="609004" rtl="0" eaLnBrk="1" latinLnBrk="0" hangingPunct="1">
        <a:spcBef>
          <a:spcPct val="0"/>
        </a:spcBef>
        <a:buNone/>
        <a:defRPr sz="5861" kern="1200">
          <a:solidFill>
            <a:schemeClr val="tx1"/>
          </a:solidFill>
          <a:latin typeface="+mj-lt"/>
          <a:ea typeface="+mj-ea"/>
          <a:cs typeface="+mj-cs"/>
        </a:defRPr>
      </a:lvl1pPr>
    </p:titleStyle>
    <p:bodyStyle>
      <a:lvl1pPr marL="456753" indent="-456753" algn="l" defTabSz="609004" rtl="0" eaLnBrk="1" latinLnBrk="0" hangingPunct="1">
        <a:spcBef>
          <a:spcPct val="20000"/>
        </a:spcBef>
        <a:buFont typeface="Arial"/>
        <a:buChar char="•"/>
        <a:defRPr sz="4262" kern="1200">
          <a:solidFill>
            <a:schemeClr val="tx1"/>
          </a:solidFill>
          <a:latin typeface="+mn-lt"/>
          <a:ea typeface="+mn-ea"/>
          <a:cs typeface="+mn-cs"/>
        </a:defRPr>
      </a:lvl1pPr>
      <a:lvl2pPr marL="989632" indent="-380627" algn="l" defTabSz="609004" rtl="0" eaLnBrk="1" latinLnBrk="0" hangingPunct="1">
        <a:spcBef>
          <a:spcPct val="20000"/>
        </a:spcBef>
        <a:buFont typeface="Arial"/>
        <a:buChar char="–"/>
        <a:defRPr sz="3730" kern="1200">
          <a:solidFill>
            <a:schemeClr val="tx1"/>
          </a:solidFill>
          <a:latin typeface="+mn-lt"/>
          <a:ea typeface="+mn-ea"/>
          <a:cs typeface="+mn-cs"/>
        </a:defRPr>
      </a:lvl2pPr>
      <a:lvl3pPr marL="1522511" indent="-304502" algn="l" defTabSz="609004" rtl="0" eaLnBrk="1" latinLnBrk="0" hangingPunct="1">
        <a:spcBef>
          <a:spcPct val="20000"/>
        </a:spcBef>
        <a:buFont typeface="Arial"/>
        <a:buChar char="•"/>
        <a:defRPr sz="3197" kern="1200">
          <a:solidFill>
            <a:schemeClr val="tx1"/>
          </a:solidFill>
          <a:latin typeface="+mn-lt"/>
          <a:ea typeface="+mn-ea"/>
          <a:cs typeface="+mn-cs"/>
        </a:defRPr>
      </a:lvl3pPr>
      <a:lvl4pPr marL="2131515" indent="-304502" algn="l" defTabSz="609004" rtl="0" eaLnBrk="1" latinLnBrk="0" hangingPunct="1">
        <a:spcBef>
          <a:spcPct val="20000"/>
        </a:spcBef>
        <a:buFont typeface="Arial"/>
        <a:buChar char="–"/>
        <a:defRPr sz="2664" kern="1200">
          <a:solidFill>
            <a:schemeClr val="tx1"/>
          </a:solidFill>
          <a:latin typeface="+mn-lt"/>
          <a:ea typeface="+mn-ea"/>
          <a:cs typeface="+mn-cs"/>
        </a:defRPr>
      </a:lvl4pPr>
      <a:lvl5pPr marL="2740519" indent="-304502" algn="l" defTabSz="609004" rtl="0" eaLnBrk="1" latinLnBrk="0" hangingPunct="1">
        <a:spcBef>
          <a:spcPct val="20000"/>
        </a:spcBef>
        <a:buFont typeface="Arial"/>
        <a:buChar char="»"/>
        <a:defRPr sz="2664" kern="1200">
          <a:solidFill>
            <a:schemeClr val="tx1"/>
          </a:solidFill>
          <a:latin typeface="+mn-lt"/>
          <a:ea typeface="+mn-ea"/>
          <a:cs typeface="+mn-cs"/>
        </a:defRPr>
      </a:lvl5pPr>
      <a:lvl6pPr marL="3349523" indent="-304502" algn="l" defTabSz="609004" rtl="0" eaLnBrk="1" latinLnBrk="0" hangingPunct="1">
        <a:spcBef>
          <a:spcPct val="20000"/>
        </a:spcBef>
        <a:buFont typeface="Arial"/>
        <a:buChar char="•"/>
        <a:defRPr sz="2664" kern="1200">
          <a:solidFill>
            <a:schemeClr val="tx1"/>
          </a:solidFill>
          <a:latin typeface="+mn-lt"/>
          <a:ea typeface="+mn-ea"/>
          <a:cs typeface="+mn-cs"/>
        </a:defRPr>
      </a:lvl6pPr>
      <a:lvl7pPr marL="3958527" indent="-304502" algn="l" defTabSz="609004" rtl="0" eaLnBrk="1" latinLnBrk="0" hangingPunct="1">
        <a:spcBef>
          <a:spcPct val="20000"/>
        </a:spcBef>
        <a:buFont typeface="Arial"/>
        <a:buChar char="•"/>
        <a:defRPr sz="2664" kern="1200">
          <a:solidFill>
            <a:schemeClr val="tx1"/>
          </a:solidFill>
          <a:latin typeface="+mn-lt"/>
          <a:ea typeface="+mn-ea"/>
          <a:cs typeface="+mn-cs"/>
        </a:defRPr>
      </a:lvl7pPr>
      <a:lvl8pPr marL="4567531" indent="-304502" algn="l" defTabSz="609004" rtl="0" eaLnBrk="1" latinLnBrk="0" hangingPunct="1">
        <a:spcBef>
          <a:spcPct val="20000"/>
        </a:spcBef>
        <a:buFont typeface="Arial"/>
        <a:buChar char="•"/>
        <a:defRPr sz="2664" kern="1200">
          <a:solidFill>
            <a:schemeClr val="tx1"/>
          </a:solidFill>
          <a:latin typeface="+mn-lt"/>
          <a:ea typeface="+mn-ea"/>
          <a:cs typeface="+mn-cs"/>
        </a:defRPr>
      </a:lvl8pPr>
      <a:lvl9pPr marL="5176535" indent="-304502" algn="l" defTabSz="609004"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04" rtl="0" eaLnBrk="1" latinLnBrk="0" hangingPunct="1">
        <a:defRPr sz="2397" kern="1200">
          <a:solidFill>
            <a:schemeClr val="tx1"/>
          </a:solidFill>
          <a:latin typeface="+mn-lt"/>
          <a:ea typeface="+mn-ea"/>
          <a:cs typeface="+mn-cs"/>
        </a:defRPr>
      </a:lvl1pPr>
      <a:lvl2pPr marL="609004" algn="l" defTabSz="609004" rtl="0" eaLnBrk="1" latinLnBrk="0" hangingPunct="1">
        <a:defRPr sz="2397" kern="1200">
          <a:solidFill>
            <a:schemeClr val="tx1"/>
          </a:solidFill>
          <a:latin typeface="+mn-lt"/>
          <a:ea typeface="+mn-ea"/>
          <a:cs typeface="+mn-cs"/>
        </a:defRPr>
      </a:lvl2pPr>
      <a:lvl3pPr marL="1218008" algn="l" defTabSz="609004" rtl="0" eaLnBrk="1" latinLnBrk="0" hangingPunct="1">
        <a:defRPr sz="2397" kern="1200">
          <a:solidFill>
            <a:schemeClr val="tx1"/>
          </a:solidFill>
          <a:latin typeface="+mn-lt"/>
          <a:ea typeface="+mn-ea"/>
          <a:cs typeface="+mn-cs"/>
        </a:defRPr>
      </a:lvl3pPr>
      <a:lvl4pPr marL="1827013" algn="l" defTabSz="609004" rtl="0" eaLnBrk="1" latinLnBrk="0" hangingPunct="1">
        <a:defRPr sz="2397" kern="1200">
          <a:solidFill>
            <a:schemeClr val="tx1"/>
          </a:solidFill>
          <a:latin typeface="+mn-lt"/>
          <a:ea typeface="+mn-ea"/>
          <a:cs typeface="+mn-cs"/>
        </a:defRPr>
      </a:lvl4pPr>
      <a:lvl5pPr marL="2436017" algn="l" defTabSz="609004" rtl="0" eaLnBrk="1" latinLnBrk="0" hangingPunct="1">
        <a:defRPr sz="2397" kern="1200">
          <a:solidFill>
            <a:schemeClr val="tx1"/>
          </a:solidFill>
          <a:latin typeface="+mn-lt"/>
          <a:ea typeface="+mn-ea"/>
          <a:cs typeface="+mn-cs"/>
        </a:defRPr>
      </a:lvl5pPr>
      <a:lvl6pPr marL="3045021" algn="l" defTabSz="609004" rtl="0" eaLnBrk="1" latinLnBrk="0" hangingPunct="1">
        <a:defRPr sz="2397" kern="1200">
          <a:solidFill>
            <a:schemeClr val="tx1"/>
          </a:solidFill>
          <a:latin typeface="+mn-lt"/>
          <a:ea typeface="+mn-ea"/>
          <a:cs typeface="+mn-cs"/>
        </a:defRPr>
      </a:lvl6pPr>
      <a:lvl7pPr marL="3654025" algn="l" defTabSz="609004" rtl="0" eaLnBrk="1" latinLnBrk="0" hangingPunct="1">
        <a:defRPr sz="2397" kern="1200">
          <a:solidFill>
            <a:schemeClr val="tx1"/>
          </a:solidFill>
          <a:latin typeface="+mn-lt"/>
          <a:ea typeface="+mn-ea"/>
          <a:cs typeface="+mn-cs"/>
        </a:defRPr>
      </a:lvl7pPr>
      <a:lvl8pPr marL="4263029" algn="l" defTabSz="609004" rtl="0" eaLnBrk="1" latinLnBrk="0" hangingPunct="1">
        <a:defRPr sz="2397" kern="1200">
          <a:solidFill>
            <a:schemeClr val="tx1"/>
          </a:solidFill>
          <a:latin typeface="+mn-lt"/>
          <a:ea typeface="+mn-ea"/>
          <a:cs typeface="+mn-cs"/>
        </a:defRPr>
      </a:lvl8pPr>
      <a:lvl9pPr marL="4872033" algn="l" defTabSz="609004" rtl="0" eaLnBrk="1" latinLnBrk="0" hangingPunct="1">
        <a:defRPr sz="239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1452150"/>
      </p:ext>
    </p:extLst>
  </p:cSld>
  <p:clrMap bg1="lt1" tx1="dk1" bg2="lt2" tx2="dk2" accent1="accent1" accent2="accent2" accent3="accent3" accent4="accent4" accent5="accent5" accent6="accent6" hlink="hlink" folHlink="folHlink"/>
  <p:sldLayoutIdLst>
    <p:sldLayoutId id="2147486044" r:id="rId1"/>
    <p:sldLayoutId id="2147486045" r:id="rId2"/>
    <p:sldLayoutId id="2147486046" r:id="rId3"/>
    <p:sldLayoutId id="2147486047" r:id="rId4"/>
    <p:sldLayoutId id="2147486048" r:id="rId5"/>
    <p:sldLayoutId id="2147486049" r:id="rId6"/>
    <p:sldLayoutId id="2147486050" r:id="rId7"/>
    <p:sldLayoutId id="2147486051" r:id="rId8"/>
    <p:sldLayoutId id="2147486052" r:id="rId9"/>
    <p:sldLayoutId id="2147486053" r:id="rId10"/>
    <p:sldLayoutId id="2147486054" r:id="rId11"/>
    <p:sldLayoutId id="21474860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5.xml"/><Relationship Id="rId1" Type="http://schemas.openxmlformats.org/officeDocument/2006/relationships/tags" Target="../tags/tag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2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4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diagramQuickStyle" Target="../diagrams/quickStyle2.xml"/><Relationship Id="rId5" Type="http://schemas.openxmlformats.org/officeDocument/2006/relationships/image" Target="../media/image32.jpeg"/><Relationship Id="rId10" Type="http://schemas.openxmlformats.org/officeDocument/2006/relationships/diagramLayout" Target="../diagrams/layout2.xml"/><Relationship Id="rId4" Type="http://schemas.openxmlformats.org/officeDocument/2006/relationships/image" Target="../media/image31.png"/><Relationship Id="rId9" Type="http://schemas.openxmlformats.org/officeDocument/2006/relationships/diagramData" Target="../diagrams/data2.xml"/><Relationship Id="rId14" Type="http://schemas.openxmlformats.org/officeDocument/2006/relationships/comments" Target="../comments/commen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5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7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32.png"/></Relationships>
</file>

<file path=ppt/slides/_rels/slide177.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243.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2.emf"/><Relationship Id="rId5" Type="http://schemas.openxmlformats.org/officeDocument/2006/relationships/image" Target="../media/image241.emf"/><Relationship Id="rId4" Type="http://schemas.openxmlformats.org/officeDocument/2006/relationships/image" Target="../media/image240.emf"/></Relationships>
</file>

<file path=ppt/slides/_rels/slide17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18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0.png"/></Relationships>
</file>

<file path=ppt/slides/_rels/slide19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0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hyperlink" Target="mailto:isaacsd@ccf.org" TargetMode="External"/><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270.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8" Type="http://schemas.openxmlformats.org/officeDocument/2006/relationships/hyperlink" Target="https://www.diabeteseducator.org/danatech/home" TargetMode="External"/><Relationship Id="rId3" Type="http://schemas.openxmlformats.org/officeDocument/2006/relationships/hyperlink" Target="https://pro.diabeteswise.org/" TargetMode="External"/><Relationship Id="rId7" Type="http://schemas.openxmlformats.org/officeDocument/2006/relationships/image" Target="../media/image274.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20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20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88.xml"/><Relationship Id="rId1" Type="http://schemas.openxmlformats.org/officeDocument/2006/relationships/tags" Target="../tags/tag4.xml"/><Relationship Id="rId5" Type="http://schemas.openxmlformats.org/officeDocument/2006/relationships/image" Target="../media/image281.png"/><Relationship Id="rId4" Type="http://schemas.openxmlformats.org/officeDocument/2006/relationships/image" Target="../media/image280.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bin"/><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88.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a:t>
            </a:r>
            <a:r>
              <a:rPr lang="en-US" sz="3100" b="1" i="0" dirty="0">
                <a:solidFill>
                  <a:srgbClr val="4C4C4C"/>
                </a:solidFill>
                <a:effectLst/>
                <a:latin typeface="Open Sans" panose="020B0606030504020204" pitchFamily="34" charset="0"/>
              </a:rPr>
              <a:t>Tech Data Toolkit | Decoding the AGP Report: A Guide for CGM Data Interpretation - </a:t>
            </a:r>
            <a:r>
              <a:rPr lang="en-US" sz="3100" b="1" dirty="0">
                <a:solidFill>
                  <a:srgbClr val="4C4C4C"/>
                </a:solidFill>
                <a:latin typeface="Open Sans" panose="020B0606030504020204" pitchFamily="34" charset="0"/>
              </a:rPr>
              <a:t> 2025</a:t>
            </a:r>
            <a:br>
              <a:rPr lang="en-US" sz="6000" dirty="0"/>
            </a:br>
            <a:r>
              <a:rPr lang="en-US" dirty="0"/>
              <a:t> </a:t>
            </a:r>
            <a:endParaRPr lang="en-US" sz="4000" dirty="0"/>
          </a:p>
        </p:txBody>
      </p:sp>
      <p:sp>
        <p:nvSpPr>
          <p:cNvPr id="11" name="Subtitle 10"/>
          <p:cNvSpPr>
            <a:spLocks noGrp="1"/>
          </p:cNvSpPr>
          <p:nvPr>
            <p:ph type="subTitle" idx="1"/>
          </p:nvPr>
        </p:nvSpPr>
        <p:spPr>
          <a:xfrm>
            <a:off x="2667000" y="5029200"/>
            <a:ext cx="8382000" cy="533400"/>
          </a:xfrm>
        </p:spPr>
        <p:txBody>
          <a:bodyPr/>
          <a:lstStyle/>
          <a:p>
            <a:r>
              <a:rPr lang="en-US" sz="2800" dirty="0"/>
              <a:t>Guest Speaker: </a:t>
            </a:r>
            <a:r>
              <a:rPr lang="en-US" altLang="en-US" sz="2800" dirty="0"/>
              <a:t>Diana Isaacs, PharmD, BCPS, BC-ADM, BCACP CDCES, FADCES, FCCP</a:t>
            </a:r>
          </a:p>
          <a:p>
            <a:pPr>
              <a:spcBef>
                <a:spcPts val="0"/>
              </a:spcBef>
            </a:pPr>
            <a:endParaRPr lang="en-US" sz="2800" dirty="0">
              <a:solidFill>
                <a:prstClr val="black"/>
              </a:solidFill>
            </a:endParaRPr>
          </a:p>
          <a:p>
            <a:pPr>
              <a:spcBef>
                <a:spcPts val="0"/>
              </a:spcBef>
            </a:pPr>
            <a:endParaRPr lang="en-US" sz="2800" dirty="0">
              <a:solidFill>
                <a:prstClr val="black"/>
              </a:solidFill>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883" y="802359"/>
            <a:ext cx="9745717" cy="2087208"/>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59A5-C2A1-3BD3-FBED-9C2B3E8BC07E}"/>
              </a:ext>
            </a:extLst>
          </p:cNvPr>
          <p:cNvSpPr>
            <a:spLocks noGrp="1"/>
          </p:cNvSpPr>
          <p:nvPr>
            <p:ph type="title"/>
          </p:nvPr>
        </p:nvSpPr>
        <p:spPr>
          <a:xfrm>
            <a:off x="457200" y="704886"/>
            <a:ext cx="3733800" cy="2731997"/>
          </a:xfrm>
        </p:spPr>
        <p:txBody>
          <a:bodyPr/>
          <a:lstStyle/>
          <a:p>
            <a:r>
              <a:rPr lang="en-US" sz="3600" dirty="0"/>
              <a:t>We will be addressing diabetes meds today along with the data</a:t>
            </a:r>
          </a:p>
        </p:txBody>
      </p:sp>
      <p:pic>
        <p:nvPicPr>
          <p:cNvPr id="3" name="Picture 4">
            <a:extLst>
              <a:ext uri="{FF2B5EF4-FFF2-40B4-BE49-F238E27FC236}">
                <a16:creationId xmlns:a16="http://schemas.microsoft.com/office/drawing/2014/main" id="{881068D7-86D0-D9AC-1606-CE33799C3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532420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154B49D7-44FC-A629-019A-034DABA4EE98}"/>
              </a:ext>
            </a:extLst>
          </p:cNvPr>
          <p:cNvSpPr txBox="1"/>
          <p:nvPr/>
        </p:nvSpPr>
        <p:spPr>
          <a:xfrm>
            <a:off x="4419600" y="4876800"/>
            <a:ext cx="5324203" cy="1384995"/>
          </a:xfrm>
          <a:prstGeom prst="rect">
            <a:avLst/>
          </a:prstGeom>
          <a:solidFill>
            <a:schemeClr val="accent2">
              <a:lumMod val="20000"/>
              <a:lumOff val="80000"/>
            </a:schemeClr>
          </a:solidFill>
        </p:spPr>
        <p:txBody>
          <a:bodyPr wrap="square" rtlCol="0">
            <a:spAutoFit/>
          </a:bodyPr>
          <a:lstStyle/>
          <a:p>
            <a:r>
              <a:rPr lang="en-US" sz="2800" dirty="0">
                <a:solidFill>
                  <a:schemeClr val="bg2"/>
                </a:solidFill>
              </a:rPr>
              <a:t>Download your FREE Medication </a:t>
            </a:r>
            <a:r>
              <a:rPr lang="en-US" sz="2800" dirty="0" err="1">
                <a:solidFill>
                  <a:schemeClr val="bg2"/>
                </a:solidFill>
              </a:rPr>
              <a:t>PocketCards</a:t>
            </a:r>
            <a:r>
              <a:rPr lang="en-US" sz="2800" dirty="0">
                <a:solidFill>
                  <a:schemeClr val="bg2"/>
                </a:solidFill>
              </a:rPr>
              <a:t> at www.DiabetesEd.net</a:t>
            </a:r>
          </a:p>
        </p:txBody>
      </p:sp>
    </p:spTree>
    <p:extLst>
      <p:ext uri="{BB962C8B-B14F-4D97-AF65-F5344CB8AC3E}">
        <p14:creationId xmlns:p14="http://schemas.microsoft.com/office/powerpoint/2010/main" val="9941290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89B7D-8094-6196-E0FA-45B24E1371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97CB85-D97F-ACFB-D998-2301298E0D2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E5A462C-A1CE-02AA-16BE-43BCFCCA3C63}"/>
              </a:ext>
            </a:extLst>
          </p:cNvPr>
          <p:cNvPicPr>
            <a:picLocks noChangeAspect="1"/>
          </p:cNvPicPr>
          <p:nvPr/>
        </p:nvPicPr>
        <p:blipFill>
          <a:blip r:embed="rId2"/>
          <a:stretch>
            <a:fillRect/>
          </a:stretch>
        </p:blipFill>
        <p:spPr>
          <a:xfrm>
            <a:off x="838200" y="37011"/>
            <a:ext cx="5767330" cy="6858000"/>
          </a:xfrm>
          <a:prstGeom prst="rect">
            <a:avLst/>
          </a:prstGeom>
        </p:spPr>
      </p:pic>
    </p:spTree>
    <p:extLst>
      <p:ext uri="{BB962C8B-B14F-4D97-AF65-F5344CB8AC3E}">
        <p14:creationId xmlns:p14="http://schemas.microsoft.com/office/powerpoint/2010/main" val="26346971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798C-9C11-09DE-0F42-652F59CD0869}"/>
              </a:ext>
            </a:extLst>
          </p:cNvPr>
          <p:cNvSpPr>
            <a:spLocks noGrp="1"/>
          </p:cNvSpPr>
          <p:nvPr>
            <p:ph type="title"/>
          </p:nvPr>
        </p:nvSpPr>
        <p:spPr>
          <a:xfrm>
            <a:off x="5029200" y="228600"/>
            <a:ext cx="7162800" cy="1325563"/>
          </a:xfrm>
        </p:spPr>
        <p:txBody>
          <a:bodyPr/>
          <a:lstStyle/>
          <a:p>
            <a:r>
              <a:rPr lang="en-US" dirty="0"/>
              <a:t>Follow Up</a:t>
            </a:r>
          </a:p>
        </p:txBody>
      </p:sp>
      <p:pic>
        <p:nvPicPr>
          <p:cNvPr id="7" name="Content Placeholder 6">
            <a:extLst>
              <a:ext uri="{FF2B5EF4-FFF2-40B4-BE49-F238E27FC236}">
                <a16:creationId xmlns:a16="http://schemas.microsoft.com/office/drawing/2014/main" id="{557A3CEB-A32C-A6EE-EBB1-24A23CD38B93}"/>
              </a:ext>
            </a:extLst>
          </p:cNvPr>
          <p:cNvPicPr>
            <a:picLocks noGrp="1" noChangeAspect="1"/>
          </p:cNvPicPr>
          <p:nvPr>
            <p:ph idx="1"/>
          </p:nvPr>
        </p:nvPicPr>
        <p:blipFill>
          <a:blip r:embed="rId2"/>
          <a:stretch>
            <a:fillRect/>
          </a:stretch>
        </p:blipFill>
        <p:spPr>
          <a:xfrm>
            <a:off x="43543" y="917507"/>
            <a:ext cx="6780868" cy="5486400"/>
          </a:xfrm>
        </p:spPr>
      </p:pic>
      <p:pic>
        <p:nvPicPr>
          <p:cNvPr id="9" name="Picture 8">
            <a:extLst>
              <a:ext uri="{FF2B5EF4-FFF2-40B4-BE49-F238E27FC236}">
                <a16:creationId xmlns:a16="http://schemas.microsoft.com/office/drawing/2014/main" id="{8A22330E-18AB-4647-5166-8DE2A99194A6}"/>
              </a:ext>
            </a:extLst>
          </p:cNvPr>
          <p:cNvPicPr>
            <a:picLocks noChangeAspect="1"/>
          </p:cNvPicPr>
          <p:nvPr/>
        </p:nvPicPr>
        <p:blipFill>
          <a:blip r:embed="rId3"/>
          <a:stretch>
            <a:fillRect/>
          </a:stretch>
        </p:blipFill>
        <p:spPr>
          <a:xfrm>
            <a:off x="5910943" y="4267200"/>
            <a:ext cx="6248400" cy="2177943"/>
          </a:xfrm>
          <a:prstGeom prst="rect">
            <a:avLst/>
          </a:prstGeom>
        </p:spPr>
      </p:pic>
    </p:spTree>
    <p:extLst>
      <p:ext uri="{BB962C8B-B14F-4D97-AF65-F5344CB8AC3E}">
        <p14:creationId xmlns:p14="http://schemas.microsoft.com/office/powerpoint/2010/main" val="28176085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D304-1C79-C7DA-23AC-08065A7B8F8B}"/>
              </a:ext>
            </a:extLst>
          </p:cNvPr>
          <p:cNvSpPr>
            <a:spLocks noGrp="1"/>
          </p:cNvSpPr>
          <p:nvPr>
            <p:ph type="ctrTitle"/>
          </p:nvPr>
        </p:nvSpPr>
        <p:spPr>
          <a:xfrm>
            <a:off x="990600" y="1047863"/>
            <a:ext cx="11085097" cy="2387600"/>
          </a:xfrm>
        </p:spPr>
        <p:txBody>
          <a:bodyPr/>
          <a:lstStyle/>
          <a:p>
            <a:r>
              <a:rPr lang="en-US" dirty="0"/>
              <a:t>Part 3: Insulin Pump &amp; Connected Pen </a:t>
            </a:r>
            <a:r>
              <a:rPr lang="en-US" sz="5400" dirty="0"/>
              <a:t>Data Primer</a:t>
            </a:r>
            <a:endParaRPr lang="en-US" dirty="0"/>
          </a:p>
        </p:txBody>
      </p:sp>
      <p:sp>
        <p:nvSpPr>
          <p:cNvPr id="3" name="Subtitle 2">
            <a:extLst>
              <a:ext uri="{FF2B5EF4-FFF2-40B4-BE49-F238E27FC236}">
                <a16:creationId xmlns:a16="http://schemas.microsoft.com/office/drawing/2014/main" id="{7EC4FE96-534C-B119-F313-3EFD71F3D939}"/>
              </a:ext>
            </a:extLst>
          </p:cNvPr>
          <p:cNvSpPr>
            <a:spLocks noGrp="1"/>
          </p:cNvSpPr>
          <p:nvPr>
            <p:ph type="subTitle" idx="1"/>
          </p:nvPr>
        </p:nvSpPr>
        <p:spPr>
          <a:xfrm>
            <a:off x="1114924" y="3946428"/>
            <a:ext cx="6657476" cy="1311440"/>
          </a:xfrm>
        </p:spPr>
        <p:txBody>
          <a:bodyPr>
            <a:normAutofit fontScale="92500" lnSpcReduction="10000"/>
          </a:bodyPr>
          <a:lstStyle/>
          <a:p>
            <a:r>
              <a:rPr lang="en-US" sz="3600" dirty="0"/>
              <a:t>Insulin pump, connected pen reports and data platforms</a:t>
            </a:r>
            <a:br>
              <a:rPr lang="en-US" sz="3600" dirty="0"/>
            </a:br>
            <a:endParaRPr lang="en-US" dirty="0"/>
          </a:p>
        </p:txBody>
      </p:sp>
    </p:spTree>
    <p:extLst>
      <p:ext uri="{BB962C8B-B14F-4D97-AF65-F5344CB8AC3E}">
        <p14:creationId xmlns:p14="http://schemas.microsoft.com/office/powerpoint/2010/main" val="29249611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B6A6536D-2055-7279-19BF-507A450CC64A}"/>
              </a:ext>
            </a:extLst>
          </p:cNvPr>
          <p:cNvSpPr>
            <a:spLocks noGrp="1"/>
          </p:cNvSpPr>
          <p:nvPr>
            <p:ph type="title"/>
          </p:nvPr>
        </p:nvSpPr>
        <p:spPr/>
        <p:txBody>
          <a:bodyPr/>
          <a:lstStyle/>
          <a:p>
            <a:r>
              <a:rPr lang="en-US" altLang="en-US" dirty="0"/>
              <a:t>Connected Pens</a:t>
            </a:r>
          </a:p>
        </p:txBody>
      </p:sp>
      <p:pic>
        <p:nvPicPr>
          <p:cNvPr id="135171" name="Content Placeholder 6">
            <a:extLst>
              <a:ext uri="{FF2B5EF4-FFF2-40B4-BE49-F238E27FC236}">
                <a16:creationId xmlns:a16="http://schemas.microsoft.com/office/drawing/2014/main" id="{3701C3FF-CE6A-D953-2EA6-BE80EB243E5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89588" y="1160463"/>
            <a:ext cx="6356350" cy="1733550"/>
          </a:xfrm>
        </p:spPr>
      </p:pic>
      <p:pic>
        <p:nvPicPr>
          <p:cNvPr id="135172" name="Picture 11" descr="A screenshot of a cell phone&#10;&#10;Description automatically generated">
            <a:extLst>
              <a:ext uri="{FF2B5EF4-FFF2-40B4-BE49-F238E27FC236}">
                <a16:creationId xmlns:a16="http://schemas.microsoft.com/office/drawing/2014/main" id="{FADAB413-C6C7-EDA6-094A-8F565EF40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81" t="8176" r="8739" b="4193"/>
          <a:stretch>
            <a:fillRect/>
          </a:stretch>
        </p:blipFill>
        <p:spPr bwMode="auto">
          <a:xfrm>
            <a:off x="577850" y="1139825"/>
            <a:ext cx="37973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Box 7">
            <a:extLst>
              <a:ext uri="{FF2B5EF4-FFF2-40B4-BE49-F238E27FC236}">
                <a16:creationId xmlns:a16="http://schemas.microsoft.com/office/drawing/2014/main" id="{AED3ADB6-05B2-2BC6-B39A-787DECC08DBB}"/>
              </a:ext>
            </a:extLst>
          </p:cNvPr>
          <p:cNvSpPr txBox="1">
            <a:spLocks noChangeArrowheads="1"/>
          </p:cNvSpPr>
          <p:nvPr/>
        </p:nvSpPr>
        <p:spPr bwMode="auto">
          <a:xfrm>
            <a:off x="533400" y="5791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2"/>
                </a:solidFill>
              </a:rPr>
              <a:t>Medtronic InPen with Guardian Connect or Dexcom G6</a:t>
            </a:r>
          </a:p>
        </p:txBody>
      </p:sp>
      <p:sp>
        <p:nvSpPr>
          <p:cNvPr id="135174" name="TextBox 10">
            <a:extLst>
              <a:ext uri="{FF2B5EF4-FFF2-40B4-BE49-F238E27FC236}">
                <a16:creationId xmlns:a16="http://schemas.microsoft.com/office/drawing/2014/main" id="{09B3914A-13B4-A640-88EF-93C505CD3EB3}"/>
              </a:ext>
            </a:extLst>
          </p:cNvPr>
          <p:cNvSpPr txBox="1">
            <a:spLocks noChangeArrowheads="1"/>
          </p:cNvSpPr>
          <p:nvPr/>
        </p:nvSpPr>
        <p:spPr bwMode="auto">
          <a:xfrm>
            <a:off x="8153400" y="4308475"/>
            <a:ext cx="441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2"/>
                </a:solidFill>
              </a:rPr>
              <a:t>Bigfoot Unity with Libre 2</a:t>
            </a:r>
          </a:p>
        </p:txBody>
      </p:sp>
      <p:pic>
        <p:nvPicPr>
          <p:cNvPr id="135175" name="Picture 2">
            <a:extLst>
              <a:ext uri="{FF2B5EF4-FFF2-40B4-BE49-F238E27FC236}">
                <a16:creationId xmlns:a16="http://schemas.microsoft.com/office/drawing/2014/main" id="{6A4F9F33-93B1-598F-16CE-2C4FF030F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113" y="3248025"/>
            <a:ext cx="50196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10">
            <a:extLst>
              <a:ext uri="{FF2B5EF4-FFF2-40B4-BE49-F238E27FC236}">
                <a16:creationId xmlns:a16="http://schemas.microsoft.com/office/drawing/2014/main" id="{EA41AD5E-7EF3-52AE-5729-97DDE17FD4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2850" y="4151313"/>
            <a:ext cx="2274888"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FDB8D704-18F5-7AE1-DCC9-1ABEA3F740F3}"/>
              </a:ext>
            </a:extLst>
          </p:cNvPr>
          <p:cNvSpPr>
            <a:spLocks noGrp="1"/>
          </p:cNvSpPr>
          <p:nvPr>
            <p:ph type="title"/>
          </p:nvPr>
        </p:nvSpPr>
        <p:spPr>
          <a:xfrm>
            <a:off x="76200" y="46038"/>
            <a:ext cx="10591800" cy="1325562"/>
          </a:xfrm>
        </p:spPr>
        <p:txBody>
          <a:bodyPr/>
          <a:lstStyle/>
          <a:p>
            <a:r>
              <a:rPr lang="en-US" altLang="en-US"/>
              <a:t>Dose Calculator</a:t>
            </a:r>
          </a:p>
        </p:txBody>
      </p:sp>
      <p:pic>
        <p:nvPicPr>
          <p:cNvPr id="143363" name="Google Shape;133;p13">
            <a:extLst>
              <a:ext uri="{FF2B5EF4-FFF2-40B4-BE49-F238E27FC236}">
                <a16:creationId xmlns:a16="http://schemas.microsoft.com/office/drawing/2014/main" id="{433F8A42-3A8F-A33C-220F-E21EFE8994D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176338"/>
            <a:ext cx="2017713"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Google Shape;133;p13">
            <a:extLst>
              <a:ext uri="{FF2B5EF4-FFF2-40B4-BE49-F238E27FC236}">
                <a16:creationId xmlns:a16="http://schemas.microsoft.com/office/drawing/2014/main" id="{AE181AE9-7054-9AFF-F805-274CD2952A3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1166813"/>
            <a:ext cx="201771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Google Shape;133;p13">
            <a:extLst>
              <a:ext uri="{FF2B5EF4-FFF2-40B4-BE49-F238E27FC236}">
                <a16:creationId xmlns:a16="http://schemas.microsoft.com/office/drawing/2014/main" id="{1BCD2817-ED21-883A-39C3-E3E10C5A72D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413" y="1176338"/>
            <a:ext cx="201771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6" name="TextBox 6">
            <a:extLst>
              <a:ext uri="{FF2B5EF4-FFF2-40B4-BE49-F238E27FC236}">
                <a16:creationId xmlns:a16="http://schemas.microsoft.com/office/drawing/2014/main" id="{9910018D-0F45-7843-7C6E-DDD06467653B}"/>
              </a:ext>
            </a:extLst>
          </p:cNvPr>
          <p:cNvSpPr txBox="1">
            <a:spLocks noChangeArrowheads="1"/>
          </p:cNvSpPr>
          <p:nvPr/>
        </p:nvSpPr>
        <p:spPr bwMode="auto">
          <a:xfrm>
            <a:off x="1008063" y="5351463"/>
            <a:ext cx="2017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1225">
              <a:defRPr>
                <a:solidFill>
                  <a:schemeClr val="tx1"/>
                </a:solidFill>
                <a:latin typeface="Arial" panose="020B0604020202020204" pitchFamily="34" charset="0"/>
              </a:defRPr>
            </a:lvl1pPr>
            <a:lvl2pPr marL="742950" indent="-285750" defTabSz="911225">
              <a:defRPr>
                <a:solidFill>
                  <a:schemeClr val="tx1"/>
                </a:solidFill>
                <a:latin typeface="Arial" panose="020B0604020202020204" pitchFamily="34" charset="0"/>
              </a:defRPr>
            </a:lvl2pPr>
            <a:lvl3pPr marL="1143000" indent="-228600" defTabSz="911225">
              <a:defRPr>
                <a:solidFill>
                  <a:schemeClr val="tx1"/>
                </a:solidFill>
                <a:latin typeface="Arial" panose="020B0604020202020204" pitchFamily="34" charset="0"/>
              </a:defRPr>
            </a:lvl3pPr>
            <a:lvl4pPr marL="1600200" indent="-228600" defTabSz="911225">
              <a:defRPr>
                <a:solidFill>
                  <a:schemeClr val="tx1"/>
                </a:solidFill>
                <a:latin typeface="Arial" panose="020B0604020202020204" pitchFamily="34" charset="0"/>
              </a:defRPr>
            </a:lvl4pPr>
            <a:lvl5pPr marL="2057400" indent="-228600" defTabSz="911225">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a:solidFill>
                  <a:srgbClr val="001E46"/>
                </a:solidFill>
                <a:latin typeface="Effra"/>
                <a:cs typeface="Poppins Medium" pitchFamily="2" charset="0"/>
              </a:rPr>
              <a:t>Carb Counting</a:t>
            </a:r>
          </a:p>
        </p:txBody>
      </p:sp>
      <p:sp>
        <p:nvSpPr>
          <p:cNvPr id="143367" name="TextBox 8">
            <a:extLst>
              <a:ext uri="{FF2B5EF4-FFF2-40B4-BE49-F238E27FC236}">
                <a16:creationId xmlns:a16="http://schemas.microsoft.com/office/drawing/2014/main" id="{4C113349-C79D-ACBE-8D51-1ECE2455A7A0}"/>
              </a:ext>
            </a:extLst>
          </p:cNvPr>
          <p:cNvSpPr txBox="1">
            <a:spLocks noChangeArrowheads="1"/>
          </p:cNvSpPr>
          <p:nvPr/>
        </p:nvSpPr>
        <p:spPr bwMode="auto">
          <a:xfrm>
            <a:off x="6096000" y="5343525"/>
            <a:ext cx="2017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1225">
              <a:defRPr>
                <a:solidFill>
                  <a:schemeClr val="tx1"/>
                </a:solidFill>
                <a:latin typeface="Arial" panose="020B0604020202020204" pitchFamily="34" charset="0"/>
              </a:defRPr>
            </a:lvl1pPr>
            <a:lvl2pPr marL="742950" indent="-285750" defTabSz="911225">
              <a:defRPr>
                <a:solidFill>
                  <a:schemeClr val="tx1"/>
                </a:solidFill>
                <a:latin typeface="Arial" panose="020B0604020202020204" pitchFamily="34" charset="0"/>
              </a:defRPr>
            </a:lvl2pPr>
            <a:lvl3pPr marL="1143000" indent="-228600" defTabSz="911225">
              <a:defRPr>
                <a:solidFill>
                  <a:schemeClr val="tx1"/>
                </a:solidFill>
                <a:latin typeface="Arial" panose="020B0604020202020204" pitchFamily="34" charset="0"/>
              </a:defRPr>
            </a:lvl3pPr>
            <a:lvl4pPr marL="1600200" indent="-228600" defTabSz="911225">
              <a:defRPr>
                <a:solidFill>
                  <a:schemeClr val="tx1"/>
                </a:solidFill>
                <a:latin typeface="Arial" panose="020B0604020202020204" pitchFamily="34" charset="0"/>
              </a:defRPr>
            </a:lvl4pPr>
            <a:lvl5pPr marL="2057400" indent="-228600" defTabSz="911225">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a:solidFill>
                  <a:srgbClr val="001E46"/>
                </a:solidFill>
                <a:latin typeface="Effra"/>
                <a:cs typeface="Poppins Medium" pitchFamily="2" charset="0"/>
              </a:rPr>
              <a:t>Fixed Dose</a:t>
            </a:r>
          </a:p>
        </p:txBody>
      </p:sp>
      <p:sp>
        <p:nvSpPr>
          <p:cNvPr id="143368" name="TextBox 9">
            <a:extLst>
              <a:ext uri="{FF2B5EF4-FFF2-40B4-BE49-F238E27FC236}">
                <a16:creationId xmlns:a16="http://schemas.microsoft.com/office/drawing/2014/main" id="{3A0E651D-B9B0-5C10-0B73-7EE091DD3B80}"/>
              </a:ext>
            </a:extLst>
          </p:cNvPr>
          <p:cNvSpPr txBox="1">
            <a:spLocks noChangeArrowheads="1"/>
          </p:cNvSpPr>
          <p:nvPr/>
        </p:nvSpPr>
        <p:spPr bwMode="auto">
          <a:xfrm>
            <a:off x="3552825" y="5351463"/>
            <a:ext cx="2016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1225">
              <a:defRPr>
                <a:solidFill>
                  <a:schemeClr val="tx1"/>
                </a:solidFill>
                <a:latin typeface="Arial" panose="020B0604020202020204" pitchFamily="34" charset="0"/>
              </a:defRPr>
            </a:lvl1pPr>
            <a:lvl2pPr marL="742950" indent="-285750" defTabSz="911225">
              <a:defRPr>
                <a:solidFill>
                  <a:schemeClr val="tx1"/>
                </a:solidFill>
                <a:latin typeface="Arial" panose="020B0604020202020204" pitchFamily="34" charset="0"/>
              </a:defRPr>
            </a:lvl2pPr>
            <a:lvl3pPr marL="1143000" indent="-228600" defTabSz="911225">
              <a:defRPr>
                <a:solidFill>
                  <a:schemeClr val="tx1"/>
                </a:solidFill>
                <a:latin typeface="Arial" panose="020B0604020202020204" pitchFamily="34" charset="0"/>
              </a:defRPr>
            </a:lvl3pPr>
            <a:lvl4pPr marL="1600200" indent="-228600" defTabSz="911225">
              <a:defRPr>
                <a:solidFill>
                  <a:schemeClr val="tx1"/>
                </a:solidFill>
                <a:latin typeface="Arial" panose="020B0604020202020204" pitchFamily="34" charset="0"/>
              </a:defRPr>
            </a:lvl4pPr>
            <a:lvl5pPr marL="2057400" indent="-228600" defTabSz="911225">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a:solidFill>
                  <a:srgbClr val="001E46"/>
                </a:solidFill>
                <a:latin typeface="Effra"/>
                <a:cs typeface="Poppins Medium" pitchFamily="2" charset="0"/>
              </a:rPr>
              <a:t>Meal Estimation</a:t>
            </a:r>
          </a:p>
        </p:txBody>
      </p:sp>
      <p:sp>
        <p:nvSpPr>
          <p:cNvPr id="11" name="Text Placeholder 2">
            <a:extLst>
              <a:ext uri="{FF2B5EF4-FFF2-40B4-BE49-F238E27FC236}">
                <a16:creationId xmlns:a16="http://schemas.microsoft.com/office/drawing/2014/main" id="{0540B315-6EC6-FFE8-53AB-9690C1E290CB}"/>
              </a:ext>
            </a:extLst>
          </p:cNvPr>
          <p:cNvSpPr txBox="1">
            <a:spLocks/>
          </p:cNvSpPr>
          <p:nvPr/>
        </p:nvSpPr>
        <p:spPr>
          <a:xfrm>
            <a:off x="8559800" y="919163"/>
            <a:ext cx="2903538" cy="3454400"/>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b="1" dirty="0" err="1">
                <a:cs typeface="Poppins SemiBold" pitchFamily="2" charset="77"/>
              </a:rPr>
              <a:t>InPen</a:t>
            </a:r>
            <a:endParaRPr lang="en-US" sz="2000" b="1" dirty="0">
              <a:cs typeface="Poppins SemiBold" pitchFamily="2" charset="77"/>
            </a:endParaRPr>
          </a:p>
          <a:p>
            <a:pPr marL="0" indent="0">
              <a:buFont typeface="Arial" panose="020B0604020202020204" pitchFamily="34" charset="0"/>
              <a:buNone/>
              <a:defRPr/>
            </a:pPr>
            <a:endParaRPr lang="en-US" sz="2000" b="1" dirty="0">
              <a:cs typeface="Poppins SemiBold" pitchFamily="2" charset="77"/>
            </a:endParaRPr>
          </a:p>
          <a:p>
            <a:pPr marL="0" indent="0">
              <a:buFont typeface="Arial" panose="020B0604020202020204" pitchFamily="34" charset="0"/>
              <a:buNone/>
              <a:defRPr/>
            </a:pPr>
            <a:r>
              <a:rPr lang="en-US" sz="2000" b="1" dirty="0">
                <a:cs typeface="Poppins SemiBold" pitchFamily="2" charset="77"/>
              </a:rPr>
              <a:t>Bigfoot Unity allows 3 set doses and IAT of 3 hours</a:t>
            </a:r>
          </a:p>
        </p:txBody>
      </p:sp>
      <p:sp>
        <p:nvSpPr>
          <p:cNvPr id="13" name="Rectangle 12">
            <a:extLst>
              <a:ext uri="{FF2B5EF4-FFF2-40B4-BE49-F238E27FC236}">
                <a16:creationId xmlns:a16="http://schemas.microsoft.com/office/drawing/2014/main" id="{EFCD30E2-4F87-E7DE-B9CF-285D0B0A05F5}"/>
              </a:ext>
            </a:extLst>
          </p:cNvPr>
          <p:cNvSpPr/>
          <p:nvPr/>
        </p:nvSpPr>
        <p:spPr>
          <a:xfrm>
            <a:off x="280988" y="6103938"/>
            <a:ext cx="8593137" cy="708025"/>
          </a:xfrm>
          <a:prstGeom prst="rect">
            <a:avLst/>
          </a:prstGeom>
        </p:spPr>
        <p:txBody>
          <a:bodyPr>
            <a:spAutoFit/>
          </a:bodyPr>
          <a:lstStyle/>
          <a:p>
            <a:pPr defTabSz="912787">
              <a:defRPr/>
            </a:pPr>
            <a:r>
              <a:rPr lang="en-US" sz="1000" dirty="0">
                <a:solidFill>
                  <a:schemeClr val="bg2"/>
                </a:solidFill>
                <a:latin typeface="+mj-lt"/>
                <a:cs typeface="Calibri" panose="020F0502020204030204" pitchFamily="34" charset="0"/>
              </a:rPr>
              <a:t>Ziegler R, </a:t>
            </a:r>
            <a:r>
              <a:rPr lang="en-US" sz="1000" dirty="0" err="1">
                <a:solidFill>
                  <a:schemeClr val="bg2"/>
                </a:solidFill>
                <a:latin typeface="+mj-lt"/>
                <a:cs typeface="Calibri" panose="020F0502020204030204" pitchFamily="34" charset="0"/>
              </a:rPr>
              <a:t>Cavan</a:t>
            </a:r>
            <a:r>
              <a:rPr lang="en-US" sz="1000" dirty="0">
                <a:solidFill>
                  <a:schemeClr val="bg2"/>
                </a:solidFill>
                <a:latin typeface="+mj-lt"/>
                <a:cs typeface="Calibri" panose="020F0502020204030204" pitchFamily="34" charset="0"/>
              </a:rPr>
              <a:t> DA, Cranston I, et al.  </a:t>
            </a:r>
            <a:r>
              <a:rPr lang="en-US" sz="1000" i="1" dirty="0">
                <a:solidFill>
                  <a:schemeClr val="bg2"/>
                </a:solidFill>
                <a:latin typeface="+mj-lt"/>
                <a:cs typeface="Calibri" panose="020F0502020204030204" pitchFamily="34" charset="0"/>
              </a:rPr>
              <a:t>Diabetes Care</a:t>
            </a:r>
            <a:r>
              <a:rPr lang="en-US" sz="1000" dirty="0">
                <a:solidFill>
                  <a:schemeClr val="bg2"/>
                </a:solidFill>
                <a:latin typeface="+mj-lt"/>
                <a:cs typeface="Calibri" panose="020F0502020204030204" pitchFamily="34" charset="0"/>
              </a:rPr>
              <a:t>. 2013; 36(11):3613-3619.</a:t>
            </a:r>
          </a:p>
          <a:p>
            <a:pPr defTabSz="912787">
              <a:defRPr/>
            </a:pPr>
            <a:r>
              <a:rPr lang="en-US" sz="1000" dirty="0">
                <a:solidFill>
                  <a:schemeClr val="bg2"/>
                </a:solidFill>
                <a:latin typeface="+mj-lt"/>
                <a:cs typeface="Calibri" panose="020F0502020204030204" pitchFamily="34" charset="0"/>
              </a:rPr>
              <a:t>Barnard KD, Parkin CG, Young A, et al. </a:t>
            </a:r>
            <a:r>
              <a:rPr lang="en-US" sz="1000" i="1" dirty="0">
                <a:solidFill>
                  <a:schemeClr val="bg2"/>
                </a:solidFill>
                <a:latin typeface="+mj-lt"/>
                <a:cs typeface="Calibri" panose="020F0502020204030204" pitchFamily="34" charset="0"/>
              </a:rPr>
              <a:t>. J Diab Sci Tech</a:t>
            </a:r>
            <a:r>
              <a:rPr lang="en-US" sz="1000" dirty="0">
                <a:solidFill>
                  <a:schemeClr val="bg2"/>
                </a:solidFill>
                <a:latin typeface="+mj-lt"/>
                <a:cs typeface="Calibri" panose="020F0502020204030204" pitchFamily="34" charset="0"/>
              </a:rPr>
              <a:t>. 2012;6:144–149. </a:t>
            </a:r>
          </a:p>
          <a:p>
            <a:pPr defTabSz="912787">
              <a:defRPr/>
            </a:pPr>
            <a:r>
              <a:rPr lang="en-US" sz="1000" dirty="0">
                <a:solidFill>
                  <a:schemeClr val="bg2"/>
                </a:solidFill>
                <a:latin typeface="+mj-lt"/>
                <a:cs typeface="Calibri" panose="020F0502020204030204" pitchFamily="34" charset="0"/>
              </a:rPr>
              <a:t>Vallejo-Mora </a:t>
            </a:r>
            <a:r>
              <a:rPr lang="en-US" sz="1000" dirty="0" err="1">
                <a:solidFill>
                  <a:schemeClr val="bg2"/>
                </a:solidFill>
                <a:latin typeface="+mj-lt"/>
                <a:cs typeface="Calibri" panose="020F0502020204030204" pitchFamily="34" charset="0"/>
              </a:rPr>
              <a:t>MdR</a:t>
            </a:r>
            <a:r>
              <a:rPr lang="en-US" sz="1000" dirty="0">
                <a:solidFill>
                  <a:schemeClr val="bg2"/>
                </a:solidFill>
                <a:latin typeface="+mj-lt"/>
                <a:cs typeface="Calibri" panose="020F0502020204030204" pitchFamily="34" charset="0"/>
              </a:rPr>
              <a:t>, </a:t>
            </a:r>
            <a:r>
              <a:rPr lang="en-US" sz="1000" dirty="0" err="1">
                <a:solidFill>
                  <a:schemeClr val="bg2"/>
                </a:solidFill>
                <a:latin typeface="+mj-lt"/>
                <a:cs typeface="Calibri" panose="020F0502020204030204" pitchFamily="34" charset="0"/>
              </a:rPr>
              <a:t>Carreira</a:t>
            </a:r>
            <a:r>
              <a:rPr lang="en-US" sz="1000" dirty="0">
                <a:solidFill>
                  <a:schemeClr val="bg2"/>
                </a:solidFill>
                <a:latin typeface="+mj-lt"/>
                <a:cs typeface="Calibri" panose="020F0502020204030204" pitchFamily="34" charset="0"/>
              </a:rPr>
              <a:t>-Soler, Linares-Parrado F, </a:t>
            </a:r>
            <a:r>
              <a:rPr lang="en-US" sz="1000" dirty="0" err="1">
                <a:solidFill>
                  <a:schemeClr val="bg2"/>
                </a:solidFill>
                <a:latin typeface="+mj-lt"/>
                <a:cs typeface="Calibri" panose="020F0502020204030204" pitchFamily="34" charset="0"/>
              </a:rPr>
              <a:t>Olveira</a:t>
            </a:r>
            <a:r>
              <a:rPr lang="en-US" sz="1000" dirty="0">
                <a:solidFill>
                  <a:schemeClr val="bg2"/>
                </a:solidFill>
                <a:latin typeface="+mj-lt"/>
                <a:cs typeface="Calibri" panose="020F0502020204030204" pitchFamily="34" charset="0"/>
              </a:rPr>
              <a:t> G, et al</a:t>
            </a:r>
            <a:r>
              <a:rPr lang="en-US" sz="1000" i="1" dirty="0">
                <a:solidFill>
                  <a:schemeClr val="bg2"/>
                </a:solidFill>
                <a:latin typeface="+mj-lt"/>
                <a:cs typeface="Calibri" panose="020F0502020204030204" pitchFamily="34" charset="0"/>
              </a:rPr>
              <a:t>.. Journal of Diabetes. </a:t>
            </a:r>
            <a:r>
              <a:rPr lang="en-US" sz="1000" dirty="0">
                <a:solidFill>
                  <a:schemeClr val="bg2"/>
                </a:solidFill>
                <a:latin typeface="+mj-lt"/>
                <a:cs typeface="Calibri" panose="020F0502020204030204" pitchFamily="34" charset="0"/>
              </a:rPr>
              <a:t>2017 (9):24-33. </a:t>
            </a:r>
          </a:p>
          <a:p>
            <a:pPr defTabSz="912787">
              <a:defRPr/>
            </a:pPr>
            <a:endParaRPr lang="en-US" sz="1000" dirty="0">
              <a:solidFill>
                <a:srgbClr val="FFFFFF"/>
              </a:solidFill>
              <a:latin typeface="+mj-l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a:extLst>
              <a:ext uri="{FF2B5EF4-FFF2-40B4-BE49-F238E27FC236}">
                <a16:creationId xmlns:a16="http://schemas.microsoft.com/office/drawing/2014/main" id="{6C6F7569-0024-4A94-CF3E-2D4CB9FB6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993" y="3943939"/>
            <a:ext cx="1229672" cy="225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E12C66E5-1AF0-5B74-CD32-FFDD02273A5F}"/>
              </a:ext>
            </a:extLst>
          </p:cNvPr>
          <p:cNvSpPr>
            <a:spLocks noGrp="1"/>
          </p:cNvSpPr>
          <p:nvPr>
            <p:ph type="title"/>
          </p:nvPr>
        </p:nvSpPr>
        <p:spPr>
          <a:xfrm>
            <a:off x="-1828800" y="-38100"/>
            <a:ext cx="12192000" cy="1325563"/>
          </a:xfrm>
        </p:spPr>
        <p:txBody>
          <a:bodyPr/>
          <a:lstStyle/>
          <a:p>
            <a:pPr eaLnBrk="1" hangingPunct="1"/>
            <a:r>
              <a:rPr lang="en-US" altLang="en-US"/>
              <a:t>AID Systems</a:t>
            </a:r>
          </a:p>
        </p:txBody>
      </p:sp>
      <p:sp>
        <p:nvSpPr>
          <p:cNvPr id="48131" name="Rectangle 3">
            <a:extLst>
              <a:ext uri="{FF2B5EF4-FFF2-40B4-BE49-F238E27FC236}">
                <a16:creationId xmlns:a16="http://schemas.microsoft.com/office/drawing/2014/main" id="{A0230DDE-00E5-39AC-B35B-13FE4156D0CD}"/>
              </a:ext>
            </a:extLst>
          </p:cNvPr>
          <p:cNvSpPr>
            <a:spLocks noGrp="1"/>
          </p:cNvSpPr>
          <p:nvPr>
            <p:ph idx="4294967295"/>
          </p:nvPr>
        </p:nvSpPr>
        <p:spPr>
          <a:xfrm>
            <a:off x="-19050" y="3384550"/>
            <a:ext cx="3886200" cy="844550"/>
          </a:xfrm>
        </p:spPr>
        <p:txBody>
          <a:bodyPr>
            <a:noAutofit/>
          </a:bodyPr>
          <a:lstStyle/>
          <a:p>
            <a:pPr marL="0" indent="0" algn="ctr" eaLnBrk="1" hangingPunct="1">
              <a:buFontTx/>
              <a:buNone/>
              <a:defRPr/>
            </a:pPr>
            <a:r>
              <a:rPr lang="en-US" altLang="en-US" sz="1998" dirty="0" err="1">
                <a:solidFill>
                  <a:schemeClr val="bg1"/>
                </a:solidFill>
              </a:rPr>
              <a:t>Omnipod</a:t>
            </a:r>
            <a:r>
              <a:rPr lang="en-US" altLang="en-US" sz="1998" dirty="0">
                <a:solidFill>
                  <a:schemeClr val="bg1"/>
                </a:solidFill>
              </a:rPr>
              <a:t> 5</a:t>
            </a:r>
            <a:br>
              <a:rPr lang="en-US" altLang="en-US" sz="1998" dirty="0">
                <a:solidFill>
                  <a:schemeClr val="bg1"/>
                </a:solidFill>
              </a:rPr>
            </a:br>
            <a:r>
              <a:rPr lang="en-US" altLang="en-US" sz="1998" dirty="0">
                <a:solidFill>
                  <a:schemeClr val="bg1"/>
                </a:solidFill>
              </a:rPr>
              <a:t>(</a:t>
            </a:r>
            <a:r>
              <a:rPr lang="en-US" altLang="en-US" sz="1998" dirty="0" err="1">
                <a:solidFill>
                  <a:schemeClr val="bg1"/>
                </a:solidFill>
              </a:rPr>
              <a:t>Insulet</a:t>
            </a:r>
            <a:r>
              <a:rPr lang="en-US" altLang="en-US" sz="1998" dirty="0">
                <a:solidFill>
                  <a:schemeClr val="bg1"/>
                </a:solidFill>
              </a:rPr>
              <a:t>)</a:t>
            </a:r>
          </a:p>
        </p:txBody>
      </p:sp>
      <p:sp>
        <p:nvSpPr>
          <p:cNvPr id="48132" name="Text Box 16">
            <a:extLst>
              <a:ext uri="{FF2B5EF4-FFF2-40B4-BE49-F238E27FC236}">
                <a16:creationId xmlns:a16="http://schemas.microsoft.com/office/drawing/2014/main" id="{EED96EEA-301A-7DB5-2C19-0C92E43207B7}"/>
              </a:ext>
            </a:extLst>
          </p:cNvPr>
          <p:cNvSpPr txBox="1">
            <a:spLocks noChangeArrowheads="1"/>
          </p:cNvSpPr>
          <p:nvPr/>
        </p:nvSpPr>
        <p:spPr bwMode="auto">
          <a:xfrm>
            <a:off x="3663950" y="3216275"/>
            <a:ext cx="3065463" cy="714375"/>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buClr>
                <a:srgbClr val="7AD0E7"/>
              </a:buClr>
              <a:defRPr/>
            </a:pPr>
            <a:r>
              <a:rPr lang="en-US" altLang="en-US" sz="1998" dirty="0">
                <a:solidFill>
                  <a:schemeClr val="bg1"/>
                </a:solidFill>
                <a:cs typeface="Arial" panose="020B0604020202020204" pitchFamily="34" charset="0"/>
              </a:rPr>
              <a:t>T:slim X2 (Tandem)</a:t>
            </a:r>
          </a:p>
          <a:p>
            <a:pPr algn="ctr" defTabSz="975410">
              <a:buClr>
                <a:srgbClr val="7AD0E7"/>
              </a:buClr>
              <a:defRPr/>
            </a:pPr>
            <a:r>
              <a:rPr lang="en-US" altLang="en-US" sz="1998" dirty="0">
                <a:solidFill>
                  <a:schemeClr val="bg1"/>
                </a:solidFill>
                <a:cs typeface="Arial" panose="020B0604020202020204" pitchFamily="34" charset="0"/>
              </a:rPr>
              <a:t>Control IQ</a:t>
            </a:r>
          </a:p>
        </p:txBody>
      </p:sp>
      <p:pic>
        <p:nvPicPr>
          <p:cNvPr id="99334" name="Picture 19">
            <a:extLst>
              <a:ext uri="{FF2B5EF4-FFF2-40B4-BE49-F238E27FC236}">
                <a16:creationId xmlns:a16="http://schemas.microsoft.com/office/drawing/2014/main" id="{080A51FC-4FD7-580B-236A-F0CD3A3F7F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096963"/>
            <a:ext cx="334645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4" descr="First Impressions of Control-IQ | diaTribe">
            <a:extLst>
              <a:ext uri="{FF2B5EF4-FFF2-40B4-BE49-F238E27FC236}">
                <a16:creationId xmlns:a16="http://schemas.microsoft.com/office/drawing/2014/main" id="{F6162272-2F0E-91B1-EDDD-D56D193E81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1063" y="1108075"/>
            <a:ext cx="31162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7">
            <a:extLst>
              <a:ext uri="{FF2B5EF4-FFF2-40B4-BE49-F238E27FC236}">
                <a16:creationId xmlns:a16="http://schemas.microsoft.com/office/drawing/2014/main" id="{DC23EF40-5563-5445-B34A-BE1F53E15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6163" y="593725"/>
            <a:ext cx="21875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extLst>
              <a:ext uri="{FF2B5EF4-FFF2-40B4-BE49-F238E27FC236}">
                <a16:creationId xmlns:a16="http://schemas.microsoft.com/office/drawing/2014/main" id="{D8A8028A-A445-09D0-D65D-4E6BFF5EE727}"/>
              </a:ext>
            </a:extLst>
          </p:cNvPr>
          <p:cNvSpPr txBox="1">
            <a:spLocks noChangeArrowheads="1"/>
          </p:cNvSpPr>
          <p:nvPr/>
        </p:nvSpPr>
        <p:spPr bwMode="auto">
          <a:xfrm>
            <a:off x="8763000" y="3219450"/>
            <a:ext cx="2338388" cy="776288"/>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spcBef>
                <a:spcPct val="20000"/>
              </a:spcBef>
              <a:buClr>
                <a:srgbClr val="7AD0E7"/>
              </a:buClr>
              <a:defRPr/>
            </a:pPr>
            <a:r>
              <a:rPr lang="en-US" altLang="en-US" sz="1998" dirty="0">
                <a:solidFill>
                  <a:schemeClr val="bg1"/>
                </a:solidFill>
                <a:cs typeface="Arial" panose="020B0604020202020204" pitchFamily="34" charset="0"/>
              </a:rPr>
              <a:t>780G &amp; 770G</a:t>
            </a:r>
          </a:p>
          <a:p>
            <a:pPr algn="ctr" defTabSz="975410">
              <a:spcBef>
                <a:spcPct val="20000"/>
              </a:spcBef>
              <a:buClr>
                <a:srgbClr val="7AD0E7"/>
              </a:buClr>
              <a:defRPr/>
            </a:pPr>
            <a:r>
              <a:rPr lang="en-US" altLang="en-US" sz="1998" dirty="0">
                <a:solidFill>
                  <a:schemeClr val="bg1"/>
                </a:solidFill>
                <a:cs typeface="Arial" panose="020B0604020202020204" pitchFamily="34" charset="0"/>
              </a:rPr>
              <a:t>(Medtronic)</a:t>
            </a:r>
          </a:p>
        </p:txBody>
      </p:sp>
      <p:pic>
        <p:nvPicPr>
          <p:cNvPr id="99338" name="Content Placeholder 13">
            <a:extLst>
              <a:ext uri="{FF2B5EF4-FFF2-40B4-BE49-F238E27FC236}">
                <a16:creationId xmlns:a16="http://schemas.microsoft.com/office/drawing/2014/main" id="{F47987C3-0C43-F036-9509-1984D15CB5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2837" y="4068399"/>
            <a:ext cx="22590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a:extLst>
              <a:ext uri="{FF2B5EF4-FFF2-40B4-BE49-F238E27FC236}">
                <a16:creationId xmlns:a16="http://schemas.microsoft.com/office/drawing/2014/main" id="{2AD650E9-CEAB-1982-36A9-DE3CECE29032}"/>
              </a:ext>
            </a:extLst>
          </p:cNvPr>
          <p:cNvSpPr txBox="1">
            <a:spLocks noChangeArrowheads="1"/>
          </p:cNvSpPr>
          <p:nvPr/>
        </p:nvSpPr>
        <p:spPr bwMode="auto">
          <a:xfrm>
            <a:off x="8526961" y="6392862"/>
            <a:ext cx="2847975" cy="406400"/>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spcBef>
                <a:spcPct val="20000"/>
              </a:spcBef>
              <a:buClr>
                <a:srgbClr val="7AD0E7"/>
              </a:buClr>
              <a:defRPr/>
            </a:pPr>
            <a:r>
              <a:rPr lang="en-US" altLang="en-US" sz="1998" dirty="0">
                <a:solidFill>
                  <a:schemeClr val="bg1"/>
                </a:solidFill>
                <a:cs typeface="Arial" panose="020B0604020202020204" pitchFamily="34" charset="0"/>
              </a:rPr>
              <a:t>Tidepool Loop </a:t>
            </a:r>
          </a:p>
        </p:txBody>
      </p:sp>
      <p:pic>
        <p:nvPicPr>
          <p:cNvPr id="99340" name="Picture 2">
            <a:extLst>
              <a:ext uri="{FF2B5EF4-FFF2-40B4-BE49-F238E27FC236}">
                <a16:creationId xmlns:a16="http://schemas.microsoft.com/office/drawing/2014/main" id="{F5669055-29F1-736F-4BD1-043D9FEBEC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750" y="4452938"/>
            <a:ext cx="1651000" cy="114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1">
            <a:extLst>
              <a:ext uri="{FF2B5EF4-FFF2-40B4-BE49-F238E27FC236}">
                <a16:creationId xmlns:a16="http://schemas.microsoft.com/office/drawing/2014/main" id="{410797BA-D935-466B-0511-A274BC567626}"/>
              </a:ext>
            </a:extLst>
          </p:cNvPr>
          <p:cNvSpPr txBox="1">
            <a:spLocks noChangeArrowheads="1"/>
          </p:cNvSpPr>
          <p:nvPr/>
        </p:nvSpPr>
        <p:spPr bwMode="auto">
          <a:xfrm>
            <a:off x="854075" y="5826125"/>
            <a:ext cx="2036763" cy="731838"/>
          </a:xfrm>
          <a:prstGeom prst="rect">
            <a:avLst/>
          </a:prstGeom>
          <a:noFill/>
          <a:ln>
            <a:noFill/>
          </a:ln>
          <a:effectLst/>
        </p:spPr>
        <p:txBody>
          <a:bodyPr lIns="55364" tIns="27682" rIns="55364" bIns="27682">
            <a:spAutoFit/>
          </a:bodyPr>
          <a:lstStyle>
            <a:lvl1pPr defTabSz="977900">
              <a:defRPr>
                <a:solidFill>
                  <a:schemeClr val="tx1"/>
                </a:solidFill>
                <a:latin typeface="Arial" panose="020B0604020202020204" pitchFamily="34" charset="0"/>
              </a:defRPr>
            </a:lvl1pPr>
            <a:lvl2pPr marL="742950" indent="-285750" defTabSz="977900">
              <a:defRPr>
                <a:solidFill>
                  <a:schemeClr val="tx1"/>
                </a:solidFill>
                <a:latin typeface="Arial" panose="020B0604020202020204" pitchFamily="34" charset="0"/>
              </a:defRPr>
            </a:lvl2pPr>
            <a:lvl3pPr marL="1143000" indent="-228600" defTabSz="977900">
              <a:defRPr>
                <a:solidFill>
                  <a:schemeClr val="tx1"/>
                </a:solidFill>
                <a:latin typeface="Arial" panose="020B0604020202020204" pitchFamily="34" charset="0"/>
              </a:defRPr>
            </a:lvl3pPr>
            <a:lvl4pPr marL="1600200" indent="-228600" defTabSz="977900">
              <a:defRPr>
                <a:solidFill>
                  <a:schemeClr val="tx1"/>
                </a:solidFill>
                <a:latin typeface="Arial" panose="020B0604020202020204" pitchFamily="34" charset="0"/>
              </a:defRPr>
            </a:lvl4pPr>
            <a:lvl5pPr marL="2057400" indent="-228600" defTabSz="977900">
              <a:defRPr>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defRPr>
            </a:lvl9pPr>
          </a:lstStyle>
          <a:p>
            <a:pPr algn="ctr" defTabSz="550069">
              <a:spcBef>
                <a:spcPct val="20000"/>
              </a:spcBef>
              <a:buClr>
                <a:srgbClr val="7AD0E7"/>
              </a:buClr>
              <a:defRPr/>
            </a:pPr>
            <a:r>
              <a:rPr lang="en-US" altLang="en-US" sz="2000" dirty="0">
                <a:solidFill>
                  <a:srgbClr val="000000"/>
                </a:solidFill>
                <a:latin typeface="+mn-lt"/>
                <a:cs typeface="Arial" panose="020B0604020202020204" pitchFamily="34" charset="0"/>
              </a:rPr>
              <a:t> </a:t>
            </a:r>
            <a:r>
              <a:rPr lang="en-US" altLang="en-US" sz="2000" dirty="0" err="1">
                <a:solidFill>
                  <a:srgbClr val="000000"/>
                </a:solidFill>
                <a:latin typeface="+mn-lt"/>
                <a:cs typeface="Arial" panose="020B0604020202020204" pitchFamily="34" charset="0"/>
              </a:rPr>
              <a:t>iLet</a:t>
            </a:r>
            <a:endParaRPr lang="en-US" altLang="en-US" sz="2000" dirty="0">
              <a:solidFill>
                <a:srgbClr val="000000"/>
              </a:solidFill>
              <a:latin typeface="+mn-lt"/>
              <a:cs typeface="Arial" panose="020B0604020202020204" pitchFamily="34" charset="0"/>
            </a:endParaRPr>
          </a:p>
          <a:p>
            <a:pPr algn="ctr" defTabSz="550069">
              <a:spcBef>
                <a:spcPct val="20000"/>
              </a:spcBef>
              <a:buClr>
                <a:srgbClr val="7AD0E7"/>
              </a:buClr>
              <a:defRPr/>
            </a:pPr>
            <a:r>
              <a:rPr lang="en-US" altLang="en-US" sz="2000" dirty="0">
                <a:solidFill>
                  <a:srgbClr val="000000"/>
                </a:solidFill>
                <a:latin typeface="+mn-lt"/>
                <a:cs typeface="Arial" panose="020B0604020202020204" pitchFamily="34" charset="0"/>
              </a:rPr>
              <a:t>(Beta Bionics)</a:t>
            </a:r>
          </a:p>
        </p:txBody>
      </p:sp>
      <p:sp>
        <p:nvSpPr>
          <p:cNvPr id="2" name="Text Box 16">
            <a:extLst>
              <a:ext uri="{FF2B5EF4-FFF2-40B4-BE49-F238E27FC236}">
                <a16:creationId xmlns:a16="http://schemas.microsoft.com/office/drawing/2014/main" id="{B02C5B28-9137-83BF-FA65-AE01155C8A60}"/>
              </a:ext>
            </a:extLst>
          </p:cNvPr>
          <p:cNvSpPr txBox="1">
            <a:spLocks noChangeArrowheads="1"/>
          </p:cNvSpPr>
          <p:nvPr/>
        </p:nvSpPr>
        <p:spPr bwMode="auto">
          <a:xfrm>
            <a:off x="3886200" y="6064250"/>
            <a:ext cx="3065463" cy="714375"/>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buClr>
                <a:srgbClr val="7AD0E7"/>
              </a:buClr>
              <a:defRPr/>
            </a:pPr>
            <a:r>
              <a:rPr lang="en-US" altLang="en-US" sz="1998" dirty="0">
                <a:solidFill>
                  <a:schemeClr val="bg1"/>
                </a:solidFill>
                <a:cs typeface="Arial" panose="020B0604020202020204" pitchFamily="34" charset="0"/>
              </a:rPr>
              <a:t>Mobi (Tandem)</a:t>
            </a:r>
          </a:p>
          <a:p>
            <a:pPr algn="ctr" defTabSz="975410">
              <a:buClr>
                <a:srgbClr val="7AD0E7"/>
              </a:buClr>
              <a:defRPr/>
            </a:pPr>
            <a:r>
              <a:rPr lang="en-US" altLang="en-US" sz="1998" dirty="0">
                <a:solidFill>
                  <a:schemeClr val="bg1"/>
                </a:solidFill>
                <a:cs typeface="Arial" panose="020B0604020202020204" pitchFamily="34" charset="0"/>
              </a:rPr>
              <a:t>Control IQ</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B86DB794-4828-91C6-3403-9C9683B6F790}"/>
              </a:ext>
            </a:extLst>
          </p:cNvPr>
          <p:cNvSpPr>
            <a:spLocks noGrp="1"/>
          </p:cNvSpPr>
          <p:nvPr>
            <p:ph type="title"/>
          </p:nvPr>
        </p:nvSpPr>
        <p:spPr/>
        <p:txBody>
          <a:bodyPr/>
          <a:lstStyle/>
          <a:p>
            <a:r>
              <a:rPr lang="en-US" altLang="en-US" dirty="0"/>
              <a:t>Hybrid-Closed Loop</a:t>
            </a:r>
          </a:p>
        </p:txBody>
      </p:sp>
      <p:sp>
        <p:nvSpPr>
          <p:cNvPr id="101379" name="Content Placeholder 2">
            <a:extLst>
              <a:ext uri="{FF2B5EF4-FFF2-40B4-BE49-F238E27FC236}">
                <a16:creationId xmlns:a16="http://schemas.microsoft.com/office/drawing/2014/main" id="{10D1A003-A100-C38E-2ED9-DB3B262DB6E3}"/>
              </a:ext>
            </a:extLst>
          </p:cNvPr>
          <p:cNvSpPr>
            <a:spLocks noGrp="1"/>
          </p:cNvSpPr>
          <p:nvPr>
            <p:ph idx="1"/>
          </p:nvPr>
        </p:nvSpPr>
        <p:spPr>
          <a:xfrm>
            <a:off x="8763000" y="1579563"/>
            <a:ext cx="3124200" cy="4195762"/>
          </a:xfrm>
        </p:spPr>
        <p:txBody>
          <a:bodyPr/>
          <a:lstStyle/>
          <a:p>
            <a:r>
              <a:rPr lang="en-US" altLang="en-US" sz="2800"/>
              <a:t>Automated insulin delivery (AID)</a:t>
            </a:r>
          </a:p>
          <a:p>
            <a:r>
              <a:rPr lang="en-US" altLang="en-US" sz="2800"/>
              <a:t>Auto adjust background insulin</a:t>
            </a:r>
          </a:p>
          <a:p>
            <a:r>
              <a:rPr lang="en-US" altLang="en-US" sz="2800"/>
              <a:t>Some systems give auto corrections</a:t>
            </a:r>
          </a:p>
          <a:p>
            <a:r>
              <a:rPr lang="en-US" altLang="en-US" sz="2800"/>
              <a:t>Maximize time 70-180mg/dL</a:t>
            </a:r>
          </a:p>
          <a:p>
            <a:endParaRPr lang="en-US" altLang="en-US"/>
          </a:p>
        </p:txBody>
      </p:sp>
      <p:pic>
        <p:nvPicPr>
          <p:cNvPr id="101380" name="Picture 4">
            <a:extLst>
              <a:ext uri="{FF2B5EF4-FFF2-40B4-BE49-F238E27FC236}">
                <a16:creationId xmlns:a16="http://schemas.microsoft.com/office/drawing/2014/main" id="{90DB17FA-877A-3881-0EAE-BB4AFA5C1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78013"/>
            <a:ext cx="810736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F5D96651-0DF2-6A81-C927-4239880DFDB0}"/>
              </a:ext>
            </a:extLst>
          </p:cNvPr>
          <p:cNvSpPr>
            <a:spLocks noGrp="1"/>
          </p:cNvSpPr>
          <p:nvPr>
            <p:ph type="title"/>
          </p:nvPr>
        </p:nvSpPr>
        <p:spPr>
          <a:xfrm>
            <a:off x="838200" y="228600"/>
            <a:ext cx="11353800" cy="1325563"/>
          </a:xfrm>
        </p:spPr>
        <p:txBody>
          <a:bodyPr/>
          <a:lstStyle/>
          <a:p>
            <a:pPr algn="l"/>
            <a:r>
              <a:rPr lang="en-US" altLang="en-US"/>
              <a:t>Control IQ Targets</a:t>
            </a:r>
          </a:p>
        </p:txBody>
      </p:sp>
      <p:pic>
        <p:nvPicPr>
          <p:cNvPr id="110595" name="Picture 4">
            <a:extLst>
              <a:ext uri="{FF2B5EF4-FFF2-40B4-BE49-F238E27FC236}">
                <a16:creationId xmlns:a16="http://schemas.microsoft.com/office/drawing/2014/main" id="{ECC8F2EA-6DE3-E733-8AD2-66068AA96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863725"/>
            <a:ext cx="6848475"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7E955FBE-E3EB-BB33-7FBE-51D8DE4F44F8}"/>
              </a:ext>
            </a:extLst>
          </p:cNvPr>
          <p:cNvSpPr txBox="1">
            <a:spLocks noChangeArrowheads="1"/>
          </p:cNvSpPr>
          <p:nvPr/>
        </p:nvSpPr>
        <p:spPr bwMode="auto">
          <a:xfrm>
            <a:off x="1376363" y="6453188"/>
            <a:ext cx="6129337" cy="2762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09036">
              <a:defRPr/>
            </a:pPr>
            <a:r>
              <a:rPr lang="en-US" altLang="en-US" sz="1199" dirty="0">
                <a:solidFill>
                  <a:prstClr val="white"/>
                </a:solidFill>
              </a:rPr>
              <a:t>https://www.tandemdiabetes.com/providers/products/control-iq</a:t>
            </a:r>
          </a:p>
        </p:txBody>
      </p:sp>
      <p:pic>
        <p:nvPicPr>
          <p:cNvPr id="110597" name="Picture 2">
            <a:extLst>
              <a:ext uri="{FF2B5EF4-FFF2-40B4-BE49-F238E27FC236}">
                <a16:creationId xmlns:a16="http://schemas.microsoft.com/office/drawing/2014/main" id="{137EFA62-C521-7CAC-D2CF-5F994968F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0" y="531813"/>
            <a:ext cx="5122863"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03164FB-BEFD-7963-8218-118DCC038AF2}"/>
              </a:ext>
            </a:extLst>
          </p:cNvPr>
          <p:cNvSpPr/>
          <p:nvPr/>
        </p:nvSpPr>
        <p:spPr>
          <a:xfrm>
            <a:off x="6972300" y="1743075"/>
            <a:ext cx="1562100" cy="390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8E77BC57-FF49-700B-C924-D6998FCEEAB8}"/>
              </a:ext>
            </a:extLst>
          </p:cNvPr>
          <p:cNvSpPr>
            <a:spLocks noGrp="1"/>
          </p:cNvSpPr>
          <p:nvPr>
            <p:ph type="title"/>
          </p:nvPr>
        </p:nvSpPr>
        <p:spPr>
          <a:xfrm>
            <a:off x="0" y="228600"/>
            <a:ext cx="12192000" cy="990600"/>
          </a:xfrm>
        </p:spPr>
        <p:txBody>
          <a:bodyPr/>
          <a:lstStyle/>
          <a:p>
            <a:r>
              <a:rPr lang="en-US" altLang="en-US"/>
              <a:t>Pump Comparison</a:t>
            </a:r>
          </a:p>
        </p:txBody>
      </p:sp>
      <p:graphicFrame>
        <p:nvGraphicFramePr>
          <p:cNvPr id="4" name="Table 4">
            <a:extLst>
              <a:ext uri="{FF2B5EF4-FFF2-40B4-BE49-F238E27FC236}">
                <a16:creationId xmlns:a16="http://schemas.microsoft.com/office/drawing/2014/main" id="{FEC0D652-590E-28A9-612F-BBD7EEBE3C4E}"/>
              </a:ext>
            </a:extLst>
          </p:cNvPr>
          <p:cNvGraphicFramePr>
            <a:graphicFrameLocks noGrp="1"/>
          </p:cNvGraphicFramePr>
          <p:nvPr>
            <p:ph idx="1"/>
          </p:nvPr>
        </p:nvGraphicFramePr>
        <p:xfrm>
          <a:off x="188913" y="1096963"/>
          <a:ext cx="11814175" cy="5313362"/>
        </p:xfrm>
        <a:graphic>
          <a:graphicData uri="http://schemas.openxmlformats.org/drawingml/2006/table">
            <a:tbl>
              <a:tblPr firstRow="1" bandRow="1">
                <a:tableStyleId>{5C22544A-7EE6-4342-B048-85BDC9FD1C3A}</a:tableStyleId>
              </a:tblPr>
              <a:tblGrid>
                <a:gridCol w="1600114">
                  <a:extLst>
                    <a:ext uri="{9D8B030D-6E8A-4147-A177-3AD203B41FA5}">
                      <a16:colId xmlns:a16="http://schemas.microsoft.com/office/drawing/2014/main" val="20000"/>
                    </a:ext>
                  </a:extLst>
                </a:gridCol>
                <a:gridCol w="2635336">
                  <a:extLst>
                    <a:ext uri="{9D8B030D-6E8A-4147-A177-3AD203B41FA5}">
                      <a16:colId xmlns:a16="http://schemas.microsoft.com/office/drawing/2014/main" val="20001"/>
                    </a:ext>
                  </a:extLst>
                </a:gridCol>
                <a:gridCol w="2203104">
                  <a:extLst>
                    <a:ext uri="{9D8B030D-6E8A-4147-A177-3AD203B41FA5}">
                      <a16:colId xmlns:a16="http://schemas.microsoft.com/office/drawing/2014/main" val="20002"/>
                    </a:ext>
                  </a:extLst>
                </a:gridCol>
                <a:gridCol w="2745133">
                  <a:extLst>
                    <a:ext uri="{9D8B030D-6E8A-4147-A177-3AD203B41FA5}">
                      <a16:colId xmlns:a16="http://schemas.microsoft.com/office/drawing/2014/main" val="20003"/>
                    </a:ext>
                  </a:extLst>
                </a:gridCol>
                <a:gridCol w="2630488">
                  <a:extLst>
                    <a:ext uri="{9D8B030D-6E8A-4147-A177-3AD203B41FA5}">
                      <a16:colId xmlns:a16="http://schemas.microsoft.com/office/drawing/2014/main" val="20004"/>
                    </a:ext>
                  </a:extLst>
                </a:gridCol>
              </a:tblGrid>
              <a:tr h="370758">
                <a:tc>
                  <a:txBody>
                    <a:bodyPr/>
                    <a:lstStyle/>
                    <a:p>
                      <a:endParaRPr lang="en-US" sz="1800"/>
                    </a:p>
                  </a:txBody>
                  <a:tcPr marL="91435" marR="91435" marT="45710" marB="45710"/>
                </a:tc>
                <a:tc>
                  <a:txBody>
                    <a:bodyPr/>
                    <a:lstStyle/>
                    <a:p>
                      <a:r>
                        <a:rPr lang="en-US" sz="1800" dirty="0" err="1"/>
                        <a:t>Omnipod</a:t>
                      </a:r>
                      <a:r>
                        <a:rPr lang="en-US" sz="1800" dirty="0"/>
                        <a:t> 5</a:t>
                      </a:r>
                    </a:p>
                  </a:txBody>
                  <a:tcPr marL="91435" marR="91435" marT="45710" marB="45710"/>
                </a:tc>
                <a:tc>
                  <a:txBody>
                    <a:bodyPr/>
                    <a:lstStyle/>
                    <a:p>
                      <a:r>
                        <a:rPr lang="en-US" sz="1800" dirty="0"/>
                        <a:t>Control IQ</a:t>
                      </a:r>
                    </a:p>
                  </a:txBody>
                  <a:tcPr marL="91435" marR="91435" marT="45710" marB="45710"/>
                </a:tc>
                <a:tc>
                  <a:txBody>
                    <a:bodyPr/>
                    <a:lstStyle/>
                    <a:p>
                      <a:r>
                        <a:rPr lang="en-US" sz="1800" dirty="0"/>
                        <a:t>780G</a:t>
                      </a:r>
                    </a:p>
                  </a:txBody>
                  <a:tcPr marL="91435" marR="91435" marT="45710" marB="45710"/>
                </a:tc>
                <a:tc>
                  <a:txBody>
                    <a:bodyPr/>
                    <a:lstStyle/>
                    <a:p>
                      <a:r>
                        <a:rPr lang="en-US" sz="1800" dirty="0" err="1"/>
                        <a:t>ILet</a:t>
                      </a:r>
                      <a:endParaRPr lang="en-US" sz="1800" dirty="0"/>
                    </a:p>
                  </a:txBody>
                  <a:tcPr marL="91435" marR="91435" marT="45710" marB="45710"/>
                </a:tc>
                <a:extLst>
                  <a:ext uri="{0D108BD9-81ED-4DB2-BD59-A6C34878D82A}">
                    <a16:rowId xmlns:a16="http://schemas.microsoft.com/office/drawing/2014/main" val="10000"/>
                  </a:ext>
                </a:extLst>
              </a:tr>
              <a:tr h="365740">
                <a:tc>
                  <a:txBody>
                    <a:bodyPr/>
                    <a:lstStyle/>
                    <a:p>
                      <a:r>
                        <a:rPr lang="en-US" sz="1800" dirty="0"/>
                        <a:t>Min age</a:t>
                      </a:r>
                    </a:p>
                  </a:txBody>
                  <a:tcPr marL="91435" marR="91435" marT="45710" marB="45710"/>
                </a:tc>
                <a:tc>
                  <a:txBody>
                    <a:bodyPr/>
                    <a:lstStyle/>
                    <a:p>
                      <a:r>
                        <a:rPr lang="en-US" sz="1800" dirty="0"/>
                        <a:t>2 years</a:t>
                      </a:r>
                    </a:p>
                  </a:txBody>
                  <a:tcPr marL="91435" marR="91435" marT="45710" marB="45710"/>
                </a:tc>
                <a:tc>
                  <a:txBody>
                    <a:bodyPr/>
                    <a:lstStyle/>
                    <a:p>
                      <a:r>
                        <a:rPr lang="en-US" sz="1800" dirty="0"/>
                        <a:t>6 years</a:t>
                      </a:r>
                    </a:p>
                  </a:txBody>
                  <a:tcPr marL="91435" marR="91435" marT="45710" marB="45710"/>
                </a:tc>
                <a:tc>
                  <a:txBody>
                    <a:bodyPr/>
                    <a:lstStyle/>
                    <a:p>
                      <a:r>
                        <a:rPr lang="en-US" sz="1800" dirty="0"/>
                        <a:t>7 years</a:t>
                      </a:r>
                    </a:p>
                  </a:txBody>
                  <a:tcPr marL="91435" marR="91435" marT="45710" marB="45710"/>
                </a:tc>
                <a:tc>
                  <a:txBody>
                    <a:bodyPr/>
                    <a:lstStyle/>
                    <a:p>
                      <a:r>
                        <a:rPr lang="en-US" sz="1800" dirty="0"/>
                        <a:t>6 years</a:t>
                      </a:r>
                    </a:p>
                  </a:txBody>
                  <a:tcPr marL="91435" marR="91435" marT="45710" marB="45710"/>
                </a:tc>
                <a:extLst>
                  <a:ext uri="{0D108BD9-81ED-4DB2-BD59-A6C34878D82A}">
                    <a16:rowId xmlns:a16="http://schemas.microsoft.com/office/drawing/2014/main" val="10001"/>
                  </a:ext>
                </a:extLst>
              </a:tr>
              <a:tr h="640061">
                <a:tc>
                  <a:txBody>
                    <a:bodyPr/>
                    <a:lstStyle/>
                    <a:p>
                      <a:r>
                        <a:rPr lang="en-US" sz="1800" dirty="0"/>
                        <a:t>Min daily insulin</a:t>
                      </a:r>
                    </a:p>
                  </a:txBody>
                  <a:tcPr marL="91435" marR="91435" marT="45710" marB="45710"/>
                </a:tc>
                <a:tc>
                  <a:txBody>
                    <a:bodyPr/>
                    <a:lstStyle/>
                    <a:p>
                      <a:r>
                        <a:rPr lang="en-US" sz="1800" dirty="0"/>
                        <a:t>5 units</a:t>
                      </a:r>
                    </a:p>
                  </a:txBody>
                  <a:tcPr marL="91435" marR="91435" marT="45710" marB="45710"/>
                </a:tc>
                <a:tc>
                  <a:txBody>
                    <a:bodyPr/>
                    <a:lstStyle/>
                    <a:p>
                      <a:r>
                        <a:rPr lang="en-US" sz="1800" dirty="0"/>
                        <a:t>10 units, 55lbs</a:t>
                      </a:r>
                    </a:p>
                  </a:txBody>
                  <a:tcPr marL="91435" marR="91435" marT="45710" marB="45710"/>
                </a:tc>
                <a:tc>
                  <a:txBody>
                    <a:bodyPr/>
                    <a:lstStyle/>
                    <a:p>
                      <a:r>
                        <a:rPr lang="en-US" sz="1800" dirty="0"/>
                        <a:t>8 units</a:t>
                      </a:r>
                    </a:p>
                  </a:txBody>
                  <a:tcPr marL="91435" marR="91435" marT="45710" marB="45710"/>
                </a:tc>
                <a:tc>
                  <a:txBody>
                    <a:bodyPr/>
                    <a:lstStyle/>
                    <a:p>
                      <a:r>
                        <a:rPr lang="en-US" sz="1800" dirty="0"/>
                        <a:t>8 units</a:t>
                      </a:r>
                    </a:p>
                  </a:txBody>
                  <a:tcPr marL="91435" marR="91435" marT="45710" marB="45710"/>
                </a:tc>
                <a:extLst>
                  <a:ext uri="{0D108BD9-81ED-4DB2-BD59-A6C34878D82A}">
                    <a16:rowId xmlns:a16="http://schemas.microsoft.com/office/drawing/2014/main" val="10002"/>
                  </a:ext>
                </a:extLst>
              </a:tr>
              <a:tr h="370758">
                <a:tc>
                  <a:txBody>
                    <a:bodyPr/>
                    <a:lstStyle/>
                    <a:p>
                      <a:r>
                        <a:rPr lang="en-US" sz="1800" dirty="0"/>
                        <a:t>Max fill</a:t>
                      </a:r>
                    </a:p>
                  </a:txBody>
                  <a:tcPr marL="91435" marR="91435" marT="45710" marB="45710"/>
                </a:tc>
                <a:tc>
                  <a:txBody>
                    <a:bodyPr/>
                    <a:lstStyle/>
                    <a:p>
                      <a:r>
                        <a:rPr lang="en-US" sz="1800" dirty="0"/>
                        <a:t>200 units</a:t>
                      </a:r>
                    </a:p>
                  </a:txBody>
                  <a:tcPr marL="91435" marR="91435" marT="45710" marB="45710"/>
                </a:tc>
                <a:tc>
                  <a:txBody>
                    <a:bodyPr/>
                    <a:lstStyle/>
                    <a:p>
                      <a:r>
                        <a:rPr lang="en-US" sz="1800" dirty="0"/>
                        <a:t>300 units</a:t>
                      </a:r>
                    </a:p>
                  </a:txBody>
                  <a:tcPr marL="91435" marR="91435" marT="45710" marB="45710"/>
                </a:tc>
                <a:tc>
                  <a:txBody>
                    <a:bodyPr/>
                    <a:lstStyle/>
                    <a:p>
                      <a:r>
                        <a:rPr lang="en-US" sz="1800" dirty="0"/>
                        <a:t>300 units</a:t>
                      </a:r>
                    </a:p>
                  </a:txBody>
                  <a:tcPr marL="91435" marR="91435" marT="45710" marB="45710"/>
                </a:tc>
                <a:tc>
                  <a:txBody>
                    <a:bodyPr/>
                    <a:lstStyle/>
                    <a:p>
                      <a:r>
                        <a:rPr lang="en-US" sz="1800" dirty="0"/>
                        <a:t>160 units</a:t>
                      </a:r>
                    </a:p>
                  </a:txBody>
                  <a:tcPr marL="91435" marR="91435" marT="45710" marB="45710"/>
                </a:tc>
                <a:extLst>
                  <a:ext uri="{0D108BD9-81ED-4DB2-BD59-A6C34878D82A}">
                    <a16:rowId xmlns:a16="http://schemas.microsoft.com/office/drawing/2014/main" val="10003"/>
                  </a:ext>
                </a:extLst>
              </a:tr>
              <a:tr h="640061">
                <a:tc>
                  <a:txBody>
                    <a:bodyPr/>
                    <a:lstStyle/>
                    <a:p>
                      <a:r>
                        <a:rPr lang="en-US" sz="1800" dirty="0"/>
                        <a:t>Basal increment</a:t>
                      </a:r>
                    </a:p>
                  </a:txBody>
                  <a:tcPr marL="91435" marR="91435" marT="45710" marB="45710"/>
                </a:tc>
                <a:tc>
                  <a:txBody>
                    <a:bodyPr/>
                    <a:lstStyle/>
                    <a:p>
                      <a:r>
                        <a:rPr lang="en-US" sz="1800" dirty="0"/>
                        <a:t>0.05 units</a:t>
                      </a:r>
                    </a:p>
                  </a:txBody>
                  <a:tcPr marL="91435" marR="91435" marT="45710" marB="45710"/>
                </a:tc>
                <a:tc>
                  <a:txBody>
                    <a:bodyPr/>
                    <a:lstStyle/>
                    <a:p>
                      <a:r>
                        <a:rPr lang="en-US" sz="1800" dirty="0"/>
                        <a:t>0.001 units</a:t>
                      </a:r>
                    </a:p>
                  </a:txBody>
                  <a:tcPr marL="91435" marR="91435" marT="45710" marB="45710"/>
                </a:tc>
                <a:tc>
                  <a:txBody>
                    <a:bodyPr/>
                    <a:lstStyle/>
                    <a:p>
                      <a:r>
                        <a:rPr lang="en-US" sz="1800" dirty="0"/>
                        <a:t>0.025 units</a:t>
                      </a:r>
                    </a:p>
                  </a:txBody>
                  <a:tcPr marL="91435" marR="91435" marT="45710" marB="45710"/>
                </a:tc>
                <a:tc>
                  <a:txBody>
                    <a:bodyPr/>
                    <a:lstStyle/>
                    <a:p>
                      <a:r>
                        <a:rPr lang="en-US" sz="1800" dirty="0"/>
                        <a:t>NA</a:t>
                      </a:r>
                    </a:p>
                  </a:txBody>
                  <a:tcPr marL="91435" marR="91435" marT="45710" marB="45710"/>
                </a:tc>
                <a:extLst>
                  <a:ext uri="{0D108BD9-81ED-4DB2-BD59-A6C34878D82A}">
                    <a16:rowId xmlns:a16="http://schemas.microsoft.com/office/drawing/2014/main" val="10004"/>
                  </a:ext>
                </a:extLst>
              </a:tr>
              <a:tr h="640061">
                <a:tc>
                  <a:txBody>
                    <a:bodyPr/>
                    <a:lstStyle/>
                    <a:p>
                      <a:r>
                        <a:rPr lang="en-US" sz="1800" dirty="0"/>
                        <a:t>Bolus increment</a:t>
                      </a:r>
                    </a:p>
                  </a:txBody>
                  <a:tcPr marL="91435" marR="91435" marT="45710" marB="45710"/>
                </a:tc>
                <a:tc>
                  <a:txBody>
                    <a:bodyPr/>
                    <a:lstStyle/>
                    <a:p>
                      <a:r>
                        <a:rPr lang="en-US" sz="1800" dirty="0"/>
                        <a:t>0.05 units</a:t>
                      </a:r>
                    </a:p>
                  </a:txBody>
                  <a:tcPr marL="91435" marR="91435" marT="45710" marB="45710"/>
                </a:tc>
                <a:tc>
                  <a:txBody>
                    <a:bodyPr/>
                    <a:lstStyle/>
                    <a:p>
                      <a:r>
                        <a:rPr lang="en-US" sz="1800" dirty="0"/>
                        <a:t>0.01 units</a:t>
                      </a:r>
                    </a:p>
                  </a:txBody>
                  <a:tcPr marL="91435" marR="91435" marT="45710" marB="45710"/>
                </a:tc>
                <a:tc>
                  <a:txBody>
                    <a:bodyPr/>
                    <a:lstStyle/>
                    <a:p>
                      <a:r>
                        <a:rPr lang="en-US" sz="1800" dirty="0"/>
                        <a:t>0.025 units</a:t>
                      </a:r>
                    </a:p>
                  </a:txBody>
                  <a:tcPr marL="91435" marR="91435" marT="45710" marB="45710"/>
                </a:tc>
                <a:tc>
                  <a:txBody>
                    <a:bodyPr/>
                    <a:lstStyle/>
                    <a:p>
                      <a:r>
                        <a:rPr lang="en-US" sz="1800" dirty="0"/>
                        <a:t>NA</a:t>
                      </a:r>
                    </a:p>
                  </a:txBody>
                  <a:tcPr marL="91435" marR="91435" marT="45710" marB="45710"/>
                </a:tc>
                <a:extLst>
                  <a:ext uri="{0D108BD9-81ED-4DB2-BD59-A6C34878D82A}">
                    <a16:rowId xmlns:a16="http://schemas.microsoft.com/office/drawing/2014/main" val="10005"/>
                  </a:ext>
                </a:extLst>
              </a:tr>
              <a:tr h="640061">
                <a:tc>
                  <a:txBody>
                    <a:bodyPr/>
                    <a:lstStyle/>
                    <a:p>
                      <a:r>
                        <a:rPr lang="en-US" sz="1800" dirty="0"/>
                        <a:t>Site change frequency</a:t>
                      </a:r>
                    </a:p>
                  </a:txBody>
                  <a:tcPr marL="91435" marR="91435" marT="45710" marB="45710"/>
                </a:tc>
                <a:tc>
                  <a:txBody>
                    <a:bodyPr/>
                    <a:lstStyle/>
                    <a:p>
                      <a:r>
                        <a:rPr lang="en-US" sz="1800" dirty="0"/>
                        <a:t>3 days</a:t>
                      </a:r>
                    </a:p>
                  </a:txBody>
                  <a:tcPr marL="91435" marR="91435" marT="45710" marB="45710"/>
                </a:tc>
                <a:tc>
                  <a:txBody>
                    <a:bodyPr/>
                    <a:lstStyle/>
                    <a:p>
                      <a:r>
                        <a:rPr lang="en-US" sz="1800" dirty="0"/>
                        <a:t>3 days</a:t>
                      </a:r>
                    </a:p>
                  </a:txBody>
                  <a:tcPr marL="91435" marR="91435" marT="45710" marB="45710"/>
                </a:tc>
                <a:tc>
                  <a:txBody>
                    <a:bodyPr/>
                    <a:lstStyle/>
                    <a:p>
                      <a:r>
                        <a:rPr lang="en-US" sz="1800" dirty="0"/>
                        <a:t>7 days (extended infusion set)</a:t>
                      </a:r>
                    </a:p>
                  </a:txBody>
                  <a:tcPr marL="91435" marR="91435" marT="45710" marB="45710"/>
                </a:tc>
                <a:tc>
                  <a:txBody>
                    <a:bodyPr/>
                    <a:lstStyle/>
                    <a:p>
                      <a:r>
                        <a:rPr lang="en-US" sz="1800" dirty="0"/>
                        <a:t>3 days</a:t>
                      </a:r>
                    </a:p>
                  </a:txBody>
                  <a:tcPr marL="91435" marR="91435" marT="45710" marB="45710"/>
                </a:tc>
                <a:extLst>
                  <a:ext uri="{0D108BD9-81ED-4DB2-BD59-A6C34878D82A}">
                    <a16:rowId xmlns:a16="http://schemas.microsoft.com/office/drawing/2014/main" val="10006"/>
                  </a:ext>
                </a:extLst>
              </a:tr>
              <a:tr h="640061">
                <a:tc>
                  <a:txBody>
                    <a:bodyPr/>
                    <a:lstStyle/>
                    <a:p>
                      <a:r>
                        <a:rPr lang="en-US" sz="1800" dirty="0"/>
                        <a:t>CGM compatibility</a:t>
                      </a:r>
                    </a:p>
                  </a:txBody>
                  <a:tcPr marL="91435" marR="91435" marT="45710" marB="45710"/>
                </a:tc>
                <a:tc>
                  <a:txBody>
                    <a:bodyPr/>
                    <a:lstStyle/>
                    <a:p>
                      <a:r>
                        <a:rPr lang="en-US" sz="1800" dirty="0"/>
                        <a:t>G6</a:t>
                      </a:r>
                    </a:p>
                  </a:txBody>
                  <a:tcPr marL="91435" marR="91435" marT="45710" marB="45710"/>
                </a:tc>
                <a:tc>
                  <a:txBody>
                    <a:bodyPr/>
                    <a:lstStyle/>
                    <a:p>
                      <a:r>
                        <a:rPr lang="en-US" sz="1800" dirty="0"/>
                        <a:t>G6</a:t>
                      </a:r>
                    </a:p>
                  </a:txBody>
                  <a:tcPr marL="91435" marR="91435" marT="45710" marB="45710"/>
                </a:tc>
                <a:tc>
                  <a:txBody>
                    <a:bodyPr/>
                    <a:lstStyle/>
                    <a:p>
                      <a:r>
                        <a:rPr lang="en-US" sz="1800" dirty="0"/>
                        <a:t>Guardian 3</a:t>
                      </a:r>
                    </a:p>
                  </a:txBody>
                  <a:tcPr marL="91435" marR="91435" marT="45710" marB="45710"/>
                </a:tc>
                <a:tc>
                  <a:txBody>
                    <a:bodyPr/>
                    <a:lstStyle/>
                    <a:p>
                      <a:r>
                        <a:rPr lang="en-US" sz="1800" dirty="0"/>
                        <a:t>G6</a:t>
                      </a:r>
                    </a:p>
                  </a:txBody>
                  <a:tcPr marL="91435" marR="91435" marT="45710" marB="45710"/>
                </a:tc>
                <a:extLst>
                  <a:ext uri="{0D108BD9-81ED-4DB2-BD59-A6C34878D82A}">
                    <a16:rowId xmlns:a16="http://schemas.microsoft.com/office/drawing/2014/main" val="10007"/>
                  </a:ext>
                </a:extLst>
              </a:tr>
              <a:tr h="365740">
                <a:tc>
                  <a:txBody>
                    <a:bodyPr/>
                    <a:lstStyle/>
                    <a:p>
                      <a:r>
                        <a:rPr lang="en-US" sz="1800" dirty="0"/>
                        <a:t>Calibration</a:t>
                      </a:r>
                    </a:p>
                  </a:txBody>
                  <a:tcPr marL="91435" marR="91435" marT="45710" marB="45710"/>
                </a:tc>
                <a:tc>
                  <a:txBody>
                    <a:bodyPr/>
                    <a:lstStyle/>
                    <a:p>
                      <a:r>
                        <a:rPr lang="en-US" sz="1800" dirty="0"/>
                        <a:t>No</a:t>
                      </a:r>
                    </a:p>
                  </a:txBody>
                  <a:tcPr marL="91435" marR="91435" marT="45710" marB="45710"/>
                </a:tc>
                <a:tc>
                  <a:txBody>
                    <a:bodyPr/>
                    <a:lstStyle/>
                    <a:p>
                      <a:r>
                        <a:rPr lang="en-US" sz="1800" dirty="0"/>
                        <a:t>No</a:t>
                      </a:r>
                    </a:p>
                  </a:txBody>
                  <a:tcPr marL="91435" marR="91435" marT="45710" marB="45710"/>
                </a:tc>
                <a:tc>
                  <a:txBody>
                    <a:bodyPr/>
                    <a:lstStyle/>
                    <a:p>
                      <a:r>
                        <a:rPr lang="en-US" sz="1800" dirty="0"/>
                        <a:t>3-4/day</a:t>
                      </a:r>
                    </a:p>
                  </a:txBody>
                  <a:tcPr marL="91435" marR="91435" marT="45710" marB="45710"/>
                </a:tc>
                <a:tc>
                  <a:txBody>
                    <a:bodyPr/>
                    <a:lstStyle/>
                    <a:p>
                      <a:r>
                        <a:rPr lang="en-US" sz="1800" dirty="0"/>
                        <a:t>No</a:t>
                      </a:r>
                    </a:p>
                  </a:txBody>
                  <a:tcPr marL="91435" marR="91435" marT="45710" marB="45710"/>
                </a:tc>
                <a:extLst>
                  <a:ext uri="{0D108BD9-81ED-4DB2-BD59-A6C34878D82A}">
                    <a16:rowId xmlns:a16="http://schemas.microsoft.com/office/drawing/2014/main" val="10008"/>
                  </a:ext>
                </a:extLst>
              </a:tr>
              <a:tr h="640061">
                <a:tc>
                  <a:txBody>
                    <a:bodyPr/>
                    <a:lstStyle/>
                    <a:p>
                      <a:r>
                        <a:rPr lang="en-US" sz="1800" dirty="0"/>
                        <a:t>CGM trend in calculator</a:t>
                      </a:r>
                    </a:p>
                  </a:txBody>
                  <a:tcPr marL="91435" marR="91435" marT="45710" marB="45710"/>
                </a:tc>
                <a:tc>
                  <a:txBody>
                    <a:bodyPr/>
                    <a:lstStyle/>
                    <a:p>
                      <a:r>
                        <a:rPr lang="en-US" sz="1800" dirty="0"/>
                        <a:t>Increase up to 30%</a:t>
                      </a:r>
                    </a:p>
                    <a:p>
                      <a:r>
                        <a:rPr lang="en-US" sz="1800" dirty="0"/>
                        <a:t>Decrease down to 100%</a:t>
                      </a:r>
                    </a:p>
                  </a:txBody>
                  <a:tcPr marL="91435" marR="91435" marT="45710" marB="45710"/>
                </a:tc>
                <a:tc>
                  <a:txBody>
                    <a:bodyPr/>
                    <a:lstStyle/>
                    <a:p>
                      <a:r>
                        <a:rPr lang="en-US" sz="1800" dirty="0"/>
                        <a:t>No</a:t>
                      </a:r>
                    </a:p>
                  </a:txBody>
                  <a:tcPr marL="91435" marR="91435" marT="45710" marB="45710"/>
                </a:tc>
                <a:tc>
                  <a:txBody>
                    <a:bodyPr/>
                    <a:lstStyle/>
                    <a:p>
                      <a:r>
                        <a:rPr lang="en-US" sz="1800" dirty="0"/>
                        <a:t>No</a:t>
                      </a:r>
                    </a:p>
                  </a:txBody>
                  <a:tcPr marL="91435" marR="91435" marT="45710" marB="45710"/>
                </a:tc>
                <a:tc>
                  <a:txBody>
                    <a:bodyPr/>
                    <a:lstStyle/>
                    <a:p>
                      <a:r>
                        <a:rPr lang="en-US" sz="1800" dirty="0"/>
                        <a:t>NA</a:t>
                      </a:r>
                    </a:p>
                  </a:txBody>
                  <a:tcPr marL="91435" marR="91435" marT="45710" marB="45710"/>
                </a:tc>
                <a:extLst>
                  <a:ext uri="{0D108BD9-81ED-4DB2-BD59-A6C34878D82A}">
                    <a16:rowId xmlns:a16="http://schemas.microsoft.com/office/drawing/2014/main" val="10009"/>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F555918C-B085-19EB-454F-D410B6CD6A87}"/>
              </a:ext>
            </a:extLst>
          </p:cNvPr>
          <p:cNvSpPr>
            <a:spLocks noGrp="1"/>
          </p:cNvSpPr>
          <p:nvPr>
            <p:ph type="title"/>
          </p:nvPr>
        </p:nvSpPr>
        <p:spPr>
          <a:xfrm>
            <a:off x="609600" y="144463"/>
            <a:ext cx="10972800" cy="811212"/>
          </a:xfrm>
        </p:spPr>
        <p:txBody>
          <a:bodyPr/>
          <a:lstStyle/>
          <a:p>
            <a:r>
              <a:rPr lang="en-US" altLang="en-US"/>
              <a:t>Pump Comparison</a:t>
            </a:r>
          </a:p>
        </p:txBody>
      </p:sp>
      <p:graphicFrame>
        <p:nvGraphicFramePr>
          <p:cNvPr id="4" name="Table 4">
            <a:extLst>
              <a:ext uri="{FF2B5EF4-FFF2-40B4-BE49-F238E27FC236}">
                <a16:creationId xmlns:a16="http://schemas.microsoft.com/office/drawing/2014/main" id="{5DD9E23F-3361-0376-6EBB-2B3195245268}"/>
              </a:ext>
            </a:extLst>
          </p:cNvPr>
          <p:cNvGraphicFramePr>
            <a:graphicFrameLocks noGrp="1"/>
          </p:cNvGraphicFramePr>
          <p:nvPr>
            <p:ph idx="1"/>
          </p:nvPr>
        </p:nvGraphicFramePr>
        <p:xfrm>
          <a:off x="152400" y="1131888"/>
          <a:ext cx="11922124" cy="5603894"/>
        </p:xfrm>
        <a:graphic>
          <a:graphicData uri="http://schemas.openxmlformats.org/drawingml/2006/table">
            <a:tbl>
              <a:tblPr firstRow="1" bandRow="1">
                <a:tableStyleId>{5C22544A-7EE6-4342-B048-85BDC9FD1C3A}</a:tableStyleId>
              </a:tblPr>
              <a:tblGrid>
                <a:gridCol w="1618717">
                  <a:extLst>
                    <a:ext uri="{9D8B030D-6E8A-4147-A177-3AD203B41FA5}">
                      <a16:colId xmlns:a16="http://schemas.microsoft.com/office/drawing/2014/main" val="20000"/>
                    </a:ext>
                  </a:extLst>
                </a:gridCol>
                <a:gridCol w="2665975">
                  <a:extLst>
                    <a:ext uri="{9D8B030D-6E8A-4147-A177-3AD203B41FA5}">
                      <a16:colId xmlns:a16="http://schemas.microsoft.com/office/drawing/2014/main" val="20001"/>
                    </a:ext>
                  </a:extLst>
                </a:gridCol>
                <a:gridCol w="2678414">
                  <a:extLst>
                    <a:ext uri="{9D8B030D-6E8A-4147-A177-3AD203B41FA5}">
                      <a16:colId xmlns:a16="http://schemas.microsoft.com/office/drawing/2014/main" val="20002"/>
                    </a:ext>
                  </a:extLst>
                </a:gridCol>
                <a:gridCol w="2369886">
                  <a:extLst>
                    <a:ext uri="{9D8B030D-6E8A-4147-A177-3AD203B41FA5}">
                      <a16:colId xmlns:a16="http://schemas.microsoft.com/office/drawing/2014/main" val="20003"/>
                    </a:ext>
                  </a:extLst>
                </a:gridCol>
                <a:gridCol w="2589132">
                  <a:extLst>
                    <a:ext uri="{9D8B030D-6E8A-4147-A177-3AD203B41FA5}">
                      <a16:colId xmlns:a16="http://schemas.microsoft.com/office/drawing/2014/main" val="20004"/>
                    </a:ext>
                  </a:extLst>
                </a:gridCol>
              </a:tblGrid>
              <a:tr h="370751">
                <a:tc>
                  <a:txBody>
                    <a:bodyPr/>
                    <a:lstStyle/>
                    <a:p>
                      <a:endParaRPr lang="en-US" sz="1600" dirty="0"/>
                    </a:p>
                  </a:txBody>
                  <a:tcPr marL="91441" marR="91441" marT="45709" marB="45709"/>
                </a:tc>
                <a:tc>
                  <a:txBody>
                    <a:bodyPr/>
                    <a:lstStyle/>
                    <a:p>
                      <a:r>
                        <a:rPr lang="en-US" sz="1600" dirty="0" err="1"/>
                        <a:t>Omnipod</a:t>
                      </a:r>
                      <a:r>
                        <a:rPr lang="en-US" sz="1600" dirty="0"/>
                        <a:t> 5</a:t>
                      </a:r>
                    </a:p>
                  </a:txBody>
                  <a:tcPr marL="91441" marR="91441" marT="45709" marB="45709"/>
                </a:tc>
                <a:tc>
                  <a:txBody>
                    <a:bodyPr/>
                    <a:lstStyle/>
                    <a:p>
                      <a:r>
                        <a:rPr lang="en-US" sz="1600" dirty="0"/>
                        <a:t>Control IQ</a:t>
                      </a:r>
                    </a:p>
                  </a:txBody>
                  <a:tcPr marL="91441" marR="91441" marT="45709" marB="45709"/>
                </a:tc>
                <a:tc>
                  <a:txBody>
                    <a:bodyPr/>
                    <a:lstStyle/>
                    <a:p>
                      <a:r>
                        <a:rPr lang="en-US" sz="1600" dirty="0" err="1"/>
                        <a:t>iLet</a:t>
                      </a:r>
                      <a:endParaRPr lang="en-US" sz="1600" dirty="0"/>
                    </a:p>
                  </a:txBody>
                  <a:tcPr marL="91441" marR="91441" marT="45709" marB="45709"/>
                </a:tc>
                <a:tc>
                  <a:txBody>
                    <a:bodyPr/>
                    <a:lstStyle/>
                    <a:p>
                      <a:r>
                        <a:rPr lang="en-US" sz="1600" dirty="0"/>
                        <a:t>780G</a:t>
                      </a:r>
                    </a:p>
                  </a:txBody>
                  <a:tcPr marL="91441" marR="91441" marT="45709" marB="45709"/>
                </a:tc>
                <a:extLst>
                  <a:ext uri="{0D108BD9-81ED-4DB2-BD59-A6C34878D82A}">
                    <a16:rowId xmlns:a16="http://schemas.microsoft.com/office/drawing/2014/main" val="10000"/>
                  </a:ext>
                </a:extLst>
              </a:tr>
              <a:tr h="640049">
                <a:tc>
                  <a:txBody>
                    <a:bodyPr/>
                    <a:lstStyle/>
                    <a:p>
                      <a:r>
                        <a:rPr lang="en-US" sz="1600" dirty="0"/>
                        <a:t>Algorithm target</a:t>
                      </a:r>
                    </a:p>
                  </a:txBody>
                  <a:tcPr marL="91441" marR="91441" marT="45709" marB="45709"/>
                </a:tc>
                <a:tc>
                  <a:txBody>
                    <a:bodyPr/>
                    <a:lstStyle/>
                    <a:p>
                      <a:r>
                        <a:rPr lang="en-US" sz="1600" dirty="0"/>
                        <a:t>110-150mg/dL</a:t>
                      </a:r>
                    </a:p>
                  </a:txBody>
                  <a:tcPr marL="91441" marR="91441" marT="45709" marB="45709"/>
                </a:tc>
                <a:tc>
                  <a:txBody>
                    <a:bodyPr/>
                    <a:lstStyle/>
                    <a:p>
                      <a:r>
                        <a:rPr lang="en-US" sz="1600" dirty="0"/>
                        <a:t>112.5 – 160 mg/dL</a:t>
                      </a:r>
                    </a:p>
                  </a:txBody>
                  <a:tcPr marL="91441" marR="91441" marT="45709" marB="45709"/>
                </a:tc>
                <a:tc>
                  <a:txBody>
                    <a:bodyPr/>
                    <a:lstStyle/>
                    <a:p>
                      <a:r>
                        <a:rPr lang="en-US" sz="1600" dirty="0"/>
                        <a:t>110-130mg/dL</a:t>
                      </a:r>
                    </a:p>
                  </a:txBody>
                  <a:tcPr marL="91441" marR="91441" marT="45709" marB="45709"/>
                </a:tc>
                <a:tc>
                  <a:txBody>
                    <a:bodyPr/>
                    <a:lstStyle/>
                    <a:p>
                      <a:r>
                        <a:rPr lang="en-US" sz="1600" dirty="0"/>
                        <a:t>100-120mg/dL</a:t>
                      </a:r>
                    </a:p>
                  </a:txBody>
                  <a:tcPr marL="91441" marR="91441" marT="45709" marB="45709"/>
                </a:tc>
                <a:extLst>
                  <a:ext uri="{0D108BD9-81ED-4DB2-BD59-A6C34878D82A}">
                    <a16:rowId xmlns:a16="http://schemas.microsoft.com/office/drawing/2014/main" val="10001"/>
                  </a:ext>
                </a:extLst>
              </a:tr>
              <a:tr h="914364">
                <a:tc>
                  <a:txBody>
                    <a:bodyPr/>
                    <a:lstStyle/>
                    <a:p>
                      <a:r>
                        <a:rPr lang="en-US" sz="1600" dirty="0"/>
                        <a:t>Basal automation</a:t>
                      </a:r>
                    </a:p>
                  </a:txBody>
                  <a:tcPr marL="91441" marR="91441" marT="45709" marB="45709"/>
                </a:tc>
                <a:tc>
                  <a:txBody>
                    <a:bodyPr/>
                    <a:lstStyle/>
                    <a:p>
                      <a:r>
                        <a:rPr lang="en-US" sz="1600" b="0" i="0" kern="1200" dirty="0">
                          <a:solidFill>
                            <a:schemeClr val="dk1"/>
                          </a:solidFill>
                          <a:effectLst/>
                          <a:latin typeface="+mn-lt"/>
                          <a:ea typeface="+mn-ea"/>
                          <a:cs typeface="+mn-cs"/>
                        </a:rPr>
                        <a:t>Calculated from total daily insulin, updated each pod change, 60 min prediction </a:t>
                      </a:r>
                      <a:endParaRPr lang="en-US" sz="1600" dirty="0"/>
                    </a:p>
                  </a:txBody>
                  <a:tcPr marL="91441" marR="91441" marT="45709" marB="45709"/>
                </a:tc>
                <a:tc>
                  <a:txBody>
                    <a:bodyPr/>
                    <a:lstStyle/>
                    <a:p>
                      <a:r>
                        <a:rPr lang="en-US" sz="1600" b="0" i="0" kern="1200" dirty="0">
                          <a:solidFill>
                            <a:schemeClr val="dk1"/>
                          </a:solidFill>
                          <a:effectLst/>
                          <a:latin typeface="+mn-lt"/>
                          <a:ea typeface="+mn-ea"/>
                          <a:cs typeface="+mn-cs"/>
                        </a:rPr>
                        <a:t>Increases or decreases from programmed basal rates, 30 min prediction </a:t>
                      </a:r>
                      <a:endParaRPr lang="en-US" sz="1600" dirty="0"/>
                    </a:p>
                  </a:txBody>
                  <a:tcPr marL="91441" marR="91441" marT="45709" marB="45709"/>
                </a:tc>
                <a:tc>
                  <a:txBody>
                    <a:bodyPr/>
                    <a:lstStyle/>
                    <a:p>
                      <a:r>
                        <a:rPr lang="en-US" sz="1600" dirty="0"/>
                        <a:t>Initiated based on user weight and adapts with glucose profile</a:t>
                      </a:r>
                    </a:p>
                  </a:txBody>
                  <a:tcPr marL="91441" marR="91441" marT="45709" marB="4570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mn-lt"/>
                          <a:ea typeface="+mn-ea"/>
                          <a:cs typeface="+mn-cs"/>
                        </a:rPr>
                        <a:t>Calculated based on total daily insulin from past 2-6 days </a:t>
                      </a:r>
                      <a:endParaRPr lang="en-US" sz="1600" dirty="0"/>
                    </a:p>
                  </a:txBody>
                  <a:tcPr marL="91441" marR="91441" marT="45709" marB="45709"/>
                </a:tc>
                <a:extLst>
                  <a:ext uri="{0D108BD9-81ED-4DB2-BD59-A6C34878D82A}">
                    <a16:rowId xmlns:a16="http://schemas.microsoft.com/office/drawing/2014/main" val="10002"/>
                  </a:ext>
                </a:extLst>
              </a:tr>
              <a:tr h="914364">
                <a:tc>
                  <a:txBody>
                    <a:bodyPr/>
                    <a:lstStyle/>
                    <a:p>
                      <a:r>
                        <a:rPr lang="en-US" sz="1600" dirty="0"/>
                        <a:t>Automated Corrections</a:t>
                      </a:r>
                    </a:p>
                  </a:txBody>
                  <a:tcPr marL="91441" marR="91441" marT="45709" marB="45709"/>
                </a:tc>
                <a:tc>
                  <a:txBody>
                    <a:bodyPr/>
                    <a:lstStyle/>
                    <a:p>
                      <a:r>
                        <a:rPr lang="en-US" sz="1600" dirty="0"/>
                        <a:t>No</a:t>
                      </a:r>
                    </a:p>
                  </a:txBody>
                  <a:tcPr marL="91441" marR="91441" marT="45709" marB="45709"/>
                </a:tc>
                <a:tc>
                  <a:txBody>
                    <a:bodyPr/>
                    <a:lstStyle/>
                    <a:p>
                      <a:r>
                        <a:rPr lang="en-US" sz="1600" b="0" i="0" kern="1200" dirty="0">
                          <a:solidFill>
                            <a:schemeClr val="dk1"/>
                          </a:solidFill>
                          <a:effectLst/>
                          <a:latin typeface="+mn-lt"/>
                          <a:ea typeface="+mn-ea"/>
                          <a:cs typeface="+mn-cs"/>
                        </a:rPr>
                        <a:t>Max 1/hour if glucose predicted &gt;180 mg/dL, 60% of calculated dose</a:t>
                      </a:r>
                      <a:endParaRPr lang="en-US" sz="1600" dirty="0"/>
                    </a:p>
                  </a:txBody>
                  <a:tcPr marL="91441" marR="91441" marT="45709" marB="45709"/>
                </a:tc>
                <a:tc>
                  <a:txBody>
                    <a:bodyPr/>
                    <a:lstStyle/>
                    <a:p>
                      <a:r>
                        <a:rPr lang="en-US" sz="1600" dirty="0"/>
                        <a:t>No</a:t>
                      </a:r>
                    </a:p>
                  </a:txBody>
                  <a:tcPr marL="91441" marR="91441" marT="45709" marB="45709"/>
                </a:tc>
                <a:tc>
                  <a:txBody>
                    <a:bodyPr/>
                    <a:lstStyle/>
                    <a:p>
                      <a:r>
                        <a:rPr lang="en-US" sz="1600" b="0" i="0" kern="1200" dirty="0">
                          <a:solidFill>
                            <a:schemeClr val="dk1"/>
                          </a:solidFill>
                          <a:effectLst/>
                          <a:latin typeface="+mn-lt"/>
                          <a:ea typeface="+mn-ea"/>
                          <a:cs typeface="+mn-cs"/>
                        </a:rPr>
                        <a:t>If glucose &gt; 120 mg/dL and at max  "auto basal" delivery, up to every 5min</a:t>
                      </a:r>
                      <a:endParaRPr lang="en-US" sz="1600" dirty="0"/>
                    </a:p>
                  </a:txBody>
                  <a:tcPr marL="91441" marR="91441" marT="45709" marB="45709"/>
                </a:tc>
                <a:extLst>
                  <a:ext uri="{0D108BD9-81ED-4DB2-BD59-A6C34878D82A}">
                    <a16:rowId xmlns:a16="http://schemas.microsoft.com/office/drawing/2014/main" val="10003"/>
                  </a:ext>
                </a:extLst>
              </a:tr>
              <a:tr h="370751">
                <a:tc>
                  <a:txBody>
                    <a:bodyPr/>
                    <a:lstStyle/>
                    <a:p>
                      <a:r>
                        <a:rPr lang="en-US" sz="1600" dirty="0"/>
                        <a:t>Extended bolus</a:t>
                      </a:r>
                    </a:p>
                  </a:txBody>
                  <a:tcPr marL="91441" marR="91441" marT="45709" marB="45709"/>
                </a:tc>
                <a:tc>
                  <a:txBody>
                    <a:bodyPr/>
                    <a:lstStyle/>
                    <a:p>
                      <a:r>
                        <a:rPr lang="en-US" sz="1600" dirty="0"/>
                        <a:t>No, manual mode only</a:t>
                      </a:r>
                    </a:p>
                  </a:txBody>
                  <a:tcPr marL="91441" marR="91441" marT="45709" marB="45709"/>
                </a:tc>
                <a:tc>
                  <a:txBody>
                    <a:bodyPr/>
                    <a:lstStyle/>
                    <a:p>
                      <a:r>
                        <a:rPr lang="en-US" sz="1600" dirty="0"/>
                        <a:t>Yes, up to 2 hours</a:t>
                      </a:r>
                    </a:p>
                  </a:txBody>
                  <a:tcPr marL="91441" marR="91441" marT="45709" marB="45709"/>
                </a:tc>
                <a:tc>
                  <a:txBody>
                    <a:bodyPr/>
                    <a:lstStyle/>
                    <a:p>
                      <a:r>
                        <a:rPr lang="en-US" sz="1600" dirty="0"/>
                        <a:t>No</a:t>
                      </a:r>
                    </a:p>
                  </a:txBody>
                  <a:tcPr marL="91441" marR="91441" marT="45709" marB="45709"/>
                </a:tc>
                <a:tc>
                  <a:txBody>
                    <a:bodyPr/>
                    <a:lstStyle/>
                    <a:p>
                      <a:r>
                        <a:rPr lang="en-US" sz="1600" dirty="0"/>
                        <a:t>No, manual mode only</a:t>
                      </a:r>
                    </a:p>
                  </a:txBody>
                  <a:tcPr marL="91441" marR="91441" marT="45709" marB="45709"/>
                </a:tc>
                <a:extLst>
                  <a:ext uri="{0D108BD9-81ED-4DB2-BD59-A6C34878D82A}">
                    <a16:rowId xmlns:a16="http://schemas.microsoft.com/office/drawing/2014/main" val="10004"/>
                  </a:ext>
                </a:extLst>
              </a:tr>
              <a:tr h="640049">
                <a:tc>
                  <a:txBody>
                    <a:bodyPr/>
                    <a:lstStyle/>
                    <a:p>
                      <a:r>
                        <a:rPr lang="en-US" sz="1600" dirty="0"/>
                        <a:t>Insulin action time (IAT)</a:t>
                      </a:r>
                    </a:p>
                  </a:txBody>
                  <a:tcPr marL="91441" marR="91441" marT="45709" marB="45709"/>
                </a:tc>
                <a:tc>
                  <a:txBody>
                    <a:bodyPr/>
                    <a:lstStyle/>
                    <a:p>
                      <a:r>
                        <a:rPr lang="en-US" sz="1600" dirty="0"/>
                        <a:t>2-6 hours</a:t>
                      </a:r>
                    </a:p>
                  </a:txBody>
                  <a:tcPr marL="91441" marR="91441" marT="45709" marB="45709"/>
                </a:tc>
                <a:tc>
                  <a:txBody>
                    <a:bodyPr/>
                    <a:lstStyle/>
                    <a:p>
                      <a:r>
                        <a:rPr lang="en-US" sz="1600" dirty="0"/>
                        <a:t>5 hours (automated mode)</a:t>
                      </a:r>
                    </a:p>
                  </a:txBody>
                  <a:tcPr marL="91441" marR="91441" marT="45709" marB="45709"/>
                </a:tc>
                <a:tc>
                  <a:txBody>
                    <a:bodyPr/>
                    <a:lstStyle/>
                    <a:p>
                      <a:r>
                        <a:rPr lang="en-US" sz="1600" dirty="0"/>
                        <a:t>NA</a:t>
                      </a:r>
                    </a:p>
                  </a:txBody>
                  <a:tcPr marL="91441" marR="91441" marT="45709" marB="45709"/>
                </a:tc>
                <a:tc>
                  <a:txBody>
                    <a:bodyPr/>
                    <a:lstStyle/>
                    <a:p>
                      <a:r>
                        <a:rPr lang="en-US" sz="1600" dirty="0"/>
                        <a:t>2-8 hours</a:t>
                      </a:r>
                    </a:p>
                  </a:txBody>
                  <a:tcPr marL="91441" marR="91441" marT="45709" marB="45709"/>
                </a:tc>
                <a:extLst>
                  <a:ext uri="{0D108BD9-81ED-4DB2-BD59-A6C34878D82A}">
                    <a16:rowId xmlns:a16="http://schemas.microsoft.com/office/drawing/2014/main" val="10005"/>
                  </a:ext>
                </a:extLst>
              </a:tr>
              <a:tr h="595370">
                <a:tc>
                  <a:txBody>
                    <a:bodyPr/>
                    <a:lstStyle/>
                    <a:p>
                      <a:r>
                        <a:rPr lang="en-US" sz="1600" dirty="0"/>
                        <a:t>Temporary targets</a:t>
                      </a:r>
                    </a:p>
                  </a:txBody>
                  <a:tcPr marL="91441" marR="91441" marT="45709" marB="4570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Activity 150 mg/dL</a:t>
                      </a:r>
                    </a:p>
                    <a:p>
                      <a:endParaRPr lang="en-US" sz="1600" dirty="0"/>
                    </a:p>
                  </a:txBody>
                  <a:tcPr marL="91441" marR="91441" marT="45709" marB="45709"/>
                </a:tc>
                <a:tc>
                  <a:txBody>
                    <a:bodyPr/>
                    <a:lstStyle/>
                    <a:p>
                      <a:r>
                        <a:rPr lang="en-US" sz="1600" dirty="0"/>
                        <a:t>Exercise 140 -160 mg/dL</a:t>
                      </a:r>
                    </a:p>
                    <a:p>
                      <a:r>
                        <a:rPr lang="en-US" sz="1600" dirty="0"/>
                        <a:t>Sleep 112.5 – 120 mg/dL</a:t>
                      </a:r>
                    </a:p>
                  </a:txBody>
                  <a:tcPr marL="91441" marR="91441" marT="45709" marB="4570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NA</a:t>
                      </a:r>
                    </a:p>
                    <a:p>
                      <a:endParaRPr lang="en-US" sz="1600" dirty="0"/>
                    </a:p>
                  </a:txBody>
                  <a:tcPr marL="91441" marR="91441" marT="45709" marB="4570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150 mg/dL</a:t>
                      </a:r>
                    </a:p>
                    <a:p>
                      <a:endParaRPr lang="en-US" sz="1600" dirty="0"/>
                    </a:p>
                  </a:txBody>
                  <a:tcPr marL="91441" marR="91441" marT="45709" marB="45709"/>
                </a:tc>
                <a:extLst>
                  <a:ext uri="{0D108BD9-81ED-4DB2-BD59-A6C34878D82A}">
                    <a16:rowId xmlns:a16="http://schemas.microsoft.com/office/drawing/2014/main" val="10006"/>
                  </a:ext>
                </a:extLst>
              </a:tr>
              <a:tr h="579089">
                <a:tc>
                  <a:txBody>
                    <a:bodyPr/>
                    <a:lstStyle/>
                    <a:p>
                      <a:r>
                        <a:rPr lang="en-US" sz="1600" dirty="0"/>
                        <a:t>Bolus adjustments</a:t>
                      </a:r>
                    </a:p>
                  </a:txBody>
                  <a:tcPr marL="91441" marR="91441" marT="45709" marB="45709"/>
                </a:tc>
                <a:tc>
                  <a:txBody>
                    <a:bodyPr/>
                    <a:lstStyle/>
                    <a:p>
                      <a:r>
                        <a:rPr lang="en-US" sz="1600" dirty="0"/>
                        <a:t>ISF, IAT, ICR, max bolus, reverse correction</a:t>
                      </a:r>
                    </a:p>
                  </a:txBody>
                  <a:tcPr marL="91441" marR="91441" marT="45709" marB="45709"/>
                </a:tc>
                <a:tc>
                  <a:txBody>
                    <a:bodyPr/>
                    <a:lstStyle/>
                    <a:p>
                      <a:r>
                        <a:rPr lang="en-US" sz="1600" dirty="0"/>
                        <a:t>ISF, ICR, max bolus, reverse correction</a:t>
                      </a:r>
                    </a:p>
                  </a:txBody>
                  <a:tcPr marL="91441" marR="91441" marT="45709" marB="45709"/>
                </a:tc>
                <a:tc>
                  <a:txBody>
                    <a:bodyPr/>
                    <a:lstStyle/>
                    <a:p>
                      <a:r>
                        <a:rPr lang="en-US" sz="1600" dirty="0"/>
                        <a:t>Usual, more, Less meal announcements</a:t>
                      </a:r>
                    </a:p>
                  </a:txBody>
                  <a:tcPr marL="91441" marR="91441" marT="45709" marB="45709"/>
                </a:tc>
                <a:tc>
                  <a:txBody>
                    <a:bodyPr/>
                    <a:lstStyle/>
                    <a:p>
                      <a:r>
                        <a:rPr lang="en-US" sz="1600" dirty="0"/>
                        <a:t>ICR, IAT, max bolus</a:t>
                      </a:r>
                    </a:p>
                  </a:txBody>
                  <a:tcPr marL="91441" marR="91441" marT="45709" marB="45709"/>
                </a:tc>
                <a:extLst>
                  <a:ext uri="{0D108BD9-81ED-4DB2-BD59-A6C34878D82A}">
                    <a16:rowId xmlns:a16="http://schemas.microsoft.com/office/drawing/2014/main" val="10007"/>
                  </a:ext>
                </a:extLst>
              </a:tr>
              <a:tr h="579089">
                <a:tc>
                  <a:txBody>
                    <a:bodyPr/>
                    <a:lstStyle/>
                    <a:p>
                      <a:r>
                        <a:rPr lang="en-US" sz="1600" dirty="0"/>
                        <a:t>Ability to override bolus</a:t>
                      </a:r>
                    </a:p>
                  </a:txBody>
                  <a:tcPr marL="91441" marR="91441" marT="45709" marB="45709"/>
                </a:tc>
                <a:tc>
                  <a:txBody>
                    <a:bodyPr/>
                    <a:lstStyle/>
                    <a:p>
                      <a:r>
                        <a:rPr lang="en-US" sz="1600" dirty="0"/>
                        <a:t>Yes</a:t>
                      </a:r>
                    </a:p>
                  </a:txBody>
                  <a:tcPr marL="91441" marR="91441" marT="45709" marB="45709"/>
                </a:tc>
                <a:tc>
                  <a:txBody>
                    <a:bodyPr/>
                    <a:lstStyle/>
                    <a:p>
                      <a:r>
                        <a:rPr lang="en-US" sz="1600" dirty="0"/>
                        <a:t>Yes</a:t>
                      </a:r>
                    </a:p>
                  </a:txBody>
                  <a:tcPr marL="91441" marR="91441" marT="45709" marB="45709"/>
                </a:tc>
                <a:tc>
                  <a:txBody>
                    <a:bodyPr/>
                    <a:lstStyle/>
                    <a:p>
                      <a:r>
                        <a:rPr lang="en-US" sz="1600" dirty="0"/>
                        <a:t>No</a:t>
                      </a:r>
                    </a:p>
                  </a:txBody>
                  <a:tcPr marL="91441" marR="91441" marT="45709" marB="45709"/>
                </a:tc>
                <a:tc>
                  <a:txBody>
                    <a:bodyPr/>
                    <a:lstStyle/>
                    <a:p>
                      <a:r>
                        <a:rPr lang="en-US" sz="1600" dirty="0"/>
                        <a:t>No</a:t>
                      </a:r>
                    </a:p>
                  </a:txBody>
                  <a:tcPr marL="91441" marR="91441" marT="45709" marB="45709"/>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99E8-E834-225B-5D87-A7BB3E99586F}"/>
              </a:ext>
            </a:extLst>
          </p:cNvPr>
          <p:cNvSpPr>
            <a:spLocks noGrp="1"/>
          </p:cNvSpPr>
          <p:nvPr>
            <p:ph type="ctrTitle"/>
          </p:nvPr>
        </p:nvSpPr>
        <p:spPr/>
        <p:txBody>
          <a:bodyPr/>
          <a:lstStyle/>
          <a:p>
            <a:r>
              <a:rPr lang="en-US" dirty="0"/>
              <a:t>Part 1: CGM Data Primer </a:t>
            </a:r>
          </a:p>
        </p:txBody>
      </p:sp>
      <p:sp>
        <p:nvSpPr>
          <p:cNvPr id="3" name="Subtitle 2">
            <a:extLst>
              <a:ext uri="{FF2B5EF4-FFF2-40B4-BE49-F238E27FC236}">
                <a16:creationId xmlns:a16="http://schemas.microsoft.com/office/drawing/2014/main" id="{D96B3D59-CC1B-FC25-68D0-4E8511F31B04}"/>
              </a:ext>
            </a:extLst>
          </p:cNvPr>
          <p:cNvSpPr>
            <a:spLocks noGrp="1"/>
          </p:cNvSpPr>
          <p:nvPr>
            <p:ph type="subTitle" idx="1"/>
          </p:nvPr>
        </p:nvSpPr>
        <p:spPr>
          <a:xfrm>
            <a:off x="1126958" y="2610852"/>
            <a:ext cx="6874042" cy="1311440"/>
          </a:xfrm>
        </p:spPr>
        <p:txBody>
          <a:bodyPr/>
          <a:lstStyle/>
          <a:p>
            <a:r>
              <a:rPr lang="en-US" dirty="0"/>
              <a:t>I</a:t>
            </a:r>
            <a:r>
              <a:rPr lang="en-US" sz="3600" dirty="0"/>
              <a:t>ntro to AGP, CGM key metrics, and data platforms</a:t>
            </a:r>
          </a:p>
          <a:p>
            <a:endParaRPr lang="en-US" dirty="0"/>
          </a:p>
        </p:txBody>
      </p:sp>
    </p:spTree>
    <p:extLst>
      <p:ext uri="{BB962C8B-B14F-4D97-AF65-F5344CB8AC3E}">
        <p14:creationId xmlns:p14="http://schemas.microsoft.com/office/powerpoint/2010/main" val="24323354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E4568850-4B01-A1B9-1717-D8694F574BA6}"/>
              </a:ext>
            </a:extLst>
          </p:cNvPr>
          <p:cNvSpPr>
            <a:spLocks noGrp="1"/>
          </p:cNvSpPr>
          <p:nvPr>
            <p:ph type="title"/>
          </p:nvPr>
        </p:nvSpPr>
        <p:spPr>
          <a:xfrm>
            <a:off x="0" y="228600"/>
            <a:ext cx="6705600" cy="1325563"/>
          </a:xfrm>
        </p:spPr>
        <p:txBody>
          <a:bodyPr/>
          <a:lstStyle/>
          <a:p>
            <a:r>
              <a:rPr lang="en-US" altLang="en-US"/>
              <a:t>Panther Tools</a:t>
            </a:r>
          </a:p>
        </p:txBody>
      </p:sp>
      <p:pic>
        <p:nvPicPr>
          <p:cNvPr id="135171" name="Picture 4">
            <a:extLst>
              <a:ext uri="{FF2B5EF4-FFF2-40B4-BE49-F238E27FC236}">
                <a16:creationId xmlns:a16="http://schemas.microsoft.com/office/drawing/2014/main" id="{972D9543-5001-85E0-165D-F2A11B87B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5789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a:extLst>
              <a:ext uri="{FF2B5EF4-FFF2-40B4-BE49-F238E27FC236}">
                <a16:creationId xmlns:a16="http://schemas.microsoft.com/office/drawing/2014/main" id="{15E0A337-8D28-3651-5560-40086AA21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63515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8421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57E7-DBB6-64DD-7427-AF489AE8C3FE}"/>
              </a:ext>
            </a:extLst>
          </p:cNvPr>
          <p:cNvSpPr>
            <a:spLocks noGrp="1"/>
          </p:cNvSpPr>
          <p:nvPr>
            <p:ph type="ctrTitle"/>
          </p:nvPr>
        </p:nvSpPr>
        <p:spPr/>
        <p:txBody>
          <a:bodyPr/>
          <a:lstStyle/>
          <a:p>
            <a:r>
              <a:rPr lang="en-US" dirty="0"/>
              <a:t>Data Platforms</a:t>
            </a:r>
          </a:p>
        </p:txBody>
      </p:sp>
      <p:sp>
        <p:nvSpPr>
          <p:cNvPr id="3" name="Subtitle 2">
            <a:extLst>
              <a:ext uri="{FF2B5EF4-FFF2-40B4-BE49-F238E27FC236}">
                <a16:creationId xmlns:a16="http://schemas.microsoft.com/office/drawing/2014/main" id="{5B65F40C-2DEE-1355-A5D4-38BD5912B41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847113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35A1-9BF5-0002-40BE-EA4856B8CB33}"/>
              </a:ext>
            </a:extLst>
          </p:cNvPr>
          <p:cNvSpPr>
            <a:spLocks noGrp="1"/>
          </p:cNvSpPr>
          <p:nvPr>
            <p:ph type="title"/>
          </p:nvPr>
        </p:nvSpPr>
        <p:spPr>
          <a:xfrm>
            <a:off x="0" y="228600"/>
            <a:ext cx="3733800" cy="1325563"/>
          </a:xfrm>
        </p:spPr>
        <p:txBody>
          <a:bodyPr/>
          <a:lstStyle/>
          <a:p>
            <a:r>
              <a:rPr lang="en-US" dirty="0" err="1"/>
              <a:t>InPen</a:t>
            </a:r>
            <a:endParaRPr lang="en-US" dirty="0"/>
          </a:p>
        </p:txBody>
      </p:sp>
      <p:sp>
        <p:nvSpPr>
          <p:cNvPr id="3" name="Content Placeholder 2">
            <a:extLst>
              <a:ext uri="{FF2B5EF4-FFF2-40B4-BE49-F238E27FC236}">
                <a16:creationId xmlns:a16="http://schemas.microsoft.com/office/drawing/2014/main" id="{46B0BDC9-9E86-06F7-41E4-3DD0026AC5D5}"/>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9E75469-9696-02F9-F567-5219594C7A76}"/>
              </a:ext>
            </a:extLst>
          </p:cNvPr>
          <p:cNvPicPr>
            <a:picLocks noChangeAspect="1"/>
          </p:cNvPicPr>
          <p:nvPr/>
        </p:nvPicPr>
        <p:blipFill>
          <a:blip r:embed="rId2"/>
          <a:stretch>
            <a:fillRect/>
          </a:stretch>
        </p:blipFill>
        <p:spPr>
          <a:xfrm>
            <a:off x="4724400" y="37011"/>
            <a:ext cx="6182412" cy="6858000"/>
          </a:xfrm>
          <a:prstGeom prst="rect">
            <a:avLst/>
          </a:prstGeom>
        </p:spPr>
      </p:pic>
    </p:spTree>
    <p:extLst>
      <p:ext uri="{BB962C8B-B14F-4D97-AF65-F5344CB8AC3E}">
        <p14:creationId xmlns:p14="http://schemas.microsoft.com/office/powerpoint/2010/main" val="27067494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6483A-5357-20CF-C068-FF0F279A30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13A7D7-0EA4-29FD-69CC-619B8501F8D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F14A8126-7B7E-B855-D06E-56D8776916A5}"/>
              </a:ext>
            </a:extLst>
          </p:cNvPr>
          <p:cNvPicPr>
            <a:picLocks noChangeAspect="1"/>
          </p:cNvPicPr>
          <p:nvPr/>
        </p:nvPicPr>
        <p:blipFill>
          <a:blip r:embed="rId2"/>
          <a:stretch>
            <a:fillRect/>
          </a:stretch>
        </p:blipFill>
        <p:spPr>
          <a:xfrm>
            <a:off x="1540299" y="891381"/>
            <a:ext cx="9111402" cy="4977103"/>
          </a:xfrm>
          <a:prstGeom prst="rect">
            <a:avLst/>
          </a:prstGeom>
        </p:spPr>
      </p:pic>
    </p:spTree>
    <p:extLst>
      <p:ext uri="{BB962C8B-B14F-4D97-AF65-F5344CB8AC3E}">
        <p14:creationId xmlns:p14="http://schemas.microsoft.com/office/powerpoint/2010/main" val="24983139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E64B2-97D9-2B6E-1110-D1C403BA6A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F7B5C9-50C9-255D-0872-807E07AE26F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928E868-C0B3-A448-C0BB-819F17150774}"/>
              </a:ext>
            </a:extLst>
          </p:cNvPr>
          <p:cNvPicPr>
            <a:picLocks noChangeAspect="1"/>
          </p:cNvPicPr>
          <p:nvPr/>
        </p:nvPicPr>
        <p:blipFill>
          <a:blip r:embed="rId2"/>
          <a:stretch>
            <a:fillRect/>
          </a:stretch>
        </p:blipFill>
        <p:spPr>
          <a:xfrm>
            <a:off x="0" y="990600"/>
            <a:ext cx="12283509" cy="3433763"/>
          </a:xfrm>
          <a:prstGeom prst="rect">
            <a:avLst/>
          </a:prstGeom>
        </p:spPr>
      </p:pic>
    </p:spTree>
    <p:extLst>
      <p:ext uri="{BB962C8B-B14F-4D97-AF65-F5344CB8AC3E}">
        <p14:creationId xmlns:p14="http://schemas.microsoft.com/office/powerpoint/2010/main" val="240490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4558-6DA9-9F65-10C2-33B3E6EFB0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BFC281-A315-A25B-AA4D-0D40C3CAAB4A}"/>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8A92C43-FBC8-5E1C-DC1B-A295AEC90373}"/>
              </a:ext>
            </a:extLst>
          </p:cNvPr>
          <p:cNvPicPr>
            <a:picLocks noChangeAspect="1"/>
          </p:cNvPicPr>
          <p:nvPr/>
        </p:nvPicPr>
        <p:blipFill>
          <a:blip r:embed="rId2"/>
          <a:stretch>
            <a:fillRect/>
          </a:stretch>
        </p:blipFill>
        <p:spPr>
          <a:xfrm>
            <a:off x="2409310" y="166232"/>
            <a:ext cx="7373379" cy="6525536"/>
          </a:xfrm>
          <a:prstGeom prst="rect">
            <a:avLst/>
          </a:prstGeom>
        </p:spPr>
      </p:pic>
    </p:spTree>
    <p:extLst>
      <p:ext uri="{BB962C8B-B14F-4D97-AF65-F5344CB8AC3E}">
        <p14:creationId xmlns:p14="http://schemas.microsoft.com/office/powerpoint/2010/main" val="769622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E9D6C-1A45-3127-2347-C0CD09F8FE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8A7481-5480-F06F-769C-52FDF1F6E158}"/>
              </a:ext>
            </a:extLst>
          </p:cNvPr>
          <p:cNvSpPr>
            <a:spLocks noGrp="1"/>
          </p:cNvSpPr>
          <p:nvPr>
            <p:ph idx="1"/>
          </p:nvPr>
        </p:nvSpPr>
        <p:spPr/>
        <p:txBody>
          <a:bodyPr/>
          <a:lstStyle/>
          <a:p>
            <a:r>
              <a:rPr lang="en-US" dirty="0"/>
              <a:t>Bigfoot Unity </a:t>
            </a:r>
          </a:p>
        </p:txBody>
      </p:sp>
      <p:pic>
        <p:nvPicPr>
          <p:cNvPr id="5" name="Picture 4">
            <a:extLst>
              <a:ext uri="{FF2B5EF4-FFF2-40B4-BE49-F238E27FC236}">
                <a16:creationId xmlns:a16="http://schemas.microsoft.com/office/drawing/2014/main" id="{F1152997-33C7-97BA-3FF2-7CB3015ACDCB}"/>
              </a:ext>
            </a:extLst>
          </p:cNvPr>
          <p:cNvPicPr>
            <a:picLocks noChangeAspect="1"/>
          </p:cNvPicPr>
          <p:nvPr/>
        </p:nvPicPr>
        <p:blipFill>
          <a:blip r:embed="rId2"/>
          <a:stretch>
            <a:fillRect/>
          </a:stretch>
        </p:blipFill>
        <p:spPr>
          <a:xfrm>
            <a:off x="5410200" y="17417"/>
            <a:ext cx="6263090" cy="6858000"/>
          </a:xfrm>
          <a:prstGeom prst="rect">
            <a:avLst/>
          </a:prstGeom>
        </p:spPr>
      </p:pic>
    </p:spTree>
    <p:extLst>
      <p:ext uri="{BB962C8B-B14F-4D97-AF65-F5344CB8AC3E}">
        <p14:creationId xmlns:p14="http://schemas.microsoft.com/office/powerpoint/2010/main" val="18114782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4969-1E58-2285-BDCD-28F4C00974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D5D043-CFB0-A77D-5317-5AC4F5FCCC0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C218CC8-589C-558A-92C4-27D27CD5FBBD}"/>
              </a:ext>
            </a:extLst>
          </p:cNvPr>
          <p:cNvPicPr>
            <a:picLocks noChangeAspect="1"/>
          </p:cNvPicPr>
          <p:nvPr/>
        </p:nvPicPr>
        <p:blipFill>
          <a:blip r:embed="rId2"/>
          <a:stretch>
            <a:fillRect/>
          </a:stretch>
        </p:blipFill>
        <p:spPr>
          <a:xfrm>
            <a:off x="2209800" y="381000"/>
            <a:ext cx="7907391" cy="5943600"/>
          </a:xfrm>
          <a:prstGeom prst="rect">
            <a:avLst/>
          </a:prstGeom>
        </p:spPr>
      </p:pic>
    </p:spTree>
    <p:extLst>
      <p:ext uri="{BB962C8B-B14F-4D97-AF65-F5344CB8AC3E}">
        <p14:creationId xmlns:p14="http://schemas.microsoft.com/office/powerpoint/2010/main" val="1576088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7843-4B8F-B5D8-C076-D11D2C5ABC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2FE76F-5C8E-0D46-59B1-45FA77A588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12E5F04-84A0-52CE-441D-16FA410EC1E8}"/>
              </a:ext>
            </a:extLst>
          </p:cNvPr>
          <p:cNvPicPr>
            <a:picLocks noChangeAspect="1"/>
          </p:cNvPicPr>
          <p:nvPr/>
        </p:nvPicPr>
        <p:blipFill>
          <a:blip r:embed="rId2"/>
          <a:stretch>
            <a:fillRect/>
          </a:stretch>
        </p:blipFill>
        <p:spPr>
          <a:xfrm>
            <a:off x="2057400" y="867431"/>
            <a:ext cx="8153536" cy="5309531"/>
          </a:xfrm>
          <a:prstGeom prst="rect">
            <a:avLst/>
          </a:prstGeom>
        </p:spPr>
      </p:pic>
    </p:spTree>
    <p:extLst>
      <p:ext uri="{BB962C8B-B14F-4D97-AF65-F5344CB8AC3E}">
        <p14:creationId xmlns:p14="http://schemas.microsoft.com/office/powerpoint/2010/main" val="28388077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BBE1-92B5-EFED-91BE-EDF9A232D0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A79A15-6052-5AAF-5375-4AE76AD34C5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716D7242-CD4E-6616-59E7-DAF0296C6BC3}"/>
              </a:ext>
            </a:extLst>
          </p:cNvPr>
          <p:cNvPicPr>
            <a:picLocks noChangeAspect="1"/>
          </p:cNvPicPr>
          <p:nvPr/>
        </p:nvPicPr>
        <p:blipFill>
          <a:blip r:embed="rId2"/>
          <a:stretch>
            <a:fillRect/>
          </a:stretch>
        </p:blipFill>
        <p:spPr>
          <a:xfrm>
            <a:off x="1629074" y="0"/>
            <a:ext cx="8933852" cy="6858000"/>
          </a:xfrm>
          <a:prstGeom prst="rect">
            <a:avLst/>
          </a:prstGeom>
        </p:spPr>
      </p:pic>
    </p:spTree>
    <p:extLst>
      <p:ext uri="{BB962C8B-B14F-4D97-AF65-F5344CB8AC3E}">
        <p14:creationId xmlns:p14="http://schemas.microsoft.com/office/powerpoint/2010/main" val="212184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Google Shape;447;p75">
            <a:extLst>
              <a:ext uri="{FF2B5EF4-FFF2-40B4-BE49-F238E27FC236}">
                <a16:creationId xmlns:a16="http://schemas.microsoft.com/office/drawing/2014/main" id="{C97C1E6B-44D6-AD9E-A8E6-BED88F3A0DBD}"/>
              </a:ext>
            </a:extLst>
          </p:cNvPr>
          <p:cNvSpPr>
            <a:spLocks noGrp="1"/>
          </p:cNvSpPr>
          <p:nvPr>
            <p:ph type="title"/>
          </p:nvPr>
        </p:nvSpPr>
        <p:spPr/>
        <p:txBody>
          <a:bodyPr lIns="91425" tIns="45700" rIns="91425" bIns="45700"/>
          <a:lstStyle/>
          <a:p>
            <a:pPr>
              <a:buClr>
                <a:srgbClr val="000000"/>
              </a:buClr>
              <a:buSzPts val="4400"/>
              <a:buFont typeface="Calibri" panose="020F0502020204030204" pitchFamily="34" charset="0"/>
              <a:buNone/>
            </a:pPr>
            <a:r>
              <a:rPr lang="en-US" altLang="en-US" dirty="0"/>
              <a:t>At Least 42 Factors Affect Glucose!</a:t>
            </a:r>
          </a:p>
        </p:txBody>
      </p:sp>
      <p:sp>
        <p:nvSpPr>
          <p:cNvPr id="453" name="Google Shape;453;p75">
            <a:extLst>
              <a:ext uri="{FF2B5EF4-FFF2-40B4-BE49-F238E27FC236}">
                <a16:creationId xmlns:a16="http://schemas.microsoft.com/office/drawing/2014/main" id="{ADE2B4B6-4A38-0C4F-26D3-A0AB8DE33AC1}"/>
              </a:ext>
            </a:extLst>
          </p:cNvPr>
          <p:cNvSpPr txBox="1"/>
          <p:nvPr/>
        </p:nvSpPr>
        <p:spPr>
          <a:xfrm>
            <a:off x="288925" y="6413500"/>
            <a:ext cx="4962525" cy="420688"/>
          </a:xfrm>
          <a:prstGeom prst="rect">
            <a:avLst/>
          </a:prstGeom>
          <a:noFill/>
          <a:ln>
            <a:noFill/>
          </a:ln>
        </p:spPr>
        <p:txBody>
          <a:bodyPr spcFirstLastPara="1" lIns="91425" tIns="45700" rIns="91425" bIns="45700"/>
          <a:lstStyle/>
          <a:p>
            <a:pPr eaLnBrk="1" fontAlgn="auto" hangingPunct="1">
              <a:spcBef>
                <a:spcPts val="0"/>
              </a:spcBef>
              <a:spcAft>
                <a:spcPts val="0"/>
              </a:spcAft>
              <a:buClr>
                <a:srgbClr val="000000"/>
              </a:buClr>
              <a:buFont typeface="Arial"/>
              <a:buNone/>
              <a:defRPr/>
            </a:pPr>
            <a:r>
              <a:rPr lang="en-US" sz="12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2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2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2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5A9D6D74-B167-242B-CCFE-09E1D4B88CC7}"/>
              </a:ext>
            </a:extLst>
          </p:cNvPr>
          <p:cNvSpPr/>
          <p:nvPr/>
        </p:nvSpPr>
        <p:spPr>
          <a:xfrm>
            <a:off x="90488" y="2686050"/>
            <a:ext cx="1793875" cy="3068638"/>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C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Carbo-hydrate quantity</a:t>
            </a:r>
          </a:p>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FFC000">
                    <a:lumMod val="75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Carbo-hydrate type</a:t>
            </a:r>
          </a:p>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FFC000">
                    <a:lumMod val="75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Fat</a:t>
            </a:r>
          </a:p>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FFC000">
                    <a:lumMod val="75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Protein</a:t>
            </a:r>
          </a:p>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FFC000">
                    <a:lumMod val="75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Caffeine</a:t>
            </a:r>
          </a:p>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Alcohol</a:t>
            </a:r>
          </a:p>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Meal timing</a:t>
            </a:r>
          </a:p>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Dehydration</a:t>
            </a:r>
          </a:p>
          <a:p>
            <a:pPr marL="342900" indent="-342900" eaLnBrk="1" fontAlgn="auto" hangingPunct="1">
              <a:spcBef>
                <a:spcPts val="0"/>
              </a:spcBef>
              <a:spcAft>
                <a:spcPts val="0"/>
              </a:spcAft>
              <a:buClr>
                <a:srgbClr val="000000"/>
              </a:buClr>
              <a:buFont typeface="+mj-lt"/>
              <a:buAutoNum type="arabicPeriod"/>
              <a:defRPr/>
            </a:pPr>
            <a:r>
              <a:rPr lang="en-US" sz="1400" b="1" kern="0" dirty="0">
                <a:solidFill>
                  <a:srgbClr val="0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A1701D87-E68E-711B-1154-8A8CA1671315}"/>
              </a:ext>
            </a:extLst>
          </p:cNvPr>
          <p:cNvSpPr/>
          <p:nvPr/>
        </p:nvSpPr>
        <p:spPr>
          <a:xfrm>
            <a:off x="1884363" y="2732088"/>
            <a:ext cx="1773237" cy="183991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342900" indent="-342900" eaLnBrk="1" fontAlgn="auto" hangingPunct="1">
              <a:spcBef>
                <a:spcPts val="0"/>
              </a:spcBef>
              <a:spcAft>
                <a:spcPts val="0"/>
              </a:spcAft>
              <a:buClr>
                <a:srgbClr val="000000"/>
              </a:buClr>
              <a:buFont typeface="+mj-lt"/>
              <a:buAutoNum type="arabicPeriod" startAt="10"/>
              <a:defRPr/>
            </a:pPr>
            <a:r>
              <a:rPr lang="en-US" sz="1400" b="1" kern="0" dirty="0">
                <a:solidFill>
                  <a:srgbClr val="FFC000">
                    <a:lumMod val="75000"/>
                  </a:srgbClr>
                </a:solidFill>
                <a:cs typeface="Calibri" panose="020F0502020204030204" pitchFamily="34" charset="0"/>
                <a:sym typeface="Arial"/>
              </a:rPr>
              <a:t>→</a:t>
            </a:r>
            <a:r>
              <a:rPr lang="en-US" sz="1400" b="1" kern="0" dirty="0">
                <a:solidFill>
                  <a:srgbClr val="5B9BD5">
                    <a:lumMod val="50000"/>
                  </a:srgbClr>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Dose</a:t>
            </a:r>
          </a:p>
          <a:p>
            <a:pPr marL="342900" indent="-342900" eaLnBrk="1" fontAlgn="auto" hangingPunct="1">
              <a:spcBef>
                <a:spcPts val="0"/>
              </a:spcBef>
              <a:spcAft>
                <a:spcPts val="0"/>
              </a:spcAft>
              <a:buClr>
                <a:srgbClr val="000000"/>
              </a:buClr>
              <a:buFont typeface="+mj-lt"/>
              <a:buAutoNum type="arabicPeriod" startAt="10"/>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Timing</a:t>
            </a:r>
          </a:p>
          <a:p>
            <a:pPr marL="342900" indent="-342900" eaLnBrk="1" fontAlgn="auto" hangingPunct="1">
              <a:spcBef>
                <a:spcPts val="0"/>
              </a:spcBef>
              <a:spcAft>
                <a:spcPts val="0"/>
              </a:spcAft>
              <a:buClr>
                <a:srgbClr val="000000"/>
              </a:buClr>
              <a:buFont typeface="+mj-lt"/>
              <a:buAutoNum type="arabicPeriod" startAt="10"/>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Inter-actions</a:t>
            </a:r>
          </a:p>
          <a:p>
            <a:pPr marL="342900" indent="-342900" eaLnBrk="1" fontAlgn="auto" hangingPunct="1">
              <a:spcBef>
                <a:spcPts val="0"/>
              </a:spcBef>
              <a:spcAft>
                <a:spcPts val="0"/>
              </a:spcAft>
              <a:buClr>
                <a:srgbClr val="000000"/>
              </a:buClr>
              <a:buFont typeface="+mj-lt"/>
              <a:buAutoNum type="arabicPeriod" startAt="1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Steroid administration</a:t>
            </a:r>
          </a:p>
          <a:p>
            <a:pPr marL="342900" indent="-342900" eaLnBrk="1" fontAlgn="auto" hangingPunct="1">
              <a:spcBef>
                <a:spcPts val="0"/>
              </a:spcBef>
              <a:spcAft>
                <a:spcPts val="0"/>
              </a:spcAft>
              <a:buClr>
                <a:srgbClr val="000000"/>
              </a:buClr>
              <a:buFont typeface="+mj-lt"/>
              <a:buAutoNum type="arabicPeriod" startAt="1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225F1659-B6E5-2B82-52BE-66C0F296C5A8}"/>
              </a:ext>
            </a:extLst>
          </p:cNvPr>
          <p:cNvSpPr/>
          <p:nvPr/>
        </p:nvSpPr>
        <p:spPr>
          <a:xfrm>
            <a:off x="3678238" y="2732088"/>
            <a:ext cx="1978025" cy="223996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342900" indent="-342900" eaLnBrk="1" fontAlgn="auto" hangingPunct="1">
              <a:spcBef>
                <a:spcPts val="0"/>
              </a:spcBef>
              <a:spcAft>
                <a:spcPts val="0"/>
              </a:spcAft>
              <a:buClr>
                <a:srgbClr val="000000"/>
              </a:buClr>
              <a:buFont typeface="+mj-lt"/>
              <a:buAutoNum type="arabicPeriod" startAt="15"/>
              <a:defRPr/>
            </a:pPr>
            <a:r>
              <a:rPr lang="en-US" sz="1400" b="1" kern="0" dirty="0">
                <a:solidFill>
                  <a:srgbClr val="FFC000">
                    <a:lumMod val="75000"/>
                  </a:srgbClr>
                </a:solidFill>
                <a:cs typeface="Calibri" panose="020F0502020204030204" pitchFamily="34" charset="0"/>
                <a:sym typeface="Arial"/>
              </a:rPr>
              <a:t>→</a:t>
            </a:r>
            <a:r>
              <a:rPr lang="en-US" sz="1400" b="1" kern="0" dirty="0">
                <a:solidFill>
                  <a:srgbClr val="5B9BD5">
                    <a:lumMod val="50000"/>
                  </a:srgbClr>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Light exercise</a:t>
            </a:r>
          </a:p>
          <a:p>
            <a:pPr marL="342900" indent="-342900" eaLnBrk="1" fontAlgn="auto" hangingPunct="1">
              <a:spcBef>
                <a:spcPts val="0"/>
              </a:spcBef>
              <a:spcAft>
                <a:spcPts val="0"/>
              </a:spcAft>
              <a:buClr>
                <a:srgbClr val="000000"/>
              </a:buClr>
              <a:buFont typeface="+mj-lt"/>
              <a:buAutoNum type="arabicPeriod" startAt="15"/>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C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High/ moderate exercise</a:t>
            </a:r>
          </a:p>
          <a:p>
            <a:pPr marL="342900" indent="-342900" eaLnBrk="1" fontAlgn="auto" hangingPunct="1">
              <a:spcBef>
                <a:spcPts val="0"/>
              </a:spcBef>
              <a:spcAft>
                <a:spcPts val="0"/>
              </a:spcAft>
              <a:buClr>
                <a:srgbClr val="000000"/>
              </a:buClr>
              <a:buFont typeface="+mj-lt"/>
              <a:buAutoNum type="arabicPeriod" startAt="15"/>
              <a:defRPr/>
            </a:pPr>
            <a:r>
              <a:rPr lang="en-US" sz="1400" b="1" kern="0" dirty="0">
                <a:solidFill>
                  <a:srgbClr val="FFC000">
                    <a:lumMod val="75000"/>
                  </a:srgbClr>
                </a:solidFill>
                <a:cs typeface="Calibri" panose="020F0502020204030204" pitchFamily="34" charset="0"/>
                <a:sym typeface="Arial"/>
              </a:rPr>
              <a:t>→</a:t>
            </a:r>
            <a:r>
              <a:rPr lang="en-US" sz="1400" b="1" kern="0" dirty="0">
                <a:solidFill>
                  <a:srgbClr val="5B9BD5">
                    <a:lumMod val="50000"/>
                  </a:srgbClr>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Level of fitness/training</a:t>
            </a:r>
          </a:p>
          <a:p>
            <a:pPr marL="342900" indent="-342900" eaLnBrk="1" fontAlgn="auto" hangingPunct="1">
              <a:spcBef>
                <a:spcPts val="0"/>
              </a:spcBef>
              <a:spcAft>
                <a:spcPts val="0"/>
              </a:spcAft>
              <a:buClr>
                <a:srgbClr val="000000"/>
              </a:buClr>
              <a:buFont typeface="+mj-lt"/>
              <a:buAutoNum type="arabicPeriod" startAt="15"/>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Time of day</a:t>
            </a:r>
          </a:p>
          <a:p>
            <a:pPr marL="342900" indent="-342900" eaLnBrk="1" fontAlgn="auto" hangingPunct="1">
              <a:spcBef>
                <a:spcPts val="0"/>
              </a:spcBef>
              <a:spcAft>
                <a:spcPts val="0"/>
              </a:spcAft>
              <a:buClr>
                <a:srgbClr val="000000"/>
              </a:buClr>
              <a:buFont typeface="+mj-lt"/>
              <a:buAutoNum type="arabicPeriod" startAt="15"/>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A5B3C827-63E1-A6B0-75BB-1CAED35352BF}"/>
              </a:ext>
            </a:extLst>
          </p:cNvPr>
          <p:cNvSpPr/>
          <p:nvPr/>
        </p:nvSpPr>
        <p:spPr>
          <a:xfrm>
            <a:off x="5656263" y="2557463"/>
            <a:ext cx="2573337" cy="3698875"/>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a:t>
            </a:r>
            <a:r>
              <a:rPr lang="en-US" sz="1400" b="1" kern="0" dirty="0">
                <a:solidFill>
                  <a:srgbClr val="0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Insufficient sleep</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Stress and illness</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0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Recent hypoglycemia</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FFC000">
                    <a:lumMod val="75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C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During-sleep blood sugars</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Dawn phenomenon</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Infusion set issues</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Scar tissue and lipodystrophy</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5B9BD5">
                    <a:lumMod val="50000"/>
                  </a:srgbClr>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Intramuscular insulin delivery</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Allergies</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A higher glucose level</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Menstruation</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 Puberty</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5B9BD5">
                    <a:lumMod val="50000"/>
                  </a:srgbClr>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Celiac disease</a:t>
            </a:r>
          </a:p>
          <a:p>
            <a:pPr marL="342900" indent="-342900" eaLnBrk="1" fontAlgn="auto" hangingPunct="1">
              <a:spcBef>
                <a:spcPts val="0"/>
              </a:spcBef>
              <a:spcAft>
                <a:spcPts val="0"/>
              </a:spcAft>
              <a:buClr>
                <a:srgbClr val="000000"/>
              </a:buClr>
              <a:buFont typeface="+mj-lt"/>
              <a:buAutoNum type="arabicPeriod" startAt="20"/>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858B8B2E-8041-1F9A-B531-96A3DE7CFD05}"/>
              </a:ext>
            </a:extLst>
          </p:cNvPr>
          <p:cNvSpPr/>
          <p:nvPr/>
        </p:nvSpPr>
        <p:spPr>
          <a:xfrm>
            <a:off x="8239125" y="2732088"/>
            <a:ext cx="1741488" cy="1728787"/>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342900" indent="-342900" eaLnBrk="1" fontAlgn="auto" hangingPunct="1">
              <a:spcBef>
                <a:spcPts val="0"/>
              </a:spcBef>
              <a:spcAft>
                <a:spcPts val="0"/>
              </a:spcAft>
              <a:buClr>
                <a:srgbClr val="000000"/>
              </a:buClr>
              <a:buFont typeface="+mj-lt"/>
              <a:buAutoNum type="arabicPeriod" startAt="34"/>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Expired insulin</a:t>
            </a:r>
          </a:p>
          <a:p>
            <a:pPr marL="342900" indent="-342900" eaLnBrk="1" fontAlgn="auto" hangingPunct="1">
              <a:spcBef>
                <a:spcPts val="0"/>
              </a:spcBef>
              <a:spcAft>
                <a:spcPts val="0"/>
              </a:spcAft>
              <a:buClr>
                <a:srgbClr val="000000"/>
              </a:buClr>
              <a:buFont typeface="+mj-lt"/>
              <a:buAutoNum type="arabicPeriod" startAt="34"/>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Inaccurate BG reading</a:t>
            </a:r>
          </a:p>
          <a:p>
            <a:pPr marL="342900" indent="-342900" eaLnBrk="1" fontAlgn="auto" hangingPunct="1">
              <a:spcBef>
                <a:spcPts val="0"/>
              </a:spcBef>
              <a:spcAft>
                <a:spcPts val="0"/>
              </a:spcAft>
              <a:buClr>
                <a:srgbClr val="000000"/>
              </a:buClr>
              <a:buFont typeface="+mj-lt"/>
              <a:buAutoNum type="arabicPeriod" startAt="34"/>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Outside temperature</a:t>
            </a:r>
          </a:p>
          <a:p>
            <a:pPr marL="342900" indent="-342900" eaLnBrk="1" fontAlgn="auto" hangingPunct="1">
              <a:spcBef>
                <a:spcPts val="0"/>
              </a:spcBef>
              <a:spcAft>
                <a:spcPts val="0"/>
              </a:spcAft>
              <a:buClr>
                <a:srgbClr val="000000"/>
              </a:buClr>
              <a:buFont typeface="+mj-lt"/>
              <a:buAutoNum type="arabicPeriod" startAt="34"/>
              <a:defRPr/>
            </a:pPr>
            <a:r>
              <a:rPr lang="en-US" sz="1400" b="1" kern="0" dirty="0">
                <a:solidFill>
                  <a:srgbClr val="C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Sunburn</a:t>
            </a:r>
          </a:p>
          <a:p>
            <a:pPr marL="342900" indent="-342900" eaLnBrk="1" fontAlgn="auto" hangingPunct="1">
              <a:spcBef>
                <a:spcPts val="0"/>
              </a:spcBef>
              <a:spcAft>
                <a:spcPts val="0"/>
              </a:spcAft>
              <a:buClr>
                <a:srgbClr val="000000"/>
              </a:buClr>
              <a:buFont typeface="+mj-lt"/>
              <a:buAutoNum type="arabicPeriod" startAt="34"/>
              <a:defRPr/>
            </a:pPr>
            <a:r>
              <a:rPr lang="en-US" sz="1400" b="1" kern="0" dirty="0">
                <a:solidFill>
                  <a:srgbClr val="000000"/>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3DB0B12-3D66-83DE-CDC0-24A24C3AEBA0}"/>
              </a:ext>
            </a:extLst>
          </p:cNvPr>
          <p:cNvSpPr/>
          <p:nvPr/>
        </p:nvSpPr>
        <p:spPr>
          <a:xfrm>
            <a:off x="9991725" y="2732088"/>
            <a:ext cx="2011363" cy="223996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342900" indent="-342900" eaLnBrk="1" fontAlgn="auto" hangingPunct="1">
              <a:spcBef>
                <a:spcPts val="0"/>
              </a:spcBef>
              <a:spcAft>
                <a:spcPts val="0"/>
              </a:spcAft>
              <a:buClr>
                <a:srgbClr val="000000"/>
              </a:buClr>
              <a:buFont typeface="+mj-lt"/>
              <a:buAutoNum type="arabicPeriod" startAt="39"/>
              <a:defRPr/>
            </a:pPr>
            <a:r>
              <a:rPr lang="en-US" sz="1400" b="1" kern="0" dirty="0">
                <a:solidFill>
                  <a:srgbClr val="5B9BD5">
                    <a:lumMod val="50000"/>
                  </a:srgbClr>
                </a:solidFill>
                <a:cs typeface="Calibri" panose="020F0502020204030204" pitchFamily="34" charset="0"/>
                <a:sym typeface="Arial"/>
              </a:rPr>
              <a:t>↓</a:t>
            </a:r>
            <a:r>
              <a:rPr lang="en-US" sz="1400" kern="0" dirty="0">
                <a:solidFill>
                  <a:srgbClr val="000000"/>
                </a:solidFill>
                <a:cs typeface="Calibri" panose="020F0502020204030204" pitchFamily="34" charset="0"/>
                <a:sym typeface="Arial"/>
              </a:rPr>
              <a:t> Frequency of glucose checks</a:t>
            </a:r>
          </a:p>
          <a:p>
            <a:pPr marL="342900" indent="-342900" eaLnBrk="1" fontAlgn="auto" hangingPunct="1">
              <a:spcBef>
                <a:spcPts val="0"/>
              </a:spcBef>
              <a:spcAft>
                <a:spcPts val="0"/>
              </a:spcAft>
              <a:buClr>
                <a:srgbClr val="000000"/>
              </a:buClr>
              <a:buFont typeface="+mj-lt"/>
              <a:buAutoNum type="arabicPeriod" startAt="39"/>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b="1" kern="0" dirty="0">
                <a:solidFill>
                  <a:srgbClr val="0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Default options and choices</a:t>
            </a:r>
          </a:p>
          <a:p>
            <a:pPr marL="342900" indent="-342900" eaLnBrk="1" fontAlgn="auto" hangingPunct="1">
              <a:spcBef>
                <a:spcPts val="0"/>
              </a:spcBef>
              <a:spcAft>
                <a:spcPts val="0"/>
              </a:spcAft>
              <a:buClr>
                <a:srgbClr val="000000"/>
              </a:buClr>
              <a:buFont typeface="+mj-lt"/>
              <a:buAutoNum type="arabicPeriod" startAt="39"/>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b="1" kern="0" dirty="0">
                <a:solidFill>
                  <a:srgbClr val="0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Decision-making biases</a:t>
            </a:r>
          </a:p>
          <a:p>
            <a:pPr marL="342900" indent="-342900" eaLnBrk="1" fontAlgn="auto" hangingPunct="1">
              <a:spcBef>
                <a:spcPts val="0"/>
              </a:spcBef>
              <a:spcAft>
                <a:spcPts val="0"/>
              </a:spcAft>
              <a:buClr>
                <a:srgbClr val="000000"/>
              </a:buClr>
              <a:buFont typeface="+mj-lt"/>
              <a:buAutoNum type="arabicPeriod" startAt="39"/>
              <a:defRPr/>
            </a:pPr>
            <a:r>
              <a:rPr lang="en-US" sz="1400" b="1" kern="0" dirty="0">
                <a:solidFill>
                  <a:srgbClr val="5B9BD5">
                    <a:lumMod val="50000"/>
                  </a:srgbClr>
                </a:solidFill>
                <a:cs typeface="Calibri" panose="020F0502020204030204" pitchFamily="34" charset="0"/>
                <a:sym typeface="Arial"/>
              </a:rPr>
              <a:t>↓</a:t>
            </a:r>
            <a:r>
              <a:rPr lang="en-US" sz="1400" b="1" kern="0" dirty="0">
                <a:solidFill>
                  <a:srgbClr val="C00000"/>
                </a:solidFill>
                <a:cs typeface="Calibri" panose="020F0502020204030204" pitchFamily="34" charset="0"/>
                <a:sym typeface="Arial"/>
              </a:rPr>
              <a:t>↑</a:t>
            </a:r>
            <a:r>
              <a:rPr lang="en-US" sz="1400" b="1" kern="0" dirty="0">
                <a:solidFill>
                  <a:srgbClr val="000000"/>
                </a:solidFill>
                <a:cs typeface="Calibri" panose="020F0502020204030204" pitchFamily="34" charset="0"/>
                <a:sym typeface="Arial"/>
              </a:rPr>
              <a:t> </a:t>
            </a:r>
            <a:r>
              <a:rPr lang="en-US" sz="140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CEDF30-8863-ABB5-079D-69D1F4B400A6}"/>
              </a:ext>
            </a:extLst>
          </p:cNvPr>
          <p:cNvGraphicFramePr/>
          <p:nvPr/>
        </p:nvGraphicFramePr>
        <p:xfrm>
          <a:off x="0" y="1232615"/>
          <a:ext cx="12192000" cy="1053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F8864D46-DA9B-A356-9AC0-EAC651DD9FC0}"/>
              </a:ext>
            </a:extLst>
          </p:cNvPr>
          <p:cNvSpPr/>
          <p:nvPr/>
        </p:nvSpPr>
        <p:spPr>
          <a:xfrm>
            <a:off x="838200" y="2286000"/>
            <a:ext cx="309563" cy="331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400" kern="0">
              <a:solidFill>
                <a:srgbClr val="FFFFFF"/>
              </a:solidFill>
              <a:latin typeface="Arial"/>
              <a:sym typeface="Arial"/>
            </a:endParaRPr>
          </a:p>
        </p:txBody>
      </p:sp>
      <p:sp>
        <p:nvSpPr>
          <p:cNvPr id="23" name="Arrow: Down 22">
            <a:extLst>
              <a:ext uri="{FF2B5EF4-FFF2-40B4-BE49-F238E27FC236}">
                <a16:creationId xmlns:a16="http://schemas.microsoft.com/office/drawing/2014/main" id="{900AED50-B172-E6DA-0021-36E290BDD3C7}"/>
              </a:ext>
            </a:extLst>
          </p:cNvPr>
          <p:cNvSpPr/>
          <p:nvPr/>
        </p:nvSpPr>
        <p:spPr>
          <a:xfrm>
            <a:off x="2616200" y="2341563"/>
            <a:ext cx="309563" cy="331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400" kern="0">
              <a:solidFill>
                <a:srgbClr val="FFFFFF"/>
              </a:solidFill>
              <a:latin typeface="Arial"/>
              <a:sym typeface="Arial"/>
            </a:endParaRPr>
          </a:p>
        </p:txBody>
      </p:sp>
      <p:sp>
        <p:nvSpPr>
          <p:cNvPr id="24" name="Arrow: Down 23">
            <a:extLst>
              <a:ext uri="{FF2B5EF4-FFF2-40B4-BE49-F238E27FC236}">
                <a16:creationId xmlns:a16="http://schemas.microsoft.com/office/drawing/2014/main" id="{DB6305E1-18A6-450F-4F08-C490262CE14E}"/>
              </a:ext>
            </a:extLst>
          </p:cNvPr>
          <p:cNvSpPr/>
          <p:nvPr/>
        </p:nvSpPr>
        <p:spPr>
          <a:xfrm>
            <a:off x="4611688" y="2341563"/>
            <a:ext cx="309562" cy="331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400" kern="0">
              <a:solidFill>
                <a:srgbClr val="FFFFFF"/>
              </a:solidFill>
              <a:latin typeface="Arial"/>
              <a:sym typeface="Arial"/>
            </a:endParaRPr>
          </a:p>
        </p:txBody>
      </p:sp>
      <p:sp>
        <p:nvSpPr>
          <p:cNvPr id="25" name="Arrow: Down 24">
            <a:extLst>
              <a:ext uri="{FF2B5EF4-FFF2-40B4-BE49-F238E27FC236}">
                <a16:creationId xmlns:a16="http://schemas.microsoft.com/office/drawing/2014/main" id="{6DF457C0-391A-94EA-A821-8BDF35991102}"/>
              </a:ext>
            </a:extLst>
          </p:cNvPr>
          <p:cNvSpPr/>
          <p:nvPr/>
        </p:nvSpPr>
        <p:spPr>
          <a:xfrm>
            <a:off x="6765925" y="2228850"/>
            <a:ext cx="309563" cy="331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400" kern="0">
              <a:solidFill>
                <a:srgbClr val="FFFFFF"/>
              </a:solidFill>
              <a:latin typeface="Arial"/>
              <a:sym typeface="Arial"/>
            </a:endParaRPr>
          </a:p>
        </p:txBody>
      </p:sp>
      <p:sp>
        <p:nvSpPr>
          <p:cNvPr id="26" name="Arrow: Down 25">
            <a:extLst>
              <a:ext uri="{FF2B5EF4-FFF2-40B4-BE49-F238E27FC236}">
                <a16:creationId xmlns:a16="http://schemas.microsoft.com/office/drawing/2014/main" id="{4037A38C-74F9-C6DE-3032-58822AC7EEF6}"/>
              </a:ext>
            </a:extLst>
          </p:cNvPr>
          <p:cNvSpPr/>
          <p:nvPr/>
        </p:nvSpPr>
        <p:spPr>
          <a:xfrm>
            <a:off x="8955088" y="2338388"/>
            <a:ext cx="309562" cy="331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400" kern="0">
              <a:solidFill>
                <a:srgbClr val="FFFFFF"/>
              </a:solidFill>
              <a:latin typeface="Arial"/>
              <a:sym typeface="Arial"/>
            </a:endParaRPr>
          </a:p>
        </p:txBody>
      </p:sp>
      <p:sp>
        <p:nvSpPr>
          <p:cNvPr id="27" name="Arrow: Down 26">
            <a:extLst>
              <a:ext uri="{FF2B5EF4-FFF2-40B4-BE49-F238E27FC236}">
                <a16:creationId xmlns:a16="http://schemas.microsoft.com/office/drawing/2014/main" id="{16162FEB-6815-3CE0-9C4F-785E51B53DB0}"/>
              </a:ext>
            </a:extLst>
          </p:cNvPr>
          <p:cNvSpPr/>
          <p:nvPr/>
        </p:nvSpPr>
        <p:spPr>
          <a:xfrm>
            <a:off x="10834688" y="2338388"/>
            <a:ext cx="309562" cy="331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400" kern="0">
              <a:solidFill>
                <a:srgbClr val="FFFFFF"/>
              </a:solidFill>
              <a:latin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9777-4D33-C2FC-7DF0-6A02ECC1AF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EB9EA-724D-012D-A8D1-AFD3780D7CF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EFA5142-51D0-73E7-FC13-D18AD17D7DEB}"/>
              </a:ext>
            </a:extLst>
          </p:cNvPr>
          <p:cNvPicPr>
            <a:picLocks noChangeAspect="1"/>
          </p:cNvPicPr>
          <p:nvPr/>
        </p:nvPicPr>
        <p:blipFill>
          <a:blip r:embed="rId2"/>
          <a:stretch>
            <a:fillRect/>
          </a:stretch>
        </p:blipFill>
        <p:spPr>
          <a:xfrm>
            <a:off x="0" y="2044933"/>
            <a:ext cx="12192000" cy="2768133"/>
          </a:xfrm>
          <a:prstGeom prst="rect">
            <a:avLst/>
          </a:prstGeom>
        </p:spPr>
      </p:pic>
    </p:spTree>
    <p:extLst>
      <p:ext uri="{BB962C8B-B14F-4D97-AF65-F5344CB8AC3E}">
        <p14:creationId xmlns:p14="http://schemas.microsoft.com/office/powerpoint/2010/main" val="3604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3842E-A34A-CFCE-ADBD-28B3BB5EC2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BCEEAF-797A-12B0-A93F-02B046C899A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976392-3183-8433-DE5F-E1613C3E7549}"/>
              </a:ext>
            </a:extLst>
          </p:cNvPr>
          <p:cNvPicPr>
            <a:picLocks noChangeAspect="1"/>
          </p:cNvPicPr>
          <p:nvPr/>
        </p:nvPicPr>
        <p:blipFill>
          <a:blip r:embed="rId2"/>
          <a:stretch>
            <a:fillRect/>
          </a:stretch>
        </p:blipFill>
        <p:spPr>
          <a:xfrm>
            <a:off x="0" y="1808098"/>
            <a:ext cx="12192000" cy="3241804"/>
          </a:xfrm>
          <a:prstGeom prst="rect">
            <a:avLst/>
          </a:prstGeom>
        </p:spPr>
      </p:pic>
    </p:spTree>
    <p:extLst>
      <p:ext uri="{BB962C8B-B14F-4D97-AF65-F5344CB8AC3E}">
        <p14:creationId xmlns:p14="http://schemas.microsoft.com/office/powerpoint/2010/main" val="26653359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6B17-6454-3D78-5DD2-5D703E43FF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3F49D9-9B03-35BE-69BE-86243277C52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6120B6-FE05-5BFE-E240-858945D774F1}"/>
              </a:ext>
            </a:extLst>
          </p:cNvPr>
          <p:cNvPicPr>
            <a:picLocks noChangeAspect="1"/>
          </p:cNvPicPr>
          <p:nvPr/>
        </p:nvPicPr>
        <p:blipFill>
          <a:blip r:embed="rId2"/>
          <a:stretch>
            <a:fillRect/>
          </a:stretch>
        </p:blipFill>
        <p:spPr>
          <a:xfrm>
            <a:off x="2971800" y="1554163"/>
            <a:ext cx="5827483" cy="4510313"/>
          </a:xfrm>
          <a:prstGeom prst="rect">
            <a:avLst/>
          </a:prstGeom>
        </p:spPr>
      </p:pic>
    </p:spTree>
    <p:extLst>
      <p:ext uri="{BB962C8B-B14F-4D97-AF65-F5344CB8AC3E}">
        <p14:creationId xmlns:p14="http://schemas.microsoft.com/office/powerpoint/2010/main" val="20368167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AD37-B512-9DB8-8450-5202A384CCFF}"/>
              </a:ext>
            </a:extLst>
          </p:cNvPr>
          <p:cNvSpPr>
            <a:spLocks noGrp="1"/>
          </p:cNvSpPr>
          <p:nvPr>
            <p:ph type="title"/>
          </p:nvPr>
        </p:nvSpPr>
        <p:spPr>
          <a:xfrm>
            <a:off x="228600" y="232953"/>
            <a:ext cx="4038600" cy="1325563"/>
          </a:xfrm>
        </p:spPr>
        <p:txBody>
          <a:bodyPr/>
          <a:lstStyle/>
          <a:p>
            <a:r>
              <a:rPr lang="en-US" dirty="0"/>
              <a:t>T:Connect</a:t>
            </a:r>
          </a:p>
        </p:txBody>
      </p:sp>
      <p:pic>
        <p:nvPicPr>
          <p:cNvPr id="5" name="Content Placeholder 4">
            <a:extLst>
              <a:ext uri="{FF2B5EF4-FFF2-40B4-BE49-F238E27FC236}">
                <a16:creationId xmlns:a16="http://schemas.microsoft.com/office/drawing/2014/main" id="{37BCF5C0-7932-F2FF-0B0E-ED5EA48C586A}"/>
              </a:ext>
            </a:extLst>
          </p:cNvPr>
          <p:cNvPicPr>
            <a:picLocks noGrp="1" noChangeAspect="1"/>
          </p:cNvPicPr>
          <p:nvPr>
            <p:ph idx="1"/>
          </p:nvPr>
        </p:nvPicPr>
        <p:blipFill>
          <a:blip r:embed="rId2"/>
          <a:stretch>
            <a:fillRect/>
          </a:stretch>
        </p:blipFill>
        <p:spPr>
          <a:xfrm>
            <a:off x="4388640" y="415834"/>
            <a:ext cx="6399583" cy="6026331"/>
          </a:xfrm>
        </p:spPr>
      </p:pic>
      <p:sp>
        <p:nvSpPr>
          <p:cNvPr id="6" name="Arrow: Left 5">
            <a:extLst>
              <a:ext uri="{FF2B5EF4-FFF2-40B4-BE49-F238E27FC236}">
                <a16:creationId xmlns:a16="http://schemas.microsoft.com/office/drawing/2014/main" id="{7CE5E08D-A221-ABFA-129F-55F9F29EA8C9}"/>
              </a:ext>
            </a:extLst>
          </p:cNvPr>
          <p:cNvSpPr/>
          <p:nvPr/>
        </p:nvSpPr>
        <p:spPr>
          <a:xfrm>
            <a:off x="10853057" y="57535"/>
            <a:ext cx="1371600" cy="8382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5782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19794-063B-1445-7F75-21A516EB8AB5}"/>
              </a:ext>
            </a:extLst>
          </p:cNvPr>
          <p:cNvPicPr>
            <a:picLocks noChangeAspect="1"/>
          </p:cNvPicPr>
          <p:nvPr/>
        </p:nvPicPr>
        <p:blipFill>
          <a:blip r:embed="rId3"/>
          <a:stretch>
            <a:fillRect/>
          </a:stretch>
        </p:blipFill>
        <p:spPr>
          <a:xfrm>
            <a:off x="3200400" y="23949"/>
            <a:ext cx="5065675" cy="6858000"/>
          </a:xfrm>
          <a:prstGeom prst="rect">
            <a:avLst/>
          </a:prstGeom>
        </p:spPr>
      </p:pic>
      <p:sp>
        <p:nvSpPr>
          <p:cNvPr id="6" name="Title 1">
            <a:extLst>
              <a:ext uri="{FF2B5EF4-FFF2-40B4-BE49-F238E27FC236}">
                <a16:creationId xmlns:a16="http://schemas.microsoft.com/office/drawing/2014/main" id="{6BA3ACD9-4106-8C4C-1586-088D72ACDF78}"/>
              </a:ext>
            </a:extLst>
          </p:cNvPr>
          <p:cNvSpPr txBox="1">
            <a:spLocks/>
          </p:cNvSpPr>
          <p:nvPr/>
        </p:nvSpPr>
        <p:spPr bwMode="auto">
          <a:xfrm>
            <a:off x="228600" y="232953"/>
            <a:ext cx="2971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5400" kern="1200" baseline="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200"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400"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600"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800" algn="ctr" rtl="0" fontAlgn="base">
              <a:lnSpc>
                <a:spcPct val="90000"/>
              </a:lnSpc>
              <a:spcBef>
                <a:spcPct val="0"/>
              </a:spcBef>
              <a:spcAft>
                <a:spcPct val="0"/>
              </a:spcAft>
              <a:defRPr sz="5400">
                <a:solidFill>
                  <a:schemeClr val="bg2"/>
                </a:solidFill>
                <a:latin typeface="Arial" pitchFamily="34" charset="0"/>
                <a:cs typeface="Arial" pitchFamily="34" charset="0"/>
              </a:defRPr>
            </a:lvl9pPr>
          </a:lstStyle>
          <a:p>
            <a:r>
              <a:rPr lang="en-US" sz="3600" dirty="0"/>
              <a:t>T:Connect</a:t>
            </a:r>
          </a:p>
        </p:txBody>
      </p:sp>
      <p:pic>
        <p:nvPicPr>
          <p:cNvPr id="8" name="Picture 7">
            <a:extLst>
              <a:ext uri="{FF2B5EF4-FFF2-40B4-BE49-F238E27FC236}">
                <a16:creationId xmlns:a16="http://schemas.microsoft.com/office/drawing/2014/main" id="{390857EA-D444-518F-9AD4-0EFAACB9FB3C}"/>
              </a:ext>
            </a:extLst>
          </p:cNvPr>
          <p:cNvPicPr>
            <a:picLocks noChangeAspect="1"/>
          </p:cNvPicPr>
          <p:nvPr/>
        </p:nvPicPr>
        <p:blipFill>
          <a:blip r:embed="rId4"/>
          <a:stretch>
            <a:fillRect/>
          </a:stretch>
        </p:blipFill>
        <p:spPr>
          <a:xfrm>
            <a:off x="8534400" y="23949"/>
            <a:ext cx="3300642" cy="6858000"/>
          </a:xfrm>
          <a:prstGeom prst="rect">
            <a:avLst/>
          </a:prstGeom>
        </p:spPr>
      </p:pic>
      <p:sp>
        <p:nvSpPr>
          <p:cNvPr id="9" name="Arrow: Right 8">
            <a:extLst>
              <a:ext uri="{FF2B5EF4-FFF2-40B4-BE49-F238E27FC236}">
                <a16:creationId xmlns:a16="http://schemas.microsoft.com/office/drawing/2014/main" id="{4B24F5B3-50F4-BE8D-BA35-C0F370612DF3}"/>
              </a:ext>
            </a:extLst>
          </p:cNvPr>
          <p:cNvSpPr/>
          <p:nvPr/>
        </p:nvSpPr>
        <p:spPr>
          <a:xfrm>
            <a:off x="1371600" y="5867400"/>
            <a:ext cx="167640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0791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E7523-95FC-E407-839D-D2D96AFBEE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B4AB01-DBE0-EB36-9889-722AE8154BE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8DCA4C1-6C2D-C4BE-47AD-EA06BC41C3B9}"/>
              </a:ext>
            </a:extLst>
          </p:cNvPr>
          <p:cNvPicPr>
            <a:picLocks noChangeAspect="1"/>
          </p:cNvPicPr>
          <p:nvPr/>
        </p:nvPicPr>
        <p:blipFill>
          <a:blip r:embed="rId3"/>
          <a:stretch>
            <a:fillRect/>
          </a:stretch>
        </p:blipFill>
        <p:spPr>
          <a:xfrm>
            <a:off x="4267200" y="4354"/>
            <a:ext cx="6638544" cy="6858000"/>
          </a:xfrm>
          <a:prstGeom prst="rect">
            <a:avLst/>
          </a:prstGeom>
        </p:spPr>
      </p:pic>
    </p:spTree>
    <p:extLst>
      <p:ext uri="{BB962C8B-B14F-4D97-AF65-F5344CB8AC3E}">
        <p14:creationId xmlns:p14="http://schemas.microsoft.com/office/powerpoint/2010/main" val="21705104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F7F7-2D51-F314-3A31-3FD06D0FA9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60A1FC-1FD9-C7F6-5483-71E0D1994DB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7F9B098-B294-C805-6300-036DBA12328B}"/>
              </a:ext>
            </a:extLst>
          </p:cNvPr>
          <p:cNvPicPr>
            <a:picLocks noChangeAspect="1"/>
          </p:cNvPicPr>
          <p:nvPr/>
        </p:nvPicPr>
        <p:blipFill>
          <a:blip r:embed="rId2"/>
          <a:stretch>
            <a:fillRect/>
          </a:stretch>
        </p:blipFill>
        <p:spPr>
          <a:xfrm>
            <a:off x="2552205" y="271022"/>
            <a:ext cx="7087589" cy="6315956"/>
          </a:xfrm>
          <a:prstGeom prst="rect">
            <a:avLst/>
          </a:prstGeom>
        </p:spPr>
      </p:pic>
    </p:spTree>
    <p:extLst>
      <p:ext uri="{BB962C8B-B14F-4D97-AF65-F5344CB8AC3E}">
        <p14:creationId xmlns:p14="http://schemas.microsoft.com/office/powerpoint/2010/main" val="16550256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718B2-6714-BC30-26DC-E2E81A85DF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BC0341-EF00-8C24-E362-4575848854A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6F82066-E91E-8B97-41B1-FB3B7F23745B}"/>
              </a:ext>
            </a:extLst>
          </p:cNvPr>
          <p:cNvPicPr>
            <a:picLocks noChangeAspect="1"/>
          </p:cNvPicPr>
          <p:nvPr/>
        </p:nvPicPr>
        <p:blipFill>
          <a:blip r:embed="rId3"/>
          <a:stretch>
            <a:fillRect/>
          </a:stretch>
        </p:blipFill>
        <p:spPr>
          <a:xfrm>
            <a:off x="2723679" y="299601"/>
            <a:ext cx="6744641" cy="6258798"/>
          </a:xfrm>
          <a:prstGeom prst="rect">
            <a:avLst/>
          </a:prstGeom>
        </p:spPr>
      </p:pic>
    </p:spTree>
    <p:extLst>
      <p:ext uri="{BB962C8B-B14F-4D97-AF65-F5344CB8AC3E}">
        <p14:creationId xmlns:p14="http://schemas.microsoft.com/office/powerpoint/2010/main" val="17855785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8645-AEB2-7082-496A-F94CD45385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CB82D0-CEAF-E63A-47AC-888DA2F9DD6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E097691-F406-C136-9300-2B6449DBD322}"/>
              </a:ext>
            </a:extLst>
          </p:cNvPr>
          <p:cNvPicPr>
            <a:picLocks noChangeAspect="1"/>
          </p:cNvPicPr>
          <p:nvPr/>
        </p:nvPicPr>
        <p:blipFill>
          <a:blip r:embed="rId2"/>
          <a:stretch>
            <a:fillRect/>
          </a:stretch>
        </p:blipFill>
        <p:spPr>
          <a:xfrm>
            <a:off x="2362200" y="681037"/>
            <a:ext cx="8220570" cy="5795963"/>
          </a:xfrm>
          <a:prstGeom prst="rect">
            <a:avLst/>
          </a:prstGeom>
        </p:spPr>
      </p:pic>
    </p:spTree>
    <p:extLst>
      <p:ext uri="{BB962C8B-B14F-4D97-AF65-F5344CB8AC3E}">
        <p14:creationId xmlns:p14="http://schemas.microsoft.com/office/powerpoint/2010/main" val="33883876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9A97-E004-5849-17B6-88353A3D32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69E25F-D0A1-4CA0-0C47-A71DB2D32DC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D30633E-EBA1-A2AD-8204-164935AEB2BC}"/>
              </a:ext>
            </a:extLst>
          </p:cNvPr>
          <p:cNvPicPr>
            <a:picLocks noChangeAspect="1"/>
          </p:cNvPicPr>
          <p:nvPr/>
        </p:nvPicPr>
        <p:blipFill>
          <a:blip r:embed="rId2"/>
          <a:stretch>
            <a:fillRect/>
          </a:stretch>
        </p:blipFill>
        <p:spPr>
          <a:xfrm>
            <a:off x="1752600" y="871787"/>
            <a:ext cx="8808290" cy="5529013"/>
          </a:xfrm>
          <a:prstGeom prst="rect">
            <a:avLst/>
          </a:prstGeom>
        </p:spPr>
      </p:pic>
    </p:spTree>
    <p:extLst>
      <p:ext uri="{BB962C8B-B14F-4D97-AF65-F5344CB8AC3E}">
        <p14:creationId xmlns:p14="http://schemas.microsoft.com/office/powerpoint/2010/main" val="310033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Google Shape;304;p62">
            <a:extLst>
              <a:ext uri="{FF2B5EF4-FFF2-40B4-BE49-F238E27FC236}">
                <a16:creationId xmlns:a16="http://schemas.microsoft.com/office/drawing/2014/main" id="{EC3694F9-3A63-6CF3-9530-570EF11588AF}"/>
              </a:ext>
            </a:extLst>
          </p:cNvPr>
          <p:cNvSpPr>
            <a:spLocks noGrp="1"/>
          </p:cNvSpPr>
          <p:nvPr>
            <p:ph type="title"/>
          </p:nvPr>
        </p:nvSpPr>
        <p:spPr>
          <a:xfrm>
            <a:off x="838200" y="365125"/>
            <a:ext cx="10515600" cy="1325563"/>
          </a:xfrm>
        </p:spPr>
        <p:txBody>
          <a:bodyPr lIns="91425" tIns="45700" rIns="91425" bIns="45700"/>
          <a:lstStyle/>
          <a:p>
            <a:pPr>
              <a:buClr>
                <a:srgbClr val="000000"/>
              </a:buClr>
              <a:buSzPts val="4400"/>
              <a:buFont typeface="Calibri" panose="020F0502020204030204" pitchFamily="34" charset="0"/>
              <a:buNone/>
            </a:pPr>
            <a:r>
              <a:rPr lang="en-US" altLang="en-US"/>
              <a:t>BGM vs CGM</a:t>
            </a:r>
          </a:p>
        </p:txBody>
      </p:sp>
      <p:pic>
        <p:nvPicPr>
          <p:cNvPr id="67587" name="Google Shape;305;p62">
            <a:extLst>
              <a:ext uri="{FF2B5EF4-FFF2-40B4-BE49-F238E27FC236}">
                <a16:creationId xmlns:a16="http://schemas.microsoft.com/office/drawing/2014/main" id="{19208A24-5863-D698-9836-32211D6568A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8" y="1712913"/>
            <a:ext cx="9872662"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Google Shape;306;p62">
            <a:extLst>
              <a:ext uri="{FF2B5EF4-FFF2-40B4-BE49-F238E27FC236}">
                <a16:creationId xmlns:a16="http://schemas.microsoft.com/office/drawing/2014/main" id="{4A734EDD-6920-BB21-BA82-8EF59981F6F5}"/>
              </a:ext>
            </a:extLst>
          </p:cNvPr>
          <p:cNvSpPr>
            <a:spLocks noChangeArrowheads="1"/>
          </p:cNvSpPr>
          <p:nvPr/>
        </p:nvSpPr>
        <p:spPr bwMode="auto">
          <a:xfrm>
            <a:off x="2514600" y="3714750"/>
            <a:ext cx="7848600" cy="9652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D4F7F2C0-F651-84FA-8437-D92BCAF0235E}"/>
              </a:ext>
            </a:extLst>
          </p:cNvPr>
          <p:cNvSpPr>
            <a:spLocks/>
          </p:cNvSpPr>
          <p:nvPr/>
        </p:nvSpPr>
        <p:spPr bwMode="auto">
          <a:xfrm>
            <a:off x="3024188" y="2486025"/>
            <a:ext cx="6924675" cy="2590800"/>
          </a:xfrm>
          <a:custGeom>
            <a:avLst/>
            <a:gdLst>
              <a:gd name="T0" fmla="*/ 97666 w 6924583"/>
              <a:gd name="T1" fmla="*/ 2143251 h 2590398"/>
              <a:gd name="T2" fmla="*/ 364040 w 6924583"/>
              <a:gd name="T3" fmla="*/ 2330000 h 2590398"/>
              <a:gd name="T4" fmla="*/ 674802 w 6924583"/>
              <a:gd name="T5" fmla="*/ 2445607 h 2590398"/>
              <a:gd name="T6" fmla="*/ 923410 w 6924583"/>
              <a:gd name="T7" fmla="*/ 2552324 h 2590398"/>
              <a:gd name="T8" fmla="*/ 1154262 w 6924583"/>
              <a:gd name="T9" fmla="*/ 2587893 h 2590398"/>
              <a:gd name="T10" fmla="*/ 1482791 w 6924583"/>
              <a:gd name="T11" fmla="*/ 2498966 h 2590398"/>
              <a:gd name="T12" fmla="*/ 1793554 w 6924583"/>
              <a:gd name="T13" fmla="*/ 2312216 h 2590398"/>
              <a:gd name="T14" fmla="*/ 1900097 w 6924583"/>
              <a:gd name="T15" fmla="*/ 2054324 h 2590398"/>
              <a:gd name="T16" fmla="*/ 1935618 w 6924583"/>
              <a:gd name="T17" fmla="*/ 1760860 h 2590398"/>
              <a:gd name="T18" fmla="*/ 2095438 w 6924583"/>
              <a:gd name="T19" fmla="*/ 1405148 h 2590398"/>
              <a:gd name="T20" fmla="*/ 2193104 w 6924583"/>
              <a:gd name="T21" fmla="*/ 1182824 h 2590398"/>
              <a:gd name="T22" fmla="*/ 2228625 w 6924583"/>
              <a:gd name="T23" fmla="*/ 764866 h 2590398"/>
              <a:gd name="T24" fmla="*/ 2326291 w 6924583"/>
              <a:gd name="T25" fmla="*/ 418044 h 2590398"/>
              <a:gd name="T26" fmla="*/ 2468355 w 6924583"/>
              <a:gd name="T27" fmla="*/ 53433 h 2590398"/>
              <a:gd name="T28" fmla="*/ 2752485 w 6924583"/>
              <a:gd name="T29" fmla="*/ 44544 h 2590398"/>
              <a:gd name="T30" fmla="*/ 2832395 w 6924583"/>
              <a:gd name="T31" fmla="*/ 186829 h 2590398"/>
              <a:gd name="T32" fmla="*/ 2956693 w 6924583"/>
              <a:gd name="T33" fmla="*/ 560329 h 2590398"/>
              <a:gd name="T34" fmla="*/ 3072125 w 6924583"/>
              <a:gd name="T35" fmla="*/ 836010 h 2590398"/>
              <a:gd name="T36" fmla="*/ 3196423 w 6924583"/>
              <a:gd name="T37" fmla="*/ 1111679 h 2590398"/>
              <a:gd name="T38" fmla="*/ 3294100 w 6924583"/>
              <a:gd name="T39" fmla="*/ 1378471 h 2590398"/>
              <a:gd name="T40" fmla="*/ 3471675 w 6924583"/>
              <a:gd name="T41" fmla="*/ 1627465 h 2590398"/>
              <a:gd name="T42" fmla="*/ 3711405 w 6924583"/>
              <a:gd name="T43" fmla="*/ 1725289 h 2590398"/>
              <a:gd name="T44" fmla="*/ 3915625 w 6924583"/>
              <a:gd name="T45" fmla="*/ 1680826 h 2590398"/>
              <a:gd name="T46" fmla="*/ 4128722 w 6924583"/>
              <a:gd name="T47" fmla="*/ 1814215 h 2590398"/>
              <a:gd name="T48" fmla="*/ 4412851 w 6924583"/>
              <a:gd name="T49" fmla="*/ 1876468 h 2590398"/>
              <a:gd name="T50" fmla="*/ 4759124 w 6924583"/>
              <a:gd name="T51" fmla="*/ 1858680 h 2590398"/>
              <a:gd name="T52" fmla="*/ 4998854 w 6924583"/>
              <a:gd name="T53" fmla="*/ 1867575 h 2590398"/>
              <a:gd name="T54" fmla="*/ 5238595 w 6924583"/>
              <a:gd name="T55" fmla="*/ 1680826 h 2590398"/>
              <a:gd name="T56" fmla="*/ 5416171 w 6924583"/>
              <a:gd name="T57" fmla="*/ 1360683 h 2590398"/>
              <a:gd name="T58" fmla="*/ 5575991 w 6924583"/>
              <a:gd name="T59" fmla="*/ 1200610 h 2590398"/>
              <a:gd name="T60" fmla="*/ 5851243 w 6924583"/>
              <a:gd name="T61" fmla="*/ 1227287 h 2590398"/>
              <a:gd name="T62" fmla="*/ 6073217 w 6924583"/>
              <a:gd name="T63" fmla="*/ 1583003 h 2590398"/>
              <a:gd name="T64" fmla="*/ 6179760 w 6924583"/>
              <a:gd name="T65" fmla="*/ 1912038 h 2590398"/>
              <a:gd name="T66" fmla="*/ 6375102 w 6924583"/>
              <a:gd name="T67" fmla="*/ 2169930 h 2590398"/>
              <a:gd name="T68" fmla="*/ 6685865 w 6924583"/>
              <a:gd name="T69" fmla="*/ 2152147 h 2590398"/>
              <a:gd name="T70" fmla="*/ 6881195 w 6924583"/>
              <a:gd name="T71" fmla="*/ 2107683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a:p>
        </p:txBody>
      </p:sp>
      <p:grpSp>
        <p:nvGrpSpPr>
          <p:cNvPr id="67590" name="Google Shape;308;p62">
            <a:extLst>
              <a:ext uri="{FF2B5EF4-FFF2-40B4-BE49-F238E27FC236}">
                <a16:creationId xmlns:a16="http://schemas.microsoft.com/office/drawing/2014/main" id="{78E70F0D-208D-221A-1F49-46BDE7514F89}"/>
              </a:ext>
            </a:extLst>
          </p:cNvPr>
          <p:cNvGrpSpPr>
            <a:grpSpLocks/>
          </p:cNvGrpSpPr>
          <p:nvPr/>
        </p:nvGrpSpPr>
        <p:grpSpPr bwMode="auto">
          <a:xfrm>
            <a:off x="4872038" y="4038600"/>
            <a:ext cx="4576762" cy="685800"/>
            <a:chOff x="3347621" y="4038600"/>
            <a:chExt cx="4577179" cy="685800"/>
          </a:xfrm>
        </p:grpSpPr>
        <p:sp>
          <p:nvSpPr>
            <p:cNvPr id="67605" name="Google Shape;309;p62">
              <a:extLst>
                <a:ext uri="{FF2B5EF4-FFF2-40B4-BE49-F238E27FC236}">
                  <a16:creationId xmlns:a16="http://schemas.microsoft.com/office/drawing/2014/main" id="{FA6AA477-DDE0-F4FE-58AF-5C7A3A91A775}"/>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7606" name="Google Shape;310;p62">
              <a:extLst>
                <a:ext uri="{FF2B5EF4-FFF2-40B4-BE49-F238E27FC236}">
                  <a16:creationId xmlns:a16="http://schemas.microsoft.com/office/drawing/2014/main" id="{18035122-D214-CCA1-EF22-E141E00643A0}"/>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7607" name="Google Shape;311;p62">
              <a:extLst>
                <a:ext uri="{FF2B5EF4-FFF2-40B4-BE49-F238E27FC236}">
                  <a16:creationId xmlns:a16="http://schemas.microsoft.com/office/drawing/2014/main" id="{23C3594C-4E97-1B07-7FFF-73D2BE59B6C1}"/>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7608" name="Google Shape;312;p62">
              <a:extLst>
                <a:ext uri="{FF2B5EF4-FFF2-40B4-BE49-F238E27FC236}">
                  <a16:creationId xmlns:a16="http://schemas.microsoft.com/office/drawing/2014/main" id="{6652579B-70AD-2B6F-3F51-436107B64A66}"/>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744F44F4-1449-F6FB-381D-A63FBE6117FE}"/>
              </a:ext>
            </a:extLst>
          </p:cNvPr>
          <p:cNvGrpSpPr>
            <a:grpSpLocks/>
          </p:cNvGrpSpPr>
          <p:nvPr/>
        </p:nvGrpSpPr>
        <p:grpSpPr bwMode="auto">
          <a:xfrm>
            <a:off x="2562225" y="4799013"/>
            <a:ext cx="7848600" cy="1263650"/>
            <a:chOff x="1048023" y="4735794"/>
            <a:chExt cx="7848600" cy="1264291"/>
          </a:xfrm>
        </p:grpSpPr>
        <p:cxnSp>
          <p:nvCxnSpPr>
            <p:cNvPr id="67603" name="Google Shape;314;p62">
              <a:extLst>
                <a:ext uri="{FF2B5EF4-FFF2-40B4-BE49-F238E27FC236}">
                  <a16:creationId xmlns:a16="http://schemas.microsoft.com/office/drawing/2014/main" id="{C4B822BD-557E-2C8D-5031-B28043BDDD4B}"/>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67604" name="Google Shape;317;p62">
              <a:extLst>
                <a:ext uri="{FF2B5EF4-FFF2-40B4-BE49-F238E27FC236}">
                  <a16:creationId xmlns:a16="http://schemas.microsoft.com/office/drawing/2014/main" id="{CA295F34-170B-B50B-ED75-79FAD8B98F81}"/>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b="1">
                <a:latin typeface="Calibri" panose="020F0502020204030204" pitchFamily="34" charset="0"/>
                <a:cs typeface="Calibri" panose="020F0502020204030204" pitchFamily="34" charset="0"/>
              </a:endParaRPr>
            </a:p>
          </p:txBody>
        </p:sp>
      </p:grpSp>
      <p:sp>
        <p:nvSpPr>
          <p:cNvPr id="67592" name="Google Shape;318;p62">
            <a:extLst>
              <a:ext uri="{FF2B5EF4-FFF2-40B4-BE49-F238E27FC236}">
                <a16:creationId xmlns:a16="http://schemas.microsoft.com/office/drawing/2014/main" id="{76ADE82F-9A99-20A5-ACD0-DC617C5B155F}"/>
              </a:ext>
            </a:extLst>
          </p:cNvPr>
          <p:cNvSpPr>
            <a:spLocks noChangeArrowheads="1"/>
          </p:cNvSpPr>
          <p:nvPr/>
        </p:nvSpPr>
        <p:spPr bwMode="auto">
          <a:xfrm>
            <a:off x="7337425" y="1652588"/>
            <a:ext cx="152400" cy="152400"/>
          </a:xfrm>
          <a:prstGeom prst="ellipse">
            <a:avLst/>
          </a:prstGeom>
          <a:solidFill>
            <a:srgbClr val="000000"/>
          </a:solidFill>
          <a:ln w="12700">
            <a:solidFill>
              <a:srgbClr val="000000"/>
            </a:solidFill>
            <a:miter lim="800000"/>
            <a:headEnd type="none" w="sm" len="sm"/>
            <a:tailEnd type="none" w="sm" len="sm"/>
          </a:ln>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7593" name="Google Shape;319;p62">
            <a:extLst>
              <a:ext uri="{FF2B5EF4-FFF2-40B4-BE49-F238E27FC236}">
                <a16:creationId xmlns:a16="http://schemas.microsoft.com/office/drawing/2014/main" id="{2E179E38-D310-85AA-6C16-A9CD716E2B0D}"/>
              </a:ext>
            </a:extLst>
          </p:cNvPr>
          <p:cNvSpPr txBox="1">
            <a:spLocks noChangeArrowheads="1"/>
          </p:cNvSpPr>
          <p:nvPr/>
        </p:nvSpPr>
        <p:spPr bwMode="auto">
          <a:xfrm>
            <a:off x="7467600" y="1554163"/>
            <a:ext cx="2487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a:p>
        </p:txBody>
      </p:sp>
      <p:grpSp>
        <p:nvGrpSpPr>
          <p:cNvPr id="320" name="Google Shape;320;p62">
            <a:extLst>
              <a:ext uri="{FF2B5EF4-FFF2-40B4-BE49-F238E27FC236}">
                <a16:creationId xmlns:a16="http://schemas.microsoft.com/office/drawing/2014/main" id="{81891C53-6196-3C29-A88A-4E4A3BC5E420}"/>
              </a:ext>
            </a:extLst>
          </p:cNvPr>
          <p:cNvGrpSpPr>
            <a:grpSpLocks/>
          </p:cNvGrpSpPr>
          <p:nvPr/>
        </p:nvGrpSpPr>
        <p:grpSpPr bwMode="auto">
          <a:xfrm>
            <a:off x="2514600" y="2533650"/>
            <a:ext cx="7685088" cy="1171575"/>
            <a:chOff x="1488977" y="2490672"/>
            <a:chExt cx="7178774" cy="1158539"/>
          </a:xfrm>
        </p:grpSpPr>
        <p:cxnSp>
          <p:nvCxnSpPr>
            <p:cNvPr id="67598" name="Google Shape;321;p62">
              <a:extLst>
                <a:ext uri="{FF2B5EF4-FFF2-40B4-BE49-F238E27FC236}">
                  <a16:creationId xmlns:a16="http://schemas.microsoft.com/office/drawing/2014/main" id="{2297E42F-282B-087D-C48E-8B9378AEE898}"/>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67599" name="Google Shape;322;p62">
              <a:extLst>
                <a:ext uri="{FF2B5EF4-FFF2-40B4-BE49-F238E27FC236}">
                  <a16:creationId xmlns:a16="http://schemas.microsoft.com/office/drawing/2014/main" id="{43F932E2-6AAE-398B-B36D-8A37F1A74F25}"/>
                </a:ext>
              </a:extLst>
            </p:cNvPr>
            <p:cNvGrpSpPr>
              <a:grpSpLocks/>
            </p:cNvGrpSpPr>
            <p:nvPr/>
          </p:nvGrpSpPr>
          <p:grpSpPr bwMode="auto">
            <a:xfrm>
              <a:off x="4419210" y="2490672"/>
              <a:ext cx="4248541" cy="1094175"/>
              <a:chOff x="4419210" y="2490672"/>
              <a:chExt cx="4248541" cy="1094175"/>
            </a:xfrm>
          </p:grpSpPr>
          <p:sp>
            <p:nvSpPr>
              <p:cNvPr id="67600" name="Google Shape;323;p62">
                <a:extLst>
                  <a:ext uri="{FF2B5EF4-FFF2-40B4-BE49-F238E27FC236}">
                    <a16:creationId xmlns:a16="http://schemas.microsoft.com/office/drawing/2014/main" id="{5D6DFFBC-7085-A0A6-72AA-9E4B8755921E}"/>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7601" name="Google Shape;324;p62">
                <a:extLst>
                  <a:ext uri="{FF2B5EF4-FFF2-40B4-BE49-F238E27FC236}">
                    <a16:creationId xmlns:a16="http://schemas.microsoft.com/office/drawing/2014/main" id="{17E1F73B-024A-8966-65C0-75AAD7912A92}"/>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7602" name="Google Shape;325;p62">
                <a:extLst>
                  <a:ext uri="{FF2B5EF4-FFF2-40B4-BE49-F238E27FC236}">
                    <a16:creationId xmlns:a16="http://schemas.microsoft.com/office/drawing/2014/main" id="{7C5B7E81-3CCF-0B5D-76B9-A403A0771AFB}"/>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b="1">
                  <a:latin typeface="Calibri" panose="020F0502020204030204" pitchFamily="34" charset="0"/>
                  <a:cs typeface="Calibri" panose="020F0502020204030204" pitchFamily="34" charset="0"/>
                </a:endParaRPr>
              </a:p>
            </p:txBody>
          </p:sp>
        </p:grpSp>
      </p:grpSp>
      <p:sp>
        <p:nvSpPr>
          <p:cNvPr id="67595" name="Google Shape;326;p62">
            <a:extLst>
              <a:ext uri="{FF2B5EF4-FFF2-40B4-BE49-F238E27FC236}">
                <a16:creationId xmlns:a16="http://schemas.microsoft.com/office/drawing/2014/main" id="{4A80368B-0511-1F02-82F2-EB6D72FFDD33}"/>
              </a:ext>
            </a:extLst>
          </p:cNvPr>
          <p:cNvSpPr txBox="1">
            <a:spLocks noChangeArrowheads="1"/>
          </p:cNvSpPr>
          <p:nvPr/>
        </p:nvSpPr>
        <p:spPr bwMode="auto">
          <a:xfrm>
            <a:off x="7467600" y="6003925"/>
            <a:ext cx="3175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67596" name="Rectangle 1">
            <a:extLst>
              <a:ext uri="{FF2B5EF4-FFF2-40B4-BE49-F238E27FC236}">
                <a16:creationId xmlns:a16="http://schemas.microsoft.com/office/drawing/2014/main" id="{EC4EEB31-DA05-6F9B-9F6F-A25B54AD73F1}"/>
              </a:ext>
            </a:extLst>
          </p:cNvPr>
          <p:cNvSpPr>
            <a:spLocks noChangeArrowheads="1"/>
          </p:cNvSpPr>
          <p:nvPr/>
        </p:nvSpPr>
        <p:spPr bwMode="auto">
          <a:xfrm>
            <a:off x="838200" y="6042025"/>
            <a:ext cx="477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latin typeface="Calibri" panose="020F0502020204030204" pitchFamily="34" charset="0"/>
              </a:rPr>
              <a:t>Image created and permission to use granted by John Moorman, PharmD.</a:t>
            </a:r>
          </a:p>
        </p:txBody>
      </p:sp>
      <p:pic>
        <p:nvPicPr>
          <p:cNvPr id="67597" name="Picture 2">
            <a:extLst>
              <a:ext uri="{FF2B5EF4-FFF2-40B4-BE49-F238E27FC236}">
                <a16:creationId xmlns:a16="http://schemas.microsoft.com/office/drawing/2014/main" id="{1599B319-116B-404F-4B8C-F3E4DEE25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088" y="5106988"/>
            <a:ext cx="146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84CB-836F-50D9-5E52-8F93CC4047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6FA18B-23C3-1AF2-8EF8-6BC1E3D8B8CD}"/>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BA31AC14-73F2-96A8-7F0D-089DC114168F}"/>
              </a:ext>
            </a:extLst>
          </p:cNvPr>
          <p:cNvPicPr>
            <a:picLocks noChangeAspect="1"/>
          </p:cNvPicPr>
          <p:nvPr/>
        </p:nvPicPr>
        <p:blipFill>
          <a:blip r:embed="rId2"/>
          <a:stretch>
            <a:fillRect/>
          </a:stretch>
        </p:blipFill>
        <p:spPr>
          <a:xfrm>
            <a:off x="2637942" y="161469"/>
            <a:ext cx="6916115" cy="6535062"/>
          </a:xfrm>
          <a:prstGeom prst="rect">
            <a:avLst/>
          </a:prstGeom>
        </p:spPr>
      </p:pic>
    </p:spTree>
    <p:extLst>
      <p:ext uri="{BB962C8B-B14F-4D97-AF65-F5344CB8AC3E}">
        <p14:creationId xmlns:p14="http://schemas.microsoft.com/office/powerpoint/2010/main" val="10262930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47CC-5AB3-7579-2CBF-143754A8FB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81BBA3-52A3-4D6C-DF7C-06C0D1F8466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1CF2FCB-F0BB-9540-AE14-EFB06A165CA0}"/>
              </a:ext>
            </a:extLst>
          </p:cNvPr>
          <p:cNvPicPr>
            <a:picLocks noChangeAspect="1"/>
          </p:cNvPicPr>
          <p:nvPr/>
        </p:nvPicPr>
        <p:blipFill>
          <a:blip r:embed="rId3"/>
          <a:stretch>
            <a:fillRect/>
          </a:stretch>
        </p:blipFill>
        <p:spPr>
          <a:xfrm>
            <a:off x="1685126" y="883296"/>
            <a:ext cx="8821747" cy="5091408"/>
          </a:xfrm>
          <a:prstGeom prst="rect">
            <a:avLst/>
          </a:prstGeom>
        </p:spPr>
      </p:pic>
    </p:spTree>
    <p:extLst>
      <p:ext uri="{BB962C8B-B14F-4D97-AF65-F5344CB8AC3E}">
        <p14:creationId xmlns:p14="http://schemas.microsoft.com/office/powerpoint/2010/main" val="21647030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8BDE-0729-CBFF-09C4-5856519B649F}"/>
              </a:ext>
            </a:extLst>
          </p:cNvPr>
          <p:cNvSpPr>
            <a:spLocks noGrp="1"/>
          </p:cNvSpPr>
          <p:nvPr>
            <p:ph type="title"/>
          </p:nvPr>
        </p:nvSpPr>
        <p:spPr>
          <a:xfrm>
            <a:off x="0" y="228600"/>
            <a:ext cx="6096000" cy="1325563"/>
          </a:xfrm>
        </p:spPr>
        <p:txBody>
          <a:bodyPr/>
          <a:lstStyle/>
          <a:p>
            <a:r>
              <a:rPr lang="en-US" dirty="0" err="1"/>
              <a:t>Glooko</a:t>
            </a:r>
            <a:endParaRPr lang="en-US" dirty="0"/>
          </a:p>
        </p:txBody>
      </p:sp>
      <p:sp>
        <p:nvSpPr>
          <p:cNvPr id="3" name="Content Placeholder 2">
            <a:extLst>
              <a:ext uri="{FF2B5EF4-FFF2-40B4-BE49-F238E27FC236}">
                <a16:creationId xmlns:a16="http://schemas.microsoft.com/office/drawing/2014/main" id="{19C67257-92AA-D846-FCFE-107E8A123EB4}"/>
              </a:ext>
            </a:extLst>
          </p:cNvPr>
          <p:cNvSpPr>
            <a:spLocks noGrp="1"/>
          </p:cNvSpPr>
          <p:nvPr>
            <p:ph idx="1"/>
          </p:nvPr>
        </p:nvSpPr>
        <p:spPr>
          <a:xfrm>
            <a:off x="9448800" y="2209799"/>
            <a:ext cx="1905000" cy="3967163"/>
          </a:xfrm>
        </p:spPr>
        <p:txBody>
          <a:bodyPr/>
          <a:lstStyle/>
          <a:p>
            <a:pPr marL="0" indent="0">
              <a:buNone/>
            </a:pPr>
            <a:r>
              <a:rPr lang="en-US" sz="2800" dirty="0"/>
              <a:t>32 pages if you click them all</a:t>
            </a:r>
          </a:p>
        </p:txBody>
      </p:sp>
      <p:pic>
        <p:nvPicPr>
          <p:cNvPr id="7" name="Picture 6">
            <a:extLst>
              <a:ext uri="{FF2B5EF4-FFF2-40B4-BE49-F238E27FC236}">
                <a16:creationId xmlns:a16="http://schemas.microsoft.com/office/drawing/2014/main" id="{3B904763-37DA-10E9-AE54-A47066C4CD6E}"/>
              </a:ext>
            </a:extLst>
          </p:cNvPr>
          <p:cNvPicPr>
            <a:picLocks noChangeAspect="1"/>
          </p:cNvPicPr>
          <p:nvPr/>
        </p:nvPicPr>
        <p:blipFill>
          <a:blip r:embed="rId3"/>
          <a:stretch>
            <a:fillRect/>
          </a:stretch>
        </p:blipFill>
        <p:spPr>
          <a:xfrm>
            <a:off x="533400" y="1812562"/>
            <a:ext cx="8840434" cy="4172532"/>
          </a:xfrm>
          <a:prstGeom prst="rect">
            <a:avLst/>
          </a:prstGeom>
        </p:spPr>
      </p:pic>
    </p:spTree>
    <p:extLst>
      <p:ext uri="{BB962C8B-B14F-4D97-AF65-F5344CB8AC3E}">
        <p14:creationId xmlns:p14="http://schemas.microsoft.com/office/powerpoint/2010/main" val="9719273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7365F-6EC7-56D8-1E72-E34101C4AB59}"/>
              </a:ext>
            </a:extLst>
          </p:cNvPr>
          <p:cNvSpPr>
            <a:spLocks noGrp="1"/>
          </p:cNvSpPr>
          <p:nvPr>
            <p:ph type="title"/>
          </p:nvPr>
        </p:nvSpPr>
        <p:spPr/>
        <p:txBody>
          <a:bodyPr/>
          <a:lstStyle/>
          <a:p>
            <a:r>
              <a:rPr lang="en-US" dirty="0"/>
              <a:t>My Go To Reports</a:t>
            </a:r>
          </a:p>
        </p:txBody>
      </p:sp>
      <p:sp>
        <p:nvSpPr>
          <p:cNvPr id="3" name="Content Placeholder 2">
            <a:extLst>
              <a:ext uri="{FF2B5EF4-FFF2-40B4-BE49-F238E27FC236}">
                <a16:creationId xmlns:a16="http://schemas.microsoft.com/office/drawing/2014/main" id="{9DB8161A-B0C9-A1D4-233F-292C08B5AD9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7EAD2DA-A085-A089-6ECB-F0C253A96D7A}"/>
              </a:ext>
            </a:extLst>
          </p:cNvPr>
          <p:cNvPicPr>
            <a:picLocks noChangeAspect="1"/>
          </p:cNvPicPr>
          <p:nvPr/>
        </p:nvPicPr>
        <p:blipFill>
          <a:blip r:embed="rId2"/>
          <a:stretch>
            <a:fillRect/>
          </a:stretch>
        </p:blipFill>
        <p:spPr>
          <a:xfrm>
            <a:off x="1447800" y="1370834"/>
            <a:ext cx="8830907" cy="5487166"/>
          </a:xfrm>
          <a:prstGeom prst="rect">
            <a:avLst/>
          </a:prstGeom>
        </p:spPr>
      </p:pic>
    </p:spTree>
    <p:extLst>
      <p:ext uri="{BB962C8B-B14F-4D97-AF65-F5344CB8AC3E}">
        <p14:creationId xmlns:p14="http://schemas.microsoft.com/office/powerpoint/2010/main" val="21446882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0D6A-93B4-B06F-59F8-96C857EA83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7AFB26-C725-3296-BB5A-EA28501B1380}"/>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068C01BB-9D9C-BAE7-F9FC-C9CD3BB33DD5}"/>
              </a:ext>
            </a:extLst>
          </p:cNvPr>
          <p:cNvPicPr>
            <a:picLocks noChangeAspect="1"/>
          </p:cNvPicPr>
          <p:nvPr/>
        </p:nvPicPr>
        <p:blipFill>
          <a:blip r:embed="rId2"/>
          <a:stretch>
            <a:fillRect/>
          </a:stretch>
        </p:blipFill>
        <p:spPr>
          <a:xfrm>
            <a:off x="3229131" y="0"/>
            <a:ext cx="5733738" cy="6858000"/>
          </a:xfrm>
          <a:prstGeom prst="rect">
            <a:avLst/>
          </a:prstGeom>
        </p:spPr>
      </p:pic>
    </p:spTree>
    <p:extLst>
      <p:ext uri="{BB962C8B-B14F-4D97-AF65-F5344CB8AC3E}">
        <p14:creationId xmlns:p14="http://schemas.microsoft.com/office/powerpoint/2010/main" val="20954696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B11C1-BD6E-A2B9-D3C7-B0F717257B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6E1D48-7E45-7218-0893-A1022C545201}"/>
              </a:ext>
            </a:extLst>
          </p:cNvPr>
          <p:cNvSpPr>
            <a:spLocks noGrp="1"/>
          </p:cNvSpPr>
          <p:nvPr>
            <p:ph idx="1"/>
          </p:nvPr>
        </p:nvSpPr>
        <p:spPr>
          <a:xfrm>
            <a:off x="838200" y="1825625"/>
            <a:ext cx="4191000" cy="4351338"/>
          </a:xfrm>
        </p:spPr>
        <p:txBody>
          <a:bodyPr/>
          <a:lstStyle/>
          <a:p>
            <a:r>
              <a:rPr lang="en-US" dirty="0"/>
              <a:t>No reason to look at this one!</a:t>
            </a:r>
          </a:p>
          <a:p>
            <a:endParaRPr lang="en-US" dirty="0"/>
          </a:p>
        </p:txBody>
      </p:sp>
      <p:pic>
        <p:nvPicPr>
          <p:cNvPr id="5" name="Picture 4">
            <a:extLst>
              <a:ext uri="{FF2B5EF4-FFF2-40B4-BE49-F238E27FC236}">
                <a16:creationId xmlns:a16="http://schemas.microsoft.com/office/drawing/2014/main" id="{FF93D522-162F-5B11-F5A0-4C14D3B4F8BB}"/>
              </a:ext>
            </a:extLst>
          </p:cNvPr>
          <p:cNvPicPr>
            <a:picLocks noChangeAspect="1"/>
          </p:cNvPicPr>
          <p:nvPr/>
        </p:nvPicPr>
        <p:blipFill>
          <a:blip r:embed="rId2"/>
          <a:stretch>
            <a:fillRect/>
          </a:stretch>
        </p:blipFill>
        <p:spPr>
          <a:xfrm>
            <a:off x="5867400" y="76200"/>
            <a:ext cx="6023113" cy="6858000"/>
          </a:xfrm>
          <a:prstGeom prst="rect">
            <a:avLst/>
          </a:prstGeom>
        </p:spPr>
      </p:pic>
    </p:spTree>
    <p:extLst>
      <p:ext uri="{BB962C8B-B14F-4D97-AF65-F5344CB8AC3E}">
        <p14:creationId xmlns:p14="http://schemas.microsoft.com/office/powerpoint/2010/main" val="25445590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C539-3938-F44F-6F61-7FE97ACBD2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AE54D1-8376-BB25-FDB4-2ABC45B5CBA4}"/>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028F9EB3-9740-3D38-ECBD-253E52EE700B}"/>
              </a:ext>
            </a:extLst>
          </p:cNvPr>
          <p:cNvPicPr>
            <a:picLocks noChangeAspect="1"/>
          </p:cNvPicPr>
          <p:nvPr/>
        </p:nvPicPr>
        <p:blipFill>
          <a:blip r:embed="rId2"/>
          <a:stretch>
            <a:fillRect/>
          </a:stretch>
        </p:blipFill>
        <p:spPr>
          <a:xfrm>
            <a:off x="1366177" y="1166497"/>
            <a:ext cx="9459645" cy="4525006"/>
          </a:xfrm>
          <a:prstGeom prst="rect">
            <a:avLst/>
          </a:prstGeom>
        </p:spPr>
      </p:pic>
    </p:spTree>
    <p:extLst>
      <p:ext uri="{BB962C8B-B14F-4D97-AF65-F5344CB8AC3E}">
        <p14:creationId xmlns:p14="http://schemas.microsoft.com/office/powerpoint/2010/main" val="24423108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5A31-BE4D-0240-261B-195712CAEC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1A02C1-2020-E13C-1F1E-B85E9EFAE0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8B388DB-4E57-05E0-09CA-C967D61057E4}"/>
              </a:ext>
            </a:extLst>
          </p:cNvPr>
          <p:cNvPicPr>
            <a:picLocks noChangeAspect="1"/>
          </p:cNvPicPr>
          <p:nvPr/>
        </p:nvPicPr>
        <p:blipFill>
          <a:blip r:embed="rId2"/>
          <a:stretch>
            <a:fillRect/>
          </a:stretch>
        </p:blipFill>
        <p:spPr>
          <a:xfrm>
            <a:off x="1437625" y="1123628"/>
            <a:ext cx="9316750" cy="4610743"/>
          </a:xfrm>
          <a:prstGeom prst="rect">
            <a:avLst/>
          </a:prstGeom>
        </p:spPr>
      </p:pic>
    </p:spTree>
    <p:extLst>
      <p:ext uri="{BB962C8B-B14F-4D97-AF65-F5344CB8AC3E}">
        <p14:creationId xmlns:p14="http://schemas.microsoft.com/office/powerpoint/2010/main" val="1201821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9C0A-3582-5B3A-D467-31E29E4AB1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5091AA-40CB-CB16-1807-4CC9E6B0AB1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E5BE016-DF7C-8762-3817-A3549AB09C04}"/>
              </a:ext>
            </a:extLst>
          </p:cNvPr>
          <p:cNvPicPr>
            <a:picLocks noChangeAspect="1"/>
          </p:cNvPicPr>
          <p:nvPr/>
        </p:nvPicPr>
        <p:blipFill>
          <a:blip r:embed="rId2"/>
          <a:stretch>
            <a:fillRect/>
          </a:stretch>
        </p:blipFill>
        <p:spPr>
          <a:xfrm>
            <a:off x="1266151" y="180521"/>
            <a:ext cx="9659698" cy="6496957"/>
          </a:xfrm>
          <a:prstGeom prst="rect">
            <a:avLst/>
          </a:prstGeom>
        </p:spPr>
      </p:pic>
    </p:spTree>
    <p:extLst>
      <p:ext uri="{BB962C8B-B14F-4D97-AF65-F5344CB8AC3E}">
        <p14:creationId xmlns:p14="http://schemas.microsoft.com/office/powerpoint/2010/main" val="6285981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0380-12F0-94A7-197E-43F554265B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DE6ED1-AF93-1910-FCC1-B005DDD9A2A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DF88D39-9CA0-86EA-46C6-AD93E7070F36}"/>
              </a:ext>
            </a:extLst>
          </p:cNvPr>
          <p:cNvPicPr>
            <a:picLocks noChangeAspect="1"/>
          </p:cNvPicPr>
          <p:nvPr/>
        </p:nvPicPr>
        <p:blipFill>
          <a:blip r:embed="rId2"/>
          <a:stretch>
            <a:fillRect/>
          </a:stretch>
        </p:blipFill>
        <p:spPr>
          <a:xfrm>
            <a:off x="1380467" y="480601"/>
            <a:ext cx="9431066" cy="5896798"/>
          </a:xfrm>
          <a:prstGeom prst="rect">
            <a:avLst/>
          </a:prstGeom>
        </p:spPr>
      </p:pic>
    </p:spTree>
    <p:extLst>
      <p:ext uri="{BB962C8B-B14F-4D97-AF65-F5344CB8AC3E}">
        <p14:creationId xmlns:p14="http://schemas.microsoft.com/office/powerpoint/2010/main" val="2056246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diatribe.org/sites/default/files/images/THE%20MANY%20FACES%20OF%20A%207%20%25%20A1C%20(2).jpg">
            <a:extLst>
              <a:ext uri="{FF2B5EF4-FFF2-40B4-BE49-F238E27FC236}">
                <a16:creationId xmlns:a16="http://schemas.microsoft.com/office/drawing/2014/main" id="{04E1E398-6547-C408-3B1A-908AF75C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1289050"/>
            <a:ext cx="896302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Box 3">
            <a:extLst>
              <a:ext uri="{FF2B5EF4-FFF2-40B4-BE49-F238E27FC236}">
                <a16:creationId xmlns:a16="http://schemas.microsoft.com/office/drawing/2014/main" id="{75A9B510-531D-47E1-B960-5EA9FD29F090}"/>
              </a:ext>
            </a:extLst>
          </p:cNvPr>
          <p:cNvSpPr txBox="1">
            <a:spLocks noChangeArrowheads="1"/>
          </p:cNvSpPr>
          <p:nvPr/>
        </p:nvSpPr>
        <p:spPr bwMode="auto">
          <a:xfrm>
            <a:off x="4724400" y="6324600"/>
            <a:ext cx="5486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https://diatribe.org/time-range. </a:t>
            </a:r>
          </a:p>
        </p:txBody>
      </p:sp>
      <p:sp>
        <p:nvSpPr>
          <p:cNvPr id="69636" name="Google Shape;340;p64">
            <a:extLst>
              <a:ext uri="{FF2B5EF4-FFF2-40B4-BE49-F238E27FC236}">
                <a16:creationId xmlns:a16="http://schemas.microsoft.com/office/drawing/2014/main" id="{8CFB1F03-8DAF-5FD5-4C26-EF1F770C3306}"/>
              </a:ext>
            </a:extLst>
          </p:cNvPr>
          <p:cNvSpPr>
            <a:spLocks noGrp="1"/>
          </p:cNvSpPr>
          <p:nvPr>
            <p:ph type="title"/>
          </p:nvPr>
        </p:nvSpPr>
        <p:spPr>
          <a:xfrm>
            <a:off x="1143000" y="319969"/>
            <a:ext cx="10850562" cy="914400"/>
          </a:xfrm>
        </p:spPr>
        <p:txBody>
          <a:bodyPr lIns="91425" tIns="45700" rIns="91425" bIns="45700"/>
          <a:lstStyle/>
          <a:p>
            <a:pPr>
              <a:buClr>
                <a:srgbClr val="000000"/>
              </a:buClr>
              <a:buSzPts val="4400"/>
              <a:buFont typeface="Calibri" panose="020F0502020204030204" pitchFamily="34" charset="0"/>
              <a:buNone/>
            </a:pPr>
            <a:r>
              <a:rPr lang="en-US" altLang="en-US" dirty="0">
                <a:solidFill>
                  <a:srgbClr val="000099"/>
                </a:solidFill>
              </a:rPr>
              <a:t>A1C Alone is Just Not Enough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4EE1-DFD4-2EE5-DCDA-A06C585C72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27761A-F675-5727-3953-E1CB1A5AE0F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4CBCDEC-37A5-7C86-A56A-0B952CA59D7A}"/>
              </a:ext>
            </a:extLst>
          </p:cNvPr>
          <p:cNvPicPr>
            <a:picLocks noChangeAspect="1"/>
          </p:cNvPicPr>
          <p:nvPr/>
        </p:nvPicPr>
        <p:blipFill>
          <a:blip r:embed="rId2"/>
          <a:stretch>
            <a:fillRect/>
          </a:stretch>
        </p:blipFill>
        <p:spPr>
          <a:xfrm>
            <a:off x="2337863" y="733049"/>
            <a:ext cx="7516274" cy="5391902"/>
          </a:xfrm>
          <a:prstGeom prst="rect">
            <a:avLst/>
          </a:prstGeom>
        </p:spPr>
      </p:pic>
    </p:spTree>
    <p:extLst>
      <p:ext uri="{BB962C8B-B14F-4D97-AF65-F5344CB8AC3E}">
        <p14:creationId xmlns:p14="http://schemas.microsoft.com/office/powerpoint/2010/main" val="7720158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352F-7B37-DF61-07BF-1F8FDB0834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EB3809-75D0-A934-36D6-8ED352620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3AF8465-113D-7559-2BDB-8C873B68A7A1}"/>
              </a:ext>
            </a:extLst>
          </p:cNvPr>
          <p:cNvPicPr>
            <a:picLocks noChangeAspect="1"/>
          </p:cNvPicPr>
          <p:nvPr/>
        </p:nvPicPr>
        <p:blipFill>
          <a:blip r:embed="rId2"/>
          <a:stretch>
            <a:fillRect/>
          </a:stretch>
        </p:blipFill>
        <p:spPr>
          <a:xfrm>
            <a:off x="914400" y="1514367"/>
            <a:ext cx="8816766" cy="3829266"/>
          </a:xfrm>
          <a:prstGeom prst="rect">
            <a:avLst/>
          </a:prstGeom>
        </p:spPr>
      </p:pic>
    </p:spTree>
    <p:extLst>
      <p:ext uri="{BB962C8B-B14F-4D97-AF65-F5344CB8AC3E}">
        <p14:creationId xmlns:p14="http://schemas.microsoft.com/office/powerpoint/2010/main" val="14831839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BD98-7FB2-A01F-D402-95816B1F797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A93BB01-548C-9F06-8D47-61C5340159AE}"/>
              </a:ext>
            </a:extLst>
          </p:cNvPr>
          <p:cNvPicPr>
            <a:picLocks noChangeAspect="1"/>
          </p:cNvPicPr>
          <p:nvPr/>
        </p:nvPicPr>
        <p:blipFill>
          <a:blip r:embed="rId3"/>
          <a:stretch>
            <a:fillRect/>
          </a:stretch>
        </p:blipFill>
        <p:spPr>
          <a:xfrm>
            <a:off x="-101872" y="2177"/>
            <a:ext cx="6197872" cy="6858000"/>
          </a:xfrm>
          <a:prstGeom prst="rect">
            <a:avLst/>
          </a:prstGeom>
        </p:spPr>
      </p:pic>
      <p:pic>
        <p:nvPicPr>
          <p:cNvPr id="10" name="Content Placeholder 9">
            <a:extLst>
              <a:ext uri="{FF2B5EF4-FFF2-40B4-BE49-F238E27FC236}">
                <a16:creationId xmlns:a16="http://schemas.microsoft.com/office/drawing/2014/main" id="{CF5D7D38-F809-A691-0DFE-0B0B43B89C6E}"/>
              </a:ext>
            </a:extLst>
          </p:cNvPr>
          <p:cNvPicPr>
            <a:picLocks noGrp="1" noChangeAspect="1"/>
          </p:cNvPicPr>
          <p:nvPr>
            <p:ph idx="1"/>
          </p:nvPr>
        </p:nvPicPr>
        <p:blipFill>
          <a:blip r:embed="rId4"/>
          <a:stretch>
            <a:fillRect/>
          </a:stretch>
        </p:blipFill>
        <p:spPr>
          <a:xfrm>
            <a:off x="6089469" y="23949"/>
            <a:ext cx="5919830" cy="6831874"/>
          </a:xfrm>
        </p:spPr>
      </p:pic>
    </p:spTree>
    <p:extLst>
      <p:ext uri="{BB962C8B-B14F-4D97-AF65-F5344CB8AC3E}">
        <p14:creationId xmlns:p14="http://schemas.microsoft.com/office/powerpoint/2010/main" val="15117095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B1A8-AB96-861E-03B6-99D71B23A8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B09A6F-286B-F752-E4B3-1DE99CC7BFD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E419D02-96C6-32F5-4497-65BC7D74A6A5}"/>
              </a:ext>
            </a:extLst>
          </p:cNvPr>
          <p:cNvPicPr>
            <a:picLocks noChangeAspect="1"/>
          </p:cNvPicPr>
          <p:nvPr/>
        </p:nvPicPr>
        <p:blipFill>
          <a:blip r:embed="rId2"/>
          <a:stretch>
            <a:fillRect/>
          </a:stretch>
        </p:blipFill>
        <p:spPr>
          <a:xfrm>
            <a:off x="3065631" y="0"/>
            <a:ext cx="6060738" cy="6858000"/>
          </a:xfrm>
          <a:prstGeom prst="rect">
            <a:avLst/>
          </a:prstGeom>
        </p:spPr>
      </p:pic>
    </p:spTree>
    <p:extLst>
      <p:ext uri="{BB962C8B-B14F-4D97-AF65-F5344CB8AC3E}">
        <p14:creationId xmlns:p14="http://schemas.microsoft.com/office/powerpoint/2010/main" val="35408741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918E-6C3E-A4A6-C9FF-E54AFB9976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625074-8CE6-E69B-9BCD-002CEFEB9528}"/>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BF82123F-F33C-BA75-F4F1-52AAD39D29C9}"/>
              </a:ext>
            </a:extLst>
          </p:cNvPr>
          <p:cNvPicPr>
            <a:picLocks noChangeAspect="1"/>
          </p:cNvPicPr>
          <p:nvPr/>
        </p:nvPicPr>
        <p:blipFill>
          <a:blip r:embed="rId3"/>
          <a:stretch>
            <a:fillRect/>
          </a:stretch>
        </p:blipFill>
        <p:spPr>
          <a:xfrm>
            <a:off x="1905000" y="381000"/>
            <a:ext cx="8305800" cy="6420158"/>
          </a:xfrm>
          <a:prstGeom prst="rect">
            <a:avLst/>
          </a:prstGeom>
        </p:spPr>
      </p:pic>
    </p:spTree>
    <p:extLst>
      <p:ext uri="{BB962C8B-B14F-4D97-AF65-F5344CB8AC3E}">
        <p14:creationId xmlns:p14="http://schemas.microsoft.com/office/powerpoint/2010/main" val="14325652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65D1-94B6-5C39-F0F8-D58F704B4F23}"/>
              </a:ext>
            </a:extLst>
          </p:cNvPr>
          <p:cNvSpPr>
            <a:spLocks noGrp="1"/>
          </p:cNvSpPr>
          <p:nvPr>
            <p:ph type="title"/>
          </p:nvPr>
        </p:nvSpPr>
        <p:spPr>
          <a:xfrm>
            <a:off x="0" y="228600"/>
            <a:ext cx="4800600" cy="1325563"/>
          </a:xfrm>
        </p:spPr>
        <p:txBody>
          <a:bodyPr/>
          <a:lstStyle/>
          <a:p>
            <a:r>
              <a:rPr lang="en-US" dirty="0" err="1"/>
              <a:t>Carelink</a:t>
            </a:r>
            <a:endParaRPr lang="en-US" dirty="0"/>
          </a:p>
        </p:txBody>
      </p:sp>
      <p:sp>
        <p:nvSpPr>
          <p:cNvPr id="3" name="Content Placeholder 2">
            <a:extLst>
              <a:ext uri="{FF2B5EF4-FFF2-40B4-BE49-F238E27FC236}">
                <a16:creationId xmlns:a16="http://schemas.microsoft.com/office/drawing/2014/main" id="{2DE31AAB-AFD3-961B-3C6F-20C204F3F590}"/>
              </a:ext>
            </a:extLst>
          </p:cNvPr>
          <p:cNvSpPr>
            <a:spLocks noGrp="1"/>
          </p:cNvSpPr>
          <p:nvPr>
            <p:ph idx="1"/>
          </p:nvPr>
        </p:nvSpPr>
        <p:spPr>
          <a:xfrm>
            <a:off x="838200" y="1825625"/>
            <a:ext cx="2895600" cy="4351338"/>
          </a:xfrm>
        </p:spPr>
        <p:txBody>
          <a:bodyPr/>
          <a:lstStyle/>
          <a:p>
            <a:pPr marL="0" indent="0">
              <a:buNone/>
            </a:pPr>
            <a:r>
              <a:rPr lang="en-US" dirty="0"/>
              <a:t>9 pages if you click them all</a:t>
            </a:r>
          </a:p>
        </p:txBody>
      </p:sp>
      <p:pic>
        <p:nvPicPr>
          <p:cNvPr id="5" name="Picture 4">
            <a:extLst>
              <a:ext uri="{FF2B5EF4-FFF2-40B4-BE49-F238E27FC236}">
                <a16:creationId xmlns:a16="http://schemas.microsoft.com/office/drawing/2014/main" id="{D500483A-CCA8-7A4F-481C-EB8EDE049B0C}"/>
              </a:ext>
            </a:extLst>
          </p:cNvPr>
          <p:cNvPicPr>
            <a:picLocks noChangeAspect="1"/>
          </p:cNvPicPr>
          <p:nvPr/>
        </p:nvPicPr>
        <p:blipFill>
          <a:blip r:embed="rId2"/>
          <a:stretch>
            <a:fillRect/>
          </a:stretch>
        </p:blipFill>
        <p:spPr>
          <a:xfrm>
            <a:off x="3722914" y="1295809"/>
            <a:ext cx="8380528" cy="4898571"/>
          </a:xfrm>
          <a:prstGeom prst="rect">
            <a:avLst/>
          </a:prstGeom>
        </p:spPr>
      </p:pic>
    </p:spTree>
    <p:extLst>
      <p:ext uri="{BB962C8B-B14F-4D97-AF65-F5344CB8AC3E}">
        <p14:creationId xmlns:p14="http://schemas.microsoft.com/office/powerpoint/2010/main" val="35164852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8DD0-6781-6682-7869-6032A5F98C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CCE84D-D86F-033C-061A-0038072B8BE0}"/>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57F5782-6C17-3218-8370-79516DBDCF54}"/>
              </a:ext>
            </a:extLst>
          </p:cNvPr>
          <p:cNvPicPr>
            <a:picLocks noChangeAspect="1"/>
          </p:cNvPicPr>
          <p:nvPr/>
        </p:nvPicPr>
        <p:blipFill>
          <a:blip r:embed="rId2"/>
          <a:stretch>
            <a:fillRect/>
          </a:stretch>
        </p:blipFill>
        <p:spPr>
          <a:xfrm>
            <a:off x="1304256" y="156706"/>
            <a:ext cx="9583487" cy="6544588"/>
          </a:xfrm>
          <a:prstGeom prst="rect">
            <a:avLst/>
          </a:prstGeom>
        </p:spPr>
      </p:pic>
    </p:spTree>
    <p:extLst>
      <p:ext uri="{BB962C8B-B14F-4D97-AF65-F5344CB8AC3E}">
        <p14:creationId xmlns:p14="http://schemas.microsoft.com/office/powerpoint/2010/main" val="29082672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AF6C-754C-3541-A5A9-93B6FEBE91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87D030-3FD2-E9DD-496A-B101C1570B65}"/>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4E21E795-26BC-99F5-EADC-DEDAA9E3B128}"/>
              </a:ext>
            </a:extLst>
          </p:cNvPr>
          <p:cNvPicPr>
            <a:picLocks noChangeAspect="1"/>
          </p:cNvPicPr>
          <p:nvPr/>
        </p:nvPicPr>
        <p:blipFill>
          <a:blip r:embed="rId2"/>
          <a:stretch>
            <a:fillRect/>
          </a:stretch>
        </p:blipFill>
        <p:spPr>
          <a:xfrm>
            <a:off x="1366177" y="247206"/>
            <a:ext cx="9459645" cy="6363588"/>
          </a:xfrm>
          <a:prstGeom prst="rect">
            <a:avLst/>
          </a:prstGeom>
        </p:spPr>
      </p:pic>
    </p:spTree>
    <p:extLst>
      <p:ext uri="{BB962C8B-B14F-4D97-AF65-F5344CB8AC3E}">
        <p14:creationId xmlns:p14="http://schemas.microsoft.com/office/powerpoint/2010/main" val="38153431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6E49-8387-EAD7-B1DF-2C128CC8AB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4F22C0-B40D-2599-58DE-245927F02CF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2C892FD-FA1A-DA5A-0D8C-4F0031626BB9}"/>
              </a:ext>
            </a:extLst>
          </p:cNvPr>
          <p:cNvPicPr>
            <a:picLocks noChangeAspect="1"/>
          </p:cNvPicPr>
          <p:nvPr/>
        </p:nvPicPr>
        <p:blipFill>
          <a:blip r:embed="rId2"/>
          <a:stretch>
            <a:fillRect/>
          </a:stretch>
        </p:blipFill>
        <p:spPr>
          <a:xfrm>
            <a:off x="3876365" y="175758"/>
            <a:ext cx="4439270" cy="6506483"/>
          </a:xfrm>
          <a:prstGeom prst="rect">
            <a:avLst/>
          </a:prstGeom>
        </p:spPr>
      </p:pic>
    </p:spTree>
    <p:extLst>
      <p:ext uri="{BB962C8B-B14F-4D97-AF65-F5344CB8AC3E}">
        <p14:creationId xmlns:p14="http://schemas.microsoft.com/office/powerpoint/2010/main" val="27230905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1818F-2637-9B57-A903-DBB3539391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7D66DD-F342-378C-9E1C-19C1C8DCF94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F9EF6FA-AB37-C5F9-6F8B-F94D15C49736}"/>
              </a:ext>
            </a:extLst>
          </p:cNvPr>
          <p:cNvPicPr>
            <a:picLocks noChangeAspect="1"/>
          </p:cNvPicPr>
          <p:nvPr/>
        </p:nvPicPr>
        <p:blipFill>
          <a:blip r:embed="rId2"/>
          <a:stretch>
            <a:fillRect/>
          </a:stretch>
        </p:blipFill>
        <p:spPr>
          <a:xfrm>
            <a:off x="1394756" y="547285"/>
            <a:ext cx="9402487" cy="5763429"/>
          </a:xfrm>
          <a:prstGeom prst="rect">
            <a:avLst/>
          </a:prstGeom>
        </p:spPr>
      </p:pic>
    </p:spTree>
    <p:extLst>
      <p:ext uri="{BB962C8B-B14F-4D97-AF65-F5344CB8AC3E}">
        <p14:creationId xmlns:p14="http://schemas.microsoft.com/office/powerpoint/2010/main" val="1951972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D7FE0B-B592-B340-2DEC-DBD0F603C1BF}"/>
              </a:ext>
            </a:extLst>
          </p:cNvPr>
          <p:cNvSpPr/>
          <p:nvPr/>
        </p:nvSpPr>
        <p:spPr>
          <a:xfrm>
            <a:off x="0" y="1519238"/>
            <a:ext cx="11791950" cy="25479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Calibri Light"/>
            </a:endParaRPr>
          </a:p>
        </p:txBody>
      </p:sp>
      <p:sp>
        <p:nvSpPr>
          <p:cNvPr id="81922" name="Title 1">
            <a:extLst>
              <a:ext uri="{FF2B5EF4-FFF2-40B4-BE49-F238E27FC236}">
                <a16:creationId xmlns:a16="http://schemas.microsoft.com/office/drawing/2014/main" id="{2473B9B6-AE67-2F14-28DB-A3D1BF265135}"/>
              </a:ext>
            </a:extLst>
          </p:cNvPr>
          <p:cNvSpPr>
            <a:spLocks noGrp="1"/>
          </p:cNvSpPr>
          <p:nvPr>
            <p:ph type="title"/>
          </p:nvPr>
        </p:nvSpPr>
        <p:spPr>
          <a:xfrm>
            <a:off x="533400" y="452438"/>
            <a:ext cx="10515600" cy="793750"/>
          </a:xfrm>
        </p:spPr>
        <p:txBody>
          <a:bodyPr>
            <a:normAutofit fontScale="90000"/>
          </a:bodyPr>
          <a:lstStyle/>
          <a:p>
            <a:pPr>
              <a:defRPr/>
            </a:pPr>
            <a:r>
              <a:rPr lang="en-US" altLang="en-US" dirty="0"/>
              <a:t>Personal CGM Options</a:t>
            </a:r>
            <a:endParaRPr lang="en-US" altLang="en-US" i="1" dirty="0"/>
          </a:p>
        </p:txBody>
      </p:sp>
      <p:sp>
        <p:nvSpPr>
          <p:cNvPr id="16" name="Content Placeholder 5">
            <a:extLst>
              <a:ext uri="{FF2B5EF4-FFF2-40B4-BE49-F238E27FC236}">
                <a16:creationId xmlns:a16="http://schemas.microsoft.com/office/drawing/2014/main" id="{0623A7C9-36FE-C63C-0455-F03B4D3474EA}"/>
              </a:ext>
            </a:extLst>
          </p:cNvPr>
          <p:cNvSpPr txBox="1">
            <a:spLocks noChangeArrowheads="1"/>
          </p:cNvSpPr>
          <p:nvPr/>
        </p:nvSpPr>
        <p:spPr bwMode="auto">
          <a:xfrm>
            <a:off x="187325" y="5532438"/>
            <a:ext cx="1689100" cy="830262"/>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schemeClr val="tx2"/>
                </a:solidFill>
                <a:latin typeface="Calibri Light"/>
              </a:rPr>
              <a:t>Freestyle Libre 2</a:t>
            </a:r>
          </a:p>
        </p:txBody>
      </p:sp>
      <p:sp>
        <p:nvSpPr>
          <p:cNvPr id="10" name="TextBox 10">
            <a:extLst>
              <a:ext uri="{FF2B5EF4-FFF2-40B4-BE49-F238E27FC236}">
                <a16:creationId xmlns:a16="http://schemas.microsoft.com/office/drawing/2014/main" id="{6A4978AD-366C-1B1A-BA01-29724B2A65FE}"/>
              </a:ext>
            </a:extLst>
          </p:cNvPr>
          <p:cNvSpPr txBox="1">
            <a:spLocks noChangeArrowheads="1"/>
          </p:cNvSpPr>
          <p:nvPr/>
        </p:nvSpPr>
        <p:spPr bwMode="auto">
          <a:xfrm>
            <a:off x="9302750" y="5473700"/>
            <a:ext cx="1306513" cy="830263"/>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schemeClr val="tx2"/>
                </a:solidFill>
                <a:latin typeface="Calibri Light"/>
              </a:rPr>
              <a:t>Dexcom G6</a:t>
            </a:r>
            <a:endParaRPr lang="en-US" altLang="en-US">
              <a:solidFill>
                <a:schemeClr val="tx2"/>
              </a:solidFill>
              <a:latin typeface="Calibri Light"/>
              <a:cs typeface="Calibri Light"/>
            </a:endParaRPr>
          </a:p>
        </p:txBody>
      </p:sp>
      <p:sp>
        <p:nvSpPr>
          <p:cNvPr id="11" name="TextBox 10">
            <a:extLst>
              <a:ext uri="{FF2B5EF4-FFF2-40B4-BE49-F238E27FC236}">
                <a16:creationId xmlns:a16="http://schemas.microsoft.com/office/drawing/2014/main" id="{976275F2-D659-98C3-CC1D-A3D1F45D3D20}"/>
              </a:ext>
            </a:extLst>
          </p:cNvPr>
          <p:cNvSpPr txBox="1">
            <a:spLocks noChangeArrowheads="1"/>
          </p:cNvSpPr>
          <p:nvPr/>
        </p:nvSpPr>
        <p:spPr bwMode="auto">
          <a:xfrm>
            <a:off x="3733800" y="5716588"/>
            <a:ext cx="2487613" cy="461962"/>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a:solidFill>
                  <a:prstClr val="white"/>
                </a:solidFill>
                <a:latin typeface="Calibri Light"/>
              </a:rPr>
              <a:t> </a:t>
            </a:r>
            <a:r>
              <a:rPr lang="en-US" altLang="en-US" err="1">
                <a:solidFill>
                  <a:prstClr val="white"/>
                </a:solidFill>
                <a:latin typeface="Calibri Light"/>
              </a:rPr>
              <a:t>Eversense</a:t>
            </a:r>
            <a:endParaRPr lang="en-US" altLang="en-US">
              <a:solidFill>
                <a:prstClr val="white"/>
              </a:solidFill>
              <a:latin typeface="Calibri Light"/>
            </a:endParaRPr>
          </a:p>
        </p:txBody>
      </p:sp>
      <p:pic>
        <p:nvPicPr>
          <p:cNvPr id="69639" name="Picture 2" descr="See the source image">
            <a:extLst>
              <a:ext uri="{FF2B5EF4-FFF2-40B4-BE49-F238E27FC236}">
                <a16:creationId xmlns:a16="http://schemas.microsoft.com/office/drawing/2014/main" id="{51EBC548-177B-F096-05D6-F63BED6C7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4224338"/>
            <a:ext cx="235267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9">
            <a:extLst>
              <a:ext uri="{FF2B5EF4-FFF2-40B4-BE49-F238E27FC236}">
                <a16:creationId xmlns:a16="http://schemas.microsoft.com/office/drawing/2014/main" id="{7D5C8D5C-3E28-B326-F4A6-C58454C719C6}"/>
              </a:ext>
            </a:extLst>
          </p:cNvPr>
          <p:cNvPicPr>
            <a:picLocks noChangeAspect="1"/>
          </p:cNvPicPr>
          <p:nvPr/>
        </p:nvPicPr>
        <p:blipFill>
          <a:blip r:embed="rId4">
            <a:extLst>
              <a:ext uri="{28A0092B-C50C-407E-A947-70E740481C1C}">
                <a14:useLocalDpi xmlns:a14="http://schemas.microsoft.com/office/drawing/2010/main" val="0"/>
              </a:ext>
            </a:extLst>
          </a:blip>
          <a:srcRect l="20367" t="11240" r="26810" b="5704"/>
          <a:stretch>
            <a:fillRect/>
          </a:stretch>
        </p:blipFill>
        <p:spPr bwMode="auto">
          <a:xfrm>
            <a:off x="8742363" y="4067175"/>
            <a:ext cx="199548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2" descr="See the source image">
            <a:extLst>
              <a:ext uri="{FF2B5EF4-FFF2-40B4-BE49-F238E27FC236}">
                <a16:creationId xmlns:a16="http://schemas.microsoft.com/office/drawing/2014/main" id="{9310B50E-C6E8-2643-B21D-183305D5BD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4217988"/>
            <a:ext cx="238442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a:extLst>
              <a:ext uri="{FF2B5EF4-FFF2-40B4-BE49-F238E27FC236}">
                <a16:creationId xmlns:a16="http://schemas.microsoft.com/office/drawing/2014/main" id="{440227F9-D251-BB62-72B1-F03D3928C71A}"/>
              </a:ext>
            </a:extLst>
          </p:cNvPr>
          <p:cNvSpPr txBox="1">
            <a:spLocks noChangeArrowheads="1"/>
          </p:cNvSpPr>
          <p:nvPr/>
        </p:nvSpPr>
        <p:spPr bwMode="auto">
          <a:xfrm>
            <a:off x="6437313" y="5532438"/>
            <a:ext cx="2754312" cy="830262"/>
          </a:xfrm>
          <a:prstGeom prst="rect">
            <a:avLst/>
          </a:prstGeom>
          <a:solidFill>
            <a:schemeClr val="accent3"/>
          </a:solidFill>
          <a:ln>
            <a:noFill/>
          </a:ln>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US" altLang="en-US" sz="2400" b="1" dirty="0">
                <a:solidFill>
                  <a:prstClr val="white"/>
                </a:solidFill>
                <a:latin typeface="Calibri Light"/>
              </a:rPr>
              <a:t>Guardian Connect  or Guardian 3 or 4 </a:t>
            </a:r>
          </a:p>
        </p:txBody>
      </p:sp>
      <p:pic>
        <p:nvPicPr>
          <p:cNvPr id="69643" name="Picture 1">
            <a:extLst>
              <a:ext uri="{FF2B5EF4-FFF2-40B4-BE49-F238E27FC236}">
                <a16:creationId xmlns:a16="http://schemas.microsoft.com/office/drawing/2014/main" id="{AB864A1C-BC6A-5F8C-DA7D-AEA05DBB8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438" y="3986213"/>
            <a:ext cx="116998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2">
            <a:extLst>
              <a:ext uri="{FF2B5EF4-FFF2-40B4-BE49-F238E27FC236}">
                <a16:creationId xmlns:a16="http://schemas.microsoft.com/office/drawing/2014/main" id="{62355E07-B188-5127-88D5-B007E33F6C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747" r="14175"/>
          <a:stretch>
            <a:fillRect/>
          </a:stretch>
        </p:blipFill>
        <p:spPr bwMode="auto">
          <a:xfrm>
            <a:off x="2230438" y="4240213"/>
            <a:ext cx="139223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5">
            <a:extLst>
              <a:ext uri="{FF2B5EF4-FFF2-40B4-BE49-F238E27FC236}">
                <a16:creationId xmlns:a16="http://schemas.microsoft.com/office/drawing/2014/main" id="{577736B3-421B-CF48-8DE3-CA5460F791F9}"/>
              </a:ext>
            </a:extLst>
          </p:cNvPr>
          <p:cNvSpPr txBox="1">
            <a:spLocks noChangeArrowheads="1"/>
          </p:cNvSpPr>
          <p:nvPr/>
        </p:nvSpPr>
        <p:spPr bwMode="auto">
          <a:xfrm>
            <a:off x="1979613" y="5532438"/>
            <a:ext cx="1689100" cy="830262"/>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schemeClr val="tx2"/>
                </a:solidFill>
                <a:latin typeface="Calibri Light"/>
              </a:rPr>
              <a:t>Freestyle Libre 3</a:t>
            </a:r>
            <a:endParaRPr lang="en-US" altLang="en-US" dirty="0">
              <a:solidFill>
                <a:schemeClr val="tx2"/>
              </a:solidFill>
              <a:latin typeface="Calibri Light"/>
              <a:cs typeface="Calibri Light"/>
            </a:endParaRPr>
          </a:p>
        </p:txBody>
      </p:sp>
      <p:sp>
        <p:nvSpPr>
          <p:cNvPr id="2" name="TextBox 10">
            <a:extLst>
              <a:ext uri="{FF2B5EF4-FFF2-40B4-BE49-F238E27FC236}">
                <a16:creationId xmlns:a16="http://schemas.microsoft.com/office/drawing/2014/main" id="{5CECF123-CE8D-922A-9DEA-E470E5435088}"/>
              </a:ext>
            </a:extLst>
          </p:cNvPr>
          <p:cNvSpPr txBox="1">
            <a:spLocks noChangeArrowheads="1"/>
          </p:cNvSpPr>
          <p:nvPr/>
        </p:nvSpPr>
        <p:spPr bwMode="auto">
          <a:xfrm>
            <a:off x="10698163" y="5473700"/>
            <a:ext cx="1306512" cy="830263"/>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schemeClr val="tx2"/>
                </a:solidFill>
                <a:latin typeface="Calibri Light"/>
              </a:rPr>
              <a:t>Dexcom G7</a:t>
            </a:r>
            <a:endParaRPr lang="en-US" altLang="en-US">
              <a:solidFill>
                <a:schemeClr val="tx2"/>
              </a:solidFill>
              <a:latin typeface="Calibri Light"/>
              <a:cs typeface="Calibri Light"/>
            </a:endParaRPr>
          </a:p>
        </p:txBody>
      </p:sp>
      <p:pic>
        <p:nvPicPr>
          <p:cNvPr id="69647" name="Picture 4">
            <a:extLst>
              <a:ext uri="{FF2B5EF4-FFF2-40B4-BE49-F238E27FC236}">
                <a16:creationId xmlns:a16="http://schemas.microsoft.com/office/drawing/2014/main" id="{539B140A-91EF-B140-EDC0-33D73F7D9D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98163" y="4525963"/>
            <a:ext cx="122713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6687" name="TextBox 1">
            <a:extLst>
              <a:ext uri="{FF2B5EF4-FFF2-40B4-BE49-F238E27FC236}">
                <a16:creationId xmlns:a16="http://schemas.microsoft.com/office/drawing/2014/main" id="{2F68800A-6D64-F8CE-0998-83483631474E}"/>
              </a:ext>
            </a:extLst>
          </p:cNvPr>
          <p:cNvGraphicFramePr/>
          <p:nvPr/>
        </p:nvGraphicFramePr>
        <p:xfrm>
          <a:off x="359142" y="1713646"/>
          <a:ext cx="11228691" cy="22161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237E-684F-EB18-BBA0-C5E448789E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260B07-DB7C-ED56-7A59-B4EF24FA7088}"/>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0F2B7910-908A-12D1-E676-FA6AA164DDB8}"/>
              </a:ext>
            </a:extLst>
          </p:cNvPr>
          <p:cNvPicPr>
            <a:picLocks noChangeAspect="1"/>
          </p:cNvPicPr>
          <p:nvPr/>
        </p:nvPicPr>
        <p:blipFill>
          <a:blip r:embed="rId2"/>
          <a:stretch>
            <a:fillRect/>
          </a:stretch>
        </p:blipFill>
        <p:spPr>
          <a:xfrm>
            <a:off x="1442388" y="351995"/>
            <a:ext cx="9307224" cy="6154009"/>
          </a:xfrm>
          <a:prstGeom prst="rect">
            <a:avLst/>
          </a:prstGeom>
        </p:spPr>
      </p:pic>
    </p:spTree>
    <p:extLst>
      <p:ext uri="{BB962C8B-B14F-4D97-AF65-F5344CB8AC3E}">
        <p14:creationId xmlns:p14="http://schemas.microsoft.com/office/powerpoint/2010/main" val="6505094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1A6C-D7E6-48C4-662D-B392F413A0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6EF32F-6DE1-C3B6-DF5F-715407342E6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CAEA9C1-8404-CF51-2160-000B1B1CB075}"/>
              </a:ext>
            </a:extLst>
          </p:cNvPr>
          <p:cNvPicPr>
            <a:picLocks noChangeAspect="1"/>
          </p:cNvPicPr>
          <p:nvPr/>
        </p:nvPicPr>
        <p:blipFill>
          <a:blip r:embed="rId2"/>
          <a:stretch>
            <a:fillRect/>
          </a:stretch>
        </p:blipFill>
        <p:spPr>
          <a:xfrm>
            <a:off x="1228045" y="232916"/>
            <a:ext cx="9735909" cy="6392167"/>
          </a:xfrm>
          <a:prstGeom prst="rect">
            <a:avLst/>
          </a:prstGeom>
        </p:spPr>
      </p:pic>
    </p:spTree>
    <p:extLst>
      <p:ext uri="{BB962C8B-B14F-4D97-AF65-F5344CB8AC3E}">
        <p14:creationId xmlns:p14="http://schemas.microsoft.com/office/powerpoint/2010/main" val="3685794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1EBE-AE5B-D5BB-F77C-A3741D6665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08CCD5-7A12-C163-3B2C-C4B3E58C949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46C9AAB-654D-7FD3-28A0-FD1A73F07C9D}"/>
              </a:ext>
            </a:extLst>
          </p:cNvPr>
          <p:cNvPicPr>
            <a:picLocks noChangeAspect="1"/>
          </p:cNvPicPr>
          <p:nvPr/>
        </p:nvPicPr>
        <p:blipFill>
          <a:blip r:embed="rId2"/>
          <a:stretch>
            <a:fillRect/>
          </a:stretch>
        </p:blipFill>
        <p:spPr>
          <a:xfrm>
            <a:off x="1208993" y="1919077"/>
            <a:ext cx="9774014" cy="3019846"/>
          </a:xfrm>
          <a:prstGeom prst="rect">
            <a:avLst/>
          </a:prstGeom>
        </p:spPr>
      </p:pic>
    </p:spTree>
    <p:extLst>
      <p:ext uri="{BB962C8B-B14F-4D97-AF65-F5344CB8AC3E}">
        <p14:creationId xmlns:p14="http://schemas.microsoft.com/office/powerpoint/2010/main" val="38256057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1B0ADAE7-E8A8-42F2-8560-BDA3500CBC75}"/>
              </a:ext>
            </a:extLst>
          </p:cNvPr>
          <p:cNvSpPr>
            <a:spLocks noGrp="1"/>
          </p:cNvSpPr>
          <p:nvPr>
            <p:ph type="title"/>
          </p:nvPr>
        </p:nvSpPr>
        <p:spPr>
          <a:xfrm>
            <a:off x="457200" y="76200"/>
            <a:ext cx="10506075" cy="792163"/>
          </a:xfrm>
        </p:spPr>
        <p:txBody>
          <a:bodyPr/>
          <a:lstStyle/>
          <a:p>
            <a:pPr eaLnBrk="1" hangingPunct="1">
              <a:defRPr/>
            </a:pPr>
            <a:r>
              <a:rPr lang="en-US" altLang="en-US" sz="3600" dirty="0"/>
              <a:t>Viewing Data: Pumps and Pens</a:t>
            </a:r>
            <a:endParaRPr lang="en-US" altLang="en-US" sz="3996" dirty="0"/>
          </a:p>
        </p:txBody>
      </p:sp>
      <p:graphicFrame>
        <p:nvGraphicFramePr>
          <p:cNvPr id="5" name="Google Shape;433;p73">
            <a:extLst>
              <a:ext uri="{FF2B5EF4-FFF2-40B4-BE49-F238E27FC236}">
                <a16:creationId xmlns:a16="http://schemas.microsoft.com/office/drawing/2014/main" id="{E82E854F-4BA3-F326-6C51-1E04B8FA7310}"/>
              </a:ext>
            </a:extLst>
          </p:cNvPr>
          <p:cNvGraphicFramePr/>
          <p:nvPr>
            <p:extLst>
              <p:ext uri="{D42A27DB-BD31-4B8C-83A1-F6EECF244321}">
                <p14:modId xmlns:p14="http://schemas.microsoft.com/office/powerpoint/2010/main" val="2550876123"/>
              </p:ext>
            </p:extLst>
          </p:nvPr>
        </p:nvGraphicFramePr>
        <p:xfrm>
          <a:off x="231866" y="1240882"/>
          <a:ext cx="11925300" cy="4376236"/>
        </p:xfrm>
        <a:graphic>
          <a:graphicData uri="http://schemas.openxmlformats.org/drawingml/2006/table">
            <a:tbl>
              <a:tblPr firstRow="1" firstCol="1" bandRow="1">
                <a:tableStyleId>{17292A2E-F333-43FB-9621-5CBBE7FDCDCB}</a:tableStyleId>
              </a:tblPr>
              <a:tblGrid>
                <a:gridCol w="2624009">
                  <a:extLst>
                    <a:ext uri="{9D8B030D-6E8A-4147-A177-3AD203B41FA5}">
                      <a16:colId xmlns:a16="http://schemas.microsoft.com/office/drawing/2014/main" val="20000"/>
                    </a:ext>
                  </a:extLst>
                </a:gridCol>
                <a:gridCol w="3662491">
                  <a:extLst>
                    <a:ext uri="{9D8B030D-6E8A-4147-A177-3AD203B41FA5}">
                      <a16:colId xmlns:a16="http://schemas.microsoft.com/office/drawing/2014/main" val="20001"/>
                    </a:ext>
                  </a:extLst>
                </a:gridCol>
                <a:gridCol w="5638800">
                  <a:extLst>
                    <a:ext uri="{9D8B030D-6E8A-4147-A177-3AD203B41FA5}">
                      <a16:colId xmlns:a16="http://schemas.microsoft.com/office/drawing/2014/main" val="20002"/>
                    </a:ext>
                  </a:extLst>
                </a:gridCol>
              </a:tblGrid>
              <a:tr h="311693">
                <a:tc>
                  <a:txBody>
                    <a:bodyPr/>
                    <a:lstStyle/>
                    <a:p>
                      <a:pPr marL="0" marR="0" lvl="0" indent="0" algn="l" rtl="0">
                        <a:lnSpc>
                          <a:spcPct val="107000"/>
                        </a:lnSpc>
                        <a:spcBef>
                          <a:spcPts val="0"/>
                        </a:spcBef>
                        <a:spcAft>
                          <a:spcPts val="0"/>
                        </a:spcAft>
                        <a:buNone/>
                      </a:pPr>
                      <a:r>
                        <a:rPr lang="en-US" sz="2000" dirty="0">
                          <a:solidFill>
                            <a:schemeClr val="bg1"/>
                          </a:solidFill>
                        </a:rPr>
                        <a:t>System:</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sym typeface="Calibri"/>
                        </a:rPr>
                        <a:t>Associated Mobile Apps to Share</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rPr>
                        <a:t>Data Sources</a:t>
                      </a:r>
                      <a:endParaRPr sz="2000" b="1" dirty="0">
                        <a:solidFill>
                          <a:schemeClr val="bg1"/>
                        </a:solidFill>
                        <a:latin typeface="+mj-lt"/>
                        <a:ea typeface="Calibri"/>
                        <a:cs typeface="Calibri"/>
                        <a:sym typeface="Calibri"/>
                      </a:endParaRPr>
                    </a:p>
                  </a:txBody>
                  <a:tcPr marL="48410" marR="48410" marT="0" marB="0">
                    <a:solidFill>
                      <a:schemeClr val="tx2"/>
                    </a:solidFill>
                  </a:tcPr>
                </a:tc>
                <a:extLst>
                  <a:ext uri="{0D108BD9-81ED-4DB2-BD59-A6C34878D82A}">
                    <a16:rowId xmlns:a16="http://schemas.microsoft.com/office/drawing/2014/main" val="10000"/>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Glooko</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Glooko</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Insulin pumps (Omnipod, T:slim X2), </a:t>
                      </a:r>
                      <a:r>
                        <a:rPr lang="en-US" sz="2000" dirty="0" err="1">
                          <a:solidFill>
                            <a:schemeClr val="bg1"/>
                          </a:solidFill>
                          <a:latin typeface="+mn-lt"/>
                        </a:rPr>
                        <a:t>InPen</a:t>
                      </a:r>
                      <a:endParaRPr sz="2000" dirty="0">
                        <a:solidFill>
                          <a:schemeClr val="bg1"/>
                        </a:solidFill>
                        <a:latin typeface="+mn-lt"/>
                      </a:endParaRPr>
                    </a:p>
                  </a:txBody>
                  <a:tcPr marL="48410" marR="48410" marT="0" marB="0" anchor="ctr"/>
                </a:tc>
                <a:extLst>
                  <a:ext uri="{0D108BD9-81ED-4DB2-BD59-A6C34878D82A}">
                    <a16:rowId xmlns:a16="http://schemas.microsoft.com/office/drawing/2014/main" val="10001"/>
                  </a:ext>
                </a:extLst>
              </a:tr>
              <a:tr h="520142">
                <a:tc>
                  <a:txBody>
                    <a:bodyPr/>
                    <a:lstStyle/>
                    <a:p>
                      <a:pPr marL="0" marR="0" lvl="0" indent="0" algn="l" rtl="0">
                        <a:lnSpc>
                          <a:spcPct val="107000"/>
                        </a:lnSpc>
                        <a:spcBef>
                          <a:spcPts val="0"/>
                        </a:spcBef>
                        <a:spcAft>
                          <a:spcPts val="0"/>
                        </a:spcAft>
                        <a:buNone/>
                      </a:pPr>
                      <a:r>
                        <a:rPr lang="en-US" sz="2000" b="1" dirty="0">
                          <a:solidFill>
                            <a:schemeClr val="bg1"/>
                          </a:solidFill>
                          <a:latin typeface="+mn-lt"/>
                        </a:rPr>
                        <a:t>Medtronic </a:t>
                      </a:r>
                      <a:r>
                        <a:rPr lang="en-US" sz="2000" b="1" dirty="0" err="1">
                          <a:solidFill>
                            <a:schemeClr val="bg1"/>
                          </a:solidFill>
                          <a:latin typeface="+mn-lt"/>
                        </a:rPr>
                        <a:t>Carelink</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Guardian Connect, </a:t>
                      </a:r>
                      <a:r>
                        <a:rPr lang="en-US" sz="2000" dirty="0" err="1">
                          <a:solidFill>
                            <a:schemeClr val="bg1"/>
                          </a:solidFill>
                          <a:latin typeface="+mn-lt"/>
                          <a:sym typeface="Calibri"/>
                        </a:rPr>
                        <a:t>MiniMed</a:t>
                      </a:r>
                      <a:r>
                        <a:rPr lang="en-US" sz="2000" dirty="0">
                          <a:solidFill>
                            <a:schemeClr val="bg1"/>
                          </a:solidFill>
                          <a:latin typeface="+mn-lt"/>
                          <a:sym typeface="Calibri"/>
                        </a:rPr>
                        <a:t> Mobile </a:t>
                      </a:r>
                      <a:r>
                        <a:rPr lang="en-US" sz="2000" dirty="0" err="1">
                          <a:solidFill>
                            <a:schemeClr val="bg1"/>
                          </a:solidFill>
                          <a:latin typeface="+mn-lt"/>
                          <a:sym typeface="Calibri"/>
                        </a:rPr>
                        <a:t>InPen</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Medtronic insulin pumps, Guardian CGM, </a:t>
                      </a:r>
                      <a:r>
                        <a:rPr lang="en-US" sz="2000" dirty="0" err="1">
                          <a:solidFill>
                            <a:schemeClr val="bg1"/>
                          </a:solidFill>
                          <a:latin typeface="+mn-lt"/>
                        </a:rPr>
                        <a:t>InPen</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4"/>
                  </a:ext>
                </a:extLst>
              </a:tr>
              <a:tr h="964037">
                <a:tc>
                  <a:txBody>
                    <a:bodyPr/>
                    <a:lstStyle/>
                    <a:p>
                      <a:pPr marL="0" marR="0" lvl="0" indent="0" algn="l" rtl="0">
                        <a:lnSpc>
                          <a:spcPct val="107000"/>
                        </a:lnSpc>
                        <a:spcBef>
                          <a:spcPts val="0"/>
                        </a:spcBef>
                        <a:spcAft>
                          <a:spcPts val="0"/>
                        </a:spcAft>
                        <a:buNone/>
                      </a:pPr>
                      <a:r>
                        <a:rPr lang="en-US" sz="2000" b="1" dirty="0">
                          <a:solidFill>
                            <a:schemeClr val="bg1"/>
                          </a:solidFill>
                          <a:latin typeface="+mn-lt"/>
                        </a:rPr>
                        <a:t>Tidepool</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Tidepool Mobile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Insulin pumps (Medtronic, T:Slim X2, </a:t>
                      </a:r>
                      <a:r>
                        <a:rPr lang="en-US" sz="2000" dirty="0" err="1">
                          <a:solidFill>
                            <a:schemeClr val="bg1"/>
                          </a:solidFill>
                          <a:latin typeface="+mn-lt"/>
                        </a:rPr>
                        <a:t>Omnipod</a:t>
                      </a:r>
                      <a:r>
                        <a:rPr lang="en-US" sz="2000" dirty="0">
                          <a:solidFill>
                            <a:schemeClr val="bg1"/>
                          </a:solidFill>
                          <a:latin typeface="+mn-lt"/>
                        </a:rPr>
                        <a:t> Dash/Eros), </a:t>
                      </a:r>
                      <a:r>
                        <a:rPr lang="en-US" sz="2000" dirty="0" err="1">
                          <a:solidFill>
                            <a:schemeClr val="bg1"/>
                          </a:solidFill>
                          <a:latin typeface="+mn-lt"/>
                        </a:rPr>
                        <a:t>InPen</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5"/>
                  </a:ext>
                </a:extLst>
              </a:tr>
              <a:tr h="481648">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T:Connect </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T:Connect Mobile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T:Slim X2, Dexcom G6</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6"/>
                  </a:ext>
                </a:extLst>
              </a:tr>
              <a:tr h="386472">
                <a:tc>
                  <a:txBody>
                    <a:bodyPr/>
                    <a:lstStyle/>
                    <a:p>
                      <a:pPr marL="0" marR="0" lvl="0" indent="0" algn="l" rtl="0">
                        <a:lnSpc>
                          <a:spcPct val="107000"/>
                        </a:lnSpc>
                        <a:spcBef>
                          <a:spcPts val="0"/>
                        </a:spcBef>
                        <a:spcAft>
                          <a:spcPts val="0"/>
                        </a:spcAft>
                        <a:buNone/>
                      </a:pPr>
                      <a:r>
                        <a:rPr lang="en-US" sz="2000" b="1" dirty="0">
                          <a:solidFill>
                            <a:schemeClr val="bg1"/>
                          </a:solidFill>
                          <a:latin typeface="+mn-lt"/>
                          <a:sym typeface="Calibri"/>
                        </a:rPr>
                        <a:t>InPen Insights Report</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InPen</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InPen, Dexcom, Guardian Connect</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8"/>
                  </a:ext>
                </a:extLst>
              </a:tr>
              <a:tr h="534296">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Bigfoot Unity </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Bigfoot Unity </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2000" kern="1200" dirty="0">
                          <a:solidFill>
                            <a:schemeClr val="bg1"/>
                          </a:solidFill>
                          <a:latin typeface="+mn-lt"/>
                          <a:ea typeface="Calibri"/>
                          <a:cs typeface="Calibri"/>
                          <a:sym typeface="Calibri"/>
                        </a:rPr>
                        <a:t>Bigfoot Unity pen cap, Libre 2</a:t>
                      </a:r>
                    </a:p>
                    <a:p>
                      <a:pPr marL="0" marR="0" lvl="0" indent="0" algn="l" rtl="0">
                        <a:lnSpc>
                          <a:spcPct val="107000"/>
                        </a:lnSpc>
                        <a:spcBef>
                          <a:spcPts val="0"/>
                        </a:spcBef>
                        <a:spcAft>
                          <a:spcPts val="0"/>
                        </a:spcAft>
                        <a:buNone/>
                      </a:pP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9"/>
                  </a:ext>
                </a:extLst>
              </a:tr>
              <a:tr h="318933">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Lilly Tempo Platform</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TempoSmart</a:t>
                      </a:r>
                      <a:r>
                        <a:rPr lang="en-US" sz="2000" dirty="0">
                          <a:solidFill>
                            <a:schemeClr val="bg1"/>
                          </a:solidFill>
                          <a:latin typeface="+mn-lt"/>
                          <a:ea typeface="Calibri"/>
                          <a:cs typeface="Calibri"/>
                          <a:sym typeface="Calibri"/>
                        </a:rPr>
                        <a:t> </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TempoSmart</a:t>
                      </a:r>
                      <a:r>
                        <a:rPr lang="en-US" sz="2000" dirty="0">
                          <a:solidFill>
                            <a:schemeClr val="bg1"/>
                          </a:solidFill>
                          <a:latin typeface="+mn-lt"/>
                          <a:ea typeface="Calibri"/>
                          <a:cs typeface="Calibri"/>
                          <a:sym typeface="Calibri"/>
                        </a:rPr>
                        <a:t> Button, Dexcom</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56295942"/>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09CCC8-F0B6-C856-B899-28AA25A18682}"/>
              </a:ext>
            </a:extLst>
          </p:cNvPr>
          <p:cNvSpPr>
            <a:spLocks noGrp="1"/>
          </p:cNvSpPr>
          <p:nvPr>
            <p:ph type="ctrTitle"/>
          </p:nvPr>
        </p:nvSpPr>
        <p:spPr/>
        <p:txBody>
          <a:bodyPr/>
          <a:lstStyle/>
          <a:p>
            <a:r>
              <a:rPr lang="en-US" sz="5400" dirty="0"/>
              <a:t>Part 4 Insulin pump and connected pen cases + Q/A</a:t>
            </a:r>
            <a:br>
              <a:rPr lang="en-US" sz="5400" dirty="0"/>
            </a:br>
            <a:endParaRPr lang="en-US" dirty="0"/>
          </a:p>
        </p:txBody>
      </p:sp>
      <p:sp>
        <p:nvSpPr>
          <p:cNvPr id="5" name="Subtitle 4">
            <a:extLst>
              <a:ext uri="{FF2B5EF4-FFF2-40B4-BE49-F238E27FC236}">
                <a16:creationId xmlns:a16="http://schemas.microsoft.com/office/drawing/2014/main" id="{B900FA0D-648B-1782-793E-2A4F0A5EB20E}"/>
              </a:ext>
            </a:extLst>
          </p:cNvPr>
          <p:cNvSpPr>
            <a:spLocks noGrp="1"/>
          </p:cNvSpPr>
          <p:nvPr>
            <p:ph type="subTitle" idx="1"/>
          </p:nvPr>
        </p:nvSpPr>
        <p:spPr>
          <a:xfrm>
            <a:off x="609600" y="3733800"/>
            <a:ext cx="9144000" cy="1311440"/>
          </a:xfrm>
        </p:spPr>
        <p:txBody>
          <a:bodyPr/>
          <a:lstStyle/>
          <a:p>
            <a:endParaRPr lang="en-US" dirty="0"/>
          </a:p>
        </p:txBody>
      </p:sp>
    </p:spTree>
    <p:extLst>
      <p:ext uri="{BB962C8B-B14F-4D97-AF65-F5344CB8AC3E}">
        <p14:creationId xmlns:p14="http://schemas.microsoft.com/office/powerpoint/2010/main" val="2499968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7377AE-0E5D-D14F-88FC-7B9F3F93F754}"/>
              </a:ext>
            </a:extLst>
          </p:cNvPr>
          <p:cNvSpPr txBox="1"/>
          <p:nvPr/>
        </p:nvSpPr>
        <p:spPr>
          <a:xfrm>
            <a:off x="2183501" y="4537733"/>
            <a:ext cx="7824997" cy="1631216"/>
          </a:xfrm>
          <a:prstGeom prst="rect">
            <a:avLst/>
          </a:prstGeom>
          <a:solidFill>
            <a:schemeClr val="accent1">
              <a:lumMod val="20000"/>
              <a:lumOff val="80000"/>
            </a:schemeClr>
          </a:solidFill>
        </p:spPr>
        <p:txBody>
          <a:bodyPr wrap="square" rtlCol="0">
            <a:spAutoFit/>
          </a:bodyPr>
          <a:lstStyle/>
          <a:p>
            <a:r>
              <a:rPr lang="en-US" sz="2000" b="1" dirty="0">
                <a:solidFill>
                  <a:schemeClr val="bg1"/>
                </a:solidFill>
              </a:rPr>
              <a:t>Promotes Shared Decision Making: </a:t>
            </a:r>
          </a:p>
          <a:p>
            <a:pPr marL="342900" indent="-342900">
              <a:buClr>
                <a:schemeClr val="tx2"/>
              </a:buClr>
              <a:buFont typeface="Wingdings" panose="05000000000000000000" pitchFamily="2" charset="2"/>
              <a:buChar char="§"/>
            </a:pPr>
            <a:r>
              <a:rPr lang="en-US" sz="2000" b="1" dirty="0">
                <a:solidFill>
                  <a:schemeClr val="bg1"/>
                </a:solidFill>
              </a:rPr>
              <a:t>Allows use of metrics to personalize therapy</a:t>
            </a:r>
          </a:p>
          <a:p>
            <a:pPr marL="342900" indent="-342900">
              <a:buClr>
                <a:schemeClr val="tx2"/>
              </a:buClr>
              <a:buFont typeface="Wingdings" panose="05000000000000000000" pitchFamily="2" charset="2"/>
              <a:buChar char="§"/>
            </a:pPr>
            <a:r>
              <a:rPr lang="en-US" sz="2000" b="1" dirty="0">
                <a:solidFill>
                  <a:schemeClr val="bg1"/>
                </a:solidFill>
              </a:rPr>
              <a:t>Address glucose variability with patients using daily views</a:t>
            </a:r>
          </a:p>
          <a:p>
            <a:pPr marL="342900" indent="-342900">
              <a:buClr>
                <a:schemeClr val="tx2"/>
              </a:buClr>
              <a:buFont typeface="Wingdings" panose="05000000000000000000" pitchFamily="2" charset="2"/>
              <a:buChar char="§"/>
            </a:pPr>
            <a:r>
              <a:rPr lang="en-US" sz="2000" b="1" dirty="0">
                <a:solidFill>
                  <a:schemeClr val="bg1"/>
                </a:solidFill>
              </a:rPr>
              <a:t>Identification of hypoglycemia</a:t>
            </a:r>
          </a:p>
          <a:p>
            <a:pPr marL="342900" indent="-342900">
              <a:buClr>
                <a:schemeClr val="tx2"/>
              </a:buClr>
              <a:buFont typeface="Wingdings" panose="05000000000000000000" pitchFamily="2" charset="2"/>
              <a:buChar char="§"/>
            </a:pPr>
            <a:r>
              <a:rPr lang="en-US" sz="2000" b="1" dirty="0">
                <a:solidFill>
                  <a:schemeClr val="bg1"/>
                </a:solidFill>
              </a:rPr>
              <a:t>Education</a:t>
            </a:r>
            <a:endParaRPr lang="en-US" b="1" dirty="0">
              <a:solidFill>
                <a:schemeClr val="bg1"/>
              </a:solidFill>
            </a:endParaRPr>
          </a:p>
        </p:txBody>
      </p:sp>
      <p:sp>
        <p:nvSpPr>
          <p:cNvPr id="18" name="TextBox 17">
            <a:extLst>
              <a:ext uri="{FF2B5EF4-FFF2-40B4-BE49-F238E27FC236}">
                <a16:creationId xmlns:a16="http://schemas.microsoft.com/office/drawing/2014/main" id="{D8354882-7430-44EA-A712-57AA28FDDD0A}"/>
              </a:ext>
            </a:extLst>
          </p:cNvPr>
          <p:cNvSpPr txBox="1"/>
          <p:nvPr/>
        </p:nvSpPr>
        <p:spPr>
          <a:xfrm>
            <a:off x="1087315" y="1263094"/>
            <a:ext cx="3861391" cy="3109634"/>
          </a:xfrm>
          <a:prstGeom prst="rect">
            <a:avLst/>
          </a:prstGeom>
          <a:solidFill>
            <a:schemeClr val="bg1">
              <a:lumMod val="85000"/>
            </a:schemeClr>
          </a:solidFill>
        </p:spPr>
        <p:txBody>
          <a:bodyPr wrap="square" rtlCol="0">
            <a:spAutoFit/>
          </a:bodyPr>
          <a:lstStyle/>
          <a:p>
            <a:pPr lvl="1">
              <a:lnSpc>
                <a:spcPct val="125000"/>
              </a:lnSpc>
            </a:pPr>
            <a:r>
              <a:rPr lang="en-US" sz="3200" b="1" dirty="0">
                <a:solidFill>
                  <a:schemeClr val="tx2"/>
                </a:solidFill>
              </a:rPr>
              <a:t>D</a:t>
            </a:r>
            <a:r>
              <a:rPr lang="en-US" sz="2800" dirty="0">
                <a:solidFill>
                  <a:schemeClr val="tx2"/>
                </a:solidFill>
              </a:rPr>
              <a:t>ownload Data</a:t>
            </a:r>
          </a:p>
          <a:p>
            <a:pPr lvl="1">
              <a:lnSpc>
                <a:spcPct val="125000"/>
              </a:lnSpc>
            </a:pPr>
            <a:r>
              <a:rPr lang="en-US" sz="3200" b="1" dirty="0">
                <a:solidFill>
                  <a:schemeClr val="tx2"/>
                </a:solidFill>
              </a:rPr>
              <a:t>A</a:t>
            </a:r>
            <a:r>
              <a:rPr lang="en-US" sz="2800" dirty="0">
                <a:solidFill>
                  <a:schemeClr val="tx2"/>
                </a:solidFill>
              </a:rPr>
              <a:t>ssess Safety</a:t>
            </a:r>
          </a:p>
          <a:p>
            <a:pPr lvl="1">
              <a:lnSpc>
                <a:spcPct val="125000"/>
              </a:lnSpc>
            </a:pPr>
            <a:r>
              <a:rPr lang="en-US" sz="3200" b="1" dirty="0">
                <a:solidFill>
                  <a:schemeClr val="tx2"/>
                </a:solidFill>
              </a:rPr>
              <a:t>T</a:t>
            </a:r>
            <a:r>
              <a:rPr lang="en-US" sz="2800" dirty="0">
                <a:solidFill>
                  <a:schemeClr val="tx2"/>
                </a:solidFill>
              </a:rPr>
              <a:t>ime in Range</a:t>
            </a:r>
          </a:p>
          <a:p>
            <a:pPr lvl="1">
              <a:lnSpc>
                <a:spcPct val="125000"/>
              </a:lnSpc>
            </a:pPr>
            <a:r>
              <a:rPr lang="en-US" sz="3200" b="1" dirty="0">
                <a:solidFill>
                  <a:schemeClr val="tx2"/>
                </a:solidFill>
              </a:rPr>
              <a:t>A</a:t>
            </a:r>
            <a:r>
              <a:rPr lang="en-US" sz="2800" dirty="0">
                <a:solidFill>
                  <a:schemeClr val="tx2"/>
                </a:solidFill>
              </a:rPr>
              <a:t>reas to Improve</a:t>
            </a:r>
          </a:p>
          <a:p>
            <a:pPr lvl="1">
              <a:lnSpc>
                <a:spcPct val="125000"/>
              </a:lnSpc>
            </a:pPr>
            <a:r>
              <a:rPr lang="en-US" sz="3200" b="1" dirty="0">
                <a:solidFill>
                  <a:schemeClr val="tx2"/>
                </a:solidFill>
              </a:rPr>
              <a:t>A</a:t>
            </a:r>
            <a:r>
              <a:rPr lang="en-US" sz="2800" dirty="0">
                <a:solidFill>
                  <a:schemeClr val="tx2"/>
                </a:solidFill>
              </a:rPr>
              <a:t>ction Plan</a:t>
            </a:r>
          </a:p>
        </p:txBody>
      </p:sp>
      <p:pic>
        <p:nvPicPr>
          <p:cNvPr id="19" name="Picture 18">
            <a:extLst>
              <a:ext uri="{FF2B5EF4-FFF2-40B4-BE49-F238E27FC236}">
                <a16:creationId xmlns:a16="http://schemas.microsoft.com/office/drawing/2014/main" id="{F3E704EB-D10C-45FE-B8C1-52AA529C187E}"/>
              </a:ext>
            </a:extLst>
          </p:cNvPr>
          <p:cNvPicPr>
            <a:picLocks noChangeAspect="1"/>
          </p:cNvPicPr>
          <p:nvPr/>
        </p:nvPicPr>
        <p:blipFill>
          <a:blip r:embed="rId3"/>
          <a:stretch>
            <a:fillRect/>
          </a:stretch>
        </p:blipFill>
        <p:spPr>
          <a:xfrm>
            <a:off x="6096000" y="598170"/>
            <a:ext cx="5661837" cy="3774558"/>
          </a:xfrm>
          <a:prstGeom prst="rect">
            <a:avLst/>
          </a:prstGeom>
        </p:spPr>
      </p:pic>
      <p:pic>
        <p:nvPicPr>
          <p:cNvPr id="20" name="Picture 2">
            <a:extLst>
              <a:ext uri="{FF2B5EF4-FFF2-40B4-BE49-F238E27FC236}">
                <a16:creationId xmlns:a16="http://schemas.microsoft.com/office/drawing/2014/main" id="{CD8C25AA-749C-481F-A254-FD36B5998A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615" y="1213075"/>
            <a:ext cx="552394" cy="5523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C1428542-B0EF-4373-905B-1F4F7432CF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615" y="1859699"/>
            <a:ext cx="552394" cy="5523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720EEAF5-CE5E-45B9-B926-993D3381A5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614" y="2506323"/>
            <a:ext cx="552395" cy="552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A76F93A0-778F-4B4D-9ADE-09673240E7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984" y="3152948"/>
            <a:ext cx="581025" cy="5810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604E20CC-0DDB-494F-801F-7976147FB8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00" y="3828202"/>
            <a:ext cx="616592" cy="616592"/>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931A4881-44D7-43B6-B167-339C363B4C72}"/>
              </a:ext>
            </a:extLst>
          </p:cNvPr>
          <p:cNvSpPr txBox="1">
            <a:spLocks/>
          </p:cNvSpPr>
          <p:nvPr/>
        </p:nvSpPr>
        <p:spPr>
          <a:xfrm>
            <a:off x="838200" y="258331"/>
            <a:ext cx="10515600" cy="783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bg1"/>
                </a:solidFill>
                <a:latin typeface="Bebas Neue" panose="020B0606020202050201" pitchFamily="34" charset="0"/>
                <a:ea typeface="+mj-ea"/>
                <a:cs typeface="+mj-cs"/>
              </a:defRPr>
            </a:lvl1pPr>
          </a:lstStyle>
          <a:p>
            <a:pPr lvl="0">
              <a:defRPr/>
            </a:pPr>
            <a:r>
              <a:rPr kumimoji="0" lang="en-US" sz="4000" b="0" i="0" u="none" strike="noStrike" kern="1200" cap="all" spc="0" normalizeH="0" baseline="0" noProof="0" dirty="0" err="1">
                <a:ln>
                  <a:noFill/>
                </a:ln>
                <a:solidFill>
                  <a:srgbClr val="0C3863"/>
                </a:solidFill>
                <a:effectLst/>
                <a:uLnTx/>
                <a:uFillTx/>
                <a:latin typeface="Franklin Gothic Demi" panose="020B0703020102020204" pitchFamily="34" charset="0"/>
                <a:ea typeface="+mj-ea"/>
                <a:cs typeface="+mj-cs"/>
              </a:rPr>
              <a:t>Dataa</a:t>
            </a:r>
            <a:r>
              <a:rPr kumimoji="0" lang="en-US" sz="4000" b="0" i="0" u="none" strike="noStrike" kern="1200" cap="all" spc="0" normalizeH="0" baseline="0" noProof="0" dirty="0">
                <a:ln>
                  <a:noFill/>
                </a:ln>
                <a:solidFill>
                  <a:srgbClr val="0C3863"/>
                </a:solidFill>
                <a:effectLst/>
                <a:uLnTx/>
                <a:uFillTx/>
                <a:latin typeface="Franklin Gothic Demi" panose="020B0703020102020204" pitchFamily="34" charset="0"/>
                <a:ea typeface="+mj-ea"/>
                <a:cs typeface="+mj-cs"/>
              </a:rPr>
              <a:t> </a:t>
            </a:r>
            <a:r>
              <a:rPr lang="en-US" sz="4000" dirty="0">
                <a:solidFill>
                  <a:srgbClr val="0C3863"/>
                </a:solidFill>
                <a:latin typeface="Franklin Gothic Demi" panose="020B0703020102020204" pitchFamily="34" charset="0"/>
              </a:rPr>
              <a:t>Model</a:t>
            </a:r>
            <a:endParaRPr kumimoji="0" lang="en-US" sz="4000" b="0" i="0" u="none" strike="noStrike" kern="1200" cap="all" spc="0" normalizeH="0" baseline="0" noProof="0" dirty="0">
              <a:ln>
                <a:noFill/>
              </a:ln>
              <a:solidFill>
                <a:srgbClr val="0C3863"/>
              </a:solidFill>
              <a:effectLst/>
              <a:uLnTx/>
              <a:uFillTx/>
              <a:latin typeface="Franklin Gothic Demi" panose="020B0703020102020204" pitchFamily="34" charset="0"/>
              <a:ea typeface="+mj-ea"/>
              <a:cs typeface="+mj-cs"/>
            </a:endParaRPr>
          </a:p>
        </p:txBody>
      </p:sp>
    </p:spTree>
    <p:extLst>
      <p:ext uri="{BB962C8B-B14F-4D97-AF65-F5344CB8AC3E}">
        <p14:creationId xmlns:p14="http://schemas.microsoft.com/office/powerpoint/2010/main" val="20688173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548557EB-F544-F76B-278D-FE62A60BA394}"/>
              </a:ext>
            </a:extLst>
          </p:cNvPr>
          <p:cNvSpPr>
            <a:spLocks noGrp="1"/>
          </p:cNvSpPr>
          <p:nvPr>
            <p:ph type="title"/>
          </p:nvPr>
        </p:nvSpPr>
        <p:spPr/>
        <p:txBody>
          <a:bodyPr/>
          <a:lstStyle/>
          <a:p>
            <a:r>
              <a:rPr lang="en-US" altLang="en-US" dirty="0"/>
              <a:t>Case 1: Are Pumps Just for T1D? </a:t>
            </a:r>
          </a:p>
        </p:txBody>
      </p:sp>
      <p:sp>
        <p:nvSpPr>
          <p:cNvPr id="120835" name="Content Placeholder 2">
            <a:extLst>
              <a:ext uri="{FF2B5EF4-FFF2-40B4-BE49-F238E27FC236}">
                <a16:creationId xmlns:a16="http://schemas.microsoft.com/office/drawing/2014/main" id="{43BF8E1E-8B03-77D0-E9DF-3E02278720F8}"/>
              </a:ext>
            </a:extLst>
          </p:cNvPr>
          <p:cNvSpPr>
            <a:spLocks noGrp="1"/>
          </p:cNvSpPr>
          <p:nvPr>
            <p:ph idx="1"/>
          </p:nvPr>
        </p:nvSpPr>
        <p:spPr>
          <a:xfrm>
            <a:off x="838200" y="1825625"/>
            <a:ext cx="5943600" cy="4422775"/>
          </a:xfrm>
        </p:spPr>
        <p:txBody>
          <a:bodyPr/>
          <a:lstStyle/>
          <a:p>
            <a:r>
              <a:rPr lang="en-US" altLang="en-US" sz="2800"/>
              <a:t>47 years old</a:t>
            </a:r>
          </a:p>
          <a:p>
            <a:r>
              <a:rPr lang="en-US" altLang="en-US" sz="2800"/>
              <a:t>T2D x 20+ years</a:t>
            </a:r>
          </a:p>
          <a:p>
            <a:r>
              <a:rPr lang="en-US" altLang="en-US" sz="2800"/>
              <a:t>A1C=8.1%</a:t>
            </a:r>
          </a:p>
          <a:p>
            <a:r>
              <a:rPr lang="en-US" altLang="en-US" sz="2800"/>
              <a:t>BMI=39kg/m</a:t>
            </a:r>
            <a:r>
              <a:rPr lang="en-US" altLang="en-US" sz="2800" baseline="30000"/>
              <a:t>2</a:t>
            </a:r>
          </a:p>
          <a:p>
            <a:r>
              <a:rPr lang="en-US" altLang="en-US" sz="2800"/>
              <a:t>Works as a bank teller</a:t>
            </a:r>
          </a:p>
          <a:p>
            <a:r>
              <a:rPr lang="en-US" altLang="en-US" sz="2800"/>
              <a:t>No diabetes complications</a:t>
            </a:r>
          </a:p>
          <a:p>
            <a:r>
              <a:rPr lang="en-US" altLang="en-US" sz="2800"/>
              <a:t>Meds:</a:t>
            </a:r>
          </a:p>
          <a:p>
            <a:pPr lvl="1"/>
            <a:r>
              <a:rPr lang="en-US" altLang="en-US" sz="2000"/>
              <a:t>Insulin glargine 100 units qpm</a:t>
            </a:r>
          </a:p>
          <a:p>
            <a:pPr lvl="1"/>
            <a:r>
              <a:rPr lang="en-US" altLang="en-US" sz="2000"/>
              <a:t>Insulin aspart 45 units TID a.c. </a:t>
            </a:r>
          </a:p>
          <a:p>
            <a:pPr lvl="1"/>
            <a:r>
              <a:rPr lang="en-US" altLang="en-US" sz="2000"/>
              <a:t>Dapagliflozin 10mg daily </a:t>
            </a:r>
          </a:p>
          <a:p>
            <a:pPr lvl="1"/>
            <a:r>
              <a:rPr lang="en-US" altLang="en-US" sz="2000"/>
              <a:t>Dulaglutide 1.5 mg weekly</a:t>
            </a:r>
          </a:p>
          <a:p>
            <a:r>
              <a:rPr lang="en-US" altLang="en-US"/>
              <a:t>  </a:t>
            </a:r>
          </a:p>
        </p:txBody>
      </p:sp>
      <p:sp>
        <p:nvSpPr>
          <p:cNvPr id="5" name="Flowchart: Process 4">
            <a:extLst>
              <a:ext uri="{FF2B5EF4-FFF2-40B4-BE49-F238E27FC236}">
                <a16:creationId xmlns:a16="http://schemas.microsoft.com/office/drawing/2014/main" id="{3A956121-24E5-9DC1-AC61-37102E00A3E5}"/>
              </a:ext>
            </a:extLst>
          </p:cNvPr>
          <p:cNvSpPr/>
          <p:nvPr/>
        </p:nvSpPr>
        <p:spPr>
          <a:xfrm>
            <a:off x="6934200" y="2362200"/>
            <a:ext cx="4648200" cy="3429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t>Is this a good candidate for an insulin pump?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F9FE0A15-364A-3544-FF73-2D06F0C790A1}"/>
              </a:ext>
            </a:extLst>
          </p:cNvPr>
          <p:cNvSpPr>
            <a:spLocks noGrp="1"/>
          </p:cNvSpPr>
          <p:nvPr>
            <p:ph type="title"/>
          </p:nvPr>
        </p:nvSpPr>
        <p:spPr/>
        <p:txBody>
          <a:bodyPr/>
          <a:lstStyle/>
          <a:p>
            <a:pPr eaLnBrk="1" hangingPunct="1"/>
            <a:r>
              <a:rPr lang="en-US" altLang="en-US"/>
              <a:t>Guidelines: ADA</a:t>
            </a:r>
          </a:p>
        </p:txBody>
      </p:sp>
      <p:sp>
        <p:nvSpPr>
          <p:cNvPr id="3" name="Content Placeholder 2">
            <a:extLst>
              <a:ext uri="{FF2B5EF4-FFF2-40B4-BE49-F238E27FC236}">
                <a16:creationId xmlns:a16="http://schemas.microsoft.com/office/drawing/2014/main" id="{C6332664-EC17-22B9-1190-203051AC0325}"/>
              </a:ext>
            </a:extLst>
          </p:cNvPr>
          <p:cNvSpPr>
            <a:spLocks noGrp="1"/>
          </p:cNvSpPr>
          <p:nvPr>
            <p:ph idx="1"/>
          </p:nvPr>
        </p:nvSpPr>
        <p:spPr>
          <a:xfrm>
            <a:off x="304800" y="1553846"/>
            <a:ext cx="7010400" cy="4351338"/>
          </a:xfrm>
        </p:spPr>
        <p:txBody>
          <a:bodyPr/>
          <a:lstStyle/>
          <a:p>
            <a:pPr eaLnBrk="1" hangingPunct="1">
              <a:defRPr/>
            </a:pPr>
            <a:r>
              <a:rPr lang="en-US" sz="2400" dirty="0">
                <a:highlight>
                  <a:srgbClr val="FFFF00"/>
                </a:highlight>
                <a:latin typeface="+mn-lt"/>
              </a:rPr>
              <a:t>CGM should be offered </a:t>
            </a:r>
            <a:r>
              <a:rPr lang="en-US" sz="2400" dirty="0">
                <a:latin typeface="+mn-lt"/>
              </a:rPr>
              <a:t>for diabetes management in adults with diabetes on multiple daily injections (MDI) or CSII who are capable of using the devices safely (either by themselves or with a caregiver). </a:t>
            </a:r>
          </a:p>
          <a:p>
            <a:pPr eaLnBrk="1" hangingPunct="1">
              <a:defRPr/>
            </a:pPr>
            <a:r>
              <a:rPr lang="en-US" sz="2400" dirty="0">
                <a:highlight>
                  <a:srgbClr val="FFFF00"/>
                </a:highlight>
                <a:latin typeface="+mn-lt"/>
              </a:rPr>
              <a:t>AID systems should be offered </a:t>
            </a:r>
            <a:r>
              <a:rPr lang="en-US" sz="2400" dirty="0">
                <a:latin typeface="+mn-lt"/>
              </a:rPr>
              <a:t>for diabetes management to youth and adults with T1D (A) and other forms of insulin deficient diabetes (E) who are capable of using the device safely.  </a:t>
            </a:r>
          </a:p>
          <a:p>
            <a:pPr eaLnBrk="1" hangingPunct="1">
              <a:defRPr/>
            </a:pPr>
            <a:r>
              <a:rPr lang="en-US" sz="2400" dirty="0">
                <a:latin typeface="+mn-lt"/>
              </a:rPr>
              <a:t>The choice of device should be made based on the individual’s circumstances, preferences and needs</a:t>
            </a:r>
            <a:r>
              <a:rPr lang="en-US" sz="2400" dirty="0"/>
              <a:t>.</a:t>
            </a:r>
          </a:p>
        </p:txBody>
      </p:sp>
      <p:pic>
        <p:nvPicPr>
          <p:cNvPr id="122884" name="Picture 6">
            <a:extLst>
              <a:ext uri="{FF2B5EF4-FFF2-40B4-BE49-F238E27FC236}">
                <a16:creationId xmlns:a16="http://schemas.microsoft.com/office/drawing/2014/main" id="{C486917C-1B0D-44AC-BE3C-B77A5DA34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1576388"/>
            <a:ext cx="2647950"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Box 7">
            <a:extLst>
              <a:ext uri="{FF2B5EF4-FFF2-40B4-BE49-F238E27FC236}">
                <a16:creationId xmlns:a16="http://schemas.microsoft.com/office/drawing/2014/main" id="{AF1BF5B3-3F43-567A-5ADB-5455BD2D97F1}"/>
              </a:ext>
            </a:extLst>
          </p:cNvPr>
          <p:cNvSpPr txBox="1">
            <a:spLocks noChangeArrowheads="1"/>
          </p:cNvSpPr>
          <p:nvPr/>
        </p:nvSpPr>
        <p:spPr bwMode="auto">
          <a:xfrm>
            <a:off x="7642225" y="6491288"/>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383636"/>
                </a:solidFill>
                <a:cs typeface="Arial" panose="020B0604020202020204" pitchFamily="34" charset="0"/>
              </a:rPr>
              <a:t>Diabetes Care</a:t>
            </a:r>
            <a:r>
              <a:rPr lang="en-US" altLang="en-US" sz="1200">
                <a:solidFill>
                  <a:srgbClr val="383636"/>
                </a:solidFill>
                <a:cs typeface="Arial" panose="020B0604020202020204" pitchFamily="34" charset="0"/>
              </a:rPr>
              <a:t> 2023;46(Supplement_1):S111–S127</a:t>
            </a:r>
            <a:endParaRPr lang="en-US" altLang="en-US" sz="1200">
              <a:cs typeface="Arial" panose="020B0604020202020204"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D9D98480-0645-734B-2DC8-5A35C19D9575}"/>
              </a:ext>
            </a:extLst>
          </p:cNvPr>
          <p:cNvSpPr>
            <a:spLocks noGrp="1"/>
          </p:cNvSpPr>
          <p:nvPr>
            <p:ph type="title"/>
          </p:nvPr>
        </p:nvSpPr>
        <p:spPr/>
        <p:txBody>
          <a:bodyPr/>
          <a:lstStyle/>
          <a:p>
            <a:r>
              <a:rPr lang="en-US" altLang="en-US" dirty="0"/>
              <a:t>Case 1</a:t>
            </a:r>
          </a:p>
        </p:txBody>
      </p:sp>
      <p:pic>
        <p:nvPicPr>
          <p:cNvPr id="124931" name="Picture 4">
            <a:extLst>
              <a:ext uri="{FF2B5EF4-FFF2-40B4-BE49-F238E27FC236}">
                <a16:creationId xmlns:a16="http://schemas.microsoft.com/office/drawing/2014/main" id="{0D34A9B0-94A7-4FE2-CDE2-47FD0D241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401888"/>
            <a:ext cx="66103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8">
            <a:extLst>
              <a:ext uri="{FF2B5EF4-FFF2-40B4-BE49-F238E27FC236}">
                <a16:creationId xmlns:a16="http://schemas.microsoft.com/office/drawing/2014/main" id="{67419EFA-3169-501A-E929-3806297CC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574800"/>
            <a:ext cx="462915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Box 9">
            <a:extLst>
              <a:ext uri="{FF2B5EF4-FFF2-40B4-BE49-F238E27FC236}">
                <a16:creationId xmlns:a16="http://schemas.microsoft.com/office/drawing/2014/main" id="{DCE96E06-FBAA-04BB-14F3-D0C74731A243}"/>
              </a:ext>
            </a:extLst>
          </p:cNvPr>
          <p:cNvSpPr txBox="1">
            <a:spLocks noChangeArrowheads="1"/>
          </p:cNvSpPr>
          <p:nvPr/>
        </p:nvSpPr>
        <p:spPr bwMode="auto">
          <a:xfrm>
            <a:off x="7696200" y="4567238"/>
            <a:ext cx="3276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2"/>
                </a:solidFill>
              </a:rPr>
              <a:t>TDD decreased by 30%</a:t>
            </a:r>
          </a:p>
          <a:p>
            <a:pPr algn="ctr"/>
            <a:r>
              <a:rPr lang="en-US" altLang="en-US" sz="3200" b="1">
                <a:solidFill>
                  <a:schemeClr val="bg2"/>
                </a:solidFill>
              </a:rPr>
              <a:t>Follow-Up A1C=6.7%</a:t>
            </a:r>
          </a:p>
        </p:txBody>
      </p:sp>
      <p:sp>
        <p:nvSpPr>
          <p:cNvPr id="124934" name="TextBox 10">
            <a:extLst>
              <a:ext uri="{FF2B5EF4-FFF2-40B4-BE49-F238E27FC236}">
                <a16:creationId xmlns:a16="http://schemas.microsoft.com/office/drawing/2014/main" id="{B7FBB391-D6FA-60F2-178F-E8150216C1D2}"/>
              </a:ext>
            </a:extLst>
          </p:cNvPr>
          <p:cNvSpPr txBox="1">
            <a:spLocks noChangeArrowheads="1"/>
          </p:cNvSpPr>
          <p:nvPr/>
        </p:nvSpPr>
        <p:spPr bwMode="auto">
          <a:xfrm>
            <a:off x="685800" y="1371600"/>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bg2"/>
                </a:solidFill>
              </a:rPr>
              <a:t>47yo T2DM, A1C=8.1%, BMI=39kg/m</a:t>
            </a:r>
            <a:r>
              <a:rPr lang="en-US" altLang="en-US" sz="2400" b="1" baseline="30000">
                <a:solidFill>
                  <a:schemeClr val="bg2"/>
                </a:solidFill>
              </a:rPr>
              <a:t>2</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F757899-E80A-470A-DFF7-A00E97328F30}"/>
              </a:ext>
            </a:extLst>
          </p:cNvPr>
          <p:cNvSpPr>
            <a:spLocks noGrp="1"/>
          </p:cNvSpPr>
          <p:nvPr>
            <p:ph type="title"/>
          </p:nvPr>
        </p:nvSpPr>
        <p:spPr/>
        <p:txBody>
          <a:bodyPr/>
          <a:lstStyle/>
          <a:p>
            <a:r>
              <a:rPr lang="en-US" altLang="en-US" dirty="0"/>
              <a:t>Case 2: Rebound Hyperglycemia</a:t>
            </a:r>
          </a:p>
        </p:txBody>
      </p:sp>
      <p:sp>
        <p:nvSpPr>
          <p:cNvPr id="75779" name="Content Placeholder 4">
            <a:extLst>
              <a:ext uri="{FF2B5EF4-FFF2-40B4-BE49-F238E27FC236}">
                <a16:creationId xmlns:a16="http://schemas.microsoft.com/office/drawing/2014/main" id="{2321AAAD-A13F-45CD-83DC-DA8E6039D56E}"/>
              </a:ext>
            </a:extLst>
          </p:cNvPr>
          <p:cNvSpPr>
            <a:spLocks noGrp="1"/>
          </p:cNvSpPr>
          <p:nvPr>
            <p:ph idx="1"/>
          </p:nvPr>
        </p:nvSpPr>
        <p:spPr/>
        <p:txBody>
          <a:bodyPr/>
          <a:lstStyle/>
          <a:p>
            <a:endParaRPr lang="en-US" altLang="en-US"/>
          </a:p>
        </p:txBody>
      </p:sp>
      <p:sp>
        <p:nvSpPr>
          <p:cNvPr id="75780" name="Slide Number Placeholder 2">
            <a:extLst>
              <a:ext uri="{FF2B5EF4-FFF2-40B4-BE49-F238E27FC236}">
                <a16:creationId xmlns:a16="http://schemas.microsoft.com/office/drawing/2014/main" id="{A4A8BE8E-6406-B852-2757-9E654A6FA3FB}"/>
              </a:ext>
            </a:extLst>
          </p:cNvPr>
          <p:cNvSpPr>
            <a:spLocks noGrp="1" noChangeArrowheads="1"/>
          </p:cNvSpPr>
          <p:nvPr>
            <p:ph type="sldNum" sz="quarter" idx="4294967295"/>
          </p:nvPr>
        </p:nvSpPr>
        <p:spPr bwMode="auto">
          <a:xfrm>
            <a:off x="0" y="6570663"/>
            <a:ext cx="7921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CA272-2470-497D-BB5F-EC9E1375EE24}" type="slidenum">
              <a:rPr lang="en-US" altLang="en-US"/>
              <a:pPr/>
              <a:t>159</a:t>
            </a:fld>
            <a:r>
              <a:rPr lang="en-US" altLang="en-US">
                <a:solidFill>
                  <a:schemeClr val="accent1"/>
                </a:solidFill>
              </a:rPr>
              <a:t>  |</a:t>
            </a:r>
          </a:p>
        </p:txBody>
      </p:sp>
      <p:sp>
        <p:nvSpPr>
          <p:cNvPr id="75781" name="TextBox 10">
            <a:extLst>
              <a:ext uri="{FF2B5EF4-FFF2-40B4-BE49-F238E27FC236}">
                <a16:creationId xmlns:a16="http://schemas.microsoft.com/office/drawing/2014/main" id="{B2332BBA-50AC-4791-0D08-847540C9D6A4}"/>
              </a:ext>
            </a:extLst>
          </p:cNvPr>
          <p:cNvSpPr txBox="1">
            <a:spLocks noChangeArrowheads="1"/>
          </p:cNvSpPr>
          <p:nvPr/>
        </p:nvSpPr>
        <p:spPr bwMode="auto">
          <a:xfrm>
            <a:off x="10610850" y="188913"/>
            <a:ext cx="1473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Tandem </a:t>
            </a:r>
          </a:p>
          <a:p>
            <a:r>
              <a:rPr lang="en-US" altLang="en-US" sz="1600"/>
              <a:t>T1 Diabetes</a:t>
            </a:r>
          </a:p>
          <a:p>
            <a:r>
              <a:rPr lang="en-US" altLang="en-US" sz="1600"/>
              <a:t>32 y/o male</a:t>
            </a:r>
          </a:p>
          <a:p>
            <a:endParaRPr lang="en-US" altLang="en-US"/>
          </a:p>
        </p:txBody>
      </p:sp>
      <p:pic>
        <p:nvPicPr>
          <p:cNvPr id="75782" name="Picture 3">
            <a:extLst>
              <a:ext uri="{FF2B5EF4-FFF2-40B4-BE49-F238E27FC236}">
                <a16:creationId xmlns:a16="http://schemas.microsoft.com/office/drawing/2014/main" id="{6B860E19-4E3D-D590-75AA-FCB1EC08E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4" t="2762" r="616" b="1106"/>
          <a:stretch>
            <a:fillRect/>
          </a:stretch>
        </p:blipFill>
        <p:spPr bwMode="auto">
          <a:xfrm>
            <a:off x="492125" y="1193800"/>
            <a:ext cx="9351963"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B4F6FAF6-29D6-D6D2-B4FA-1447EA966E55}"/>
              </a:ext>
            </a:extLst>
          </p:cNvPr>
          <p:cNvSpPr/>
          <p:nvPr/>
        </p:nvSpPr>
        <p:spPr>
          <a:xfrm rot="19604182">
            <a:off x="4000500" y="4498975"/>
            <a:ext cx="2846388" cy="58896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a:extLst>
              <a:ext uri="{FF2B5EF4-FFF2-40B4-BE49-F238E27FC236}">
                <a16:creationId xmlns:a16="http://schemas.microsoft.com/office/drawing/2014/main" id="{ADE459F8-F6C8-C989-58D5-7DF23D94C97F}"/>
              </a:ext>
            </a:extLst>
          </p:cNvPr>
          <p:cNvSpPr/>
          <p:nvPr/>
        </p:nvSpPr>
        <p:spPr>
          <a:xfrm rot="19968749">
            <a:off x="5894388" y="1435100"/>
            <a:ext cx="2714625" cy="7048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BF346E62-49DE-034C-8760-0B03966FD6F1}"/>
              </a:ext>
            </a:extLst>
          </p:cNvPr>
          <p:cNvSpPr/>
          <p:nvPr/>
        </p:nvSpPr>
        <p:spPr>
          <a:xfrm>
            <a:off x="5957888" y="3187700"/>
            <a:ext cx="1006475" cy="642938"/>
          </a:xfrm>
          <a:prstGeom prst="rect">
            <a:avLst/>
          </a:prstGeom>
          <a:noFill/>
          <a:ln w="5715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a:extLst>
              <a:ext uri="{FF2B5EF4-FFF2-40B4-BE49-F238E27FC236}">
                <a16:creationId xmlns:a16="http://schemas.microsoft.com/office/drawing/2014/main" id="{540E8433-98AA-1EF3-2FD8-5B70933E1086}"/>
              </a:ext>
            </a:extLst>
          </p:cNvPr>
          <p:cNvSpPr/>
          <p:nvPr/>
        </p:nvSpPr>
        <p:spPr>
          <a:xfrm>
            <a:off x="3975100" y="6076950"/>
            <a:ext cx="1104900" cy="642938"/>
          </a:xfrm>
          <a:prstGeom prst="rect">
            <a:avLst/>
          </a:prstGeom>
          <a:noFill/>
          <a:ln w="5715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5">
            <a:extLst>
              <a:ext uri="{FF2B5EF4-FFF2-40B4-BE49-F238E27FC236}">
                <a16:creationId xmlns:a16="http://schemas.microsoft.com/office/drawing/2014/main" id="{0736892B-E32C-0622-7F5F-2DB2A70A4603}"/>
              </a:ext>
            </a:extLst>
          </p:cNvPr>
          <p:cNvSpPr>
            <a:spLocks noGrp="1"/>
          </p:cNvSpPr>
          <p:nvPr>
            <p:ph type="title"/>
          </p:nvPr>
        </p:nvSpPr>
        <p:spPr/>
        <p:txBody>
          <a:bodyPr/>
          <a:lstStyle/>
          <a:p>
            <a:r>
              <a:rPr lang="en-US" altLang="en-US"/>
              <a:t>Integrated CGM </a:t>
            </a:r>
          </a:p>
        </p:txBody>
      </p:sp>
      <p:sp>
        <p:nvSpPr>
          <p:cNvPr id="88067" name="Content Placeholder 2">
            <a:extLst>
              <a:ext uri="{FF2B5EF4-FFF2-40B4-BE49-F238E27FC236}">
                <a16:creationId xmlns:a16="http://schemas.microsoft.com/office/drawing/2014/main" id="{8FC0EAA8-9B3E-FB95-A23C-D6ADF6067D0D}"/>
              </a:ext>
            </a:extLst>
          </p:cNvPr>
          <p:cNvSpPr>
            <a:spLocks noGrp="1"/>
          </p:cNvSpPr>
          <p:nvPr>
            <p:ph type="body" idx="1"/>
          </p:nvPr>
        </p:nvSpPr>
        <p:spPr>
          <a:xfrm>
            <a:off x="350838" y="1730375"/>
            <a:ext cx="5407025" cy="4525963"/>
          </a:xfrm>
        </p:spPr>
        <p:txBody>
          <a:bodyPr/>
          <a:lstStyle/>
          <a:p>
            <a:r>
              <a:rPr lang="en-US" altLang="en-US" sz="2400">
                <a:solidFill>
                  <a:schemeClr val="bg1"/>
                </a:solidFill>
              </a:rPr>
              <a:t>Dexcom G6, G7 and Libre 2, Libre 3 are integrated CGM (iCGM)</a:t>
            </a:r>
          </a:p>
          <a:p>
            <a:endParaRPr lang="en-US" altLang="en-US" sz="2400">
              <a:solidFill>
                <a:schemeClr val="bg1"/>
              </a:solidFill>
            </a:endParaRPr>
          </a:p>
          <a:p>
            <a:r>
              <a:rPr lang="en-US" altLang="en-US" sz="2400">
                <a:solidFill>
                  <a:schemeClr val="bg1"/>
                </a:solidFill>
              </a:rPr>
              <a:t>Integration with digitally connected devices (eg, pumps, pens, automated insulin dosing [AID] systems)</a:t>
            </a:r>
          </a:p>
        </p:txBody>
      </p:sp>
      <p:pic>
        <p:nvPicPr>
          <p:cNvPr id="88068" name="Picture 22">
            <a:extLst>
              <a:ext uri="{FF2B5EF4-FFF2-40B4-BE49-F238E27FC236}">
                <a16:creationId xmlns:a16="http://schemas.microsoft.com/office/drawing/2014/main" id="{4F37A1FD-8961-DE66-72E5-CA814EEB4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55800"/>
            <a:ext cx="4959350" cy="36607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9" name="Picture 2">
            <a:extLst>
              <a:ext uri="{FF2B5EF4-FFF2-40B4-BE49-F238E27FC236}">
                <a16:creationId xmlns:a16="http://schemas.microsoft.com/office/drawing/2014/main" id="{9970E5D6-08B1-844E-49BE-F6508C3BD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19600"/>
            <a:ext cx="35433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0EEF-6529-45B9-996E-7B22E4FD8565}"/>
              </a:ext>
            </a:extLst>
          </p:cNvPr>
          <p:cNvSpPr>
            <a:spLocks noGrp="1"/>
          </p:cNvSpPr>
          <p:nvPr>
            <p:ph type="title"/>
          </p:nvPr>
        </p:nvSpPr>
        <p:spPr>
          <a:xfrm>
            <a:off x="0" y="228600"/>
            <a:ext cx="6629400" cy="1325563"/>
          </a:xfrm>
        </p:spPr>
        <p:txBody>
          <a:bodyPr/>
          <a:lstStyle/>
          <a:p>
            <a:r>
              <a:rPr lang="en-US" dirty="0"/>
              <a:t>Case 3</a:t>
            </a:r>
          </a:p>
        </p:txBody>
      </p:sp>
      <p:sp>
        <p:nvSpPr>
          <p:cNvPr id="3" name="Content Placeholder 2">
            <a:extLst>
              <a:ext uri="{FF2B5EF4-FFF2-40B4-BE49-F238E27FC236}">
                <a16:creationId xmlns:a16="http://schemas.microsoft.com/office/drawing/2014/main" id="{367906C8-735D-4E6F-6067-4DE85DF7E9D3}"/>
              </a:ext>
            </a:extLst>
          </p:cNvPr>
          <p:cNvSpPr>
            <a:spLocks noGrp="1"/>
          </p:cNvSpPr>
          <p:nvPr>
            <p:ph idx="1"/>
          </p:nvPr>
        </p:nvSpPr>
        <p:spPr>
          <a:xfrm>
            <a:off x="838200" y="1825625"/>
            <a:ext cx="4419600" cy="4351338"/>
          </a:xfrm>
        </p:spPr>
        <p:txBody>
          <a:bodyPr/>
          <a:lstStyle/>
          <a:p>
            <a:r>
              <a:rPr lang="en-US" sz="3600" dirty="0"/>
              <a:t>DS is a 52yoM with T1D and retinopathy. </a:t>
            </a:r>
          </a:p>
          <a:p>
            <a:r>
              <a:rPr lang="en-US" sz="3600" dirty="0"/>
              <a:t>BMI=30</a:t>
            </a:r>
          </a:p>
          <a:p>
            <a:r>
              <a:rPr lang="en-US" sz="3600" dirty="0"/>
              <a:t>Last A1C=9</a:t>
            </a:r>
          </a:p>
          <a:p>
            <a:r>
              <a:rPr lang="en-US" sz="3600" dirty="0"/>
              <a:t>Started OP5 2 months ago from Eros</a:t>
            </a:r>
          </a:p>
        </p:txBody>
      </p:sp>
      <p:pic>
        <p:nvPicPr>
          <p:cNvPr id="7" name="Picture 6">
            <a:extLst>
              <a:ext uri="{FF2B5EF4-FFF2-40B4-BE49-F238E27FC236}">
                <a16:creationId xmlns:a16="http://schemas.microsoft.com/office/drawing/2014/main" id="{CFE0830B-3BB9-4FBF-0667-DA25312DA5C0}"/>
              </a:ext>
            </a:extLst>
          </p:cNvPr>
          <p:cNvPicPr>
            <a:picLocks noChangeAspect="1"/>
          </p:cNvPicPr>
          <p:nvPr/>
        </p:nvPicPr>
        <p:blipFill>
          <a:blip r:embed="rId3"/>
          <a:stretch>
            <a:fillRect/>
          </a:stretch>
        </p:blipFill>
        <p:spPr>
          <a:xfrm>
            <a:off x="5257800" y="342900"/>
            <a:ext cx="6918193" cy="6172200"/>
          </a:xfrm>
          <a:prstGeom prst="rect">
            <a:avLst/>
          </a:prstGeom>
        </p:spPr>
      </p:pic>
    </p:spTree>
    <p:extLst>
      <p:ext uri="{BB962C8B-B14F-4D97-AF65-F5344CB8AC3E}">
        <p14:creationId xmlns:p14="http://schemas.microsoft.com/office/powerpoint/2010/main" val="41537978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CF61-0E01-C682-0593-E5AEFE282C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6872DB-5B38-DC8A-E4C5-621B1B1279E4}"/>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90633F18-D096-C6E4-C382-536C2C5403ED}"/>
              </a:ext>
            </a:extLst>
          </p:cNvPr>
          <p:cNvPicPr>
            <a:picLocks noChangeAspect="1"/>
          </p:cNvPicPr>
          <p:nvPr/>
        </p:nvPicPr>
        <p:blipFill>
          <a:blip r:embed="rId2"/>
          <a:stretch>
            <a:fillRect/>
          </a:stretch>
        </p:blipFill>
        <p:spPr>
          <a:xfrm>
            <a:off x="1752599" y="652734"/>
            <a:ext cx="8970829" cy="5595666"/>
          </a:xfrm>
          <a:prstGeom prst="rect">
            <a:avLst/>
          </a:prstGeom>
        </p:spPr>
      </p:pic>
    </p:spTree>
    <p:extLst>
      <p:ext uri="{BB962C8B-B14F-4D97-AF65-F5344CB8AC3E}">
        <p14:creationId xmlns:p14="http://schemas.microsoft.com/office/powerpoint/2010/main" val="9890548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A656-D341-C77F-817D-B1CACF06DD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F3D78D-5698-F9E5-7820-9C5905E9FE5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60A9CC8-2124-34A8-50B6-23952CD18690}"/>
              </a:ext>
            </a:extLst>
          </p:cNvPr>
          <p:cNvPicPr>
            <a:picLocks noChangeAspect="1"/>
          </p:cNvPicPr>
          <p:nvPr/>
        </p:nvPicPr>
        <p:blipFill>
          <a:blip r:embed="rId2"/>
          <a:stretch>
            <a:fillRect/>
          </a:stretch>
        </p:blipFill>
        <p:spPr>
          <a:xfrm>
            <a:off x="1247098" y="1361786"/>
            <a:ext cx="9697803" cy="4134427"/>
          </a:xfrm>
          <a:prstGeom prst="rect">
            <a:avLst/>
          </a:prstGeom>
        </p:spPr>
      </p:pic>
    </p:spTree>
    <p:extLst>
      <p:ext uri="{BB962C8B-B14F-4D97-AF65-F5344CB8AC3E}">
        <p14:creationId xmlns:p14="http://schemas.microsoft.com/office/powerpoint/2010/main" val="158241748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C1D1-9024-0651-9F5B-E654D553FA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14C07A-B3DB-F3C4-75C7-9DD8D3993527}"/>
              </a:ext>
            </a:extLst>
          </p:cNvPr>
          <p:cNvSpPr>
            <a:spLocks noGrp="1"/>
          </p:cNvSpPr>
          <p:nvPr>
            <p:ph idx="1"/>
          </p:nvPr>
        </p:nvSpPr>
        <p:spPr>
          <a:xfrm>
            <a:off x="179705" y="1905000"/>
            <a:ext cx="2514600" cy="4351338"/>
          </a:xfrm>
        </p:spPr>
        <p:txBody>
          <a:bodyPr/>
          <a:lstStyle/>
          <a:p>
            <a:pPr marL="0" indent="0">
              <a:buNone/>
            </a:pPr>
            <a:r>
              <a:rPr lang="en-US" dirty="0"/>
              <a:t>Pump ran out of insulin </a:t>
            </a:r>
          </a:p>
        </p:txBody>
      </p:sp>
      <p:pic>
        <p:nvPicPr>
          <p:cNvPr id="5" name="Picture 4">
            <a:extLst>
              <a:ext uri="{FF2B5EF4-FFF2-40B4-BE49-F238E27FC236}">
                <a16:creationId xmlns:a16="http://schemas.microsoft.com/office/drawing/2014/main" id="{A852F70D-6C9D-D68E-1D10-A39D27D1FFB1}"/>
              </a:ext>
            </a:extLst>
          </p:cNvPr>
          <p:cNvPicPr>
            <a:picLocks noChangeAspect="1"/>
          </p:cNvPicPr>
          <p:nvPr/>
        </p:nvPicPr>
        <p:blipFill>
          <a:blip r:embed="rId2"/>
          <a:stretch>
            <a:fillRect/>
          </a:stretch>
        </p:blipFill>
        <p:spPr>
          <a:xfrm>
            <a:off x="2819400" y="419100"/>
            <a:ext cx="8699273" cy="6019800"/>
          </a:xfrm>
          <a:prstGeom prst="rect">
            <a:avLst/>
          </a:prstGeom>
        </p:spPr>
      </p:pic>
    </p:spTree>
    <p:extLst>
      <p:ext uri="{BB962C8B-B14F-4D97-AF65-F5344CB8AC3E}">
        <p14:creationId xmlns:p14="http://schemas.microsoft.com/office/powerpoint/2010/main" val="20656147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6588-BA33-A403-8CAE-74029D93A3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075EA4-8638-AF60-837F-F108FE00992D}"/>
              </a:ext>
            </a:extLst>
          </p:cNvPr>
          <p:cNvSpPr>
            <a:spLocks noGrp="1"/>
          </p:cNvSpPr>
          <p:nvPr>
            <p:ph idx="1"/>
          </p:nvPr>
        </p:nvSpPr>
        <p:spPr>
          <a:xfrm>
            <a:off x="557349" y="1803003"/>
            <a:ext cx="2590800" cy="4351338"/>
          </a:xfrm>
        </p:spPr>
        <p:txBody>
          <a:bodyPr/>
          <a:lstStyle/>
          <a:p>
            <a:pPr marL="0" indent="0">
              <a:buNone/>
            </a:pPr>
            <a:r>
              <a:rPr lang="en-US" sz="3200" dirty="0"/>
              <a:t>Accurate carb counts or need a more intensified ICR</a:t>
            </a:r>
            <a:r>
              <a:rPr lang="en-US" dirty="0"/>
              <a:t>?</a:t>
            </a:r>
          </a:p>
        </p:txBody>
      </p:sp>
      <p:pic>
        <p:nvPicPr>
          <p:cNvPr id="7" name="Picture 6">
            <a:extLst>
              <a:ext uri="{FF2B5EF4-FFF2-40B4-BE49-F238E27FC236}">
                <a16:creationId xmlns:a16="http://schemas.microsoft.com/office/drawing/2014/main" id="{54745F4C-C2CC-1D77-61AB-1415AC0335FA}"/>
              </a:ext>
            </a:extLst>
          </p:cNvPr>
          <p:cNvPicPr>
            <a:picLocks noChangeAspect="1"/>
          </p:cNvPicPr>
          <p:nvPr/>
        </p:nvPicPr>
        <p:blipFill>
          <a:blip r:embed="rId2"/>
          <a:stretch>
            <a:fillRect/>
          </a:stretch>
        </p:blipFill>
        <p:spPr>
          <a:xfrm>
            <a:off x="3124200" y="454818"/>
            <a:ext cx="8682323" cy="5948363"/>
          </a:xfrm>
          <a:prstGeom prst="rect">
            <a:avLst/>
          </a:prstGeom>
        </p:spPr>
      </p:pic>
    </p:spTree>
    <p:extLst>
      <p:ext uri="{BB962C8B-B14F-4D97-AF65-F5344CB8AC3E}">
        <p14:creationId xmlns:p14="http://schemas.microsoft.com/office/powerpoint/2010/main" val="42107645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9DD32-5496-2A7C-7326-89286CC010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404285-3222-6E5C-DDEF-E004EB487B80}"/>
              </a:ext>
            </a:extLst>
          </p:cNvPr>
          <p:cNvSpPr>
            <a:spLocks noGrp="1"/>
          </p:cNvSpPr>
          <p:nvPr>
            <p:ph idx="1"/>
          </p:nvPr>
        </p:nvSpPr>
        <p:spPr>
          <a:xfrm>
            <a:off x="838200" y="1825625"/>
            <a:ext cx="3124200" cy="4351338"/>
          </a:xfrm>
        </p:spPr>
        <p:txBody>
          <a:bodyPr/>
          <a:lstStyle/>
          <a:p>
            <a:r>
              <a:rPr lang="en-US" dirty="0"/>
              <a:t>Daytime ICR worked well!</a:t>
            </a:r>
          </a:p>
        </p:txBody>
      </p:sp>
      <p:pic>
        <p:nvPicPr>
          <p:cNvPr id="5" name="Picture 4">
            <a:extLst>
              <a:ext uri="{FF2B5EF4-FFF2-40B4-BE49-F238E27FC236}">
                <a16:creationId xmlns:a16="http://schemas.microsoft.com/office/drawing/2014/main" id="{D56B73FC-525C-BE2F-C92C-EBF4030F9C1A}"/>
              </a:ext>
            </a:extLst>
          </p:cNvPr>
          <p:cNvPicPr>
            <a:picLocks noChangeAspect="1"/>
          </p:cNvPicPr>
          <p:nvPr/>
        </p:nvPicPr>
        <p:blipFill>
          <a:blip r:embed="rId2"/>
          <a:stretch>
            <a:fillRect/>
          </a:stretch>
        </p:blipFill>
        <p:spPr>
          <a:xfrm>
            <a:off x="4114800" y="290074"/>
            <a:ext cx="6963747" cy="6277851"/>
          </a:xfrm>
          <a:prstGeom prst="rect">
            <a:avLst/>
          </a:prstGeom>
        </p:spPr>
      </p:pic>
    </p:spTree>
    <p:extLst>
      <p:ext uri="{BB962C8B-B14F-4D97-AF65-F5344CB8AC3E}">
        <p14:creationId xmlns:p14="http://schemas.microsoft.com/office/powerpoint/2010/main" val="7232280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0EB2-FE7D-7228-FB4E-9DF43C0624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267274-EA43-A170-0B9E-6DBCF353E40A}"/>
              </a:ext>
            </a:extLst>
          </p:cNvPr>
          <p:cNvSpPr>
            <a:spLocks noGrp="1"/>
          </p:cNvSpPr>
          <p:nvPr>
            <p:ph idx="1"/>
          </p:nvPr>
        </p:nvSpPr>
        <p:spPr>
          <a:xfrm>
            <a:off x="838200" y="1825625"/>
            <a:ext cx="3505200" cy="4351338"/>
          </a:xfrm>
        </p:spPr>
        <p:txBody>
          <a:bodyPr/>
          <a:lstStyle/>
          <a:p>
            <a:pPr marL="0" indent="0">
              <a:buNone/>
            </a:pPr>
            <a:r>
              <a:rPr lang="en-US" dirty="0"/>
              <a:t>Higher in evening</a:t>
            </a:r>
          </a:p>
        </p:txBody>
      </p:sp>
      <p:pic>
        <p:nvPicPr>
          <p:cNvPr id="5" name="Picture 4">
            <a:extLst>
              <a:ext uri="{FF2B5EF4-FFF2-40B4-BE49-F238E27FC236}">
                <a16:creationId xmlns:a16="http://schemas.microsoft.com/office/drawing/2014/main" id="{E4662F6B-96FF-B09C-A485-2C85AE175525}"/>
              </a:ext>
            </a:extLst>
          </p:cNvPr>
          <p:cNvPicPr>
            <a:picLocks noChangeAspect="1"/>
          </p:cNvPicPr>
          <p:nvPr/>
        </p:nvPicPr>
        <p:blipFill>
          <a:blip r:embed="rId2"/>
          <a:stretch>
            <a:fillRect/>
          </a:stretch>
        </p:blipFill>
        <p:spPr>
          <a:xfrm>
            <a:off x="4494843" y="356759"/>
            <a:ext cx="6858957" cy="6144482"/>
          </a:xfrm>
          <a:prstGeom prst="rect">
            <a:avLst/>
          </a:prstGeom>
        </p:spPr>
      </p:pic>
    </p:spTree>
    <p:extLst>
      <p:ext uri="{BB962C8B-B14F-4D97-AF65-F5344CB8AC3E}">
        <p14:creationId xmlns:p14="http://schemas.microsoft.com/office/powerpoint/2010/main" val="23946574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3F21-6BCD-1BC4-4BED-50F34386CA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FAABCD-DBB1-1C67-F661-EA050F31CCC6}"/>
              </a:ext>
            </a:extLst>
          </p:cNvPr>
          <p:cNvSpPr>
            <a:spLocks noGrp="1"/>
          </p:cNvSpPr>
          <p:nvPr>
            <p:ph idx="1"/>
          </p:nvPr>
        </p:nvSpPr>
        <p:spPr>
          <a:xfrm>
            <a:off x="838200" y="1825625"/>
            <a:ext cx="3505200" cy="4351338"/>
          </a:xfrm>
        </p:spPr>
        <p:txBody>
          <a:bodyPr/>
          <a:lstStyle/>
          <a:p>
            <a:r>
              <a:rPr lang="en-US" dirty="0"/>
              <a:t>Wonky sensor? </a:t>
            </a:r>
          </a:p>
        </p:txBody>
      </p:sp>
      <p:pic>
        <p:nvPicPr>
          <p:cNvPr id="5" name="Picture 4">
            <a:extLst>
              <a:ext uri="{FF2B5EF4-FFF2-40B4-BE49-F238E27FC236}">
                <a16:creationId xmlns:a16="http://schemas.microsoft.com/office/drawing/2014/main" id="{BCEB0318-D03E-DF5C-BBD4-10BB8353332C}"/>
              </a:ext>
            </a:extLst>
          </p:cNvPr>
          <p:cNvPicPr>
            <a:picLocks noChangeAspect="1"/>
          </p:cNvPicPr>
          <p:nvPr/>
        </p:nvPicPr>
        <p:blipFill>
          <a:blip r:embed="rId2"/>
          <a:stretch>
            <a:fillRect/>
          </a:stretch>
        </p:blipFill>
        <p:spPr>
          <a:xfrm>
            <a:off x="4752054" y="427760"/>
            <a:ext cx="6601746" cy="6201640"/>
          </a:xfrm>
          <a:prstGeom prst="rect">
            <a:avLst/>
          </a:prstGeom>
        </p:spPr>
      </p:pic>
    </p:spTree>
    <p:extLst>
      <p:ext uri="{BB962C8B-B14F-4D97-AF65-F5344CB8AC3E}">
        <p14:creationId xmlns:p14="http://schemas.microsoft.com/office/powerpoint/2010/main" val="34046130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8FEC-79B0-3198-0F45-47C3265060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1673BD-8E62-BF09-0DA3-4E089BE52BCA}"/>
              </a:ext>
            </a:extLst>
          </p:cNvPr>
          <p:cNvSpPr>
            <a:spLocks noGrp="1"/>
          </p:cNvSpPr>
          <p:nvPr>
            <p:ph idx="1"/>
          </p:nvPr>
        </p:nvSpPr>
        <p:spPr>
          <a:xfrm>
            <a:off x="838200" y="1825625"/>
            <a:ext cx="3657600" cy="4351338"/>
          </a:xfrm>
        </p:spPr>
        <p:txBody>
          <a:bodyPr/>
          <a:lstStyle/>
          <a:p>
            <a:r>
              <a:rPr lang="en-US" dirty="0"/>
              <a:t>Correction not effective enough? Took a long time to come down</a:t>
            </a:r>
          </a:p>
        </p:txBody>
      </p:sp>
      <p:pic>
        <p:nvPicPr>
          <p:cNvPr id="5" name="Picture 4">
            <a:extLst>
              <a:ext uri="{FF2B5EF4-FFF2-40B4-BE49-F238E27FC236}">
                <a16:creationId xmlns:a16="http://schemas.microsoft.com/office/drawing/2014/main" id="{311D91EC-F72C-C71D-57CA-D9A51C98D735}"/>
              </a:ext>
            </a:extLst>
          </p:cNvPr>
          <p:cNvPicPr>
            <a:picLocks noChangeAspect="1"/>
          </p:cNvPicPr>
          <p:nvPr/>
        </p:nvPicPr>
        <p:blipFill>
          <a:blip r:embed="rId2"/>
          <a:stretch>
            <a:fillRect/>
          </a:stretch>
        </p:blipFill>
        <p:spPr>
          <a:xfrm>
            <a:off x="4953000" y="1554163"/>
            <a:ext cx="7001852" cy="4639322"/>
          </a:xfrm>
          <a:prstGeom prst="rect">
            <a:avLst/>
          </a:prstGeom>
        </p:spPr>
      </p:pic>
    </p:spTree>
    <p:extLst>
      <p:ext uri="{BB962C8B-B14F-4D97-AF65-F5344CB8AC3E}">
        <p14:creationId xmlns:p14="http://schemas.microsoft.com/office/powerpoint/2010/main" val="131476410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3D3E-BD56-CFD3-4902-2D67A84343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0F7ADA-A13B-5088-BFB0-4C7AB681FB9B}"/>
              </a:ext>
            </a:extLst>
          </p:cNvPr>
          <p:cNvSpPr>
            <a:spLocks noGrp="1"/>
          </p:cNvSpPr>
          <p:nvPr>
            <p:ph idx="1"/>
          </p:nvPr>
        </p:nvSpPr>
        <p:spPr>
          <a:xfrm>
            <a:off x="838200" y="1825625"/>
            <a:ext cx="3657600" cy="4351338"/>
          </a:xfrm>
        </p:spPr>
        <p:txBody>
          <a:bodyPr/>
          <a:lstStyle/>
          <a:p>
            <a:r>
              <a:rPr lang="en-US" dirty="0"/>
              <a:t>More ineffective corrections</a:t>
            </a:r>
          </a:p>
        </p:txBody>
      </p:sp>
      <p:pic>
        <p:nvPicPr>
          <p:cNvPr id="7" name="Picture 6">
            <a:extLst>
              <a:ext uri="{FF2B5EF4-FFF2-40B4-BE49-F238E27FC236}">
                <a16:creationId xmlns:a16="http://schemas.microsoft.com/office/drawing/2014/main" id="{55C0C76E-F095-316D-B1A9-61B84B7FB912}"/>
              </a:ext>
            </a:extLst>
          </p:cNvPr>
          <p:cNvPicPr>
            <a:picLocks noChangeAspect="1"/>
          </p:cNvPicPr>
          <p:nvPr/>
        </p:nvPicPr>
        <p:blipFill>
          <a:blip r:embed="rId3"/>
          <a:stretch>
            <a:fillRect/>
          </a:stretch>
        </p:blipFill>
        <p:spPr>
          <a:xfrm>
            <a:off x="4532948" y="408707"/>
            <a:ext cx="6820852" cy="6220693"/>
          </a:xfrm>
          <a:prstGeom prst="rect">
            <a:avLst/>
          </a:prstGeom>
        </p:spPr>
      </p:pic>
    </p:spTree>
    <p:extLst>
      <p:ext uri="{BB962C8B-B14F-4D97-AF65-F5344CB8AC3E}">
        <p14:creationId xmlns:p14="http://schemas.microsoft.com/office/powerpoint/2010/main" val="2555017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259F329-E9B5-3B33-5FBC-1C35CA43D73D}"/>
              </a:ext>
            </a:extLst>
          </p:cNvPr>
          <p:cNvSpPr>
            <a:spLocks noGrp="1"/>
          </p:cNvSpPr>
          <p:nvPr>
            <p:ph type="title"/>
          </p:nvPr>
        </p:nvSpPr>
        <p:spPr/>
        <p:txBody>
          <a:bodyPr>
            <a:normAutofit/>
          </a:bodyPr>
          <a:lstStyle/>
          <a:p>
            <a:pPr>
              <a:defRPr/>
            </a:pPr>
            <a:r>
              <a:rPr lang="en-US" sz="4800">
                <a:latin typeface="+mn-lt"/>
                <a:ea typeface="+mj-lt"/>
                <a:cs typeface="Arial Black" panose="020B0604020202020204" pitchFamily="34" charset="0"/>
              </a:rPr>
              <a:t>CGM Key Metrics</a:t>
            </a:r>
            <a:endParaRPr lang="en-US" sz="4800" baseline="30000">
              <a:latin typeface="+mn-lt"/>
              <a:ea typeface="+mj-lt"/>
              <a:cs typeface="Arial Black" panose="020B0604020202020204" pitchFamily="34" charset="0"/>
            </a:endParaRPr>
          </a:p>
        </p:txBody>
      </p:sp>
      <p:sp>
        <p:nvSpPr>
          <p:cNvPr id="85" name="Footer Placeholder 6">
            <a:extLst>
              <a:ext uri="{FF2B5EF4-FFF2-40B4-BE49-F238E27FC236}">
                <a16:creationId xmlns:a16="http://schemas.microsoft.com/office/drawing/2014/main" id="{500608A8-7844-9448-D0FC-2CECE5555B2B}"/>
              </a:ext>
            </a:extLst>
          </p:cNvPr>
          <p:cNvSpPr txBox="1">
            <a:spLocks/>
          </p:cNvSpPr>
          <p:nvPr/>
        </p:nvSpPr>
        <p:spPr>
          <a:xfrm>
            <a:off x="249238" y="6334125"/>
            <a:ext cx="11145837" cy="5762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800">
              <a:solidFill>
                <a:srgbClr val="8E908F"/>
              </a:solidFill>
              <a:latin typeface="Arial" panose="020B0604020202020204" pitchFamily="34" charset="0"/>
              <a:cs typeface="Arial" panose="020B0604020202020204" pitchFamily="34" charset="0"/>
            </a:endParaRPr>
          </a:p>
          <a:p>
            <a:pPr marL="228600" indent="-228600" fontAlgn="auto">
              <a:spcBef>
                <a:spcPts val="0"/>
              </a:spcBef>
              <a:spcAft>
                <a:spcPts val="0"/>
              </a:spcAft>
              <a:buFontTx/>
              <a:buAutoNum type="arabicPeriod"/>
              <a:defRPr/>
            </a:pPr>
            <a:r>
              <a:rPr lang="en-US" sz="800" err="1">
                <a:solidFill>
                  <a:srgbClr val="8E908F"/>
                </a:solidFill>
                <a:latin typeface="Arial"/>
                <a:cs typeface="Arial"/>
              </a:rPr>
              <a:t>Battelino</a:t>
            </a:r>
            <a:r>
              <a:rPr lang="en-US" sz="800">
                <a:solidFill>
                  <a:srgbClr val="8E908F"/>
                </a:solidFill>
                <a:latin typeface="Arial"/>
                <a:cs typeface="Arial"/>
              </a:rPr>
              <a:t> T et al. </a:t>
            </a:r>
            <a:r>
              <a:rPr lang="en-US" sz="800" i="1">
                <a:solidFill>
                  <a:srgbClr val="8E908F"/>
                </a:solidFill>
                <a:latin typeface="Arial"/>
                <a:cs typeface="Arial"/>
              </a:rPr>
              <a:t>Diabetes Care</a:t>
            </a:r>
            <a:r>
              <a:rPr lang="en-US" sz="800">
                <a:solidFill>
                  <a:srgbClr val="8E908F"/>
                </a:solidFill>
                <a:latin typeface="Arial"/>
                <a:cs typeface="Arial"/>
              </a:rPr>
              <a:t>. 2019;42(8):1593-1603. </a:t>
            </a:r>
            <a:r>
              <a:rPr lang="en-US" sz="800">
                <a:solidFill>
                  <a:srgbClr val="DBDBDB">
                    <a:lumMod val="75000"/>
                  </a:srgbClr>
                </a:solidFill>
                <a:latin typeface="Arial"/>
                <a:cs typeface="Arial"/>
              </a:rPr>
              <a:t>. 2. American Diabetes Association. </a:t>
            </a:r>
            <a:r>
              <a:rPr lang="en-US" sz="800" i="1">
                <a:solidFill>
                  <a:srgbClr val="DBDBDB">
                    <a:lumMod val="75000"/>
                  </a:srgbClr>
                </a:solidFill>
                <a:latin typeface="Arial"/>
                <a:cs typeface="Arial"/>
              </a:rPr>
              <a:t>Diabetes Care 2021;44(Suppl. 1):S73–S84 | https://doi.org/10.2337/dc21-S006</a:t>
            </a:r>
            <a:r>
              <a:rPr lang="en-US" sz="800">
                <a:solidFill>
                  <a:srgbClr val="8E908F"/>
                </a:solidFill>
                <a:latin typeface="Arial"/>
                <a:cs typeface="Arial"/>
              </a:rPr>
              <a:t>. </a:t>
            </a:r>
          </a:p>
          <a:p>
            <a:pPr fontAlgn="auto">
              <a:spcBef>
                <a:spcPts val="0"/>
              </a:spcBef>
              <a:spcAft>
                <a:spcPts val="0"/>
              </a:spcAft>
              <a:defRPr/>
            </a:pPr>
            <a:br>
              <a:rPr lang="en-US" sz="800">
                <a:solidFill>
                  <a:srgbClr val="8E908F"/>
                </a:solidFill>
                <a:latin typeface="Arial" panose="020B0604020202020204" pitchFamily="34" charset="0"/>
                <a:cs typeface="Arial" panose="020B0604020202020204" pitchFamily="34" charset="0"/>
              </a:rPr>
            </a:br>
            <a:endParaRPr lang="en-US" sz="800">
              <a:solidFill>
                <a:srgbClr val="8E908F"/>
              </a:solidFill>
              <a:latin typeface="Arial"/>
              <a:cs typeface="Arial"/>
            </a:endParaRPr>
          </a:p>
        </p:txBody>
      </p:sp>
      <p:grpSp>
        <p:nvGrpSpPr>
          <p:cNvPr id="90116" name="Group 99">
            <a:extLst>
              <a:ext uri="{FF2B5EF4-FFF2-40B4-BE49-F238E27FC236}">
                <a16:creationId xmlns:a16="http://schemas.microsoft.com/office/drawing/2014/main" id="{20C7D77D-A048-DA27-DBC3-6E574FD17A88}"/>
              </a:ext>
            </a:extLst>
          </p:cNvPr>
          <p:cNvGrpSpPr>
            <a:grpSpLocks/>
          </p:cNvGrpSpPr>
          <p:nvPr/>
        </p:nvGrpSpPr>
        <p:grpSpPr bwMode="auto">
          <a:xfrm>
            <a:off x="209550" y="1647825"/>
            <a:ext cx="4006850" cy="4446588"/>
            <a:chOff x="4167711" y="1745545"/>
            <a:chExt cx="4006066" cy="4121514"/>
          </a:xfrm>
        </p:grpSpPr>
        <p:sp>
          <p:nvSpPr>
            <p:cNvPr id="101" name="TextBox 100">
              <a:extLst>
                <a:ext uri="{FF2B5EF4-FFF2-40B4-BE49-F238E27FC236}">
                  <a16:creationId xmlns:a16="http://schemas.microsoft.com/office/drawing/2014/main" id="{4D9370EE-5B7C-29B3-8460-8380891D54CA}"/>
                </a:ext>
              </a:extLst>
            </p:cNvPr>
            <p:cNvSpPr txBox="1"/>
            <p:nvPr/>
          </p:nvSpPr>
          <p:spPr>
            <a:xfrm>
              <a:off x="4167711" y="1745545"/>
              <a:ext cx="3688628" cy="584164"/>
            </a:xfrm>
            <a:prstGeom prst="rect">
              <a:avLst/>
            </a:prstGeom>
            <a:noFill/>
          </p:spPr>
          <p:txBody>
            <a:bodyPr>
              <a:spAutoFit/>
            </a:bodyPr>
            <a:lstStyle/>
            <a:p>
              <a:pPr algn="ctr" eaLnBrk="1" fontAlgn="auto" hangingPunct="1">
                <a:spcBef>
                  <a:spcPts val="0"/>
                </a:spcBef>
                <a:spcAft>
                  <a:spcPts val="0"/>
                </a:spcAft>
                <a:defRPr/>
              </a:pPr>
              <a:r>
                <a:rPr lang="en-GB" sz="1600" b="1" kern="0" dirty="0">
                  <a:solidFill>
                    <a:srgbClr val="4D4D4D"/>
                  </a:solidFill>
                  <a:latin typeface="Arial" panose="020B0604020202020204"/>
                  <a:cs typeface="Arial"/>
                </a:rPr>
                <a:t>Recommended Time in Range </a:t>
              </a:r>
            </a:p>
            <a:p>
              <a:pPr algn="ctr" eaLnBrk="1" fontAlgn="auto" hangingPunct="1">
                <a:spcBef>
                  <a:spcPts val="0"/>
                </a:spcBef>
                <a:spcAft>
                  <a:spcPts val="0"/>
                </a:spcAft>
                <a:defRPr/>
              </a:pPr>
              <a:r>
                <a:rPr lang="en-GB" sz="1600" b="1" kern="0" dirty="0">
                  <a:solidFill>
                    <a:srgbClr val="4D4D4D"/>
                  </a:solidFill>
                  <a:latin typeface="Arial" panose="020B0604020202020204"/>
                  <a:cs typeface="Arial"/>
                </a:rPr>
                <a:t>for most people with T1D &amp; T2D</a:t>
              </a:r>
              <a:endParaRPr lang="en-GB" sz="1600" b="1" kern="0" dirty="0">
                <a:solidFill>
                  <a:srgbClr val="4D4D4D"/>
                </a:solidFill>
                <a:latin typeface="Arial" panose="020B0604020202020204"/>
                <a:cs typeface="Arial" charset="0"/>
              </a:endParaRPr>
            </a:p>
          </p:txBody>
        </p:sp>
        <p:sp>
          <p:nvSpPr>
            <p:cNvPr id="90145" name="TextBox 101">
              <a:extLst>
                <a:ext uri="{FF2B5EF4-FFF2-40B4-BE49-F238E27FC236}">
                  <a16:creationId xmlns:a16="http://schemas.microsoft.com/office/drawing/2014/main" id="{E13AB685-8941-841E-E851-563A1D885259}"/>
                </a:ext>
              </a:extLst>
            </p:cNvPr>
            <p:cNvSpPr txBox="1">
              <a:spLocks noChangeArrowheads="1"/>
            </p:cNvSpPr>
            <p:nvPr/>
          </p:nvSpPr>
          <p:spPr bwMode="auto">
            <a:xfrm>
              <a:off x="6348869" y="2337272"/>
              <a:ext cx="1007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i="1">
                  <a:solidFill>
                    <a:srgbClr val="4D4D4D"/>
                  </a:solidFill>
                  <a:ea typeface="MS PGothic" panose="020B0600070205080204" pitchFamily="34" charset="-128"/>
                  <a:cs typeface="Arial" panose="020B0604020202020204" pitchFamily="34" charset="0"/>
                </a:rPr>
                <a:t>Target time</a:t>
              </a:r>
            </a:p>
          </p:txBody>
        </p:sp>
        <p:sp>
          <p:nvSpPr>
            <p:cNvPr id="90146" name="TextBox 102">
              <a:extLst>
                <a:ext uri="{FF2B5EF4-FFF2-40B4-BE49-F238E27FC236}">
                  <a16:creationId xmlns:a16="http://schemas.microsoft.com/office/drawing/2014/main" id="{E335647F-37D2-A1BC-66B3-1E992F91CCAE}"/>
                </a:ext>
              </a:extLst>
            </p:cNvPr>
            <p:cNvSpPr txBox="1">
              <a:spLocks noChangeArrowheads="1"/>
            </p:cNvSpPr>
            <p:nvPr/>
          </p:nvSpPr>
          <p:spPr bwMode="auto">
            <a:xfrm>
              <a:off x="6377063" y="2561110"/>
              <a:ext cx="1248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&lt;5% Very High</a:t>
              </a:r>
            </a:p>
          </p:txBody>
        </p:sp>
        <p:sp>
          <p:nvSpPr>
            <p:cNvPr id="90147" name="TextBox 103">
              <a:extLst>
                <a:ext uri="{FF2B5EF4-FFF2-40B4-BE49-F238E27FC236}">
                  <a16:creationId xmlns:a16="http://schemas.microsoft.com/office/drawing/2014/main" id="{98DA92F7-EFFB-03F5-E608-CCDA343E3508}"/>
                </a:ext>
              </a:extLst>
            </p:cNvPr>
            <p:cNvSpPr txBox="1">
              <a:spLocks noChangeArrowheads="1"/>
            </p:cNvSpPr>
            <p:nvPr/>
          </p:nvSpPr>
          <p:spPr bwMode="auto">
            <a:xfrm>
              <a:off x="6377063" y="3006856"/>
              <a:ext cx="10262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&lt;25%* High</a:t>
              </a:r>
            </a:p>
          </p:txBody>
        </p:sp>
        <p:sp>
          <p:nvSpPr>
            <p:cNvPr id="90148" name="TextBox 104">
              <a:extLst>
                <a:ext uri="{FF2B5EF4-FFF2-40B4-BE49-F238E27FC236}">
                  <a16:creationId xmlns:a16="http://schemas.microsoft.com/office/drawing/2014/main" id="{D63379DC-4437-1ED2-A133-7682B0204A91}"/>
                </a:ext>
              </a:extLst>
            </p:cNvPr>
            <p:cNvSpPr txBox="1">
              <a:spLocks noChangeArrowheads="1"/>
            </p:cNvSpPr>
            <p:nvPr/>
          </p:nvSpPr>
          <p:spPr bwMode="auto">
            <a:xfrm>
              <a:off x="6377063" y="4416960"/>
              <a:ext cx="12747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&gt;70% In Range</a:t>
              </a:r>
            </a:p>
          </p:txBody>
        </p:sp>
        <p:sp>
          <p:nvSpPr>
            <p:cNvPr id="90149" name="TextBox 105">
              <a:extLst>
                <a:ext uri="{FF2B5EF4-FFF2-40B4-BE49-F238E27FC236}">
                  <a16:creationId xmlns:a16="http://schemas.microsoft.com/office/drawing/2014/main" id="{30689856-3D90-2736-77FC-A21C2BF9B1DA}"/>
                </a:ext>
              </a:extLst>
            </p:cNvPr>
            <p:cNvSpPr txBox="1">
              <a:spLocks noChangeArrowheads="1"/>
            </p:cNvSpPr>
            <p:nvPr/>
          </p:nvSpPr>
          <p:spPr bwMode="auto">
            <a:xfrm>
              <a:off x="6377063" y="5407859"/>
              <a:ext cx="9669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&lt;4%** Low</a:t>
              </a:r>
            </a:p>
          </p:txBody>
        </p:sp>
        <p:sp>
          <p:nvSpPr>
            <p:cNvPr id="90150" name="TextBox 106">
              <a:extLst>
                <a:ext uri="{FF2B5EF4-FFF2-40B4-BE49-F238E27FC236}">
                  <a16:creationId xmlns:a16="http://schemas.microsoft.com/office/drawing/2014/main" id="{B385A886-760E-9A39-539D-A23A973EC246}"/>
                </a:ext>
              </a:extLst>
            </p:cNvPr>
            <p:cNvSpPr txBox="1">
              <a:spLocks noChangeArrowheads="1"/>
            </p:cNvSpPr>
            <p:nvPr/>
          </p:nvSpPr>
          <p:spPr bwMode="auto">
            <a:xfrm>
              <a:off x="6377063" y="5590060"/>
              <a:ext cx="1214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&lt;1% Very Low</a:t>
              </a:r>
            </a:p>
          </p:txBody>
        </p:sp>
        <p:sp>
          <p:nvSpPr>
            <p:cNvPr id="90151" name="TextBox 107">
              <a:extLst>
                <a:ext uri="{FF2B5EF4-FFF2-40B4-BE49-F238E27FC236}">
                  <a16:creationId xmlns:a16="http://schemas.microsoft.com/office/drawing/2014/main" id="{6FAD411C-AC72-8855-7B57-BBFA4436A0BE}"/>
                </a:ext>
              </a:extLst>
            </p:cNvPr>
            <p:cNvSpPr txBox="1">
              <a:spLocks noChangeArrowheads="1"/>
            </p:cNvSpPr>
            <p:nvPr/>
          </p:nvSpPr>
          <p:spPr bwMode="auto">
            <a:xfrm>
              <a:off x="4417791" y="2540292"/>
              <a:ext cx="118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&gt;250 mg/dL</a:t>
              </a:r>
              <a:br>
                <a:rPr lang="en-US" altLang="en-US" sz="1200">
                  <a:solidFill>
                    <a:srgbClr val="4D4D4D"/>
                  </a:solidFill>
                  <a:ea typeface="MS PGothic" panose="020B0600070205080204" pitchFamily="34" charset="-128"/>
                  <a:cs typeface="Arial" panose="020B0604020202020204" pitchFamily="34" charset="0"/>
                </a:rPr>
              </a:br>
              <a:endParaRPr lang="en-US" altLang="en-US" sz="1200">
                <a:solidFill>
                  <a:srgbClr val="4D4D4D"/>
                </a:solidFill>
                <a:ea typeface="MS PGothic" panose="020B0600070205080204" pitchFamily="34" charset="-128"/>
                <a:cs typeface="Arial" panose="020B0604020202020204" pitchFamily="34" charset="0"/>
              </a:endParaRPr>
            </a:p>
          </p:txBody>
        </p:sp>
        <p:sp>
          <p:nvSpPr>
            <p:cNvPr id="90152" name="TextBox 108">
              <a:extLst>
                <a:ext uri="{FF2B5EF4-FFF2-40B4-BE49-F238E27FC236}">
                  <a16:creationId xmlns:a16="http://schemas.microsoft.com/office/drawing/2014/main" id="{846B8177-05FF-BA2E-AAB3-7B36EEDBBB48}"/>
                </a:ext>
              </a:extLst>
            </p:cNvPr>
            <p:cNvSpPr txBox="1">
              <a:spLocks noChangeArrowheads="1"/>
            </p:cNvSpPr>
            <p:nvPr/>
          </p:nvSpPr>
          <p:spPr bwMode="auto">
            <a:xfrm>
              <a:off x="4449813" y="3909831"/>
              <a:ext cx="1148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Target Range:</a:t>
              </a:r>
              <a:br>
                <a:rPr lang="en-US" altLang="en-US" sz="1200">
                  <a:solidFill>
                    <a:srgbClr val="4D4D4D"/>
                  </a:solidFill>
                  <a:ea typeface="MS PGothic" panose="020B0600070205080204" pitchFamily="34" charset="-128"/>
                  <a:cs typeface="Arial" panose="020B0604020202020204" pitchFamily="34" charset="0"/>
                </a:rPr>
              </a:br>
              <a:r>
                <a:rPr lang="en-US" altLang="en-US" sz="1200">
                  <a:solidFill>
                    <a:srgbClr val="4D4D4D"/>
                  </a:solidFill>
                  <a:ea typeface="MS PGothic" panose="020B0600070205080204" pitchFamily="34" charset="-128"/>
                  <a:cs typeface="Arial" panose="020B0604020202020204" pitchFamily="34" charset="0"/>
                </a:rPr>
                <a:t>70-180 mg/dL</a:t>
              </a:r>
            </a:p>
          </p:txBody>
        </p:sp>
        <p:sp>
          <p:nvSpPr>
            <p:cNvPr id="90153" name="TextBox 109">
              <a:extLst>
                <a:ext uri="{FF2B5EF4-FFF2-40B4-BE49-F238E27FC236}">
                  <a16:creationId xmlns:a16="http://schemas.microsoft.com/office/drawing/2014/main" id="{36CA153E-86F0-3C2D-4300-DBC9FDC77DBF}"/>
                </a:ext>
              </a:extLst>
            </p:cNvPr>
            <p:cNvSpPr txBox="1">
              <a:spLocks noChangeArrowheads="1"/>
            </p:cNvSpPr>
            <p:nvPr/>
          </p:nvSpPr>
          <p:spPr bwMode="auto">
            <a:xfrm>
              <a:off x="4684428" y="5418610"/>
              <a:ext cx="914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&lt;70 mg/dL</a:t>
              </a:r>
            </a:p>
          </p:txBody>
        </p:sp>
        <p:sp>
          <p:nvSpPr>
            <p:cNvPr id="90154" name="TextBox 110">
              <a:extLst>
                <a:ext uri="{FF2B5EF4-FFF2-40B4-BE49-F238E27FC236}">
                  <a16:creationId xmlns:a16="http://schemas.microsoft.com/office/drawing/2014/main" id="{387627E1-C6B2-2207-6588-C25DB2FDEA59}"/>
                </a:ext>
              </a:extLst>
            </p:cNvPr>
            <p:cNvSpPr txBox="1">
              <a:spLocks noChangeArrowheads="1"/>
            </p:cNvSpPr>
            <p:nvPr/>
          </p:nvSpPr>
          <p:spPr bwMode="auto">
            <a:xfrm>
              <a:off x="4684428" y="5590060"/>
              <a:ext cx="914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&lt;54 mg/dL</a:t>
              </a:r>
            </a:p>
          </p:txBody>
        </p:sp>
        <p:sp>
          <p:nvSpPr>
            <p:cNvPr id="90155" name="Rectangle 111">
              <a:extLst>
                <a:ext uri="{FF2B5EF4-FFF2-40B4-BE49-F238E27FC236}">
                  <a16:creationId xmlns:a16="http://schemas.microsoft.com/office/drawing/2014/main" id="{53AA5153-C42F-F8AD-B6CA-B9EAC67D4D84}"/>
                </a:ext>
              </a:extLst>
            </p:cNvPr>
            <p:cNvSpPr>
              <a:spLocks noChangeArrowheads="1"/>
            </p:cNvSpPr>
            <p:nvPr/>
          </p:nvSpPr>
          <p:spPr bwMode="auto">
            <a:xfrm>
              <a:off x="5638850" y="3380898"/>
              <a:ext cx="704088" cy="2126047"/>
            </a:xfrm>
            <a:prstGeom prst="rect">
              <a:avLst/>
            </a:prstGeom>
            <a:solidFill>
              <a:schemeClr val="accent1"/>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90156" name="Rectangle 112">
              <a:extLst>
                <a:ext uri="{FF2B5EF4-FFF2-40B4-BE49-F238E27FC236}">
                  <a16:creationId xmlns:a16="http://schemas.microsoft.com/office/drawing/2014/main" id="{0750408F-AE1A-735C-F0E7-9392361CA5DC}"/>
                </a:ext>
              </a:extLst>
            </p:cNvPr>
            <p:cNvSpPr>
              <a:spLocks noChangeArrowheads="1"/>
            </p:cNvSpPr>
            <p:nvPr/>
          </p:nvSpPr>
          <p:spPr bwMode="auto">
            <a:xfrm>
              <a:off x="5638850" y="2764051"/>
              <a:ext cx="704088" cy="616847"/>
            </a:xfrm>
            <a:prstGeom prst="rect">
              <a:avLst/>
            </a:prstGeom>
            <a:solidFill>
              <a:srgbClr val="FFE200"/>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90157" name="Rectangle 113">
              <a:extLst>
                <a:ext uri="{FF2B5EF4-FFF2-40B4-BE49-F238E27FC236}">
                  <a16:creationId xmlns:a16="http://schemas.microsoft.com/office/drawing/2014/main" id="{D58B614E-0E46-AB1B-4E8E-A32F465FC117}"/>
                </a:ext>
              </a:extLst>
            </p:cNvPr>
            <p:cNvSpPr>
              <a:spLocks noChangeArrowheads="1"/>
            </p:cNvSpPr>
            <p:nvPr/>
          </p:nvSpPr>
          <p:spPr bwMode="auto">
            <a:xfrm>
              <a:off x="5638850" y="2616152"/>
              <a:ext cx="704088" cy="147942"/>
            </a:xfrm>
            <a:prstGeom prst="rect">
              <a:avLst/>
            </a:prstGeom>
            <a:solidFill>
              <a:schemeClr val="accent2"/>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90158" name="Rectangle 114">
              <a:extLst>
                <a:ext uri="{FF2B5EF4-FFF2-40B4-BE49-F238E27FC236}">
                  <a16:creationId xmlns:a16="http://schemas.microsoft.com/office/drawing/2014/main" id="{FC5FDB66-9E86-F540-1624-0116E19CA6E0}"/>
                </a:ext>
              </a:extLst>
            </p:cNvPr>
            <p:cNvSpPr>
              <a:spLocks noChangeArrowheads="1"/>
            </p:cNvSpPr>
            <p:nvPr/>
          </p:nvSpPr>
          <p:spPr bwMode="auto">
            <a:xfrm>
              <a:off x="5638850" y="5506273"/>
              <a:ext cx="704088" cy="116739"/>
            </a:xfrm>
            <a:prstGeom prst="rect">
              <a:avLst/>
            </a:prstGeom>
            <a:solidFill>
              <a:srgbClr val="FF8285"/>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90159" name="Rectangle 115">
              <a:extLst>
                <a:ext uri="{FF2B5EF4-FFF2-40B4-BE49-F238E27FC236}">
                  <a16:creationId xmlns:a16="http://schemas.microsoft.com/office/drawing/2014/main" id="{63B56149-5867-17B0-248B-27D1A2634745}"/>
                </a:ext>
              </a:extLst>
            </p:cNvPr>
            <p:cNvSpPr>
              <a:spLocks noChangeArrowheads="1"/>
            </p:cNvSpPr>
            <p:nvPr/>
          </p:nvSpPr>
          <p:spPr bwMode="auto">
            <a:xfrm>
              <a:off x="5638850" y="5619111"/>
              <a:ext cx="704088" cy="59447"/>
            </a:xfrm>
            <a:prstGeom prst="rect">
              <a:avLst/>
            </a:prstGeom>
            <a:solidFill>
              <a:srgbClr val="C00000"/>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17" name="TextBox 116">
              <a:extLst>
                <a:ext uri="{FF2B5EF4-FFF2-40B4-BE49-F238E27FC236}">
                  <a16:creationId xmlns:a16="http://schemas.microsoft.com/office/drawing/2014/main" id="{8A7E759E-918C-3C95-627A-5BA67E6F9CEA}"/>
                </a:ext>
              </a:extLst>
            </p:cNvPr>
            <p:cNvSpPr txBox="1"/>
            <p:nvPr/>
          </p:nvSpPr>
          <p:spPr>
            <a:xfrm>
              <a:off x="6377079" y="4622218"/>
              <a:ext cx="1796698" cy="385518"/>
            </a:xfrm>
            <a:prstGeom prst="rect">
              <a:avLst/>
            </a:prstGeom>
            <a:noFill/>
          </p:spPr>
          <p:txBody>
            <a:bodyPr>
              <a:spAutoFit/>
            </a:bodyPr>
            <a:lstStyle/>
            <a:p>
              <a:pPr eaLnBrk="1" fontAlgn="auto" hangingPunct="1">
                <a:spcBef>
                  <a:spcPts val="0"/>
                </a:spcBef>
                <a:spcAft>
                  <a:spcPts val="0"/>
                </a:spcAft>
                <a:defRPr/>
              </a:pPr>
              <a:r>
                <a:rPr lang="en-US" sz="1050">
                  <a:solidFill>
                    <a:srgbClr val="4D4D4D"/>
                  </a:solidFill>
                  <a:latin typeface="Arial"/>
                  <a:ea typeface="MS PGothic" panose="020B0600070205080204" pitchFamily="34" charset="-128"/>
                  <a:cs typeface="Arial" pitchFamily="34" charset="0"/>
                </a:rPr>
                <a:t>Correlates with </a:t>
              </a:r>
              <a:br>
                <a:rPr lang="en-US" sz="1050">
                  <a:solidFill>
                    <a:srgbClr val="4D4D4D"/>
                  </a:solidFill>
                  <a:latin typeface="Arial"/>
                  <a:ea typeface="MS PGothic" panose="020B0600070205080204" pitchFamily="34" charset="-128"/>
                  <a:cs typeface="Arial" pitchFamily="34" charset="0"/>
                </a:rPr>
              </a:br>
              <a:r>
                <a:rPr lang="en-US" sz="1050">
                  <a:solidFill>
                    <a:srgbClr val="4D4D4D"/>
                  </a:solidFill>
                  <a:latin typeface="Arial"/>
                  <a:ea typeface="MS PGothic" panose="020B0600070205080204" pitchFamily="34" charset="-128"/>
                  <a:cs typeface="Arial" pitchFamily="34" charset="0"/>
                </a:rPr>
                <a:t>A1c ~7.0%</a:t>
              </a:r>
            </a:p>
          </p:txBody>
        </p:sp>
      </p:grpSp>
      <p:grpSp>
        <p:nvGrpSpPr>
          <p:cNvPr id="90117" name="Group 134">
            <a:extLst>
              <a:ext uri="{FF2B5EF4-FFF2-40B4-BE49-F238E27FC236}">
                <a16:creationId xmlns:a16="http://schemas.microsoft.com/office/drawing/2014/main" id="{ED5BFB6F-F856-7799-7A7F-7DD6A9DFFBE5}"/>
              </a:ext>
            </a:extLst>
          </p:cNvPr>
          <p:cNvGrpSpPr>
            <a:grpSpLocks/>
          </p:cNvGrpSpPr>
          <p:nvPr/>
        </p:nvGrpSpPr>
        <p:grpSpPr bwMode="auto">
          <a:xfrm>
            <a:off x="3702050" y="2363788"/>
            <a:ext cx="3357563" cy="3676650"/>
            <a:chOff x="4228239" y="2364284"/>
            <a:chExt cx="3357022" cy="3675741"/>
          </a:xfrm>
        </p:grpSpPr>
        <p:sp>
          <p:nvSpPr>
            <p:cNvPr id="90136" name="Content Placeholder 3">
              <a:extLst>
                <a:ext uri="{FF2B5EF4-FFF2-40B4-BE49-F238E27FC236}">
                  <a16:creationId xmlns:a16="http://schemas.microsoft.com/office/drawing/2014/main" id="{179772A5-47E3-BEE3-6A59-BAAB0688FBC5}"/>
                </a:ext>
              </a:extLst>
            </p:cNvPr>
            <p:cNvSpPr txBox="1">
              <a:spLocks noChangeArrowheads="1"/>
            </p:cNvSpPr>
            <p:nvPr/>
          </p:nvSpPr>
          <p:spPr bwMode="auto">
            <a:xfrm>
              <a:off x="4687273" y="5178251"/>
              <a:ext cx="275704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C00000"/>
                  </a:solidFill>
                </a:rPr>
                <a:t>Time below range (TBR)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1hr &lt; 70mg/dL</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15 min &lt; 54mg/dL</a:t>
              </a:r>
            </a:p>
          </p:txBody>
        </p:sp>
        <p:grpSp>
          <p:nvGrpSpPr>
            <p:cNvPr id="90137" name="Group 10">
              <a:extLst>
                <a:ext uri="{FF2B5EF4-FFF2-40B4-BE49-F238E27FC236}">
                  <a16:creationId xmlns:a16="http://schemas.microsoft.com/office/drawing/2014/main" id="{280D5C0B-FE55-301E-AA10-B8F49F5E959A}"/>
                </a:ext>
              </a:extLst>
            </p:cNvPr>
            <p:cNvGrpSpPr>
              <a:grpSpLocks/>
            </p:cNvGrpSpPr>
            <p:nvPr/>
          </p:nvGrpSpPr>
          <p:grpSpPr bwMode="auto">
            <a:xfrm>
              <a:off x="4228239" y="3259734"/>
              <a:ext cx="2707034" cy="2198715"/>
              <a:chOff x="4228239" y="3259734"/>
              <a:chExt cx="2707034" cy="2198715"/>
            </a:xfrm>
          </p:grpSpPr>
          <p:sp>
            <p:nvSpPr>
              <p:cNvPr id="90142" name="Content Placeholder 3">
                <a:extLst>
                  <a:ext uri="{FF2B5EF4-FFF2-40B4-BE49-F238E27FC236}">
                    <a16:creationId xmlns:a16="http://schemas.microsoft.com/office/drawing/2014/main" id="{01F497FC-484A-3E33-EC95-EE57ADA9049C}"/>
                  </a:ext>
                </a:extLst>
              </p:cNvPr>
              <p:cNvSpPr txBox="1">
                <a:spLocks noChangeArrowheads="1"/>
              </p:cNvSpPr>
              <p:nvPr/>
            </p:nvSpPr>
            <p:spPr bwMode="auto">
              <a:xfrm>
                <a:off x="4687272" y="4117516"/>
                <a:ext cx="22480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58A618"/>
                    </a:solidFill>
                  </a:rPr>
                  <a:t>Time in range (TIR)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&gt; 16 hr, 48 min</a:t>
                </a:r>
              </a:p>
            </p:txBody>
          </p:sp>
          <p:sp>
            <p:nvSpPr>
              <p:cNvPr id="118" name="Right Brace 117">
                <a:extLst>
                  <a:ext uri="{FF2B5EF4-FFF2-40B4-BE49-F238E27FC236}">
                    <a16:creationId xmlns:a16="http://schemas.microsoft.com/office/drawing/2014/main" id="{A0609B04-9980-DD4E-BE13-E0F5BE5FF9E8}"/>
                  </a:ext>
                </a:extLst>
              </p:cNvPr>
              <p:cNvSpPr/>
              <p:nvPr/>
            </p:nvSpPr>
            <p:spPr>
              <a:xfrm>
                <a:off x="4228239" y="3259413"/>
                <a:ext cx="277768" cy="2199731"/>
              </a:xfrm>
              <a:prstGeom prst="rightBrace">
                <a:avLst>
                  <a:gd name="adj1" fmla="val 8333"/>
                  <a:gd name="adj2" fmla="val 51695"/>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4D4D4D"/>
                  </a:solidFill>
                  <a:latin typeface="Arial" pitchFamily="34" charset="0"/>
                  <a:cs typeface="Arial" pitchFamily="34" charset="0"/>
                </a:endParaRPr>
              </a:p>
            </p:txBody>
          </p:sp>
        </p:grpSp>
        <p:sp>
          <p:nvSpPr>
            <p:cNvPr id="119" name="Right Brace 118">
              <a:extLst>
                <a:ext uri="{FF2B5EF4-FFF2-40B4-BE49-F238E27FC236}">
                  <a16:creationId xmlns:a16="http://schemas.microsoft.com/office/drawing/2014/main" id="{E74D127D-269D-E136-7C82-7E12D25B5032}"/>
                </a:ext>
              </a:extLst>
            </p:cNvPr>
            <p:cNvSpPr/>
            <p:nvPr/>
          </p:nvSpPr>
          <p:spPr>
            <a:xfrm>
              <a:off x="4228239" y="5508343"/>
              <a:ext cx="277768" cy="192041"/>
            </a:xfrm>
            <a:prstGeom prst="rightBrace">
              <a:avLst>
                <a:gd name="adj1" fmla="val 8333"/>
                <a:gd name="adj2" fmla="val 51695"/>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4D4D4D"/>
                </a:solidFill>
                <a:latin typeface="Arial" pitchFamily="34" charset="0"/>
                <a:cs typeface="Arial" pitchFamily="34" charset="0"/>
              </a:endParaRPr>
            </a:p>
          </p:txBody>
        </p:sp>
        <p:grpSp>
          <p:nvGrpSpPr>
            <p:cNvPr id="90139" name="Group 11">
              <a:extLst>
                <a:ext uri="{FF2B5EF4-FFF2-40B4-BE49-F238E27FC236}">
                  <a16:creationId xmlns:a16="http://schemas.microsoft.com/office/drawing/2014/main" id="{733DF74A-A3C7-6B0D-492B-F795608E36DA}"/>
                </a:ext>
              </a:extLst>
            </p:cNvPr>
            <p:cNvGrpSpPr>
              <a:grpSpLocks/>
            </p:cNvGrpSpPr>
            <p:nvPr/>
          </p:nvGrpSpPr>
          <p:grpSpPr bwMode="auto">
            <a:xfrm>
              <a:off x="4228239" y="2364284"/>
              <a:ext cx="3357022" cy="1107996"/>
              <a:chOff x="4228239" y="2364284"/>
              <a:chExt cx="3357022" cy="1107996"/>
            </a:xfrm>
          </p:grpSpPr>
          <p:sp>
            <p:nvSpPr>
              <p:cNvPr id="3" name="Right Brace 2">
                <a:extLst>
                  <a:ext uri="{FF2B5EF4-FFF2-40B4-BE49-F238E27FC236}">
                    <a16:creationId xmlns:a16="http://schemas.microsoft.com/office/drawing/2014/main" id="{37FD53BC-B849-0783-B320-5F4010B37D3C}"/>
                  </a:ext>
                </a:extLst>
              </p:cNvPr>
              <p:cNvSpPr/>
              <p:nvPr/>
            </p:nvSpPr>
            <p:spPr>
              <a:xfrm>
                <a:off x="4228239" y="2372219"/>
                <a:ext cx="277768" cy="830058"/>
              </a:xfrm>
              <a:prstGeom prst="rightBrace">
                <a:avLst>
                  <a:gd name="adj1" fmla="val 8333"/>
                  <a:gd name="adj2" fmla="val 51695"/>
                </a:avLst>
              </a:prstGeom>
              <a:ln w="25400">
                <a:solidFill>
                  <a:srgbClr val="FFD1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FFD100"/>
                  </a:solidFill>
                  <a:latin typeface="Arial" pitchFamily="34" charset="0"/>
                  <a:cs typeface="Arial" pitchFamily="34" charset="0"/>
                </a:endParaRPr>
              </a:p>
            </p:txBody>
          </p:sp>
          <p:sp>
            <p:nvSpPr>
              <p:cNvPr id="90141" name="Content Placeholder 3">
                <a:extLst>
                  <a:ext uri="{FF2B5EF4-FFF2-40B4-BE49-F238E27FC236}">
                    <a16:creationId xmlns:a16="http://schemas.microsoft.com/office/drawing/2014/main" id="{B6224962-1253-EBF1-3BB5-F6B6B454F96B}"/>
                  </a:ext>
                </a:extLst>
              </p:cNvPr>
              <p:cNvSpPr txBox="1">
                <a:spLocks noChangeArrowheads="1"/>
              </p:cNvSpPr>
              <p:nvPr/>
            </p:nvSpPr>
            <p:spPr bwMode="auto">
              <a:xfrm>
                <a:off x="4687272" y="2364284"/>
                <a:ext cx="28979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FFD100"/>
                    </a:solidFill>
                  </a:rPr>
                  <a:t>Time above range (TAR)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 hr, 12 min, &gt; 250 mg/dL</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6 hr, &gt; 180 mg/dL</a:t>
                </a:r>
              </a:p>
              <a:p>
                <a:pPr eaLnBrk="1" hangingPunct="1">
                  <a:lnSpc>
                    <a:spcPct val="100000"/>
                  </a:lnSpc>
                  <a:spcBef>
                    <a:spcPct val="0"/>
                  </a:spcBef>
                  <a:buClr>
                    <a:srgbClr val="58A618"/>
                  </a:buClr>
                  <a:buFont typeface="Wingdings" panose="05000000000000000000" pitchFamily="2" charset="2"/>
                  <a:buNone/>
                </a:pPr>
                <a:endParaRPr lang="en-US" altLang="en-US" sz="1800">
                  <a:solidFill>
                    <a:srgbClr val="4D4D4D"/>
                  </a:solidFill>
                </a:endParaRPr>
              </a:p>
            </p:txBody>
          </p:sp>
        </p:grpSp>
      </p:grpSp>
      <p:pic>
        <p:nvPicPr>
          <p:cNvPr id="90118" name="Picture 1">
            <a:extLst>
              <a:ext uri="{FF2B5EF4-FFF2-40B4-BE49-F238E27FC236}">
                <a16:creationId xmlns:a16="http://schemas.microsoft.com/office/drawing/2014/main" id="{10E1CAB5-40BD-083A-78F1-90A549B4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1017588"/>
            <a:ext cx="27955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TextBox 50">
            <a:extLst>
              <a:ext uri="{FF2B5EF4-FFF2-40B4-BE49-F238E27FC236}">
                <a16:creationId xmlns:a16="http://schemas.microsoft.com/office/drawing/2014/main" id="{2DCF2954-5C62-92D1-5932-B96FE8A384D1}"/>
              </a:ext>
            </a:extLst>
          </p:cNvPr>
          <p:cNvSpPr txBox="1">
            <a:spLocks noChangeArrowheads="1"/>
          </p:cNvSpPr>
          <p:nvPr/>
        </p:nvSpPr>
        <p:spPr bwMode="auto">
          <a:xfrm>
            <a:off x="474663" y="2947988"/>
            <a:ext cx="1179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&gt;180 mg/dL</a:t>
            </a:r>
            <a:br>
              <a:rPr lang="en-US" altLang="en-US" sz="1200">
                <a:solidFill>
                  <a:srgbClr val="4D4D4D"/>
                </a:solidFill>
                <a:ea typeface="MS PGothic" panose="020B0600070205080204" pitchFamily="34" charset="-128"/>
                <a:cs typeface="Arial" panose="020B0604020202020204" pitchFamily="34" charset="0"/>
              </a:rPr>
            </a:br>
            <a:endParaRPr lang="en-US" altLang="en-US" sz="1200">
              <a:solidFill>
                <a:srgbClr val="4D4D4D"/>
              </a:solidFill>
              <a:ea typeface="MS PGothic" panose="020B0600070205080204" pitchFamily="34" charset="-128"/>
              <a:cs typeface="Arial" panose="020B0604020202020204" pitchFamily="34" charset="0"/>
            </a:endParaRPr>
          </a:p>
        </p:txBody>
      </p:sp>
      <p:graphicFrame>
        <p:nvGraphicFramePr>
          <p:cNvPr id="54" name="Table 7">
            <a:extLst>
              <a:ext uri="{FF2B5EF4-FFF2-40B4-BE49-F238E27FC236}">
                <a16:creationId xmlns:a16="http://schemas.microsoft.com/office/drawing/2014/main" id="{D76B276D-30D2-C769-5E0D-C53717382A64}"/>
              </a:ext>
            </a:extLst>
          </p:cNvPr>
          <p:cNvGraphicFramePr>
            <a:graphicFrameLocks noGrp="1"/>
          </p:cNvGraphicFramePr>
          <p:nvPr/>
        </p:nvGraphicFramePr>
        <p:xfrm>
          <a:off x="7481888" y="2308225"/>
          <a:ext cx="3309937" cy="2895600"/>
        </p:xfrm>
        <a:graphic>
          <a:graphicData uri="http://schemas.openxmlformats.org/drawingml/2006/table">
            <a:tbl>
              <a:tblPr firstRow="1" bandRow="1">
                <a:tableStyleId>{5C22544A-7EE6-4342-B048-85BDC9FD1C3A}</a:tableStyleId>
              </a:tblPr>
              <a:tblGrid>
                <a:gridCol w="3309937">
                  <a:extLst>
                    <a:ext uri="{9D8B030D-6E8A-4147-A177-3AD203B41FA5}">
                      <a16:colId xmlns:a16="http://schemas.microsoft.com/office/drawing/2014/main" val="20000"/>
                    </a:ext>
                  </a:extLst>
                </a:gridCol>
              </a:tblGrid>
              <a:tr h="298970">
                <a:tc>
                  <a:txBody>
                    <a:bodyPr/>
                    <a:lstStyle/>
                    <a:p>
                      <a:endParaRPr lang="en-US" sz="1400"/>
                    </a:p>
                  </a:txBody>
                  <a:tcPr marL="91407" marR="91407" anchor="ctr"/>
                </a:tc>
                <a:extLst>
                  <a:ext uri="{0D108BD9-81ED-4DB2-BD59-A6C34878D82A}">
                    <a16:rowId xmlns:a16="http://schemas.microsoft.com/office/drawing/2014/main" val="10000"/>
                  </a:ext>
                </a:extLst>
              </a:tr>
              <a:tr h="440484">
                <a:tc>
                  <a:txBody>
                    <a:bodyPr/>
                    <a:lstStyle/>
                    <a:p>
                      <a:r>
                        <a:rPr lang="en-US" sz="1400" b="1"/>
                        <a:t>Number of days CGM is worn</a:t>
                      </a:r>
                    </a:p>
                    <a:p>
                      <a:r>
                        <a:rPr lang="en-US" sz="1400"/>
                        <a:t>14 days is recommended</a:t>
                      </a:r>
                    </a:p>
                  </a:txBody>
                  <a:tcPr marL="91407" marR="91407" anchor="ctr"/>
                </a:tc>
                <a:extLst>
                  <a:ext uri="{0D108BD9-81ED-4DB2-BD59-A6C34878D82A}">
                    <a16:rowId xmlns:a16="http://schemas.microsoft.com/office/drawing/2014/main" val="10001"/>
                  </a:ext>
                </a:extLst>
              </a:tr>
              <a:tr h="440484">
                <a:tc>
                  <a:txBody>
                    <a:bodyPr/>
                    <a:lstStyle/>
                    <a:p>
                      <a:r>
                        <a:rPr lang="en-US" sz="1400" b="1" dirty="0"/>
                        <a:t>Percentage of time CGM is active</a:t>
                      </a:r>
                    </a:p>
                    <a:p>
                      <a:r>
                        <a:rPr lang="en-US" sz="1400" dirty="0"/>
                        <a:t>70% of data from 14 days is recommended</a:t>
                      </a:r>
                    </a:p>
                  </a:txBody>
                  <a:tcPr marL="91407" marR="91407" anchor="ctr"/>
                </a:tc>
                <a:extLst>
                  <a:ext uri="{0D108BD9-81ED-4DB2-BD59-A6C34878D82A}">
                    <a16:rowId xmlns:a16="http://schemas.microsoft.com/office/drawing/2014/main" val="10002"/>
                  </a:ext>
                </a:extLst>
              </a:tr>
              <a:tr h="157840">
                <a:tc>
                  <a:txBody>
                    <a:bodyPr/>
                    <a:lstStyle/>
                    <a:p>
                      <a:r>
                        <a:rPr lang="en-US" sz="1400" b="1"/>
                        <a:t>Mean glucose</a:t>
                      </a:r>
                    </a:p>
                  </a:txBody>
                  <a:tcPr marL="91407" marR="91407" anchor="ctr"/>
                </a:tc>
                <a:extLst>
                  <a:ext uri="{0D108BD9-81ED-4DB2-BD59-A6C34878D82A}">
                    <a16:rowId xmlns:a16="http://schemas.microsoft.com/office/drawing/2014/main" val="10003"/>
                  </a:ext>
                </a:extLst>
              </a:tr>
              <a:tr h="440484">
                <a:tc>
                  <a:txBody>
                    <a:bodyPr/>
                    <a:lstStyle/>
                    <a:p>
                      <a:r>
                        <a:rPr lang="en-US" sz="1400" b="1"/>
                        <a:t>Glucose management indicator (GMI)</a:t>
                      </a:r>
                    </a:p>
                    <a:p>
                      <a:r>
                        <a:rPr lang="en-US" sz="1400"/>
                        <a:t>Estimated A1C</a:t>
                      </a:r>
                    </a:p>
                  </a:txBody>
                  <a:tcPr marL="91407" marR="91407" anchor="ctr"/>
                </a:tc>
                <a:extLst>
                  <a:ext uri="{0D108BD9-81ED-4DB2-BD59-A6C34878D82A}">
                    <a16:rowId xmlns:a16="http://schemas.microsoft.com/office/drawing/2014/main" val="10004"/>
                  </a:ext>
                </a:extLst>
              </a:tr>
              <a:tr h="270039">
                <a:tc>
                  <a:txBody>
                    <a:bodyPr/>
                    <a:lstStyle/>
                    <a:p>
                      <a:r>
                        <a:rPr lang="en-US" sz="1400" b="1" dirty="0"/>
                        <a:t>Coefficient of variation (CV)</a:t>
                      </a:r>
                    </a:p>
                    <a:p>
                      <a:r>
                        <a:rPr lang="en-US" sz="1400" u="none" strike="noStrike" kern="1200" baseline="0" dirty="0"/>
                        <a:t>This is a measure of glycemic variability. A CV &gt;36% is considered unstable.</a:t>
                      </a:r>
                      <a:endParaRPr lang="en-US" sz="1400" b="1" dirty="0"/>
                    </a:p>
                  </a:txBody>
                  <a:tcPr marL="91407" marR="91407" anchor="ctr"/>
                </a:tc>
                <a:extLst>
                  <a:ext uri="{0D108BD9-81ED-4DB2-BD59-A6C34878D82A}">
                    <a16:rowId xmlns:a16="http://schemas.microsoft.com/office/drawing/2014/main" val="10005"/>
                  </a:ext>
                </a:extLst>
              </a:tr>
            </a:tbl>
          </a:graphicData>
        </a:graphic>
      </p:graphicFrame>
    </p:spTree>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8E65-B83B-249D-54E3-94FE2C66FE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AEBB79-BEC1-B8BC-F24C-2C8788ED724D}"/>
              </a:ext>
            </a:extLst>
          </p:cNvPr>
          <p:cNvSpPr>
            <a:spLocks noGrp="1"/>
          </p:cNvSpPr>
          <p:nvPr>
            <p:ph idx="1"/>
          </p:nvPr>
        </p:nvSpPr>
        <p:spPr/>
        <p:txBody>
          <a:bodyPr/>
          <a:lstStyle/>
          <a:p>
            <a:r>
              <a:rPr lang="en-US" dirty="0"/>
              <a:t>Rule of 1700/61=28</a:t>
            </a:r>
          </a:p>
          <a:p>
            <a:r>
              <a:rPr lang="en-US" dirty="0"/>
              <a:t>Current ISF=</a:t>
            </a:r>
          </a:p>
          <a:p>
            <a:r>
              <a:rPr lang="en-US" dirty="0"/>
              <a:t>Rule of 450/61=7.3</a:t>
            </a:r>
          </a:p>
          <a:p>
            <a:r>
              <a:rPr lang="en-US" dirty="0"/>
              <a:t>Rule of 350/51=5.7</a:t>
            </a:r>
          </a:p>
        </p:txBody>
      </p:sp>
    </p:spTree>
    <p:extLst>
      <p:ext uri="{BB962C8B-B14F-4D97-AF65-F5344CB8AC3E}">
        <p14:creationId xmlns:p14="http://schemas.microsoft.com/office/powerpoint/2010/main" val="19830534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BD645-AB94-52D2-51EA-96E4A786DE58}"/>
              </a:ext>
            </a:extLst>
          </p:cNvPr>
          <p:cNvSpPr>
            <a:spLocks noGrp="1"/>
          </p:cNvSpPr>
          <p:nvPr>
            <p:ph type="title"/>
          </p:nvPr>
        </p:nvSpPr>
        <p:spPr/>
        <p:txBody>
          <a:bodyPr/>
          <a:lstStyle/>
          <a:p>
            <a:r>
              <a:rPr lang="en-US" dirty="0"/>
              <a:t>My Plan </a:t>
            </a:r>
          </a:p>
        </p:txBody>
      </p:sp>
      <p:sp>
        <p:nvSpPr>
          <p:cNvPr id="3" name="Content Placeholder 2">
            <a:extLst>
              <a:ext uri="{FF2B5EF4-FFF2-40B4-BE49-F238E27FC236}">
                <a16:creationId xmlns:a16="http://schemas.microsoft.com/office/drawing/2014/main" id="{B47BD4E7-AD5E-7AD9-408F-8059FABAB13C}"/>
              </a:ext>
            </a:extLst>
          </p:cNvPr>
          <p:cNvSpPr>
            <a:spLocks noGrp="1"/>
          </p:cNvSpPr>
          <p:nvPr>
            <p:ph idx="1"/>
          </p:nvPr>
        </p:nvSpPr>
        <p:spPr>
          <a:xfrm>
            <a:off x="533400" y="1554163"/>
            <a:ext cx="4267200" cy="4351338"/>
          </a:xfrm>
        </p:spPr>
        <p:txBody>
          <a:bodyPr/>
          <a:lstStyle/>
          <a:p>
            <a:pPr algn="l" rtl="0">
              <a:buFont typeface="Arial" panose="020B0604020202020204" pitchFamily="34" charset="0"/>
              <a:buChar char="1"/>
            </a:pPr>
            <a:r>
              <a:rPr lang="en-US" sz="1800" b="0" i="0" u="none" strike="noStrike" baseline="0" dirty="0">
                <a:latin typeface="Arial" panose="020B0604020202020204" pitchFamily="34" charset="0"/>
              </a:rPr>
              <a:t>Decrease ISF (all times) = 30</a:t>
            </a:r>
          </a:p>
          <a:p>
            <a:pPr>
              <a:buFont typeface="Arial" panose="020B0604020202020204" pitchFamily="34" charset="0"/>
              <a:buChar char="2"/>
            </a:pPr>
            <a:r>
              <a:rPr lang="en-US" sz="1800" b="0" i="0" u="none" strike="noStrike" baseline="0" dirty="0">
                <a:latin typeface="Arial" panose="020B0604020202020204" pitchFamily="34" charset="0"/>
              </a:rPr>
              <a:t>Decrease BG target = 110 (from 120)</a:t>
            </a:r>
          </a:p>
          <a:p>
            <a:pPr>
              <a:buFont typeface="Arial" panose="020B0604020202020204" pitchFamily="34" charset="0"/>
              <a:buChar char="3"/>
            </a:pPr>
            <a:r>
              <a:rPr lang="en-US" sz="1800" b="0" i="0" u="none" strike="noStrike" baseline="0" dirty="0">
                <a:latin typeface="Arial" panose="020B0604020202020204" pitchFamily="34" charset="0"/>
              </a:rPr>
              <a:t>Decrease BG correction threshold = 130 (from 160)</a:t>
            </a:r>
          </a:p>
          <a:p>
            <a:pPr>
              <a:buFont typeface="Arial" panose="020B0604020202020204" pitchFamily="34" charset="0"/>
              <a:buChar char="4"/>
            </a:pPr>
            <a:r>
              <a:rPr lang="en-US" sz="1800" b="0" i="0" u="none" strike="noStrike" baseline="0" dirty="0">
                <a:latin typeface="Arial" panose="020B0604020202020204" pitchFamily="34" charset="0"/>
              </a:rPr>
              <a:t>ICR of 7.2 at 5pm for dinner, 8 rest of day</a:t>
            </a:r>
          </a:p>
          <a:p>
            <a:pPr algn="l" rtl="0">
              <a:buFont typeface="Arial" panose="020B0604020202020204" pitchFamily="34" charset="0"/>
              <a:buChar char="5"/>
            </a:pPr>
            <a:r>
              <a:rPr lang="en-US" sz="1800" b="0" i="0" u="none" strike="noStrike" baseline="0" dirty="0">
                <a:latin typeface="Arial" panose="020B0604020202020204" pitchFamily="34" charset="0"/>
              </a:rPr>
              <a:t>Decrease max bolus to reflect ~30% TDD = 18 (from 30)</a:t>
            </a:r>
            <a:endParaRPr lang="en-US" sz="1800" b="1" i="0" u="none" strike="noStrike" baseline="0" dirty="0">
              <a:solidFill>
                <a:srgbClr val="000000"/>
              </a:solidFill>
              <a:latin typeface="Arial" panose="020B0604020202020204" pitchFamily="34" charset="0"/>
            </a:endParaRPr>
          </a:p>
          <a:p>
            <a:pPr>
              <a:buFont typeface="Arial" panose="020B0604020202020204" pitchFamily="34" charset="0"/>
              <a:buChar char="6"/>
            </a:pPr>
            <a:r>
              <a:rPr lang="en-US" sz="1800" b="0" i="0" u="none" strike="noStrike" baseline="0" dirty="0">
                <a:latin typeface="Arial" panose="020B0604020202020204" pitchFamily="34" charset="0"/>
              </a:rPr>
              <a:t>Encourage pre-</a:t>
            </a:r>
            <a:r>
              <a:rPr lang="en-US" sz="1800" b="0" i="0" u="none" strike="noStrike" baseline="0" dirty="0" err="1">
                <a:latin typeface="Arial" panose="020B0604020202020204" pitchFamily="34" charset="0"/>
              </a:rPr>
              <a:t>bolusing</a:t>
            </a:r>
            <a:r>
              <a:rPr lang="en-US" sz="1800" b="0" i="0" u="none" strike="noStrike" baseline="0" dirty="0">
                <a:latin typeface="Arial" panose="020B0604020202020204" pitchFamily="34" charset="0"/>
              </a:rPr>
              <a:t> 10-15 min before start of meal </a:t>
            </a:r>
            <a:endParaRPr lang="en-US" sz="1800" b="1" i="0" u="none" strike="noStrike" baseline="0" dirty="0">
              <a:solidFill>
                <a:srgbClr val="000000"/>
              </a:solidFill>
              <a:latin typeface="Arial" panose="020B0604020202020204" pitchFamily="34" charset="0"/>
            </a:endParaRPr>
          </a:p>
        </p:txBody>
      </p:sp>
      <p:pic>
        <p:nvPicPr>
          <p:cNvPr id="8" name="Picture 7">
            <a:extLst>
              <a:ext uri="{FF2B5EF4-FFF2-40B4-BE49-F238E27FC236}">
                <a16:creationId xmlns:a16="http://schemas.microsoft.com/office/drawing/2014/main" id="{899894D1-E797-4B3A-E8DC-F8EE5DF9B6C7}"/>
              </a:ext>
            </a:extLst>
          </p:cNvPr>
          <p:cNvPicPr>
            <a:picLocks noChangeAspect="1"/>
          </p:cNvPicPr>
          <p:nvPr/>
        </p:nvPicPr>
        <p:blipFill>
          <a:blip r:embed="rId2"/>
          <a:stretch>
            <a:fillRect/>
          </a:stretch>
        </p:blipFill>
        <p:spPr>
          <a:xfrm>
            <a:off x="4800600" y="1327602"/>
            <a:ext cx="7010400" cy="4804461"/>
          </a:xfrm>
          <a:prstGeom prst="rect">
            <a:avLst/>
          </a:prstGeom>
        </p:spPr>
      </p:pic>
    </p:spTree>
    <p:extLst>
      <p:ext uri="{BB962C8B-B14F-4D97-AF65-F5344CB8AC3E}">
        <p14:creationId xmlns:p14="http://schemas.microsoft.com/office/powerpoint/2010/main" val="355284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00FA3-2AD3-3F8C-89EA-628CCE088390}"/>
              </a:ext>
            </a:extLst>
          </p:cNvPr>
          <p:cNvSpPr>
            <a:spLocks noGrp="1"/>
          </p:cNvSpPr>
          <p:nvPr>
            <p:ph type="title"/>
          </p:nvPr>
        </p:nvSpPr>
        <p:spPr>
          <a:xfrm>
            <a:off x="0" y="228600"/>
            <a:ext cx="5334000" cy="1325563"/>
          </a:xfrm>
        </p:spPr>
        <p:txBody>
          <a:bodyPr/>
          <a:lstStyle/>
          <a:p>
            <a:r>
              <a:rPr lang="en-US" dirty="0"/>
              <a:t>Follow Up</a:t>
            </a:r>
          </a:p>
        </p:txBody>
      </p:sp>
      <p:sp>
        <p:nvSpPr>
          <p:cNvPr id="3" name="Content Placeholder 2">
            <a:extLst>
              <a:ext uri="{FF2B5EF4-FFF2-40B4-BE49-F238E27FC236}">
                <a16:creationId xmlns:a16="http://schemas.microsoft.com/office/drawing/2014/main" id="{9263BEF2-BECE-93AF-88EE-D6DCA5DA4E85}"/>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28749A27-F6A2-085F-7158-90C960646499}"/>
              </a:ext>
            </a:extLst>
          </p:cNvPr>
          <p:cNvPicPr>
            <a:picLocks noChangeAspect="1"/>
          </p:cNvPicPr>
          <p:nvPr/>
        </p:nvPicPr>
        <p:blipFill>
          <a:blip r:embed="rId2"/>
          <a:stretch>
            <a:fillRect/>
          </a:stretch>
        </p:blipFill>
        <p:spPr>
          <a:xfrm>
            <a:off x="4648200" y="80495"/>
            <a:ext cx="7144747" cy="6697010"/>
          </a:xfrm>
          <a:prstGeom prst="rect">
            <a:avLst/>
          </a:prstGeom>
        </p:spPr>
      </p:pic>
    </p:spTree>
    <p:extLst>
      <p:ext uri="{BB962C8B-B14F-4D97-AF65-F5344CB8AC3E}">
        <p14:creationId xmlns:p14="http://schemas.microsoft.com/office/powerpoint/2010/main" val="28571491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1DD9-75D6-4F73-8E7E-8F2D53F92B71}"/>
              </a:ext>
            </a:extLst>
          </p:cNvPr>
          <p:cNvSpPr>
            <a:spLocks noGrp="1"/>
          </p:cNvSpPr>
          <p:nvPr>
            <p:ph type="title"/>
          </p:nvPr>
        </p:nvSpPr>
        <p:spPr>
          <a:xfrm>
            <a:off x="0" y="228600"/>
            <a:ext cx="7543800" cy="1325563"/>
          </a:xfrm>
        </p:spPr>
        <p:txBody>
          <a:bodyPr/>
          <a:lstStyle/>
          <a:p>
            <a:r>
              <a:rPr lang="en-US" dirty="0"/>
              <a:t>Case 4</a:t>
            </a:r>
          </a:p>
        </p:txBody>
      </p:sp>
      <p:sp>
        <p:nvSpPr>
          <p:cNvPr id="3" name="Content Placeholder 2">
            <a:extLst>
              <a:ext uri="{FF2B5EF4-FFF2-40B4-BE49-F238E27FC236}">
                <a16:creationId xmlns:a16="http://schemas.microsoft.com/office/drawing/2014/main" id="{93F4F6C8-0C05-45B1-A0CC-A01256F56837}"/>
              </a:ext>
            </a:extLst>
          </p:cNvPr>
          <p:cNvSpPr>
            <a:spLocks noGrp="1"/>
          </p:cNvSpPr>
          <p:nvPr>
            <p:ph idx="1"/>
          </p:nvPr>
        </p:nvSpPr>
        <p:spPr>
          <a:xfrm>
            <a:off x="457200" y="1905000"/>
            <a:ext cx="10515600" cy="4351338"/>
          </a:xfrm>
        </p:spPr>
        <p:txBody>
          <a:bodyPr/>
          <a:lstStyle/>
          <a:p>
            <a:r>
              <a:rPr lang="en-US" sz="3200" dirty="0"/>
              <a:t>Allan is a 66 year old male with                                                                                      type 2 diabetes x 24 years</a:t>
            </a:r>
          </a:p>
          <a:p>
            <a:r>
              <a:rPr lang="en-US" sz="3200" dirty="0"/>
              <a:t>Current meds:</a:t>
            </a:r>
          </a:p>
          <a:p>
            <a:pPr lvl="1"/>
            <a:r>
              <a:rPr lang="en-US" sz="2400" dirty="0"/>
              <a:t>Insulin </a:t>
            </a:r>
            <a:r>
              <a:rPr lang="en-US" sz="2400" dirty="0" err="1"/>
              <a:t>degludec</a:t>
            </a:r>
            <a:r>
              <a:rPr lang="en-US" sz="2400" dirty="0"/>
              <a:t> 25 units daily </a:t>
            </a:r>
          </a:p>
          <a:p>
            <a:pPr lvl="1"/>
            <a:r>
              <a:rPr lang="en-US" sz="2400" dirty="0"/>
              <a:t>Insulin </a:t>
            </a:r>
            <a:r>
              <a:rPr lang="en-US" sz="2400" dirty="0" err="1"/>
              <a:t>aspart</a:t>
            </a:r>
            <a:r>
              <a:rPr lang="en-US" sz="2400" dirty="0"/>
              <a:t> 5-10 units at meals based on meal size</a:t>
            </a:r>
          </a:p>
          <a:p>
            <a:pPr lvl="1"/>
            <a:r>
              <a:rPr lang="en-US" sz="2400" dirty="0"/>
              <a:t>Metformin 1000mg twice daily </a:t>
            </a:r>
          </a:p>
          <a:p>
            <a:pPr lvl="1"/>
            <a:r>
              <a:rPr lang="en-US" sz="2400" dirty="0" err="1"/>
              <a:t>Semaglutide</a:t>
            </a:r>
            <a:r>
              <a:rPr lang="en-US" sz="2400" dirty="0"/>
              <a:t> 1mg weekly </a:t>
            </a:r>
          </a:p>
          <a:p>
            <a:r>
              <a:rPr lang="en-US" sz="3200" dirty="0"/>
              <a:t>A1C=9.1%, using </a:t>
            </a:r>
            <a:r>
              <a:rPr lang="en-US" sz="3200" dirty="0" err="1"/>
              <a:t>rtCGM</a:t>
            </a:r>
            <a:endParaRPr lang="en-US" sz="3200" dirty="0"/>
          </a:p>
          <a:p>
            <a:r>
              <a:rPr lang="en-US" sz="3200" dirty="0"/>
              <a:t>Starts a smart pen</a:t>
            </a:r>
          </a:p>
        </p:txBody>
      </p:sp>
      <p:pic>
        <p:nvPicPr>
          <p:cNvPr id="5" name="Picture 4" descr="Old man shopping at grocery">
            <a:extLst>
              <a:ext uri="{FF2B5EF4-FFF2-40B4-BE49-F238E27FC236}">
                <a16:creationId xmlns:a16="http://schemas.microsoft.com/office/drawing/2014/main" id="{B37CA586-419D-89F8-9A79-DF2B2E341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11569" cy="2971800"/>
          </a:xfrm>
          <a:prstGeom prst="rect">
            <a:avLst/>
          </a:prstGeom>
        </p:spPr>
      </p:pic>
    </p:spTree>
    <p:extLst>
      <p:ext uri="{BB962C8B-B14F-4D97-AF65-F5344CB8AC3E}">
        <p14:creationId xmlns:p14="http://schemas.microsoft.com/office/powerpoint/2010/main" val="20213544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F3615-72C0-45B3-A05E-2B15BA706A41}"/>
              </a:ext>
            </a:extLst>
          </p:cNvPr>
          <p:cNvSpPr>
            <a:spLocks noGrp="1"/>
          </p:cNvSpPr>
          <p:nvPr>
            <p:ph idx="1"/>
          </p:nvPr>
        </p:nvSpPr>
        <p:spPr>
          <a:xfrm>
            <a:off x="8686800" y="1600200"/>
            <a:ext cx="3048000" cy="1222375"/>
          </a:xfrm>
        </p:spPr>
        <p:txBody>
          <a:bodyPr/>
          <a:lstStyle/>
          <a:p>
            <a:pPr marL="0" indent="0">
              <a:buNone/>
            </a:pPr>
            <a:r>
              <a:rPr lang="en-US" dirty="0"/>
              <a:t>Smart Pen Report</a:t>
            </a:r>
          </a:p>
        </p:txBody>
      </p:sp>
      <p:pic>
        <p:nvPicPr>
          <p:cNvPr id="5" name="Picture 4">
            <a:extLst>
              <a:ext uri="{FF2B5EF4-FFF2-40B4-BE49-F238E27FC236}">
                <a16:creationId xmlns:a16="http://schemas.microsoft.com/office/drawing/2014/main" id="{3B843F50-1986-4C0C-9230-E1DFA16B1BDA}"/>
              </a:ext>
            </a:extLst>
          </p:cNvPr>
          <p:cNvPicPr>
            <a:picLocks noChangeAspect="1"/>
          </p:cNvPicPr>
          <p:nvPr/>
        </p:nvPicPr>
        <p:blipFill>
          <a:blip r:embed="rId2"/>
          <a:stretch>
            <a:fillRect/>
          </a:stretch>
        </p:blipFill>
        <p:spPr>
          <a:xfrm>
            <a:off x="447481" y="169771"/>
            <a:ext cx="8086919" cy="4351337"/>
          </a:xfrm>
          <a:prstGeom prst="rect">
            <a:avLst/>
          </a:prstGeom>
        </p:spPr>
      </p:pic>
      <p:pic>
        <p:nvPicPr>
          <p:cNvPr id="7" name="Picture 6">
            <a:extLst>
              <a:ext uri="{FF2B5EF4-FFF2-40B4-BE49-F238E27FC236}">
                <a16:creationId xmlns:a16="http://schemas.microsoft.com/office/drawing/2014/main" id="{8DE9BD3D-1C3D-41E3-A458-5B6EC326C402}"/>
              </a:ext>
            </a:extLst>
          </p:cNvPr>
          <p:cNvPicPr>
            <a:picLocks noChangeAspect="1"/>
          </p:cNvPicPr>
          <p:nvPr/>
        </p:nvPicPr>
        <p:blipFill>
          <a:blip r:embed="rId3"/>
          <a:stretch>
            <a:fillRect/>
          </a:stretch>
        </p:blipFill>
        <p:spPr>
          <a:xfrm>
            <a:off x="322446" y="4512560"/>
            <a:ext cx="7658100" cy="2181225"/>
          </a:xfrm>
          <a:prstGeom prst="rect">
            <a:avLst/>
          </a:prstGeom>
        </p:spPr>
      </p:pic>
      <p:sp>
        <p:nvSpPr>
          <p:cNvPr id="2" name="Rectangle 1">
            <a:extLst>
              <a:ext uri="{FF2B5EF4-FFF2-40B4-BE49-F238E27FC236}">
                <a16:creationId xmlns:a16="http://schemas.microsoft.com/office/drawing/2014/main" id="{2C40AC0F-F944-ECAF-A123-B82B87495D2A}"/>
              </a:ext>
            </a:extLst>
          </p:cNvPr>
          <p:cNvSpPr/>
          <p:nvPr/>
        </p:nvSpPr>
        <p:spPr>
          <a:xfrm>
            <a:off x="304800" y="1846171"/>
            <a:ext cx="8229600" cy="269230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912149-DF67-CCEA-9306-7560E4AB3158}"/>
              </a:ext>
            </a:extLst>
          </p:cNvPr>
          <p:cNvSpPr/>
          <p:nvPr/>
        </p:nvSpPr>
        <p:spPr>
          <a:xfrm>
            <a:off x="304800" y="152400"/>
            <a:ext cx="8229600" cy="16764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5FDE7D-BEF8-805C-3548-8833C890DE49}"/>
              </a:ext>
            </a:extLst>
          </p:cNvPr>
          <p:cNvSpPr/>
          <p:nvPr/>
        </p:nvSpPr>
        <p:spPr>
          <a:xfrm>
            <a:off x="304800" y="4555849"/>
            <a:ext cx="8229600" cy="213237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89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7512-FE73-4564-9C81-44D3A99D3520}"/>
              </a:ext>
            </a:extLst>
          </p:cNvPr>
          <p:cNvSpPr>
            <a:spLocks noGrp="1"/>
          </p:cNvSpPr>
          <p:nvPr>
            <p:ph type="title"/>
          </p:nvPr>
        </p:nvSpPr>
        <p:spPr>
          <a:xfrm>
            <a:off x="0" y="228600"/>
            <a:ext cx="9448800" cy="1325563"/>
          </a:xfrm>
        </p:spPr>
        <p:txBody>
          <a:bodyPr/>
          <a:lstStyle/>
          <a:p>
            <a:r>
              <a:rPr lang="en-US" dirty="0"/>
              <a:t>The Conversation</a:t>
            </a:r>
          </a:p>
        </p:txBody>
      </p:sp>
      <p:sp>
        <p:nvSpPr>
          <p:cNvPr id="3" name="Content Placeholder 2">
            <a:extLst>
              <a:ext uri="{FF2B5EF4-FFF2-40B4-BE49-F238E27FC236}">
                <a16:creationId xmlns:a16="http://schemas.microsoft.com/office/drawing/2014/main" id="{61F78B89-88CD-470A-B26F-7AB3BC644195}"/>
              </a:ext>
            </a:extLst>
          </p:cNvPr>
          <p:cNvSpPr>
            <a:spLocks noGrp="1"/>
          </p:cNvSpPr>
          <p:nvPr>
            <p:ph idx="1"/>
          </p:nvPr>
        </p:nvSpPr>
        <p:spPr>
          <a:xfrm>
            <a:off x="8621328" y="2418304"/>
            <a:ext cx="3276600" cy="4047272"/>
          </a:xfrm>
        </p:spPr>
        <p:txBody>
          <a:bodyPr/>
          <a:lstStyle/>
          <a:p>
            <a:r>
              <a:rPr lang="en-US" sz="2400" b="1" dirty="0">
                <a:solidFill>
                  <a:srgbClr val="FFC000"/>
                </a:solidFill>
              </a:rPr>
              <a:t>Reasons for overriding or not using dosing calculator?</a:t>
            </a:r>
          </a:p>
          <a:p>
            <a:r>
              <a:rPr lang="en-US" sz="2400" b="1" dirty="0">
                <a:solidFill>
                  <a:schemeClr val="accent6"/>
                </a:solidFill>
              </a:rPr>
              <a:t>Confidence in carb counting? </a:t>
            </a:r>
          </a:p>
          <a:p>
            <a:r>
              <a:rPr lang="en-US" sz="2400" b="1" dirty="0">
                <a:solidFill>
                  <a:srgbClr val="7030A0"/>
                </a:solidFill>
              </a:rPr>
              <a:t>Reasons for missed doses? </a:t>
            </a:r>
          </a:p>
          <a:p>
            <a:endParaRPr lang="en-US" sz="2400" dirty="0"/>
          </a:p>
        </p:txBody>
      </p:sp>
      <p:pic>
        <p:nvPicPr>
          <p:cNvPr id="7" name="Picture 6">
            <a:extLst>
              <a:ext uri="{FF2B5EF4-FFF2-40B4-BE49-F238E27FC236}">
                <a16:creationId xmlns:a16="http://schemas.microsoft.com/office/drawing/2014/main" id="{1B15382B-B4ED-4CF5-94F6-6B23A6581620}"/>
              </a:ext>
            </a:extLst>
          </p:cNvPr>
          <p:cNvPicPr>
            <a:picLocks noChangeAspect="1"/>
          </p:cNvPicPr>
          <p:nvPr/>
        </p:nvPicPr>
        <p:blipFill>
          <a:blip r:embed="rId3"/>
          <a:stretch>
            <a:fillRect/>
          </a:stretch>
        </p:blipFill>
        <p:spPr>
          <a:xfrm>
            <a:off x="304800" y="1841500"/>
            <a:ext cx="7952678" cy="4191000"/>
          </a:xfrm>
          <a:prstGeom prst="rect">
            <a:avLst/>
          </a:prstGeom>
        </p:spPr>
      </p:pic>
      <p:pic>
        <p:nvPicPr>
          <p:cNvPr id="9" name="Picture 8">
            <a:extLst>
              <a:ext uri="{FF2B5EF4-FFF2-40B4-BE49-F238E27FC236}">
                <a16:creationId xmlns:a16="http://schemas.microsoft.com/office/drawing/2014/main" id="{5A0A9ED3-ADE0-4F74-8F86-54B29F0B7C4C}"/>
              </a:ext>
            </a:extLst>
          </p:cNvPr>
          <p:cNvPicPr>
            <a:picLocks noChangeAspect="1"/>
          </p:cNvPicPr>
          <p:nvPr/>
        </p:nvPicPr>
        <p:blipFill>
          <a:blip r:embed="rId4"/>
          <a:stretch>
            <a:fillRect/>
          </a:stretch>
        </p:blipFill>
        <p:spPr>
          <a:xfrm>
            <a:off x="947389" y="6215063"/>
            <a:ext cx="6667500" cy="200025"/>
          </a:xfrm>
          <a:prstGeom prst="rect">
            <a:avLst/>
          </a:prstGeom>
        </p:spPr>
      </p:pic>
      <p:sp>
        <p:nvSpPr>
          <p:cNvPr id="12" name="Arrow: Down 11">
            <a:extLst>
              <a:ext uri="{FF2B5EF4-FFF2-40B4-BE49-F238E27FC236}">
                <a16:creationId xmlns:a16="http://schemas.microsoft.com/office/drawing/2014/main" id="{BEB05671-71D3-483C-83BE-90E100A76B0E}"/>
              </a:ext>
            </a:extLst>
          </p:cNvPr>
          <p:cNvSpPr/>
          <p:nvPr/>
        </p:nvSpPr>
        <p:spPr>
          <a:xfrm>
            <a:off x="4724400" y="5334000"/>
            <a:ext cx="228600" cy="420418"/>
          </a:xfrm>
          <a:prstGeom prst="downArrow">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9820436E-4107-4E8E-97DB-3807F1B17146}"/>
              </a:ext>
            </a:extLst>
          </p:cNvPr>
          <p:cNvSpPr/>
          <p:nvPr/>
        </p:nvSpPr>
        <p:spPr>
          <a:xfrm>
            <a:off x="1676400" y="3657600"/>
            <a:ext cx="228600" cy="52917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385FE57B-C36E-44F5-80A3-E7497AB9279F}"/>
              </a:ext>
            </a:extLst>
          </p:cNvPr>
          <p:cNvSpPr/>
          <p:nvPr/>
        </p:nvSpPr>
        <p:spPr>
          <a:xfrm>
            <a:off x="7696200" y="4953000"/>
            <a:ext cx="304800" cy="68157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01314CAB-9BC5-4A81-AD5A-6D51290EF984}"/>
              </a:ext>
            </a:extLst>
          </p:cNvPr>
          <p:cNvSpPr/>
          <p:nvPr/>
        </p:nvSpPr>
        <p:spPr>
          <a:xfrm>
            <a:off x="1905000" y="1736726"/>
            <a:ext cx="304800" cy="681578"/>
          </a:xfrm>
          <a:prstGeom prst="downArrow">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5"/>
          <a:stretch>
            <a:fillRect/>
          </a:stretch>
        </p:blipFill>
        <p:spPr>
          <a:xfrm>
            <a:off x="8257478" y="393700"/>
            <a:ext cx="1835978" cy="1447800"/>
          </a:xfrm>
          <a:prstGeom prst="rect">
            <a:avLst/>
          </a:prstGeom>
        </p:spPr>
      </p:pic>
      <p:pic>
        <p:nvPicPr>
          <p:cNvPr id="4" name="Picture 3"/>
          <p:cNvPicPr>
            <a:picLocks noChangeAspect="1"/>
          </p:cNvPicPr>
          <p:nvPr/>
        </p:nvPicPr>
        <p:blipFill>
          <a:blip r:embed="rId6"/>
          <a:stretch>
            <a:fillRect/>
          </a:stretch>
        </p:blipFill>
        <p:spPr>
          <a:xfrm>
            <a:off x="10287000" y="650876"/>
            <a:ext cx="1647825" cy="1085850"/>
          </a:xfrm>
          <a:prstGeom prst="rect">
            <a:avLst/>
          </a:prstGeom>
        </p:spPr>
      </p:pic>
      <p:pic>
        <p:nvPicPr>
          <p:cNvPr id="5" name="Picture 4"/>
          <p:cNvPicPr>
            <a:picLocks noChangeAspect="1"/>
          </p:cNvPicPr>
          <p:nvPr/>
        </p:nvPicPr>
        <p:blipFill>
          <a:blip r:embed="rId7"/>
          <a:stretch>
            <a:fillRect/>
          </a:stretch>
        </p:blipFill>
        <p:spPr>
          <a:xfrm>
            <a:off x="9296400" y="1873250"/>
            <a:ext cx="1981200" cy="266700"/>
          </a:xfrm>
          <a:prstGeom prst="rect">
            <a:avLst/>
          </a:prstGeom>
        </p:spPr>
      </p:pic>
    </p:spTree>
    <p:extLst>
      <p:ext uri="{BB962C8B-B14F-4D97-AF65-F5344CB8AC3E}">
        <p14:creationId xmlns:p14="http://schemas.microsoft.com/office/powerpoint/2010/main" val="21787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BDD3-78FA-4C6C-ADA8-B19C554BD431}"/>
              </a:ext>
            </a:extLst>
          </p:cNvPr>
          <p:cNvSpPr>
            <a:spLocks noGrp="1"/>
          </p:cNvSpPr>
          <p:nvPr>
            <p:ph type="title"/>
          </p:nvPr>
        </p:nvSpPr>
        <p:spPr>
          <a:xfrm>
            <a:off x="8039100" y="448330"/>
            <a:ext cx="4419600" cy="1325563"/>
          </a:xfrm>
        </p:spPr>
        <p:txBody>
          <a:bodyPr/>
          <a:lstStyle/>
          <a:p>
            <a:r>
              <a:rPr lang="en-US" dirty="0"/>
              <a:t>6 Weeks Later</a:t>
            </a:r>
          </a:p>
        </p:txBody>
      </p:sp>
      <p:pic>
        <p:nvPicPr>
          <p:cNvPr id="7" name="Picture 6">
            <a:extLst>
              <a:ext uri="{FF2B5EF4-FFF2-40B4-BE49-F238E27FC236}">
                <a16:creationId xmlns:a16="http://schemas.microsoft.com/office/drawing/2014/main" id="{D832DAD8-5F25-48A9-BF1F-B8D13FE7CCE9}"/>
              </a:ext>
            </a:extLst>
          </p:cNvPr>
          <p:cNvPicPr>
            <a:picLocks noChangeAspect="1"/>
          </p:cNvPicPr>
          <p:nvPr/>
        </p:nvPicPr>
        <p:blipFill>
          <a:blip r:embed="rId3"/>
          <a:stretch>
            <a:fillRect/>
          </a:stretch>
        </p:blipFill>
        <p:spPr>
          <a:xfrm>
            <a:off x="381000" y="225400"/>
            <a:ext cx="8483914" cy="4527575"/>
          </a:xfrm>
          <a:prstGeom prst="rect">
            <a:avLst/>
          </a:prstGeom>
        </p:spPr>
      </p:pic>
      <p:pic>
        <p:nvPicPr>
          <p:cNvPr id="9" name="Picture 8">
            <a:extLst>
              <a:ext uri="{FF2B5EF4-FFF2-40B4-BE49-F238E27FC236}">
                <a16:creationId xmlns:a16="http://schemas.microsoft.com/office/drawing/2014/main" id="{4E1F0D3D-3C1B-41F5-A4BD-88C840BE0DFA}"/>
              </a:ext>
            </a:extLst>
          </p:cNvPr>
          <p:cNvPicPr>
            <a:picLocks noChangeAspect="1"/>
          </p:cNvPicPr>
          <p:nvPr/>
        </p:nvPicPr>
        <p:blipFill>
          <a:blip r:embed="rId4"/>
          <a:stretch>
            <a:fillRect/>
          </a:stretch>
        </p:blipFill>
        <p:spPr>
          <a:xfrm>
            <a:off x="457200" y="4724401"/>
            <a:ext cx="7591425" cy="2105025"/>
          </a:xfrm>
          <a:prstGeom prst="rect">
            <a:avLst/>
          </a:prstGeom>
        </p:spPr>
      </p:pic>
      <p:pic>
        <p:nvPicPr>
          <p:cNvPr id="11" name="Picture 10">
            <a:extLst>
              <a:ext uri="{FF2B5EF4-FFF2-40B4-BE49-F238E27FC236}">
                <a16:creationId xmlns:a16="http://schemas.microsoft.com/office/drawing/2014/main" id="{F5C2D887-5EBD-4C8C-97FB-D3BBDDE6922B}"/>
              </a:ext>
            </a:extLst>
          </p:cNvPr>
          <p:cNvPicPr>
            <a:picLocks noChangeAspect="1"/>
          </p:cNvPicPr>
          <p:nvPr/>
        </p:nvPicPr>
        <p:blipFill>
          <a:blip r:embed="rId5"/>
          <a:stretch>
            <a:fillRect/>
          </a:stretch>
        </p:blipFill>
        <p:spPr>
          <a:xfrm>
            <a:off x="8686800" y="4686175"/>
            <a:ext cx="3124200" cy="2143251"/>
          </a:xfrm>
          <a:prstGeom prst="rect">
            <a:avLst/>
          </a:prstGeom>
        </p:spPr>
      </p:pic>
      <p:sp>
        <p:nvSpPr>
          <p:cNvPr id="3" name="TextBox 2">
            <a:extLst>
              <a:ext uri="{FF2B5EF4-FFF2-40B4-BE49-F238E27FC236}">
                <a16:creationId xmlns:a16="http://schemas.microsoft.com/office/drawing/2014/main" id="{BEFA7F57-AA15-0DC4-20B5-7161DE7CAD03}"/>
              </a:ext>
            </a:extLst>
          </p:cNvPr>
          <p:cNvSpPr txBox="1"/>
          <p:nvPr/>
        </p:nvSpPr>
        <p:spPr>
          <a:xfrm>
            <a:off x="8994358" y="1996823"/>
            <a:ext cx="2816642"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2"/>
                </a:solidFill>
              </a:rPr>
              <a:t>Long-acting increased</a:t>
            </a:r>
          </a:p>
          <a:p>
            <a:pPr marL="342900" indent="-342900">
              <a:buFont typeface="Arial" panose="020B0604020202020204" pitchFamily="34" charset="0"/>
              <a:buChar char="•"/>
            </a:pPr>
            <a:r>
              <a:rPr lang="en-US" sz="2400" dirty="0">
                <a:solidFill>
                  <a:schemeClr val="bg2"/>
                </a:solidFill>
              </a:rPr>
              <a:t>Carb ratios, corrections intensified</a:t>
            </a:r>
          </a:p>
          <a:p>
            <a:pPr marL="342900" indent="-342900">
              <a:buFont typeface="Arial" panose="020B0604020202020204" pitchFamily="34" charset="0"/>
              <a:buChar char="•"/>
            </a:pPr>
            <a:r>
              <a:rPr lang="en-US" sz="2400" dirty="0">
                <a:solidFill>
                  <a:schemeClr val="bg2"/>
                </a:solidFill>
              </a:rPr>
              <a:t>Lifestyle</a:t>
            </a:r>
          </a:p>
        </p:txBody>
      </p:sp>
    </p:spTree>
    <p:extLst>
      <p:ext uri="{BB962C8B-B14F-4D97-AF65-F5344CB8AC3E}">
        <p14:creationId xmlns:p14="http://schemas.microsoft.com/office/powerpoint/2010/main" val="12718635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F16C5-81CF-49B3-B68B-D0D53E02F12A}"/>
              </a:ext>
            </a:extLst>
          </p:cNvPr>
          <p:cNvSpPr>
            <a:spLocks noGrp="1"/>
          </p:cNvSpPr>
          <p:nvPr>
            <p:ph idx="1"/>
          </p:nvPr>
        </p:nvSpPr>
        <p:spPr>
          <a:xfrm>
            <a:off x="7772399" y="151607"/>
            <a:ext cx="4042791" cy="6440487"/>
          </a:xfrm>
        </p:spPr>
        <p:txBody>
          <a:bodyPr/>
          <a:lstStyle/>
          <a:p>
            <a:pPr marL="0" indent="0">
              <a:buNone/>
            </a:pPr>
            <a:r>
              <a:rPr lang="en-US" dirty="0"/>
              <a:t>3 Months Later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sz="2400" dirty="0"/>
              <a:t>Long acting increased since last visit + lifestyle</a:t>
            </a:r>
          </a:p>
          <a:p>
            <a:r>
              <a:rPr lang="en-US" sz="2400" dirty="0"/>
              <a:t>Avg glucose=143</a:t>
            </a:r>
          </a:p>
          <a:p>
            <a:r>
              <a:rPr lang="en-US" sz="2400" dirty="0"/>
              <a:t>A1C=6.9%</a:t>
            </a:r>
          </a:p>
          <a:p>
            <a:r>
              <a:rPr lang="en-US" sz="2400" dirty="0"/>
              <a:t>82% time in range!</a:t>
            </a:r>
          </a:p>
        </p:txBody>
      </p:sp>
      <p:pic>
        <p:nvPicPr>
          <p:cNvPr id="5" name="Picture 4">
            <a:extLst>
              <a:ext uri="{FF2B5EF4-FFF2-40B4-BE49-F238E27FC236}">
                <a16:creationId xmlns:a16="http://schemas.microsoft.com/office/drawing/2014/main" id="{7504D961-95A0-4984-BA49-0A56DEC47DB5}"/>
              </a:ext>
            </a:extLst>
          </p:cNvPr>
          <p:cNvPicPr>
            <a:picLocks noChangeAspect="1"/>
          </p:cNvPicPr>
          <p:nvPr/>
        </p:nvPicPr>
        <p:blipFill>
          <a:blip r:embed="rId3"/>
          <a:stretch>
            <a:fillRect/>
          </a:stretch>
        </p:blipFill>
        <p:spPr>
          <a:xfrm>
            <a:off x="85725" y="112713"/>
            <a:ext cx="7477125" cy="2695575"/>
          </a:xfrm>
          <a:prstGeom prst="rect">
            <a:avLst/>
          </a:prstGeom>
        </p:spPr>
      </p:pic>
      <p:pic>
        <p:nvPicPr>
          <p:cNvPr id="7" name="Picture 6">
            <a:extLst>
              <a:ext uri="{FF2B5EF4-FFF2-40B4-BE49-F238E27FC236}">
                <a16:creationId xmlns:a16="http://schemas.microsoft.com/office/drawing/2014/main" id="{D1F0D686-79B0-4878-83A7-993330A7F4B5}"/>
              </a:ext>
            </a:extLst>
          </p:cNvPr>
          <p:cNvPicPr>
            <a:picLocks noChangeAspect="1"/>
          </p:cNvPicPr>
          <p:nvPr/>
        </p:nvPicPr>
        <p:blipFill>
          <a:blip r:embed="rId4"/>
          <a:stretch>
            <a:fillRect/>
          </a:stretch>
        </p:blipFill>
        <p:spPr>
          <a:xfrm>
            <a:off x="838200" y="2828925"/>
            <a:ext cx="1590675" cy="1200150"/>
          </a:xfrm>
          <a:prstGeom prst="rect">
            <a:avLst/>
          </a:prstGeom>
        </p:spPr>
      </p:pic>
      <p:pic>
        <p:nvPicPr>
          <p:cNvPr id="9" name="Picture 8">
            <a:extLst>
              <a:ext uri="{FF2B5EF4-FFF2-40B4-BE49-F238E27FC236}">
                <a16:creationId xmlns:a16="http://schemas.microsoft.com/office/drawing/2014/main" id="{85988300-EA42-497B-8183-581DA2B65E51}"/>
              </a:ext>
            </a:extLst>
          </p:cNvPr>
          <p:cNvPicPr>
            <a:picLocks noChangeAspect="1"/>
          </p:cNvPicPr>
          <p:nvPr/>
        </p:nvPicPr>
        <p:blipFill>
          <a:blip r:embed="rId5"/>
          <a:stretch>
            <a:fillRect/>
          </a:stretch>
        </p:blipFill>
        <p:spPr>
          <a:xfrm>
            <a:off x="3233737" y="2856706"/>
            <a:ext cx="1752600" cy="981075"/>
          </a:xfrm>
          <a:prstGeom prst="rect">
            <a:avLst/>
          </a:prstGeom>
        </p:spPr>
      </p:pic>
      <p:pic>
        <p:nvPicPr>
          <p:cNvPr id="11" name="Picture 10">
            <a:extLst>
              <a:ext uri="{FF2B5EF4-FFF2-40B4-BE49-F238E27FC236}">
                <a16:creationId xmlns:a16="http://schemas.microsoft.com/office/drawing/2014/main" id="{7AEF70EE-1E5E-47F6-9265-616601E429D7}"/>
              </a:ext>
            </a:extLst>
          </p:cNvPr>
          <p:cNvPicPr>
            <a:picLocks noChangeAspect="1"/>
          </p:cNvPicPr>
          <p:nvPr/>
        </p:nvPicPr>
        <p:blipFill>
          <a:blip r:embed="rId6"/>
          <a:stretch>
            <a:fillRect/>
          </a:stretch>
        </p:blipFill>
        <p:spPr>
          <a:xfrm>
            <a:off x="85725" y="4001294"/>
            <a:ext cx="7458075" cy="2590800"/>
          </a:xfrm>
          <a:prstGeom prst="rect">
            <a:avLst/>
          </a:prstGeom>
        </p:spPr>
      </p:pic>
      <p:pic>
        <p:nvPicPr>
          <p:cNvPr id="13" name="Picture 12">
            <a:extLst>
              <a:ext uri="{FF2B5EF4-FFF2-40B4-BE49-F238E27FC236}">
                <a16:creationId xmlns:a16="http://schemas.microsoft.com/office/drawing/2014/main" id="{6BB9511D-6FEC-48B7-A6E8-428DDB3E84B2}"/>
              </a:ext>
            </a:extLst>
          </p:cNvPr>
          <p:cNvPicPr>
            <a:picLocks noChangeAspect="1"/>
          </p:cNvPicPr>
          <p:nvPr/>
        </p:nvPicPr>
        <p:blipFill>
          <a:blip r:embed="rId7"/>
          <a:stretch>
            <a:fillRect/>
          </a:stretch>
        </p:blipFill>
        <p:spPr>
          <a:xfrm>
            <a:off x="7974519" y="950913"/>
            <a:ext cx="3638550" cy="1857375"/>
          </a:xfrm>
          <a:prstGeom prst="rect">
            <a:avLst/>
          </a:prstGeom>
        </p:spPr>
      </p:pic>
      <p:pic>
        <p:nvPicPr>
          <p:cNvPr id="15" name="Picture 14">
            <a:extLst>
              <a:ext uri="{FF2B5EF4-FFF2-40B4-BE49-F238E27FC236}">
                <a16:creationId xmlns:a16="http://schemas.microsoft.com/office/drawing/2014/main" id="{F180E958-AD6F-4E1E-83DA-4B32B1A1A766}"/>
              </a:ext>
            </a:extLst>
          </p:cNvPr>
          <p:cNvPicPr>
            <a:picLocks noChangeAspect="1"/>
          </p:cNvPicPr>
          <p:nvPr/>
        </p:nvPicPr>
        <p:blipFill>
          <a:blip r:embed="rId8"/>
          <a:stretch>
            <a:fillRect/>
          </a:stretch>
        </p:blipFill>
        <p:spPr>
          <a:xfrm>
            <a:off x="8003094" y="3075781"/>
            <a:ext cx="3609975" cy="762000"/>
          </a:xfrm>
          <a:prstGeom prst="rect">
            <a:avLst/>
          </a:prstGeom>
        </p:spPr>
      </p:pic>
      <p:sp>
        <p:nvSpPr>
          <p:cNvPr id="2" name="Rectangle 1">
            <a:extLst>
              <a:ext uri="{FF2B5EF4-FFF2-40B4-BE49-F238E27FC236}">
                <a16:creationId xmlns:a16="http://schemas.microsoft.com/office/drawing/2014/main" id="{6AF1FC9C-C405-8973-89A0-A6C4447A3735}"/>
              </a:ext>
            </a:extLst>
          </p:cNvPr>
          <p:cNvSpPr/>
          <p:nvPr/>
        </p:nvSpPr>
        <p:spPr>
          <a:xfrm>
            <a:off x="8610600" y="1066800"/>
            <a:ext cx="6858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4131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2">
            <a:extLst>
              <a:ext uri="{FF2B5EF4-FFF2-40B4-BE49-F238E27FC236}">
                <a16:creationId xmlns:a16="http://schemas.microsoft.com/office/drawing/2014/main" id="{EB671458-3E2B-40DA-CE91-A4FBF773EBE0}"/>
              </a:ext>
            </a:extLst>
          </p:cNvPr>
          <p:cNvSpPr>
            <a:spLocks noGrp="1"/>
          </p:cNvSpPr>
          <p:nvPr>
            <p:ph type="title"/>
          </p:nvPr>
        </p:nvSpPr>
        <p:spPr>
          <a:xfrm>
            <a:off x="26988" y="273050"/>
            <a:ext cx="12192000" cy="1325563"/>
          </a:xfrm>
        </p:spPr>
        <p:txBody>
          <a:bodyPr/>
          <a:lstStyle/>
          <a:p>
            <a:r>
              <a:rPr lang="en-US" altLang="en-US" dirty="0">
                <a:solidFill>
                  <a:schemeClr val="bg1"/>
                </a:solidFill>
              </a:rPr>
              <a:t>Case 5: Fake Carbs</a:t>
            </a:r>
          </a:p>
        </p:txBody>
      </p:sp>
      <p:sp>
        <p:nvSpPr>
          <p:cNvPr id="82947" name="Content Placeholder 3">
            <a:extLst>
              <a:ext uri="{FF2B5EF4-FFF2-40B4-BE49-F238E27FC236}">
                <a16:creationId xmlns:a16="http://schemas.microsoft.com/office/drawing/2014/main" id="{26F1B98C-C783-D4E0-B941-45F50D773D88}"/>
              </a:ext>
            </a:extLst>
          </p:cNvPr>
          <p:cNvSpPr>
            <a:spLocks noGrp="1"/>
          </p:cNvSpPr>
          <p:nvPr>
            <p:ph idx="1"/>
          </p:nvPr>
        </p:nvSpPr>
        <p:spPr/>
        <p:txBody>
          <a:bodyPr/>
          <a:lstStyle/>
          <a:p>
            <a:endParaRPr lang="en-US" altLang="en-US"/>
          </a:p>
        </p:txBody>
      </p:sp>
      <p:sp>
        <p:nvSpPr>
          <p:cNvPr id="82948" name="Slide Number Placeholder 1">
            <a:extLst>
              <a:ext uri="{FF2B5EF4-FFF2-40B4-BE49-F238E27FC236}">
                <a16:creationId xmlns:a16="http://schemas.microsoft.com/office/drawing/2014/main" id="{1FA9F495-3B03-4F97-895F-CAD523B6AFAA}"/>
              </a:ext>
            </a:extLst>
          </p:cNvPr>
          <p:cNvSpPr>
            <a:spLocks noGrp="1" noChangeArrowheads="1"/>
          </p:cNvSpPr>
          <p:nvPr>
            <p:ph type="sldNum" sz="quarter" idx="4294967295"/>
          </p:nvPr>
        </p:nvSpPr>
        <p:spPr bwMode="auto">
          <a:xfrm>
            <a:off x="9347200" y="6356350"/>
            <a:ext cx="2844800" cy="36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95B0D8-1EAC-4C05-BBC5-58746CE9308B}" type="slidenum">
              <a:rPr lang="en-US" altLang="en-US"/>
              <a:pPr/>
              <a:t>178</a:t>
            </a:fld>
            <a:endParaRPr lang="en-US" altLang="en-US"/>
          </a:p>
        </p:txBody>
      </p:sp>
      <p:pic>
        <p:nvPicPr>
          <p:cNvPr id="82949" name="Picture 3">
            <a:extLst>
              <a:ext uri="{FF2B5EF4-FFF2-40B4-BE49-F238E27FC236}">
                <a16:creationId xmlns:a16="http://schemas.microsoft.com/office/drawing/2014/main" id="{D766581B-EE39-88F4-83E8-B0C28A922B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40875" y="2752725"/>
            <a:ext cx="22098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2">
            <a:extLst>
              <a:ext uri="{FF2B5EF4-FFF2-40B4-BE49-F238E27FC236}">
                <a16:creationId xmlns:a16="http://schemas.microsoft.com/office/drawing/2014/main" id="{1143FC7C-B6D0-1104-1935-707B1EF3F8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350" y="3271838"/>
            <a:ext cx="8604250"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3">
            <a:extLst>
              <a:ext uri="{FF2B5EF4-FFF2-40B4-BE49-F238E27FC236}">
                <a16:creationId xmlns:a16="http://schemas.microsoft.com/office/drawing/2014/main" id="{72EE084D-9A2B-5AA0-CD43-B98471A238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88" y="1404938"/>
            <a:ext cx="41148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4">
            <a:extLst>
              <a:ext uri="{FF2B5EF4-FFF2-40B4-BE49-F238E27FC236}">
                <a16:creationId xmlns:a16="http://schemas.microsoft.com/office/drawing/2014/main" id="{8D30386A-BB3B-EE95-C0CB-11E8985D28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10063" y="1463675"/>
            <a:ext cx="38893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01262EAE-3A3D-94CE-41BE-EC2A8BA3D254}"/>
              </a:ext>
            </a:extLst>
          </p:cNvPr>
          <p:cNvSpPr>
            <a:spLocks noGrp="1"/>
          </p:cNvSpPr>
          <p:nvPr>
            <p:ph type="title"/>
          </p:nvPr>
        </p:nvSpPr>
        <p:spPr>
          <a:xfrm>
            <a:off x="0" y="228600"/>
            <a:ext cx="5956300" cy="1325563"/>
          </a:xfrm>
        </p:spPr>
        <p:txBody>
          <a:bodyPr/>
          <a:lstStyle/>
          <a:p>
            <a:r>
              <a:rPr lang="en-US" altLang="en-US" dirty="0"/>
              <a:t>Case 6</a:t>
            </a:r>
          </a:p>
        </p:txBody>
      </p:sp>
      <p:sp>
        <p:nvSpPr>
          <p:cNvPr id="84995" name="Content Placeholder 2">
            <a:extLst>
              <a:ext uri="{FF2B5EF4-FFF2-40B4-BE49-F238E27FC236}">
                <a16:creationId xmlns:a16="http://schemas.microsoft.com/office/drawing/2014/main" id="{E59BAE11-08A0-6DC6-8C31-1052698C96F4}"/>
              </a:ext>
            </a:extLst>
          </p:cNvPr>
          <p:cNvSpPr>
            <a:spLocks noGrp="1"/>
          </p:cNvSpPr>
          <p:nvPr>
            <p:ph idx="1"/>
          </p:nvPr>
        </p:nvSpPr>
        <p:spPr>
          <a:xfrm>
            <a:off x="266700" y="1787525"/>
            <a:ext cx="3721100" cy="4351338"/>
          </a:xfrm>
        </p:spPr>
        <p:txBody>
          <a:bodyPr/>
          <a:lstStyle/>
          <a:p>
            <a:r>
              <a:rPr lang="en-US" altLang="en-US"/>
              <a:t>66yo woman with T1D post pancreatomy</a:t>
            </a:r>
          </a:p>
          <a:p>
            <a:endParaRPr lang="en-US" altLang="en-US"/>
          </a:p>
        </p:txBody>
      </p:sp>
      <p:pic>
        <p:nvPicPr>
          <p:cNvPr id="84996" name="Picture 4">
            <a:extLst>
              <a:ext uri="{FF2B5EF4-FFF2-40B4-BE49-F238E27FC236}">
                <a16:creationId xmlns:a16="http://schemas.microsoft.com/office/drawing/2014/main" id="{74BB2E10-C046-A372-6186-FB6E6EF88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8263"/>
            <a:ext cx="7046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Google Shape;483;p79">
            <a:extLst>
              <a:ext uri="{FF2B5EF4-FFF2-40B4-BE49-F238E27FC236}">
                <a16:creationId xmlns:a16="http://schemas.microsoft.com/office/drawing/2014/main" id="{0FD8423A-5CF7-2AA9-2334-3F538E63497C}"/>
              </a:ext>
            </a:extLst>
          </p:cNvPr>
          <p:cNvSpPr>
            <a:spLocks noGrp="1"/>
          </p:cNvSpPr>
          <p:nvPr>
            <p:ph type="title"/>
          </p:nvPr>
        </p:nvSpPr>
        <p:spPr/>
        <p:txBody>
          <a:bodyPr lIns="91425" tIns="45700" rIns="91425" bIns="45700"/>
          <a:lstStyle/>
          <a:p>
            <a:pPr>
              <a:buClr>
                <a:srgbClr val="000000"/>
              </a:buClr>
              <a:buSzPts val="3200"/>
              <a:buFont typeface="Calibri" panose="020F0502020204030204" pitchFamily="34" charset="0"/>
              <a:buNone/>
            </a:pPr>
            <a:r>
              <a:rPr lang="en-US" altLang="en-US"/>
              <a:t>Time in Range (TIR) Goals: </a:t>
            </a:r>
            <a:br>
              <a:rPr lang="en-US" altLang="en-US"/>
            </a:br>
            <a:r>
              <a:rPr lang="en-US" altLang="en-US"/>
              <a:t>International Consensus</a:t>
            </a:r>
          </a:p>
        </p:txBody>
      </p:sp>
      <p:pic>
        <p:nvPicPr>
          <p:cNvPr id="118787" name="Google Shape;484;p79">
            <a:extLst>
              <a:ext uri="{FF2B5EF4-FFF2-40B4-BE49-F238E27FC236}">
                <a16:creationId xmlns:a16="http://schemas.microsoft.com/office/drawing/2014/main" id="{9C8C7CD3-47A8-F3AC-2495-BFBF6F165D14}"/>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98525" y="1825625"/>
            <a:ext cx="10394950" cy="4351338"/>
          </a:xfrm>
        </p:spPr>
      </p:pic>
      <p:sp>
        <p:nvSpPr>
          <p:cNvPr id="118788" name="Google Shape;486;p79">
            <a:extLst>
              <a:ext uri="{FF2B5EF4-FFF2-40B4-BE49-F238E27FC236}">
                <a16:creationId xmlns:a16="http://schemas.microsoft.com/office/drawing/2014/main" id="{F84748C2-1574-0800-FBBE-B8D60375573E}"/>
              </a:ext>
            </a:extLst>
          </p:cNvPr>
          <p:cNvSpPr txBox="1">
            <a:spLocks noChangeArrowheads="1"/>
          </p:cNvSpPr>
          <p:nvPr/>
        </p:nvSpPr>
        <p:spPr bwMode="auto">
          <a:xfrm>
            <a:off x="457200" y="6388100"/>
            <a:ext cx="9253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5" tIns="45675" rIns="91375" bIns="456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1200">
                <a:solidFill>
                  <a:srgbClr val="000000"/>
                </a:solidFill>
                <a:latin typeface="Calibri" panose="020F0502020204030204" pitchFamily="34" charset="0"/>
                <a:cs typeface="Calibri" panose="020F0502020204030204" pitchFamily="34" charset="0"/>
                <a:sym typeface="Calibri" panose="020F0502020204030204" pitchFamily="34" charset="0"/>
              </a:rPr>
              <a:t>Battelino T, et al. </a:t>
            </a:r>
            <a:r>
              <a:rPr lang="fr-FR" altLang="en-US" sz="1200" i="1">
                <a:solidFill>
                  <a:srgbClr val="000000"/>
                </a:solidFill>
                <a:latin typeface="Calibri" panose="020F0502020204030204" pitchFamily="34" charset="0"/>
                <a:cs typeface="Calibri" panose="020F0502020204030204" pitchFamily="34" charset="0"/>
                <a:sym typeface="Calibri" panose="020F0502020204030204" pitchFamily="34" charset="0"/>
              </a:rPr>
              <a:t>Diabetes Care</a:t>
            </a:r>
            <a:r>
              <a:rPr lang="fr-FR" altLang="en-US" sz="120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1200">
              <a:solidFill>
                <a:srgbClr val="000000"/>
              </a:solidFill>
              <a:latin typeface="Calibri" panose="020F0502020204030204"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D08A5339-E4E7-4D99-8380-495D05DD3A73}"/>
              </a:ext>
            </a:extLst>
          </p:cNvPr>
          <p:cNvSpPr>
            <a:spLocks noGrp="1"/>
          </p:cNvSpPr>
          <p:nvPr>
            <p:ph type="title"/>
          </p:nvPr>
        </p:nvSpPr>
        <p:spPr/>
        <p:txBody>
          <a:bodyPr/>
          <a:lstStyle/>
          <a:p>
            <a:endParaRPr lang="en-US" altLang="en-US"/>
          </a:p>
        </p:txBody>
      </p:sp>
      <p:sp>
        <p:nvSpPr>
          <p:cNvPr id="87043" name="Content Placeholder 2">
            <a:extLst>
              <a:ext uri="{FF2B5EF4-FFF2-40B4-BE49-F238E27FC236}">
                <a16:creationId xmlns:a16="http://schemas.microsoft.com/office/drawing/2014/main" id="{D2ADD3C1-5D8A-D507-E60E-570D7D70590F}"/>
              </a:ext>
            </a:extLst>
          </p:cNvPr>
          <p:cNvSpPr>
            <a:spLocks noGrp="1"/>
          </p:cNvSpPr>
          <p:nvPr>
            <p:ph idx="1"/>
          </p:nvPr>
        </p:nvSpPr>
        <p:spPr/>
        <p:txBody>
          <a:bodyPr/>
          <a:lstStyle/>
          <a:p>
            <a:endParaRPr lang="en-US" altLang="en-US"/>
          </a:p>
        </p:txBody>
      </p:sp>
      <p:pic>
        <p:nvPicPr>
          <p:cNvPr id="87044" name="Picture 4">
            <a:extLst>
              <a:ext uri="{FF2B5EF4-FFF2-40B4-BE49-F238E27FC236}">
                <a16:creationId xmlns:a16="http://schemas.microsoft.com/office/drawing/2014/main" id="{27F3DF43-93E4-C517-82CB-9FAA7A5F0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12700"/>
            <a:ext cx="91821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272A50AE-1049-9D68-20E3-F9E590D066F0}"/>
              </a:ext>
            </a:extLst>
          </p:cNvPr>
          <p:cNvSpPr>
            <a:spLocks noGrp="1"/>
          </p:cNvSpPr>
          <p:nvPr>
            <p:ph type="title"/>
          </p:nvPr>
        </p:nvSpPr>
        <p:spPr/>
        <p:txBody>
          <a:bodyPr/>
          <a:lstStyle/>
          <a:p>
            <a:endParaRPr lang="en-US" altLang="en-US"/>
          </a:p>
        </p:txBody>
      </p:sp>
      <p:sp>
        <p:nvSpPr>
          <p:cNvPr id="88067" name="Content Placeholder 2">
            <a:extLst>
              <a:ext uri="{FF2B5EF4-FFF2-40B4-BE49-F238E27FC236}">
                <a16:creationId xmlns:a16="http://schemas.microsoft.com/office/drawing/2014/main" id="{DFCAB75D-5F85-4906-243B-3E4421EDB28C}"/>
              </a:ext>
            </a:extLst>
          </p:cNvPr>
          <p:cNvSpPr>
            <a:spLocks noGrp="1"/>
          </p:cNvSpPr>
          <p:nvPr>
            <p:ph idx="1"/>
          </p:nvPr>
        </p:nvSpPr>
        <p:spPr/>
        <p:txBody>
          <a:bodyPr/>
          <a:lstStyle/>
          <a:p>
            <a:endParaRPr lang="en-US" altLang="en-US"/>
          </a:p>
        </p:txBody>
      </p:sp>
      <p:pic>
        <p:nvPicPr>
          <p:cNvPr id="88068" name="Picture 6">
            <a:extLst>
              <a:ext uri="{FF2B5EF4-FFF2-40B4-BE49-F238E27FC236}">
                <a16:creationId xmlns:a16="http://schemas.microsoft.com/office/drawing/2014/main" id="{1EE85F35-C3C9-0B4B-C170-DBE290699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390650"/>
            <a:ext cx="116078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6D1DFB95-5B34-1459-81B9-F95980C9A41F}"/>
              </a:ext>
            </a:extLst>
          </p:cNvPr>
          <p:cNvSpPr>
            <a:spLocks noGrp="1"/>
          </p:cNvSpPr>
          <p:nvPr>
            <p:ph type="title"/>
          </p:nvPr>
        </p:nvSpPr>
        <p:spPr/>
        <p:txBody>
          <a:bodyPr/>
          <a:lstStyle/>
          <a:p>
            <a:endParaRPr lang="en-US" altLang="en-US"/>
          </a:p>
        </p:txBody>
      </p:sp>
      <p:sp>
        <p:nvSpPr>
          <p:cNvPr id="89091" name="Content Placeholder 2">
            <a:extLst>
              <a:ext uri="{FF2B5EF4-FFF2-40B4-BE49-F238E27FC236}">
                <a16:creationId xmlns:a16="http://schemas.microsoft.com/office/drawing/2014/main" id="{91DCDA0B-BA06-8FAC-74A0-384A670C21B8}"/>
              </a:ext>
            </a:extLst>
          </p:cNvPr>
          <p:cNvSpPr>
            <a:spLocks noGrp="1"/>
          </p:cNvSpPr>
          <p:nvPr>
            <p:ph idx="1"/>
          </p:nvPr>
        </p:nvSpPr>
        <p:spPr/>
        <p:txBody>
          <a:bodyPr/>
          <a:lstStyle/>
          <a:p>
            <a:endParaRPr lang="en-US" altLang="en-US"/>
          </a:p>
        </p:txBody>
      </p:sp>
      <p:pic>
        <p:nvPicPr>
          <p:cNvPr id="89092" name="Picture 4">
            <a:extLst>
              <a:ext uri="{FF2B5EF4-FFF2-40B4-BE49-F238E27FC236}">
                <a16:creationId xmlns:a16="http://schemas.microsoft.com/office/drawing/2014/main" id="{DDD5B123-15B7-2455-BF9C-55501C5D7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0"/>
            <a:ext cx="7210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C091320B-66A4-0C5F-5728-C103BFC25230}"/>
              </a:ext>
            </a:extLst>
          </p:cNvPr>
          <p:cNvSpPr>
            <a:spLocks noGrp="1"/>
          </p:cNvSpPr>
          <p:nvPr>
            <p:ph type="title"/>
          </p:nvPr>
        </p:nvSpPr>
        <p:spPr/>
        <p:txBody>
          <a:bodyPr/>
          <a:lstStyle/>
          <a:p>
            <a:r>
              <a:rPr lang="en-US" altLang="en-US"/>
              <a:t>Question	</a:t>
            </a:r>
          </a:p>
        </p:txBody>
      </p:sp>
      <p:sp>
        <p:nvSpPr>
          <p:cNvPr id="90115" name="Content Placeholder 2">
            <a:extLst>
              <a:ext uri="{FF2B5EF4-FFF2-40B4-BE49-F238E27FC236}">
                <a16:creationId xmlns:a16="http://schemas.microsoft.com/office/drawing/2014/main" id="{FE9D5094-1C4F-4DFA-223A-5AA47EFDC073}"/>
              </a:ext>
            </a:extLst>
          </p:cNvPr>
          <p:cNvSpPr>
            <a:spLocks noGrp="1"/>
          </p:cNvSpPr>
          <p:nvPr>
            <p:ph idx="1"/>
          </p:nvPr>
        </p:nvSpPr>
        <p:spPr/>
        <p:txBody>
          <a:bodyPr/>
          <a:lstStyle/>
          <a:p>
            <a:r>
              <a:rPr lang="en-US" altLang="en-US"/>
              <a:t>Using the rule of 450 and 1700, what are ICR and ISF calculated to be? </a:t>
            </a:r>
          </a:p>
          <a:p>
            <a:endParaRPr lang="en-US" alt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F4309A35-C291-50EE-7380-EF500878FA30}"/>
              </a:ext>
            </a:extLst>
          </p:cNvPr>
          <p:cNvSpPr>
            <a:spLocks noGrp="1"/>
          </p:cNvSpPr>
          <p:nvPr>
            <p:ph type="title"/>
          </p:nvPr>
        </p:nvSpPr>
        <p:spPr/>
        <p:txBody>
          <a:bodyPr/>
          <a:lstStyle/>
          <a:p>
            <a:r>
              <a:rPr lang="en-US" altLang="en-US"/>
              <a:t>Plan</a:t>
            </a:r>
          </a:p>
        </p:txBody>
      </p:sp>
      <p:sp>
        <p:nvSpPr>
          <p:cNvPr id="91139" name="Content Placeholder 2">
            <a:extLst>
              <a:ext uri="{FF2B5EF4-FFF2-40B4-BE49-F238E27FC236}">
                <a16:creationId xmlns:a16="http://schemas.microsoft.com/office/drawing/2014/main" id="{338B056F-0C8F-828A-A5E3-2BCE4983A4B6}"/>
              </a:ext>
            </a:extLst>
          </p:cNvPr>
          <p:cNvSpPr>
            <a:spLocks noGrp="1"/>
          </p:cNvSpPr>
          <p:nvPr>
            <p:ph idx="1"/>
          </p:nvPr>
        </p:nvSpPr>
        <p:spPr/>
        <p:txBody>
          <a:bodyPr/>
          <a:lstStyle/>
          <a:p>
            <a:endParaRPr lang="en-US" altLang="en-US"/>
          </a:p>
        </p:txBody>
      </p:sp>
      <p:pic>
        <p:nvPicPr>
          <p:cNvPr id="91140" name="Picture 5">
            <a:extLst>
              <a:ext uri="{FF2B5EF4-FFF2-40B4-BE49-F238E27FC236}">
                <a16:creationId xmlns:a16="http://schemas.microsoft.com/office/drawing/2014/main" id="{9E7EE67F-7129-B0ED-20D9-966B7B960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63738"/>
            <a:ext cx="113792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7C454029-4BDA-9415-A93F-D7D9E4329BEA}"/>
              </a:ext>
            </a:extLst>
          </p:cNvPr>
          <p:cNvSpPr>
            <a:spLocks noGrp="1"/>
          </p:cNvSpPr>
          <p:nvPr>
            <p:ph type="title"/>
          </p:nvPr>
        </p:nvSpPr>
        <p:spPr/>
        <p:txBody>
          <a:bodyPr/>
          <a:lstStyle/>
          <a:p>
            <a:r>
              <a:rPr lang="en-US" altLang="en-US" dirty="0"/>
              <a:t>Case 7: Exercise</a:t>
            </a:r>
          </a:p>
        </p:txBody>
      </p:sp>
      <p:sp>
        <p:nvSpPr>
          <p:cNvPr id="92163" name="Content Placeholder 8">
            <a:extLst>
              <a:ext uri="{FF2B5EF4-FFF2-40B4-BE49-F238E27FC236}">
                <a16:creationId xmlns:a16="http://schemas.microsoft.com/office/drawing/2014/main" id="{A8646EFB-1A33-827E-B184-C69071F6A916}"/>
              </a:ext>
            </a:extLst>
          </p:cNvPr>
          <p:cNvSpPr>
            <a:spLocks noGrp="1"/>
          </p:cNvSpPr>
          <p:nvPr>
            <p:ph idx="1"/>
          </p:nvPr>
        </p:nvSpPr>
        <p:spPr/>
        <p:txBody>
          <a:bodyPr/>
          <a:lstStyle/>
          <a:p>
            <a:endParaRPr lang="en-US" altLang="en-US"/>
          </a:p>
        </p:txBody>
      </p:sp>
      <p:sp>
        <p:nvSpPr>
          <p:cNvPr id="92164" name="Slide Number Placeholder 2">
            <a:extLst>
              <a:ext uri="{FF2B5EF4-FFF2-40B4-BE49-F238E27FC236}">
                <a16:creationId xmlns:a16="http://schemas.microsoft.com/office/drawing/2014/main" id="{7F9B99CD-BFB9-BB1F-6CF8-60BACB22154D}"/>
              </a:ext>
            </a:extLst>
          </p:cNvPr>
          <p:cNvSpPr>
            <a:spLocks noGrp="1" noChangeArrowheads="1"/>
          </p:cNvSpPr>
          <p:nvPr>
            <p:ph type="sldNum" sz="quarter" idx="4294967295"/>
          </p:nvPr>
        </p:nvSpPr>
        <p:spPr bwMode="auto">
          <a:xfrm>
            <a:off x="0" y="6570663"/>
            <a:ext cx="7921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E68702-18C5-4DF3-8B3A-E1FE44B97405}" type="slidenum">
              <a:rPr lang="en-US" altLang="en-US"/>
              <a:pPr/>
              <a:t>185</a:t>
            </a:fld>
            <a:r>
              <a:rPr lang="en-US" altLang="en-US">
                <a:solidFill>
                  <a:schemeClr val="accent1"/>
                </a:solidFill>
              </a:rPr>
              <a:t>  |</a:t>
            </a:r>
          </a:p>
        </p:txBody>
      </p:sp>
      <p:pic>
        <p:nvPicPr>
          <p:cNvPr id="92165" name="Picture 3">
            <a:extLst>
              <a:ext uri="{FF2B5EF4-FFF2-40B4-BE49-F238E27FC236}">
                <a16:creationId xmlns:a16="http://schemas.microsoft.com/office/drawing/2014/main" id="{7A677495-340E-22B3-3284-39946D0E4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75" y="1239838"/>
            <a:ext cx="896302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E17909B-2145-B101-0452-781FA01A53F1}"/>
              </a:ext>
            </a:extLst>
          </p:cNvPr>
          <p:cNvSpPr/>
          <p:nvPr/>
        </p:nvSpPr>
        <p:spPr>
          <a:xfrm>
            <a:off x="5891213" y="6070600"/>
            <a:ext cx="1833562" cy="7286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167" name="TextBox 5">
            <a:extLst>
              <a:ext uri="{FF2B5EF4-FFF2-40B4-BE49-F238E27FC236}">
                <a16:creationId xmlns:a16="http://schemas.microsoft.com/office/drawing/2014/main" id="{7E8A908F-5A84-EA82-5038-75A7F2A44AE1}"/>
              </a:ext>
            </a:extLst>
          </p:cNvPr>
          <p:cNvSpPr txBox="1">
            <a:spLocks noChangeArrowheads="1"/>
          </p:cNvSpPr>
          <p:nvPr/>
        </p:nvSpPr>
        <p:spPr bwMode="auto">
          <a:xfrm>
            <a:off x="9920288" y="2552700"/>
            <a:ext cx="22717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1"/>
                </a:solidFill>
              </a:rPr>
              <a:t>Activity feature temporarily increases target to 150</a:t>
            </a:r>
          </a:p>
        </p:txBody>
      </p:sp>
      <p:sp>
        <p:nvSpPr>
          <p:cNvPr id="92168" name="TextBox 6">
            <a:extLst>
              <a:ext uri="{FF2B5EF4-FFF2-40B4-BE49-F238E27FC236}">
                <a16:creationId xmlns:a16="http://schemas.microsoft.com/office/drawing/2014/main" id="{F0200637-9DD4-197F-91CD-087A30497DC4}"/>
              </a:ext>
            </a:extLst>
          </p:cNvPr>
          <p:cNvSpPr txBox="1">
            <a:spLocks noChangeArrowheads="1"/>
          </p:cNvSpPr>
          <p:nvPr/>
        </p:nvSpPr>
        <p:spPr bwMode="auto">
          <a:xfrm>
            <a:off x="10610850" y="190500"/>
            <a:ext cx="16557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chemeClr val="bg1"/>
                </a:solidFill>
              </a:rPr>
              <a:t>Omnipod 5</a:t>
            </a:r>
            <a:br>
              <a:rPr lang="en-US" altLang="en-US" sz="1600">
                <a:solidFill>
                  <a:schemeClr val="bg1"/>
                </a:solidFill>
              </a:rPr>
            </a:br>
            <a:r>
              <a:rPr lang="en-US" altLang="en-US" sz="1600">
                <a:solidFill>
                  <a:schemeClr val="bg1"/>
                </a:solidFill>
              </a:rPr>
              <a:t>T1 Diabetes</a:t>
            </a:r>
          </a:p>
          <a:p>
            <a:r>
              <a:rPr lang="en-US" altLang="en-US" sz="1600">
                <a:solidFill>
                  <a:schemeClr val="bg1"/>
                </a:solidFill>
              </a:rPr>
              <a:t>28 y/o male  </a:t>
            </a:r>
          </a:p>
          <a:p>
            <a:endParaRPr lang="en-US" altLang="en-US"/>
          </a:p>
        </p:txBody>
      </p:sp>
      <p:sp>
        <p:nvSpPr>
          <p:cNvPr id="8" name="Star: 5 Points 7">
            <a:extLst>
              <a:ext uri="{FF2B5EF4-FFF2-40B4-BE49-F238E27FC236}">
                <a16:creationId xmlns:a16="http://schemas.microsoft.com/office/drawing/2014/main" id="{2D0463E8-A135-C05B-F5E2-9BCA47BDFDF3}"/>
              </a:ext>
            </a:extLst>
          </p:cNvPr>
          <p:cNvSpPr/>
          <p:nvPr/>
        </p:nvSpPr>
        <p:spPr>
          <a:xfrm>
            <a:off x="11831638" y="3717925"/>
            <a:ext cx="284162" cy="2635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16EF82B4-B0C8-DCD3-3B91-BD45DCB2E43C}"/>
              </a:ext>
            </a:extLst>
          </p:cNvPr>
          <p:cNvSpPr>
            <a:spLocks noGrp="1"/>
          </p:cNvSpPr>
          <p:nvPr>
            <p:ph type="title"/>
          </p:nvPr>
        </p:nvSpPr>
        <p:spPr/>
        <p:txBody>
          <a:bodyPr/>
          <a:lstStyle/>
          <a:p>
            <a:r>
              <a:rPr lang="en-US" altLang="en-US" dirty="0"/>
              <a:t>Case 8: Exercise</a:t>
            </a:r>
          </a:p>
        </p:txBody>
      </p:sp>
      <p:sp>
        <p:nvSpPr>
          <p:cNvPr id="94211" name="Content Placeholder 4">
            <a:extLst>
              <a:ext uri="{FF2B5EF4-FFF2-40B4-BE49-F238E27FC236}">
                <a16:creationId xmlns:a16="http://schemas.microsoft.com/office/drawing/2014/main" id="{0002213E-3257-0ECB-BA59-DBA29D6695C8}"/>
              </a:ext>
            </a:extLst>
          </p:cNvPr>
          <p:cNvSpPr>
            <a:spLocks noGrp="1"/>
          </p:cNvSpPr>
          <p:nvPr>
            <p:ph idx="1"/>
          </p:nvPr>
        </p:nvSpPr>
        <p:spPr/>
        <p:txBody>
          <a:bodyPr/>
          <a:lstStyle/>
          <a:p>
            <a:endParaRPr lang="en-US" altLang="en-US"/>
          </a:p>
        </p:txBody>
      </p:sp>
      <p:pic>
        <p:nvPicPr>
          <p:cNvPr id="6" name="Picture 5">
            <a:extLst>
              <a:ext uri="{FF2B5EF4-FFF2-40B4-BE49-F238E27FC236}">
                <a16:creationId xmlns:a16="http://schemas.microsoft.com/office/drawing/2014/main" id="{6877E108-F81A-5F2F-349B-35A24276B36B}"/>
              </a:ext>
            </a:extLst>
          </p:cNvPr>
          <p:cNvPicPr>
            <a:picLocks noChangeAspect="1"/>
          </p:cNvPicPr>
          <p:nvPr/>
        </p:nvPicPr>
        <p:blipFill>
          <a:blip r:embed="rId3"/>
          <a:stretch>
            <a:fillRect/>
          </a:stretch>
        </p:blipFill>
        <p:spPr>
          <a:xfrm>
            <a:off x="247650" y="1455738"/>
            <a:ext cx="5465763" cy="2867025"/>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FDA7D15D-CA04-8789-780C-5A81CE2E818B}"/>
              </a:ext>
            </a:extLst>
          </p:cNvPr>
          <p:cNvPicPr>
            <a:picLocks noChangeAspect="1"/>
          </p:cNvPicPr>
          <p:nvPr/>
        </p:nvPicPr>
        <p:blipFill>
          <a:blip r:embed="rId4"/>
          <a:stretch>
            <a:fillRect/>
          </a:stretch>
        </p:blipFill>
        <p:spPr>
          <a:xfrm>
            <a:off x="6596063" y="1455738"/>
            <a:ext cx="5435600" cy="2871787"/>
          </a:xfrm>
          <a:prstGeom prst="rect">
            <a:avLst/>
          </a:prstGeom>
          <a:ln>
            <a:solidFill>
              <a:schemeClr val="bg1">
                <a:lumMod val="50000"/>
              </a:schemeClr>
            </a:solidFill>
          </a:ln>
        </p:spPr>
      </p:pic>
      <p:cxnSp>
        <p:nvCxnSpPr>
          <p:cNvPr id="11" name="Straight Connector 10">
            <a:extLst>
              <a:ext uri="{FF2B5EF4-FFF2-40B4-BE49-F238E27FC236}">
                <a16:creationId xmlns:a16="http://schemas.microsoft.com/office/drawing/2014/main" id="{485C5832-E570-1895-96DA-FD5E2931DC71}"/>
              </a:ext>
            </a:extLst>
          </p:cNvPr>
          <p:cNvCxnSpPr/>
          <p:nvPr/>
        </p:nvCxnSpPr>
        <p:spPr>
          <a:xfrm>
            <a:off x="6154738" y="1454150"/>
            <a:ext cx="0" cy="42068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1C5B663-D4AD-DF66-BFA4-6F3AFC82FADF}"/>
              </a:ext>
            </a:extLst>
          </p:cNvPr>
          <p:cNvSpPr/>
          <p:nvPr/>
        </p:nvSpPr>
        <p:spPr>
          <a:xfrm>
            <a:off x="1617663" y="2490788"/>
            <a:ext cx="2630487" cy="9144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latin typeface="Arial"/>
            </a:endParaRPr>
          </a:p>
        </p:txBody>
      </p:sp>
      <p:sp>
        <p:nvSpPr>
          <p:cNvPr id="15" name="Oval 14">
            <a:extLst>
              <a:ext uri="{FF2B5EF4-FFF2-40B4-BE49-F238E27FC236}">
                <a16:creationId xmlns:a16="http://schemas.microsoft.com/office/drawing/2014/main" id="{8BFF3D14-1AE5-F68A-0F26-9B991AAD4F38}"/>
              </a:ext>
            </a:extLst>
          </p:cNvPr>
          <p:cNvSpPr/>
          <p:nvPr/>
        </p:nvSpPr>
        <p:spPr>
          <a:xfrm>
            <a:off x="8423275" y="2559050"/>
            <a:ext cx="2822575" cy="84613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latin typeface="Arial"/>
            </a:endParaRPr>
          </a:p>
        </p:txBody>
      </p:sp>
      <p:sp>
        <p:nvSpPr>
          <p:cNvPr id="94217" name="TextBox 15">
            <a:extLst>
              <a:ext uri="{FF2B5EF4-FFF2-40B4-BE49-F238E27FC236}">
                <a16:creationId xmlns:a16="http://schemas.microsoft.com/office/drawing/2014/main" id="{9DE40EAF-2283-5E3D-6DFC-7E36E11232D2}"/>
              </a:ext>
            </a:extLst>
          </p:cNvPr>
          <p:cNvSpPr txBox="1">
            <a:spLocks noChangeArrowheads="1"/>
          </p:cNvSpPr>
          <p:nvPr/>
        </p:nvSpPr>
        <p:spPr bwMode="auto">
          <a:xfrm>
            <a:off x="661988" y="4932363"/>
            <a:ext cx="4675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000000"/>
                </a:solidFill>
              </a:rPr>
              <a:t>Glucose steady</a:t>
            </a:r>
          </a:p>
        </p:txBody>
      </p:sp>
      <p:sp>
        <p:nvSpPr>
          <p:cNvPr id="94218" name="TextBox 16">
            <a:extLst>
              <a:ext uri="{FF2B5EF4-FFF2-40B4-BE49-F238E27FC236}">
                <a16:creationId xmlns:a16="http://schemas.microsoft.com/office/drawing/2014/main" id="{70CA21C5-ADC7-3F56-4264-AEE6C60B981E}"/>
              </a:ext>
            </a:extLst>
          </p:cNvPr>
          <p:cNvSpPr txBox="1">
            <a:spLocks noChangeArrowheads="1"/>
          </p:cNvSpPr>
          <p:nvPr/>
        </p:nvSpPr>
        <p:spPr bwMode="auto">
          <a:xfrm>
            <a:off x="6845300" y="4802188"/>
            <a:ext cx="46751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000000"/>
                </a:solidFill>
              </a:rPr>
              <a:t>Glucose trending down</a:t>
            </a:r>
          </a:p>
          <a:p>
            <a:pPr algn="ctr" eaLnBrk="1" hangingPunct="1"/>
            <a:r>
              <a:rPr lang="en-US" altLang="en-US" sz="2400">
                <a:solidFill>
                  <a:srgbClr val="000000"/>
                </a:solidFill>
              </a:rPr>
              <a:t>Insulin suspended</a:t>
            </a:r>
          </a:p>
        </p:txBody>
      </p:sp>
      <p:sp>
        <p:nvSpPr>
          <p:cNvPr id="18" name="Rectangle 17">
            <a:extLst>
              <a:ext uri="{FF2B5EF4-FFF2-40B4-BE49-F238E27FC236}">
                <a16:creationId xmlns:a16="http://schemas.microsoft.com/office/drawing/2014/main" id="{B30D5AB3-7A6E-755D-8C0D-B9F19C4C7678}"/>
              </a:ext>
            </a:extLst>
          </p:cNvPr>
          <p:cNvSpPr/>
          <p:nvPr/>
        </p:nvSpPr>
        <p:spPr>
          <a:xfrm>
            <a:off x="8615363" y="3719513"/>
            <a:ext cx="1838325" cy="641350"/>
          </a:xfrm>
          <a:prstGeom prst="rect">
            <a:avLst/>
          </a:prstGeom>
          <a:noFill/>
          <a:ln w="381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latin typeface="Arial"/>
            </a:endParaRPr>
          </a:p>
        </p:txBody>
      </p:sp>
      <p:sp>
        <p:nvSpPr>
          <p:cNvPr id="94220" name="TextBox 3">
            <a:extLst>
              <a:ext uri="{FF2B5EF4-FFF2-40B4-BE49-F238E27FC236}">
                <a16:creationId xmlns:a16="http://schemas.microsoft.com/office/drawing/2014/main" id="{C2AFC81F-4D6C-473A-0A42-2B24011D2E84}"/>
              </a:ext>
            </a:extLst>
          </p:cNvPr>
          <p:cNvSpPr txBox="1">
            <a:spLocks noChangeArrowheads="1"/>
          </p:cNvSpPr>
          <p:nvPr/>
        </p:nvSpPr>
        <p:spPr bwMode="auto">
          <a:xfrm>
            <a:off x="10340975" y="190500"/>
            <a:ext cx="2130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rgbClr val="000000"/>
                </a:solidFill>
              </a:rPr>
              <a:t>Tandem Control IQ  T1 Diabetes</a:t>
            </a:r>
          </a:p>
          <a:p>
            <a:pPr eaLnBrk="1" hangingPunct="1"/>
            <a:r>
              <a:rPr lang="en-US" altLang="en-US" sz="1600">
                <a:solidFill>
                  <a:srgbClr val="000000"/>
                </a:solidFill>
              </a:rPr>
              <a:t>70 y/o female  </a:t>
            </a:r>
          </a:p>
          <a:p>
            <a:pPr eaLnBrk="1" hangingPunct="1"/>
            <a:endParaRPr lang="en-US" altLang="en-US">
              <a:solidFill>
                <a:srgbClr val="000000"/>
              </a:solidFill>
            </a:endParaRPr>
          </a:p>
        </p:txBody>
      </p:sp>
      <p:sp>
        <p:nvSpPr>
          <p:cNvPr id="94221" name="TextBox 7">
            <a:extLst>
              <a:ext uri="{FF2B5EF4-FFF2-40B4-BE49-F238E27FC236}">
                <a16:creationId xmlns:a16="http://schemas.microsoft.com/office/drawing/2014/main" id="{E5723975-2925-B123-5A69-67AC5702B75C}"/>
              </a:ext>
            </a:extLst>
          </p:cNvPr>
          <p:cNvSpPr txBox="1">
            <a:spLocks noChangeArrowheads="1"/>
          </p:cNvSpPr>
          <p:nvPr/>
        </p:nvSpPr>
        <p:spPr bwMode="auto">
          <a:xfrm>
            <a:off x="4171950" y="6088063"/>
            <a:ext cx="3875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rgbClr val="000000"/>
                </a:solidFill>
              </a:rPr>
              <a:t>Exercise Activity increases target to 140-160 </a:t>
            </a:r>
          </a:p>
        </p:txBody>
      </p:sp>
      <p:sp>
        <p:nvSpPr>
          <p:cNvPr id="9" name="Star: 5 Points 8">
            <a:extLst>
              <a:ext uri="{FF2B5EF4-FFF2-40B4-BE49-F238E27FC236}">
                <a16:creationId xmlns:a16="http://schemas.microsoft.com/office/drawing/2014/main" id="{7490545A-6D0C-0E51-C0F2-1C607208072A}"/>
              </a:ext>
            </a:extLst>
          </p:cNvPr>
          <p:cNvSpPr/>
          <p:nvPr/>
        </p:nvSpPr>
        <p:spPr>
          <a:xfrm>
            <a:off x="6702425" y="6437313"/>
            <a:ext cx="284163" cy="2651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latin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B723-490B-DFFB-578E-C9336228839A}"/>
              </a:ext>
            </a:extLst>
          </p:cNvPr>
          <p:cNvSpPr>
            <a:spLocks noGrp="1"/>
          </p:cNvSpPr>
          <p:nvPr>
            <p:ph type="title"/>
          </p:nvPr>
        </p:nvSpPr>
        <p:spPr>
          <a:xfrm>
            <a:off x="0" y="228600"/>
            <a:ext cx="5486400" cy="1325563"/>
          </a:xfrm>
        </p:spPr>
        <p:txBody>
          <a:bodyPr/>
          <a:lstStyle/>
          <a:p>
            <a:r>
              <a:rPr lang="en-US" dirty="0"/>
              <a:t>Case 9</a:t>
            </a:r>
          </a:p>
        </p:txBody>
      </p:sp>
      <p:sp>
        <p:nvSpPr>
          <p:cNvPr id="3" name="Content Placeholder 2">
            <a:extLst>
              <a:ext uri="{FF2B5EF4-FFF2-40B4-BE49-F238E27FC236}">
                <a16:creationId xmlns:a16="http://schemas.microsoft.com/office/drawing/2014/main" id="{36EBA82A-7E0F-EB37-1D37-A5E555F6B89A}"/>
              </a:ext>
            </a:extLst>
          </p:cNvPr>
          <p:cNvSpPr>
            <a:spLocks noGrp="1"/>
          </p:cNvSpPr>
          <p:nvPr>
            <p:ph idx="1"/>
          </p:nvPr>
        </p:nvSpPr>
        <p:spPr>
          <a:xfrm>
            <a:off x="426580" y="1823365"/>
            <a:ext cx="3886200" cy="4351338"/>
          </a:xfrm>
        </p:spPr>
        <p:txBody>
          <a:bodyPr/>
          <a:lstStyle/>
          <a:p>
            <a:r>
              <a:rPr lang="en-US" dirty="0"/>
              <a:t>EK is a 29yo with T1D using t:slim X2 with control IQ</a:t>
            </a:r>
          </a:p>
          <a:p>
            <a:r>
              <a:rPr lang="en-US" dirty="0"/>
              <a:t>BMI=24</a:t>
            </a:r>
          </a:p>
          <a:p>
            <a:r>
              <a:rPr lang="en-US" dirty="0"/>
              <a:t>A1C=5.9%</a:t>
            </a:r>
          </a:p>
        </p:txBody>
      </p:sp>
      <p:pic>
        <p:nvPicPr>
          <p:cNvPr id="7" name="Picture 6">
            <a:extLst>
              <a:ext uri="{FF2B5EF4-FFF2-40B4-BE49-F238E27FC236}">
                <a16:creationId xmlns:a16="http://schemas.microsoft.com/office/drawing/2014/main" id="{6EEC66AE-AB67-49B0-4566-2354EFAC759B}"/>
              </a:ext>
            </a:extLst>
          </p:cNvPr>
          <p:cNvPicPr>
            <a:picLocks noChangeAspect="1"/>
          </p:cNvPicPr>
          <p:nvPr/>
        </p:nvPicPr>
        <p:blipFill>
          <a:blip r:embed="rId3"/>
          <a:stretch>
            <a:fillRect/>
          </a:stretch>
        </p:blipFill>
        <p:spPr>
          <a:xfrm>
            <a:off x="4038601" y="718782"/>
            <a:ext cx="8153400" cy="5758217"/>
          </a:xfrm>
          <a:prstGeom prst="rect">
            <a:avLst/>
          </a:prstGeom>
        </p:spPr>
      </p:pic>
    </p:spTree>
    <p:extLst>
      <p:ext uri="{BB962C8B-B14F-4D97-AF65-F5344CB8AC3E}">
        <p14:creationId xmlns:p14="http://schemas.microsoft.com/office/powerpoint/2010/main" val="15999522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F735-A109-E508-ED83-5FF9B17044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62C88C-69CF-ED92-34FD-51B907C5730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910C8CB-BA06-7FC9-A9AF-9C08E8D22A50}"/>
              </a:ext>
            </a:extLst>
          </p:cNvPr>
          <p:cNvPicPr>
            <a:picLocks noChangeAspect="1"/>
          </p:cNvPicPr>
          <p:nvPr/>
        </p:nvPicPr>
        <p:blipFill>
          <a:blip r:embed="rId3"/>
          <a:stretch>
            <a:fillRect/>
          </a:stretch>
        </p:blipFill>
        <p:spPr>
          <a:xfrm>
            <a:off x="1066800" y="0"/>
            <a:ext cx="7772400" cy="6981798"/>
          </a:xfrm>
          <a:prstGeom prst="rect">
            <a:avLst/>
          </a:prstGeom>
        </p:spPr>
      </p:pic>
    </p:spTree>
    <p:extLst>
      <p:ext uri="{BB962C8B-B14F-4D97-AF65-F5344CB8AC3E}">
        <p14:creationId xmlns:p14="http://schemas.microsoft.com/office/powerpoint/2010/main" val="21231479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2C3E-00E1-ED5B-5C3A-88B9472120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1F6125-D0C2-B783-21C3-6CC8E7F55AF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4310DCA-2780-A4CD-22CA-177D88B3F34C}"/>
              </a:ext>
            </a:extLst>
          </p:cNvPr>
          <p:cNvPicPr>
            <a:picLocks noChangeAspect="1"/>
          </p:cNvPicPr>
          <p:nvPr/>
        </p:nvPicPr>
        <p:blipFill>
          <a:blip r:embed="rId2"/>
          <a:stretch>
            <a:fillRect/>
          </a:stretch>
        </p:blipFill>
        <p:spPr>
          <a:xfrm>
            <a:off x="1160154" y="1104900"/>
            <a:ext cx="10169697" cy="4648200"/>
          </a:xfrm>
          <a:prstGeom prst="rect">
            <a:avLst/>
          </a:prstGeom>
        </p:spPr>
      </p:pic>
    </p:spTree>
    <p:extLst>
      <p:ext uri="{BB962C8B-B14F-4D97-AF65-F5344CB8AC3E}">
        <p14:creationId xmlns:p14="http://schemas.microsoft.com/office/powerpoint/2010/main" val="1323355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E1BF94CD-6637-158F-9A86-FFB24FFAA961}"/>
              </a:ext>
            </a:extLst>
          </p:cNvPr>
          <p:cNvSpPr>
            <a:spLocks noGrp="1"/>
          </p:cNvSpPr>
          <p:nvPr>
            <p:ph type="title"/>
          </p:nvPr>
        </p:nvSpPr>
        <p:spPr>
          <a:xfrm>
            <a:off x="8467" y="647700"/>
            <a:ext cx="4876800" cy="1447800"/>
          </a:xfrm>
        </p:spPr>
        <p:txBody>
          <a:bodyPr/>
          <a:lstStyle/>
          <a:p>
            <a:r>
              <a:rPr lang="en-US" altLang="en-US" dirty="0"/>
              <a:t>Ambulatory Glucose Profile Report</a:t>
            </a:r>
          </a:p>
        </p:txBody>
      </p:sp>
      <p:pic>
        <p:nvPicPr>
          <p:cNvPr id="131075" name="New picture">
            <a:extLst>
              <a:ext uri="{FF2B5EF4-FFF2-40B4-BE49-F238E27FC236}">
                <a16:creationId xmlns:a16="http://schemas.microsoft.com/office/drawing/2014/main" id="{09E100C1-F2F8-A54F-0785-901E46ED6B5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257800" y="304800"/>
            <a:ext cx="60086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2" name="TextBox 1">
            <a:extLst>
              <a:ext uri="{FF2B5EF4-FFF2-40B4-BE49-F238E27FC236}">
                <a16:creationId xmlns:a16="http://schemas.microsoft.com/office/drawing/2014/main" id="{80907613-943E-882A-7A49-4065E06D4599}"/>
              </a:ext>
            </a:extLst>
          </p:cNvPr>
          <p:cNvSpPr txBox="1"/>
          <p:nvPr/>
        </p:nvSpPr>
        <p:spPr>
          <a:xfrm>
            <a:off x="457200" y="3200400"/>
            <a:ext cx="4267200" cy="1569660"/>
          </a:xfrm>
          <a:prstGeom prst="rect">
            <a:avLst/>
          </a:prstGeom>
          <a:noFill/>
        </p:spPr>
        <p:txBody>
          <a:bodyPr wrap="square" rtlCol="0">
            <a:spAutoFit/>
          </a:bodyPr>
          <a:lstStyle/>
          <a:p>
            <a:pPr marL="457200" indent="-457200">
              <a:buAutoNum type="arabicPeriod"/>
            </a:pPr>
            <a:r>
              <a:rPr lang="en-US" sz="2400" dirty="0">
                <a:solidFill>
                  <a:schemeClr val="bg2"/>
                </a:solidFill>
              </a:rPr>
              <a:t>CGM Key Metrics</a:t>
            </a:r>
          </a:p>
          <a:p>
            <a:pPr marL="457200" indent="-457200">
              <a:buAutoNum type="arabicPeriod"/>
            </a:pPr>
            <a:r>
              <a:rPr lang="en-US" sz="2400" dirty="0">
                <a:solidFill>
                  <a:schemeClr val="bg2"/>
                </a:solidFill>
              </a:rPr>
              <a:t>Ambulatory Glucose Profile</a:t>
            </a:r>
          </a:p>
          <a:p>
            <a:pPr marL="457200" indent="-457200">
              <a:buAutoNum type="arabicPeriod"/>
            </a:pPr>
            <a:r>
              <a:rPr lang="en-US" sz="2400" dirty="0">
                <a:solidFill>
                  <a:schemeClr val="bg2"/>
                </a:solidFill>
              </a:rPr>
              <a:t>Daily Graphs</a:t>
            </a:r>
          </a:p>
        </p:txBody>
      </p:sp>
      <p:sp>
        <p:nvSpPr>
          <p:cNvPr id="3" name="TextBox 2">
            <a:extLst>
              <a:ext uri="{FF2B5EF4-FFF2-40B4-BE49-F238E27FC236}">
                <a16:creationId xmlns:a16="http://schemas.microsoft.com/office/drawing/2014/main" id="{3CF04724-6C0A-A11D-D658-CF493213AE98}"/>
              </a:ext>
            </a:extLst>
          </p:cNvPr>
          <p:cNvSpPr txBox="1"/>
          <p:nvPr/>
        </p:nvSpPr>
        <p:spPr>
          <a:xfrm>
            <a:off x="11430000" y="914400"/>
            <a:ext cx="446088" cy="457200"/>
          </a:xfrm>
          <a:prstGeom prst="rect">
            <a:avLst/>
          </a:prstGeom>
          <a:noFill/>
        </p:spPr>
        <p:txBody>
          <a:bodyPr wrap="square" rtlCol="0">
            <a:spAutoFit/>
          </a:bodyPr>
          <a:lstStyle/>
          <a:p>
            <a:r>
              <a:rPr lang="en-US" sz="2400" dirty="0">
                <a:solidFill>
                  <a:schemeClr val="bg2"/>
                </a:solidFill>
              </a:rPr>
              <a:t>1</a:t>
            </a:r>
          </a:p>
        </p:txBody>
      </p:sp>
      <p:sp>
        <p:nvSpPr>
          <p:cNvPr id="4" name="TextBox 3">
            <a:extLst>
              <a:ext uri="{FF2B5EF4-FFF2-40B4-BE49-F238E27FC236}">
                <a16:creationId xmlns:a16="http://schemas.microsoft.com/office/drawing/2014/main" id="{04229D62-D31E-B98E-649D-E1F4DEDB9321}"/>
              </a:ext>
            </a:extLst>
          </p:cNvPr>
          <p:cNvSpPr txBox="1"/>
          <p:nvPr/>
        </p:nvSpPr>
        <p:spPr>
          <a:xfrm>
            <a:off x="11503555" y="3398460"/>
            <a:ext cx="446088" cy="457200"/>
          </a:xfrm>
          <a:prstGeom prst="rect">
            <a:avLst/>
          </a:prstGeom>
          <a:noFill/>
        </p:spPr>
        <p:txBody>
          <a:bodyPr wrap="square" rtlCol="0">
            <a:spAutoFit/>
          </a:bodyPr>
          <a:lstStyle/>
          <a:p>
            <a:r>
              <a:rPr lang="en-US" sz="2400" dirty="0">
                <a:solidFill>
                  <a:schemeClr val="bg2"/>
                </a:solidFill>
              </a:rPr>
              <a:t>2</a:t>
            </a:r>
          </a:p>
        </p:txBody>
      </p:sp>
      <p:sp>
        <p:nvSpPr>
          <p:cNvPr id="5" name="TextBox 4">
            <a:extLst>
              <a:ext uri="{FF2B5EF4-FFF2-40B4-BE49-F238E27FC236}">
                <a16:creationId xmlns:a16="http://schemas.microsoft.com/office/drawing/2014/main" id="{2C374F5D-80BD-5D45-1F07-7EA7F565DD69}"/>
              </a:ext>
            </a:extLst>
          </p:cNvPr>
          <p:cNvSpPr txBox="1"/>
          <p:nvPr/>
        </p:nvSpPr>
        <p:spPr>
          <a:xfrm>
            <a:off x="11424444" y="5557460"/>
            <a:ext cx="446088" cy="457200"/>
          </a:xfrm>
          <a:prstGeom prst="rect">
            <a:avLst/>
          </a:prstGeom>
          <a:noFill/>
        </p:spPr>
        <p:txBody>
          <a:bodyPr wrap="square" rtlCol="0">
            <a:spAutoFit/>
          </a:bodyPr>
          <a:lstStyle/>
          <a:p>
            <a:r>
              <a:rPr lang="en-US" sz="2400" dirty="0">
                <a:solidFill>
                  <a:schemeClr val="bg2"/>
                </a:solidFill>
              </a:rPr>
              <a:t>3</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7722-7BCB-ADA7-0F81-AC6C18995F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42BE8B-5ED6-999E-248D-3DAC32C311A0}"/>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2F28B3F-F17C-5B0B-F0FA-BA8033DF5F46}"/>
              </a:ext>
            </a:extLst>
          </p:cNvPr>
          <p:cNvPicPr>
            <a:picLocks noChangeAspect="1"/>
          </p:cNvPicPr>
          <p:nvPr/>
        </p:nvPicPr>
        <p:blipFill>
          <a:blip r:embed="rId2"/>
          <a:stretch>
            <a:fillRect/>
          </a:stretch>
        </p:blipFill>
        <p:spPr>
          <a:xfrm>
            <a:off x="1523999" y="533400"/>
            <a:ext cx="8698523" cy="6096000"/>
          </a:xfrm>
          <a:prstGeom prst="rect">
            <a:avLst/>
          </a:prstGeom>
        </p:spPr>
      </p:pic>
    </p:spTree>
    <p:extLst>
      <p:ext uri="{BB962C8B-B14F-4D97-AF65-F5344CB8AC3E}">
        <p14:creationId xmlns:p14="http://schemas.microsoft.com/office/powerpoint/2010/main" val="15478087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A988-94FC-C411-4969-9C8B8DE968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E74899-BD7D-A1EC-BFA0-9C1F2147D23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521741E-1A02-C9D6-AB8E-EE0A7A78C648}"/>
              </a:ext>
            </a:extLst>
          </p:cNvPr>
          <p:cNvPicPr>
            <a:picLocks noChangeAspect="1"/>
          </p:cNvPicPr>
          <p:nvPr/>
        </p:nvPicPr>
        <p:blipFill>
          <a:blip r:embed="rId2"/>
          <a:stretch>
            <a:fillRect/>
          </a:stretch>
        </p:blipFill>
        <p:spPr>
          <a:xfrm>
            <a:off x="1828800" y="646202"/>
            <a:ext cx="6819068" cy="5830797"/>
          </a:xfrm>
          <a:prstGeom prst="rect">
            <a:avLst/>
          </a:prstGeom>
        </p:spPr>
      </p:pic>
    </p:spTree>
    <p:extLst>
      <p:ext uri="{BB962C8B-B14F-4D97-AF65-F5344CB8AC3E}">
        <p14:creationId xmlns:p14="http://schemas.microsoft.com/office/powerpoint/2010/main" val="419062199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0412-C6E9-EB2B-7B2B-99F1300EAE69}"/>
              </a:ext>
            </a:extLst>
          </p:cNvPr>
          <p:cNvSpPr>
            <a:spLocks noGrp="1"/>
          </p:cNvSpPr>
          <p:nvPr>
            <p:ph type="title"/>
          </p:nvPr>
        </p:nvSpPr>
        <p:spPr>
          <a:xfrm>
            <a:off x="0" y="228600"/>
            <a:ext cx="3962400" cy="1325563"/>
          </a:xfrm>
        </p:spPr>
        <p:txBody>
          <a:bodyPr/>
          <a:lstStyle/>
          <a:p>
            <a:endParaRPr lang="en-US" dirty="0"/>
          </a:p>
        </p:txBody>
      </p:sp>
      <p:sp>
        <p:nvSpPr>
          <p:cNvPr id="3" name="Content Placeholder 2">
            <a:extLst>
              <a:ext uri="{FF2B5EF4-FFF2-40B4-BE49-F238E27FC236}">
                <a16:creationId xmlns:a16="http://schemas.microsoft.com/office/drawing/2014/main" id="{0AF59DF8-8816-BF37-DACB-BE110979688B}"/>
              </a:ext>
            </a:extLst>
          </p:cNvPr>
          <p:cNvSpPr>
            <a:spLocks noGrp="1"/>
          </p:cNvSpPr>
          <p:nvPr>
            <p:ph idx="1"/>
          </p:nvPr>
        </p:nvSpPr>
        <p:spPr>
          <a:xfrm>
            <a:off x="510392" y="2030412"/>
            <a:ext cx="3048000" cy="4351338"/>
          </a:xfrm>
        </p:spPr>
        <p:txBody>
          <a:bodyPr/>
          <a:lstStyle/>
          <a:p>
            <a:r>
              <a:rPr lang="en-US" sz="3200" dirty="0"/>
              <a:t>Rule of 1700</a:t>
            </a:r>
          </a:p>
          <a:p>
            <a:r>
              <a:rPr lang="en-US" sz="3200" dirty="0"/>
              <a:t>1700/33=51</a:t>
            </a:r>
          </a:p>
          <a:p>
            <a:r>
              <a:rPr lang="en-US" sz="3200" dirty="0"/>
              <a:t>450/33=13.6</a:t>
            </a:r>
          </a:p>
        </p:txBody>
      </p:sp>
      <p:pic>
        <p:nvPicPr>
          <p:cNvPr id="7" name="Picture 6">
            <a:extLst>
              <a:ext uri="{FF2B5EF4-FFF2-40B4-BE49-F238E27FC236}">
                <a16:creationId xmlns:a16="http://schemas.microsoft.com/office/drawing/2014/main" id="{C807F09C-62CB-F6B7-0DEA-68B41EB6A779}"/>
              </a:ext>
            </a:extLst>
          </p:cNvPr>
          <p:cNvPicPr>
            <a:picLocks noChangeAspect="1"/>
          </p:cNvPicPr>
          <p:nvPr/>
        </p:nvPicPr>
        <p:blipFill>
          <a:blip r:embed="rId3"/>
          <a:stretch>
            <a:fillRect/>
          </a:stretch>
        </p:blipFill>
        <p:spPr>
          <a:xfrm>
            <a:off x="4129743" y="254726"/>
            <a:ext cx="8073143" cy="6603274"/>
          </a:xfrm>
          <a:prstGeom prst="rect">
            <a:avLst/>
          </a:prstGeom>
        </p:spPr>
      </p:pic>
    </p:spTree>
    <p:extLst>
      <p:ext uri="{BB962C8B-B14F-4D97-AF65-F5344CB8AC3E}">
        <p14:creationId xmlns:p14="http://schemas.microsoft.com/office/powerpoint/2010/main" val="264314608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8024-59C4-1975-1D98-AAFE37400A30}"/>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C671D624-F284-41F1-6AFC-70AE1BF708D9}"/>
              </a:ext>
            </a:extLst>
          </p:cNvPr>
          <p:cNvSpPr>
            <a:spLocks noGrp="1"/>
          </p:cNvSpPr>
          <p:nvPr>
            <p:ph idx="1"/>
          </p:nvPr>
        </p:nvSpPr>
        <p:spPr>
          <a:xfrm>
            <a:off x="21772" y="1752600"/>
            <a:ext cx="4114800" cy="4351338"/>
          </a:xfrm>
        </p:spPr>
        <p:txBody>
          <a:bodyPr/>
          <a:lstStyle/>
          <a:p>
            <a:r>
              <a:rPr lang="en-US" sz="3600" dirty="0"/>
              <a:t>Decrease </a:t>
            </a:r>
            <a:r>
              <a:rPr lang="en-US" sz="3600" dirty="0" err="1"/>
              <a:t>basals</a:t>
            </a:r>
            <a:r>
              <a:rPr lang="en-US" sz="3600" dirty="0"/>
              <a:t> (~10% overnight)</a:t>
            </a:r>
          </a:p>
          <a:p>
            <a:r>
              <a:rPr lang="en-US" sz="3600" dirty="0"/>
              <a:t>De-intensify correction factor</a:t>
            </a:r>
          </a:p>
          <a:p>
            <a:r>
              <a:rPr lang="en-US" sz="3600" dirty="0"/>
              <a:t>Reduce carbs before workouts</a:t>
            </a:r>
          </a:p>
          <a:p>
            <a:endParaRPr lang="en-US" dirty="0"/>
          </a:p>
        </p:txBody>
      </p:sp>
      <p:pic>
        <p:nvPicPr>
          <p:cNvPr id="5" name="Picture 4">
            <a:extLst>
              <a:ext uri="{FF2B5EF4-FFF2-40B4-BE49-F238E27FC236}">
                <a16:creationId xmlns:a16="http://schemas.microsoft.com/office/drawing/2014/main" id="{82EE520F-14C5-CA1F-8C3C-C1B685AC4DC5}"/>
              </a:ext>
            </a:extLst>
          </p:cNvPr>
          <p:cNvPicPr>
            <a:picLocks noChangeAspect="1"/>
          </p:cNvPicPr>
          <p:nvPr/>
        </p:nvPicPr>
        <p:blipFill>
          <a:blip r:embed="rId2"/>
          <a:stretch>
            <a:fillRect/>
          </a:stretch>
        </p:blipFill>
        <p:spPr>
          <a:xfrm>
            <a:off x="4130041" y="1554163"/>
            <a:ext cx="8077200" cy="3429000"/>
          </a:xfrm>
          <a:prstGeom prst="rect">
            <a:avLst/>
          </a:prstGeom>
        </p:spPr>
      </p:pic>
    </p:spTree>
    <p:extLst>
      <p:ext uri="{BB962C8B-B14F-4D97-AF65-F5344CB8AC3E}">
        <p14:creationId xmlns:p14="http://schemas.microsoft.com/office/powerpoint/2010/main" val="117878088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79C694A-3339-9488-D3F7-E940F39E4947}"/>
              </a:ext>
            </a:extLst>
          </p:cNvPr>
          <p:cNvSpPr>
            <a:spLocks noGrp="1"/>
          </p:cNvSpPr>
          <p:nvPr>
            <p:ph type="title"/>
          </p:nvPr>
        </p:nvSpPr>
        <p:spPr>
          <a:xfrm>
            <a:off x="-381000" y="249238"/>
            <a:ext cx="5029200" cy="1327150"/>
          </a:xfrm>
        </p:spPr>
        <p:txBody>
          <a:bodyPr/>
          <a:lstStyle/>
          <a:p>
            <a:r>
              <a:rPr lang="en-US" altLang="en-US" dirty="0"/>
              <a:t>Case 10</a:t>
            </a:r>
          </a:p>
        </p:txBody>
      </p:sp>
      <p:sp>
        <p:nvSpPr>
          <p:cNvPr id="77827" name="Content Placeholder 6">
            <a:extLst>
              <a:ext uri="{FF2B5EF4-FFF2-40B4-BE49-F238E27FC236}">
                <a16:creationId xmlns:a16="http://schemas.microsoft.com/office/drawing/2014/main" id="{7D0BF849-6EAC-6523-E5E8-F3FADCA650B8}"/>
              </a:ext>
            </a:extLst>
          </p:cNvPr>
          <p:cNvSpPr>
            <a:spLocks noGrp="1"/>
          </p:cNvSpPr>
          <p:nvPr>
            <p:ph idx="1"/>
          </p:nvPr>
        </p:nvSpPr>
        <p:spPr>
          <a:xfrm>
            <a:off x="495300" y="2255838"/>
            <a:ext cx="3276600" cy="4352925"/>
          </a:xfrm>
        </p:spPr>
        <p:txBody>
          <a:bodyPr/>
          <a:lstStyle/>
          <a:p>
            <a:pPr marL="0" indent="0">
              <a:buFont typeface="Arial" panose="020B0604020202020204" pitchFamily="34" charset="0"/>
              <a:buNone/>
            </a:pPr>
            <a:r>
              <a:rPr lang="en-US" altLang="en-US"/>
              <a:t>Omnipod dash with U500 switch to op5 with U200</a:t>
            </a:r>
          </a:p>
        </p:txBody>
      </p:sp>
      <p:pic>
        <p:nvPicPr>
          <p:cNvPr id="77828" name="Picture 5">
            <a:extLst>
              <a:ext uri="{FF2B5EF4-FFF2-40B4-BE49-F238E27FC236}">
                <a16:creationId xmlns:a16="http://schemas.microsoft.com/office/drawing/2014/main" id="{5AD3A7E8-2BB2-D713-E53B-91C18410C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743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0296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DCD2B7E2-F5D6-4A36-6E97-7DDB56B8FC2E}"/>
              </a:ext>
            </a:extLst>
          </p:cNvPr>
          <p:cNvSpPr>
            <a:spLocks noGrp="1"/>
          </p:cNvSpPr>
          <p:nvPr>
            <p:ph type="title"/>
          </p:nvPr>
        </p:nvSpPr>
        <p:spPr>
          <a:xfrm>
            <a:off x="0" y="228600"/>
            <a:ext cx="9296400" cy="1325563"/>
          </a:xfrm>
        </p:spPr>
        <p:txBody>
          <a:bodyPr/>
          <a:lstStyle/>
          <a:p>
            <a:r>
              <a:rPr lang="en-US" altLang="en-US"/>
              <a:t>Settings</a:t>
            </a:r>
          </a:p>
        </p:txBody>
      </p:sp>
      <p:sp>
        <p:nvSpPr>
          <p:cNvPr id="78851" name="Content Placeholder 2">
            <a:extLst>
              <a:ext uri="{FF2B5EF4-FFF2-40B4-BE49-F238E27FC236}">
                <a16:creationId xmlns:a16="http://schemas.microsoft.com/office/drawing/2014/main" id="{326A3168-369E-5B32-3030-2CA37856CE23}"/>
              </a:ext>
            </a:extLst>
          </p:cNvPr>
          <p:cNvSpPr>
            <a:spLocks noGrp="1"/>
          </p:cNvSpPr>
          <p:nvPr>
            <p:ph idx="1"/>
          </p:nvPr>
        </p:nvSpPr>
        <p:spPr>
          <a:xfrm>
            <a:off x="838200" y="5673725"/>
            <a:ext cx="10515600" cy="766763"/>
          </a:xfrm>
        </p:spPr>
        <p:txBody>
          <a:bodyPr/>
          <a:lstStyle/>
          <a:p>
            <a:pPr marL="0" indent="0">
              <a:buFont typeface="Arial" panose="020B0604020202020204" pitchFamily="34" charset="0"/>
              <a:buNone/>
            </a:pPr>
            <a:r>
              <a:rPr lang="en-US" altLang="en-US" sz="1600"/>
              <a:t>Max bolus: 30 units</a:t>
            </a:r>
          </a:p>
        </p:txBody>
      </p:sp>
      <p:pic>
        <p:nvPicPr>
          <p:cNvPr id="78852" name="Picture 4">
            <a:extLst>
              <a:ext uri="{FF2B5EF4-FFF2-40B4-BE49-F238E27FC236}">
                <a16:creationId xmlns:a16="http://schemas.microsoft.com/office/drawing/2014/main" id="{D4627E0F-2CCB-A51A-A8C1-8C20A31EB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381000"/>
            <a:ext cx="40290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a:extLst>
              <a:ext uri="{FF2B5EF4-FFF2-40B4-BE49-F238E27FC236}">
                <a16:creationId xmlns:a16="http://schemas.microsoft.com/office/drawing/2014/main" id="{6A5A7177-8688-7213-28D3-7D4E08DDD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54163"/>
            <a:ext cx="39909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52671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876213D2-77ED-2786-C3C1-3E24C552B459}"/>
              </a:ext>
            </a:extLst>
          </p:cNvPr>
          <p:cNvSpPr>
            <a:spLocks noGrp="1"/>
          </p:cNvSpPr>
          <p:nvPr>
            <p:ph type="title"/>
          </p:nvPr>
        </p:nvSpPr>
        <p:spPr/>
        <p:txBody>
          <a:bodyPr/>
          <a:lstStyle/>
          <a:p>
            <a:endParaRPr lang="en-US" altLang="en-US"/>
          </a:p>
        </p:txBody>
      </p:sp>
      <p:pic>
        <p:nvPicPr>
          <p:cNvPr id="79875" name="Content Placeholder 6">
            <a:extLst>
              <a:ext uri="{FF2B5EF4-FFF2-40B4-BE49-F238E27FC236}">
                <a16:creationId xmlns:a16="http://schemas.microsoft.com/office/drawing/2014/main" id="{5E1F6117-A810-4B8A-78BA-94EB802919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73825" y="134938"/>
            <a:ext cx="5627688" cy="6705600"/>
          </a:xfrm>
        </p:spPr>
      </p:pic>
      <p:pic>
        <p:nvPicPr>
          <p:cNvPr id="79876" name="Picture 4">
            <a:extLst>
              <a:ext uri="{FF2B5EF4-FFF2-40B4-BE49-F238E27FC236}">
                <a16:creationId xmlns:a16="http://schemas.microsoft.com/office/drawing/2014/main" id="{414F4C34-55AE-4531-D8A8-C46115AF0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661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6443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C491EEB8-C610-E317-F752-64D8B12C88F2}"/>
              </a:ext>
            </a:extLst>
          </p:cNvPr>
          <p:cNvSpPr>
            <a:spLocks noGrp="1"/>
          </p:cNvSpPr>
          <p:nvPr>
            <p:ph type="title"/>
          </p:nvPr>
        </p:nvSpPr>
        <p:spPr/>
        <p:txBody>
          <a:bodyPr/>
          <a:lstStyle/>
          <a:p>
            <a:endParaRPr lang="en-US" altLang="en-US"/>
          </a:p>
        </p:txBody>
      </p:sp>
      <p:sp>
        <p:nvSpPr>
          <p:cNvPr id="80899" name="Content Placeholder 2">
            <a:extLst>
              <a:ext uri="{FF2B5EF4-FFF2-40B4-BE49-F238E27FC236}">
                <a16:creationId xmlns:a16="http://schemas.microsoft.com/office/drawing/2014/main" id="{D40264AA-8799-91EA-90E6-70DFAE920D81}"/>
              </a:ext>
            </a:extLst>
          </p:cNvPr>
          <p:cNvSpPr>
            <a:spLocks noGrp="1"/>
          </p:cNvSpPr>
          <p:nvPr>
            <p:ph idx="1"/>
          </p:nvPr>
        </p:nvSpPr>
        <p:spPr>
          <a:xfrm>
            <a:off x="228600" y="1968500"/>
            <a:ext cx="4572000" cy="4351338"/>
          </a:xfrm>
        </p:spPr>
        <p:txBody>
          <a:bodyPr/>
          <a:lstStyle/>
          <a:p>
            <a:r>
              <a:rPr lang="en-US" altLang="en-US"/>
              <a:t>What did we learn? </a:t>
            </a:r>
          </a:p>
          <a:p>
            <a:r>
              <a:rPr lang="en-US" altLang="en-US"/>
              <a:t>What did we change? </a:t>
            </a:r>
          </a:p>
        </p:txBody>
      </p:sp>
      <p:pic>
        <p:nvPicPr>
          <p:cNvPr id="80900" name="Picture 6">
            <a:extLst>
              <a:ext uri="{FF2B5EF4-FFF2-40B4-BE49-F238E27FC236}">
                <a16:creationId xmlns:a16="http://schemas.microsoft.com/office/drawing/2014/main" id="{D9183665-D497-9DF8-45EE-1D5C78B99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3825"/>
            <a:ext cx="7469188"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0864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C714D0F-D338-F1D7-6E60-D6C666E23658}"/>
              </a:ext>
            </a:extLst>
          </p:cNvPr>
          <p:cNvSpPr>
            <a:spLocks noGrp="1"/>
          </p:cNvSpPr>
          <p:nvPr>
            <p:ph type="title"/>
          </p:nvPr>
        </p:nvSpPr>
        <p:spPr/>
        <p:txBody>
          <a:bodyPr/>
          <a:lstStyle/>
          <a:p>
            <a:r>
              <a:rPr lang="en-US" altLang="en-US" dirty="0"/>
              <a:t>Case 10 Key Takeaways</a:t>
            </a:r>
          </a:p>
        </p:txBody>
      </p:sp>
      <p:sp>
        <p:nvSpPr>
          <p:cNvPr id="81923" name="Content Placeholder 2">
            <a:extLst>
              <a:ext uri="{FF2B5EF4-FFF2-40B4-BE49-F238E27FC236}">
                <a16:creationId xmlns:a16="http://schemas.microsoft.com/office/drawing/2014/main" id="{7AC98C7F-82F0-0FC6-0DCF-2D3F8636B50F}"/>
              </a:ext>
            </a:extLst>
          </p:cNvPr>
          <p:cNvSpPr>
            <a:spLocks noGrp="1"/>
          </p:cNvSpPr>
          <p:nvPr>
            <p:ph idx="1"/>
          </p:nvPr>
        </p:nvSpPr>
        <p:spPr>
          <a:xfrm>
            <a:off x="609600" y="1752600"/>
            <a:ext cx="11049000" cy="4351338"/>
          </a:xfrm>
        </p:spPr>
        <p:txBody>
          <a:bodyPr/>
          <a:lstStyle/>
          <a:p>
            <a:r>
              <a:rPr lang="en-US" altLang="en-US"/>
              <a:t>Decrease basals to match insulin from automated mode</a:t>
            </a:r>
          </a:p>
          <a:p>
            <a:r>
              <a:rPr lang="en-US" altLang="en-US"/>
              <a:t>Set max bolus to a lower #</a:t>
            </a:r>
          </a:p>
          <a:p>
            <a:r>
              <a:rPr lang="en-US" altLang="en-US"/>
              <a:t>Education on recognizing when in automated vs. manual mode</a:t>
            </a:r>
          </a:p>
          <a:p>
            <a:r>
              <a:rPr lang="en-US" altLang="en-US"/>
              <a:t>Rx for glucagon and teach family how to use</a:t>
            </a:r>
          </a:p>
        </p:txBody>
      </p:sp>
    </p:spTree>
    <p:extLst>
      <p:ext uri="{BB962C8B-B14F-4D97-AF65-F5344CB8AC3E}">
        <p14:creationId xmlns:p14="http://schemas.microsoft.com/office/powerpoint/2010/main" val="25486589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A5B8-517D-555F-393F-6F31AB015CE6}"/>
              </a:ext>
            </a:extLst>
          </p:cNvPr>
          <p:cNvSpPr>
            <a:spLocks noGrp="1"/>
          </p:cNvSpPr>
          <p:nvPr>
            <p:ph type="title"/>
          </p:nvPr>
        </p:nvSpPr>
        <p:spPr>
          <a:xfrm>
            <a:off x="0" y="228600"/>
            <a:ext cx="5867400" cy="1325563"/>
          </a:xfrm>
        </p:spPr>
        <p:txBody>
          <a:bodyPr/>
          <a:lstStyle/>
          <a:p>
            <a:r>
              <a:rPr lang="en-US" dirty="0"/>
              <a:t>Case 11</a:t>
            </a:r>
          </a:p>
        </p:txBody>
      </p:sp>
      <p:sp>
        <p:nvSpPr>
          <p:cNvPr id="3" name="Content Placeholder 2">
            <a:extLst>
              <a:ext uri="{FF2B5EF4-FFF2-40B4-BE49-F238E27FC236}">
                <a16:creationId xmlns:a16="http://schemas.microsoft.com/office/drawing/2014/main" id="{FE765BA7-7E7B-BCAC-D617-60160887A572}"/>
              </a:ext>
            </a:extLst>
          </p:cNvPr>
          <p:cNvSpPr>
            <a:spLocks noGrp="1"/>
          </p:cNvSpPr>
          <p:nvPr>
            <p:ph idx="1"/>
          </p:nvPr>
        </p:nvSpPr>
        <p:spPr>
          <a:xfrm>
            <a:off x="390525" y="1676400"/>
            <a:ext cx="3657600" cy="4351338"/>
          </a:xfrm>
        </p:spPr>
        <p:txBody>
          <a:bodyPr/>
          <a:lstStyle/>
          <a:p>
            <a:r>
              <a:rPr lang="en-US" dirty="0"/>
              <a:t>CS has T1D, and is here for a pump tune up. Started OP5 about 3 months ago. </a:t>
            </a:r>
          </a:p>
        </p:txBody>
      </p:sp>
      <p:pic>
        <p:nvPicPr>
          <p:cNvPr id="7" name="Picture 6">
            <a:extLst>
              <a:ext uri="{FF2B5EF4-FFF2-40B4-BE49-F238E27FC236}">
                <a16:creationId xmlns:a16="http://schemas.microsoft.com/office/drawing/2014/main" id="{6C42C899-AE85-A6F3-81C1-4A8D5F89D8A9}"/>
              </a:ext>
            </a:extLst>
          </p:cNvPr>
          <p:cNvPicPr>
            <a:picLocks noChangeAspect="1"/>
          </p:cNvPicPr>
          <p:nvPr/>
        </p:nvPicPr>
        <p:blipFill>
          <a:blip r:embed="rId2"/>
          <a:stretch>
            <a:fillRect/>
          </a:stretch>
        </p:blipFill>
        <p:spPr>
          <a:xfrm>
            <a:off x="4648200" y="0"/>
            <a:ext cx="7153275" cy="6858000"/>
          </a:xfrm>
          <a:prstGeom prst="rect">
            <a:avLst/>
          </a:prstGeom>
        </p:spPr>
      </p:pic>
    </p:spTree>
    <p:extLst>
      <p:ext uri="{BB962C8B-B14F-4D97-AF65-F5344CB8AC3E}">
        <p14:creationId xmlns:p14="http://schemas.microsoft.com/office/powerpoint/2010/main" val="359764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685800" y="228600"/>
            <a:ext cx="111252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659524" y="1371600"/>
            <a:ext cx="8077200" cy="5486400"/>
          </a:xfrm>
        </p:spPr>
        <p:txBody>
          <a:bodyPr>
            <a:normAutofit/>
          </a:bodyPr>
          <a:lstStyle/>
          <a:p>
            <a:pPr>
              <a:lnSpc>
                <a:spcPct val="110000"/>
              </a:lnSpc>
            </a:pPr>
            <a:r>
              <a:rPr lang="en-US" dirty="0"/>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p>
        </p:txBody>
      </p:sp>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45E8-0E97-4F5C-B60A-CEC05AE3291E}"/>
              </a:ext>
            </a:extLst>
          </p:cNvPr>
          <p:cNvSpPr>
            <a:spLocks noGrp="1"/>
          </p:cNvSpPr>
          <p:nvPr>
            <p:ph type="title"/>
          </p:nvPr>
        </p:nvSpPr>
        <p:spPr/>
        <p:txBody>
          <a:bodyPr/>
          <a:lstStyle/>
          <a:p>
            <a:r>
              <a:rPr lang="en-US" dirty="0"/>
              <a:t>Target Glucose Ranges</a:t>
            </a:r>
          </a:p>
        </p:txBody>
      </p:sp>
      <p:pic>
        <p:nvPicPr>
          <p:cNvPr id="13" name="Content Placeholder 12">
            <a:extLst>
              <a:ext uri="{FF2B5EF4-FFF2-40B4-BE49-F238E27FC236}">
                <a16:creationId xmlns:a16="http://schemas.microsoft.com/office/drawing/2014/main" id="{48705D0E-D1F5-455B-1575-6916AAAC3109}"/>
              </a:ext>
            </a:extLst>
          </p:cNvPr>
          <p:cNvPicPr>
            <a:picLocks noGrp="1" noChangeAspect="1"/>
          </p:cNvPicPr>
          <p:nvPr>
            <p:ph idx="1"/>
          </p:nvPr>
        </p:nvPicPr>
        <p:blipFill>
          <a:blip r:embed="rId2"/>
          <a:stretch>
            <a:fillRect/>
          </a:stretch>
        </p:blipFill>
        <p:spPr>
          <a:xfrm>
            <a:off x="6629400" y="3842103"/>
            <a:ext cx="2029108" cy="2191056"/>
          </a:xfrm>
        </p:spPr>
      </p:pic>
      <p:pic>
        <p:nvPicPr>
          <p:cNvPr id="7" name="Picture 6">
            <a:extLst>
              <a:ext uri="{FF2B5EF4-FFF2-40B4-BE49-F238E27FC236}">
                <a16:creationId xmlns:a16="http://schemas.microsoft.com/office/drawing/2014/main" id="{EEF4E3EE-AF69-4D84-8CA5-1F95E85C7B64}"/>
              </a:ext>
            </a:extLst>
          </p:cNvPr>
          <p:cNvPicPr>
            <a:picLocks noChangeAspect="1"/>
          </p:cNvPicPr>
          <p:nvPr/>
        </p:nvPicPr>
        <p:blipFill>
          <a:blip r:embed="rId3"/>
          <a:stretch>
            <a:fillRect/>
          </a:stretch>
        </p:blipFill>
        <p:spPr>
          <a:xfrm>
            <a:off x="304800" y="1495520"/>
            <a:ext cx="5943600" cy="2360726"/>
          </a:xfrm>
          <a:prstGeom prst="rect">
            <a:avLst/>
          </a:prstGeom>
        </p:spPr>
      </p:pic>
      <p:pic>
        <p:nvPicPr>
          <p:cNvPr id="9" name="Picture 8">
            <a:extLst>
              <a:ext uri="{FF2B5EF4-FFF2-40B4-BE49-F238E27FC236}">
                <a16:creationId xmlns:a16="http://schemas.microsoft.com/office/drawing/2014/main" id="{DBD1ED5F-BCE5-5F69-6DFA-CEF0EC09AF51}"/>
              </a:ext>
            </a:extLst>
          </p:cNvPr>
          <p:cNvPicPr>
            <a:picLocks noChangeAspect="1"/>
          </p:cNvPicPr>
          <p:nvPr/>
        </p:nvPicPr>
        <p:blipFill>
          <a:blip r:embed="rId4"/>
          <a:stretch>
            <a:fillRect/>
          </a:stretch>
        </p:blipFill>
        <p:spPr>
          <a:xfrm>
            <a:off x="6553200" y="1414456"/>
            <a:ext cx="2462079" cy="2410785"/>
          </a:xfrm>
          <a:prstGeom prst="rect">
            <a:avLst/>
          </a:prstGeom>
        </p:spPr>
      </p:pic>
      <p:pic>
        <p:nvPicPr>
          <p:cNvPr id="11" name="Picture 10">
            <a:extLst>
              <a:ext uri="{FF2B5EF4-FFF2-40B4-BE49-F238E27FC236}">
                <a16:creationId xmlns:a16="http://schemas.microsoft.com/office/drawing/2014/main" id="{5BD08CAC-8276-3B68-C4F6-B7329FF012EF}"/>
              </a:ext>
            </a:extLst>
          </p:cNvPr>
          <p:cNvPicPr>
            <a:picLocks noChangeAspect="1"/>
          </p:cNvPicPr>
          <p:nvPr/>
        </p:nvPicPr>
        <p:blipFill>
          <a:blip r:embed="rId5"/>
          <a:stretch>
            <a:fillRect/>
          </a:stretch>
        </p:blipFill>
        <p:spPr>
          <a:xfrm>
            <a:off x="609600" y="3983877"/>
            <a:ext cx="5201376" cy="2124371"/>
          </a:xfrm>
          <a:prstGeom prst="rect">
            <a:avLst/>
          </a:prstGeom>
        </p:spPr>
      </p:pic>
      <p:sp>
        <p:nvSpPr>
          <p:cNvPr id="14" name="TextBox 13">
            <a:extLst>
              <a:ext uri="{FF2B5EF4-FFF2-40B4-BE49-F238E27FC236}">
                <a16:creationId xmlns:a16="http://schemas.microsoft.com/office/drawing/2014/main" id="{ECC0562D-424C-13ED-EE1D-EAAD656EE72B}"/>
              </a:ext>
            </a:extLst>
          </p:cNvPr>
          <p:cNvSpPr txBox="1"/>
          <p:nvPr/>
        </p:nvSpPr>
        <p:spPr>
          <a:xfrm>
            <a:off x="381000" y="6172200"/>
            <a:ext cx="10210800" cy="461665"/>
          </a:xfrm>
          <a:prstGeom prst="rect">
            <a:avLst/>
          </a:prstGeom>
          <a:noFill/>
        </p:spPr>
        <p:txBody>
          <a:bodyPr wrap="square" rtlCol="0">
            <a:spAutoFit/>
          </a:bodyPr>
          <a:lstStyle/>
          <a:p>
            <a:r>
              <a:rPr lang="en-US" sz="2400" dirty="0">
                <a:solidFill>
                  <a:schemeClr val="bg2"/>
                </a:solidFill>
              </a:rPr>
              <a:t>Same person, same data, look at the difference in time in range!</a:t>
            </a:r>
          </a:p>
        </p:txBody>
      </p:sp>
    </p:spTree>
    <p:extLst>
      <p:ext uri="{BB962C8B-B14F-4D97-AF65-F5344CB8AC3E}">
        <p14:creationId xmlns:p14="http://schemas.microsoft.com/office/powerpoint/2010/main" val="41252518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A2AD-FAC4-968C-BA26-3704AB4100C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E3332FA-E335-7DF2-73C9-115CE7B3FA20}"/>
              </a:ext>
            </a:extLst>
          </p:cNvPr>
          <p:cNvPicPr>
            <a:picLocks noChangeAspect="1"/>
          </p:cNvPicPr>
          <p:nvPr/>
        </p:nvPicPr>
        <p:blipFill>
          <a:blip r:embed="rId2"/>
          <a:stretch>
            <a:fillRect/>
          </a:stretch>
        </p:blipFill>
        <p:spPr>
          <a:xfrm>
            <a:off x="381000" y="431838"/>
            <a:ext cx="9677400" cy="6476236"/>
          </a:xfrm>
          <a:prstGeom prst="rect">
            <a:avLst/>
          </a:prstGeom>
        </p:spPr>
      </p:pic>
    </p:spTree>
    <p:extLst>
      <p:ext uri="{BB962C8B-B14F-4D97-AF65-F5344CB8AC3E}">
        <p14:creationId xmlns:p14="http://schemas.microsoft.com/office/powerpoint/2010/main" val="7552763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1116-D58E-1ED2-B86A-7FD169CE14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E1B15D-B0E4-12FD-D16B-DF7C92BCCBA6}"/>
              </a:ext>
            </a:extLst>
          </p:cNvPr>
          <p:cNvSpPr>
            <a:spLocks noGrp="1"/>
          </p:cNvSpPr>
          <p:nvPr>
            <p:ph idx="1"/>
          </p:nvPr>
        </p:nvSpPr>
        <p:spPr>
          <a:xfrm>
            <a:off x="7772400" y="1825625"/>
            <a:ext cx="3581400" cy="4351338"/>
          </a:xfrm>
        </p:spPr>
        <p:txBody>
          <a:bodyPr/>
          <a:lstStyle/>
          <a:p>
            <a:r>
              <a:rPr lang="en-US" dirty="0"/>
              <a:t>Notice anything surprising? </a:t>
            </a:r>
          </a:p>
        </p:txBody>
      </p:sp>
      <p:pic>
        <p:nvPicPr>
          <p:cNvPr id="5" name="Picture 4">
            <a:extLst>
              <a:ext uri="{FF2B5EF4-FFF2-40B4-BE49-F238E27FC236}">
                <a16:creationId xmlns:a16="http://schemas.microsoft.com/office/drawing/2014/main" id="{9B310E2B-3D1E-94C7-E906-C35C4ACC9367}"/>
              </a:ext>
            </a:extLst>
          </p:cNvPr>
          <p:cNvPicPr>
            <a:picLocks noChangeAspect="1"/>
          </p:cNvPicPr>
          <p:nvPr/>
        </p:nvPicPr>
        <p:blipFill>
          <a:blip r:embed="rId2"/>
          <a:stretch>
            <a:fillRect/>
          </a:stretch>
        </p:blipFill>
        <p:spPr>
          <a:xfrm>
            <a:off x="894859" y="228600"/>
            <a:ext cx="7049484" cy="6354062"/>
          </a:xfrm>
          <a:prstGeom prst="rect">
            <a:avLst/>
          </a:prstGeom>
        </p:spPr>
      </p:pic>
    </p:spTree>
    <p:extLst>
      <p:ext uri="{BB962C8B-B14F-4D97-AF65-F5344CB8AC3E}">
        <p14:creationId xmlns:p14="http://schemas.microsoft.com/office/powerpoint/2010/main" val="30778566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7D3C78-28BB-67D6-B108-C8379B69CAC1}"/>
              </a:ext>
            </a:extLst>
          </p:cNvPr>
          <p:cNvSpPr>
            <a:spLocks noGrp="1"/>
          </p:cNvSpPr>
          <p:nvPr>
            <p:ph idx="1"/>
          </p:nvPr>
        </p:nvSpPr>
        <p:spPr>
          <a:xfrm>
            <a:off x="7696200" y="533400"/>
            <a:ext cx="3581400" cy="4351338"/>
          </a:xfrm>
        </p:spPr>
        <p:txBody>
          <a:bodyPr/>
          <a:lstStyle/>
          <a:p>
            <a:pPr marL="0" indent="0">
              <a:buNone/>
            </a:pPr>
            <a:r>
              <a:rPr lang="en-US" dirty="0"/>
              <a:t>Not using the “use sensor”</a:t>
            </a:r>
          </a:p>
        </p:txBody>
      </p:sp>
      <p:pic>
        <p:nvPicPr>
          <p:cNvPr id="5" name="Picture 4">
            <a:extLst>
              <a:ext uri="{FF2B5EF4-FFF2-40B4-BE49-F238E27FC236}">
                <a16:creationId xmlns:a16="http://schemas.microsoft.com/office/drawing/2014/main" id="{48ED206E-54F0-5E2D-836D-4CA8536DFFC9}"/>
              </a:ext>
            </a:extLst>
          </p:cNvPr>
          <p:cNvPicPr>
            <a:picLocks noChangeAspect="1"/>
          </p:cNvPicPr>
          <p:nvPr/>
        </p:nvPicPr>
        <p:blipFill>
          <a:blip r:embed="rId2"/>
          <a:stretch>
            <a:fillRect/>
          </a:stretch>
        </p:blipFill>
        <p:spPr>
          <a:xfrm>
            <a:off x="285268" y="437286"/>
            <a:ext cx="6897063" cy="6192114"/>
          </a:xfrm>
          <a:prstGeom prst="rect">
            <a:avLst/>
          </a:prstGeom>
        </p:spPr>
      </p:pic>
      <p:sp>
        <p:nvSpPr>
          <p:cNvPr id="6" name="Arrow: Left 5">
            <a:extLst>
              <a:ext uri="{FF2B5EF4-FFF2-40B4-BE49-F238E27FC236}">
                <a16:creationId xmlns:a16="http://schemas.microsoft.com/office/drawing/2014/main" id="{25559368-4F78-E9B4-CC20-CD5FDDCC3903}"/>
              </a:ext>
            </a:extLst>
          </p:cNvPr>
          <p:cNvSpPr/>
          <p:nvPr/>
        </p:nvSpPr>
        <p:spPr>
          <a:xfrm>
            <a:off x="3733800" y="5909583"/>
            <a:ext cx="533400" cy="3048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E26D656-B86C-B876-C8CD-6F2D66E36652}"/>
              </a:ext>
            </a:extLst>
          </p:cNvPr>
          <p:cNvPicPr>
            <a:picLocks noChangeAspect="1"/>
          </p:cNvPicPr>
          <p:nvPr/>
        </p:nvPicPr>
        <p:blipFill>
          <a:blip r:embed="rId3"/>
          <a:stretch>
            <a:fillRect/>
          </a:stretch>
        </p:blipFill>
        <p:spPr>
          <a:xfrm>
            <a:off x="8153400" y="1745087"/>
            <a:ext cx="2743200" cy="5112913"/>
          </a:xfrm>
          <a:prstGeom prst="rect">
            <a:avLst/>
          </a:prstGeom>
        </p:spPr>
      </p:pic>
    </p:spTree>
    <p:extLst>
      <p:ext uri="{BB962C8B-B14F-4D97-AF65-F5344CB8AC3E}">
        <p14:creationId xmlns:p14="http://schemas.microsoft.com/office/powerpoint/2010/main" val="38912773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15B1-A552-D4E3-7854-40410B504D0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A5DC4F-7EE2-E059-6625-F3F208E7666E}"/>
              </a:ext>
            </a:extLst>
          </p:cNvPr>
          <p:cNvSpPr>
            <a:spLocks noGrp="1"/>
          </p:cNvSpPr>
          <p:nvPr>
            <p:ph idx="1"/>
          </p:nvPr>
        </p:nvSpPr>
        <p:spPr>
          <a:xfrm>
            <a:off x="533400" y="1554163"/>
            <a:ext cx="11049000" cy="4351338"/>
          </a:xfrm>
        </p:spPr>
        <p:txBody>
          <a:bodyPr/>
          <a:lstStyle/>
          <a:p>
            <a:r>
              <a:rPr lang="en-US" dirty="0"/>
              <a:t>Get familiar with the data platforms and identify your favorite reports</a:t>
            </a:r>
          </a:p>
          <a:p>
            <a:r>
              <a:rPr lang="en-US" dirty="0"/>
              <a:t>Think DATAA</a:t>
            </a:r>
          </a:p>
          <a:p>
            <a:r>
              <a:rPr lang="en-US" dirty="0"/>
              <a:t>Save yourself time by asking the </a:t>
            </a:r>
            <a:r>
              <a:rPr lang="en-US" dirty="0" err="1"/>
              <a:t>PwD</a:t>
            </a:r>
            <a:r>
              <a:rPr lang="en-US" dirty="0"/>
              <a:t> what patterns they’ve noticed </a:t>
            </a:r>
          </a:p>
          <a:p>
            <a:r>
              <a:rPr lang="en-US" dirty="0"/>
              <a:t>Identify big picture patterns (AGP) first</a:t>
            </a:r>
          </a:p>
          <a:p>
            <a:r>
              <a:rPr lang="en-US" dirty="0"/>
              <a:t>Have a good working knowledge of diabetes medications to maximize impact</a:t>
            </a:r>
          </a:p>
        </p:txBody>
      </p:sp>
    </p:spTree>
    <p:extLst>
      <p:ext uri="{BB962C8B-B14F-4D97-AF65-F5344CB8AC3E}">
        <p14:creationId xmlns:p14="http://schemas.microsoft.com/office/powerpoint/2010/main" val="171771273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1">
            <a:extLst>
              <a:ext uri="{FF2B5EF4-FFF2-40B4-BE49-F238E27FC236}">
                <a16:creationId xmlns:a16="http://schemas.microsoft.com/office/drawing/2014/main" id="{2C42999F-BCFF-7D58-65D7-5DE3E2B45C25}"/>
              </a:ext>
            </a:extLst>
          </p:cNvPr>
          <p:cNvSpPr txBox="1">
            <a:spLocks noChangeArrowheads="1"/>
          </p:cNvSpPr>
          <p:nvPr/>
        </p:nvSpPr>
        <p:spPr bwMode="auto">
          <a:xfrm>
            <a:off x="762000" y="4995863"/>
            <a:ext cx="8991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2"/>
                </a:solidFill>
              </a:rPr>
              <a:t>Diana Isaacs, PharmD</a:t>
            </a:r>
          </a:p>
          <a:p>
            <a:r>
              <a:rPr lang="en-US" altLang="en-US" sz="2400">
                <a:solidFill>
                  <a:schemeClr val="bg2"/>
                </a:solidFill>
                <a:hlinkClick r:id="rId3"/>
              </a:rPr>
              <a:t>isaacsd@ccf.org</a:t>
            </a:r>
            <a:endParaRPr lang="en-US" altLang="en-US" sz="2400">
              <a:solidFill>
                <a:schemeClr val="bg2"/>
              </a:solidFill>
            </a:endParaRPr>
          </a:p>
          <a:p>
            <a:r>
              <a:rPr lang="en-US" altLang="en-US" sz="2400">
                <a:solidFill>
                  <a:schemeClr val="bg2"/>
                </a:solidFill>
              </a:rPr>
              <a:t>Instagram/Twitter: dianamisaacs</a:t>
            </a:r>
          </a:p>
          <a:p>
            <a:r>
              <a:rPr lang="en-US" altLang="en-US" sz="2400">
                <a:solidFill>
                  <a:schemeClr val="bg2"/>
                </a:solidFill>
              </a:rPr>
              <a:t>Podcast: https://www.hcplive.com/podcasts/diabetes-dialogue</a:t>
            </a:r>
          </a:p>
        </p:txBody>
      </p:sp>
      <p:pic>
        <p:nvPicPr>
          <p:cNvPr id="142339" name="Picture 2">
            <a:extLst>
              <a:ext uri="{FF2B5EF4-FFF2-40B4-BE49-F238E27FC236}">
                <a16:creationId xmlns:a16="http://schemas.microsoft.com/office/drawing/2014/main" id="{55ED8FF1-E054-239A-1AE3-CE4F906BC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5622925"/>
            <a:ext cx="2092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05C1-AC29-4832-B573-27703B91D071}"/>
              </a:ext>
            </a:extLst>
          </p:cNvPr>
          <p:cNvSpPr>
            <a:spLocks noGrp="1"/>
          </p:cNvSpPr>
          <p:nvPr>
            <p:ph type="ctrTitle"/>
          </p:nvPr>
        </p:nvSpPr>
        <p:spPr/>
        <p:txBody>
          <a:bodyPr/>
          <a:lstStyle/>
          <a:p>
            <a:r>
              <a:rPr lang="en-US" dirty="0"/>
              <a:t>Additional Resources</a:t>
            </a:r>
          </a:p>
        </p:txBody>
      </p:sp>
      <p:sp>
        <p:nvSpPr>
          <p:cNvPr id="3" name="Subtitle 2">
            <a:extLst>
              <a:ext uri="{FF2B5EF4-FFF2-40B4-BE49-F238E27FC236}">
                <a16:creationId xmlns:a16="http://schemas.microsoft.com/office/drawing/2014/main" id="{1A33E7B5-EED4-6EAC-0EDD-CCB008102D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415881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1B0ADAE7-E8A8-42F2-8560-BDA3500CBC75}"/>
              </a:ext>
            </a:extLst>
          </p:cNvPr>
          <p:cNvSpPr>
            <a:spLocks noGrp="1"/>
          </p:cNvSpPr>
          <p:nvPr>
            <p:ph type="title"/>
          </p:nvPr>
        </p:nvSpPr>
        <p:spPr>
          <a:xfrm>
            <a:off x="457200" y="76200"/>
            <a:ext cx="10506075" cy="792163"/>
          </a:xfrm>
        </p:spPr>
        <p:txBody>
          <a:bodyPr/>
          <a:lstStyle/>
          <a:p>
            <a:pPr eaLnBrk="1" hangingPunct="1">
              <a:defRPr/>
            </a:pPr>
            <a:r>
              <a:rPr lang="en-US" altLang="en-US" sz="3600" dirty="0"/>
              <a:t>Viewing Data</a:t>
            </a:r>
            <a:endParaRPr lang="en-US" altLang="en-US" sz="3996" dirty="0"/>
          </a:p>
        </p:txBody>
      </p:sp>
      <p:graphicFrame>
        <p:nvGraphicFramePr>
          <p:cNvPr id="5" name="Google Shape;433;p73">
            <a:extLst>
              <a:ext uri="{FF2B5EF4-FFF2-40B4-BE49-F238E27FC236}">
                <a16:creationId xmlns:a16="http://schemas.microsoft.com/office/drawing/2014/main" id="{E82E854F-4BA3-F326-6C51-1E04B8FA7310}"/>
              </a:ext>
            </a:extLst>
          </p:cNvPr>
          <p:cNvGraphicFramePr/>
          <p:nvPr/>
        </p:nvGraphicFramePr>
        <p:xfrm>
          <a:off x="190500" y="685800"/>
          <a:ext cx="11925300" cy="6289831"/>
        </p:xfrm>
        <a:graphic>
          <a:graphicData uri="http://schemas.openxmlformats.org/drawingml/2006/table">
            <a:tbl>
              <a:tblPr firstRow="1" firstCol="1" bandRow="1">
                <a:tableStyleId>{17292A2E-F333-43FB-9621-5CBBE7FDCDCB}</a:tableStyleId>
              </a:tblPr>
              <a:tblGrid>
                <a:gridCol w="2624009">
                  <a:extLst>
                    <a:ext uri="{9D8B030D-6E8A-4147-A177-3AD203B41FA5}">
                      <a16:colId xmlns:a16="http://schemas.microsoft.com/office/drawing/2014/main" val="20000"/>
                    </a:ext>
                  </a:extLst>
                </a:gridCol>
                <a:gridCol w="3662491">
                  <a:extLst>
                    <a:ext uri="{9D8B030D-6E8A-4147-A177-3AD203B41FA5}">
                      <a16:colId xmlns:a16="http://schemas.microsoft.com/office/drawing/2014/main" val="20001"/>
                    </a:ext>
                  </a:extLst>
                </a:gridCol>
                <a:gridCol w="5638800">
                  <a:extLst>
                    <a:ext uri="{9D8B030D-6E8A-4147-A177-3AD203B41FA5}">
                      <a16:colId xmlns:a16="http://schemas.microsoft.com/office/drawing/2014/main" val="20002"/>
                    </a:ext>
                  </a:extLst>
                </a:gridCol>
              </a:tblGrid>
              <a:tr h="311693">
                <a:tc>
                  <a:txBody>
                    <a:bodyPr/>
                    <a:lstStyle/>
                    <a:p>
                      <a:pPr marL="0" marR="0" lvl="0" indent="0" algn="l" rtl="0">
                        <a:lnSpc>
                          <a:spcPct val="107000"/>
                        </a:lnSpc>
                        <a:spcBef>
                          <a:spcPts val="0"/>
                        </a:spcBef>
                        <a:spcAft>
                          <a:spcPts val="0"/>
                        </a:spcAft>
                        <a:buNone/>
                      </a:pPr>
                      <a:r>
                        <a:rPr lang="en-US" sz="2000" dirty="0">
                          <a:solidFill>
                            <a:schemeClr val="bg1"/>
                          </a:solidFill>
                        </a:rPr>
                        <a:t>System:</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sym typeface="Calibri"/>
                        </a:rPr>
                        <a:t>Associated Mobile Apps to Share</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rPr>
                        <a:t>Data Sources</a:t>
                      </a:r>
                      <a:endParaRPr sz="2000" b="1" dirty="0">
                        <a:solidFill>
                          <a:schemeClr val="bg1"/>
                        </a:solidFill>
                        <a:latin typeface="+mj-lt"/>
                        <a:ea typeface="Calibri"/>
                        <a:cs typeface="Calibri"/>
                        <a:sym typeface="Calibri"/>
                      </a:endParaRPr>
                    </a:p>
                  </a:txBody>
                  <a:tcPr marL="48410" marR="48410" marT="0" marB="0">
                    <a:solidFill>
                      <a:schemeClr val="tx2"/>
                    </a:solidFill>
                  </a:tcPr>
                </a:tc>
                <a:extLst>
                  <a:ext uri="{0D108BD9-81ED-4DB2-BD59-A6C34878D82A}">
                    <a16:rowId xmlns:a16="http://schemas.microsoft.com/office/drawing/2014/main" val="10000"/>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Glooko</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Glooko</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Insulin pumps (Omnipod, T:slim X2), Dexcom, </a:t>
                      </a:r>
                      <a:r>
                        <a:rPr lang="en-US" sz="2000" dirty="0" err="1">
                          <a:solidFill>
                            <a:schemeClr val="bg1"/>
                          </a:solidFill>
                          <a:latin typeface="+mn-lt"/>
                        </a:rPr>
                        <a:t>Eversense</a:t>
                      </a:r>
                      <a:r>
                        <a:rPr lang="en-US" sz="2000" dirty="0">
                          <a:solidFill>
                            <a:schemeClr val="bg1"/>
                          </a:solidFill>
                          <a:latin typeface="+mn-lt"/>
                        </a:rPr>
                        <a:t>, many glucose meters, InPen</a:t>
                      </a:r>
                      <a:endParaRPr sz="2000" dirty="0">
                        <a:solidFill>
                          <a:schemeClr val="bg1"/>
                        </a:solidFill>
                        <a:latin typeface="+mn-lt"/>
                      </a:endParaRPr>
                    </a:p>
                  </a:txBody>
                  <a:tcPr marL="48410" marR="48410" marT="0" marB="0" anchor="ctr"/>
                </a:tc>
                <a:extLst>
                  <a:ext uri="{0D108BD9-81ED-4DB2-BD59-A6C34878D82A}">
                    <a16:rowId xmlns:a16="http://schemas.microsoft.com/office/drawing/2014/main" val="10001"/>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Dexcom Clarity</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baseline="0" dirty="0">
                          <a:solidFill>
                            <a:schemeClr val="bg1"/>
                          </a:solidFill>
                          <a:latin typeface="+mn-lt"/>
                          <a:sym typeface="Calibri"/>
                        </a:rPr>
                        <a:t>Dexcom G6, G7, Clarity</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Dexcom CGM, InPen</a:t>
                      </a:r>
                      <a:endParaRPr sz="2000" dirty="0">
                        <a:solidFill>
                          <a:schemeClr val="bg1"/>
                        </a:solidFill>
                        <a:latin typeface="+mn-lt"/>
                      </a:endParaRPr>
                    </a:p>
                    <a:p>
                      <a:pPr marL="0" marR="0" lvl="0" indent="0" algn="l" rtl="0">
                        <a:lnSpc>
                          <a:spcPct val="107000"/>
                        </a:lnSpc>
                        <a:spcBef>
                          <a:spcPts val="0"/>
                        </a:spcBef>
                        <a:spcAft>
                          <a:spcPts val="0"/>
                        </a:spcAft>
                        <a:buNone/>
                      </a:pPr>
                      <a:r>
                        <a:rPr lang="en-US" sz="2000" dirty="0">
                          <a:solidFill>
                            <a:schemeClr val="bg1"/>
                          </a:solidFill>
                          <a:latin typeface="+mn-lt"/>
                        </a:rPr>
                        <a:t> </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2"/>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LibreView</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sym typeface="Calibri"/>
                        </a:rPr>
                        <a:t>LibreLink</a:t>
                      </a:r>
                      <a:r>
                        <a:rPr lang="en-US" sz="2000" dirty="0">
                          <a:solidFill>
                            <a:schemeClr val="bg1"/>
                          </a:solidFill>
                          <a:latin typeface="+mn-lt"/>
                          <a:sym typeface="Calibri"/>
                        </a:rPr>
                        <a:t>, Libre 14 day, Libre 2, Libre 3</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Libre CGM</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3"/>
                  </a:ext>
                </a:extLst>
              </a:tr>
              <a:tr h="520142">
                <a:tc>
                  <a:txBody>
                    <a:bodyPr/>
                    <a:lstStyle/>
                    <a:p>
                      <a:pPr marL="0" marR="0" lvl="0" indent="0" algn="l" rtl="0">
                        <a:lnSpc>
                          <a:spcPct val="107000"/>
                        </a:lnSpc>
                        <a:spcBef>
                          <a:spcPts val="0"/>
                        </a:spcBef>
                        <a:spcAft>
                          <a:spcPts val="0"/>
                        </a:spcAft>
                        <a:buNone/>
                      </a:pPr>
                      <a:r>
                        <a:rPr lang="en-US" sz="2000" b="1" dirty="0">
                          <a:solidFill>
                            <a:schemeClr val="bg1"/>
                          </a:solidFill>
                          <a:latin typeface="+mn-lt"/>
                        </a:rPr>
                        <a:t>Medtronic </a:t>
                      </a:r>
                      <a:r>
                        <a:rPr lang="en-US" sz="2000" b="1" dirty="0" err="1">
                          <a:solidFill>
                            <a:schemeClr val="bg1"/>
                          </a:solidFill>
                          <a:latin typeface="+mn-lt"/>
                        </a:rPr>
                        <a:t>Carelink</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Guardian Connect, </a:t>
                      </a:r>
                      <a:r>
                        <a:rPr lang="en-US" sz="2000" dirty="0" err="1">
                          <a:solidFill>
                            <a:schemeClr val="bg1"/>
                          </a:solidFill>
                          <a:latin typeface="+mn-lt"/>
                          <a:sym typeface="Calibri"/>
                        </a:rPr>
                        <a:t>MiniMed</a:t>
                      </a:r>
                      <a:r>
                        <a:rPr lang="en-US" sz="2000" dirty="0">
                          <a:solidFill>
                            <a:schemeClr val="bg1"/>
                          </a:solidFill>
                          <a:latin typeface="+mn-lt"/>
                          <a:sym typeface="Calibri"/>
                        </a:rPr>
                        <a:t> Mobile </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Medtronic insulin pumps, Guardian CGM, </a:t>
                      </a:r>
                      <a:r>
                        <a:rPr lang="en-US" sz="2000" dirty="0" err="1">
                          <a:solidFill>
                            <a:schemeClr val="bg1"/>
                          </a:solidFill>
                          <a:latin typeface="+mn-lt"/>
                        </a:rPr>
                        <a:t>InPen</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4"/>
                  </a:ext>
                </a:extLst>
              </a:tr>
              <a:tr h="964037">
                <a:tc>
                  <a:txBody>
                    <a:bodyPr/>
                    <a:lstStyle/>
                    <a:p>
                      <a:pPr marL="0" marR="0" lvl="0" indent="0" algn="l" rtl="0">
                        <a:lnSpc>
                          <a:spcPct val="107000"/>
                        </a:lnSpc>
                        <a:spcBef>
                          <a:spcPts val="0"/>
                        </a:spcBef>
                        <a:spcAft>
                          <a:spcPts val="0"/>
                        </a:spcAft>
                        <a:buNone/>
                      </a:pPr>
                      <a:r>
                        <a:rPr lang="en-US" sz="2000" b="1" dirty="0">
                          <a:solidFill>
                            <a:schemeClr val="bg1"/>
                          </a:solidFill>
                          <a:latin typeface="+mn-lt"/>
                        </a:rPr>
                        <a:t>Tidepool</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Tidepool Mobile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Insulin pumps (Medtronic, T:Slim X2, </a:t>
                      </a:r>
                      <a:r>
                        <a:rPr lang="en-US" sz="2000" dirty="0" err="1">
                          <a:solidFill>
                            <a:schemeClr val="bg1"/>
                          </a:solidFill>
                          <a:latin typeface="+mn-lt"/>
                        </a:rPr>
                        <a:t>Omnipod</a:t>
                      </a:r>
                      <a:r>
                        <a:rPr lang="en-US" sz="2000" dirty="0">
                          <a:solidFill>
                            <a:schemeClr val="bg1"/>
                          </a:solidFill>
                          <a:latin typeface="+mn-lt"/>
                        </a:rPr>
                        <a:t> Dash/Eros), Dexcom, Guardian, Libre,  many glucose meters, InPen</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5"/>
                  </a:ext>
                </a:extLst>
              </a:tr>
              <a:tr h="481648">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T:Connect </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T:Connect Mobile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T:Slim X2, Dexcom G6</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6"/>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Eversense Data Management System</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Eversense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Eversense</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7"/>
                  </a:ext>
                </a:extLst>
              </a:tr>
              <a:tr h="386472">
                <a:tc>
                  <a:txBody>
                    <a:bodyPr/>
                    <a:lstStyle/>
                    <a:p>
                      <a:pPr marL="0" marR="0" lvl="0" indent="0" algn="l" rtl="0">
                        <a:lnSpc>
                          <a:spcPct val="107000"/>
                        </a:lnSpc>
                        <a:spcBef>
                          <a:spcPts val="0"/>
                        </a:spcBef>
                        <a:spcAft>
                          <a:spcPts val="0"/>
                        </a:spcAft>
                        <a:buNone/>
                      </a:pPr>
                      <a:r>
                        <a:rPr lang="en-US" sz="2000" b="1" dirty="0">
                          <a:solidFill>
                            <a:schemeClr val="bg1"/>
                          </a:solidFill>
                          <a:latin typeface="+mn-lt"/>
                          <a:sym typeface="Calibri"/>
                        </a:rPr>
                        <a:t>InPen Insights Report</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InPen</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InPen, Dexcom, Guardian Connect</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8"/>
                  </a:ext>
                </a:extLst>
              </a:tr>
              <a:tr h="534296">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Bigfoot Unity </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Bigfoot Unity </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2000" kern="1200" dirty="0">
                          <a:solidFill>
                            <a:schemeClr val="bg1"/>
                          </a:solidFill>
                          <a:latin typeface="+mn-lt"/>
                          <a:ea typeface="Calibri"/>
                          <a:cs typeface="Calibri"/>
                          <a:sym typeface="Calibri"/>
                        </a:rPr>
                        <a:t>Bigfoot Unity pen cap, Libre 2</a:t>
                      </a:r>
                    </a:p>
                    <a:p>
                      <a:pPr marL="0" marR="0" lvl="0" indent="0" algn="l" rtl="0">
                        <a:lnSpc>
                          <a:spcPct val="107000"/>
                        </a:lnSpc>
                        <a:spcBef>
                          <a:spcPts val="0"/>
                        </a:spcBef>
                        <a:spcAft>
                          <a:spcPts val="0"/>
                        </a:spcAft>
                        <a:buNone/>
                      </a:pP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9"/>
                  </a:ext>
                </a:extLst>
              </a:tr>
              <a:tr h="318933">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Lilly Tempo Platform</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TempoSmart</a:t>
                      </a:r>
                      <a:r>
                        <a:rPr lang="en-US" sz="2000" dirty="0">
                          <a:solidFill>
                            <a:schemeClr val="bg1"/>
                          </a:solidFill>
                          <a:latin typeface="+mn-lt"/>
                          <a:ea typeface="Calibri"/>
                          <a:cs typeface="Calibri"/>
                          <a:sym typeface="Calibri"/>
                        </a:rPr>
                        <a:t> </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TempoSmart</a:t>
                      </a:r>
                      <a:r>
                        <a:rPr lang="en-US" sz="2000" dirty="0">
                          <a:solidFill>
                            <a:schemeClr val="bg1"/>
                          </a:solidFill>
                          <a:latin typeface="+mn-lt"/>
                          <a:ea typeface="Calibri"/>
                          <a:cs typeface="Calibri"/>
                          <a:sym typeface="Calibri"/>
                        </a:rPr>
                        <a:t> Button, Dexcom</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47788748"/>
      </p:ext>
    </p:extLst>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2">
            <a:extLst>
              <a:ext uri="{FF2B5EF4-FFF2-40B4-BE49-F238E27FC236}">
                <a16:creationId xmlns:a16="http://schemas.microsoft.com/office/drawing/2014/main" id="{D67D9847-3984-64C6-9E98-B955B99DE176}"/>
              </a:ext>
            </a:extLst>
          </p:cNvPr>
          <p:cNvSpPr>
            <a:spLocks noGrp="1"/>
          </p:cNvSpPr>
          <p:nvPr>
            <p:ph type="title"/>
          </p:nvPr>
        </p:nvSpPr>
        <p:spPr>
          <a:xfrm>
            <a:off x="-152400" y="87313"/>
            <a:ext cx="12192000" cy="1327150"/>
          </a:xfrm>
        </p:spPr>
        <p:txBody>
          <a:bodyPr/>
          <a:lstStyle/>
          <a:p>
            <a:r>
              <a:rPr lang="en-US" altLang="en-US"/>
              <a:t>Learn All About the Tech </a:t>
            </a:r>
          </a:p>
        </p:txBody>
      </p:sp>
      <p:sp>
        <p:nvSpPr>
          <p:cNvPr id="143363" name="TextBox 4">
            <a:extLst>
              <a:ext uri="{FF2B5EF4-FFF2-40B4-BE49-F238E27FC236}">
                <a16:creationId xmlns:a16="http://schemas.microsoft.com/office/drawing/2014/main" id="{02B4FD90-33DA-C780-603B-7A5543233244}"/>
              </a:ext>
            </a:extLst>
          </p:cNvPr>
          <p:cNvSpPr txBox="1">
            <a:spLocks noChangeArrowheads="1"/>
          </p:cNvSpPr>
          <p:nvPr/>
        </p:nvSpPr>
        <p:spPr bwMode="auto">
          <a:xfrm>
            <a:off x="381000" y="6315075"/>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400">
                <a:solidFill>
                  <a:schemeClr val="bg1"/>
                </a:solidFill>
                <a:hlinkClick r:id="rId3"/>
              </a:rPr>
              <a:t>https://pro.diabeteswise.org/</a:t>
            </a:r>
            <a:endParaRPr lang="en-US" altLang="en-US" sz="1400">
              <a:solidFill>
                <a:schemeClr val="bg1"/>
              </a:solidFill>
            </a:endParaRPr>
          </a:p>
        </p:txBody>
      </p:sp>
      <p:pic>
        <p:nvPicPr>
          <p:cNvPr id="143364" name="Picture 1">
            <a:extLst>
              <a:ext uri="{FF2B5EF4-FFF2-40B4-BE49-F238E27FC236}">
                <a16:creationId xmlns:a16="http://schemas.microsoft.com/office/drawing/2014/main" id="{AD62DAAE-3A3A-E04D-5C69-F1E1ED7C1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295400"/>
            <a:ext cx="4381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9">
            <a:extLst>
              <a:ext uri="{FF2B5EF4-FFF2-40B4-BE49-F238E27FC236}">
                <a16:creationId xmlns:a16="http://schemas.microsoft.com/office/drawing/2014/main" id="{EFD91D82-2C57-9D52-705C-D3E1DAF7A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573"/>
          <a:stretch>
            <a:fillRect/>
          </a:stretch>
        </p:blipFill>
        <p:spPr bwMode="auto">
          <a:xfrm>
            <a:off x="8077200" y="5245100"/>
            <a:ext cx="30765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Picture 4">
            <a:extLst>
              <a:ext uri="{FF2B5EF4-FFF2-40B4-BE49-F238E27FC236}">
                <a16:creationId xmlns:a16="http://schemas.microsoft.com/office/drawing/2014/main" id="{A7D2FEA1-1069-B8FB-58BA-0BC8EF490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1385888"/>
            <a:ext cx="2819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6">
            <a:extLst>
              <a:ext uri="{FF2B5EF4-FFF2-40B4-BE49-F238E27FC236}">
                <a16:creationId xmlns:a16="http://schemas.microsoft.com/office/drawing/2014/main" id="{F45907F2-6E6F-E370-0977-237C73C11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8" y="1873250"/>
            <a:ext cx="6440487"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8" name="TextBox 4">
            <a:extLst>
              <a:ext uri="{FF2B5EF4-FFF2-40B4-BE49-F238E27FC236}">
                <a16:creationId xmlns:a16="http://schemas.microsoft.com/office/drawing/2014/main" id="{A95F4B8A-870B-DAEB-D7D4-6986D0996052}"/>
              </a:ext>
            </a:extLst>
          </p:cNvPr>
          <p:cNvSpPr txBox="1">
            <a:spLocks noChangeArrowheads="1"/>
          </p:cNvSpPr>
          <p:nvPr/>
        </p:nvSpPr>
        <p:spPr bwMode="auto">
          <a:xfrm>
            <a:off x="7708900" y="6427788"/>
            <a:ext cx="3911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400">
                <a:solidFill>
                  <a:schemeClr val="tx1"/>
                </a:solidFill>
                <a:hlinkClick r:id="rId8"/>
              </a:rPr>
              <a:t>https://www.diabeteseducator.org/danatech/home</a:t>
            </a:r>
            <a:r>
              <a:rPr lang="en-US" altLang="en-US" sz="1400">
                <a:solidFill>
                  <a:schemeClr val="tx1"/>
                </a:solidFill>
                <a:latin typeface="Calibri" panose="020F0502020204030204" pitchFamily="34" charset="0"/>
                <a:hlinkClick r:id="rId8"/>
              </a:rPr>
              <a:t>)</a:t>
            </a:r>
            <a:r>
              <a:rPr lang="en-US" altLang="en-US" sz="1400">
                <a:solidFill>
                  <a:schemeClr val="bg1"/>
                </a:solidFill>
              </a:rPr>
              <a:t>/</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B0F4B9CA-E63D-2E5A-09C8-273025341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495300"/>
            <a:ext cx="22098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itle 1">
            <a:extLst>
              <a:ext uri="{FF2B5EF4-FFF2-40B4-BE49-F238E27FC236}">
                <a16:creationId xmlns:a16="http://schemas.microsoft.com/office/drawing/2014/main" id="{DAAB7653-690B-FF49-5468-B5493E1F8014}"/>
              </a:ext>
            </a:extLst>
          </p:cNvPr>
          <p:cNvSpPr>
            <a:spLocks noGrp="1"/>
          </p:cNvSpPr>
          <p:nvPr>
            <p:ph type="title"/>
          </p:nvPr>
        </p:nvSpPr>
        <p:spPr/>
        <p:txBody>
          <a:bodyPr/>
          <a:lstStyle/>
          <a:p>
            <a:r>
              <a:rPr lang="en-US" altLang="en-US"/>
              <a:t>Simulation Apps to Test it Out </a:t>
            </a:r>
          </a:p>
        </p:txBody>
      </p:sp>
      <p:pic>
        <p:nvPicPr>
          <p:cNvPr id="133124" name="Picture 3">
            <a:extLst>
              <a:ext uri="{FF2B5EF4-FFF2-40B4-BE49-F238E27FC236}">
                <a16:creationId xmlns:a16="http://schemas.microsoft.com/office/drawing/2014/main" id="{4BFCBBB7-7ACE-1C4A-97B6-CA4E06C20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3" y="4384675"/>
            <a:ext cx="37084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a:extLst>
              <a:ext uri="{FF2B5EF4-FFF2-40B4-BE49-F238E27FC236}">
                <a16:creationId xmlns:a16="http://schemas.microsoft.com/office/drawing/2014/main" id="{7DF37540-59FA-0BE9-90DF-80524EDDC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87" b="5968"/>
          <a:stretch>
            <a:fillRect/>
          </a:stretch>
        </p:blipFill>
        <p:spPr bwMode="auto">
          <a:xfrm>
            <a:off x="5091113" y="1685925"/>
            <a:ext cx="2570162"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4" descr="Graphical user interface, application&#10;&#10;Description automatically generated">
            <a:extLst>
              <a:ext uri="{FF2B5EF4-FFF2-40B4-BE49-F238E27FC236}">
                <a16:creationId xmlns:a16="http://schemas.microsoft.com/office/drawing/2014/main" id="{2090A8DB-6ADD-D487-2C9D-35C6EC2C30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5325" y="1685925"/>
            <a:ext cx="23114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TextBox 1">
            <a:extLst>
              <a:ext uri="{FF2B5EF4-FFF2-40B4-BE49-F238E27FC236}">
                <a16:creationId xmlns:a16="http://schemas.microsoft.com/office/drawing/2014/main" id="{BEFAD045-E9A3-A780-845B-5ED747A1944F}"/>
              </a:ext>
            </a:extLst>
          </p:cNvPr>
          <p:cNvSpPr txBox="1">
            <a:spLocks noChangeArrowheads="1"/>
          </p:cNvSpPr>
          <p:nvPr/>
        </p:nvSpPr>
        <p:spPr bwMode="auto">
          <a:xfrm>
            <a:off x="3355975" y="2411413"/>
            <a:ext cx="1827213" cy="11985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2398" dirty="0" err="1">
                <a:solidFill>
                  <a:schemeClr val="bg1"/>
                </a:solidFill>
                <a:latin typeface="Arial" panose="020B0604020202020204" pitchFamily="34" charset="0"/>
              </a:rPr>
              <a:t>MiniMed</a:t>
            </a:r>
            <a:r>
              <a:rPr lang="en-US" altLang="en-US" sz="2398" dirty="0">
                <a:solidFill>
                  <a:schemeClr val="bg1"/>
                </a:solidFill>
                <a:latin typeface="Arial" panose="020B0604020202020204" pitchFamily="34" charset="0"/>
              </a:rPr>
              <a:t> Virtual Pump</a:t>
            </a:r>
          </a:p>
        </p:txBody>
      </p:sp>
      <p:sp>
        <p:nvSpPr>
          <p:cNvPr id="141319" name="TextBox 2">
            <a:extLst>
              <a:ext uri="{FF2B5EF4-FFF2-40B4-BE49-F238E27FC236}">
                <a16:creationId xmlns:a16="http://schemas.microsoft.com/office/drawing/2014/main" id="{9F0BAD14-0821-7CA1-C4B5-0ECC8305F2CB}"/>
              </a:ext>
            </a:extLst>
          </p:cNvPr>
          <p:cNvSpPr txBox="1">
            <a:spLocks noChangeArrowheads="1"/>
          </p:cNvSpPr>
          <p:nvPr/>
        </p:nvSpPr>
        <p:spPr bwMode="auto">
          <a:xfrm>
            <a:off x="5486400" y="5780088"/>
            <a:ext cx="2174875" cy="8302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2398" dirty="0">
                <a:solidFill>
                  <a:schemeClr val="bg1"/>
                </a:solidFill>
                <a:latin typeface="Arial" panose="020B0604020202020204" pitchFamily="34" charset="0"/>
              </a:rPr>
              <a:t>Dexcom Simulator</a:t>
            </a:r>
          </a:p>
        </p:txBody>
      </p:sp>
      <p:sp>
        <p:nvSpPr>
          <p:cNvPr id="141320" name="TextBox 7">
            <a:extLst>
              <a:ext uri="{FF2B5EF4-FFF2-40B4-BE49-F238E27FC236}">
                <a16:creationId xmlns:a16="http://schemas.microsoft.com/office/drawing/2014/main" id="{9E3CC0A9-45F8-A9D1-E1F9-5DE3E2AB2E37}"/>
              </a:ext>
            </a:extLst>
          </p:cNvPr>
          <p:cNvSpPr txBox="1">
            <a:spLocks noChangeArrowheads="1"/>
          </p:cNvSpPr>
          <p:nvPr/>
        </p:nvSpPr>
        <p:spPr bwMode="auto">
          <a:xfrm>
            <a:off x="8483600" y="5518150"/>
            <a:ext cx="3398838" cy="4619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2398" dirty="0" err="1">
                <a:solidFill>
                  <a:schemeClr val="bg1"/>
                </a:solidFill>
                <a:latin typeface="Arial" panose="020B0604020202020204" pitchFamily="34" charset="0"/>
              </a:rPr>
              <a:t>Omnipod</a:t>
            </a:r>
            <a:r>
              <a:rPr lang="en-US" altLang="en-US" sz="2398" dirty="0">
                <a:solidFill>
                  <a:schemeClr val="bg1"/>
                </a:solidFill>
                <a:latin typeface="Arial" panose="020B0604020202020204" pitchFamily="34" charset="0"/>
              </a:rPr>
              <a:t> 5 Simulator</a:t>
            </a:r>
          </a:p>
        </p:txBody>
      </p:sp>
      <p:sp>
        <p:nvSpPr>
          <p:cNvPr id="141322" name="TextBox 1">
            <a:extLst>
              <a:ext uri="{FF2B5EF4-FFF2-40B4-BE49-F238E27FC236}">
                <a16:creationId xmlns:a16="http://schemas.microsoft.com/office/drawing/2014/main" id="{102D97F3-D7D8-79B7-759E-C2DE8CB674ED}"/>
              </a:ext>
            </a:extLst>
          </p:cNvPr>
          <p:cNvSpPr txBox="1">
            <a:spLocks noChangeArrowheads="1"/>
          </p:cNvSpPr>
          <p:nvPr/>
        </p:nvSpPr>
        <p:spPr bwMode="auto">
          <a:xfrm>
            <a:off x="2670175" y="6218238"/>
            <a:ext cx="3706813" cy="4635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2398" dirty="0">
                <a:solidFill>
                  <a:schemeClr val="bg1"/>
                </a:solidFill>
                <a:latin typeface="Arial" panose="020B0604020202020204" pitchFamily="34" charset="0"/>
              </a:rPr>
              <a:t>T:Slim Simulator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E4568850-4B01-A1B9-1717-D8694F574BA6}"/>
              </a:ext>
            </a:extLst>
          </p:cNvPr>
          <p:cNvSpPr>
            <a:spLocks noGrp="1"/>
          </p:cNvSpPr>
          <p:nvPr>
            <p:ph type="title"/>
          </p:nvPr>
        </p:nvSpPr>
        <p:spPr>
          <a:xfrm>
            <a:off x="0" y="228600"/>
            <a:ext cx="6705600" cy="1325563"/>
          </a:xfrm>
        </p:spPr>
        <p:txBody>
          <a:bodyPr/>
          <a:lstStyle/>
          <a:p>
            <a:r>
              <a:rPr lang="en-US" altLang="en-US"/>
              <a:t>Panther Tools</a:t>
            </a:r>
          </a:p>
        </p:txBody>
      </p:sp>
      <p:pic>
        <p:nvPicPr>
          <p:cNvPr id="135171" name="Picture 4">
            <a:extLst>
              <a:ext uri="{FF2B5EF4-FFF2-40B4-BE49-F238E27FC236}">
                <a16:creationId xmlns:a16="http://schemas.microsoft.com/office/drawing/2014/main" id="{972D9543-5001-85E0-165D-F2A11B87B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5789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a:extLst>
              <a:ext uri="{FF2B5EF4-FFF2-40B4-BE49-F238E27FC236}">
                <a16:creationId xmlns:a16="http://schemas.microsoft.com/office/drawing/2014/main" id="{15E0A337-8D28-3651-5560-40086AA21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63515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7C06A2-D0F5-0045-BAF0-DF57F5FDDE31}"/>
              </a:ext>
            </a:extLst>
          </p:cNvPr>
          <p:cNvSpPr>
            <a:spLocks noGrp="1"/>
          </p:cNvSpPr>
          <p:nvPr>
            <p:ph type="title"/>
          </p:nvPr>
        </p:nvSpPr>
        <p:spPr/>
        <p:txBody>
          <a:bodyPr>
            <a:normAutofit/>
          </a:bodyPr>
          <a:lstStyle/>
          <a:p>
            <a:pPr algn="ctr"/>
            <a:r>
              <a:rPr lang="en-US" b="0" dirty="0">
                <a:solidFill>
                  <a:srgbClr val="000099"/>
                </a:solidFill>
                <a:latin typeface="Calibri" panose="020F0502020204030204" pitchFamily="34" charset="0"/>
                <a:cs typeface="Calibri" panose="020F0502020204030204" pitchFamily="34" charset="0"/>
              </a:rPr>
              <a:t>Review of DATA- DATAA</a:t>
            </a:r>
          </a:p>
        </p:txBody>
      </p:sp>
      <p:pic>
        <p:nvPicPr>
          <p:cNvPr id="5" name="Content Placeholder 4">
            <a:extLst>
              <a:ext uri="{FF2B5EF4-FFF2-40B4-BE49-F238E27FC236}">
                <a16:creationId xmlns:a16="http://schemas.microsoft.com/office/drawing/2014/main" id="{D82F4637-639E-B648-BD03-CE59D6FF9EE0}"/>
              </a:ext>
            </a:extLst>
          </p:cNvPr>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tretch/>
        </p:blipFill>
        <p:spPr bwMode="auto">
          <a:xfrm>
            <a:off x="1752601" y="1825624"/>
            <a:ext cx="8128812" cy="46720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C6EB7DA8-DA92-E949-803D-25BFA74144F9}"/>
              </a:ext>
            </a:extLst>
          </p:cNvPr>
          <p:cNvSpPr txBox="1"/>
          <p:nvPr/>
        </p:nvSpPr>
        <p:spPr>
          <a:xfrm>
            <a:off x="0" y="6581001"/>
            <a:ext cx="79327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Isaacs D, et al. The Diabetes Educator. 2020;46(4):323-334. </a:t>
            </a:r>
          </a:p>
        </p:txBody>
      </p:sp>
    </p:spTree>
    <p:extLst>
      <p:ext uri="{BB962C8B-B14F-4D97-AF65-F5344CB8AC3E}">
        <p14:creationId xmlns:p14="http://schemas.microsoft.com/office/powerpoint/2010/main" val="32100616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4557D1DE-92B5-1E1E-4D39-9CD293535104}"/>
              </a:ext>
            </a:extLst>
          </p:cNvPr>
          <p:cNvSpPr>
            <a:spLocks noGrp="1"/>
          </p:cNvSpPr>
          <p:nvPr>
            <p:ph type="title"/>
          </p:nvPr>
        </p:nvSpPr>
        <p:spPr>
          <a:xfrm>
            <a:off x="0" y="228600"/>
            <a:ext cx="12192000" cy="1219200"/>
          </a:xfrm>
        </p:spPr>
        <p:txBody>
          <a:bodyPr/>
          <a:lstStyle/>
          <a:p>
            <a:r>
              <a:rPr lang="en-US" altLang="en-US"/>
              <a:t>Panther Tools </a:t>
            </a:r>
          </a:p>
        </p:txBody>
      </p:sp>
      <p:sp>
        <p:nvSpPr>
          <p:cNvPr id="137219" name="Content Placeholder 2">
            <a:extLst>
              <a:ext uri="{FF2B5EF4-FFF2-40B4-BE49-F238E27FC236}">
                <a16:creationId xmlns:a16="http://schemas.microsoft.com/office/drawing/2014/main" id="{D13634C6-7EBC-4925-FFB6-6C5609992D98}"/>
              </a:ext>
            </a:extLst>
          </p:cNvPr>
          <p:cNvSpPr>
            <a:spLocks noGrp="1"/>
          </p:cNvSpPr>
          <p:nvPr>
            <p:ph idx="1"/>
          </p:nvPr>
        </p:nvSpPr>
        <p:spPr/>
        <p:txBody>
          <a:bodyPr/>
          <a:lstStyle/>
          <a:p>
            <a:endParaRPr lang="en-US" altLang="en-US"/>
          </a:p>
        </p:txBody>
      </p:sp>
      <p:pic>
        <p:nvPicPr>
          <p:cNvPr id="137220" name="Picture 4">
            <a:extLst>
              <a:ext uri="{FF2B5EF4-FFF2-40B4-BE49-F238E27FC236}">
                <a16:creationId xmlns:a16="http://schemas.microsoft.com/office/drawing/2014/main" id="{C87E7930-302E-F60C-7EF9-AC11319D0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9350"/>
            <a:ext cx="1219200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5257800" y="1475741"/>
            <a:ext cx="5579531" cy="4937760"/>
          </a:xfrm>
        </p:spPr>
        <p:txBody>
          <a:bodyPr/>
          <a:lstStyle/>
          <a:p>
            <a:r>
              <a:rPr lang="fr-FR" sz="4000" dirty="0" err="1"/>
              <a:t>Please</a:t>
            </a:r>
            <a:r>
              <a:rPr lang="fr-FR" sz="4000" dirty="0"/>
              <a:t> email us </a:t>
            </a:r>
            <a:r>
              <a:rPr lang="fr-FR" sz="4000" dirty="0" err="1"/>
              <a:t>with</a:t>
            </a:r>
            <a:r>
              <a:rPr lang="fr-FR" sz="4000" dirty="0"/>
              <a:t> </a:t>
            </a:r>
            <a:r>
              <a:rPr lang="fr-FR" sz="4000" dirty="0" err="1"/>
              <a:t>any</a:t>
            </a:r>
            <a:r>
              <a:rPr lang="fr-FR" sz="4000" dirty="0"/>
              <a:t> questions.</a:t>
            </a:r>
          </a:p>
          <a:p>
            <a:r>
              <a:rPr lang="fr-FR" sz="4000" dirty="0"/>
              <a:t>info@diabetesed.net</a:t>
            </a:r>
          </a:p>
          <a:p>
            <a:r>
              <a:rPr lang="fr-FR" sz="4000" dirty="0"/>
              <a:t>www.diabetesed.net</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636" y="1371600"/>
            <a:ext cx="3259667" cy="4889501"/>
          </a:xfrm>
          <a:prstGeom prst="rect">
            <a:avLst/>
          </a:prstGeom>
        </p:spPr>
      </p:pic>
      <p:pic>
        <p:nvPicPr>
          <p:cNvPr id="4" name="Picture 3" descr="A purple and yellow text on a black background&#10;&#10;Description automatically generated">
            <a:extLst>
              <a:ext uri="{FF2B5EF4-FFF2-40B4-BE49-F238E27FC236}">
                <a16:creationId xmlns:a16="http://schemas.microsoft.com/office/drawing/2014/main" id="{99587B12-DE9C-1B8A-CF17-6A4866D32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4757417"/>
            <a:ext cx="5998476" cy="1249683"/>
          </a:xfrm>
          <a:prstGeom prst="rect">
            <a:avLst/>
          </a:prstGeom>
        </p:spPr>
      </p:pic>
    </p:spTree>
    <p:custDataLst>
      <p:tags r:id="rId1"/>
    </p:custDataLst>
    <p:extLst>
      <p:ext uri="{BB962C8B-B14F-4D97-AF65-F5344CB8AC3E}">
        <p14:creationId xmlns:p14="http://schemas.microsoft.com/office/powerpoint/2010/main" val="7572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p:nvPr>
        </p:nvSpPr>
        <p:spPr/>
        <p:txBody>
          <a:bodyPr/>
          <a:lstStyle/>
          <a:p>
            <a:r>
              <a:rPr lang="en-US" altLang="en-US"/>
              <a:t>Tips for DATA Interpretation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579438" y="1597025"/>
            <a:ext cx="5380037" cy="4822825"/>
          </a:xfrm>
        </p:spPr>
        <p:txBody>
          <a:bodyPr>
            <a:normAutofit lnSpcReduction="10000"/>
          </a:bodyPr>
          <a:lstStyle/>
          <a:p>
            <a:pPr marL="342583" indent="-342583">
              <a:defRPr/>
            </a:pPr>
            <a:r>
              <a:rPr lang="en-US" sz="2398" dirty="0"/>
              <a:t>Start by asking the person what they’ve experienced and noticed with their glucose patterns</a:t>
            </a:r>
          </a:p>
          <a:p>
            <a:pPr marL="342583" indent="-342583">
              <a:defRPr/>
            </a:pPr>
            <a:r>
              <a:rPr lang="en-US" sz="2398" dirty="0"/>
              <a:t>Avoid judgment</a:t>
            </a:r>
          </a:p>
          <a:p>
            <a:pPr marL="342583" indent="-342583">
              <a:defRPr/>
            </a:pPr>
            <a:r>
              <a:rPr lang="en-US" sz="2398" dirty="0"/>
              <a:t>Learn from 1 time episodes, but make changes based on patterns</a:t>
            </a:r>
          </a:p>
          <a:p>
            <a:pPr marL="342583" indent="-342583">
              <a:defRPr/>
            </a:pPr>
            <a:r>
              <a:rPr lang="en-US" sz="2398" dirty="0"/>
              <a:t>Fix lows first but some amount is expected (&lt;1-4%) and if you remove all lows, you may end up with too many highs</a:t>
            </a:r>
          </a:p>
          <a:p>
            <a:pPr marL="342583" indent="-342583">
              <a:defRPr/>
            </a:pPr>
            <a:r>
              <a:rPr lang="en-US" sz="2398" dirty="0"/>
              <a:t>If it’s not making sense, dig deeper (ex. missed doses, rationing, injection technique, food insecurity, </a:t>
            </a:r>
            <a:r>
              <a:rPr lang="en-US" sz="2398" dirty="0" err="1"/>
              <a:t>etc</a:t>
            </a:r>
            <a:r>
              <a:rPr lang="en-US" sz="2398" dirty="0"/>
              <a:t>)</a:t>
            </a:r>
          </a:p>
          <a:p>
            <a:pPr marL="342583" indent="-342583">
              <a:defRPr/>
            </a:pPr>
            <a:endParaRPr lang="en-US" sz="1998" dirty="0"/>
          </a:p>
          <a:p>
            <a:pPr marL="342583" indent="-342583">
              <a:defRPr/>
            </a:pPr>
            <a:endParaRPr lang="en-US" sz="1998" dirty="0"/>
          </a:p>
          <a:p>
            <a:pPr>
              <a:defRPr/>
            </a:pPr>
            <a:endParaRPr lang="en-US" sz="1998"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6197506" y="1600836"/>
          <a:ext cx="5379819" cy="4525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960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D9D4-684B-EC61-E82C-35CF7FDF6CAD}"/>
              </a:ext>
            </a:extLst>
          </p:cNvPr>
          <p:cNvSpPr>
            <a:spLocks noGrp="1"/>
          </p:cNvSpPr>
          <p:nvPr>
            <p:ph type="ctrTitle"/>
          </p:nvPr>
        </p:nvSpPr>
        <p:spPr/>
        <p:txBody>
          <a:bodyPr/>
          <a:lstStyle/>
          <a:p>
            <a:r>
              <a:rPr lang="en-US" dirty="0"/>
              <a:t>Data Systems</a:t>
            </a:r>
          </a:p>
        </p:txBody>
      </p:sp>
      <p:sp>
        <p:nvSpPr>
          <p:cNvPr id="3" name="Subtitle 2">
            <a:extLst>
              <a:ext uri="{FF2B5EF4-FFF2-40B4-BE49-F238E27FC236}">
                <a16:creationId xmlns:a16="http://schemas.microsoft.com/office/drawing/2014/main" id="{25F87CB9-F5B1-7F7F-196F-B2D54CA5A59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79491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1B0ADAE7-E8A8-42F2-8560-BDA3500CBC75}"/>
              </a:ext>
            </a:extLst>
          </p:cNvPr>
          <p:cNvSpPr>
            <a:spLocks noGrp="1"/>
          </p:cNvSpPr>
          <p:nvPr>
            <p:ph type="title"/>
          </p:nvPr>
        </p:nvSpPr>
        <p:spPr>
          <a:xfrm>
            <a:off x="457200" y="76200"/>
            <a:ext cx="10506075" cy="792163"/>
          </a:xfrm>
        </p:spPr>
        <p:txBody>
          <a:bodyPr/>
          <a:lstStyle/>
          <a:p>
            <a:pPr eaLnBrk="1" hangingPunct="1">
              <a:defRPr/>
            </a:pPr>
            <a:r>
              <a:rPr lang="en-US" altLang="en-US" sz="3600" dirty="0"/>
              <a:t>Viewing CGM Data</a:t>
            </a:r>
            <a:endParaRPr lang="en-US" altLang="en-US" sz="3996" dirty="0"/>
          </a:p>
        </p:txBody>
      </p:sp>
      <p:graphicFrame>
        <p:nvGraphicFramePr>
          <p:cNvPr id="5" name="Google Shape;433;p73">
            <a:extLst>
              <a:ext uri="{FF2B5EF4-FFF2-40B4-BE49-F238E27FC236}">
                <a16:creationId xmlns:a16="http://schemas.microsoft.com/office/drawing/2014/main" id="{E82E854F-4BA3-F326-6C51-1E04B8FA7310}"/>
              </a:ext>
            </a:extLst>
          </p:cNvPr>
          <p:cNvGraphicFramePr/>
          <p:nvPr>
            <p:extLst>
              <p:ext uri="{D42A27DB-BD31-4B8C-83A1-F6EECF244321}">
                <p14:modId xmlns:p14="http://schemas.microsoft.com/office/powerpoint/2010/main" val="144790829"/>
              </p:ext>
            </p:extLst>
          </p:nvPr>
        </p:nvGraphicFramePr>
        <p:xfrm>
          <a:off x="457200" y="1066800"/>
          <a:ext cx="11201400" cy="4673433"/>
        </p:xfrm>
        <a:graphic>
          <a:graphicData uri="http://schemas.openxmlformats.org/drawingml/2006/table">
            <a:tbl>
              <a:tblPr firstRow="1" firstCol="1" bandRow="1">
                <a:tableStyleId>{17292A2E-F333-43FB-9621-5CBBE7FDCDCB}</a:tableStyleId>
              </a:tblPr>
              <a:tblGrid>
                <a:gridCol w="2464724">
                  <a:extLst>
                    <a:ext uri="{9D8B030D-6E8A-4147-A177-3AD203B41FA5}">
                      <a16:colId xmlns:a16="http://schemas.microsoft.com/office/drawing/2014/main" val="20000"/>
                    </a:ext>
                  </a:extLst>
                </a:gridCol>
                <a:gridCol w="3440167">
                  <a:extLst>
                    <a:ext uri="{9D8B030D-6E8A-4147-A177-3AD203B41FA5}">
                      <a16:colId xmlns:a16="http://schemas.microsoft.com/office/drawing/2014/main" val="20001"/>
                    </a:ext>
                  </a:extLst>
                </a:gridCol>
                <a:gridCol w="5296509">
                  <a:extLst>
                    <a:ext uri="{9D8B030D-6E8A-4147-A177-3AD203B41FA5}">
                      <a16:colId xmlns:a16="http://schemas.microsoft.com/office/drawing/2014/main" val="20002"/>
                    </a:ext>
                  </a:extLst>
                </a:gridCol>
              </a:tblGrid>
              <a:tr h="311693">
                <a:tc>
                  <a:txBody>
                    <a:bodyPr/>
                    <a:lstStyle/>
                    <a:p>
                      <a:pPr marL="0" marR="0" lvl="0" indent="0" algn="l" rtl="0">
                        <a:lnSpc>
                          <a:spcPct val="107000"/>
                        </a:lnSpc>
                        <a:spcBef>
                          <a:spcPts val="0"/>
                        </a:spcBef>
                        <a:spcAft>
                          <a:spcPts val="0"/>
                        </a:spcAft>
                        <a:buNone/>
                      </a:pPr>
                      <a:r>
                        <a:rPr lang="en-US" sz="2000" dirty="0">
                          <a:solidFill>
                            <a:schemeClr val="bg1"/>
                          </a:solidFill>
                        </a:rPr>
                        <a:t>System:</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sym typeface="Calibri"/>
                        </a:rPr>
                        <a:t>Associated Mobile Apps to Share</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rPr>
                        <a:t>Data Sources</a:t>
                      </a:r>
                      <a:endParaRPr sz="2000" b="1" dirty="0">
                        <a:solidFill>
                          <a:schemeClr val="bg1"/>
                        </a:solidFill>
                        <a:latin typeface="+mj-lt"/>
                        <a:ea typeface="Calibri"/>
                        <a:cs typeface="Calibri"/>
                        <a:sym typeface="Calibri"/>
                      </a:endParaRPr>
                    </a:p>
                  </a:txBody>
                  <a:tcPr marL="48410" marR="48410" marT="0" marB="0">
                    <a:solidFill>
                      <a:schemeClr val="tx2"/>
                    </a:solidFill>
                  </a:tcPr>
                </a:tc>
                <a:extLst>
                  <a:ext uri="{0D108BD9-81ED-4DB2-BD59-A6C34878D82A}">
                    <a16:rowId xmlns:a16="http://schemas.microsoft.com/office/drawing/2014/main" val="10000"/>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Glooko</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Glooko</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Dexcom, </a:t>
                      </a:r>
                      <a:r>
                        <a:rPr lang="en-US" sz="2000" dirty="0" err="1">
                          <a:solidFill>
                            <a:schemeClr val="bg1"/>
                          </a:solidFill>
                          <a:latin typeface="+mn-lt"/>
                        </a:rPr>
                        <a:t>Eversense</a:t>
                      </a:r>
                      <a:r>
                        <a:rPr lang="en-US" sz="2000" dirty="0">
                          <a:solidFill>
                            <a:schemeClr val="bg1"/>
                          </a:solidFill>
                          <a:latin typeface="+mn-lt"/>
                        </a:rPr>
                        <a:t>,</a:t>
                      </a:r>
                      <a:endParaRPr sz="2000" dirty="0">
                        <a:solidFill>
                          <a:schemeClr val="bg1"/>
                        </a:solidFill>
                        <a:latin typeface="+mn-lt"/>
                      </a:endParaRPr>
                    </a:p>
                  </a:txBody>
                  <a:tcPr marL="48410" marR="48410" marT="0" marB="0" anchor="ctr"/>
                </a:tc>
                <a:extLst>
                  <a:ext uri="{0D108BD9-81ED-4DB2-BD59-A6C34878D82A}">
                    <a16:rowId xmlns:a16="http://schemas.microsoft.com/office/drawing/2014/main" val="10001"/>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Dexcom Clarity</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baseline="0" dirty="0">
                          <a:solidFill>
                            <a:schemeClr val="bg1"/>
                          </a:solidFill>
                          <a:latin typeface="+mn-lt"/>
                          <a:sym typeface="Calibri"/>
                        </a:rPr>
                        <a:t>Dexcom G6, G7, Clarity</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Dexcom</a:t>
                      </a:r>
                      <a:endParaRPr sz="2000" dirty="0">
                        <a:solidFill>
                          <a:schemeClr val="bg1"/>
                        </a:solidFill>
                        <a:latin typeface="+mn-lt"/>
                      </a:endParaRPr>
                    </a:p>
                    <a:p>
                      <a:pPr marL="0" marR="0" lvl="0" indent="0" algn="l" rtl="0">
                        <a:lnSpc>
                          <a:spcPct val="107000"/>
                        </a:lnSpc>
                        <a:spcBef>
                          <a:spcPts val="0"/>
                        </a:spcBef>
                        <a:spcAft>
                          <a:spcPts val="0"/>
                        </a:spcAft>
                        <a:buNone/>
                      </a:pPr>
                      <a:r>
                        <a:rPr lang="en-US" sz="2000" dirty="0">
                          <a:solidFill>
                            <a:schemeClr val="bg1"/>
                          </a:solidFill>
                          <a:latin typeface="+mn-lt"/>
                        </a:rPr>
                        <a:t> </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2"/>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LibreView</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sym typeface="Calibri"/>
                        </a:rPr>
                        <a:t>LibreLink</a:t>
                      </a:r>
                      <a:r>
                        <a:rPr lang="en-US" sz="2000" dirty="0">
                          <a:solidFill>
                            <a:schemeClr val="bg1"/>
                          </a:solidFill>
                          <a:latin typeface="+mn-lt"/>
                          <a:sym typeface="Calibri"/>
                        </a:rPr>
                        <a:t>, Libre 14 day, Libre 2, Libre 3</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Libre</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3"/>
                  </a:ext>
                </a:extLst>
              </a:tr>
              <a:tr h="520142">
                <a:tc>
                  <a:txBody>
                    <a:bodyPr/>
                    <a:lstStyle/>
                    <a:p>
                      <a:pPr marL="0" marR="0" lvl="0" indent="0" algn="l" rtl="0">
                        <a:lnSpc>
                          <a:spcPct val="107000"/>
                        </a:lnSpc>
                        <a:spcBef>
                          <a:spcPts val="0"/>
                        </a:spcBef>
                        <a:spcAft>
                          <a:spcPts val="0"/>
                        </a:spcAft>
                        <a:buNone/>
                      </a:pPr>
                      <a:r>
                        <a:rPr lang="en-US" sz="2000" b="1" dirty="0">
                          <a:solidFill>
                            <a:schemeClr val="bg1"/>
                          </a:solidFill>
                          <a:latin typeface="+mn-lt"/>
                        </a:rPr>
                        <a:t>Medtronic </a:t>
                      </a:r>
                      <a:r>
                        <a:rPr lang="en-US" sz="2000" b="1" dirty="0" err="1">
                          <a:solidFill>
                            <a:schemeClr val="bg1"/>
                          </a:solidFill>
                          <a:latin typeface="+mn-lt"/>
                        </a:rPr>
                        <a:t>Carelink</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Guardian Connect</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Guardian CGM</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4"/>
                  </a:ext>
                </a:extLst>
              </a:tr>
              <a:tr h="964037">
                <a:tc>
                  <a:txBody>
                    <a:bodyPr/>
                    <a:lstStyle/>
                    <a:p>
                      <a:pPr marL="0" marR="0" lvl="0" indent="0" algn="l" rtl="0">
                        <a:lnSpc>
                          <a:spcPct val="107000"/>
                        </a:lnSpc>
                        <a:spcBef>
                          <a:spcPts val="0"/>
                        </a:spcBef>
                        <a:spcAft>
                          <a:spcPts val="0"/>
                        </a:spcAft>
                        <a:buNone/>
                      </a:pPr>
                      <a:r>
                        <a:rPr lang="en-US" sz="2000" b="1" dirty="0">
                          <a:solidFill>
                            <a:schemeClr val="bg1"/>
                          </a:solidFill>
                          <a:latin typeface="+mn-lt"/>
                        </a:rPr>
                        <a:t>Tidepool</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Tidepool Mobile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Dexcom, Guardian, Libre</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5"/>
                  </a:ext>
                </a:extLst>
              </a:tr>
              <a:tr h="637865">
                <a:tc>
                  <a:txBody>
                    <a:bodyPr/>
                    <a:lstStyle/>
                    <a:p>
                      <a:pPr marL="0" marR="0" lvl="0" indent="0" algn="l" rtl="0">
                        <a:lnSpc>
                          <a:spcPct val="107000"/>
                        </a:lnSpc>
                        <a:spcBef>
                          <a:spcPts val="0"/>
                        </a:spcBef>
                        <a:spcAft>
                          <a:spcPts val="0"/>
                        </a:spcAft>
                        <a:buNone/>
                      </a:pPr>
                      <a:r>
                        <a:rPr lang="en-US" sz="2000" b="1" dirty="0">
                          <a:solidFill>
                            <a:schemeClr val="bg1"/>
                          </a:solidFill>
                          <a:latin typeface="+mn-lt"/>
                        </a:rPr>
                        <a:t>Eversense Data Management System</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Eversense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Eversense</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2914944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BEC6BA-F9AB-4B82-91B4-1783B29FEDEC}"/>
              </a:ext>
            </a:extLst>
          </p:cNvPr>
          <p:cNvSpPr>
            <a:spLocks noGrp="1"/>
          </p:cNvSpPr>
          <p:nvPr>
            <p:ph type="title"/>
          </p:nvPr>
        </p:nvSpPr>
        <p:spPr>
          <a:xfrm>
            <a:off x="7391400" y="2286000"/>
            <a:ext cx="4934600" cy="1325563"/>
          </a:xfrm>
        </p:spPr>
        <p:txBody>
          <a:bodyPr>
            <a:normAutofit/>
          </a:bodyPr>
          <a:lstStyle/>
          <a:p>
            <a:r>
              <a:rPr lang="en-US" sz="4000" cap="all" dirty="0">
                <a:solidFill>
                  <a:srgbClr val="0C3863"/>
                </a:solidFill>
                <a:latin typeface="Franklin Gothic Demi" panose="020B0703020102020204" pitchFamily="34" charset="0"/>
              </a:rPr>
              <a:t>AGP </a:t>
            </a:r>
            <a:r>
              <a:rPr lang="en-US" sz="4000" cap="none" dirty="0">
                <a:solidFill>
                  <a:srgbClr val="0C3863"/>
                </a:solidFill>
                <a:latin typeface="Franklin Gothic Demi" panose="020B0703020102020204" pitchFamily="34" charset="0"/>
              </a:rPr>
              <a:t>Report Example</a:t>
            </a:r>
            <a:r>
              <a:rPr lang="en-US" sz="4000" dirty="0">
                <a:solidFill>
                  <a:srgbClr val="0C3863"/>
                </a:solidFill>
                <a:latin typeface="Franklin Gothic Demi" panose="020B0703020102020204" pitchFamily="34" charset="0"/>
              </a:rPr>
              <a:t> </a:t>
            </a:r>
            <a:r>
              <a:rPr lang="en-US" sz="4000" i="1" cap="none" dirty="0">
                <a:solidFill>
                  <a:srgbClr val="0C3863"/>
                </a:solidFill>
                <a:latin typeface="Franklin Gothic Demi" panose="020B0703020102020204" pitchFamily="34" charset="0"/>
              </a:rPr>
              <a:t>CLARITY</a:t>
            </a:r>
            <a:endParaRPr lang="en-US" sz="4000" i="1" dirty="0"/>
          </a:p>
        </p:txBody>
      </p:sp>
      <p:sp>
        <p:nvSpPr>
          <p:cNvPr id="5" name="Title 1">
            <a:extLst>
              <a:ext uri="{FF2B5EF4-FFF2-40B4-BE49-F238E27FC236}">
                <a16:creationId xmlns:a16="http://schemas.microsoft.com/office/drawing/2014/main" id="{10D74434-6C2A-4795-8875-721A3B1F186D}"/>
              </a:ext>
            </a:extLst>
          </p:cNvPr>
          <p:cNvSpPr txBox="1">
            <a:spLocks/>
          </p:cNvSpPr>
          <p:nvPr/>
        </p:nvSpPr>
        <p:spPr>
          <a:xfrm>
            <a:off x="838200" y="-1626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bg1"/>
                </a:solidFill>
                <a:latin typeface="Bebas Neue"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all" spc="0" normalizeH="0" baseline="0" noProof="0">
              <a:ln>
                <a:noFill/>
              </a:ln>
              <a:solidFill>
                <a:srgbClr val="0C3863"/>
              </a:solidFill>
              <a:effectLst/>
              <a:uLnTx/>
              <a:uFillTx/>
              <a:latin typeface="Franklin Gothic Demi" panose="020B0703020102020204" pitchFamily="34" charset="0"/>
              <a:ea typeface="+mj-ea"/>
              <a:cs typeface="+mj-cs"/>
            </a:endParaRPr>
          </a:p>
        </p:txBody>
      </p:sp>
      <p:pic>
        <p:nvPicPr>
          <p:cNvPr id="3" name="Picture 2">
            <a:extLst>
              <a:ext uri="{FF2B5EF4-FFF2-40B4-BE49-F238E27FC236}">
                <a16:creationId xmlns:a16="http://schemas.microsoft.com/office/drawing/2014/main" id="{2CEAA390-B35F-86A2-B423-75D69A8C67C2}"/>
              </a:ext>
            </a:extLst>
          </p:cNvPr>
          <p:cNvPicPr>
            <a:picLocks noChangeAspect="1"/>
          </p:cNvPicPr>
          <p:nvPr/>
        </p:nvPicPr>
        <p:blipFill>
          <a:blip r:embed="rId3"/>
          <a:stretch>
            <a:fillRect/>
          </a:stretch>
        </p:blipFill>
        <p:spPr>
          <a:xfrm>
            <a:off x="184102" y="-6531"/>
            <a:ext cx="6544713" cy="4836899"/>
          </a:xfrm>
          <a:prstGeom prst="rect">
            <a:avLst/>
          </a:prstGeom>
        </p:spPr>
      </p:pic>
      <p:pic>
        <p:nvPicPr>
          <p:cNvPr id="8" name="Picture 7">
            <a:extLst>
              <a:ext uri="{FF2B5EF4-FFF2-40B4-BE49-F238E27FC236}">
                <a16:creationId xmlns:a16="http://schemas.microsoft.com/office/drawing/2014/main" id="{E1DA2490-DAD3-494E-204F-C9DFF3697456}"/>
              </a:ext>
            </a:extLst>
          </p:cNvPr>
          <p:cNvPicPr>
            <a:picLocks noChangeAspect="1"/>
          </p:cNvPicPr>
          <p:nvPr/>
        </p:nvPicPr>
        <p:blipFill>
          <a:blip r:embed="rId4"/>
          <a:stretch>
            <a:fillRect/>
          </a:stretch>
        </p:blipFill>
        <p:spPr>
          <a:xfrm>
            <a:off x="-55996" y="4914491"/>
            <a:ext cx="6972655" cy="1943509"/>
          </a:xfrm>
          <a:prstGeom prst="rect">
            <a:avLst/>
          </a:prstGeom>
        </p:spPr>
      </p:pic>
      <p:sp>
        <p:nvSpPr>
          <p:cNvPr id="9" name="Rectangle 8">
            <a:extLst>
              <a:ext uri="{FF2B5EF4-FFF2-40B4-BE49-F238E27FC236}">
                <a16:creationId xmlns:a16="http://schemas.microsoft.com/office/drawing/2014/main" id="{BF6E2B93-D4DA-799F-8CE0-C0CB1D6A541B}"/>
              </a:ext>
            </a:extLst>
          </p:cNvPr>
          <p:cNvSpPr/>
          <p:nvPr/>
        </p:nvSpPr>
        <p:spPr>
          <a:xfrm>
            <a:off x="3962400" y="233428"/>
            <a:ext cx="1143000" cy="533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208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BEC6BA-F9AB-4B82-91B4-1783B29FEDEC}"/>
              </a:ext>
            </a:extLst>
          </p:cNvPr>
          <p:cNvSpPr>
            <a:spLocks noGrp="1"/>
          </p:cNvSpPr>
          <p:nvPr>
            <p:ph type="title"/>
          </p:nvPr>
        </p:nvSpPr>
        <p:spPr>
          <a:xfrm>
            <a:off x="-228600" y="1176289"/>
            <a:ext cx="6724000" cy="1325563"/>
          </a:xfrm>
        </p:spPr>
        <p:txBody>
          <a:bodyPr>
            <a:normAutofit/>
          </a:bodyPr>
          <a:lstStyle/>
          <a:p>
            <a:r>
              <a:rPr lang="en-US" sz="4000" cap="all" dirty="0">
                <a:solidFill>
                  <a:srgbClr val="0C3863"/>
                </a:solidFill>
                <a:latin typeface="Franklin Gothic Demi" panose="020B0703020102020204" pitchFamily="34" charset="0"/>
              </a:rPr>
              <a:t>AGP </a:t>
            </a:r>
            <a:r>
              <a:rPr lang="en-US" sz="4000" cap="none" dirty="0">
                <a:solidFill>
                  <a:srgbClr val="0C3863"/>
                </a:solidFill>
                <a:latin typeface="Franklin Gothic Demi" panose="020B0703020102020204" pitchFamily="34" charset="0"/>
              </a:rPr>
              <a:t>Report Example</a:t>
            </a:r>
            <a:r>
              <a:rPr lang="en-US" sz="4000" dirty="0">
                <a:solidFill>
                  <a:srgbClr val="0C3863"/>
                </a:solidFill>
                <a:latin typeface="Franklin Gothic Demi" panose="020B0703020102020204" pitchFamily="34" charset="0"/>
              </a:rPr>
              <a:t>: </a:t>
            </a:r>
            <a:r>
              <a:rPr lang="en-US" sz="4000" i="1" cap="none" dirty="0">
                <a:solidFill>
                  <a:srgbClr val="0C3863"/>
                </a:solidFill>
                <a:latin typeface="Franklin Gothic Demi" panose="020B0703020102020204" pitchFamily="34" charset="0"/>
              </a:rPr>
              <a:t>EVERSENSE</a:t>
            </a:r>
            <a:endParaRPr lang="en-US" sz="4000" i="1" dirty="0"/>
          </a:p>
        </p:txBody>
      </p:sp>
      <p:sp>
        <p:nvSpPr>
          <p:cNvPr id="5" name="Title 1">
            <a:extLst>
              <a:ext uri="{FF2B5EF4-FFF2-40B4-BE49-F238E27FC236}">
                <a16:creationId xmlns:a16="http://schemas.microsoft.com/office/drawing/2014/main" id="{10D74434-6C2A-4795-8875-721A3B1F186D}"/>
              </a:ext>
            </a:extLst>
          </p:cNvPr>
          <p:cNvSpPr txBox="1">
            <a:spLocks/>
          </p:cNvSpPr>
          <p:nvPr/>
        </p:nvSpPr>
        <p:spPr>
          <a:xfrm>
            <a:off x="838200" y="-1626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bg1"/>
                </a:solidFill>
                <a:latin typeface="Bebas Neue"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all" spc="0" normalizeH="0" baseline="0" noProof="0">
              <a:ln>
                <a:noFill/>
              </a:ln>
              <a:solidFill>
                <a:srgbClr val="0C3863"/>
              </a:solidFill>
              <a:effectLst/>
              <a:uLnTx/>
              <a:uFillTx/>
              <a:latin typeface="Franklin Gothic Demi" panose="020B0703020102020204" pitchFamily="34" charset="0"/>
              <a:ea typeface="+mj-ea"/>
              <a:cs typeface="+mj-cs"/>
            </a:endParaRPr>
          </a:p>
        </p:txBody>
      </p:sp>
      <p:pic>
        <p:nvPicPr>
          <p:cNvPr id="7" name="Picture 6" descr="Graphical user interface, chart, application&#10;&#10;Description automatically generated">
            <a:extLst>
              <a:ext uri="{FF2B5EF4-FFF2-40B4-BE49-F238E27FC236}">
                <a16:creationId xmlns:a16="http://schemas.microsoft.com/office/drawing/2014/main" id="{DEF8B410-EE50-46D3-8C42-4AADD4DF9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04800"/>
            <a:ext cx="6385727" cy="6248400"/>
          </a:xfrm>
          <a:prstGeom prst="rect">
            <a:avLst/>
          </a:prstGeom>
        </p:spPr>
      </p:pic>
    </p:spTree>
    <p:extLst>
      <p:ext uri="{BB962C8B-B14F-4D97-AF65-F5344CB8AC3E}">
        <p14:creationId xmlns:p14="http://schemas.microsoft.com/office/powerpoint/2010/main" val="104311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7238993-6A44-484F-BB5C-D27ED70A9A1C}"/>
              </a:ext>
            </a:extLst>
          </p:cNvPr>
          <p:cNvSpPr>
            <a:spLocks noGrp="1"/>
          </p:cNvSpPr>
          <p:nvPr>
            <p:ph type="title"/>
          </p:nvPr>
        </p:nvSpPr>
        <p:spPr>
          <a:xfrm>
            <a:off x="457200" y="762000"/>
            <a:ext cx="5105400" cy="1325563"/>
          </a:xfrm>
        </p:spPr>
        <p:txBody>
          <a:bodyPr>
            <a:normAutofit/>
          </a:bodyPr>
          <a:lstStyle/>
          <a:p>
            <a:r>
              <a:rPr lang="en-US" sz="4000" cap="all" dirty="0">
                <a:solidFill>
                  <a:srgbClr val="0C3863"/>
                </a:solidFill>
                <a:latin typeface="Franklin Gothic Demi" panose="020B0703020102020204" pitchFamily="34" charset="0"/>
              </a:rPr>
              <a:t>AGP </a:t>
            </a:r>
            <a:r>
              <a:rPr lang="en-US" sz="4000" cap="none" dirty="0">
                <a:solidFill>
                  <a:srgbClr val="0C3863"/>
                </a:solidFill>
                <a:latin typeface="Franklin Gothic Demi" panose="020B0703020102020204" pitchFamily="34" charset="0"/>
              </a:rPr>
              <a:t>Report Example</a:t>
            </a:r>
            <a:br>
              <a:rPr lang="en-US" sz="4000" cap="all" dirty="0">
                <a:solidFill>
                  <a:srgbClr val="0C3863"/>
                </a:solidFill>
                <a:latin typeface="Franklin Gothic Demi" panose="020B0703020102020204" pitchFamily="34" charset="0"/>
              </a:rPr>
            </a:br>
            <a:r>
              <a:rPr lang="en-US" sz="4000" i="1" dirty="0" err="1">
                <a:solidFill>
                  <a:srgbClr val="0C3863"/>
                </a:solidFill>
                <a:latin typeface="Franklin Gothic Demi" panose="020B0703020102020204" pitchFamily="34" charset="0"/>
              </a:rPr>
              <a:t>Libreview</a:t>
            </a:r>
            <a:endParaRPr lang="en-US" sz="4000" i="1" dirty="0"/>
          </a:p>
        </p:txBody>
      </p:sp>
      <p:pic>
        <p:nvPicPr>
          <p:cNvPr id="7" name="Picture 6">
            <a:extLst>
              <a:ext uri="{FF2B5EF4-FFF2-40B4-BE49-F238E27FC236}">
                <a16:creationId xmlns:a16="http://schemas.microsoft.com/office/drawing/2014/main" id="{AFA4ABEF-7E0B-4582-BD1D-4E908AF2CCD7}"/>
              </a:ext>
            </a:extLst>
          </p:cNvPr>
          <p:cNvPicPr>
            <a:picLocks noChangeAspect="1"/>
          </p:cNvPicPr>
          <p:nvPr/>
        </p:nvPicPr>
        <p:blipFill>
          <a:blip r:embed="rId3"/>
          <a:stretch>
            <a:fillRect/>
          </a:stretch>
        </p:blipFill>
        <p:spPr>
          <a:xfrm>
            <a:off x="5516318" y="67738"/>
            <a:ext cx="5989882" cy="4936050"/>
          </a:xfrm>
          <a:prstGeom prst="rect">
            <a:avLst/>
          </a:prstGeom>
        </p:spPr>
      </p:pic>
      <p:pic>
        <p:nvPicPr>
          <p:cNvPr id="9" name="Picture 8">
            <a:extLst>
              <a:ext uri="{FF2B5EF4-FFF2-40B4-BE49-F238E27FC236}">
                <a16:creationId xmlns:a16="http://schemas.microsoft.com/office/drawing/2014/main" id="{9D389160-5585-FC83-7BDD-709F5C25A39D}"/>
              </a:ext>
            </a:extLst>
          </p:cNvPr>
          <p:cNvPicPr>
            <a:picLocks noChangeAspect="1"/>
          </p:cNvPicPr>
          <p:nvPr/>
        </p:nvPicPr>
        <p:blipFill>
          <a:blip r:embed="rId4"/>
          <a:stretch>
            <a:fillRect/>
          </a:stretch>
        </p:blipFill>
        <p:spPr>
          <a:xfrm>
            <a:off x="5715000" y="5003788"/>
            <a:ext cx="5410200" cy="1938385"/>
          </a:xfrm>
          <a:prstGeom prst="rect">
            <a:avLst/>
          </a:prstGeom>
        </p:spPr>
      </p:pic>
    </p:spTree>
    <p:extLst>
      <p:ext uri="{BB962C8B-B14F-4D97-AF65-F5344CB8AC3E}">
        <p14:creationId xmlns:p14="http://schemas.microsoft.com/office/powerpoint/2010/main" val="2578908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36E9CA34-6B34-4B9C-8278-57C00DB1AC2C}"/>
              </a:ext>
            </a:extLst>
          </p:cNvPr>
          <p:cNvSpPr>
            <a:spLocks noGrp="1"/>
          </p:cNvSpPr>
          <p:nvPr>
            <p:ph type="title"/>
          </p:nvPr>
        </p:nvSpPr>
        <p:spPr>
          <a:xfrm>
            <a:off x="838200" y="149654"/>
            <a:ext cx="11049000" cy="1325563"/>
          </a:xfrm>
        </p:spPr>
        <p:txBody>
          <a:bodyPr>
            <a:normAutofit/>
          </a:bodyPr>
          <a:lstStyle/>
          <a:p>
            <a:r>
              <a:rPr lang="en-US" sz="4000" cap="all" dirty="0">
                <a:solidFill>
                  <a:srgbClr val="0C3863"/>
                </a:solidFill>
                <a:latin typeface="Franklin Gothic Demi" panose="020B0703020102020204" pitchFamily="34" charset="0"/>
              </a:rPr>
              <a:t>AGP </a:t>
            </a:r>
            <a:r>
              <a:rPr lang="en-US" sz="4000" cap="none" dirty="0">
                <a:solidFill>
                  <a:srgbClr val="0C3863"/>
                </a:solidFill>
                <a:latin typeface="Franklin Gothic Demi" panose="020B0703020102020204" pitchFamily="34" charset="0"/>
              </a:rPr>
              <a:t>Report Example</a:t>
            </a:r>
            <a:br>
              <a:rPr lang="en-US" sz="4000" cap="all" dirty="0">
                <a:solidFill>
                  <a:srgbClr val="0C3863"/>
                </a:solidFill>
                <a:latin typeface="Franklin Gothic Demi" panose="020B0703020102020204" pitchFamily="34" charset="0"/>
              </a:rPr>
            </a:br>
            <a:r>
              <a:rPr lang="en-US" sz="4000" i="1" cap="all" dirty="0">
                <a:solidFill>
                  <a:srgbClr val="0C3863"/>
                </a:solidFill>
                <a:latin typeface="Franklin Gothic Demi" panose="020B0703020102020204" pitchFamily="34" charset="0"/>
              </a:rPr>
              <a:t>Carelink</a:t>
            </a:r>
            <a:endParaRPr lang="en-US" sz="4000" i="1" dirty="0"/>
          </a:p>
        </p:txBody>
      </p:sp>
      <p:pic>
        <p:nvPicPr>
          <p:cNvPr id="4" name="Picture 3">
            <a:extLst>
              <a:ext uri="{FF2B5EF4-FFF2-40B4-BE49-F238E27FC236}">
                <a16:creationId xmlns:a16="http://schemas.microsoft.com/office/drawing/2014/main" id="{3FE88D4D-1907-46DA-97A7-727A6AF3C9B6}"/>
              </a:ext>
            </a:extLst>
          </p:cNvPr>
          <p:cNvPicPr>
            <a:picLocks noChangeAspect="1"/>
          </p:cNvPicPr>
          <p:nvPr/>
        </p:nvPicPr>
        <p:blipFill>
          <a:blip r:embed="rId3"/>
          <a:stretch>
            <a:fillRect/>
          </a:stretch>
        </p:blipFill>
        <p:spPr>
          <a:xfrm>
            <a:off x="1828800" y="1295400"/>
            <a:ext cx="8077200" cy="5296962"/>
          </a:xfrm>
          <a:prstGeom prst="rect">
            <a:avLst/>
          </a:prstGeom>
        </p:spPr>
      </p:pic>
    </p:spTree>
    <p:extLst>
      <p:ext uri="{BB962C8B-B14F-4D97-AF65-F5344CB8AC3E}">
        <p14:creationId xmlns:p14="http://schemas.microsoft.com/office/powerpoint/2010/main" val="3237101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ACEB-CAF9-2E14-184A-00098CF60534}"/>
              </a:ext>
            </a:extLst>
          </p:cNvPr>
          <p:cNvSpPr>
            <a:spLocks noGrp="1"/>
          </p:cNvSpPr>
          <p:nvPr>
            <p:ph type="title"/>
          </p:nvPr>
        </p:nvSpPr>
        <p:spPr>
          <a:xfrm>
            <a:off x="0" y="228600"/>
            <a:ext cx="7543800" cy="1325563"/>
          </a:xfrm>
        </p:spPr>
        <p:txBody>
          <a:bodyPr/>
          <a:lstStyle/>
          <a:p>
            <a:r>
              <a:rPr lang="en-US" dirty="0"/>
              <a:t>Tidepool </a:t>
            </a:r>
          </a:p>
        </p:txBody>
      </p:sp>
      <p:sp>
        <p:nvSpPr>
          <p:cNvPr id="3" name="Content Placeholder 2">
            <a:extLst>
              <a:ext uri="{FF2B5EF4-FFF2-40B4-BE49-F238E27FC236}">
                <a16:creationId xmlns:a16="http://schemas.microsoft.com/office/drawing/2014/main" id="{BDEC6920-4974-791E-1E48-6896CEA8B10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B5FD750-0C6F-5E8B-7E10-5C33314EC116}"/>
              </a:ext>
            </a:extLst>
          </p:cNvPr>
          <p:cNvPicPr>
            <a:picLocks noChangeAspect="1"/>
          </p:cNvPicPr>
          <p:nvPr/>
        </p:nvPicPr>
        <p:blipFill>
          <a:blip r:embed="rId3"/>
          <a:stretch>
            <a:fillRect/>
          </a:stretch>
        </p:blipFill>
        <p:spPr>
          <a:xfrm>
            <a:off x="5619750" y="2952750"/>
            <a:ext cx="952500" cy="952500"/>
          </a:xfrm>
          <a:prstGeom prst="rect">
            <a:avLst/>
          </a:prstGeom>
        </p:spPr>
      </p:pic>
      <p:pic>
        <p:nvPicPr>
          <p:cNvPr id="7" name="Picture 6">
            <a:extLst>
              <a:ext uri="{FF2B5EF4-FFF2-40B4-BE49-F238E27FC236}">
                <a16:creationId xmlns:a16="http://schemas.microsoft.com/office/drawing/2014/main" id="{7EA2069F-ACA7-79D9-16D3-9DC5EE01D280}"/>
              </a:ext>
            </a:extLst>
          </p:cNvPr>
          <p:cNvPicPr>
            <a:picLocks noChangeAspect="1"/>
          </p:cNvPicPr>
          <p:nvPr/>
        </p:nvPicPr>
        <p:blipFill>
          <a:blip r:embed="rId4"/>
          <a:stretch>
            <a:fillRect/>
          </a:stretch>
        </p:blipFill>
        <p:spPr>
          <a:xfrm>
            <a:off x="5943600" y="76200"/>
            <a:ext cx="5908551" cy="6858000"/>
          </a:xfrm>
          <a:prstGeom prst="rect">
            <a:avLst/>
          </a:prstGeom>
        </p:spPr>
      </p:pic>
    </p:spTree>
    <p:extLst>
      <p:ext uri="{BB962C8B-B14F-4D97-AF65-F5344CB8AC3E}">
        <p14:creationId xmlns:p14="http://schemas.microsoft.com/office/powerpoint/2010/main" val="153445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1927480" y="228601"/>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1958115" y="3962401"/>
            <a:ext cx="3619500" cy="646331"/>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1950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1467232"/>
            <a:ext cx="3638570" cy="2380665"/>
          </a:xfrm>
          <a:prstGeom prst="rect">
            <a:avLst/>
          </a:prstGeom>
        </p:spPr>
      </p:pic>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1" y="1374292"/>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6324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Tree>
    <p:extLst>
      <p:ext uri="{BB962C8B-B14F-4D97-AF65-F5344CB8AC3E}">
        <p14:creationId xmlns:p14="http://schemas.microsoft.com/office/powerpoint/2010/main" val="10828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E51-9574-9777-D57F-FDEE1531F4F1}"/>
              </a:ext>
            </a:extLst>
          </p:cNvPr>
          <p:cNvSpPr>
            <a:spLocks noGrp="1"/>
          </p:cNvSpPr>
          <p:nvPr>
            <p:ph type="title"/>
          </p:nvPr>
        </p:nvSpPr>
        <p:spPr>
          <a:xfrm>
            <a:off x="0" y="228600"/>
            <a:ext cx="5334000" cy="1325563"/>
          </a:xfrm>
        </p:spPr>
        <p:txBody>
          <a:bodyPr/>
          <a:lstStyle/>
          <a:p>
            <a:r>
              <a:rPr lang="en-US" dirty="0" err="1"/>
              <a:t>Glooko</a:t>
            </a:r>
            <a:endParaRPr lang="en-US" dirty="0"/>
          </a:p>
        </p:txBody>
      </p:sp>
      <p:sp>
        <p:nvSpPr>
          <p:cNvPr id="3" name="Content Placeholder 2">
            <a:extLst>
              <a:ext uri="{FF2B5EF4-FFF2-40B4-BE49-F238E27FC236}">
                <a16:creationId xmlns:a16="http://schemas.microsoft.com/office/drawing/2014/main" id="{DD091AFB-B00D-69A6-D5D9-8DBBD47FDE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5181F4F-65DE-2C8E-6999-B343B4727DB8}"/>
              </a:ext>
            </a:extLst>
          </p:cNvPr>
          <p:cNvPicPr>
            <a:picLocks noChangeAspect="1"/>
          </p:cNvPicPr>
          <p:nvPr/>
        </p:nvPicPr>
        <p:blipFill>
          <a:blip r:embed="rId3"/>
          <a:stretch>
            <a:fillRect/>
          </a:stretch>
        </p:blipFill>
        <p:spPr>
          <a:xfrm>
            <a:off x="5181600" y="2177"/>
            <a:ext cx="5135635" cy="6858000"/>
          </a:xfrm>
          <a:prstGeom prst="rect">
            <a:avLst/>
          </a:prstGeom>
        </p:spPr>
      </p:pic>
    </p:spTree>
    <p:extLst>
      <p:ext uri="{BB962C8B-B14F-4D97-AF65-F5344CB8AC3E}">
        <p14:creationId xmlns:p14="http://schemas.microsoft.com/office/powerpoint/2010/main" val="2967687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36CBA-B5D1-485B-2E89-3C1D70D6E18F}"/>
              </a:ext>
            </a:extLst>
          </p:cNvPr>
          <p:cNvSpPr>
            <a:spLocks noGrp="1"/>
          </p:cNvSpPr>
          <p:nvPr>
            <p:ph type="title"/>
          </p:nvPr>
        </p:nvSpPr>
        <p:spPr/>
        <p:txBody>
          <a:bodyPr/>
          <a:lstStyle/>
          <a:p>
            <a:r>
              <a:rPr lang="en-US" dirty="0"/>
              <a:t>Dexcom Clarity </a:t>
            </a:r>
          </a:p>
        </p:txBody>
      </p:sp>
      <p:pic>
        <p:nvPicPr>
          <p:cNvPr id="7" name="Content Placeholder 6">
            <a:extLst>
              <a:ext uri="{FF2B5EF4-FFF2-40B4-BE49-F238E27FC236}">
                <a16:creationId xmlns:a16="http://schemas.microsoft.com/office/drawing/2014/main" id="{B096F652-2B33-C67A-F1C3-9343A8A3A9F1}"/>
              </a:ext>
            </a:extLst>
          </p:cNvPr>
          <p:cNvPicPr>
            <a:picLocks noGrp="1" noChangeAspect="1"/>
          </p:cNvPicPr>
          <p:nvPr>
            <p:ph idx="1"/>
          </p:nvPr>
        </p:nvPicPr>
        <p:blipFill>
          <a:blip r:embed="rId3"/>
          <a:stretch>
            <a:fillRect/>
          </a:stretch>
        </p:blipFill>
        <p:spPr>
          <a:xfrm>
            <a:off x="3124200" y="1371600"/>
            <a:ext cx="4876800" cy="5072896"/>
          </a:xfrm>
        </p:spPr>
      </p:pic>
      <p:pic>
        <p:nvPicPr>
          <p:cNvPr id="5" name="Picture 4">
            <a:extLst>
              <a:ext uri="{FF2B5EF4-FFF2-40B4-BE49-F238E27FC236}">
                <a16:creationId xmlns:a16="http://schemas.microsoft.com/office/drawing/2014/main" id="{543A1E93-2F20-1708-BF6B-F1565B2717DC}"/>
              </a:ext>
            </a:extLst>
          </p:cNvPr>
          <p:cNvPicPr>
            <a:picLocks noChangeAspect="1"/>
          </p:cNvPicPr>
          <p:nvPr/>
        </p:nvPicPr>
        <p:blipFill>
          <a:blip r:embed="rId4"/>
          <a:stretch>
            <a:fillRect/>
          </a:stretch>
        </p:blipFill>
        <p:spPr>
          <a:xfrm>
            <a:off x="381000" y="1554163"/>
            <a:ext cx="2238687" cy="4324954"/>
          </a:xfrm>
          <a:prstGeom prst="rect">
            <a:avLst/>
          </a:prstGeom>
        </p:spPr>
      </p:pic>
      <p:sp>
        <p:nvSpPr>
          <p:cNvPr id="8" name="TextBox 7">
            <a:extLst>
              <a:ext uri="{FF2B5EF4-FFF2-40B4-BE49-F238E27FC236}">
                <a16:creationId xmlns:a16="http://schemas.microsoft.com/office/drawing/2014/main" id="{60D8976B-E979-D1DC-7AF6-334C4CC8191D}"/>
              </a:ext>
            </a:extLst>
          </p:cNvPr>
          <p:cNvSpPr txBox="1"/>
          <p:nvPr/>
        </p:nvSpPr>
        <p:spPr>
          <a:xfrm>
            <a:off x="8686800" y="2286000"/>
            <a:ext cx="2438400" cy="2308324"/>
          </a:xfrm>
          <a:prstGeom prst="rect">
            <a:avLst/>
          </a:prstGeom>
          <a:noFill/>
        </p:spPr>
        <p:txBody>
          <a:bodyPr wrap="square" rtlCol="0">
            <a:spAutoFit/>
          </a:bodyPr>
          <a:lstStyle/>
          <a:p>
            <a:r>
              <a:rPr lang="en-US" sz="2400" dirty="0">
                <a:solidFill>
                  <a:schemeClr val="bg2"/>
                </a:solidFill>
              </a:rPr>
              <a:t>18+ pages if you click them all</a:t>
            </a:r>
          </a:p>
          <a:p>
            <a:endParaRPr lang="en-US" sz="2400" dirty="0">
              <a:solidFill>
                <a:schemeClr val="bg2"/>
              </a:solidFill>
            </a:endParaRPr>
          </a:p>
          <a:p>
            <a:endParaRPr lang="en-US" sz="2400" dirty="0">
              <a:solidFill>
                <a:schemeClr val="bg2"/>
              </a:solidFill>
            </a:endParaRPr>
          </a:p>
          <a:p>
            <a:r>
              <a:rPr lang="en-US" sz="2400" dirty="0">
                <a:solidFill>
                  <a:schemeClr val="bg2"/>
                </a:solidFill>
              </a:rPr>
              <a:t>My Favorite: Overview, AGP</a:t>
            </a:r>
          </a:p>
        </p:txBody>
      </p:sp>
    </p:spTree>
    <p:extLst>
      <p:ext uri="{BB962C8B-B14F-4D97-AF65-F5344CB8AC3E}">
        <p14:creationId xmlns:p14="http://schemas.microsoft.com/office/powerpoint/2010/main" val="960016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BD82-EFA7-719C-838F-B65C59620A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442131-DDE0-B8C4-9FDD-315342E3E669}"/>
              </a:ext>
            </a:extLst>
          </p:cNvPr>
          <p:cNvSpPr>
            <a:spLocks noGrp="1"/>
          </p:cNvSpPr>
          <p:nvPr>
            <p:ph idx="1"/>
          </p:nvPr>
        </p:nvSpPr>
        <p:spPr/>
        <p:txBody>
          <a:bodyPr/>
          <a:lstStyle/>
          <a:p>
            <a:endParaRPr lang="en-US" dirty="0"/>
          </a:p>
        </p:txBody>
      </p:sp>
      <p:pic>
        <p:nvPicPr>
          <p:cNvPr id="11" name="Picture 10">
            <a:extLst>
              <a:ext uri="{FF2B5EF4-FFF2-40B4-BE49-F238E27FC236}">
                <a16:creationId xmlns:a16="http://schemas.microsoft.com/office/drawing/2014/main" id="{6554595C-6286-1FE4-C42F-AD080940CFD3}"/>
              </a:ext>
            </a:extLst>
          </p:cNvPr>
          <p:cNvPicPr>
            <a:picLocks noChangeAspect="1"/>
          </p:cNvPicPr>
          <p:nvPr/>
        </p:nvPicPr>
        <p:blipFill>
          <a:blip r:embed="rId3"/>
          <a:stretch>
            <a:fillRect/>
          </a:stretch>
        </p:blipFill>
        <p:spPr>
          <a:xfrm>
            <a:off x="4114800" y="523469"/>
            <a:ext cx="7640116" cy="5811061"/>
          </a:xfrm>
          <a:prstGeom prst="rect">
            <a:avLst/>
          </a:prstGeom>
        </p:spPr>
      </p:pic>
      <p:sp>
        <p:nvSpPr>
          <p:cNvPr id="12" name="Rectangle 11">
            <a:extLst>
              <a:ext uri="{FF2B5EF4-FFF2-40B4-BE49-F238E27FC236}">
                <a16:creationId xmlns:a16="http://schemas.microsoft.com/office/drawing/2014/main" id="{4A7EB69F-2095-7461-6947-B817DF8C8EF4}"/>
              </a:ext>
            </a:extLst>
          </p:cNvPr>
          <p:cNvSpPr/>
          <p:nvPr/>
        </p:nvSpPr>
        <p:spPr>
          <a:xfrm>
            <a:off x="9240316" y="859631"/>
            <a:ext cx="2514600" cy="533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530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B2F2-1282-0AAE-630E-FF7FBECD940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75EA9CD-3530-DAB7-3BAF-E2D8AB089C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FB2BB09-270C-3EBE-917F-FD74DD57C79F}"/>
              </a:ext>
            </a:extLst>
          </p:cNvPr>
          <p:cNvPicPr>
            <a:picLocks noChangeAspect="1"/>
          </p:cNvPicPr>
          <p:nvPr/>
        </p:nvPicPr>
        <p:blipFill>
          <a:blip r:embed="rId2"/>
          <a:stretch>
            <a:fillRect/>
          </a:stretch>
        </p:blipFill>
        <p:spPr>
          <a:xfrm>
            <a:off x="1905000" y="561600"/>
            <a:ext cx="7782295" cy="5839199"/>
          </a:xfrm>
          <a:prstGeom prst="rect">
            <a:avLst/>
          </a:prstGeom>
        </p:spPr>
      </p:pic>
      <p:sp>
        <p:nvSpPr>
          <p:cNvPr id="6" name="Rectangle 5">
            <a:extLst>
              <a:ext uri="{FF2B5EF4-FFF2-40B4-BE49-F238E27FC236}">
                <a16:creationId xmlns:a16="http://schemas.microsoft.com/office/drawing/2014/main" id="{12A92B58-A528-7DA2-225B-7DE069935EBE}"/>
              </a:ext>
            </a:extLst>
          </p:cNvPr>
          <p:cNvSpPr/>
          <p:nvPr/>
        </p:nvSpPr>
        <p:spPr>
          <a:xfrm>
            <a:off x="7167748" y="889794"/>
            <a:ext cx="2514600" cy="533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033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AF04-E59F-624C-9301-CFE8D78286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D2C370-72CB-0FE0-7644-275B07050C9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CDA0FF-05BC-4957-4D00-E46AECC231DA}"/>
              </a:ext>
            </a:extLst>
          </p:cNvPr>
          <p:cNvPicPr>
            <a:picLocks noChangeAspect="1"/>
          </p:cNvPicPr>
          <p:nvPr/>
        </p:nvPicPr>
        <p:blipFill>
          <a:blip r:embed="rId3"/>
          <a:stretch>
            <a:fillRect/>
          </a:stretch>
        </p:blipFill>
        <p:spPr>
          <a:xfrm>
            <a:off x="2775857" y="304800"/>
            <a:ext cx="6345161" cy="6553200"/>
          </a:xfrm>
          <a:prstGeom prst="rect">
            <a:avLst/>
          </a:prstGeom>
        </p:spPr>
      </p:pic>
    </p:spTree>
    <p:extLst>
      <p:ext uri="{BB962C8B-B14F-4D97-AF65-F5344CB8AC3E}">
        <p14:creationId xmlns:p14="http://schemas.microsoft.com/office/powerpoint/2010/main" val="4284750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381C-E0CA-E2C1-4958-C686854DEE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53E052-439C-EEE0-D1D5-ABAA565F701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9A71B7E-AF83-1ECC-72D7-CDB6C4AB21A9}"/>
              </a:ext>
            </a:extLst>
          </p:cNvPr>
          <p:cNvPicPr>
            <a:picLocks noChangeAspect="1"/>
          </p:cNvPicPr>
          <p:nvPr/>
        </p:nvPicPr>
        <p:blipFill>
          <a:blip r:embed="rId2"/>
          <a:stretch>
            <a:fillRect/>
          </a:stretch>
        </p:blipFill>
        <p:spPr>
          <a:xfrm>
            <a:off x="1752600" y="681037"/>
            <a:ext cx="8136133" cy="5719763"/>
          </a:xfrm>
          <a:prstGeom prst="rect">
            <a:avLst/>
          </a:prstGeom>
        </p:spPr>
      </p:pic>
      <p:sp>
        <p:nvSpPr>
          <p:cNvPr id="6" name="Rectangle 5">
            <a:extLst>
              <a:ext uri="{FF2B5EF4-FFF2-40B4-BE49-F238E27FC236}">
                <a16:creationId xmlns:a16="http://schemas.microsoft.com/office/drawing/2014/main" id="{76321D1E-FD12-E005-7FDD-0A3F6CDE6914}"/>
              </a:ext>
            </a:extLst>
          </p:cNvPr>
          <p:cNvSpPr/>
          <p:nvPr/>
        </p:nvSpPr>
        <p:spPr>
          <a:xfrm>
            <a:off x="7167748" y="889794"/>
            <a:ext cx="2514600" cy="533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087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FA49-547B-AFBE-520C-03C7973D2D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71CE34-15ED-A7D4-0117-1F6A09CD2CD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6530213-8664-AB75-FF68-AAF84E0161DA}"/>
              </a:ext>
            </a:extLst>
          </p:cNvPr>
          <p:cNvPicPr>
            <a:picLocks noChangeAspect="1"/>
          </p:cNvPicPr>
          <p:nvPr/>
        </p:nvPicPr>
        <p:blipFill>
          <a:blip r:embed="rId2"/>
          <a:stretch>
            <a:fillRect/>
          </a:stretch>
        </p:blipFill>
        <p:spPr>
          <a:xfrm>
            <a:off x="1351888" y="1256997"/>
            <a:ext cx="9488224" cy="4344006"/>
          </a:xfrm>
          <a:prstGeom prst="rect">
            <a:avLst/>
          </a:prstGeom>
        </p:spPr>
      </p:pic>
      <p:sp>
        <p:nvSpPr>
          <p:cNvPr id="6" name="Rectangle 5">
            <a:extLst>
              <a:ext uri="{FF2B5EF4-FFF2-40B4-BE49-F238E27FC236}">
                <a16:creationId xmlns:a16="http://schemas.microsoft.com/office/drawing/2014/main" id="{61243337-3A6B-6390-2C11-B7F103868E8A}"/>
              </a:ext>
            </a:extLst>
          </p:cNvPr>
          <p:cNvSpPr/>
          <p:nvPr/>
        </p:nvSpPr>
        <p:spPr>
          <a:xfrm>
            <a:off x="7778990" y="1308743"/>
            <a:ext cx="2514600" cy="533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86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5995-6446-521E-A223-949C792376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2CBB97-FE07-1799-49FB-00ACE623245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CD14E6B-885B-238E-9C93-75D174587271}"/>
              </a:ext>
            </a:extLst>
          </p:cNvPr>
          <p:cNvPicPr>
            <a:picLocks noChangeAspect="1"/>
          </p:cNvPicPr>
          <p:nvPr/>
        </p:nvPicPr>
        <p:blipFill>
          <a:blip r:embed="rId2"/>
          <a:stretch>
            <a:fillRect/>
          </a:stretch>
        </p:blipFill>
        <p:spPr>
          <a:xfrm>
            <a:off x="4724400" y="228600"/>
            <a:ext cx="6918768" cy="6858000"/>
          </a:xfrm>
          <a:prstGeom prst="rect">
            <a:avLst/>
          </a:prstGeom>
        </p:spPr>
      </p:pic>
      <p:sp>
        <p:nvSpPr>
          <p:cNvPr id="6" name="Rectangle 5">
            <a:extLst>
              <a:ext uri="{FF2B5EF4-FFF2-40B4-BE49-F238E27FC236}">
                <a16:creationId xmlns:a16="http://schemas.microsoft.com/office/drawing/2014/main" id="{8F8F82BE-4146-8AF2-26CD-F6A67546DBB9}"/>
              </a:ext>
            </a:extLst>
          </p:cNvPr>
          <p:cNvSpPr/>
          <p:nvPr/>
        </p:nvSpPr>
        <p:spPr>
          <a:xfrm>
            <a:off x="9402984" y="414337"/>
            <a:ext cx="2514600" cy="533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80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85AC-81DE-2350-172D-4904298D3C99}"/>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79001087-3FF2-38E4-C217-CEB8A05F375D}"/>
              </a:ext>
            </a:extLst>
          </p:cNvPr>
          <p:cNvPicPr>
            <a:picLocks noChangeAspect="1"/>
          </p:cNvPicPr>
          <p:nvPr/>
        </p:nvPicPr>
        <p:blipFill>
          <a:blip r:embed="rId3"/>
          <a:stretch>
            <a:fillRect/>
          </a:stretch>
        </p:blipFill>
        <p:spPr>
          <a:xfrm>
            <a:off x="0" y="32657"/>
            <a:ext cx="6955465" cy="6858000"/>
          </a:xfrm>
          <a:prstGeom prst="rect">
            <a:avLst/>
          </a:prstGeom>
        </p:spPr>
      </p:pic>
      <p:pic>
        <p:nvPicPr>
          <p:cNvPr id="9" name="Content Placeholder 8">
            <a:extLst>
              <a:ext uri="{FF2B5EF4-FFF2-40B4-BE49-F238E27FC236}">
                <a16:creationId xmlns:a16="http://schemas.microsoft.com/office/drawing/2014/main" id="{C4FADB16-959A-4F73-BB90-76C69C52F612}"/>
              </a:ext>
            </a:extLst>
          </p:cNvPr>
          <p:cNvPicPr>
            <a:picLocks noGrp="1" noChangeAspect="1"/>
          </p:cNvPicPr>
          <p:nvPr>
            <p:ph idx="1"/>
          </p:nvPr>
        </p:nvPicPr>
        <p:blipFill>
          <a:blip r:embed="rId4"/>
          <a:stretch>
            <a:fillRect/>
          </a:stretch>
        </p:blipFill>
        <p:spPr>
          <a:xfrm>
            <a:off x="5943600" y="3103850"/>
            <a:ext cx="5905856" cy="3220027"/>
          </a:xfrm>
        </p:spPr>
      </p:pic>
      <p:sp>
        <p:nvSpPr>
          <p:cNvPr id="10" name="Rectangle 9">
            <a:extLst>
              <a:ext uri="{FF2B5EF4-FFF2-40B4-BE49-F238E27FC236}">
                <a16:creationId xmlns:a16="http://schemas.microsoft.com/office/drawing/2014/main" id="{2B48FD53-4382-F3D4-1084-1727B7D9BA2E}"/>
              </a:ext>
            </a:extLst>
          </p:cNvPr>
          <p:cNvSpPr/>
          <p:nvPr/>
        </p:nvSpPr>
        <p:spPr>
          <a:xfrm>
            <a:off x="4440865" y="32657"/>
            <a:ext cx="2514600" cy="533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429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9B9B-4B23-4D25-C523-D0E6791E60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746A5B-8B2E-01AB-A1FC-71DC1D0D908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1886E42-F1B0-B1CA-C5C0-F27862F017B6}"/>
              </a:ext>
            </a:extLst>
          </p:cNvPr>
          <p:cNvPicPr>
            <a:picLocks noChangeAspect="1"/>
          </p:cNvPicPr>
          <p:nvPr/>
        </p:nvPicPr>
        <p:blipFill>
          <a:blip r:embed="rId2"/>
          <a:stretch>
            <a:fillRect/>
          </a:stretch>
        </p:blipFill>
        <p:spPr>
          <a:xfrm>
            <a:off x="1447800" y="1066800"/>
            <a:ext cx="7763959" cy="4500563"/>
          </a:xfrm>
          <a:prstGeom prst="rect">
            <a:avLst/>
          </a:prstGeom>
        </p:spPr>
      </p:pic>
      <p:sp>
        <p:nvSpPr>
          <p:cNvPr id="6" name="Rectangle 5">
            <a:extLst>
              <a:ext uri="{FF2B5EF4-FFF2-40B4-BE49-F238E27FC236}">
                <a16:creationId xmlns:a16="http://schemas.microsoft.com/office/drawing/2014/main" id="{445E7CEF-B541-0A22-FADB-92739CCEEA2A}"/>
              </a:ext>
            </a:extLst>
          </p:cNvPr>
          <p:cNvSpPr/>
          <p:nvPr/>
        </p:nvSpPr>
        <p:spPr>
          <a:xfrm>
            <a:off x="6929979" y="1018177"/>
            <a:ext cx="2514600" cy="533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4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609600" y="159350"/>
            <a:ext cx="109728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5334001"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1981200" y="1600200"/>
            <a:ext cx="3352800" cy="4450750"/>
          </a:xfrm>
        </p:spPr>
        <p:txBody>
          <a:bodyPr>
            <a:normAutofit fontScale="47500" lnSpcReduction="20000"/>
          </a:bodyPr>
          <a:lstStyle/>
          <a:p>
            <a:pPr marL="0" indent="0">
              <a:buNone/>
            </a:pPr>
            <a:r>
              <a:rPr lang="en-US" sz="5100" dirty="0"/>
              <a:t>Based on the IDEA Initiative inspired </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2286000" y="3635076"/>
            <a:ext cx="2307732" cy="2819400"/>
          </a:xfrm>
          <a:prstGeom prst="rect">
            <a:avLst/>
          </a:prstGeom>
          <a:noFill/>
        </p:spPr>
      </p:pic>
    </p:spTree>
    <p:extLst>
      <p:ext uri="{BB962C8B-B14F-4D97-AF65-F5344CB8AC3E}">
        <p14:creationId xmlns:p14="http://schemas.microsoft.com/office/powerpoint/2010/main" val="381809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B376-8196-54A8-2586-8E150C2B91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1B4D2D-8689-C849-784D-25F410E20E06}"/>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52FB7B0C-4DA1-EB4C-6B08-3ED80F19367A}"/>
              </a:ext>
            </a:extLst>
          </p:cNvPr>
          <p:cNvPicPr>
            <a:picLocks noChangeAspect="1"/>
          </p:cNvPicPr>
          <p:nvPr/>
        </p:nvPicPr>
        <p:blipFill>
          <a:blip r:embed="rId3"/>
          <a:stretch>
            <a:fillRect/>
          </a:stretch>
        </p:blipFill>
        <p:spPr>
          <a:xfrm>
            <a:off x="1066800" y="1066800"/>
            <a:ext cx="8944802" cy="4953000"/>
          </a:xfrm>
          <a:prstGeom prst="rect">
            <a:avLst/>
          </a:prstGeom>
        </p:spPr>
      </p:pic>
      <p:sp>
        <p:nvSpPr>
          <p:cNvPr id="9" name="Rectangle 8">
            <a:extLst>
              <a:ext uri="{FF2B5EF4-FFF2-40B4-BE49-F238E27FC236}">
                <a16:creationId xmlns:a16="http://schemas.microsoft.com/office/drawing/2014/main" id="{6EFC28DE-952E-72BE-A3C8-10BB4F294605}"/>
              </a:ext>
            </a:extLst>
          </p:cNvPr>
          <p:cNvSpPr/>
          <p:nvPr/>
        </p:nvSpPr>
        <p:spPr>
          <a:xfrm>
            <a:off x="7162800" y="1156494"/>
            <a:ext cx="2514600" cy="5334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982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3D1E-BCE9-30B6-01AC-4504997DCDD2}"/>
              </a:ext>
            </a:extLst>
          </p:cNvPr>
          <p:cNvSpPr>
            <a:spLocks noGrp="1"/>
          </p:cNvSpPr>
          <p:nvPr>
            <p:ph type="title"/>
          </p:nvPr>
        </p:nvSpPr>
        <p:spPr>
          <a:xfrm>
            <a:off x="0" y="228600"/>
            <a:ext cx="5791200" cy="1325563"/>
          </a:xfrm>
        </p:spPr>
        <p:txBody>
          <a:bodyPr/>
          <a:lstStyle/>
          <a:p>
            <a:r>
              <a:rPr lang="en-US" dirty="0" err="1"/>
              <a:t>Libreview</a:t>
            </a:r>
            <a:endParaRPr lang="en-US" dirty="0"/>
          </a:p>
        </p:txBody>
      </p:sp>
      <p:pic>
        <p:nvPicPr>
          <p:cNvPr id="5" name="Picture 4">
            <a:extLst>
              <a:ext uri="{FF2B5EF4-FFF2-40B4-BE49-F238E27FC236}">
                <a16:creationId xmlns:a16="http://schemas.microsoft.com/office/drawing/2014/main" id="{69B1943C-0E79-1DE4-3FCC-86AAB30D177F}"/>
              </a:ext>
            </a:extLst>
          </p:cNvPr>
          <p:cNvPicPr>
            <a:picLocks noChangeAspect="1"/>
          </p:cNvPicPr>
          <p:nvPr/>
        </p:nvPicPr>
        <p:blipFill>
          <a:blip r:embed="rId3"/>
          <a:stretch>
            <a:fillRect/>
          </a:stretch>
        </p:blipFill>
        <p:spPr>
          <a:xfrm>
            <a:off x="533399" y="1357803"/>
            <a:ext cx="8151765" cy="5119197"/>
          </a:xfrm>
          <a:prstGeom prst="rect">
            <a:avLst/>
          </a:prstGeom>
        </p:spPr>
      </p:pic>
      <p:pic>
        <p:nvPicPr>
          <p:cNvPr id="7" name="Picture 6">
            <a:extLst>
              <a:ext uri="{FF2B5EF4-FFF2-40B4-BE49-F238E27FC236}">
                <a16:creationId xmlns:a16="http://schemas.microsoft.com/office/drawing/2014/main" id="{2FE9B46D-1F46-8F55-40F0-5519FC4683E6}"/>
              </a:ext>
            </a:extLst>
          </p:cNvPr>
          <p:cNvPicPr>
            <a:picLocks noChangeAspect="1"/>
          </p:cNvPicPr>
          <p:nvPr/>
        </p:nvPicPr>
        <p:blipFill>
          <a:blip r:embed="rId4"/>
          <a:stretch>
            <a:fillRect/>
          </a:stretch>
        </p:blipFill>
        <p:spPr>
          <a:xfrm>
            <a:off x="9144000" y="1437997"/>
            <a:ext cx="2295845" cy="3982006"/>
          </a:xfrm>
          <a:prstGeom prst="rect">
            <a:avLst/>
          </a:prstGeom>
        </p:spPr>
      </p:pic>
      <p:sp>
        <p:nvSpPr>
          <p:cNvPr id="3" name="Content Placeholder 2">
            <a:extLst>
              <a:ext uri="{FF2B5EF4-FFF2-40B4-BE49-F238E27FC236}">
                <a16:creationId xmlns:a16="http://schemas.microsoft.com/office/drawing/2014/main" id="{1438BA30-87EE-807A-4AEF-FD5D194FD7A7}"/>
              </a:ext>
            </a:extLst>
          </p:cNvPr>
          <p:cNvSpPr>
            <a:spLocks noGrp="1"/>
          </p:cNvSpPr>
          <p:nvPr>
            <p:ph idx="1"/>
          </p:nvPr>
        </p:nvSpPr>
        <p:spPr>
          <a:xfrm>
            <a:off x="2133600" y="6145592"/>
            <a:ext cx="5257800" cy="1460611"/>
          </a:xfrm>
        </p:spPr>
        <p:txBody>
          <a:bodyPr/>
          <a:lstStyle/>
          <a:p>
            <a:pPr marL="0" indent="0">
              <a:buNone/>
            </a:pPr>
            <a:r>
              <a:rPr lang="en-US" sz="2800" dirty="0"/>
              <a:t>12 pages if you click them all</a:t>
            </a:r>
          </a:p>
        </p:txBody>
      </p:sp>
    </p:spTree>
    <p:extLst>
      <p:ext uri="{BB962C8B-B14F-4D97-AF65-F5344CB8AC3E}">
        <p14:creationId xmlns:p14="http://schemas.microsoft.com/office/powerpoint/2010/main" val="2305486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ADBD-C61D-8A8E-53B5-7F5F5B4D70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88B10-6DC2-DB8D-47B0-71A74E2EB1F4}"/>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B4A183EF-0DBC-D749-1A65-CC147106D9E8}"/>
              </a:ext>
            </a:extLst>
          </p:cNvPr>
          <p:cNvPicPr>
            <a:picLocks noChangeAspect="1"/>
          </p:cNvPicPr>
          <p:nvPr/>
        </p:nvPicPr>
        <p:blipFill>
          <a:blip r:embed="rId3"/>
          <a:stretch>
            <a:fillRect/>
          </a:stretch>
        </p:blipFill>
        <p:spPr>
          <a:xfrm>
            <a:off x="304800" y="224246"/>
            <a:ext cx="8400466" cy="6019800"/>
          </a:xfrm>
          <a:prstGeom prst="rect">
            <a:avLst/>
          </a:prstGeom>
        </p:spPr>
      </p:pic>
    </p:spTree>
    <p:extLst>
      <p:ext uri="{BB962C8B-B14F-4D97-AF65-F5344CB8AC3E}">
        <p14:creationId xmlns:p14="http://schemas.microsoft.com/office/powerpoint/2010/main" val="334076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4E98-7DFA-350D-485E-3051D595D2AE}"/>
              </a:ext>
            </a:extLst>
          </p:cNvPr>
          <p:cNvSpPr>
            <a:spLocks noGrp="1"/>
          </p:cNvSpPr>
          <p:nvPr>
            <p:ph type="title"/>
          </p:nvPr>
        </p:nvSpPr>
        <p:spPr/>
        <p:txBody>
          <a:bodyPr/>
          <a:lstStyle/>
          <a:p>
            <a:r>
              <a:rPr lang="en-US" dirty="0"/>
              <a:t>Glucose Patterns Insights</a:t>
            </a:r>
          </a:p>
        </p:txBody>
      </p:sp>
      <p:sp>
        <p:nvSpPr>
          <p:cNvPr id="3" name="Content Placeholder 2">
            <a:extLst>
              <a:ext uri="{FF2B5EF4-FFF2-40B4-BE49-F238E27FC236}">
                <a16:creationId xmlns:a16="http://schemas.microsoft.com/office/drawing/2014/main" id="{C66C0D18-02C7-243A-E926-2E39C154233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D825515-85B7-89E1-8511-036340825F0D}"/>
              </a:ext>
            </a:extLst>
          </p:cNvPr>
          <p:cNvPicPr>
            <a:picLocks noChangeAspect="1"/>
          </p:cNvPicPr>
          <p:nvPr/>
        </p:nvPicPr>
        <p:blipFill>
          <a:blip r:embed="rId2"/>
          <a:stretch>
            <a:fillRect/>
          </a:stretch>
        </p:blipFill>
        <p:spPr>
          <a:xfrm>
            <a:off x="838200" y="1748317"/>
            <a:ext cx="9526329" cy="4505954"/>
          </a:xfrm>
          <a:prstGeom prst="rect">
            <a:avLst/>
          </a:prstGeom>
        </p:spPr>
      </p:pic>
    </p:spTree>
    <p:extLst>
      <p:ext uri="{BB962C8B-B14F-4D97-AF65-F5344CB8AC3E}">
        <p14:creationId xmlns:p14="http://schemas.microsoft.com/office/powerpoint/2010/main" val="1155997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B601-9B29-40C5-0821-F52E414C77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BD0732-EB1B-27C1-7E64-283475DF8CA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FC02161-7F9F-FD80-7745-CAD858DE920F}"/>
              </a:ext>
            </a:extLst>
          </p:cNvPr>
          <p:cNvPicPr>
            <a:picLocks noChangeAspect="1"/>
          </p:cNvPicPr>
          <p:nvPr/>
        </p:nvPicPr>
        <p:blipFill>
          <a:blip r:embed="rId2"/>
          <a:stretch>
            <a:fillRect/>
          </a:stretch>
        </p:blipFill>
        <p:spPr>
          <a:xfrm>
            <a:off x="1504309" y="51916"/>
            <a:ext cx="9183382" cy="6754168"/>
          </a:xfrm>
          <a:prstGeom prst="rect">
            <a:avLst/>
          </a:prstGeom>
        </p:spPr>
      </p:pic>
    </p:spTree>
    <p:extLst>
      <p:ext uri="{BB962C8B-B14F-4D97-AF65-F5344CB8AC3E}">
        <p14:creationId xmlns:p14="http://schemas.microsoft.com/office/powerpoint/2010/main" val="260695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42A4-C4CD-56FB-D32A-800D9F383778}"/>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B2B68A7-7469-11F4-0BDD-12C9D2050612}"/>
              </a:ext>
            </a:extLst>
          </p:cNvPr>
          <p:cNvPicPr>
            <a:picLocks noGrp="1" noChangeAspect="1"/>
          </p:cNvPicPr>
          <p:nvPr>
            <p:ph idx="1"/>
          </p:nvPr>
        </p:nvPicPr>
        <p:blipFill>
          <a:blip r:embed="rId2"/>
          <a:stretch>
            <a:fillRect/>
          </a:stretch>
        </p:blipFill>
        <p:spPr>
          <a:xfrm>
            <a:off x="990600" y="4776066"/>
            <a:ext cx="4953000" cy="2090643"/>
          </a:xfrm>
        </p:spPr>
      </p:pic>
      <p:pic>
        <p:nvPicPr>
          <p:cNvPr id="5" name="Picture 4">
            <a:extLst>
              <a:ext uri="{FF2B5EF4-FFF2-40B4-BE49-F238E27FC236}">
                <a16:creationId xmlns:a16="http://schemas.microsoft.com/office/drawing/2014/main" id="{B20B1A67-BF92-24CF-CD62-8227B9BED447}"/>
              </a:ext>
            </a:extLst>
          </p:cNvPr>
          <p:cNvPicPr>
            <a:picLocks noChangeAspect="1"/>
          </p:cNvPicPr>
          <p:nvPr/>
        </p:nvPicPr>
        <p:blipFill>
          <a:blip r:embed="rId3"/>
          <a:stretch>
            <a:fillRect/>
          </a:stretch>
        </p:blipFill>
        <p:spPr>
          <a:xfrm>
            <a:off x="609601" y="142416"/>
            <a:ext cx="7235886" cy="4962984"/>
          </a:xfrm>
          <a:prstGeom prst="rect">
            <a:avLst/>
          </a:prstGeom>
        </p:spPr>
      </p:pic>
    </p:spTree>
    <p:extLst>
      <p:ext uri="{BB962C8B-B14F-4D97-AF65-F5344CB8AC3E}">
        <p14:creationId xmlns:p14="http://schemas.microsoft.com/office/powerpoint/2010/main" val="2716701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B0CC-0A84-CB98-E45D-CCF7E6035B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8F768D-CCC1-9EA0-D6D9-56447817C9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8024DF9-545F-AF9A-5B05-93F5E32DBA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81" b="36313"/>
          <a:stretch/>
        </p:blipFill>
        <p:spPr>
          <a:xfrm>
            <a:off x="1219200" y="328606"/>
            <a:ext cx="8229600" cy="6380026"/>
          </a:xfrm>
          <a:prstGeom prst="rect">
            <a:avLst/>
          </a:prstGeom>
          <a:ln w="6350">
            <a:solidFill>
              <a:srgbClr val="333333"/>
            </a:solidFill>
          </a:ln>
        </p:spPr>
      </p:pic>
    </p:spTree>
    <p:extLst>
      <p:ext uri="{BB962C8B-B14F-4D97-AF65-F5344CB8AC3E}">
        <p14:creationId xmlns:p14="http://schemas.microsoft.com/office/powerpoint/2010/main" val="442401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34A0-18D4-B039-B069-74022933E6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D3B0B1-2FB5-01AF-DFC6-3E81240ECD7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A49AC8F-40FE-F0C2-B5FC-F4E524485C83}"/>
              </a:ext>
            </a:extLst>
          </p:cNvPr>
          <p:cNvPicPr>
            <a:picLocks noChangeAspect="1"/>
          </p:cNvPicPr>
          <p:nvPr/>
        </p:nvPicPr>
        <p:blipFill>
          <a:blip r:embed="rId2"/>
          <a:stretch>
            <a:fillRect/>
          </a:stretch>
        </p:blipFill>
        <p:spPr>
          <a:xfrm>
            <a:off x="1447800" y="13811"/>
            <a:ext cx="9135750" cy="6830378"/>
          </a:xfrm>
          <a:prstGeom prst="rect">
            <a:avLst/>
          </a:prstGeom>
        </p:spPr>
      </p:pic>
    </p:spTree>
    <p:extLst>
      <p:ext uri="{BB962C8B-B14F-4D97-AF65-F5344CB8AC3E}">
        <p14:creationId xmlns:p14="http://schemas.microsoft.com/office/powerpoint/2010/main" val="4267402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DBBF-283C-34CB-3C3D-CE00807D9E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1BBAC5-B62F-2517-257B-E5CACF829F7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B07BDE7-06FD-3F3C-2D7B-0E0278ECD69E}"/>
              </a:ext>
            </a:extLst>
          </p:cNvPr>
          <p:cNvPicPr>
            <a:picLocks noChangeAspect="1"/>
          </p:cNvPicPr>
          <p:nvPr/>
        </p:nvPicPr>
        <p:blipFill>
          <a:blip r:embed="rId2"/>
          <a:stretch>
            <a:fillRect/>
          </a:stretch>
        </p:blipFill>
        <p:spPr>
          <a:xfrm>
            <a:off x="1266151" y="142416"/>
            <a:ext cx="9659698" cy="6573167"/>
          </a:xfrm>
          <a:prstGeom prst="rect">
            <a:avLst/>
          </a:prstGeom>
        </p:spPr>
      </p:pic>
    </p:spTree>
    <p:extLst>
      <p:ext uri="{BB962C8B-B14F-4D97-AF65-F5344CB8AC3E}">
        <p14:creationId xmlns:p14="http://schemas.microsoft.com/office/powerpoint/2010/main" val="2846331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201A-6553-C1A7-F76C-62851213D9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003E16-76D4-9556-D28F-9FBCB61A737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432E601-1DC9-5325-7356-C66DC7348F58}"/>
              </a:ext>
            </a:extLst>
          </p:cNvPr>
          <p:cNvPicPr>
            <a:picLocks noChangeAspect="1"/>
          </p:cNvPicPr>
          <p:nvPr/>
        </p:nvPicPr>
        <p:blipFill>
          <a:blip r:embed="rId2"/>
          <a:stretch>
            <a:fillRect/>
          </a:stretch>
        </p:blipFill>
        <p:spPr>
          <a:xfrm>
            <a:off x="1143000" y="1560694"/>
            <a:ext cx="9126224" cy="3572374"/>
          </a:xfrm>
          <a:prstGeom prst="rect">
            <a:avLst/>
          </a:prstGeom>
        </p:spPr>
      </p:pic>
    </p:spTree>
    <p:extLst>
      <p:ext uri="{BB962C8B-B14F-4D97-AF65-F5344CB8AC3E}">
        <p14:creationId xmlns:p14="http://schemas.microsoft.com/office/powerpoint/2010/main" val="794022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2D3946D-EEC8-D943-0114-040E602E53DD}"/>
              </a:ext>
            </a:extLst>
          </p:cNvPr>
          <p:cNvSpPr>
            <a:spLocks noGrp="1"/>
          </p:cNvSpPr>
          <p:nvPr>
            <p:ph type="ctrTitle"/>
          </p:nvPr>
        </p:nvSpPr>
        <p:spPr>
          <a:xfrm>
            <a:off x="685800" y="742244"/>
            <a:ext cx="10118725" cy="2667000"/>
          </a:xfrm>
        </p:spPr>
        <p:txBody>
          <a:bodyPr/>
          <a:lstStyle/>
          <a:p>
            <a:pPr eaLnBrk="1" hangingPunct="1"/>
            <a:r>
              <a:rPr lang="en-US" sz="4800" b="0" i="0" dirty="0">
                <a:solidFill>
                  <a:srgbClr val="222222"/>
                </a:solidFill>
                <a:effectLst/>
                <a:latin typeface="Arial" panose="020B0604020202020204" pitchFamily="34" charset="0"/>
              </a:rPr>
              <a:t>Tech Data Toolkit | Decoding the AGP Report</a:t>
            </a:r>
            <a:endParaRPr lang="en-US" altLang="en-US" sz="4800" dirty="0">
              <a:ea typeface="Calibri" panose="020F0502020204030204" pitchFamily="34" charset="0"/>
              <a:cs typeface="Times New Roman" panose="02020603050405020304" pitchFamily="18" charset="0"/>
            </a:endParaRPr>
          </a:p>
        </p:txBody>
      </p:sp>
      <p:sp>
        <p:nvSpPr>
          <p:cNvPr id="50179" name="Rectangle 3">
            <a:extLst>
              <a:ext uri="{FF2B5EF4-FFF2-40B4-BE49-F238E27FC236}">
                <a16:creationId xmlns:a16="http://schemas.microsoft.com/office/drawing/2014/main" id="{B9590FD4-81C4-CB73-BCF6-B3314CEBEE3B}"/>
              </a:ext>
            </a:extLst>
          </p:cNvPr>
          <p:cNvSpPr>
            <a:spLocks noGrp="1"/>
          </p:cNvSpPr>
          <p:nvPr>
            <p:ph type="subTitle" idx="1"/>
          </p:nvPr>
        </p:nvSpPr>
        <p:spPr>
          <a:xfrm>
            <a:off x="228600" y="4038600"/>
            <a:ext cx="7696200" cy="2286000"/>
          </a:xfrm>
        </p:spPr>
        <p:txBody>
          <a:bodyPr/>
          <a:lstStyle/>
          <a:p>
            <a:pPr eaLnBrk="1" hangingPunct="1"/>
            <a:r>
              <a:rPr lang="en-US" altLang="en-US" sz="2400" dirty="0">
                <a:solidFill>
                  <a:schemeClr val="bg1"/>
                </a:solidFill>
              </a:rPr>
              <a:t>Diana Isaacs, PharmD, BCPS, BC-ADM, BCACP CDCES, FADCES, FCCP</a:t>
            </a:r>
          </a:p>
          <a:p>
            <a:pPr eaLnBrk="1" hangingPunct="1"/>
            <a:r>
              <a:rPr lang="en-US" altLang="en-US" sz="2400" dirty="0">
                <a:solidFill>
                  <a:schemeClr val="bg1"/>
                </a:solidFill>
              </a:rPr>
              <a:t>Director, Education &amp; Training in Diabetes Technology</a:t>
            </a:r>
          </a:p>
          <a:p>
            <a:pPr eaLnBrk="1" hangingPunct="1"/>
            <a:r>
              <a:rPr lang="en-US" altLang="en-US" sz="2400" dirty="0">
                <a:solidFill>
                  <a:schemeClr val="bg1"/>
                </a:solidFill>
              </a:rPr>
              <a:t>Co-Director, Endocrine Disorders in Pregnancy</a:t>
            </a:r>
          </a:p>
          <a:p>
            <a:pPr eaLnBrk="1" hangingPunct="1"/>
            <a:r>
              <a:rPr lang="en-US" altLang="en-US" sz="2400" dirty="0">
                <a:solidFill>
                  <a:schemeClr val="bg1"/>
                </a:solidFill>
              </a:rPr>
              <a:t>Cleveland Clinic Diabetes Center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1038-8002-3F25-EF87-74A23AED0C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432170-398E-BCDF-5DC3-083D1EEA67E8}"/>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0DE4E97F-7730-2060-164E-07B19474B9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224" b="32887"/>
          <a:stretch/>
        </p:blipFill>
        <p:spPr>
          <a:xfrm>
            <a:off x="2133600" y="381000"/>
            <a:ext cx="7801538" cy="6248400"/>
          </a:xfrm>
          <a:prstGeom prst="rect">
            <a:avLst/>
          </a:prstGeom>
          <a:ln w="6350">
            <a:solidFill>
              <a:srgbClr val="333333"/>
            </a:solidFill>
          </a:ln>
        </p:spPr>
      </p:pic>
    </p:spTree>
    <p:extLst>
      <p:ext uri="{BB962C8B-B14F-4D97-AF65-F5344CB8AC3E}">
        <p14:creationId xmlns:p14="http://schemas.microsoft.com/office/powerpoint/2010/main" val="2350444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4B576-2DEE-A3C4-29AD-D6AD6323690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eaLnBrk="1" hangingPunct="1"/>
            <a:r>
              <a:rPr lang="en-US" sz="3600" kern="1200">
                <a:solidFill>
                  <a:srgbClr val="FFFFFF"/>
                </a:solidFill>
                <a:latin typeface="+mj-lt"/>
                <a:ea typeface="+mj-ea"/>
                <a:cs typeface="+mj-cs"/>
              </a:rPr>
              <a:t>Glooko</a:t>
            </a:r>
          </a:p>
        </p:txBody>
      </p:sp>
      <p:pic>
        <p:nvPicPr>
          <p:cNvPr id="5" name="Content Placeholder 4">
            <a:extLst>
              <a:ext uri="{FF2B5EF4-FFF2-40B4-BE49-F238E27FC236}">
                <a16:creationId xmlns:a16="http://schemas.microsoft.com/office/drawing/2014/main" id="{1BC238F7-B1C4-9C55-3E2F-7363E9B293F1}"/>
              </a:ext>
            </a:extLst>
          </p:cNvPr>
          <p:cNvPicPr>
            <a:picLocks noGrp="1" noChangeAspect="1"/>
          </p:cNvPicPr>
          <p:nvPr>
            <p:ph idx="1"/>
          </p:nvPr>
        </p:nvPicPr>
        <p:blipFill>
          <a:blip r:embed="rId3"/>
          <a:stretch>
            <a:fillRect/>
          </a:stretch>
        </p:blipFill>
        <p:spPr>
          <a:xfrm>
            <a:off x="5814874" y="643466"/>
            <a:ext cx="4705583" cy="5568739"/>
          </a:xfrm>
          <a:prstGeom prst="rect">
            <a:avLst/>
          </a:prstGeom>
        </p:spPr>
      </p:pic>
    </p:spTree>
    <p:extLst>
      <p:ext uri="{BB962C8B-B14F-4D97-AF65-F5344CB8AC3E}">
        <p14:creationId xmlns:p14="http://schemas.microsoft.com/office/powerpoint/2010/main" val="1779068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1F71-8981-154B-8D5B-C24940E417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3014A4-530D-8787-EC85-6B6CB8643CE2}"/>
              </a:ext>
            </a:extLst>
          </p:cNvPr>
          <p:cNvSpPr>
            <a:spLocks noGrp="1"/>
          </p:cNvSpPr>
          <p:nvPr>
            <p:ph idx="1"/>
          </p:nvPr>
        </p:nvSpPr>
        <p:spPr>
          <a:xfrm>
            <a:off x="9296400" y="1825625"/>
            <a:ext cx="2743200" cy="4351338"/>
          </a:xfrm>
        </p:spPr>
        <p:txBody>
          <a:bodyPr/>
          <a:lstStyle/>
          <a:p>
            <a:r>
              <a:rPr lang="en-US" sz="3200" dirty="0"/>
              <a:t>My CGM favs:</a:t>
            </a:r>
          </a:p>
          <a:p>
            <a:r>
              <a:rPr lang="en-US" sz="3200" dirty="0"/>
              <a:t>Summary, overview, overlay</a:t>
            </a:r>
          </a:p>
        </p:txBody>
      </p:sp>
      <p:pic>
        <p:nvPicPr>
          <p:cNvPr id="7" name="Picture 6">
            <a:extLst>
              <a:ext uri="{FF2B5EF4-FFF2-40B4-BE49-F238E27FC236}">
                <a16:creationId xmlns:a16="http://schemas.microsoft.com/office/drawing/2014/main" id="{9A0635C7-6746-3FA4-C6B6-FA17CC056762}"/>
              </a:ext>
            </a:extLst>
          </p:cNvPr>
          <p:cNvPicPr>
            <a:picLocks noChangeAspect="1"/>
          </p:cNvPicPr>
          <p:nvPr/>
        </p:nvPicPr>
        <p:blipFill>
          <a:blip r:embed="rId3"/>
          <a:stretch>
            <a:fillRect/>
          </a:stretch>
        </p:blipFill>
        <p:spPr>
          <a:xfrm>
            <a:off x="152400" y="502322"/>
            <a:ext cx="9144000" cy="5853356"/>
          </a:xfrm>
          <a:prstGeom prst="rect">
            <a:avLst/>
          </a:prstGeom>
        </p:spPr>
      </p:pic>
    </p:spTree>
    <p:extLst>
      <p:ext uri="{BB962C8B-B14F-4D97-AF65-F5344CB8AC3E}">
        <p14:creationId xmlns:p14="http://schemas.microsoft.com/office/powerpoint/2010/main" val="3553648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CB38-9D52-3750-6E8A-EEE51DBBFA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DDDA30-874A-6F89-ACB2-36113EC1DE8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476FC48-54EE-DF1F-F3EB-44D8CA9FC8A5}"/>
              </a:ext>
            </a:extLst>
          </p:cNvPr>
          <p:cNvPicPr>
            <a:picLocks noChangeAspect="1"/>
          </p:cNvPicPr>
          <p:nvPr/>
        </p:nvPicPr>
        <p:blipFill>
          <a:blip r:embed="rId2"/>
          <a:stretch>
            <a:fillRect/>
          </a:stretch>
        </p:blipFill>
        <p:spPr>
          <a:xfrm>
            <a:off x="1600200" y="533400"/>
            <a:ext cx="8341056" cy="5791200"/>
          </a:xfrm>
          <a:prstGeom prst="rect">
            <a:avLst/>
          </a:prstGeom>
        </p:spPr>
      </p:pic>
    </p:spTree>
    <p:extLst>
      <p:ext uri="{BB962C8B-B14F-4D97-AF65-F5344CB8AC3E}">
        <p14:creationId xmlns:p14="http://schemas.microsoft.com/office/powerpoint/2010/main" val="181098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9C98-DA5F-A030-2150-E6904AB1C83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F47387E-CDC6-FCDC-8492-2AE008365CF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02412F56-3C62-2765-EA2C-2EE3173C61D1}"/>
              </a:ext>
            </a:extLst>
          </p:cNvPr>
          <p:cNvPicPr>
            <a:picLocks noChangeAspect="1"/>
          </p:cNvPicPr>
          <p:nvPr/>
        </p:nvPicPr>
        <p:blipFill>
          <a:blip r:embed="rId2"/>
          <a:stretch>
            <a:fillRect/>
          </a:stretch>
        </p:blipFill>
        <p:spPr>
          <a:xfrm>
            <a:off x="1852815" y="2057400"/>
            <a:ext cx="8486370" cy="3176776"/>
          </a:xfrm>
          <a:prstGeom prst="rect">
            <a:avLst/>
          </a:prstGeom>
        </p:spPr>
      </p:pic>
    </p:spTree>
    <p:extLst>
      <p:ext uri="{BB962C8B-B14F-4D97-AF65-F5344CB8AC3E}">
        <p14:creationId xmlns:p14="http://schemas.microsoft.com/office/powerpoint/2010/main" val="1933310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1C51-DEAC-2B85-C31F-A6263D0A14BC}"/>
              </a:ext>
            </a:extLst>
          </p:cNvPr>
          <p:cNvSpPr>
            <a:spLocks noGrp="1"/>
          </p:cNvSpPr>
          <p:nvPr>
            <p:ph type="title"/>
          </p:nvPr>
        </p:nvSpPr>
        <p:spPr/>
        <p:txBody>
          <a:bodyPr/>
          <a:lstStyle/>
          <a:p>
            <a:r>
              <a:rPr lang="en-US" dirty="0"/>
              <a:t>CGM Overlay</a:t>
            </a:r>
          </a:p>
        </p:txBody>
      </p:sp>
      <p:sp>
        <p:nvSpPr>
          <p:cNvPr id="3" name="Content Placeholder 2">
            <a:extLst>
              <a:ext uri="{FF2B5EF4-FFF2-40B4-BE49-F238E27FC236}">
                <a16:creationId xmlns:a16="http://schemas.microsoft.com/office/drawing/2014/main" id="{3F765839-717D-1566-22F1-3CCC84BFFC6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D245C24-26B2-3CBF-D819-5E2F72074285}"/>
              </a:ext>
            </a:extLst>
          </p:cNvPr>
          <p:cNvPicPr>
            <a:picLocks noChangeAspect="1"/>
          </p:cNvPicPr>
          <p:nvPr/>
        </p:nvPicPr>
        <p:blipFill>
          <a:blip r:embed="rId2"/>
          <a:stretch>
            <a:fillRect/>
          </a:stretch>
        </p:blipFill>
        <p:spPr>
          <a:xfrm>
            <a:off x="1086820" y="1371600"/>
            <a:ext cx="10018359" cy="4962846"/>
          </a:xfrm>
          <a:prstGeom prst="rect">
            <a:avLst/>
          </a:prstGeom>
        </p:spPr>
      </p:pic>
    </p:spTree>
    <p:extLst>
      <p:ext uri="{BB962C8B-B14F-4D97-AF65-F5344CB8AC3E}">
        <p14:creationId xmlns:p14="http://schemas.microsoft.com/office/powerpoint/2010/main" val="530910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4116-7B87-5F8F-C122-E1CFC3AD8722}"/>
              </a:ext>
            </a:extLst>
          </p:cNvPr>
          <p:cNvSpPr>
            <a:spLocks noGrp="1"/>
          </p:cNvSpPr>
          <p:nvPr>
            <p:ph type="title"/>
          </p:nvPr>
        </p:nvSpPr>
        <p:spPr>
          <a:xfrm>
            <a:off x="0" y="228601"/>
            <a:ext cx="12192000" cy="914400"/>
          </a:xfrm>
        </p:spPr>
        <p:txBody>
          <a:bodyPr/>
          <a:lstStyle/>
          <a:p>
            <a:r>
              <a:rPr lang="en-US" dirty="0"/>
              <a:t>Resource: Which Reports? </a:t>
            </a:r>
          </a:p>
        </p:txBody>
      </p:sp>
      <p:sp>
        <p:nvSpPr>
          <p:cNvPr id="3" name="Content Placeholder 2">
            <a:extLst>
              <a:ext uri="{FF2B5EF4-FFF2-40B4-BE49-F238E27FC236}">
                <a16:creationId xmlns:a16="http://schemas.microsoft.com/office/drawing/2014/main" id="{6C74E8DB-7078-7EE7-38BE-BCA9815B4E3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4F175D2-B1F9-EDA5-5E84-E0E13D27BCCE}"/>
              </a:ext>
            </a:extLst>
          </p:cNvPr>
          <p:cNvPicPr>
            <a:picLocks noChangeAspect="1"/>
          </p:cNvPicPr>
          <p:nvPr/>
        </p:nvPicPr>
        <p:blipFill>
          <a:blip r:embed="rId2"/>
          <a:stretch>
            <a:fillRect/>
          </a:stretch>
        </p:blipFill>
        <p:spPr>
          <a:xfrm>
            <a:off x="1356651" y="952869"/>
            <a:ext cx="9478698" cy="5905132"/>
          </a:xfrm>
          <a:prstGeom prst="rect">
            <a:avLst/>
          </a:prstGeom>
        </p:spPr>
      </p:pic>
    </p:spTree>
    <p:extLst>
      <p:ext uri="{BB962C8B-B14F-4D97-AF65-F5344CB8AC3E}">
        <p14:creationId xmlns:p14="http://schemas.microsoft.com/office/powerpoint/2010/main" val="2400841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9DC7-0C66-1455-2A5C-3D642419F84C}"/>
              </a:ext>
            </a:extLst>
          </p:cNvPr>
          <p:cNvSpPr>
            <a:spLocks noGrp="1"/>
          </p:cNvSpPr>
          <p:nvPr>
            <p:ph type="ctrTitle"/>
          </p:nvPr>
        </p:nvSpPr>
        <p:spPr/>
        <p:txBody>
          <a:bodyPr/>
          <a:lstStyle/>
          <a:p>
            <a:r>
              <a:rPr lang="en-US" dirty="0"/>
              <a:t>Part 2: CGM Cases</a:t>
            </a:r>
          </a:p>
        </p:txBody>
      </p:sp>
      <p:sp>
        <p:nvSpPr>
          <p:cNvPr id="3" name="Subtitle 2">
            <a:extLst>
              <a:ext uri="{FF2B5EF4-FFF2-40B4-BE49-F238E27FC236}">
                <a16:creationId xmlns:a16="http://schemas.microsoft.com/office/drawing/2014/main" id="{BBFEC129-6DED-1025-9856-97A02BA3A30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63941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E7A82-0B8F-FD21-CC4E-A2550D70E134}"/>
              </a:ext>
            </a:extLst>
          </p:cNvPr>
          <p:cNvSpPr>
            <a:spLocks noGrp="1"/>
          </p:cNvSpPr>
          <p:nvPr>
            <p:ph type="title"/>
          </p:nvPr>
        </p:nvSpPr>
        <p:spPr>
          <a:xfrm>
            <a:off x="640080" y="329184"/>
            <a:ext cx="3703320" cy="1783080"/>
          </a:xfrm>
        </p:spPr>
        <p:txBody>
          <a:bodyPr anchor="b">
            <a:normAutofit/>
          </a:bodyPr>
          <a:lstStyle/>
          <a:p>
            <a:r>
              <a:rPr lang="en-US" dirty="0">
                <a:solidFill>
                  <a:schemeClr val="tx1"/>
                </a:solidFill>
              </a:rPr>
              <a:t>Case 1</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BB40EDD-4B99-70E6-8C87-B55F82857403}"/>
              </a:ext>
            </a:extLst>
          </p:cNvPr>
          <p:cNvSpPr>
            <a:spLocks noGrp="1"/>
          </p:cNvSpPr>
          <p:nvPr>
            <p:ph idx="1"/>
          </p:nvPr>
        </p:nvSpPr>
        <p:spPr>
          <a:xfrm>
            <a:off x="640080" y="2706624"/>
            <a:ext cx="5455920" cy="3483864"/>
          </a:xfrm>
        </p:spPr>
        <p:txBody>
          <a:bodyPr>
            <a:normAutofit/>
          </a:bodyPr>
          <a:lstStyle/>
          <a:p>
            <a:r>
              <a:rPr lang="en-US" sz="2200" dirty="0">
                <a:solidFill>
                  <a:schemeClr val="tx1"/>
                </a:solidFill>
              </a:rPr>
              <a:t>73 </a:t>
            </a:r>
            <a:r>
              <a:rPr lang="en-US" sz="2200" dirty="0" err="1">
                <a:solidFill>
                  <a:schemeClr val="tx1"/>
                </a:solidFill>
              </a:rPr>
              <a:t>yo</a:t>
            </a:r>
            <a:r>
              <a:rPr lang="en-US" sz="2200" dirty="0">
                <a:solidFill>
                  <a:schemeClr val="tx1"/>
                </a:solidFill>
              </a:rPr>
              <a:t> female with T2DM x 14 years, CKD with eGFR=40</a:t>
            </a:r>
          </a:p>
          <a:p>
            <a:r>
              <a:rPr lang="en-US" sz="2200" dirty="0">
                <a:solidFill>
                  <a:schemeClr val="tx1"/>
                </a:solidFill>
              </a:rPr>
              <a:t>A1C=7.5%, Weight=284lbs, BMI=55kg/m</a:t>
            </a:r>
            <a:r>
              <a:rPr lang="en-US" sz="2200" baseline="30000" dirty="0">
                <a:solidFill>
                  <a:schemeClr val="tx1"/>
                </a:solidFill>
              </a:rPr>
              <a:t>2</a:t>
            </a:r>
          </a:p>
          <a:p>
            <a:r>
              <a:rPr lang="en-US" sz="2200" dirty="0">
                <a:solidFill>
                  <a:schemeClr val="tx1"/>
                </a:solidFill>
              </a:rPr>
              <a:t>DM Meds:</a:t>
            </a:r>
          </a:p>
          <a:p>
            <a:pPr marL="476231" indent="-476231"/>
            <a:r>
              <a:rPr lang="en-US" sz="2200" dirty="0">
                <a:solidFill>
                  <a:schemeClr val="tx1"/>
                </a:solidFill>
              </a:rPr>
              <a:t>Insulin </a:t>
            </a:r>
            <a:r>
              <a:rPr lang="en-US" sz="2200" dirty="0" err="1">
                <a:solidFill>
                  <a:schemeClr val="tx1"/>
                </a:solidFill>
              </a:rPr>
              <a:t>degludec</a:t>
            </a:r>
            <a:r>
              <a:rPr lang="en-US" sz="2200" dirty="0">
                <a:solidFill>
                  <a:schemeClr val="tx1"/>
                </a:solidFill>
              </a:rPr>
              <a:t> 18 units daily </a:t>
            </a:r>
          </a:p>
          <a:p>
            <a:pPr marL="476231" indent="-476231"/>
            <a:r>
              <a:rPr lang="en-US" sz="2200" dirty="0">
                <a:solidFill>
                  <a:schemeClr val="tx1"/>
                </a:solidFill>
              </a:rPr>
              <a:t>Insulin lispro 5 units at meals 3 times daily + correction factor</a:t>
            </a:r>
          </a:p>
        </p:txBody>
      </p:sp>
      <p:pic>
        <p:nvPicPr>
          <p:cNvPr id="7" name="Picture 6" descr="A screenshot of a computer screen&#10;&#10;Description automatically generated">
            <a:extLst>
              <a:ext uri="{FF2B5EF4-FFF2-40B4-BE49-F238E27FC236}">
                <a16:creationId xmlns:a16="http://schemas.microsoft.com/office/drawing/2014/main" id="{E4D17621-506C-A62E-8944-E21A47E93F0C}"/>
              </a:ext>
            </a:extLst>
          </p:cNvPr>
          <p:cNvPicPr>
            <a:picLocks noChangeAspect="1"/>
          </p:cNvPicPr>
          <p:nvPr/>
        </p:nvPicPr>
        <p:blipFill>
          <a:blip r:embed="rId3"/>
          <a:stretch>
            <a:fillRect/>
          </a:stretch>
        </p:blipFill>
        <p:spPr>
          <a:xfrm>
            <a:off x="6287626" y="-18288"/>
            <a:ext cx="5587349" cy="6534912"/>
          </a:xfrm>
          <a:prstGeom prst="rect">
            <a:avLst/>
          </a:prstGeom>
        </p:spPr>
      </p:pic>
      <p:pic>
        <p:nvPicPr>
          <p:cNvPr id="8" name="Picture 9" descr="A pink rectangle with a light bulb and text&#10;&#10;Description automatically generated">
            <a:extLst>
              <a:ext uri="{FF2B5EF4-FFF2-40B4-BE49-F238E27FC236}">
                <a16:creationId xmlns:a16="http://schemas.microsoft.com/office/drawing/2014/main" id="{D261E8D4-867B-3253-D972-0A0C6AF2152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70231" y="376427"/>
            <a:ext cx="2380919" cy="8442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586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12FB76-B4B7-0BD2-CBAA-9C76C91A9C74}"/>
              </a:ext>
            </a:extLst>
          </p:cNvPr>
          <p:cNvSpPr>
            <a:spLocks noGrp="1"/>
          </p:cNvSpPr>
          <p:nvPr>
            <p:ph type="body" idx="4294967295"/>
          </p:nvPr>
        </p:nvSpPr>
        <p:spPr>
          <a:xfrm>
            <a:off x="6647298" y="3796769"/>
            <a:ext cx="5162550" cy="1693862"/>
          </a:xfrm>
        </p:spPr>
        <p:txBody>
          <a:bodyPr/>
          <a:lstStyle/>
          <a:p>
            <a:r>
              <a:rPr lang="en-US" sz="2800" dirty="0"/>
              <a:t>Reports stacking insulin</a:t>
            </a:r>
          </a:p>
        </p:txBody>
      </p:sp>
      <p:pic>
        <p:nvPicPr>
          <p:cNvPr id="4" name="Picture 9">
            <a:extLst>
              <a:ext uri="{FF2B5EF4-FFF2-40B4-BE49-F238E27FC236}">
                <a16:creationId xmlns:a16="http://schemas.microsoft.com/office/drawing/2014/main" id="{2CB95189-E87D-FFD5-CA8B-FA8B243BA260}"/>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8077200" y="466725"/>
            <a:ext cx="22812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28D2F9D-A556-B24D-DF8E-84C9D2D46FBF}"/>
              </a:ext>
            </a:extLst>
          </p:cNvPr>
          <p:cNvPicPr>
            <a:picLocks noChangeAspect="1"/>
          </p:cNvPicPr>
          <p:nvPr/>
        </p:nvPicPr>
        <p:blipFill>
          <a:blip r:embed="rId4"/>
          <a:stretch>
            <a:fillRect/>
          </a:stretch>
        </p:blipFill>
        <p:spPr>
          <a:xfrm>
            <a:off x="1128239" y="10943"/>
            <a:ext cx="4780193" cy="6847057"/>
          </a:xfrm>
          <a:prstGeom prst="rect">
            <a:avLst/>
          </a:prstGeom>
        </p:spPr>
      </p:pic>
      <p:pic>
        <p:nvPicPr>
          <p:cNvPr id="8" name="Picture 7">
            <a:extLst>
              <a:ext uri="{FF2B5EF4-FFF2-40B4-BE49-F238E27FC236}">
                <a16:creationId xmlns:a16="http://schemas.microsoft.com/office/drawing/2014/main" id="{EBB88543-62BE-3DF2-32A2-FF5F20E0155D}"/>
              </a:ext>
            </a:extLst>
          </p:cNvPr>
          <p:cNvPicPr>
            <a:picLocks noChangeAspect="1"/>
          </p:cNvPicPr>
          <p:nvPr/>
        </p:nvPicPr>
        <p:blipFill>
          <a:blip r:embed="rId5"/>
          <a:stretch>
            <a:fillRect/>
          </a:stretch>
        </p:blipFill>
        <p:spPr>
          <a:xfrm>
            <a:off x="6623349" y="2519625"/>
            <a:ext cx="4724028" cy="909375"/>
          </a:xfrm>
          <a:prstGeom prst="rect">
            <a:avLst/>
          </a:prstGeom>
        </p:spPr>
      </p:pic>
    </p:spTree>
    <p:extLst>
      <p:ext uri="{BB962C8B-B14F-4D97-AF65-F5344CB8AC3E}">
        <p14:creationId xmlns:p14="http://schemas.microsoft.com/office/powerpoint/2010/main" val="95425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05D05613-80E6-0AE2-1120-48E9B602E569}"/>
              </a:ext>
            </a:extLst>
          </p:cNvPr>
          <p:cNvSpPr>
            <a:spLocks noGrp="1"/>
          </p:cNvSpPr>
          <p:nvPr>
            <p:ph type="title"/>
          </p:nvPr>
        </p:nvSpPr>
        <p:spPr/>
        <p:txBody>
          <a:bodyPr/>
          <a:lstStyle/>
          <a:p>
            <a:r>
              <a:rPr lang="en-US" altLang="en-US"/>
              <a:t>Disclosures</a:t>
            </a:r>
          </a:p>
        </p:txBody>
      </p:sp>
      <p:sp>
        <p:nvSpPr>
          <p:cNvPr id="52227" name="Content Placeholder 2">
            <a:extLst>
              <a:ext uri="{FF2B5EF4-FFF2-40B4-BE49-F238E27FC236}">
                <a16:creationId xmlns:a16="http://schemas.microsoft.com/office/drawing/2014/main" id="{D93D93CB-1C33-EBBE-D805-90B202848981}"/>
              </a:ext>
            </a:extLst>
          </p:cNvPr>
          <p:cNvSpPr>
            <a:spLocks noGrp="1"/>
          </p:cNvSpPr>
          <p:nvPr>
            <p:ph idx="1"/>
          </p:nvPr>
        </p:nvSpPr>
        <p:spPr/>
        <p:txBody>
          <a:bodyPr/>
          <a:lstStyle/>
          <a:p>
            <a:r>
              <a:rPr lang="en-US" altLang="en-US" dirty="0"/>
              <a:t>Diana Isaacs, PharmD is a speaker or consultant for the following companies:</a:t>
            </a:r>
          </a:p>
          <a:p>
            <a:r>
              <a:rPr lang="en-US" altLang="en-US" dirty="0"/>
              <a:t>Lilly, Novo Nordisk, Sanofi, </a:t>
            </a:r>
            <a:r>
              <a:rPr lang="en-US" altLang="en-US" dirty="0" err="1"/>
              <a:t>Mannkind</a:t>
            </a:r>
            <a:r>
              <a:rPr lang="en-US" altLang="en-US" dirty="0"/>
              <a:t>, </a:t>
            </a:r>
            <a:r>
              <a:rPr lang="en-US" altLang="en-US" dirty="0" err="1"/>
              <a:t>Insulet</a:t>
            </a:r>
            <a:r>
              <a:rPr lang="en-US" altLang="en-US" dirty="0"/>
              <a:t>, Tandem, Medtronic, Dexcom, Abbott, </a:t>
            </a:r>
            <a:r>
              <a:rPr lang="en-US" altLang="en-US" dirty="0" err="1"/>
              <a:t>Asensia</a:t>
            </a:r>
            <a:r>
              <a:rPr lang="en-US" altLang="en-US" dirty="0"/>
              <a:t>, </a:t>
            </a:r>
            <a:r>
              <a:rPr lang="en-US" altLang="en-US" dirty="0" err="1"/>
              <a:t>Cequr</a:t>
            </a:r>
            <a:endParaRPr lang="en-US"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CFE6-5545-22C2-093B-325436378D19}"/>
              </a:ext>
            </a:extLst>
          </p:cNvPr>
          <p:cNvSpPr>
            <a:spLocks noGrp="1"/>
          </p:cNvSpPr>
          <p:nvPr>
            <p:ph type="title" idx="4294967295"/>
          </p:nvPr>
        </p:nvSpPr>
        <p:spPr>
          <a:xfrm>
            <a:off x="8340290" y="3177472"/>
            <a:ext cx="3476625" cy="838200"/>
          </a:xfrm>
        </p:spPr>
        <p:txBody>
          <a:bodyPr>
            <a:noAutofit/>
          </a:bodyPr>
          <a:lstStyle/>
          <a:p>
            <a:r>
              <a:rPr lang="en-US" sz="2800" dirty="0">
                <a:solidFill>
                  <a:schemeClr val="bg1"/>
                </a:solidFill>
                <a:latin typeface="+mn-lt"/>
              </a:rPr>
              <a:t>Missed dose of lispro</a:t>
            </a:r>
          </a:p>
        </p:txBody>
      </p:sp>
      <p:pic>
        <p:nvPicPr>
          <p:cNvPr id="5" name="Picture 4">
            <a:extLst>
              <a:ext uri="{FF2B5EF4-FFF2-40B4-BE49-F238E27FC236}">
                <a16:creationId xmlns:a16="http://schemas.microsoft.com/office/drawing/2014/main" id="{B4AF504E-45A2-0A6D-CCB9-4AD79628CDEF}"/>
              </a:ext>
            </a:extLst>
          </p:cNvPr>
          <p:cNvPicPr>
            <a:picLocks noChangeAspect="1"/>
          </p:cNvPicPr>
          <p:nvPr/>
        </p:nvPicPr>
        <p:blipFill>
          <a:blip r:embed="rId2"/>
          <a:stretch>
            <a:fillRect/>
          </a:stretch>
        </p:blipFill>
        <p:spPr>
          <a:xfrm>
            <a:off x="406399" y="162709"/>
            <a:ext cx="4499812" cy="6680223"/>
          </a:xfrm>
          <a:prstGeom prst="rect">
            <a:avLst/>
          </a:prstGeom>
        </p:spPr>
      </p:pic>
      <p:sp>
        <p:nvSpPr>
          <p:cNvPr id="6" name="Arrow: Right 5">
            <a:extLst>
              <a:ext uri="{FF2B5EF4-FFF2-40B4-BE49-F238E27FC236}">
                <a16:creationId xmlns:a16="http://schemas.microsoft.com/office/drawing/2014/main" id="{9C8A1294-2365-C4C9-1594-24CF057F5729}"/>
              </a:ext>
            </a:extLst>
          </p:cNvPr>
          <p:cNvSpPr/>
          <p:nvPr/>
        </p:nvSpPr>
        <p:spPr>
          <a:xfrm>
            <a:off x="5215750" y="3429000"/>
            <a:ext cx="843633" cy="3955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708F04E-6177-8548-0098-9D9B54CF7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384" y="5988447"/>
            <a:ext cx="1944944" cy="64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C56129B6-8CDC-1529-CDC0-37829DA6B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709" y="3263009"/>
            <a:ext cx="1865186" cy="7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Right 8">
            <a:extLst>
              <a:ext uri="{FF2B5EF4-FFF2-40B4-BE49-F238E27FC236}">
                <a16:creationId xmlns:a16="http://schemas.microsoft.com/office/drawing/2014/main" id="{35756C54-1B46-0FEA-A5BC-6DC9D45EED76}"/>
              </a:ext>
            </a:extLst>
          </p:cNvPr>
          <p:cNvSpPr/>
          <p:nvPr/>
        </p:nvSpPr>
        <p:spPr>
          <a:xfrm>
            <a:off x="5215750" y="6238840"/>
            <a:ext cx="699776" cy="3955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1">
            <a:extLst>
              <a:ext uri="{FF2B5EF4-FFF2-40B4-BE49-F238E27FC236}">
                <a16:creationId xmlns:a16="http://schemas.microsoft.com/office/drawing/2014/main" id="{09429B6A-6B87-7D72-4333-9CB234CBA636}"/>
              </a:ext>
            </a:extLst>
          </p:cNvPr>
          <p:cNvSpPr txBox="1">
            <a:spLocks/>
          </p:cNvSpPr>
          <p:nvPr/>
        </p:nvSpPr>
        <p:spPr>
          <a:xfrm>
            <a:off x="8309810" y="5797445"/>
            <a:ext cx="3475791" cy="837831"/>
          </a:xfrm>
          <a:prstGeom prst="rect">
            <a:avLst/>
          </a:prstGeom>
        </p:spPr>
        <p:txBody>
          <a:bodyPr vert="horz" lIns="76200" tIns="38100" rIns="76200" bIns="38100" rtlCol="0" anchor="b">
            <a:normAutofit fontScale="75000" lnSpcReduction="20000"/>
          </a:bodyPr>
          <a:lstStyle>
            <a:lvl1pPr algn="l" defTabSz="730834" rtl="0" eaLnBrk="1" latinLnBrk="0" hangingPunct="1">
              <a:spcBef>
                <a:spcPct val="0"/>
              </a:spcBef>
              <a:buNone/>
              <a:defRPr sz="4476" kern="1200">
                <a:solidFill>
                  <a:schemeClr val="bg1"/>
                </a:solidFill>
                <a:latin typeface="+mj-lt"/>
                <a:ea typeface="+mj-ea"/>
                <a:cs typeface="+mj-cs"/>
              </a:defRPr>
            </a:lvl1pPr>
          </a:lstStyle>
          <a:p>
            <a:pPr marL="0" marR="0" lvl="0" indent="0" algn="l" defTabSz="609004" rtl="0" eaLnBrk="1" fontAlgn="auto" latinLnBrk="0" hangingPunct="1">
              <a:lnSpc>
                <a:spcPct val="100000"/>
              </a:lnSpc>
              <a:spcBef>
                <a:spcPct val="0"/>
              </a:spcBef>
              <a:spcAft>
                <a:spcPts val="0"/>
              </a:spcAft>
              <a:buClrTx/>
              <a:buSzTx/>
              <a:buFontTx/>
              <a:buNone/>
              <a:tabLst/>
              <a:defRPr/>
            </a:pPr>
            <a:r>
              <a:rPr kumimoji="0" lang="en-US" sz="3730" b="0" i="0" u="none" strike="noStrike" kern="1200" cap="none" spc="0" normalizeH="0" baseline="0" noProof="0" dirty="0">
                <a:ln>
                  <a:noFill/>
                </a:ln>
                <a:solidFill>
                  <a:prstClr val="black"/>
                </a:solidFill>
                <a:effectLst/>
                <a:uLnTx/>
                <a:uFillTx/>
                <a:latin typeface="Calibri"/>
                <a:ea typeface="+mj-ea"/>
                <a:cs typeface="+mj-cs"/>
              </a:rPr>
              <a:t>Balanced eating, walked after lunch</a:t>
            </a:r>
          </a:p>
        </p:txBody>
      </p:sp>
    </p:spTree>
    <p:extLst>
      <p:ext uri="{BB962C8B-B14F-4D97-AF65-F5344CB8AC3E}">
        <p14:creationId xmlns:p14="http://schemas.microsoft.com/office/powerpoint/2010/main" val="172241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FEF2F6-683C-D1FC-B325-F28D0DF10B13}"/>
              </a:ext>
            </a:extLst>
          </p:cNvPr>
          <p:cNvSpPr>
            <a:spLocks noGrp="1"/>
          </p:cNvSpPr>
          <p:nvPr>
            <p:ph type="body" idx="1"/>
          </p:nvPr>
        </p:nvSpPr>
        <p:spPr>
          <a:xfrm>
            <a:off x="340281" y="1687582"/>
            <a:ext cx="5974831" cy="3776940"/>
          </a:xfrm>
        </p:spPr>
        <p:txBody>
          <a:bodyPr>
            <a:normAutofit fontScale="77500" lnSpcReduction="20000"/>
          </a:bodyPr>
          <a:lstStyle/>
          <a:p>
            <a:r>
              <a:rPr lang="en-US" dirty="0">
                <a:solidFill>
                  <a:schemeClr val="bg1"/>
                </a:solidFill>
              </a:rPr>
              <a:t>She has learned from her data</a:t>
            </a:r>
          </a:p>
          <a:p>
            <a:r>
              <a:rPr lang="en-US" dirty="0">
                <a:solidFill>
                  <a:schemeClr val="bg1"/>
                </a:solidFill>
              </a:rPr>
              <a:t>Sees the benefits of walking after meals</a:t>
            </a:r>
          </a:p>
          <a:p>
            <a:r>
              <a:rPr lang="en-US" dirty="0">
                <a:solidFill>
                  <a:schemeClr val="bg1"/>
                </a:solidFill>
              </a:rPr>
              <a:t>Regular coke vs. diet coke</a:t>
            </a:r>
          </a:p>
          <a:p>
            <a:r>
              <a:rPr lang="en-US" dirty="0">
                <a:solidFill>
                  <a:schemeClr val="bg1"/>
                </a:solidFill>
              </a:rPr>
              <a:t>When she takes her insulin late</a:t>
            </a:r>
          </a:p>
          <a:p>
            <a:endParaRPr lang="en-US" dirty="0">
              <a:solidFill>
                <a:schemeClr val="bg1"/>
              </a:solidFill>
            </a:endParaRPr>
          </a:p>
          <a:p>
            <a:r>
              <a:rPr lang="en-US" dirty="0">
                <a:solidFill>
                  <a:schemeClr val="bg1"/>
                </a:solidFill>
              </a:rPr>
              <a:t>Is she meeting the metrics? </a:t>
            </a:r>
          </a:p>
          <a:p>
            <a:pPr marL="476231" indent="-476231">
              <a:buFont typeface="Arial" panose="020B0604020202020204" pitchFamily="34" charset="0"/>
              <a:buChar char="•"/>
            </a:pPr>
            <a:r>
              <a:rPr lang="en-US" dirty="0">
                <a:solidFill>
                  <a:schemeClr val="bg1"/>
                </a:solidFill>
              </a:rPr>
              <a:t>Time in range? </a:t>
            </a:r>
          </a:p>
          <a:p>
            <a:pPr marL="476231" indent="-476231">
              <a:buFont typeface="Arial" panose="020B0604020202020204" pitchFamily="34" charset="0"/>
              <a:buChar char="•"/>
            </a:pPr>
            <a:r>
              <a:rPr lang="en-US" dirty="0">
                <a:solidFill>
                  <a:schemeClr val="bg1"/>
                </a:solidFill>
              </a:rPr>
              <a:t>Time below range?</a:t>
            </a:r>
          </a:p>
          <a:p>
            <a:pPr marL="476231" indent="-476231">
              <a:buFont typeface="Arial" panose="020B0604020202020204" pitchFamily="34" charset="0"/>
              <a:buChar char="•"/>
            </a:pPr>
            <a:r>
              <a:rPr lang="en-US" dirty="0">
                <a:solidFill>
                  <a:schemeClr val="bg1"/>
                </a:solidFill>
              </a:rPr>
              <a:t>Glucose variability? </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2056381A-D533-C72F-00E3-BC0496B16BFF}"/>
              </a:ext>
            </a:extLst>
          </p:cNvPr>
          <p:cNvPicPr>
            <a:picLocks noChangeAspect="1"/>
          </p:cNvPicPr>
          <p:nvPr/>
        </p:nvPicPr>
        <p:blipFill>
          <a:blip r:embed="rId2"/>
          <a:stretch>
            <a:fillRect/>
          </a:stretch>
        </p:blipFill>
        <p:spPr>
          <a:xfrm>
            <a:off x="6315112" y="147052"/>
            <a:ext cx="5876889" cy="6745581"/>
          </a:xfrm>
          <a:prstGeom prst="rect">
            <a:avLst/>
          </a:prstGeom>
        </p:spPr>
      </p:pic>
      <p:sp>
        <p:nvSpPr>
          <p:cNvPr id="7" name="Title 6">
            <a:extLst>
              <a:ext uri="{FF2B5EF4-FFF2-40B4-BE49-F238E27FC236}">
                <a16:creationId xmlns:a16="http://schemas.microsoft.com/office/drawing/2014/main" id="{711ABB08-FA73-BD88-A8B3-4B33A5D9E1B1}"/>
              </a:ext>
            </a:extLst>
          </p:cNvPr>
          <p:cNvSpPr>
            <a:spLocks noGrp="1"/>
          </p:cNvSpPr>
          <p:nvPr>
            <p:ph type="title"/>
          </p:nvPr>
        </p:nvSpPr>
        <p:spPr>
          <a:xfrm>
            <a:off x="569323" y="350580"/>
            <a:ext cx="8228862" cy="837831"/>
          </a:xfrm>
        </p:spPr>
        <p:txBody>
          <a:bodyPr/>
          <a:lstStyle/>
          <a:p>
            <a:r>
              <a:rPr lang="en-US" dirty="0"/>
              <a:t>3 weeks later</a:t>
            </a:r>
          </a:p>
        </p:txBody>
      </p:sp>
    </p:spTree>
    <p:extLst>
      <p:ext uri="{BB962C8B-B14F-4D97-AF65-F5344CB8AC3E}">
        <p14:creationId xmlns:p14="http://schemas.microsoft.com/office/powerpoint/2010/main" val="29803579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E5DE-F66C-97E9-6831-CD7BB6024753}"/>
              </a:ext>
            </a:extLst>
          </p:cNvPr>
          <p:cNvSpPr>
            <a:spLocks noGrp="1"/>
          </p:cNvSpPr>
          <p:nvPr>
            <p:ph type="title"/>
          </p:nvPr>
        </p:nvSpPr>
        <p:spPr>
          <a:xfrm>
            <a:off x="849480" y="350581"/>
            <a:ext cx="8221249" cy="668173"/>
          </a:xfrm>
        </p:spPr>
        <p:txBody>
          <a:bodyPr>
            <a:normAutofit/>
          </a:bodyPr>
          <a:lstStyle/>
          <a:p>
            <a:r>
              <a:rPr lang="en-US" dirty="0"/>
              <a:t>What Do the Guidelines Say? </a:t>
            </a:r>
          </a:p>
        </p:txBody>
      </p:sp>
      <p:sp>
        <p:nvSpPr>
          <p:cNvPr id="10" name="Text Placeholder 9">
            <a:extLst>
              <a:ext uri="{FF2B5EF4-FFF2-40B4-BE49-F238E27FC236}">
                <a16:creationId xmlns:a16="http://schemas.microsoft.com/office/drawing/2014/main" id="{5746950B-CF71-1399-BFA2-A155303991B4}"/>
              </a:ext>
            </a:extLst>
          </p:cNvPr>
          <p:cNvSpPr>
            <a:spLocks noGrp="1"/>
          </p:cNvSpPr>
          <p:nvPr>
            <p:ph type="body" idx="1"/>
          </p:nvPr>
        </p:nvSpPr>
        <p:spPr/>
        <p:txBody>
          <a:bodyPr/>
          <a:lstStyle/>
          <a:p>
            <a:endParaRPr lang="en-US"/>
          </a:p>
        </p:txBody>
      </p:sp>
      <p:pic>
        <p:nvPicPr>
          <p:cNvPr id="9" name="Picture 8">
            <a:extLst>
              <a:ext uri="{FF2B5EF4-FFF2-40B4-BE49-F238E27FC236}">
                <a16:creationId xmlns:a16="http://schemas.microsoft.com/office/drawing/2014/main" id="{98560E27-9129-F8A3-BCEB-DC4C8A11B081}"/>
              </a:ext>
            </a:extLst>
          </p:cNvPr>
          <p:cNvPicPr>
            <a:picLocks noChangeAspect="1"/>
          </p:cNvPicPr>
          <p:nvPr/>
        </p:nvPicPr>
        <p:blipFill>
          <a:blip r:embed="rId3"/>
          <a:stretch>
            <a:fillRect/>
          </a:stretch>
        </p:blipFill>
        <p:spPr>
          <a:xfrm>
            <a:off x="541927" y="1018755"/>
            <a:ext cx="10605143" cy="5839249"/>
          </a:xfrm>
          <a:prstGeom prst="rect">
            <a:avLst/>
          </a:prstGeom>
        </p:spPr>
      </p:pic>
    </p:spTree>
    <p:extLst>
      <p:ext uri="{BB962C8B-B14F-4D97-AF65-F5344CB8AC3E}">
        <p14:creationId xmlns:p14="http://schemas.microsoft.com/office/powerpoint/2010/main" val="433411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8CE2-C914-F51C-1041-FA6BF23579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C6E218-613C-F520-5A52-0B0170B999D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E08108-58C7-FA83-BAC8-B23AF739B624}"/>
              </a:ext>
            </a:extLst>
          </p:cNvPr>
          <p:cNvPicPr>
            <a:picLocks noChangeAspect="1"/>
          </p:cNvPicPr>
          <p:nvPr/>
        </p:nvPicPr>
        <p:blipFill>
          <a:blip r:embed="rId2"/>
          <a:stretch>
            <a:fillRect/>
          </a:stretch>
        </p:blipFill>
        <p:spPr>
          <a:xfrm>
            <a:off x="710345" y="1"/>
            <a:ext cx="8844544" cy="6858001"/>
          </a:xfrm>
          <a:prstGeom prst="rect">
            <a:avLst/>
          </a:prstGeom>
        </p:spPr>
      </p:pic>
      <p:sp>
        <p:nvSpPr>
          <p:cNvPr id="6" name="Arrow: Left 5">
            <a:extLst>
              <a:ext uri="{FF2B5EF4-FFF2-40B4-BE49-F238E27FC236}">
                <a16:creationId xmlns:a16="http://schemas.microsoft.com/office/drawing/2014/main" id="{5F98664B-B422-0ABB-43F7-64E39293199B}"/>
              </a:ext>
            </a:extLst>
          </p:cNvPr>
          <p:cNvSpPr/>
          <p:nvPr/>
        </p:nvSpPr>
        <p:spPr>
          <a:xfrm>
            <a:off x="8797906" y="653331"/>
            <a:ext cx="1306659" cy="63118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a:ea typeface="+mn-ea"/>
              <a:cs typeface="+mn-cs"/>
            </a:endParaRPr>
          </a:p>
        </p:txBody>
      </p:sp>
      <p:sp>
        <p:nvSpPr>
          <p:cNvPr id="7" name="Arrow: Right 6">
            <a:extLst>
              <a:ext uri="{FF2B5EF4-FFF2-40B4-BE49-F238E27FC236}">
                <a16:creationId xmlns:a16="http://schemas.microsoft.com/office/drawing/2014/main" id="{64510EEB-22F4-5A42-BBDC-3BCBA34EECFD}"/>
              </a:ext>
            </a:extLst>
          </p:cNvPr>
          <p:cNvSpPr/>
          <p:nvPr/>
        </p:nvSpPr>
        <p:spPr>
          <a:xfrm>
            <a:off x="160669" y="4971950"/>
            <a:ext cx="852649" cy="6754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225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1EC0-B7D3-E9E6-545B-A8EEDD853BB1}"/>
              </a:ext>
            </a:extLst>
          </p:cNvPr>
          <p:cNvSpPr>
            <a:spLocks noGrp="1"/>
          </p:cNvSpPr>
          <p:nvPr>
            <p:ph type="title"/>
          </p:nvPr>
        </p:nvSpPr>
        <p:spPr/>
        <p:txBody>
          <a:bodyPr>
            <a:normAutofit fontScale="90000"/>
          </a:bodyPr>
          <a:lstStyle/>
          <a:p>
            <a:r>
              <a:rPr lang="en-US" dirty="0"/>
              <a:t>Medication Choices Based on Guidelines </a:t>
            </a:r>
          </a:p>
        </p:txBody>
      </p:sp>
      <p:sp>
        <p:nvSpPr>
          <p:cNvPr id="3" name="Text Placeholder 2">
            <a:extLst>
              <a:ext uri="{FF2B5EF4-FFF2-40B4-BE49-F238E27FC236}">
                <a16:creationId xmlns:a16="http://schemas.microsoft.com/office/drawing/2014/main" id="{F7AD550B-A283-09D7-4EC4-EE0E995A4BF1}"/>
              </a:ext>
            </a:extLst>
          </p:cNvPr>
          <p:cNvSpPr>
            <a:spLocks noGrp="1"/>
          </p:cNvSpPr>
          <p:nvPr>
            <p:ph type="body" idx="1"/>
          </p:nvPr>
        </p:nvSpPr>
        <p:spPr>
          <a:xfrm>
            <a:off x="844621" y="5151695"/>
            <a:ext cx="10940978" cy="945412"/>
          </a:xfrm>
        </p:spPr>
        <p:txBody>
          <a:bodyPr>
            <a:normAutofit lnSpcReduction="10000"/>
          </a:bodyPr>
          <a:lstStyle/>
          <a:p>
            <a:r>
              <a:rPr lang="en-US" dirty="0">
                <a:solidFill>
                  <a:schemeClr val="bg1"/>
                </a:solidFill>
              </a:rPr>
              <a:t>Shared decision making also includes a discussion on potential side effects, cost, and administration</a:t>
            </a:r>
          </a:p>
        </p:txBody>
      </p:sp>
      <p:graphicFrame>
        <p:nvGraphicFramePr>
          <p:cNvPr id="4" name="Table 4">
            <a:extLst>
              <a:ext uri="{FF2B5EF4-FFF2-40B4-BE49-F238E27FC236}">
                <a16:creationId xmlns:a16="http://schemas.microsoft.com/office/drawing/2014/main" id="{55961700-003B-0668-DCBD-5E1750CDCCC1}"/>
              </a:ext>
            </a:extLst>
          </p:cNvPr>
          <p:cNvGraphicFramePr>
            <a:graphicFrameLocks noGrp="1"/>
          </p:cNvGraphicFramePr>
          <p:nvPr/>
        </p:nvGraphicFramePr>
        <p:xfrm>
          <a:off x="844621" y="1937042"/>
          <a:ext cx="10502757" cy="1905000"/>
        </p:xfrm>
        <a:graphic>
          <a:graphicData uri="http://schemas.openxmlformats.org/drawingml/2006/table">
            <a:tbl>
              <a:tblPr firstRow="1" bandRow="1">
                <a:tableStyleId>{5C22544A-7EE6-4342-B048-85BDC9FD1C3A}</a:tableStyleId>
              </a:tblPr>
              <a:tblGrid>
                <a:gridCol w="2625689">
                  <a:extLst>
                    <a:ext uri="{9D8B030D-6E8A-4147-A177-3AD203B41FA5}">
                      <a16:colId xmlns:a16="http://schemas.microsoft.com/office/drawing/2014/main" val="119891110"/>
                    </a:ext>
                  </a:extLst>
                </a:gridCol>
                <a:gridCol w="2451901">
                  <a:extLst>
                    <a:ext uri="{9D8B030D-6E8A-4147-A177-3AD203B41FA5}">
                      <a16:colId xmlns:a16="http://schemas.microsoft.com/office/drawing/2014/main" val="2658108338"/>
                    </a:ext>
                  </a:extLst>
                </a:gridCol>
                <a:gridCol w="2799478">
                  <a:extLst>
                    <a:ext uri="{9D8B030D-6E8A-4147-A177-3AD203B41FA5}">
                      <a16:colId xmlns:a16="http://schemas.microsoft.com/office/drawing/2014/main" val="3463070984"/>
                    </a:ext>
                  </a:extLst>
                </a:gridCol>
                <a:gridCol w="2625689">
                  <a:extLst>
                    <a:ext uri="{9D8B030D-6E8A-4147-A177-3AD203B41FA5}">
                      <a16:colId xmlns:a16="http://schemas.microsoft.com/office/drawing/2014/main" val="4171780828"/>
                    </a:ext>
                  </a:extLst>
                </a:gridCol>
              </a:tblGrid>
              <a:tr h="380630">
                <a:tc>
                  <a:txBody>
                    <a:bodyPr/>
                    <a:lstStyle/>
                    <a:p>
                      <a:endParaRPr lang="en-US" sz="2000"/>
                    </a:p>
                  </a:txBody>
                  <a:tcPr marL="76200" marR="76200" marT="38100" marB="38100"/>
                </a:tc>
                <a:tc>
                  <a:txBody>
                    <a:bodyPr/>
                    <a:lstStyle/>
                    <a:p>
                      <a:r>
                        <a:rPr lang="en-US" sz="2000" dirty="0"/>
                        <a:t>Hypoglycemia</a:t>
                      </a:r>
                    </a:p>
                  </a:txBody>
                  <a:tcPr marL="76200" marR="76200" marT="38100" marB="38100"/>
                </a:tc>
                <a:tc>
                  <a:txBody>
                    <a:bodyPr/>
                    <a:lstStyle/>
                    <a:p>
                      <a:r>
                        <a:rPr lang="en-US" sz="2000" dirty="0"/>
                        <a:t>Weight </a:t>
                      </a:r>
                    </a:p>
                  </a:txBody>
                  <a:tcPr marL="76200" marR="76200" marT="38100" marB="38100"/>
                </a:tc>
                <a:tc>
                  <a:txBody>
                    <a:bodyPr/>
                    <a:lstStyle/>
                    <a:p>
                      <a:r>
                        <a:rPr lang="en-US" sz="2000" dirty="0"/>
                        <a:t>Efficacy</a:t>
                      </a:r>
                    </a:p>
                  </a:txBody>
                  <a:tcPr marL="76200" marR="76200" marT="38100" marB="38100"/>
                </a:tc>
                <a:extLst>
                  <a:ext uri="{0D108BD9-81ED-4DB2-BD59-A6C34878D82A}">
                    <a16:rowId xmlns:a16="http://schemas.microsoft.com/office/drawing/2014/main" val="1635956569"/>
                  </a:ext>
                </a:extLst>
              </a:tr>
              <a:tr h="380630">
                <a:tc>
                  <a:txBody>
                    <a:bodyPr/>
                    <a:lstStyle/>
                    <a:p>
                      <a:r>
                        <a:rPr lang="en-US" sz="2000" dirty="0"/>
                        <a:t>Insulin</a:t>
                      </a:r>
                    </a:p>
                  </a:txBody>
                  <a:tcPr marL="76200" marR="76200" marT="38100" marB="38100"/>
                </a:tc>
                <a:tc>
                  <a:txBody>
                    <a:bodyPr/>
                    <a:lstStyle/>
                    <a:p>
                      <a:r>
                        <a:rPr lang="en-US" sz="2000" dirty="0"/>
                        <a:t>Yes</a:t>
                      </a:r>
                    </a:p>
                  </a:txBody>
                  <a:tcPr marL="76200" marR="76200" marT="38100" marB="38100"/>
                </a:tc>
                <a:tc>
                  <a:txBody>
                    <a:bodyPr/>
                    <a:lstStyle/>
                    <a:p>
                      <a:r>
                        <a:rPr lang="en-US" sz="2000" dirty="0"/>
                        <a:t>Gain</a:t>
                      </a:r>
                    </a:p>
                  </a:txBody>
                  <a:tcPr marL="76200" marR="76200" marT="38100" marB="38100"/>
                </a:tc>
                <a:tc>
                  <a:txBody>
                    <a:bodyPr/>
                    <a:lstStyle/>
                    <a:p>
                      <a:r>
                        <a:rPr lang="en-US" sz="2000" dirty="0"/>
                        <a:t>High</a:t>
                      </a:r>
                    </a:p>
                  </a:txBody>
                  <a:tcPr marL="76200" marR="76200" marT="38100" marB="38100"/>
                </a:tc>
                <a:extLst>
                  <a:ext uri="{0D108BD9-81ED-4DB2-BD59-A6C34878D82A}">
                    <a16:rowId xmlns:a16="http://schemas.microsoft.com/office/drawing/2014/main" val="2778205558"/>
                  </a:ext>
                </a:extLst>
              </a:tr>
              <a:tr h="380630">
                <a:tc>
                  <a:txBody>
                    <a:bodyPr/>
                    <a:lstStyle/>
                    <a:p>
                      <a:r>
                        <a:rPr lang="en-US" sz="2000" dirty="0"/>
                        <a:t>GLP-1 receptor agonist</a:t>
                      </a:r>
                    </a:p>
                  </a:txBody>
                  <a:tcPr marL="76200" marR="76200" marT="38100" marB="38100"/>
                </a:tc>
                <a:tc>
                  <a:txBody>
                    <a:bodyPr/>
                    <a:lstStyle/>
                    <a:p>
                      <a:r>
                        <a:rPr lang="en-US" sz="2000" dirty="0"/>
                        <a:t>No</a:t>
                      </a:r>
                    </a:p>
                  </a:txBody>
                  <a:tcPr marL="76200" marR="76200" marT="38100" marB="38100"/>
                </a:tc>
                <a:tc>
                  <a:txBody>
                    <a:bodyPr/>
                    <a:lstStyle/>
                    <a:p>
                      <a:r>
                        <a:rPr lang="en-US" sz="2000" dirty="0"/>
                        <a:t>Loss</a:t>
                      </a:r>
                    </a:p>
                  </a:txBody>
                  <a:tcPr marL="76200" marR="76200" marT="38100" marB="38100"/>
                </a:tc>
                <a:tc>
                  <a:txBody>
                    <a:bodyPr/>
                    <a:lstStyle/>
                    <a:p>
                      <a:r>
                        <a:rPr lang="en-US" sz="2000" dirty="0"/>
                        <a:t>High</a:t>
                      </a:r>
                    </a:p>
                  </a:txBody>
                  <a:tcPr marL="76200" marR="76200" marT="38100" marB="38100"/>
                </a:tc>
                <a:extLst>
                  <a:ext uri="{0D108BD9-81ED-4DB2-BD59-A6C34878D82A}">
                    <a16:rowId xmlns:a16="http://schemas.microsoft.com/office/drawing/2014/main" val="1740831421"/>
                  </a:ext>
                </a:extLst>
              </a:tr>
              <a:tr h="380630">
                <a:tc>
                  <a:txBody>
                    <a:bodyPr/>
                    <a:lstStyle/>
                    <a:p>
                      <a:r>
                        <a:rPr lang="en-US" sz="2000" dirty="0"/>
                        <a:t>SGLT2 inhibitor</a:t>
                      </a:r>
                    </a:p>
                  </a:txBody>
                  <a:tcPr marL="76200" marR="76200" marT="38100" marB="38100"/>
                </a:tc>
                <a:tc>
                  <a:txBody>
                    <a:bodyPr/>
                    <a:lstStyle/>
                    <a:p>
                      <a:r>
                        <a:rPr lang="en-US" sz="2000" dirty="0"/>
                        <a:t>No</a:t>
                      </a:r>
                    </a:p>
                  </a:txBody>
                  <a:tcPr marL="76200" marR="76200" marT="38100" marB="38100"/>
                </a:tc>
                <a:tc>
                  <a:txBody>
                    <a:bodyPr/>
                    <a:lstStyle/>
                    <a:p>
                      <a:r>
                        <a:rPr lang="en-US" sz="2000" dirty="0"/>
                        <a:t>Loss</a:t>
                      </a:r>
                    </a:p>
                  </a:txBody>
                  <a:tcPr marL="76200" marR="76200" marT="38100" marB="38100"/>
                </a:tc>
                <a:tc>
                  <a:txBody>
                    <a:bodyPr/>
                    <a:lstStyle/>
                    <a:p>
                      <a:r>
                        <a:rPr lang="en-US" sz="2000" dirty="0"/>
                        <a:t>Limited when eGFR&lt;45</a:t>
                      </a:r>
                    </a:p>
                  </a:txBody>
                  <a:tcPr marL="76200" marR="76200" marT="38100" marB="38100"/>
                </a:tc>
                <a:extLst>
                  <a:ext uri="{0D108BD9-81ED-4DB2-BD59-A6C34878D82A}">
                    <a16:rowId xmlns:a16="http://schemas.microsoft.com/office/drawing/2014/main" val="3325863399"/>
                  </a:ext>
                </a:extLst>
              </a:tr>
              <a:tr h="380630">
                <a:tc>
                  <a:txBody>
                    <a:bodyPr/>
                    <a:lstStyle/>
                    <a:p>
                      <a:r>
                        <a:rPr lang="en-US" sz="2000" dirty="0"/>
                        <a:t>Metformin</a:t>
                      </a:r>
                    </a:p>
                  </a:txBody>
                  <a:tcPr marL="76200" marR="76200" marT="38100" marB="38100"/>
                </a:tc>
                <a:tc>
                  <a:txBody>
                    <a:bodyPr/>
                    <a:lstStyle/>
                    <a:p>
                      <a:r>
                        <a:rPr lang="en-US" sz="2000" dirty="0"/>
                        <a:t>No</a:t>
                      </a:r>
                    </a:p>
                  </a:txBody>
                  <a:tcPr marL="76200" marR="76200" marT="38100" marB="38100"/>
                </a:tc>
                <a:tc>
                  <a:txBody>
                    <a:bodyPr/>
                    <a:lstStyle/>
                    <a:p>
                      <a:r>
                        <a:rPr lang="en-US" sz="2000" dirty="0"/>
                        <a:t>Loss/neutral</a:t>
                      </a:r>
                    </a:p>
                  </a:txBody>
                  <a:tcPr marL="76200" marR="76200" marT="38100" marB="38100"/>
                </a:tc>
                <a:tc>
                  <a:txBody>
                    <a:bodyPr/>
                    <a:lstStyle/>
                    <a:p>
                      <a:r>
                        <a:rPr lang="en-US" sz="2000" dirty="0"/>
                        <a:t>Moderate</a:t>
                      </a:r>
                    </a:p>
                  </a:txBody>
                  <a:tcPr marL="76200" marR="76200" marT="38100" marB="38100"/>
                </a:tc>
                <a:extLst>
                  <a:ext uri="{0D108BD9-81ED-4DB2-BD59-A6C34878D82A}">
                    <a16:rowId xmlns:a16="http://schemas.microsoft.com/office/drawing/2014/main" val="1216844241"/>
                  </a:ext>
                </a:extLst>
              </a:tr>
            </a:tbl>
          </a:graphicData>
        </a:graphic>
      </p:graphicFrame>
    </p:spTree>
    <p:extLst>
      <p:ext uri="{BB962C8B-B14F-4D97-AF65-F5344CB8AC3E}">
        <p14:creationId xmlns:p14="http://schemas.microsoft.com/office/powerpoint/2010/main" val="1331952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81EE-3226-0B37-7E11-3ABB8A5BF7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0C01AD-EE24-07A2-5A26-E459FD9B54E6}"/>
              </a:ext>
            </a:extLst>
          </p:cNvPr>
          <p:cNvSpPr>
            <a:spLocks noGrp="1"/>
          </p:cNvSpPr>
          <p:nvPr>
            <p:ph idx="1"/>
          </p:nvPr>
        </p:nvSpPr>
        <p:spPr/>
        <p:txBody>
          <a:bodyPr>
            <a:normAutofit lnSpcReduction="10000"/>
          </a:bodyPr>
          <a:lstStyle/>
          <a:p>
            <a:r>
              <a:rPr lang="en-US" dirty="0"/>
              <a:t>Start </a:t>
            </a:r>
            <a:r>
              <a:rPr lang="en-US" dirty="0" err="1"/>
              <a:t>semaglutide</a:t>
            </a:r>
            <a:r>
              <a:rPr lang="en-US" dirty="0"/>
              <a:t> 0.25mg x 4 weeks, then increase to 0.5mg weekly x 4 weeks, then increase to 1mg weekly x 4 weeks, then 2mg weekly </a:t>
            </a:r>
          </a:p>
          <a:p>
            <a:r>
              <a:rPr lang="en-US" dirty="0"/>
              <a:t>Continue insulin </a:t>
            </a:r>
            <a:r>
              <a:rPr lang="en-US" dirty="0" err="1"/>
              <a:t>degludec</a:t>
            </a:r>
            <a:r>
              <a:rPr lang="en-US" dirty="0"/>
              <a:t> 18 units daily </a:t>
            </a:r>
          </a:p>
          <a:p>
            <a:r>
              <a:rPr lang="en-US" dirty="0"/>
              <a:t>Stop insulin lispro, change to correction factor before meals only (ICF 50, BG target 150)</a:t>
            </a:r>
          </a:p>
        </p:txBody>
      </p:sp>
      <p:pic>
        <p:nvPicPr>
          <p:cNvPr id="4" name="Picture 2">
            <a:extLst>
              <a:ext uri="{FF2B5EF4-FFF2-40B4-BE49-F238E27FC236}">
                <a16:creationId xmlns:a16="http://schemas.microsoft.com/office/drawing/2014/main" id="{251F83D3-82A0-2818-480F-941B7A781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804" y="449376"/>
            <a:ext cx="2750179" cy="79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591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6AB5C-9D56-E0B0-9EB6-3CE7AFF6CF50}"/>
              </a:ext>
            </a:extLst>
          </p:cNvPr>
          <p:cNvSpPr>
            <a:spLocks noGrp="1"/>
          </p:cNvSpPr>
          <p:nvPr>
            <p:ph type="title"/>
          </p:nvPr>
        </p:nvSpPr>
        <p:spPr/>
        <p:txBody>
          <a:bodyPr/>
          <a:lstStyle/>
          <a:p>
            <a:r>
              <a:rPr lang="en-US" dirty="0"/>
              <a:t>6 Months Later</a:t>
            </a:r>
          </a:p>
        </p:txBody>
      </p:sp>
      <p:sp>
        <p:nvSpPr>
          <p:cNvPr id="3" name="Text Placeholder 2">
            <a:extLst>
              <a:ext uri="{FF2B5EF4-FFF2-40B4-BE49-F238E27FC236}">
                <a16:creationId xmlns:a16="http://schemas.microsoft.com/office/drawing/2014/main" id="{036AB672-D89B-7FE7-96E8-F701148069C9}"/>
              </a:ext>
            </a:extLst>
          </p:cNvPr>
          <p:cNvSpPr>
            <a:spLocks noGrp="1"/>
          </p:cNvSpPr>
          <p:nvPr>
            <p:ph type="body" idx="1"/>
          </p:nvPr>
        </p:nvSpPr>
        <p:spPr>
          <a:xfrm>
            <a:off x="617359" y="2208367"/>
            <a:ext cx="5625693" cy="3776940"/>
          </a:xfrm>
        </p:spPr>
        <p:txBody>
          <a:bodyPr/>
          <a:lstStyle/>
          <a:p>
            <a:r>
              <a:rPr lang="en-US" dirty="0">
                <a:solidFill>
                  <a:schemeClr val="bg1"/>
                </a:solidFill>
              </a:rPr>
              <a:t>Insulin </a:t>
            </a:r>
            <a:r>
              <a:rPr lang="en-US" dirty="0" err="1">
                <a:solidFill>
                  <a:schemeClr val="bg1"/>
                </a:solidFill>
              </a:rPr>
              <a:t>degludec</a:t>
            </a:r>
            <a:r>
              <a:rPr lang="en-US" dirty="0">
                <a:solidFill>
                  <a:schemeClr val="bg1"/>
                </a:solidFill>
              </a:rPr>
              <a:t> 14 units daily </a:t>
            </a:r>
          </a:p>
          <a:p>
            <a:r>
              <a:rPr lang="en-US" dirty="0" err="1">
                <a:solidFill>
                  <a:schemeClr val="bg1"/>
                </a:solidFill>
              </a:rPr>
              <a:t>Semaglutide</a:t>
            </a:r>
            <a:r>
              <a:rPr lang="en-US" dirty="0">
                <a:solidFill>
                  <a:schemeClr val="bg1"/>
                </a:solidFill>
              </a:rPr>
              <a:t> 2mg weekly </a:t>
            </a:r>
          </a:p>
          <a:p>
            <a:r>
              <a:rPr lang="en-US" dirty="0">
                <a:solidFill>
                  <a:schemeClr val="bg1"/>
                </a:solidFill>
              </a:rPr>
              <a:t>A1C=6.6%</a:t>
            </a:r>
          </a:p>
          <a:p>
            <a:r>
              <a:rPr lang="en-US" dirty="0" err="1">
                <a:solidFill>
                  <a:schemeClr val="bg1"/>
                </a:solidFill>
              </a:rPr>
              <a:t>Wt</a:t>
            </a:r>
            <a:r>
              <a:rPr lang="en-US" dirty="0">
                <a:solidFill>
                  <a:schemeClr val="bg1"/>
                </a:solidFill>
              </a:rPr>
              <a:t>: 262lbs, BMI=51kg/m</a:t>
            </a:r>
            <a:r>
              <a:rPr lang="en-US" baseline="30000" dirty="0">
                <a:solidFill>
                  <a:schemeClr val="bg1"/>
                </a:solidFill>
              </a:rPr>
              <a:t>2</a:t>
            </a:r>
          </a:p>
        </p:txBody>
      </p:sp>
      <p:pic>
        <p:nvPicPr>
          <p:cNvPr id="5" name="Picture 4">
            <a:extLst>
              <a:ext uri="{FF2B5EF4-FFF2-40B4-BE49-F238E27FC236}">
                <a16:creationId xmlns:a16="http://schemas.microsoft.com/office/drawing/2014/main" id="{ABC242D5-B10E-FD4B-53B4-6BD91610F556}"/>
              </a:ext>
            </a:extLst>
          </p:cNvPr>
          <p:cNvPicPr>
            <a:picLocks noChangeAspect="1"/>
          </p:cNvPicPr>
          <p:nvPr/>
        </p:nvPicPr>
        <p:blipFill>
          <a:blip r:embed="rId2"/>
          <a:stretch>
            <a:fillRect/>
          </a:stretch>
        </p:blipFill>
        <p:spPr>
          <a:xfrm>
            <a:off x="6113837" y="6684"/>
            <a:ext cx="5919292" cy="6858000"/>
          </a:xfrm>
          <a:prstGeom prst="rect">
            <a:avLst/>
          </a:prstGeom>
        </p:spPr>
      </p:pic>
    </p:spTree>
    <p:extLst>
      <p:ext uri="{BB962C8B-B14F-4D97-AF65-F5344CB8AC3E}">
        <p14:creationId xmlns:p14="http://schemas.microsoft.com/office/powerpoint/2010/main" val="3263793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D792CD07-4035-26C4-B37B-D51FD9EE16FB}"/>
              </a:ext>
            </a:extLst>
          </p:cNvPr>
          <p:cNvSpPr>
            <a:spLocks noGrp="1"/>
          </p:cNvSpPr>
          <p:nvPr>
            <p:ph type="title"/>
          </p:nvPr>
        </p:nvSpPr>
        <p:spPr>
          <a:xfrm>
            <a:off x="7315200" y="228600"/>
            <a:ext cx="4876800" cy="1325563"/>
          </a:xfrm>
        </p:spPr>
        <p:txBody>
          <a:bodyPr/>
          <a:lstStyle/>
          <a:p>
            <a:r>
              <a:rPr lang="en-US" altLang="en-US" dirty="0"/>
              <a:t>Case 2</a:t>
            </a:r>
          </a:p>
        </p:txBody>
      </p:sp>
      <p:sp>
        <p:nvSpPr>
          <p:cNvPr id="92163" name="Content Placeholder 2">
            <a:extLst>
              <a:ext uri="{FF2B5EF4-FFF2-40B4-BE49-F238E27FC236}">
                <a16:creationId xmlns:a16="http://schemas.microsoft.com/office/drawing/2014/main" id="{D4B856E6-2BCB-B034-10CA-083F1967790C}"/>
              </a:ext>
            </a:extLst>
          </p:cNvPr>
          <p:cNvSpPr>
            <a:spLocks noGrp="1"/>
          </p:cNvSpPr>
          <p:nvPr>
            <p:ph idx="1"/>
          </p:nvPr>
        </p:nvSpPr>
        <p:spPr>
          <a:xfrm>
            <a:off x="7996238" y="2057400"/>
            <a:ext cx="4114800" cy="4351338"/>
          </a:xfrm>
        </p:spPr>
        <p:txBody>
          <a:bodyPr/>
          <a:lstStyle/>
          <a:p>
            <a:r>
              <a:rPr lang="en-US" altLang="en-US" sz="2400" dirty="0"/>
              <a:t>57 year old woman with obesity, A1C=9.1%, needs a total knee replacement, but A1C was too high for surgery</a:t>
            </a:r>
          </a:p>
          <a:p>
            <a:r>
              <a:rPr lang="en-US" altLang="en-US" sz="2400" dirty="0"/>
              <a:t>Current DM2 meds:</a:t>
            </a:r>
          </a:p>
          <a:p>
            <a:pPr lvl="1"/>
            <a:r>
              <a:rPr lang="en-US" altLang="en-US" sz="2400" dirty="0"/>
              <a:t>Insulin glargine 40 units daily </a:t>
            </a:r>
          </a:p>
          <a:p>
            <a:pPr lvl="1"/>
            <a:r>
              <a:rPr lang="en-US" altLang="en-US" sz="2400" dirty="0"/>
              <a:t>Dulaglutide 4.5 mg weekly </a:t>
            </a:r>
          </a:p>
          <a:p>
            <a:endParaRPr lang="en-US" altLang="en-US" dirty="0"/>
          </a:p>
        </p:txBody>
      </p:sp>
      <p:pic>
        <p:nvPicPr>
          <p:cNvPr id="92164" name="Picture 6" descr="A screenshot of a computer&#10;&#10;Description automatically generated">
            <a:extLst>
              <a:ext uri="{FF2B5EF4-FFF2-40B4-BE49-F238E27FC236}">
                <a16:creationId xmlns:a16="http://schemas.microsoft.com/office/drawing/2014/main" id="{489B9E78-78AE-2BC1-6095-48649552A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80975"/>
            <a:ext cx="8034338"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015654B-85F4-7C75-5E90-C625861A7E0F}"/>
              </a:ext>
            </a:extLst>
          </p:cNvPr>
          <p:cNvSpPr>
            <a:spLocks noGrp="1"/>
          </p:cNvSpPr>
          <p:nvPr>
            <p:ph type="title"/>
          </p:nvPr>
        </p:nvSpPr>
        <p:spPr/>
        <p:txBody>
          <a:bodyPr/>
          <a:lstStyle/>
          <a:p>
            <a:r>
              <a:rPr lang="en-US" altLang="en-US"/>
              <a:t>Discussion</a:t>
            </a:r>
          </a:p>
        </p:txBody>
      </p:sp>
      <p:sp>
        <p:nvSpPr>
          <p:cNvPr id="93187" name="Content Placeholder 2">
            <a:extLst>
              <a:ext uri="{FF2B5EF4-FFF2-40B4-BE49-F238E27FC236}">
                <a16:creationId xmlns:a16="http://schemas.microsoft.com/office/drawing/2014/main" id="{444ABAA7-DC44-199D-38DC-9AF4CAE28962}"/>
              </a:ext>
            </a:extLst>
          </p:cNvPr>
          <p:cNvSpPr>
            <a:spLocks noGrp="1"/>
          </p:cNvSpPr>
          <p:nvPr>
            <p:ph idx="1"/>
          </p:nvPr>
        </p:nvSpPr>
        <p:spPr/>
        <p:txBody>
          <a:bodyPr/>
          <a:lstStyle/>
          <a:p>
            <a:endParaRPr lang="en-US" altLang="en-US"/>
          </a:p>
        </p:txBody>
      </p:sp>
      <p:pic>
        <p:nvPicPr>
          <p:cNvPr id="93188" name="Picture 4">
            <a:extLst>
              <a:ext uri="{FF2B5EF4-FFF2-40B4-BE49-F238E27FC236}">
                <a16:creationId xmlns:a16="http://schemas.microsoft.com/office/drawing/2014/main" id="{8C59A13E-7F7E-5152-65D6-FD8138186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7663"/>
            <a:ext cx="12192000"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821C16E2-8F40-64EF-AE81-B6264DBD1A8D}"/>
              </a:ext>
            </a:extLst>
          </p:cNvPr>
          <p:cNvSpPr>
            <a:spLocks noGrp="1"/>
          </p:cNvSpPr>
          <p:nvPr>
            <p:ph type="title"/>
          </p:nvPr>
        </p:nvSpPr>
        <p:spPr/>
        <p:txBody>
          <a:bodyPr/>
          <a:lstStyle/>
          <a:p>
            <a:endParaRPr lang="en-US" altLang="en-US" dirty="0"/>
          </a:p>
        </p:txBody>
      </p:sp>
      <p:sp>
        <p:nvSpPr>
          <p:cNvPr id="94211" name="Content Placeholder 2">
            <a:extLst>
              <a:ext uri="{FF2B5EF4-FFF2-40B4-BE49-F238E27FC236}">
                <a16:creationId xmlns:a16="http://schemas.microsoft.com/office/drawing/2014/main" id="{BCCCAEB0-DFEF-9A55-43CA-87DF25E83FF1}"/>
              </a:ext>
            </a:extLst>
          </p:cNvPr>
          <p:cNvSpPr>
            <a:spLocks noGrp="1"/>
          </p:cNvSpPr>
          <p:nvPr>
            <p:ph idx="1"/>
          </p:nvPr>
        </p:nvSpPr>
        <p:spPr>
          <a:xfrm>
            <a:off x="7315200" y="1747838"/>
            <a:ext cx="4648200" cy="4351337"/>
          </a:xfrm>
        </p:spPr>
        <p:txBody>
          <a:bodyPr/>
          <a:lstStyle/>
          <a:p>
            <a:r>
              <a:rPr lang="en-US" altLang="en-US"/>
              <a:t>The plan:</a:t>
            </a:r>
          </a:p>
          <a:p>
            <a:r>
              <a:rPr lang="en-US" altLang="en-US"/>
              <a:t>Decrease insulin glargine to 36 units daily </a:t>
            </a:r>
          </a:p>
          <a:p>
            <a:r>
              <a:rPr lang="en-US" altLang="en-US"/>
              <a:t>Continue dulaglutide</a:t>
            </a:r>
          </a:p>
        </p:txBody>
      </p:sp>
      <p:pic>
        <p:nvPicPr>
          <p:cNvPr id="94212" name="Picture 3">
            <a:extLst>
              <a:ext uri="{FF2B5EF4-FFF2-40B4-BE49-F238E27FC236}">
                <a16:creationId xmlns:a16="http://schemas.microsoft.com/office/drawing/2014/main" id="{579A153D-0E10-76F6-21B6-E65C6A3AB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4838"/>
            <a:ext cx="708818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Down 4">
            <a:extLst>
              <a:ext uri="{FF2B5EF4-FFF2-40B4-BE49-F238E27FC236}">
                <a16:creationId xmlns:a16="http://schemas.microsoft.com/office/drawing/2014/main" id="{FE649B19-BFCA-D172-76B6-B50AF8375423}"/>
              </a:ext>
            </a:extLst>
          </p:cNvPr>
          <p:cNvSpPr/>
          <p:nvPr/>
        </p:nvSpPr>
        <p:spPr>
          <a:xfrm>
            <a:off x="2209800" y="4343400"/>
            <a:ext cx="457200" cy="762000"/>
          </a:xfrm>
          <a:prstGeom prst="downArrow">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63FCFC3-8BFB-BDED-94F5-CA9CBF357B0E}"/>
              </a:ext>
            </a:extLst>
          </p:cNvPr>
          <p:cNvSpPr>
            <a:spLocks noGrp="1"/>
          </p:cNvSpPr>
          <p:nvPr>
            <p:ph type="title"/>
          </p:nvPr>
        </p:nvSpPr>
        <p:spPr/>
        <p:txBody>
          <a:bodyPr/>
          <a:lstStyle/>
          <a:p>
            <a:r>
              <a:rPr lang="en-US" altLang="en-US"/>
              <a:t>Learning Objectives</a:t>
            </a:r>
          </a:p>
        </p:txBody>
      </p:sp>
      <p:sp>
        <p:nvSpPr>
          <p:cNvPr id="53251" name="Content Placeholder 2">
            <a:extLst>
              <a:ext uri="{FF2B5EF4-FFF2-40B4-BE49-F238E27FC236}">
                <a16:creationId xmlns:a16="http://schemas.microsoft.com/office/drawing/2014/main" id="{FB2D5D7F-362D-2FAA-19B9-5553D883B9D9}"/>
              </a:ext>
            </a:extLst>
          </p:cNvPr>
          <p:cNvSpPr>
            <a:spLocks noGrp="1"/>
          </p:cNvSpPr>
          <p:nvPr>
            <p:ph idx="1"/>
          </p:nvPr>
        </p:nvSpPr>
        <p:spPr>
          <a:xfrm>
            <a:off x="457200" y="1554163"/>
            <a:ext cx="11277600" cy="4351337"/>
          </a:xfrm>
        </p:spPr>
        <p:txBody>
          <a:bodyPr/>
          <a:lstStyle/>
          <a:p>
            <a:pPr algn="l">
              <a:buFont typeface="Arial" panose="020B0604020202020204" pitchFamily="34" charset="0"/>
              <a:buChar char="•"/>
            </a:pPr>
            <a:r>
              <a:rPr lang="en-US" sz="2800" dirty="0">
                <a:solidFill>
                  <a:srgbClr val="4C4C4C"/>
                </a:solidFill>
                <a:latin typeface="Lato" panose="020F0502020204030203" pitchFamily="34" charset="0"/>
              </a:rPr>
              <a:t>R</a:t>
            </a:r>
            <a:r>
              <a:rPr lang="en-US" sz="2800" b="0" i="0" dirty="0">
                <a:solidFill>
                  <a:srgbClr val="4C4C4C"/>
                </a:solidFill>
                <a:effectLst/>
                <a:latin typeface="Lato" panose="020F0502020204030203" pitchFamily="34" charset="0"/>
              </a:rPr>
              <a:t>eview the ambulatory glucose profile (AGP) report systematically and efficiently.</a:t>
            </a:r>
          </a:p>
          <a:p>
            <a:pPr algn="l">
              <a:buFont typeface="Arial" panose="020B0604020202020204" pitchFamily="34" charset="0"/>
              <a:buChar char="•"/>
            </a:pPr>
            <a:r>
              <a:rPr lang="en-US" sz="2800" b="0" i="0" dirty="0">
                <a:solidFill>
                  <a:srgbClr val="4C4C4C"/>
                </a:solidFill>
                <a:effectLst/>
                <a:latin typeface="Lato" panose="020F0502020204030203" pitchFamily="34" charset="0"/>
              </a:rPr>
              <a:t>Understand the key metrics of CGM Data and person-centered goals.</a:t>
            </a:r>
          </a:p>
          <a:p>
            <a:pPr algn="l">
              <a:buFont typeface="Arial" panose="020B0604020202020204" pitchFamily="34" charset="0"/>
              <a:buChar char="•"/>
            </a:pPr>
            <a:r>
              <a:rPr lang="en-US" sz="2800" b="0" i="0" dirty="0">
                <a:solidFill>
                  <a:srgbClr val="4C4C4C"/>
                </a:solidFill>
                <a:effectLst/>
                <a:latin typeface="Lato" panose="020F0502020204030203" pitchFamily="34" charset="0"/>
              </a:rPr>
              <a:t>Utilize CGM and connected data to make medication adjustments and lifestyle/behavior recommendations.</a:t>
            </a:r>
          </a:p>
          <a:p>
            <a:pPr algn="l">
              <a:buFont typeface="Arial" panose="020B0604020202020204" pitchFamily="34" charset="0"/>
              <a:buChar char="•"/>
            </a:pPr>
            <a:r>
              <a:rPr lang="en-US" sz="2800" b="0" i="0" dirty="0">
                <a:solidFill>
                  <a:srgbClr val="4C4C4C"/>
                </a:solidFill>
                <a:effectLst/>
                <a:latin typeface="Lato" panose="020F0502020204030203" pitchFamily="34" charset="0"/>
              </a:rPr>
              <a:t>Apply data interpretation principles to a wide variety of cases in people with type 1 and type 2 diabetes.</a:t>
            </a:r>
          </a:p>
          <a:p>
            <a:endParaRPr lang="en-US"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BFC8-170F-CB24-6A9B-D68D984C3DD5}"/>
              </a:ext>
            </a:extLst>
          </p:cNvPr>
          <p:cNvSpPr>
            <a:spLocks noGrp="1"/>
          </p:cNvSpPr>
          <p:nvPr>
            <p:ph type="title"/>
          </p:nvPr>
        </p:nvSpPr>
        <p:spPr>
          <a:xfrm>
            <a:off x="0" y="228600"/>
            <a:ext cx="4495800" cy="1325563"/>
          </a:xfrm>
        </p:spPr>
        <p:txBody>
          <a:bodyPr/>
          <a:lstStyle/>
          <a:p>
            <a:r>
              <a:rPr lang="en-US" dirty="0"/>
              <a:t>Case 3</a:t>
            </a:r>
          </a:p>
        </p:txBody>
      </p:sp>
      <p:sp>
        <p:nvSpPr>
          <p:cNvPr id="3" name="Content Placeholder 2">
            <a:extLst>
              <a:ext uri="{FF2B5EF4-FFF2-40B4-BE49-F238E27FC236}">
                <a16:creationId xmlns:a16="http://schemas.microsoft.com/office/drawing/2014/main" id="{E912E79E-1126-182D-3B8A-B46BE225BDA6}"/>
              </a:ext>
            </a:extLst>
          </p:cNvPr>
          <p:cNvSpPr>
            <a:spLocks noGrp="1"/>
          </p:cNvSpPr>
          <p:nvPr>
            <p:ph idx="1"/>
          </p:nvPr>
        </p:nvSpPr>
        <p:spPr>
          <a:xfrm>
            <a:off x="304036" y="2133600"/>
            <a:ext cx="3505964" cy="4351338"/>
          </a:xfrm>
        </p:spPr>
        <p:txBody>
          <a:bodyPr/>
          <a:lstStyle/>
          <a:p>
            <a:r>
              <a:rPr lang="en-US" sz="3200" dirty="0"/>
              <a:t>53yoW with T2DM</a:t>
            </a:r>
          </a:p>
          <a:p>
            <a:r>
              <a:rPr lang="en-US" sz="3200" dirty="0"/>
              <a:t>BMI=24kg/m2</a:t>
            </a:r>
          </a:p>
          <a:p>
            <a:r>
              <a:rPr lang="en-US" sz="3200" dirty="0"/>
              <a:t>Insulin glargine 16 units daily</a:t>
            </a:r>
          </a:p>
          <a:p>
            <a:r>
              <a:rPr lang="en-US" sz="3200" dirty="0"/>
              <a:t>Insulin lispro 14 ICR, ss1</a:t>
            </a:r>
          </a:p>
        </p:txBody>
      </p:sp>
      <p:pic>
        <p:nvPicPr>
          <p:cNvPr id="5" name="Picture 4">
            <a:extLst>
              <a:ext uri="{FF2B5EF4-FFF2-40B4-BE49-F238E27FC236}">
                <a16:creationId xmlns:a16="http://schemas.microsoft.com/office/drawing/2014/main" id="{71D134CB-3275-76BF-0BBE-E60D0F1A0552}"/>
              </a:ext>
            </a:extLst>
          </p:cNvPr>
          <p:cNvPicPr>
            <a:picLocks noChangeAspect="1"/>
          </p:cNvPicPr>
          <p:nvPr/>
        </p:nvPicPr>
        <p:blipFill>
          <a:blip r:embed="rId3"/>
          <a:stretch>
            <a:fillRect/>
          </a:stretch>
        </p:blipFill>
        <p:spPr>
          <a:xfrm>
            <a:off x="4495800" y="6531"/>
            <a:ext cx="7392164" cy="5220307"/>
          </a:xfrm>
          <a:prstGeom prst="rect">
            <a:avLst/>
          </a:prstGeom>
        </p:spPr>
      </p:pic>
      <p:pic>
        <p:nvPicPr>
          <p:cNvPr id="6" name="Picture 5">
            <a:extLst>
              <a:ext uri="{FF2B5EF4-FFF2-40B4-BE49-F238E27FC236}">
                <a16:creationId xmlns:a16="http://schemas.microsoft.com/office/drawing/2014/main" id="{EECAFA9D-359C-010E-46DA-809505FDF573}"/>
              </a:ext>
            </a:extLst>
          </p:cNvPr>
          <p:cNvPicPr>
            <a:picLocks noChangeAspect="1"/>
          </p:cNvPicPr>
          <p:nvPr/>
        </p:nvPicPr>
        <p:blipFill>
          <a:blip r:embed="rId4"/>
          <a:stretch>
            <a:fillRect/>
          </a:stretch>
        </p:blipFill>
        <p:spPr>
          <a:xfrm>
            <a:off x="4799111" y="4914334"/>
            <a:ext cx="6554689" cy="1896178"/>
          </a:xfrm>
          <a:prstGeom prst="rect">
            <a:avLst/>
          </a:prstGeom>
        </p:spPr>
      </p:pic>
    </p:spTree>
    <p:extLst>
      <p:ext uri="{BB962C8B-B14F-4D97-AF65-F5344CB8AC3E}">
        <p14:creationId xmlns:p14="http://schemas.microsoft.com/office/powerpoint/2010/main" val="2924841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DAE4-85AB-A471-3103-67BC4B3D18D7}"/>
              </a:ext>
            </a:extLst>
          </p:cNvPr>
          <p:cNvSpPr>
            <a:spLocks noGrp="1"/>
          </p:cNvSpPr>
          <p:nvPr>
            <p:ph type="title"/>
          </p:nvPr>
        </p:nvSpPr>
        <p:spPr/>
        <p:txBody>
          <a:bodyPr/>
          <a:lstStyle/>
          <a:p>
            <a:r>
              <a:rPr lang="en-US" dirty="0"/>
              <a:t>Best Day</a:t>
            </a:r>
          </a:p>
        </p:txBody>
      </p:sp>
      <p:sp>
        <p:nvSpPr>
          <p:cNvPr id="3" name="Content Placeholder 2">
            <a:extLst>
              <a:ext uri="{FF2B5EF4-FFF2-40B4-BE49-F238E27FC236}">
                <a16:creationId xmlns:a16="http://schemas.microsoft.com/office/drawing/2014/main" id="{31061611-F00E-684B-4515-D08B511625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D36D65D-8484-6275-2F12-3F12317410DC}"/>
              </a:ext>
            </a:extLst>
          </p:cNvPr>
          <p:cNvPicPr>
            <a:picLocks noChangeAspect="1"/>
          </p:cNvPicPr>
          <p:nvPr/>
        </p:nvPicPr>
        <p:blipFill>
          <a:blip r:embed="rId2"/>
          <a:stretch>
            <a:fillRect/>
          </a:stretch>
        </p:blipFill>
        <p:spPr>
          <a:xfrm>
            <a:off x="1066800" y="1313762"/>
            <a:ext cx="9244792" cy="5375063"/>
          </a:xfrm>
          <a:prstGeom prst="rect">
            <a:avLst/>
          </a:prstGeom>
        </p:spPr>
      </p:pic>
    </p:spTree>
    <p:extLst>
      <p:ext uri="{BB962C8B-B14F-4D97-AF65-F5344CB8AC3E}">
        <p14:creationId xmlns:p14="http://schemas.microsoft.com/office/powerpoint/2010/main" val="2809872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0BAB-986E-FEE8-FEDC-C33EFBA2EF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B6F377-4892-8112-CED2-329F23CD234D}"/>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271DA43-A097-B730-C51A-98639E273FFD}"/>
              </a:ext>
            </a:extLst>
          </p:cNvPr>
          <p:cNvPicPr>
            <a:picLocks noChangeAspect="1"/>
          </p:cNvPicPr>
          <p:nvPr/>
        </p:nvPicPr>
        <p:blipFill>
          <a:blip r:embed="rId2"/>
          <a:stretch>
            <a:fillRect/>
          </a:stretch>
        </p:blipFill>
        <p:spPr>
          <a:xfrm>
            <a:off x="684311" y="1885734"/>
            <a:ext cx="10669489" cy="3086531"/>
          </a:xfrm>
          <a:prstGeom prst="rect">
            <a:avLst/>
          </a:prstGeom>
        </p:spPr>
      </p:pic>
    </p:spTree>
    <p:extLst>
      <p:ext uri="{BB962C8B-B14F-4D97-AF65-F5344CB8AC3E}">
        <p14:creationId xmlns:p14="http://schemas.microsoft.com/office/powerpoint/2010/main" val="2648200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B03F01-FD14-1FF1-17C3-787D8D36727C}"/>
              </a:ext>
            </a:extLst>
          </p:cNvPr>
          <p:cNvSpPr>
            <a:spLocks noGrp="1"/>
          </p:cNvSpPr>
          <p:nvPr>
            <p:ph idx="1"/>
          </p:nvPr>
        </p:nvSpPr>
        <p:spPr>
          <a:xfrm>
            <a:off x="838200" y="1825625"/>
            <a:ext cx="3733800" cy="4351338"/>
          </a:xfrm>
        </p:spPr>
        <p:txBody>
          <a:bodyPr/>
          <a:lstStyle/>
          <a:p>
            <a:r>
              <a:rPr lang="en-US" sz="2400" dirty="0"/>
              <a:t>GB is a 73yoM with neuropathy and CAD. BMI=25. T2DM. Current meds: pioglitazone 30mg daily, lispro 10 units TID at meals, glargine U300 14 units at bedtime, Metformin 500mg twice daily</a:t>
            </a:r>
          </a:p>
          <a:p>
            <a:r>
              <a:rPr lang="en-US" sz="2400" dirty="0"/>
              <a:t>Unable to afford </a:t>
            </a:r>
            <a:r>
              <a:rPr lang="en-US" sz="2400" dirty="0" err="1"/>
              <a:t>semaglutide</a:t>
            </a:r>
            <a:r>
              <a:rPr lang="en-US" sz="2400" dirty="0"/>
              <a:t>, empagliflozin</a:t>
            </a:r>
          </a:p>
        </p:txBody>
      </p:sp>
      <p:sp>
        <p:nvSpPr>
          <p:cNvPr id="4" name="Title 3">
            <a:extLst>
              <a:ext uri="{FF2B5EF4-FFF2-40B4-BE49-F238E27FC236}">
                <a16:creationId xmlns:a16="http://schemas.microsoft.com/office/drawing/2014/main" id="{BDD5C590-98D5-0440-4B4C-C99CF57A3658}"/>
              </a:ext>
            </a:extLst>
          </p:cNvPr>
          <p:cNvSpPr>
            <a:spLocks noGrp="1"/>
          </p:cNvSpPr>
          <p:nvPr>
            <p:ph type="title"/>
          </p:nvPr>
        </p:nvSpPr>
        <p:spPr>
          <a:xfrm>
            <a:off x="0" y="228600"/>
            <a:ext cx="5715000" cy="1325563"/>
          </a:xfrm>
        </p:spPr>
        <p:txBody>
          <a:bodyPr/>
          <a:lstStyle/>
          <a:p>
            <a:r>
              <a:rPr lang="en-US" dirty="0"/>
              <a:t>Case 4</a:t>
            </a:r>
          </a:p>
        </p:txBody>
      </p:sp>
      <p:pic>
        <p:nvPicPr>
          <p:cNvPr id="8" name="Picture 7">
            <a:extLst>
              <a:ext uri="{FF2B5EF4-FFF2-40B4-BE49-F238E27FC236}">
                <a16:creationId xmlns:a16="http://schemas.microsoft.com/office/drawing/2014/main" id="{5AD13112-DE4B-82B8-0BA2-A7B4AC185005}"/>
              </a:ext>
            </a:extLst>
          </p:cNvPr>
          <p:cNvPicPr>
            <a:picLocks noChangeAspect="1"/>
          </p:cNvPicPr>
          <p:nvPr/>
        </p:nvPicPr>
        <p:blipFill>
          <a:blip r:embed="rId3"/>
          <a:stretch>
            <a:fillRect/>
          </a:stretch>
        </p:blipFill>
        <p:spPr>
          <a:xfrm>
            <a:off x="5486400" y="0"/>
            <a:ext cx="6302326" cy="4876800"/>
          </a:xfrm>
          <a:prstGeom prst="rect">
            <a:avLst/>
          </a:prstGeom>
        </p:spPr>
      </p:pic>
      <p:pic>
        <p:nvPicPr>
          <p:cNvPr id="10" name="Picture 9">
            <a:extLst>
              <a:ext uri="{FF2B5EF4-FFF2-40B4-BE49-F238E27FC236}">
                <a16:creationId xmlns:a16="http://schemas.microsoft.com/office/drawing/2014/main" id="{7EA7E25D-C013-584B-9D32-05C46A15A4F7}"/>
              </a:ext>
            </a:extLst>
          </p:cNvPr>
          <p:cNvPicPr>
            <a:picLocks noChangeAspect="1"/>
          </p:cNvPicPr>
          <p:nvPr/>
        </p:nvPicPr>
        <p:blipFill>
          <a:blip r:embed="rId4"/>
          <a:stretch>
            <a:fillRect/>
          </a:stretch>
        </p:blipFill>
        <p:spPr>
          <a:xfrm>
            <a:off x="5486400" y="5105400"/>
            <a:ext cx="5587378" cy="1709738"/>
          </a:xfrm>
          <a:prstGeom prst="rect">
            <a:avLst/>
          </a:prstGeom>
        </p:spPr>
      </p:pic>
    </p:spTree>
    <p:extLst>
      <p:ext uri="{BB962C8B-B14F-4D97-AF65-F5344CB8AC3E}">
        <p14:creationId xmlns:p14="http://schemas.microsoft.com/office/powerpoint/2010/main" val="1099201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B16D-7A4A-FC7A-D3F1-A0C91B70BB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7EB4E0-ECAB-F88B-6AAF-EADB33379F58}"/>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5B9AD17-EA3C-1C31-7ECD-100F361746F2}"/>
              </a:ext>
            </a:extLst>
          </p:cNvPr>
          <p:cNvPicPr>
            <a:picLocks noChangeAspect="1"/>
          </p:cNvPicPr>
          <p:nvPr/>
        </p:nvPicPr>
        <p:blipFill>
          <a:blip r:embed="rId2"/>
          <a:stretch>
            <a:fillRect/>
          </a:stretch>
        </p:blipFill>
        <p:spPr>
          <a:xfrm>
            <a:off x="609600" y="228600"/>
            <a:ext cx="6658904" cy="5287113"/>
          </a:xfrm>
          <a:prstGeom prst="rect">
            <a:avLst/>
          </a:prstGeom>
        </p:spPr>
      </p:pic>
      <p:pic>
        <p:nvPicPr>
          <p:cNvPr id="9" name="Picture 8">
            <a:extLst>
              <a:ext uri="{FF2B5EF4-FFF2-40B4-BE49-F238E27FC236}">
                <a16:creationId xmlns:a16="http://schemas.microsoft.com/office/drawing/2014/main" id="{E7CB96E2-CE6F-4D8B-95E9-FCD5CD0D9CED}"/>
              </a:ext>
            </a:extLst>
          </p:cNvPr>
          <p:cNvPicPr>
            <a:picLocks noChangeAspect="1"/>
          </p:cNvPicPr>
          <p:nvPr/>
        </p:nvPicPr>
        <p:blipFill>
          <a:blip r:embed="rId3"/>
          <a:stretch>
            <a:fillRect/>
          </a:stretch>
        </p:blipFill>
        <p:spPr>
          <a:xfrm>
            <a:off x="7772400" y="2887396"/>
            <a:ext cx="2591162" cy="1590897"/>
          </a:xfrm>
          <a:prstGeom prst="rect">
            <a:avLst/>
          </a:prstGeom>
        </p:spPr>
      </p:pic>
    </p:spTree>
    <p:extLst>
      <p:ext uri="{BB962C8B-B14F-4D97-AF65-F5344CB8AC3E}">
        <p14:creationId xmlns:p14="http://schemas.microsoft.com/office/powerpoint/2010/main" val="2620589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E6E1-A218-4CFA-1C3C-DFC3301BB1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AA70F1-788D-54A4-7E71-51E2AB7163E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BE10999-E87B-1660-CAE4-29C5CF1DEC83}"/>
              </a:ext>
            </a:extLst>
          </p:cNvPr>
          <p:cNvPicPr>
            <a:picLocks noChangeAspect="1"/>
          </p:cNvPicPr>
          <p:nvPr/>
        </p:nvPicPr>
        <p:blipFill>
          <a:blip r:embed="rId2"/>
          <a:stretch>
            <a:fillRect/>
          </a:stretch>
        </p:blipFill>
        <p:spPr>
          <a:xfrm>
            <a:off x="990600" y="1538023"/>
            <a:ext cx="8549207" cy="4253177"/>
          </a:xfrm>
          <a:prstGeom prst="rect">
            <a:avLst/>
          </a:prstGeom>
        </p:spPr>
      </p:pic>
    </p:spTree>
    <p:extLst>
      <p:ext uri="{BB962C8B-B14F-4D97-AF65-F5344CB8AC3E}">
        <p14:creationId xmlns:p14="http://schemas.microsoft.com/office/powerpoint/2010/main" val="37534557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353F-0905-DF43-5DA8-00C1C8B6B0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026540-7523-F942-4928-C5ACE50D0C0D}"/>
              </a:ext>
            </a:extLst>
          </p:cNvPr>
          <p:cNvSpPr>
            <a:spLocks noGrp="1"/>
          </p:cNvSpPr>
          <p:nvPr>
            <p:ph idx="1"/>
          </p:nvPr>
        </p:nvSpPr>
        <p:spPr>
          <a:xfrm>
            <a:off x="7278030" y="1825625"/>
            <a:ext cx="4075769" cy="4351338"/>
          </a:xfrm>
        </p:spPr>
        <p:txBody>
          <a:bodyPr/>
          <a:lstStyle/>
          <a:p>
            <a:r>
              <a:rPr lang="en-US" dirty="0"/>
              <a:t>What would be your plan? </a:t>
            </a:r>
          </a:p>
        </p:txBody>
      </p:sp>
      <p:pic>
        <p:nvPicPr>
          <p:cNvPr id="7" name="Picture 6">
            <a:extLst>
              <a:ext uri="{FF2B5EF4-FFF2-40B4-BE49-F238E27FC236}">
                <a16:creationId xmlns:a16="http://schemas.microsoft.com/office/drawing/2014/main" id="{B5EA2827-FC5C-9882-72C6-A961314BED27}"/>
              </a:ext>
            </a:extLst>
          </p:cNvPr>
          <p:cNvPicPr>
            <a:picLocks noChangeAspect="1"/>
          </p:cNvPicPr>
          <p:nvPr/>
        </p:nvPicPr>
        <p:blipFill>
          <a:blip r:embed="rId2"/>
          <a:stretch>
            <a:fillRect/>
          </a:stretch>
        </p:blipFill>
        <p:spPr>
          <a:xfrm>
            <a:off x="304800" y="228600"/>
            <a:ext cx="6668431" cy="6592220"/>
          </a:xfrm>
          <a:prstGeom prst="rect">
            <a:avLst/>
          </a:prstGeom>
        </p:spPr>
      </p:pic>
    </p:spTree>
    <p:extLst>
      <p:ext uri="{BB962C8B-B14F-4D97-AF65-F5344CB8AC3E}">
        <p14:creationId xmlns:p14="http://schemas.microsoft.com/office/powerpoint/2010/main" val="4890834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4962-D794-5CAA-AF8C-33CAD5EA5285}"/>
              </a:ext>
            </a:extLst>
          </p:cNvPr>
          <p:cNvSpPr>
            <a:spLocks noGrp="1"/>
          </p:cNvSpPr>
          <p:nvPr>
            <p:ph type="title"/>
          </p:nvPr>
        </p:nvSpPr>
        <p:spPr/>
        <p:txBody>
          <a:bodyPr/>
          <a:lstStyle/>
          <a:p>
            <a:r>
              <a:rPr lang="en-US" dirty="0"/>
              <a:t>My Plan </a:t>
            </a:r>
          </a:p>
        </p:txBody>
      </p:sp>
      <p:sp>
        <p:nvSpPr>
          <p:cNvPr id="3" name="Content Placeholder 2">
            <a:extLst>
              <a:ext uri="{FF2B5EF4-FFF2-40B4-BE49-F238E27FC236}">
                <a16:creationId xmlns:a16="http://schemas.microsoft.com/office/drawing/2014/main" id="{3242A7D2-CE60-395B-8FB5-D189BE73DE1B}"/>
              </a:ext>
            </a:extLst>
          </p:cNvPr>
          <p:cNvSpPr>
            <a:spLocks noGrp="1"/>
          </p:cNvSpPr>
          <p:nvPr>
            <p:ph idx="1"/>
          </p:nvPr>
        </p:nvSpPr>
        <p:spPr/>
        <p:txBody>
          <a:bodyPr/>
          <a:lstStyle/>
          <a:p>
            <a:r>
              <a:rPr lang="en-US" dirty="0"/>
              <a:t>Continue glargine u300, 14 units daily, metformin 1000mg twice daily, pioglitazone 30mg daily</a:t>
            </a:r>
          </a:p>
          <a:p>
            <a:r>
              <a:rPr lang="en-US" dirty="0"/>
              <a:t>Decrease lispro from 10 units to 7 units TID</a:t>
            </a:r>
          </a:p>
          <a:p>
            <a:r>
              <a:rPr lang="en-US" dirty="0"/>
              <a:t>Complete PAP for Ozempic and </a:t>
            </a:r>
            <a:r>
              <a:rPr lang="en-US" dirty="0" err="1"/>
              <a:t>jardiance</a:t>
            </a:r>
            <a:endParaRPr lang="en-US" dirty="0"/>
          </a:p>
        </p:txBody>
      </p:sp>
    </p:spTree>
    <p:extLst>
      <p:ext uri="{BB962C8B-B14F-4D97-AF65-F5344CB8AC3E}">
        <p14:creationId xmlns:p14="http://schemas.microsoft.com/office/powerpoint/2010/main" val="29961398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EE6C-DCD0-8D3C-8E5E-2A953F346599}"/>
              </a:ext>
            </a:extLst>
          </p:cNvPr>
          <p:cNvSpPr>
            <a:spLocks noGrp="1"/>
          </p:cNvSpPr>
          <p:nvPr>
            <p:ph type="title"/>
          </p:nvPr>
        </p:nvSpPr>
        <p:spPr>
          <a:xfrm>
            <a:off x="0" y="228600"/>
            <a:ext cx="5410200" cy="1325563"/>
          </a:xfrm>
        </p:spPr>
        <p:txBody>
          <a:bodyPr/>
          <a:lstStyle/>
          <a:p>
            <a:r>
              <a:rPr lang="en-US" dirty="0"/>
              <a:t>Case 5</a:t>
            </a:r>
          </a:p>
        </p:txBody>
      </p:sp>
      <p:sp>
        <p:nvSpPr>
          <p:cNvPr id="3" name="Content Placeholder 2">
            <a:extLst>
              <a:ext uri="{FF2B5EF4-FFF2-40B4-BE49-F238E27FC236}">
                <a16:creationId xmlns:a16="http://schemas.microsoft.com/office/drawing/2014/main" id="{4E3B7381-01A7-37F0-76A4-3E2479747955}"/>
              </a:ext>
            </a:extLst>
          </p:cNvPr>
          <p:cNvSpPr>
            <a:spLocks noGrp="1"/>
          </p:cNvSpPr>
          <p:nvPr>
            <p:ph idx="1"/>
          </p:nvPr>
        </p:nvSpPr>
        <p:spPr>
          <a:xfrm>
            <a:off x="186077" y="1828800"/>
            <a:ext cx="4648200" cy="4351338"/>
          </a:xfrm>
        </p:spPr>
        <p:txBody>
          <a:bodyPr/>
          <a:lstStyle/>
          <a:p>
            <a:r>
              <a:rPr lang="en-US" sz="2400" dirty="0"/>
              <a:t>WS is a 51yoM with T2DM, peripheral neuropathy, HTN, dyslipidemia. BMI=28. </a:t>
            </a:r>
          </a:p>
          <a:p>
            <a:r>
              <a:rPr lang="en-US" sz="2400" dirty="0"/>
              <a:t>Meds: metformin 500mg daily, empagliflozin 25mg daily, </a:t>
            </a:r>
            <a:r>
              <a:rPr lang="en-US" sz="2400" dirty="0" err="1"/>
              <a:t>semaglutide</a:t>
            </a:r>
            <a:r>
              <a:rPr lang="en-US" sz="2400" dirty="0"/>
              <a:t> 2mg weekly, insulin </a:t>
            </a:r>
            <a:r>
              <a:rPr lang="en-US" sz="2400" dirty="0" err="1"/>
              <a:t>degludec</a:t>
            </a:r>
            <a:r>
              <a:rPr lang="en-US" sz="2400" dirty="0"/>
              <a:t> 34 units evening</a:t>
            </a:r>
          </a:p>
        </p:txBody>
      </p:sp>
      <p:pic>
        <p:nvPicPr>
          <p:cNvPr id="7" name="Picture 6">
            <a:extLst>
              <a:ext uri="{FF2B5EF4-FFF2-40B4-BE49-F238E27FC236}">
                <a16:creationId xmlns:a16="http://schemas.microsoft.com/office/drawing/2014/main" id="{D8B3448A-2FFF-D746-6A98-3ED82019E6D4}"/>
              </a:ext>
            </a:extLst>
          </p:cNvPr>
          <p:cNvPicPr>
            <a:picLocks noChangeAspect="1"/>
          </p:cNvPicPr>
          <p:nvPr/>
        </p:nvPicPr>
        <p:blipFill>
          <a:blip r:embed="rId3"/>
          <a:stretch>
            <a:fillRect/>
          </a:stretch>
        </p:blipFill>
        <p:spPr>
          <a:xfrm>
            <a:off x="5488577" y="228600"/>
            <a:ext cx="6127500" cy="4564179"/>
          </a:xfrm>
          <a:prstGeom prst="rect">
            <a:avLst/>
          </a:prstGeom>
        </p:spPr>
      </p:pic>
      <p:pic>
        <p:nvPicPr>
          <p:cNvPr id="9" name="Picture 8">
            <a:extLst>
              <a:ext uri="{FF2B5EF4-FFF2-40B4-BE49-F238E27FC236}">
                <a16:creationId xmlns:a16="http://schemas.microsoft.com/office/drawing/2014/main" id="{8361B14F-96F2-3400-2535-FB6D536D73C2}"/>
              </a:ext>
            </a:extLst>
          </p:cNvPr>
          <p:cNvPicPr>
            <a:picLocks noChangeAspect="1"/>
          </p:cNvPicPr>
          <p:nvPr/>
        </p:nvPicPr>
        <p:blipFill>
          <a:blip r:embed="rId4"/>
          <a:stretch>
            <a:fillRect/>
          </a:stretch>
        </p:blipFill>
        <p:spPr>
          <a:xfrm>
            <a:off x="5410200" y="4816728"/>
            <a:ext cx="6127501" cy="1917449"/>
          </a:xfrm>
          <a:prstGeom prst="rect">
            <a:avLst/>
          </a:prstGeom>
        </p:spPr>
      </p:pic>
    </p:spTree>
    <p:extLst>
      <p:ext uri="{BB962C8B-B14F-4D97-AF65-F5344CB8AC3E}">
        <p14:creationId xmlns:p14="http://schemas.microsoft.com/office/powerpoint/2010/main" val="41214147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6DD9-5FF6-DE46-744B-A41AED5B1B0E}"/>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C98FB290-50D1-469E-D4B5-E2A80C569BA3}"/>
              </a:ext>
            </a:extLst>
          </p:cNvPr>
          <p:cNvPicPr>
            <a:picLocks noGrp="1" noChangeAspect="1"/>
          </p:cNvPicPr>
          <p:nvPr>
            <p:ph idx="1"/>
          </p:nvPr>
        </p:nvPicPr>
        <p:blipFill>
          <a:blip r:embed="rId2"/>
          <a:stretch>
            <a:fillRect/>
          </a:stretch>
        </p:blipFill>
        <p:spPr>
          <a:xfrm>
            <a:off x="6629400" y="457200"/>
            <a:ext cx="5088878" cy="4168775"/>
          </a:xfrm>
        </p:spPr>
      </p:pic>
      <p:pic>
        <p:nvPicPr>
          <p:cNvPr id="5" name="Picture 4">
            <a:extLst>
              <a:ext uri="{FF2B5EF4-FFF2-40B4-BE49-F238E27FC236}">
                <a16:creationId xmlns:a16="http://schemas.microsoft.com/office/drawing/2014/main" id="{C8113E35-EB47-6A68-3929-782D2B86649A}"/>
              </a:ext>
            </a:extLst>
          </p:cNvPr>
          <p:cNvPicPr>
            <a:picLocks noChangeAspect="1"/>
          </p:cNvPicPr>
          <p:nvPr/>
        </p:nvPicPr>
        <p:blipFill>
          <a:blip r:embed="rId3"/>
          <a:stretch>
            <a:fillRect/>
          </a:stretch>
        </p:blipFill>
        <p:spPr>
          <a:xfrm>
            <a:off x="-152400" y="0"/>
            <a:ext cx="6504317" cy="6858000"/>
          </a:xfrm>
          <a:prstGeom prst="rect">
            <a:avLst/>
          </a:prstGeom>
        </p:spPr>
      </p:pic>
      <p:sp>
        <p:nvSpPr>
          <p:cNvPr id="8" name="TextBox 7">
            <a:extLst>
              <a:ext uri="{FF2B5EF4-FFF2-40B4-BE49-F238E27FC236}">
                <a16:creationId xmlns:a16="http://schemas.microsoft.com/office/drawing/2014/main" id="{882D09C9-8101-11E8-BD68-7C8657F043EE}"/>
              </a:ext>
            </a:extLst>
          </p:cNvPr>
          <p:cNvSpPr txBox="1"/>
          <p:nvPr/>
        </p:nvSpPr>
        <p:spPr>
          <a:xfrm>
            <a:off x="7315200" y="5181600"/>
            <a:ext cx="3886200" cy="830997"/>
          </a:xfrm>
          <a:prstGeom prst="rect">
            <a:avLst/>
          </a:prstGeom>
          <a:noFill/>
        </p:spPr>
        <p:txBody>
          <a:bodyPr wrap="square" rtlCol="0">
            <a:spAutoFit/>
          </a:bodyPr>
          <a:lstStyle/>
          <a:p>
            <a:r>
              <a:rPr lang="en-US" sz="2400" dirty="0">
                <a:solidFill>
                  <a:schemeClr val="bg2"/>
                </a:solidFill>
              </a:rPr>
              <a:t>Questions to ask? </a:t>
            </a:r>
          </a:p>
          <a:p>
            <a:r>
              <a:rPr lang="en-US" sz="2400" dirty="0">
                <a:solidFill>
                  <a:schemeClr val="bg2"/>
                </a:solidFill>
              </a:rPr>
              <a:t>What to Change? </a:t>
            </a:r>
          </a:p>
        </p:txBody>
      </p:sp>
    </p:spTree>
    <p:extLst>
      <p:ext uri="{BB962C8B-B14F-4D97-AF65-F5344CB8AC3E}">
        <p14:creationId xmlns:p14="http://schemas.microsoft.com/office/powerpoint/2010/main" val="2190423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6">
            <a:extLst>
              <a:ext uri="{FF2B5EF4-FFF2-40B4-BE49-F238E27FC236}">
                <a16:creationId xmlns:a16="http://schemas.microsoft.com/office/drawing/2014/main" id="{FA4ACF53-73B9-2A8A-D1A9-055953566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825"/>
            <a:ext cx="118348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7831EEA3-6021-2977-0B98-AEF01C8143D8}"/>
              </a:ext>
            </a:extLst>
          </p:cNvPr>
          <p:cNvSpPr/>
          <p:nvPr/>
        </p:nvSpPr>
        <p:spPr>
          <a:xfrm>
            <a:off x="357187" y="1333499"/>
            <a:ext cx="8863013" cy="36957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20" name="Rectangle 19">
            <a:extLst>
              <a:ext uri="{FF2B5EF4-FFF2-40B4-BE49-F238E27FC236}">
                <a16:creationId xmlns:a16="http://schemas.microsoft.com/office/drawing/2014/main" id="{5B435CDE-5445-6530-23EB-66FB5FD3367F}"/>
              </a:ext>
            </a:extLst>
          </p:cNvPr>
          <p:cNvSpPr/>
          <p:nvPr/>
        </p:nvSpPr>
        <p:spPr>
          <a:xfrm>
            <a:off x="6134100" y="1604962"/>
            <a:ext cx="2506663"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9" name="Rectangle 18">
            <a:extLst>
              <a:ext uri="{FF2B5EF4-FFF2-40B4-BE49-F238E27FC236}">
                <a16:creationId xmlns:a16="http://schemas.microsoft.com/office/drawing/2014/main" id="{D87FC71A-8D44-7982-C4B9-6C8BEF3C14B8}"/>
              </a:ext>
            </a:extLst>
          </p:cNvPr>
          <p:cNvSpPr/>
          <p:nvPr/>
        </p:nvSpPr>
        <p:spPr>
          <a:xfrm>
            <a:off x="3390900" y="1604963"/>
            <a:ext cx="2505075"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8" name="Rectangle 17">
            <a:extLst>
              <a:ext uri="{FF2B5EF4-FFF2-40B4-BE49-F238E27FC236}">
                <a16:creationId xmlns:a16="http://schemas.microsoft.com/office/drawing/2014/main" id="{DA58E116-CA2B-72D4-6251-692E490F213E}"/>
              </a:ext>
            </a:extLst>
          </p:cNvPr>
          <p:cNvSpPr/>
          <p:nvPr/>
        </p:nvSpPr>
        <p:spPr>
          <a:xfrm>
            <a:off x="647700" y="1604963"/>
            <a:ext cx="2505075"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21864" name="Title 1">
            <a:extLst>
              <a:ext uri="{FF2B5EF4-FFF2-40B4-BE49-F238E27FC236}">
                <a16:creationId xmlns:a16="http://schemas.microsoft.com/office/drawing/2014/main" id="{210DC106-5BA3-C6CB-8F6A-6121ADCA30DC}"/>
              </a:ext>
            </a:extLst>
          </p:cNvPr>
          <p:cNvSpPr>
            <a:spLocks noGrp="1"/>
          </p:cNvSpPr>
          <p:nvPr>
            <p:ph type="title"/>
          </p:nvPr>
        </p:nvSpPr>
        <p:spPr>
          <a:xfrm>
            <a:off x="0" y="228600"/>
            <a:ext cx="10287000" cy="1325563"/>
          </a:xfrm>
        </p:spPr>
        <p:txBody>
          <a:bodyPr/>
          <a:lstStyle/>
          <a:p>
            <a:r>
              <a:rPr lang="en-US" altLang="en-US" dirty="0">
                <a:solidFill>
                  <a:schemeClr val="tx1"/>
                </a:solidFill>
              </a:rPr>
              <a:t>Workshop Focus</a:t>
            </a:r>
          </a:p>
        </p:txBody>
      </p:sp>
      <p:pic>
        <p:nvPicPr>
          <p:cNvPr id="121865" name="Picture 4" descr="A person holding a cell phone&#10;&#10;Description automatically generated with low confidence">
            <a:extLst>
              <a:ext uri="{FF2B5EF4-FFF2-40B4-BE49-F238E27FC236}">
                <a16:creationId xmlns:a16="http://schemas.microsoft.com/office/drawing/2014/main" id="{3EFE6F11-212F-AD6B-CD39-8D8C304B6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1871663"/>
            <a:ext cx="20478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6" name="TextBox 5">
            <a:extLst>
              <a:ext uri="{FF2B5EF4-FFF2-40B4-BE49-F238E27FC236}">
                <a16:creationId xmlns:a16="http://schemas.microsoft.com/office/drawing/2014/main" id="{F30A46C7-FB99-1322-C3D2-2E07DE1E36BC}"/>
              </a:ext>
            </a:extLst>
          </p:cNvPr>
          <p:cNvSpPr txBox="1">
            <a:spLocks noChangeArrowheads="1"/>
          </p:cNvSpPr>
          <p:nvPr/>
        </p:nvSpPr>
        <p:spPr bwMode="auto">
          <a:xfrm>
            <a:off x="762000" y="3332163"/>
            <a:ext cx="2247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CONTINUOUS GLUCOSE MONITORS (CGM)</a:t>
            </a:r>
          </a:p>
        </p:txBody>
      </p:sp>
      <p:sp>
        <p:nvSpPr>
          <p:cNvPr id="121867" name="TextBox 8">
            <a:extLst>
              <a:ext uri="{FF2B5EF4-FFF2-40B4-BE49-F238E27FC236}">
                <a16:creationId xmlns:a16="http://schemas.microsoft.com/office/drawing/2014/main" id="{41946DEF-924B-C5E6-897D-FB0DF8E920A0}"/>
              </a:ext>
            </a:extLst>
          </p:cNvPr>
          <p:cNvSpPr txBox="1">
            <a:spLocks noChangeArrowheads="1"/>
          </p:cNvSpPr>
          <p:nvPr/>
        </p:nvSpPr>
        <p:spPr bwMode="auto">
          <a:xfrm>
            <a:off x="3648075" y="3332163"/>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INSULIN PUMPS</a:t>
            </a:r>
          </a:p>
        </p:txBody>
      </p:sp>
      <p:sp>
        <p:nvSpPr>
          <p:cNvPr id="121868" name="TextBox 11">
            <a:extLst>
              <a:ext uri="{FF2B5EF4-FFF2-40B4-BE49-F238E27FC236}">
                <a16:creationId xmlns:a16="http://schemas.microsoft.com/office/drawing/2014/main" id="{E85CD373-1E78-76F5-6C4B-99E3F5A2E92C}"/>
              </a:ext>
            </a:extLst>
          </p:cNvPr>
          <p:cNvSpPr txBox="1">
            <a:spLocks noChangeArrowheads="1"/>
          </p:cNvSpPr>
          <p:nvPr/>
        </p:nvSpPr>
        <p:spPr bwMode="auto">
          <a:xfrm>
            <a:off x="6364288" y="3332163"/>
            <a:ext cx="204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CONNECTED PENS AND CAPS</a:t>
            </a:r>
          </a:p>
        </p:txBody>
      </p:sp>
      <p:pic>
        <p:nvPicPr>
          <p:cNvPr id="121871" name="Picture 3" descr="Close-up of a person holding a syringe&#10;&#10;Description automatically generated with low confidence">
            <a:extLst>
              <a:ext uri="{FF2B5EF4-FFF2-40B4-BE49-F238E27FC236}">
                <a16:creationId xmlns:a16="http://schemas.microsoft.com/office/drawing/2014/main" id="{21F051F0-47EE-9C14-2CA7-C7D98DD63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288" y="1871663"/>
            <a:ext cx="20478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2" name="Picture 2">
            <a:extLst>
              <a:ext uri="{FF2B5EF4-FFF2-40B4-BE49-F238E27FC236}">
                <a16:creationId xmlns:a16="http://schemas.microsoft.com/office/drawing/2014/main" id="{C069478A-C0D0-6C15-F1F6-4D1BF9309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9025" y="1984375"/>
            <a:ext cx="20653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D0A50-B8C8-B021-88EA-340A3500C612}"/>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A62CEEFA-ED1F-B7E2-8DB6-08B91E86B420}"/>
              </a:ext>
            </a:extLst>
          </p:cNvPr>
          <p:cNvSpPr>
            <a:spLocks noGrp="1"/>
          </p:cNvSpPr>
          <p:nvPr>
            <p:ph idx="1"/>
          </p:nvPr>
        </p:nvSpPr>
        <p:spPr>
          <a:xfrm>
            <a:off x="654195" y="1447800"/>
            <a:ext cx="4267200" cy="4351338"/>
          </a:xfrm>
        </p:spPr>
        <p:txBody>
          <a:bodyPr/>
          <a:lstStyle/>
          <a:p>
            <a:r>
              <a:rPr lang="en-US" dirty="0"/>
              <a:t>Continue current meds, switch </a:t>
            </a:r>
            <a:r>
              <a:rPr lang="en-US" dirty="0" err="1"/>
              <a:t>semaglutide</a:t>
            </a:r>
            <a:r>
              <a:rPr lang="en-US" dirty="0"/>
              <a:t> 2mg weekly to </a:t>
            </a:r>
            <a:r>
              <a:rPr lang="en-US" dirty="0" err="1"/>
              <a:t>tirzepatide</a:t>
            </a:r>
            <a:r>
              <a:rPr lang="en-US" dirty="0"/>
              <a:t> 5mg weekly </a:t>
            </a:r>
          </a:p>
        </p:txBody>
      </p:sp>
      <p:pic>
        <p:nvPicPr>
          <p:cNvPr id="5" name="Picture 4">
            <a:extLst>
              <a:ext uri="{FF2B5EF4-FFF2-40B4-BE49-F238E27FC236}">
                <a16:creationId xmlns:a16="http://schemas.microsoft.com/office/drawing/2014/main" id="{A191930D-2D5C-FEFE-11FB-E50ECA0ABBE2}"/>
              </a:ext>
            </a:extLst>
          </p:cNvPr>
          <p:cNvPicPr>
            <a:picLocks noChangeAspect="1"/>
          </p:cNvPicPr>
          <p:nvPr/>
        </p:nvPicPr>
        <p:blipFill>
          <a:blip r:embed="rId2"/>
          <a:stretch>
            <a:fillRect/>
          </a:stretch>
        </p:blipFill>
        <p:spPr>
          <a:xfrm>
            <a:off x="5715000" y="1554163"/>
            <a:ext cx="5820628" cy="4410592"/>
          </a:xfrm>
          <a:prstGeom prst="rect">
            <a:avLst/>
          </a:prstGeom>
        </p:spPr>
      </p:pic>
      <p:sp>
        <p:nvSpPr>
          <p:cNvPr id="6" name="TextBox 5">
            <a:extLst>
              <a:ext uri="{FF2B5EF4-FFF2-40B4-BE49-F238E27FC236}">
                <a16:creationId xmlns:a16="http://schemas.microsoft.com/office/drawing/2014/main" id="{29633C9B-BE6E-ABC4-4851-EB6126E73777}"/>
              </a:ext>
            </a:extLst>
          </p:cNvPr>
          <p:cNvSpPr txBox="1"/>
          <p:nvPr/>
        </p:nvSpPr>
        <p:spPr>
          <a:xfrm>
            <a:off x="5943600" y="6096000"/>
            <a:ext cx="5592028" cy="461665"/>
          </a:xfrm>
          <a:prstGeom prst="rect">
            <a:avLst/>
          </a:prstGeom>
          <a:noFill/>
        </p:spPr>
        <p:txBody>
          <a:bodyPr wrap="square" rtlCol="0">
            <a:spAutoFit/>
          </a:bodyPr>
          <a:lstStyle/>
          <a:p>
            <a:pPr algn="ctr"/>
            <a:r>
              <a:rPr lang="en-US" sz="2400" dirty="0">
                <a:solidFill>
                  <a:schemeClr val="bg2"/>
                </a:solidFill>
              </a:rPr>
              <a:t>1 week later</a:t>
            </a:r>
          </a:p>
        </p:txBody>
      </p:sp>
    </p:spTree>
    <p:extLst>
      <p:ext uri="{BB962C8B-B14F-4D97-AF65-F5344CB8AC3E}">
        <p14:creationId xmlns:p14="http://schemas.microsoft.com/office/powerpoint/2010/main" val="1288200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7A2A-92C2-BA8E-C1CF-1F84045EAFD5}"/>
              </a:ext>
            </a:extLst>
          </p:cNvPr>
          <p:cNvSpPr>
            <a:spLocks noGrp="1"/>
          </p:cNvSpPr>
          <p:nvPr>
            <p:ph type="title"/>
          </p:nvPr>
        </p:nvSpPr>
        <p:spPr>
          <a:xfrm>
            <a:off x="0" y="228600"/>
            <a:ext cx="5791200" cy="1325563"/>
          </a:xfrm>
        </p:spPr>
        <p:txBody>
          <a:bodyPr/>
          <a:lstStyle/>
          <a:p>
            <a:r>
              <a:rPr lang="en-US" dirty="0"/>
              <a:t>Case 6</a:t>
            </a:r>
          </a:p>
        </p:txBody>
      </p:sp>
      <p:sp>
        <p:nvSpPr>
          <p:cNvPr id="3" name="Content Placeholder 2">
            <a:extLst>
              <a:ext uri="{FF2B5EF4-FFF2-40B4-BE49-F238E27FC236}">
                <a16:creationId xmlns:a16="http://schemas.microsoft.com/office/drawing/2014/main" id="{E403DE54-2A08-9282-95F1-F30C6CE71D3D}"/>
              </a:ext>
            </a:extLst>
          </p:cNvPr>
          <p:cNvSpPr>
            <a:spLocks noGrp="1"/>
          </p:cNvSpPr>
          <p:nvPr>
            <p:ph idx="1"/>
          </p:nvPr>
        </p:nvSpPr>
        <p:spPr>
          <a:xfrm>
            <a:off x="459377" y="1840601"/>
            <a:ext cx="3581400" cy="4351338"/>
          </a:xfrm>
        </p:spPr>
        <p:txBody>
          <a:bodyPr/>
          <a:lstStyle/>
          <a:p>
            <a:r>
              <a:rPr lang="en-US" sz="2400" dirty="0"/>
              <a:t>54yoM, BMI=43,350 </a:t>
            </a:r>
            <a:r>
              <a:rPr lang="en-US" sz="2400" dirty="0" err="1"/>
              <a:t>lbs</a:t>
            </a:r>
            <a:r>
              <a:rPr lang="en-US" sz="2400" dirty="0"/>
              <a:t>, HTN, dyslipidemia, CAD, NAFLD, OSA</a:t>
            </a:r>
          </a:p>
          <a:p>
            <a:r>
              <a:rPr lang="en-US" sz="2400" dirty="0"/>
              <a:t>Takes empagliflozin 10mg daily, glipizide ER 10mg twice daily, insulin glargine 100 units daily, lispro 4 units TID +ss#2</a:t>
            </a:r>
          </a:p>
        </p:txBody>
      </p:sp>
      <p:pic>
        <p:nvPicPr>
          <p:cNvPr id="5" name="Picture 4">
            <a:extLst>
              <a:ext uri="{FF2B5EF4-FFF2-40B4-BE49-F238E27FC236}">
                <a16:creationId xmlns:a16="http://schemas.microsoft.com/office/drawing/2014/main" id="{F945AE13-7457-09D0-CBC7-2BA81CB60178}"/>
              </a:ext>
            </a:extLst>
          </p:cNvPr>
          <p:cNvPicPr>
            <a:picLocks noChangeAspect="1"/>
          </p:cNvPicPr>
          <p:nvPr/>
        </p:nvPicPr>
        <p:blipFill>
          <a:blip r:embed="rId2"/>
          <a:stretch>
            <a:fillRect/>
          </a:stretch>
        </p:blipFill>
        <p:spPr>
          <a:xfrm>
            <a:off x="4953000" y="106590"/>
            <a:ext cx="6781800" cy="5166136"/>
          </a:xfrm>
          <a:prstGeom prst="rect">
            <a:avLst/>
          </a:prstGeom>
        </p:spPr>
      </p:pic>
      <p:pic>
        <p:nvPicPr>
          <p:cNvPr id="7" name="Picture 6">
            <a:extLst>
              <a:ext uri="{FF2B5EF4-FFF2-40B4-BE49-F238E27FC236}">
                <a16:creationId xmlns:a16="http://schemas.microsoft.com/office/drawing/2014/main" id="{6B80FF8C-3F6B-1731-2279-71DB9EC3D247}"/>
              </a:ext>
            </a:extLst>
          </p:cNvPr>
          <p:cNvPicPr>
            <a:picLocks noChangeAspect="1"/>
          </p:cNvPicPr>
          <p:nvPr/>
        </p:nvPicPr>
        <p:blipFill>
          <a:blip r:embed="rId3"/>
          <a:stretch>
            <a:fillRect/>
          </a:stretch>
        </p:blipFill>
        <p:spPr>
          <a:xfrm>
            <a:off x="5334000" y="5272726"/>
            <a:ext cx="5257800" cy="1838427"/>
          </a:xfrm>
          <a:prstGeom prst="rect">
            <a:avLst/>
          </a:prstGeom>
        </p:spPr>
      </p:pic>
    </p:spTree>
    <p:extLst>
      <p:ext uri="{BB962C8B-B14F-4D97-AF65-F5344CB8AC3E}">
        <p14:creationId xmlns:p14="http://schemas.microsoft.com/office/powerpoint/2010/main" val="1533166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203D-1556-04F7-DF4F-E1C98A24A3EE}"/>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439F103-D0F6-FB74-45A4-247334DB9179}"/>
              </a:ext>
            </a:extLst>
          </p:cNvPr>
          <p:cNvPicPr>
            <a:picLocks noGrp="1" noChangeAspect="1"/>
          </p:cNvPicPr>
          <p:nvPr>
            <p:ph idx="1"/>
          </p:nvPr>
        </p:nvPicPr>
        <p:blipFill>
          <a:blip r:embed="rId2"/>
          <a:stretch>
            <a:fillRect/>
          </a:stretch>
        </p:blipFill>
        <p:spPr>
          <a:xfrm>
            <a:off x="6754730" y="522630"/>
            <a:ext cx="5062801" cy="5943600"/>
          </a:xfrm>
        </p:spPr>
      </p:pic>
      <p:pic>
        <p:nvPicPr>
          <p:cNvPr id="5" name="Picture 4">
            <a:extLst>
              <a:ext uri="{FF2B5EF4-FFF2-40B4-BE49-F238E27FC236}">
                <a16:creationId xmlns:a16="http://schemas.microsoft.com/office/drawing/2014/main" id="{B320817A-E9B8-D5D6-B9A1-6B8076454630}"/>
              </a:ext>
            </a:extLst>
          </p:cNvPr>
          <p:cNvPicPr>
            <a:picLocks noChangeAspect="1"/>
          </p:cNvPicPr>
          <p:nvPr/>
        </p:nvPicPr>
        <p:blipFill>
          <a:blip r:embed="rId3"/>
          <a:stretch>
            <a:fillRect/>
          </a:stretch>
        </p:blipFill>
        <p:spPr>
          <a:xfrm>
            <a:off x="741127" y="522630"/>
            <a:ext cx="5367936" cy="4029776"/>
          </a:xfrm>
          <a:prstGeom prst="rect">
            <a:avLst/>
          </a:prstGeom>
        </p:spPr>
      </p:pic>
      <p:pic>
        <p:nvPicPr>
          <p:cNvPr id="9" name="Picture 8">
            <a:extLst>
              <a:ext uri="{FF2B5EF4-FFF2-40B4-BE49-F238E27FC236}">
                <a16:creationId xmlns:a16="http://schemas.microsoft.com/office/drawing/2014/main" id="{C87E5F6D-D71D-D3BE-59E2-CDBF8BD2ABA6}"/>
              </a:ext>
            </a:extLst>
          </p:cNvPr>
          <p:cNvPicPr>
            <a:picLocks noChangeAspect="1"/>
          </p:cNvPicPr>
          <p:nvPr/>
        </p:nvPicPr>
        <p:blipFill>
          <a:blip r:embed="rId4"/>
          <a:stretch>
            <a:fillRect/>
          </a:stretch>
        </p:blipFill>
        <p:spPr>
          <a:xfrm>
            <a:off x="1905000" y="4698963"/>
            <a:ext cx="2781688" cy="1743318"/>
          </a:xfrm>
          <a:prstGeom prst="rect">
            <a:avLst/>
          </a:prstGeom>
        </p:spPr>
      </p:pic>
    </p:spTree>
    <p:extLst>
      <p:ext uri="{BB962C8B-B14F-4D97-AF65-F5344CB8AC3E}">
        <p14:creationId xmlns:p14="http://schemas.microsoft.com/office/powerpoint/2010/main" val="10916453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B2B4-BB85-95E9-9075-211A756AEB54}"/>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2CB6CA47-23DE-E41A-DA3A-7EC78B47C615}"/>
              </a:ext>
            </a:extLst>
          </p:cNvPr>
          <p:cNvSpPr>
            <a:spLocks noGrp="1"/>
          </p:cNvSpPr>
          <p:nvPr>
            <p:ph idx="1"/>
          </p:nvPr>
        </p:nvSpPr>
        <p:spPr/>
        <p:txBody>
          <a:bodyPr/>
          <a:lstStyle/>
          <a:p>
            <a:r>
              <a:rPr lang="en-US" dirty="0"/>
              <a:t>Start </a:t>
            </a:r>
            <a:r>
              <a:rPr lang="en-US" dirty="0" err="1"/>
              <a:t>tirzepatide</a:t>
            </a:r>
            <a:r>
              <a:rPr lang="en-US" dirty="0"/>
              <a:t> 2.5mg weekly</a:t>
            </a:r>
          </a:p>
          <a:p>
            <a:r>
              <a:rPr lang="en-US" dirty="0"/>
              <a:t>Change lispro to ss#2 only</a:t>
            </a:r>
          </a:p>
          <a:p>
            <a:r>
              <a:rPr lang="en-US" dirty="0"/>
              <a:t>F/up in 2 weeks</a:t>
            </a:r>
          </a:p>
          <a:p>
            <a:r>
              <a:rPr lang="en-US" dirty="0"/>
              <a:t>At that time, patient only took one dose of </a:t>
            </a:r>
            <a:r>
              <a:rPr lang="en-US" dirty="0" err="1"/>
              <a:t>tirzepatide</a:t>
            </a:r>
            <a:r>
              <a:rPr lang="en-US" dirty="0"/>
              <a:t> (had a “low” in the 80s)</a:t>
            </a:r>
          </a:p>
        </p:txBody>
      </p:sp>
    </p:spTree>
    <p:extLst>
      <p:ext uri="{BB962C8B-B14F-4D97-AF65-F5344CB8AC3E}">
        <p14:creationId xmlns:p14="http://schemas.microsoft.com/office/powerpoint/2010/main" val="555759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EFFDD-F510-E2BC-DAC4-F6C0012F3107}"/>
              </a:ext>
            </a:extLst>
          </p:cNvPr>
          <p:cNvSpPr>
            <a:spLocks noGrp="1"/>
          </p:cNvSpPr>
          <p:nvPr>
            <p:ph type="title"/>
          </p:nvPr>
        </p:nvSpPr>
        <p:spPr>
          <a:xfrm>
            <a:off x="0" y="228600"/>
            <a:ext cx="6705600" cy="1325563"/>
          </a:xfrm>
        </p:spPr>
        <p:txBody>
          <a:bodyPr/>
          <a:lstStyle/>
          <a:p>
            <a:r>
              <a:rPr lang="en-US" dirty="0"/>
              <a:t>2 Months Later</a:t>
            </a:r>
          </a:p>
        </p:txBody>
      </p:sp>
      <p:sp>
        <p:nvSpPr>
          <p:cNvPr id="3" name="Content Placeholder 2">
            <a:extLst>
              <a:ext uri="{FF2B5EF4-FFF2-40B4-BE49-F238E27FC236}">
                <a16:creationId xmlns:a16="http://schemas.microsoft.com/office/drawing/2014/main" id="{D6731800-E3B1-9AB6-C4B7-F51BB9254C7D}"/>
              </a:ext>
            </a:extLst>
          </p:cNvPr>
          <p:cNvSpPr>
            <a:spLocks noGrp="1"/>
          </p:cNvSpPr>
          <p:nvPr>
            <p:ph idx="1"/>
          </p:nvPr>
        </p:nvSpPr>
        <p:spPr>
          <a:xfrm>
            <a:off x="838200" y="1825625"/>
            <a:ext cx="5257800" cy="4351338"/>
          </a:xfrm>
        </p:spPr>
        <p:txBody>
          <a:bodyPr/>
          <a:lstStyle/>
          <a:p>
            <a:r>
              <a:rPr lang="en-US" sz="2400" dirty="0"/>
              <a:t>Increase </a:t>
            </a:r>
            <a:r>
              <a:rPr lang="en-US" sz="2400" dirty="0" err="1"/>
              <a:t>tirzepatide</a:t>
            </a:r>
            <a:r>
              <a:rPr lang="en-US" sz="2400" dirty="0"/>
              <a:t> from 5 to 7.5mg weekly</a:t>
            </a:r>
          </a:p>
          <a:p>
            <a:r>
              <a:rPr lang="en-US" sz="2400" dirty="0"/>
              <a:t>Decrease insulin glargine U300 from 80 units daily to 70 units daily</a:t>
            </a:r>
          </a:p>
          <a:p>
            <a:r>
              <a:rPr lang="en-US" sz="2400" dirty="0"/>
              <a:t>Continue empagliflozin 25mg daily </a:t>
            </a:r>
          </a:p>
          <a:p>
            <a:r>
              <a:rPr lang="en-US" sz="2400" dirty="0"/>
              <a:t>Continue lispro ss#2 prn</a:t>
            </a:r>
          </a:p>
        </p:txBody>
      </p:sp>
      <p:pic>
        <p:nvPicPr>
          <p:cNvPr id="5" name="Picture 4">
            <a:extLst>
              <a:ext uri="{FF2B5EF4-FFF2-40B4-BE49-F238E27FC236}">
                <a16:creationId xmlns:a16="http://schemas.microsoft.com/office/drawing/2014/main" id="{9DE2CD21-D069-BC76-F97E-F1B116E35F6F}"/>
              </a:ext>
            </a:extLst>
          </p:cNvPr>
          <p:cNvPicPr>
            <a:picLocks noChangeAspect="1"/>
          </p:cNvPicPr>
          <p:nvPr/>
        </p:nvPicPr>
        <p:blipFill>
          <a:blip r:embed="rId2"/>
          <a:stretch>
            <a:fillRect/>
          </a:stretch>
        </p:blipFill>
        <p:spPr>
          <a:xfrm>
            <a:off x="6096000" y="432969"/>
            <a:ext cx="5504758" cy="6272631"/>
          </a:xfrm>
          <a:prstGeom prst="rect">
            <a:avLst/>
          </a:prstGeom>
        </p:spPr>
      </p:pic>
    </p:spTree>
    <p:extLst>
      <p:ext uri="{BB962C8B-B14F-4D97-AF65-F5344CB8AC3E}">
        <p14:creationId xmlns:p14="http://schemas.microsoft.com/office/powerpoint/2010/main" val="754754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EA3B-1015-A6C2-A56D-3618C91A9C95}"/>
              </a:ext>
            </a:extLst>
          </p:cNvPr>
          <p:cNvSpPr>
            <a:spLocks noGrp="1"/>
          </p:cNvSpPr>
          <p:nvPr>
            <p:ph type="title"/>
          </p:nvPr>
        </p:nvSpPr>
        <p:spPr>
          <a:xfrm>
            <a:off x="0" y="228600"/>
            <a:ext cx="6858000" cy="1325563"/>
          </a:xfrm>
        </p:spPr>
        <p:txBody>
          <a:bodyPr/>
          <a:lstStyle/>
          <a:p>
            <a:r>
              <a:rPr lang="en-US" dirty="0"/>
              <a:t>1 Year Later</a:t>
            </a:r>
          </a:p>
        </p:txBody>
      </p:sp>
      <p:sp>
        <p:nvSpPr>
          <p:cNvPr id="3" name="Content Placeholder 2">
            <a:extLst>
              <a:ext uri="{FF2B5EF4-FFF2-40B4-BE49-F238E27FC236}">
                <a16:creationId xmlns:a16="http://schemas.microsoft.com/office/drawing/2014/main" id="{0EC0AB34-E592-510F-559C-1792BFEBAF86}"/>
              </a:ext>
            </a:extLst>
          </p:cNvPr>
          <p:cNvSpPr>
            <a:spLocks noGrp="1"/>
          </p:cNvSpPr>
          <p:nvPr>
            <p:ph idx="1"/>
          </p:nvPr>
        </p:nvSpPr>
        <p:spPr>
          <a:xfrm>
            <a:off x="838200" y="1825625"/>
            <a:ext cx="4953000" cy="4351338"/>
          </a:xfrm>
        </p:spPr>
        <p:txBody>
          <a:bodyPr/>
          <a:lstStyle/>
          <a:p>
            <a:r>
              <a:rPr lang="en-US" sz="2400" dirty="0"/>
              <a:t>Lost 115 </a:t>
            </a:r>
            <a:r>
              <a:rPr lang="en-US" sz="2400" dirty="0" err="1"/>
              <a:t>lbs</a:t>
            </a:r>
            <a:endParaRPr lang="en-US" sz="2400" dirty="0"/>
          </a:p>
          <a:p>
            <a:r>
              <a:rPr lang="en-US" sz="2400" dirty="0"/>
              <a:t>BMI=30</a:t>
            </a:r>
          </a:p>
          <a:p>
            <a:r>
              <a:rPr lang="en-US" sz="2400" dirty="0"/>
              <a:t>Current meds:</a:t>
            </a:r>
          </a:p>
          <a:p>
            <a:r>
              <a:rPr lang="en-US" sz="2400" dirty="0" err="1"/>
              <a:t>Tirzepatide</a:t>
            </a:r>
            <a:r>
              <a:rPr lang="en-US" sz="2400" dirty="0"/>
              <a:t> 15mg </a:t>
            </a:r>
            <a:r>
              <a:rPr lang="en-US" sz="2400" dirty="0" err="1"/>
              <a:t>weeklys</a:t>
            </a:r>
            <a:endParaRPr lang="en-US" sz="2400" dirty="0"/>
          </a:p>
          <a:p>
            <a:r>
              <a:rPr lang="en-US" sz="2400" dirty="0"/>
              <a:t>Empagliflozin 25mg daily</a:t>
            </a:r>
          </a:p>
          <a:p>
            <a:r>
              <a:rPr lang="en-US" sz="2400" dirty="0"/>
              <a:t>No insulin</a:t>
            </a:r>
          </a:p>
          <a:p>
            <a:endParaRPr lang="en-US" dirty="0"/>
          </a:p>
        </p:txBody>
      </p:sp>
      <p:pic>
        <p:nvPicPr>
          <p:cNvPr id="5" name="Picture 4">
            <a:extLst>
              <a:ext uri="{FF2B5EF4-FFF2-40B4-BE49-F238E27FC236}">
                <a16:creationId xmlns:a16="http://schemas.microsoft.com/office/drawing/2014/main" id="{B25ACDD1-564F-105A-8819-892AEFB98297}"/>
              </a:ext>
            </a:extLst>
          </p:cNvPr>
          <p:cNvPicPr>
            <a:picLocks noChangeAspect="1"/>
          </p:cNvPicPr>
          <p:nvPr/>
        </p:nvPicPr>
        <p:blipFill>
          <a:blip r:embed="rId2"/>
          <a:stretch>
            <a:fillRect/>
          </a:stretch>
        </p:blipFill>
        <p:spPr>
          <a:xfrm>
            <a:off x="6085114" y="209006"/>
            <a:ext cx="5934566" cy="6629400"/>
          </a:xfrm>
          <a:prstGeom prst="rect">
            <a:avLst/>
          </a:prstGeom>
        </p:spPr>
      </p:pic>
    </p:spTree>
    <p:extLst>
      <p:ext uri="{BB962C8B-B14F-4D97-AF65-F5344CB8AC3E}">
        <p14:creationId xmlns:p14="http://schemas.microsoft.com/office/powerpoint/2010/main" val="36809198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002890-0713-F972-BCC1-952616AE857E}"/>
              </a:ext>
            </a:extLst>
          </p:cNvPr>
          <p:cNvSpPr>
            <a:spLocks noGrp="1"/>
          </p:cNvSpPr>
          <p:nvPr>
            <p:ph idx="1"/>
          </p:nvPr>
        </p:nvSpPr>
        <p:spPr>
          <a:xfrm>
            <a:off x="647700" y="659262"/>
            <a:ext cx="3657600" cy="6122537"/>
          </a:xfrm>
        </p:spPr>
        <p:txBody>
          <a:bodyPr/>
          <a:lstStyle/>
          <a:p>
            <a:r>
              <a:rPr lang="en-US" sz="2400" dirty="0"/>
              <a:t>FK is a 69 </a:t>
            </a:r>
            <a:r>
              <a:rPr lang="en-US" sz="2400" dirty="0" err="1"/>
              <a:t>yo</a:t>
            </a:r>
            <a:r>
              <a:rPr lang="en-US" sz="2400" dirty="0"/>
              <a:t> F with T2D, HTN, hyperlipidemia, anemia,</a:t>
            </a:r>
          </a:p>
          <a:p>
            <a:r>
              <a:rPr lang="en-US" sz="2400" dirty="0"/>
              <a:t>Wore professional CGM</a:t>
            </a:r>
          </a:p>
          <a:p>
            <a:r>
              <a:rPr lang="en-US" sz="2400" dirty="0"/>
              <a:t>A1C=6.9%</a:t>
            </a:r>
          </a:p>
          <a:p>
            <a:r>
              <a:rPr lang="en-US" sz="2400" dirty="0"/>
              <a:t>Concern A1C not accurate</a:t>
            </a:r>
          </a:p>
          <a:p>
            <a:r>
              <a:rPr lang="en-US" sz="2400" dirty="0"/>
              <a:t>Meds include glipizide 10mg BID, dulaglutide 1.5mg weekly </a:t>
            </a:r>
          </a:p>
          <a:p>
            <a:r>
              <a:rPr lang="en-US" sz="2400" dirty="0" err="1"/>
              <a:t>Previuosly</a:t>
            </a:r>
            <a:r>
              <a:rPr lang="en-US" sz="2400" dirty="0"/>
              <a:t> tried metformin-GI AE’s</a:t>
            </a:r>
          </a:p>
        </p:txBody>
      </p:sp>
      <p:pic>
        <p:nvPicPr>
          <p:cNvPr id="5" name="Picture 4">
            <a:extLst>
              <a:ext uri="{FF2B5EF4-FFF2-40B4-BE49-F238E27FC236}">
                <a16:creationId xmlns:a16="http://schemas.microsoft.com/office/drawing/2014/main" id="{6584730A-3BFF-9A7E-F07B-70DF4FA1B1B9}"/>
              </a:ext>
            </a:extLst>
          </p:cNvPr>
          <p:cNvPicPr>
            <a:picLocks noChangeAspect="1"/>
          </p:cNvPicPr>
          <p:nvPr/>
        </p:nvPicPr>
        <p:blipFill>
          <a:blip r:embed="rId3"/>
          <a:stretch>
            <a:fillRect/>
          </a:stretch>
        </p:blipFill>
        <p:spPr>
          <a:xfrm>
            <a:off x="5013305" y="381000"/>
            <a:ext cx="6843050" cy="4554189"/>
          </a:xfrm>
          <a:prstGeom prst="rect">
            <a:avLst/>
          </a:prstGeom>
        </p:spPr>
      </p:pic>
      <p:pic>
        <p:nvPicPr>
          <p:cNvPr id="7" name="Picture 6">
            <a:extLst>
              <a:ext uri="{FF2B5EF4-FFF2-40B4-BE49-F238E27FC236}">
                <a16:creationId xmlns:a16="http://schemas.microsoft.com/office/drawing/2014/main" id="{D1265F69-A92F-0FCC-16A6-873E83829618}"/>
              </a:ext>
            </a:extLst>
          </p:cNvPr>
          <p:cNvPicPr>
            <a:picLocks noChangeAspect="1"/>
          </p:cNvPicPr>
          <p:nvPr/>
        </p:nvPicPr>
        <p:blipFill>
          <a:blip r:embed="rId4"/>
          <a:stretch>
            <a:fillRect/>
          </a:stretch>
        </p:blipFill>
        <p:spPr>
          <a:xfrm>
            <a:off x="5257800" y="4854360"/>
            <a:ext cx="6354060" cy="1803343"/>
          </a:xfrm>
          <a:prstGeom prst="rect">
            <a:avLst/>
          </a:prstGeom>
        </p:spPr>
      </p:pic>
    </p:spTree>
    <p:extLst>
      <p:ext uri="{BB962C8B-B14F-4D97-AF65-F5344CB8AC3E}">
        <p14:creationId xmlns:p14="http://schemas.microsoft.com/office/powerpoint/2010/main" val="4732147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F2B9-A394-4DAE-2EFA-76F8A9703D12}"/>
              </a:ext>
            </a:extLst>
          </p:cNvPr>
          <p:cNvSpPr>
            <a:spLocks noGrp="1"/>
          </p:cNvSpPr>
          <p:nvPr>
            <p:ph type="title"/>
          </p:nvPr>
        </p:nvSpPr>
        <p:spPr/>
        <p:txBody>
          <a:bodyPr/>
          <a:lstStyle/>
          <a:p>
            <a:r>
              <a:rPr lang="en-US" dirty="0"/>
              <a:t>Diet Recall</a:t>
            </a:r>
          </a:p>
        </p:txBody>
      </p:sp>
      <p:sp>
        <p:nvSpPr>
          <p:cNvPr id="3" name="Content Placeholder 2">
            <a:extLst>
              <a:ext uri="{FF2B5EF4-FFF2-40B4-BE49-F238E27FC236}">
                <a16:creationId xmlns:a16="http://schemas.microsoft.com/office/drawing/2014/main" id="{09315200-E659-CD48-947C-6D58628CE571}"/>
              </a:ext>
            </a:extLst>
          </p:cNvPr>
          <p:cNvSpPr>
            <a:spLocks noGrp="1"/>
          </p:cNvSpPr>
          <p:nvPr>
            <p:ph idx="1"/>
          </p:nvPr>
        </p:nvSpPr>
        <p:spPr>
          <a:xfrm>
            <a:off x="838200" y="1554163"/>
            <a:ext cx="10515600" cy="4351338"/>
          </a:xfrm>
        </p:spPr>
        <p:txBody>
          <a:bodyPr/>
          <a:lstStyle/>
          <a:p>
            <a:pPr algn="l" rtl="0"/>
            <a:r>
              <a:rPr lang="en-US" sz="2800" b="0" i="0" u="sng" strike="noStrike" baseline="0" dirty="0">
                <a:solidFill>
                  <a:srgbClr val="000000"/>
                </a:solidFill>
                <a:latin typeface="Arial" panose="020B0604020202020204" pitchFamily="34" charset="0"/>
              </a:rPr>
              <a:t>Diet Recall</a:t>
            </a:r>
          </a:p>
          <a:p>
            <a:pPr algn="l" rtl="0">
              <a:buFont typeface="Symbol" panose="05050102010706020507" pitchFamily="18" charset="2"/>
              <a:buChar char=""/>
            </a:pPr>
            <a:r>
              <a:rPr lang="en-US" sz="2800" b="0" i="0" strike="noStrike" baseline="0" dirty="0">
                <a:latin typeface="Arial" panose="020B0604020202020204" pitchFamily="34" charset="0"/>
              </a:rPr>
              <a:t>Breakfast/Lunch (11 am-1pm): waffles, coffee, juice (7/30), eggs, bacon (7/31)</a:t>
            </a:r>
          </a:p>
          <a:p>
            <a:pPr>
              <a:buFont typeface="Symbol" panose="05050102010706020507" pitchFamily="18" charset="2"/>
              <a:buChar char=""/>
            </a:pPr>
            <a:r>
              <a:rPr lang="en-US" sz="2800" b="0" i="0" strike="noStrike" baseline="0" dirty="0">
                <a:latin typeface="Arial" panose="020B0604020202020204" pitchFamily="34" charset="0"/>
              </a:rPr>
              <a:t>Dinner (630pm): porkchop, broccoli, fruit cup, baked potato (7/31); small chili with vegetables (8/1)</a:t>
            </a:r>
          </a:p>
          <a:p>
            <a:pPr>
              <a:buFont typeface="Symbol" panose="05050102010706020507" pitchFamily="18" charset="2"/>
              <a:buChar char=""/>
            </a:pPr>
            <a:r>
              <a:rPr lang="en-US" sz="2800" b="0" i="0" strike="noStrike" baseline="0" dirty="0">
                <a:latin typeface="Arial" panose="020B0604020202020204" pitchFamily="34" charset="0"/>
              </a:rPr>
              <a:t>Snacks b/w meals: chips, fruit (apples, watermelon)</a:t>
            </a:r>
          </a:p>
          <a:p>
            <a:pPr>
              <a:buFont typeface="Symbol" panose="05050102010706020507" pitchFamily="18" charset="2"/>
              <a:buChar char=""/>
            </a:pPr>
            <a:r>
              <a:rPr lang="en-US" sz="2800" b="0" i="0" strike="noStrike" baseline="0" dirty="0">
                <a:latin typeface="Arial" panose="020B0604020202020204" pitchFamily="34" charset="0"/>
              </a:rPr>
              <a:t>Beverages: coffee w/ cubed sugar w/ creamer</a:t>
            </a:r>
            <a:endParaRPr lang="en-US" dirty="0"/>
          </a:p>
        </p:txBody>
      </p:sp>
      <p:sp>
        <p:nvSpPr>
          <p:cNvPr id="4" name="TextBox 3">
            <a:extLst>
              <a:ext uri="{FF2B5EF4-FFF2-40B4-BE49-F238E27FC236}">
                <a16:creationId xmlns:a16="http://schemas.microsoft.com/office/drawing/2014/main" id="{69F7F706-0ADA-3C22-03C9-AD35C22F917A}"/>
              </a:ext>
            </a:extLst>
          </p:cNvPr>
          <p:cNvSpPr txBox="1"/>
          <p:nvPr/>
        </p:nvSpPr>
        <p:spPr>
          <a:xfrm>
            <a:off x="762000" y="5257800"/>
            <a:ext cx="9525000" cy="461665"/>
          </a:xfrm>
          <a:prstGeom prst="rect">
            <a:avLst/>
          </a:prstGeom>
          <a:noFill/>
        </p:spPr>
        <p:txBody>
          <a:bodyPr wrap="square" rtlCol="0">
            <a:spAutoFit/>
          </a:bodyPr>
          <a:lstStyle/>
          <a:p>
            <a:pPr algn="ctr"/>
            <a:r>
              <a:rPr lang="en-US" sz="2400" dirty="0">
                <a:solidFill>
                  <a:schemeClr val="bg2"/>
                </a:solidFill>
                <a:highlight>
                  <a:srgbClr val="FFFF00"/>
                </a:highlight>
              </a:rPr>
              <a:t>What would be your plan? </a:t>
            </a:r>
          </a:p>
        </p:txBody>
      </p:sp>
    </p:spTree>
    <p:extLst>
      <p:ext uri="{BB962C8B-B14F-4D97-AF65-F5344CB8AC3E}">
        <p14:creationId xmlns:p14="http://schemas.microsoft.com/office/powerpoint/2010/main" val="20634852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BFD9-30AA-C741-1BD6-50E675E36C80}"/>
              </a:ext>
            </a:extLst>
          </p:cNvPr>
          <p:cNvSpPr>
            <a:spLocks noGrp="1"/>
          </p:cNvSpPr>
          <p:nvPr>
            <p:ph type="title"/>
          </p:nvPr>
        </p:nvSpPr>
        <p:spPr/>
        <p:txBody>
          <a:bodyPr/>
          <a:lstStyle/>
          <a:p>
            <a:r>
              <a:rPr lang="en-US" dirty="0"/>
              <a:t>My Plan</a:t>
            </a:r>
          </a:p>
        </p:txBody>
      </p:sp>
      <p:sp>
        <p:nvSpPr>
          <p:cNvPr id="3" name="Content Placeholder 2">
            <a:extLst>
              <a:ext uri="{FF2B5EF4-FFF2-40B4-BE49-F238E27FC236}">
                <a16:creationId xmlns:a16="http://schemas.microsoft.com/office/drawing/2014/main" id="{95B1F520-F717-4554-3C52-A9FCEC11342C}"/>
              </a:ext>
            </a:extLst>
          </p:cNvPr>
          <p:cNvSpPr>
            <a:spLocks noGrp="1"/>
          </p:cNvSpPr>
          <p:nvPr>
            <p:ph idx="1"/>
          </p:nvPr>
        </p:nvSpPr>
        <p:spPr/>
        <p:txBody>
          <a:bodyPr/>
          <a:lstStyle/>
          <a:p>
            <a:r>
              <a:rPr lang="en-US" dirty="0"/>
              <a:t>Restart metformin ER (pt willing to try)</a:t>
            </a:r>
          </a:p>
          <a:p>
            <a:r>
              <a:rPr lang="en-US" dirty="0"/>
              <a:t>Increase dulaglutide to 3mg weekly, then 4.5mg weekly</a:t>
            </a:r>
          </a:p>
          <a:p>
            <a:r>
              <a:rPr lang="en-US" dirty="0"/>
              <a:t>Consider future addition of SGLT2i (instead of glipizide)</a:t>
            </a:r>
          </a:p>
          <a:p>
            <a:r>
              <a:rPr lang="en-US" dirty="0"/>
              <a:t>Dietary changes-fruits, chips, juice </a:t>
            </a:r>
          </a:p>
        </p:txBody>
      </p:sp>
    </p:spTree>
    <p:extLst>
      <p:ext uri="{BB962C8B-B14F-4D97-AF65-F5344CB8AC3E}">
        <p14:creationId xmlns:p14="http://schemas.microsoft.com/office/powerpoint/2010/main" val="1384205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6C86-0548-377D-F932-BBBDFFBA9AF5}"/>
              </a:ext>
            </a:extLst>
          </p:cNvPr>
          <p:cNvSpPr>
            <a:spLocks noGrp="1"/>
          </p:cNvSpPr>
          <p:nvPr>
            <p:ph type="title"/>
          </p:nvPr>
        </p:nvSpPr>
        <p:spPr>
          <a:xfrm>
            <a:off x="0" y="228600"/>
            <a:ext cx="7010400" cy="1325563"/>
          </a:xfrm>
        </p:spPr>
        <p:txBody>
          <a:bodyPr/>
          <a:lstStyle/>
          <a:p>
            <a:r>
              <a:rPr lang="en-US" dirty="0"/>
              <a:t>Case 7</a:t>
            </a:r>
          </a:p>
        </p:txBody>
      </p:sp>
      <p:sp>
        <p:nvSpPr>
          <p:cNvPr id="3" name="Content Placeholder 2">
            <a:extLst>
              <a:ext uri="{FF2B5EF4-FFF2-40B4-BE49-F238E27FC236}">
                <a16:creationId xmlns:a16="http://schemas.microsoft.com/office/drawing/2014/main" id="{818DB13B-ACE9-3755-2770-F577F408AE32}"/>
              </a:ext>
            </a:extLst>
          </p:cNvPr>
          <p:cNvSpPr>
            <a:spLocks noGrp="1"/>
          </p:cNvSpPr>
          <p:nvPr>
            <p:ph idx="1"/>
          </p:nvPr>
        </p:nvSpPr>
        <p:spPr>
          <a:xfrm>
            <a:off x="838200" y="1825625"/>
            <a:ext cx="4267200" cy="4351338"/>
          </a:xfrm>
        </p:spPr>
        <p:txBody>
          <a:bodyPr/>
          <a:lstStyle/>
          <a:p>
            <a:r>
              <a:rPr lang="en-US" sz="2400" dirty="0"/>
              <a:t>W is a 62yo F with T2DM since 2008. Lives with neuropathy, HLD, IBS, Lupus </a:t>
            </a:r>
          </a:p>
          <a:p>
            <a:r>
              <a:rPr lang="en-US" sz="2400" dirty="0"/>
              <a:t>BMI=29, A1C=7.4%</a:t>
            </a:r>
          </a:p>
          <a:p>
            <a:r>
              <a:rPr lang="en-US" sz="2400" dirty="0"/>
              <a:t>Meds: glimepiride 2mg </a:t>
            </a:r>
            <a:r>
              <a:rPr lang="en-US" sz="2400" dirty="0" err="1"/>
              <a:t>qam</a:t>
            </a:r>
            <a:r>
              <a:rPr lang="en-US" sz="2400" dirty="0"/>
              <a:t>, </a:t>
            </a:r>
            <a:r>
              <a:rPr lang="en-US" sz="2400" dirty="0" err="1"/>
              <a:t>semaglutide</a:t>
            </a:r>
            <a:r>
              <a:rPr lang="en-US" sz="2400" dirty="0"/>
              <a:t> 2mg weekly </a:t>
            </a:r>
          </a:p>
          <a:p>
            <a:r>
              <a:rPr lang="en-US" sz="2400" dirty="0"/>
              <a:t>Currently on prednisone, 40mg daily </a:t>
            </a:r>
          </a:p>
        </p:txBody>
      </p:sp>
      <p:pic>
        <p:nvPicPr>
          <p:cNvPr id="7" name="Picture 6">
            <a:extLst>
              <a:ext uri="{FF2B5EF4-FFF2-40B4-BE49-F238E27FC236}">
                <a16:creationId xmlns:a16="http://schemas.microsoft.com/office/drawing/2014/main" id="{269FE7A8-0838-8569-871F-F373714EC505}"/>
              </a:ext>
            </a:extLst>
          </p:cNvPr>
          <p:cNvPicPr>
            <a:picLocks noChangeAspect="1"/>
          </p:cNvPicPr>
          <p:nvPr/>
        </p:nvPicPr>
        <p:blipFill>
          <a:blip r:embed="rId3"/>
          <a:stretch>
            <a:fillRect/>
          </a:stretch>
        </p:blipFill>
        <p:spPr>
          <a:xfrm>
            <a:off x="6096000" y="533400"/>
            <a:ext cx="5724588" cy="3781333"/>
          </a:xfrm>
          <a:prstGeom prst="rect">
            <a:avLst/>
          </a:prstGeom>
        </p:spPr>
      </p:pic>
      <p:pic>
        <p:nvPicPr>
          <p:cNvPr id="9" name="Picture 8">
            <a:extLst>
              <a:ext uri="{FF2B5EF4-FFF2-40B4-BE49-F238E27FC236}">
                <a16:creationId xmlns:a16="http://schemas.microsoft.com/office/drawing/2014/main" id="{599BCF3E-E949-1B6C-462B-40C2C59C8F60}"/>
              </a:ext>
            </a:extLst>
          </p:cNvPr>
          <p:cNvPicPr>
            <a:picLocks noChangeAspect="1"/>
          </p:cNvPicPr>
          <p:nvPr/>
        </p:nvPicPr>
        <p:blipFill>
          <a:blip r:embed="rId4"/>
          <a:stretch>
            <a:fillRect/>
          </a:stretch>
        </p:blipFill>
        <p:spPr>
          <a:xfrm>
            <a:off x="5410200" y="4597762"/>
            <a:ext cx="6572965" cy="1893698"/>
          </a:xfrm>
          <a:prstGeom prst="rect">
            <a:avLst/>
          </a:prstGeom>
        </p:spPr>
      </p:pic>
    </p:spTree>
    <p:extLst>
      <p:ext uri="{BB962C8B-B14F-4D97-AF65-F5344CB8AC3E}">
        <p14:creationId xmlns:p14="http://schemas.microsoft.com/office/powerpoint/2010/main" val="115091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88A4-82CE-1BFF-BCCE-953343A04BE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EE9A519-3766-60F4-0FF0-AA59A8E7D614}"/>
              </a:ext>
            </a:extLst>
          </p:cNvPr>
          <p:cNvSpPr>
            <a:spLocks noGrp="1"/>
          </p:cNvSpPr>
          <p:nvPr>
            <p:ph idx="1"/>
          </p:nvPr>
        </p:nvSpPr>
        <p:spPr>
          <a:xfrm>
            <a:off x="685800" y="1676400"/>
            <a:ext cx="10515600" cy="4351338"/>
          </a:xfrm>
        </p:spPr>
        <p:txBody>
          <a:bodyPr/>
          <a:lstStyle/>
          <a:p>
            <a:r>
              <a:rPr lang="en-US" sz="2800" dirty="0"/>
              <a:t>Part 1, CGM Data Primer, intro to AGP, CGM key metrics, and data platforms</a:t>
            </a:r>
          </a:p>
          <a:p>
            <a:r>
              <a:rPr lang="en-US" sz="2800" dirty="0"/>
              <a:t>Part 2, CGM Cases + Q/A</a:t>
            </a:r>
          </a:p>
          <a:p>
            <a:endParaRPr lang="en-US" sz="2800" dirty="0"/>
          </a:p>
          <a:p>
            <a:pPr marL="0" indent="0">
              <a:buNone/>
            </a:pPr>
            <a:r>
              <a:rPr lang="en-US" sz="2800" dirty="0"/>
              <a:t>***Break: 10 minute break/stretch***</a:t>
            </a:r>
          </a:p>
          <a:p>
            <a:pPr marL="0" indent="0">
              <a:buNone/>
            </a:pPr>
            <a:endParaRPr lang="en-US" sz="2800" dirty="0"/>
          </a:p>
          <a:p>
            <a:r>
              <a:rPr lang="en-US" sz="2800" dirty="0"/>
              <a:t>Part 3, Insulin pump/connected pen Data Primer: insulin pump, connected pen reports and data platforms</a:t>
            </a:r>
          </a:p>
          <a:p>
            <a:r>
              <a:rPr lang="en-US" sz="2800" dirty="0"/>
              <a:t>Part 4, Insulin pump and connected pen cases + Q/A</a:t>
            </a:r>
          </a:p>
        </p:txBody>
      </p:sp>
    </p:spTree>
    <p:extLst>
      <p:ext uri="{BB962C8B-B14F-4D97-AF65-F5344CB8AC3E}">
        <p14:creationId xmlns:p14="http://schemas.microsoft.com/office/powerpoint/2010/main" val="7971495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7856-1507-4D73-D2D6-B1B825985C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863940-55ED-CF62-8BFC-61D1D6577DB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6BD0EBC-3A05-CE1D-FCA5-E7D18F7F4A95}"/>
              </a:ext>
            </a:extLst>
          </p:cNvPr>
          <p:cNvPicPr>
            <a:picLocks noChangeAspect="1"/>
          </p:cNvPicPr>
          <p:nvPr/>
        </p:nvPicPr>
        <p:blipFill>
          <a:blip r:embed="rId2"/>
          <a:stretch>
            <a:fillRect/>
          </a:stretch>
        </p:blipFill>
        <p:spPr>
          <a:xfrm>
            <a:off x="537387" y="680654"/>
            <a:ext cx="11117226" cy="5496692"/>
          </a:xfrm>
          <a:prstGeom prst="rect">
            <a:avLst/>
          </a:prstGeom>
        </p:spPr>
      </p:pic>
    </p:spTree>
    <p:extLst>
      <p:ext uri="{BB962C8B-B14F-4D97-AF65-F5344CB8AC3E}">
        <p14:creationId xmlns:p14="http://schemas.microsoft.com/office/powerpoint/2010/main" val="40320310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96F1-AF0D-03C9-ED00-13C2343EACB3}"/>
              </a:ext>
            </a:extLst>
          </p:cNvPr>
          <p:cNvSpPr>
            <a:spLocks noGrp="1"/>
          </p:cNvSpPr>
          <p:nvPr>
            <p:ph type="title"/>
          </p:nvPr>
        </p:nvSpPr>
        <p:spPr/>
        <p:txBody>
          <a:bodyPr/>
          <a:lstStyle/>
          <a:p>
            <a:r>
              <a:rPr lang="en-US" dirty="0"/>
              <a:t>Additional Info </a:t>
            </a:r>
          </a:p>
        </p:txBody>
      </p:sp>
      <p:sp>
        <p:nvSpPr>
          <p:cNvPr id="3" name="Content Placeholder 2">
            <a:extLst>
              <a:ext uri="{FF2B5EF4-FFF2-40B4-BE49-F238E27FC236}">
                <a16:creationId xmlns:a16="http://schemas.microsoft.com/office/drawing/2014/main" id="{CAF1D854-BA7D-D57A-947E-92CC04D3B9FA}"/>
              </a:ext>
            </a:extLst>
          </p:cNvPr>
          <p:cNvSpPr>
            <a:spLocks noGrp="1"/>
          </p:cNvSpPr>
          <p:nvPr>
            <p:ph idx="1"/>
          </p:nvPr>
        </p:nvSpPr>
        <p:spPr/>
        <p:txBody>
          <a:bodyPr/>
          <a:lstStyle/>
          <a:p>
            <a:r>
              <a:rPr lang="en-US" sz="2400" b="0" i="0" u="none" strike="noStrike" baseline="0" dirty="0">
                <a:latin typeface="Arial" panose="020B0604020202020204" pitchFamily="34" charset="0"/>
              </a:rPr>
              <a:t>Diet recall:</a:t>
            </a:r>
          </a:p>
          <a:p>
            <a:pPr algn="l" rtl="0">
              <a:buFont typeface="Arial" panose="020B0604020202020204" pitchFamily="34" charset="0"/>
              <a:buChar char="○"/>
            </a:pPr>
            <a:r>
              <a:rPr lang="en-US" sz="2400" b="0" i="0" u="none" strike="noStrike" baseline="0" dirty="0">
                <a:latin typeface="Arial" panose="020B0604020202020204" pitchFamily="34" charset="0"/>
              </a:rPr>
              <a:t>Breakfast (9am): egg with bacon</a:t>
            </a:r>
          </a:p>
          <a:p>
            <a:pPr>
              <a:buFont typeface="Arial" panose="020B0604020202020204" pitchFamily="34" charset="0"/>
              <a:buChar char="○"/>
            </a:pPr>
            <a:r>
              <a:rPr lang="en-US" sz="2400" b="0" i="0" u="none" strike="noStrike" baseline="0" dirty="0">
                <a:latin typeface="Arial" panose="020B0604020202020204" pitchFamily="34" charset="0"/>
              </a:rPr>
              <a:t>Lunch (3p): fruit </a:t>
            </a:r>
          </a:p>
          <a:p>
            <a:pPr>
              <a:buFont typeface="Arial" panose="020B0604020202020204" pitchFamily="34" charset="0"/>
              <a:buChar char="○"/>
            </a:pPr>
            <a:r>
              <a:rPr lang="en-US" sz="2400" b="0" i="0" u="none" strike="noStrike" baseline="0" dirty="0">
                <a:latin typeface="Arial" panose="020B0604020202020204" pitchFamily="34" charset="0"/>
              </a:rPr>
              <a:t>Dinner (7pm): purple cabbage</a:t>
            </a:r>
          </a:p>
          <a:p>
            <a:pPr>
              <a:buFont typeface="Arial" panose="020B0604020202020204" pitchFamily="34" charset="0"/>
              <a:buChar char="○"/>
            </a:pPr>
            <a:r>
              <a:rPr lang="en-US" sz="2400" b="0" i="0" u="none" strike="noStrike" baseline="0" dirty="0">
                <a:latin typeface="Arial" panose="020B0604020202020204" pitchFamily="34" charset="0"/>
              </a:rPr>
              <a:t>Snacks: fruit, sugar-free popsicle  </a:t>
            </a:r>
          </a:p>
          <a:p>
            <a:pPr>
              <a:buFont typeface="Arial" panose="020B0604020202020204" pitchFamily="34" charset="0"/>
              <a:buChar char="○"/>
            </a:pPr>
            <a:r>
              <a:rPr lang="en-US" sz="2400" b="0" i="0" u="none" strike="noStrike" baseline="0" dirty="0">
                <a:latin typeface="Arial" panose="020B0604020202020204" pitchFamily="34" charset="0"/>
              </a:rPr>
              <a:t>Beverages: water, green tea with sugar syrup, slushies - avoids non-nutritive sweeteners, associates all with headaches </a:t>
            </a:r>
          </a:p>
          <a:p>
            <a:pPr algn="l" rtl="0"/>
            <a:endParaRPr lang="en-US" sz="2400" dirty="0"/>
          </a:p>
          <a:p>
            <a:pPr algn="l" rtl="0"/>
            <a:r>
              <a:rPr lang="en-US" sz="2400" dirty="0"/>
              <a:t>Previous meds: metformin-</a:t>
            </a:r>
            <a:r>
              <a:rPr lang="en-US" sz="2400" dirty="0" err="1"/>
              <a:t>gi</a:t>
            </a:r>
            <a:r>
              <a:rPr lang="en-US" sz="2400" dirty="0"/>
              <a:t> effects</a:t>
            </a:r>
          </a:p>
          <a:p>
            <a:pPr algn="l" rtl="0"/>
            <a:r>
              <a:rPr lang="en-US" sz="2400" dirty="0"/>
              <a:t>Sglt2-UTI</a:t>
            </a:r>
          </a:p>
          <a:p>
            <a:endParaRPr lang="en-US" dirty="0"/>
          </a:p>
        </p:txBody>
      </p:sp>
    </p:spTree>
    <p:extLst>
      <p:ext uri="{BB962C8B-B14F-4D97-AF65-F5344CB8AC3E}">
        <p14:creationId xmlns:p14="http://schemas.microsoft.com/office/powerpoint/2010/main" val="18786049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B5BE-136F-8792-597D-2461669CDA97}"/>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B7BF6711-8E53-0CF0-9D81-BD9F001C8375}"/>
              </a:ext>
            </a:extLst>
          </p:cNvPr>
          <p:cNvSpPr>
            <a:spLocks noGrp="1"/>
          </p:cNvSpPr>
          <p:nvPr>
            <p:ph idx="1"/>
          </p:nvPr>
        </p:nvSpPr>
        <p:spPr/>
        <p:txBody>
          <a:bodyPr/>
          <a:lstStyle/>
          <a:p>
            <a:r>
              <a:rPr lang="en-US" dirty="0"/>
              <a:t>NPH or lispro 2 units + correction scale before meals</a:t>
            </a:r>
          </a:p>
          <a:p>
            <a:r>
              <a:rPr lang="en-US" dirty="0"/>
              <a:t>Reduce sugary beverages</a:t>
            </a:r>
          </a:p>
          <a:p>
            <a:r>
              <a:rPr lang="en-US" dirty="0"/>
              <a:t>Increase physical activity as able </a:t>
            </a:r>
          </a:p>
        </p:txBody>
      </p:sp>
    </p:spTree>
    <p:extLst>
      <p:ext uri="{BB962C8B-B14F-4D97-AF65-F5344CB8AC3E}">
        <p14:creationId xmlns:p14="http://schemas.microsoft.com/office/powerpoint/2010/main" val="8549677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88009A-80AA-9959-6FF0-E9C3C4C63A87}"/>
              </a:ext>
            </a:extLst>
          </p:cNvPr>
          <p:cNvSpPr>
            <a:spLocks noGrp="1"/>
          </p:cNvSpPr>
          <p:nvPr>
            <p:ph idx="1"/>
          </p:nvPr>
        </p:nvSpPr>
        <p:spPr>
          <a:xfrm>
            <a:off x="381000" y="533400"/>
            <a:ext cx="4495800" cy="4351338"/>
          </a:xfrm>
        </p:spPr>
        <p:txBody>
          <a:bodyPr/>
          <a:lstStyle/>
          <a:p>
            <a:pPr marL="0" indent="0" algn="ctr">
              <a:buNone/>
            </a:pPr>
            <a:r>
              <a:rPr lang="en-US" sz="3600" dirty="0"/>
              <a:t>Case 8</a:t>
            </a:r>
          </a:p>
          <a:p>
            <a:r>
              <a:rPr lang="en-US" sz="2400" dirty="0"/>
              <a:t>CB is a 66yo M, T1DM since 21yo, BMI=33, lives with hypothyroidism, HTN, HLD, obesity</a:t>
            </a:r>
          </a:p>
          <a:p>
            <a:r>
              <a:rPr lang="en-US" sz="2400" dirty="0"/>
              <a:t>Eats 2 meals/day</a:t>
            </a:r>
          </a:p>
          <a:p>
            <a:r>
              <a:rPr lang="en-US" sz="2400" dirty="0"/>
              <a:t>Recently started CGM</a:t>
            </a:r>
          </a:p>
          <a:p>
            <a:r>
              <a:rPr lang="en-US" sz="2400" dirty="0"/>
              <a:t>Meds:</a:t>
            </a:r>
          </a:p>
          <a:p>
            <a:pPr lvl="1"/>
            <a:r>
              <a:rPr lang="en-US" sz="2400" dirty="0" err="1"/>
              <a:t>Basaglar</a:t>
            </a:r>
            <a:r>
              <a:rPr lang="en-US" sz="2400" dirty="0"/>
              <a:t> 25 units twice daily</a:t>
            </a:r>
          </a:p>
          <a:p>
            <a:pPr lvl="1"/>
            <a:r>
              <a:rPr lang="en-US" sz="2400" dirty="0" err="1"/>
              <a:t>Semaglutide</a:t>
            </a:r>
            <a:r>
              <a:rPr lang="en-US" sz="2400" dirty="0"/>
              <a:t> 0.25mg weekly</a:t>
            </a:r>
          </a:p>
          <a:p>
            <a:pPr lvl="1"/>
            <a:r>
              <a:rPr lang="en-US" sz="2400" dirty="0" err="1"/>
              <a:t>Aspart</a:t>
            </a:r>
            <a:r>
              <a:rPr lang="en-US" sz="2400" dirty="0"/>
              <a:t> 10 units +ss2, 2-3 units 1-2 hours post meal if glucose high </a:t>
            </a:r>
          </a:p>
          <a:p>
            <a:pPr lvl="1"/>
            <a:endParaRPr lang="en-US" dirty="0"/>
          </a:p>
        </p:txBody>
      </p:sp>
      <p:pic>
        <p:nvPicPr>
          <p:cNvPr id="7" name="Picture 6">
            <a:extLst>
              <a:ext uri="{FF2B5EF4-FFF2-40B4-BE49-F238E27FC236}">
                <a16:creationId xmlns:a16="http://schemas.microsoft.com/office/drawing/2014/main" id="{1B531AC2-DA67-8F75-EB78-D1C011BFD9AA}"/>
              </a:ext>
            </a:extLst>
          </p:cNvPr>
          <p:cNvPicPr>
            <a:picLocks noChangeAspect="1"/>
          </p:cNvPicPr>
          <p:nvPr/>
        </p:nvPicPr>
        <p:blipFill>
          <a:blip r:embed="rId3"/>
          <a:stretch>
            <a:fillRect/>
          </a:stretch>
        </p:blipFill>
        <p:spPr>
          <a:xfrm>
            <a:off x="5596164" y="228600"/>
            <a:ext cx="6214836" cy="6452043"/>
          </a:xfrm>
          <a:prstGeom prst="rect">
            <a:avLst/>
          </a:prstGeom>
        </p:spPr>
      </p:pic>
    </p:spTree>
    <p:extLst>
      <p:ext uri="{BB962C8B-B14F-4D97-AF65-F5344CB8AC3E}">
        <p14:creationId xmlns:p14="http://schemas.microsoft.com/office/powerpoint/2010/main" val="8330233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0F98-F176-CB55-1C42-5BCAA7FABADB}"/>
              </a:ext>
            </a:extLst>
          </p:cNvPr>
          <p:cNvSpPr>
            <a:spLocks noGrp="1"/>
          </p:cNvSpPr>
          <p:nvPr>
            <p:ph type="title"/>
          </p:nvPr>
        </p:nvSpPr>
        <p:spPr>
          <a:xfrm>
            <a:off x="252549" y="2236109"/>
            <a:ext cx="4572000" cy="1325563"/>
          </a:xfrm>
        </p:spPr>
        <p:txBody>
          <a:bodyPr/>
          <a:lstStyle/>
          <a:p>
            <a:r>
              <a:rPr lang="en-US" sz="3600" dirty="0"/>
              <a:t>Let’s take a deeper data dive, since he recorded doses!</a:t>
            </a:r>
          </a:p>
        </p:txBody>
      </p:sp>
      <p:pic>
        <p:nvPicPr>
          <p:cNvPr id="9" name="Content Placeholder 8">
            <a:extLst>
              <a:ext uri="{FF2B5EF4-FFF2-40B4-BE49-F238E27FC236}">
                <a16:creationId xmlns:a16="http://schemas.microsoft.com/office/drawing/2014/main" id="{22C2E36C-7F47-EAF5-52B6-C60B5E37CD83}"/>
              </a:ext>
            </a:extLst>
          </p:cNvPr>
          <p:cNvPicPr>
            <a:picLocks noGrp="1" noChangeAspect="1"/>
          </p:cNvPicPr>
          <p:nvPr>
            <p:ph idx="1"/>
          </p:nvPr>
        </p:nvPicPr>
        <p:blipFill>
          <a:blip r:embed="rId3"/>
          <a:stretch>
            <a:fillRect/>
          </a:stretch>
        </p:blipFill>
        <p:spPr>
          <a:xfrm>
            <a:off x="4800600" y="4621891"/>
            <a:ext cx="7239000" cy="2007509"/>
          </a:xfrm>
        </p:spPr>
      </p:pic>
      <p:pic>
        <p:nvPicPr>
          <p:cNvPr id="7" name="Picture 6">
            <a:extLst>
              <a:ext uri="{FF2B5EF4-FFF2-40B4-BE49-F238E27FC236}">
                <a16:creationId xmlns:a16="http://schemas.microsoft.com/office/drawing/2014/main" id="{4C807705-15F1-C023-C9FB-1D1A900FE2F5}"/>
              </a:ext>
            </a:extLst>
          </p:cNvPr>
          <p:cNvPicPr>
            <a:picLocks noChangeAspect="1"/>
          </p:cNvPicPr>
          <p:nvPr/>
        </p:nvPicPr>
        <p:blipFill>
          <a:blip r:embed="rId4"/>
          <a:stretch>
            <a:fillRect/>
          </a:stretch>
        </p:blipFill>
        <p:spPr>
          <a:xfrm>
            <a:off x="4800600" y="0"/>
            <a:ext cx="6873063" cy="4778829"/>
          </a:xfrm>
          <a:prstGeom prst="rect">
            <a:avLst/>
          </a:prstGeom>
        </p:spPr>
      </p:pic>
    </p:spTree>
    <p:extLst>
      <p:ext uri="{BB962C8B-B14F-4D97-AF65-F5344CB8AC3E}">
        <p14:creationId xmlns:p14="http://schemas.microsoft.com/office/powerpoint/2010/main" val="21764667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14EC-766E-3AA6-0CA4-1E2F253F7D4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1CC8CB3-F797-C5D1-22D3-595806B0FB4A}"/>
              </a:ext>
            </a:extLst>
          </p:cNvPr>
          <p:cNvPicPr>
            <a:picLocks noGrp="1" noChangeAspect="1"/>
          </p:cNvPicPr>
          <p:nvPr>
            <p:ph idx="1"/>
          </p:nvPr>
        </p:nvPicPr>
        <p:blipFill>
          <a:blip r:embed="rId3"/>
          <a:stretch>
            <a:fillRect/>
          </a:stretch>
        </p:blipFill>
        <p:spPr>
          <a:xfrm>
            <a:off x="685800" y="99490"/>
            <a:ext cx="10515600" cy="2909346"/>
          </a:xfrm>
        </p:spPr>
      </p:pic>
      <p:pic>
        <p:nvPicPr>
          <p:cNvPr id="7" name="Picture 6">
            <a:extLst>
              <a:ext uri="{FF2B5EF4-FFF2-40B4-BE49-F238E27FC236}">
                <a16:creationId xmlns:a16="http://schemas.microsoft.com/office/drawing/2014/main" id="{A98A37C8-8E8C-BD26-C491-A8778DB2F9D3}"/>
              </a:ext>
            </a:extLst>
          </p:cNvPr>
          <p:cNvPicPr>
            <a:picLocks noChangeAspect="1"/>
          </p:cNvPicPr>
          <p:nvPr/>
        </p:nvPicPr>
        <p:blipFill>
          <a:blip r:embed="rId4"/>
          <a:stretch>
            <a:fillRect/>
          </a:stretch>
        </p:blipFill>
        <p:spPr>
          <a:xfrm>
            <a:off x="1600200" y="2860089"/>
            <a:ext cx="7315200" cy="3938954"/>
          </a:xfrm>
          <a:prstGeom prst="rect">
            <a:avLst/>
          </a:prstGeom>
        </p:spPr>
      </p:pic>
    </p:spTree>
    <p:extLst>
      <p:ext uri="{BB962C8B-B14F-4D97-AF65-F5344CB8AC3E}">
        <p14:creationId xmlns:p14="http://schemas.microsoft.com/office/powerpoint/2010/main" val="1685779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9932-B0D0-4CDD-1FF5-4903860B9218}"/>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354DC77-CC23-8185-AD45-904F367ADA69}"/>
              </a:ext>
            </a:extLst>
          </p:cNvPr>
          <p:cNvPicPr>
            <a:picLocks noGrp="1" noChangeAspect="1"/>
          </p:cNvPicPr>
          <p:nvPr>
            <p:ph idx="1"/>
          </p:nvPr>
        </p:nvPicPr>
        <p:blipFill>
          <a:blip r:embed="rId2"/>
          <a:stretch>
            <a:fillRect/>
          </a:stretch>
        </p:blipFill>
        <p:spPr>
          <a:xfrm>
            <a:off x="685800" y="2535036"/>
            <a:ext cx="10515600" cy="1975202"/>
          </a:xfrm>
        </p:spPr>
      </p:pic>
      <p:pic>
        <p:nvPicPr>
          <p:cNvPr id="5" name="Picture 4">
            <a:extLst>
              <a:ext uri="{FF2B5EF4-FFF2-40B4-BE49-F238E27FC236}">
                <a16:creationId xmlns:a16="http://schemas.microsoft.com/office/drawing/2014/main" id="{30E8CB6B-2311-0609-2A66-647340987B6D}"/>
              </a:ext>
            </a:extLst>
          </p:cNvPr>
          <p:cNvPicPr>
            <a:picLocks noChangeAspect="1"/>
          </p:cNvPicPr>
          <p:nvPr/>
        </p:nvPicPr>
        <p:blipFill>
          <a:blip r:embed="rId3"/>
          <a:stretch>
            <a:fillRect/>
          </a:stretch>
        </p:blipFill>
        <p:spPr>
          <a:xfrm>
            <a:off x="801189" y="110924"/>
            <a:ext cx="9104811" cy="2639960"/>
          </a:xfrm>
          <a:prstGeom prst="rect">
            <a:avLst/>
          </a:prstGeom>
        </p:spPr>
      </p:pic>
    </p:spTree>
    <p:extLst>
      <p:ext uri="{BB962C8B-B14F-4D97-AF65-F5344CB8AC3E}">
        <p14:creationId xmlns:p14="http://schemas.microsoft.com/office/powerpoint/2010/main" val="3701492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FCCF-BC33-B405-35AB-6DC0174D76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92F202-7055-9DB2-E762-5847C6B5F25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68E538-072A-CD6E-D358-2C8A8C3EBCBE}"/>
              </a:ext>
            </a:extLst>
          </p:cNvPr>
          <p:cNvPicPr>
            <a:picLocks noChangeAspect="1"/>
          </p:cNvPicPr>
          <p:nvPr/>
        </p:nvPicPr>
        <p:blipFill>
          <a:blip r:embed="rId2"/>
          <a:stretch>
            <a:fillRect/>
          </a:stretch>
        </p:blipFill>
        <p:spPr>
          <a:xfrm>
            <a:off x="838200" y="320465"/>
            <a:ext cx="9802593" cy="3010320"/>
          </a:xfrm>
          <a:prstGeom prst="rect">
            <a:avLst/>
          </a:prstGeom>
        </p:spPr>
      </p:pic>
      <p:pic>
        <p:nvPicPr>
          <p:cNvPr id="9" name="Picture 8">
            <a:extLst>
              <a:ext uri="{FF2B5EF4-FFF2-40B4-BE49-F238E27FC236}">
                <a16:creationId xmlns:a16="http://schemas.microsoft.com/office/drawing/2014/main" id="{8C1B749E-8E22-A698-D4EA-AE11308913E8}"/>
              </a:ext>
            </a:extLst>
          </p:cNvPr>
          <p:cNvPicPr>
            <a:picLocks noChangeAspect="1"/>
          </p:cNvPicPr>
          <p:nvPr/>
        </p:nvPicPr>
        <p:blipFill>
          <a:blip r:embed="rId3"/>
          <a:stretch>
            <a:fillRect/>
          </a:stretch>
        </p:blipFill>
        <p:spPr>
          <a:xfrm>
            <a:off x="560469" y="3323789"/>
            <a:ext cx="10793331" cy="3124636"/>
          </a:xfrm>
          <a:prstGeom prst="rect">
            <a:avLst/>
          </a:prstGeom>
        </p:spPr>
      </p:pic>
    </p:spTree>
    <p:extLst>
      <p:ext uri="{BB962C8B-B14F-4D97-AF65-F5344CB8AC3E}">
        <p14:creationId xmlns:p14="http://schemas.microsoft.com/office/powerpoint/2010/main" val="23201937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6F0-1E2B-E4F4-FBB6-998CB0F934F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2A74C0CD-E101-B635-E884-4A6CF1308DD1}"/>
              </a:ext>
            </a:extLst>
          </p:cNvPr>
          <p:cNvSpPr>
            <a:spLocks noGrp="1"/>
          </p:cNvSpPr>
          <p:nvPr>
            <p:ph idx="1"/>
          </p:nvPr>
        </p:nvSpPr>
        <p:spPr/>
        <p:txBody>
          <a:bodyPr/>
          <a:lstStyle/>
          <a:p>
            <a:r>
              <a:rPr lang="en-US" dirty="0"/>
              <a:t>Increase </a:t>
            </a:r>
            <a:r>
              <a:rPr lang="en-US" dirty="0" err="1"/>
              <a:t>semaglutide</a:t>
            </a:r>
            <a:r>
              <a:rPr lang="en-US" dirty="0"/>
              <a:t> to 0.5mg weekly</a:t>
            </a:r>
          </a:p>
          <a:p>
            <a:r>
              <a:rPr lang="en-US" dirty="0"/>
              <a:t>Change </a:t>
            </a:r>
            <a:r>
              <a:rPr lang="en-US" dirty="0" err="1"/>
              <a:t>basaglar</a:t>
            </a:r>
            <a:r>
              <a:rPr lang="en-US" dirty="0"/>
              <a:t> to 42 </a:t>
            </a:r>
            <a:r>
              <a:rPr lang="en-US" dirty="0" err="1"/>
              <a:t>untis</a:t>
            </a:r>
            <a:r>
              <a:rPr lang="en-US" dirty="0"/>
              <a:t> once daily</a:t>
            </a:r>
          </a:p>
          <a:p>
            <a:r>
              <a:rPr lang="en-US" dirty="0"/>
              <a:t>Advised to wait 4 hours between </a:t>
            </a:r>
            <a:r>
              <a:rPr lang="en-US" dirty="0" err="1"/>
              <a:t>aspart</a:t>
            </a:r>
            <a:r>
              <a:rPr lang="en-US" dirty="0"/>
              <a:t> doses, log doses into app </a:t>
            </a:r>
          </a:p>
        </p:txBody>
      </p:sp>
    </p:spTree>
    <p:extLst>
      <p:ext uri="{BB962C8B-B14F-4D97-AF65-F5344CB8AC3E}">
        <p14:creationId xmlns:p14="http://schemas.microsoft.com/office/powerpoint/2010/main" val="24598329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47B31-F84D-FF04-4152-82BB4F372646}"/>
              </a:ext>
            </a:extLst>
          </p:cNvPr>
          <p:cNvSpPr>
            <a:spLocks noGrp="1"/>
          </p:cNvSpPr>
          <p:nvPr>
            <p:ph type="title"/>
          </p:nvPr>
        </p:nvSpPr>
        <p:spPr>
          <a:xfrm>
            <a:off x="0" y="228600"/>
            <a:ext cx="5142412" cy="1325563"/>
          </a:xfrm>
        </p:spPr>
        <p:txBody>
          <a:bodyPr/>
          <a:lstStyle/>
          <a:p>
            <a:r>
              <a:rPr lang="en-US" dirty="0"/>
              <a:t>Case 9</a:t>
            </a:r>
          </a:p>
        </p:txBody>
      </p:sp>
      <p:sp>
        <p:nvSpPr>
          <p:cNvPr id="3" name="Content Placeholder 2">
            <a:extLst>
              <a:ext uri="{FF2B5EF4-FFF2-40B4-BE49-F238E27FC236}">
                <a16:creationId xmlns:a16="http://schemas.microsoft.com/office/drawing/2014/main" id="{A5031AEC-592D-7457-BAF3-F67C301CFAFF}"/>
              </a:ext>
            </a:extLst>
          </p:cNvPr>
          <p:cNvSpPr>
            <a:spLocks noGrp="1"/>
          </p:cNvSpPr>
          <p:nvPr>
            <p:ph idx="1"/>
          </p:nvPr>
        </p:nvSpPr>
        <p:spPr>
          <a:xfrm>
            <a:off x="-32657" y="1752600"/>
            <a:ext cx="5257800" cy="4351338"/>
          </a:xfrm>
        </p:spPr>
        <p:txBody>
          <a:bodyPr/>
          <a:lstStyle/>
          <a:p>
            <a:r>
              <a:rPr lang="en-US" sz="3600" dirty="0"/>
              <a:t>MK is a 65yoM with T2DM</a:t>
            </a:r>
          </a:p>
          <a:p>
            <a:r>
              <a:rPr lang="en-US" sz="3600" dirty="0"/>
              <a:t>Meds include glargine 36 units daily, </a:t>
            </a:r>
            <a:r>
              <a:rPr lang="en-US" sz="3600" dirty="0" err="1"/>
              <a:t>semaglutide</a:t>
            </a:r>
            <a:r>
              <a:rPr lang="en-US" sz="3600" dirty="0"/>
              <a:t> 2mg weekly, lispro ss2</a:t>
            </a:r>
          </a:p>
          <a:p>
            <a:r>
              <a:rPr lang="en-US" sz="3600" dirty="0"/>
              <a:t>A1C=7.2%</a:t>
            </a:r>
          </a:p>
          <a:p>
            <a:r>
              <a:rPr lang="en-US" sz="3600" dirty="0"/>
              <a:t>BMI=27</a:t>
            </a:r>
          </a:p>
          <a:p>
            <a:endParaRPr lang="en-US" dirty="0"/>
          </a:p>
        </p:txBody>
      </p:sp>
      <p:pic>
        <p:nvPicPr>
          <p:cNvPr id="7" name="Picture 6">
            <a:extLst>
              <a:ext uri="{FF2B5EF4-FFF2-40B4-BE49-F238E27FC236}">
                <a16:creationId xmlns:a16="http://schemas.microsoft.com/office/drawing/2014/main" id="{4FF4FB81-A2B3-CED8-D66D-F2D3F29E4B53}"/>
              </a:ext>
            </a:extLst>
          </p:cNvPr>
          <p:cNvPicPr>
            <a:picLocks noChangeAspect="1"/>
          </p:cNvPicPr>
          <p:nvPr/>
        </p:nvPicPr>
        <p:blipFill>
          <a:blip r:embed="rId2"/>
          <a:stretch>
            <a:fillRect/>
          </a:stretch>
        </p:blipFill>
        <p:spPr>
          <a:xfrm>
            <a:off x="5142412" y="28303"/>
            <a:ext cx="5943600" cy="5003157"/>
          </a:xfrm>
          <a:prstGeom prst="rect">
            <a:avLst/>
          </a:prstGeom>
        </p:spPr>
      </p:pic>
      <p:pic>
        <p:nvPicPr>
          <p:cNvPr id="9" name="Picture 8">
            <a:extLst>
              <a:ext uri="{FF2B5EF4-FFF2-40B4-BE49-F238E27FC236}">
                <a16:creationId xmlns:a16="http://schemas.microsoft.com/office/drawing/2014/main" id="{23EC06B1-A4B7-1E02-8BCE-19E00A0D1628}"/>
              </a:ext>
            </a:extLst>
          </p:cNvPr>
          <p:cNvPicPr>
            <a:picLocks noChangeAspect="1"/>
          </p:cNvPicPr>
          <p:nvPr/>
        </p:nvPicPr>
        <p:blipFill>
          <a:blip r:embed="rId3"/>
          <a:stretch>
            <a:fillRect/>
          </a:stretch>
        </p:blipFill>
        <p:spPr>
          <a:xfrm>
            <a:off x="5334000" y="4915989"/>
            <a:ext cx="5998008" cy="1918145"/>
          </a:xfrm>
          <a:prstGeom prst="rect">
            <a:avLst/>
          </a:prstGeom>
        </p:spPr>
      </p:pic>
    </p:spTree>
    <p:extLst>
      <p:ext uri="{BB962C8B-B14F-4D97-AF65-F5344CB8AC3E}">
        <p14:creationId xmlns:p14="http://schemas.microsoft.com/office/powerpoint/2010/main" val="297700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S_UNIQUEID" val="55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7.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PSAP">
      <a:dk1>
        <a:srgbClr val="116A9B"/>
      </a:dk1>
      <a:lt1>
        <a:srgbClr val="FFFFFF"/>
      </a:lt1>
      <a:dk2>
        <a:srgbClr val="116A9B"/>
      </a:dk2>
      <a:lt2>
        <a:srgbClr val="FFFFFF"/>
      </a:lt2>
      <a:accent1>
        <a:srgbClr val="116A9B"/>
      </a:accent1>
      <a:accent2>
        <a:srgbClr val="8DCFF3"/>
      </a:accent2>
      <a:accent3>
        <a:srgbClr val="FFFFFF"/>
      </a:accent3>
      <a:accent4>
        <a:srgbClr val="A5A5A5"/>
      </a:accent4>
      <a:accent5>
        <a:srgbClr val="116A9B"/>
      </a:accent5>
      <a:accent6>
        <a:srgbClr val="8DCFF3"/>
      </a:accent6>
      <a:hlink>
        <a:srgbClr val="116A9B"/>
      </a:hlink>
      <a:folHlink>
        <a:srgbClr val="8DCFF3"/>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35637</TotalTime>
  <Words>5528</Words>
  <Application>Microsoft Office PowerPoint</Application>
  <PresentationFormat>Widescreen</PresentationFormat>
  <Paragraphs>979</Paragraphs>
  <Slides>211</Slides>
  <Notes>92</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211</vt:i4>
      </vt:variant>
    </vt:vector>
  </HeadingPairs>
  <TitlesOfParts>
    <vt:vector size="236" baseType="lpstr">
      <vt:lpstr>MS PGothic</vt:lpstr>
      <vt:lpstr>Arial</vt:lpstr>
      <vt:lpstr>Arial Black</vt:lpstr>
      <vt:lpstr>Calibri</vt:lpstr>
      <vt:lpstr>Calibri Light</vt:lpstr>
      <vt:lpstr>Courier New</vt:lpstr>
      <vt:lpstr>Effra</vt:lpstr>
      <vt:lpstr>Franklin Gothic Demi</vt:lpstr>
      <vt:lpstr>Garamond</vt:lpstr>
      <vt:lpstr>ITC Avant Garde Std Bk</vt:lpstr>
      <vt:lpstr>ITC Avant Garde Std Md</vt:lpstr>
      <vt:lpstr>Lato</vt:lpstr>
      <vt:lpstr>Open Sans</vt:lpstr>
      <vt:lpstr>Poppins SemiBold</vt:lpstr>
      <vt:lpstr>Symbol</vt:lpstr>
      <vt:lpstr>Times New Roman</vt:lpstr>
      <vt:lpstr>Wingdings</vt:lpstr>
      <vt:lpstr>Wingdings 3</vt:lpstr>
      <vt:lpstr>1_Office Theme</vt:lpstr>
      <vt:lpstr>Edge</vt:lpstr>
      <vt:lpstr>1_Custom Design</vt:lpstr>
      <vt:lpstr>3_Office Theme</vt:lpstr>
      <vt:lpstr>4_Office Theme</vt:lpstr>
      <vt:lpstr>Custom Design</vt:lpstr>
      <vt:lpstr>1_Origin</vt:lpstr>
      <vt:lpstr> Tech Data Toolkit | Decoding the AGP Report: A Guide for CGM Data Interpretation -  2025  </vt:lpstr>
      <vt:lpstr>Land Acknowledgment</vt:lpstr>
      <vt:lpstr>We are Here to Help!</vt:lpstr>
      <vt:lpstr>Diabetes Education Services Inclusion Statement</vt:lpstr>
      <vt:lpstr>Tech Data Toolkit | Decoding the AGP Report</vt:lpstr>
      <vt:lpstr>Disclosures</vt:lpstr>
      <vt:lpstr>Learning Objectives</vt:lpstr>
      <vt:lpstr>Workshop Focus</vt:lpstr>
      <vt:lpstr>Outline</vt:lpstr>
      <vt:lpstr>We will be addressing diabetes meds today along with the data</vt:lpstr>
      <vt:lpstr>Part 1: CGM Data Primer </vt:lpstr>
      <vt:lpstr>At Least 42 Factors Affect Glucose!</vt:lpstr>
      <vt:lpstr>BGM vs CGM</vt:lpstr>
      <vt:lpstr>A1C Alone is Just Not Enough </vt:lpstr>
      <vt:lpstr>Personal CGM Options</vt:lpstr>
      <vt:lpstr>Integrated CGM </vt:lpstr>
      <vt:lpstr>CGM Key Metrics</vt:lpstr>
      <vt:lpstr>Time in Range (TIR) Goals:  International Consensus</vt:lpstr>
      <vt:lpstr>Ambulatory Glucose Profile Report</vt:lpstr>
      <vt:lpstr>Target Glucose Ranges</vt:lpstr>
      <vt:lpstr>Review of DATA- DATAA</vt:lpstr>
      <vt:lpstr>Tips for DATA Interpretation </vt:lpstr>
      <vt:lpstr>Data Systems</vt:lpstr>
      <vt:lpstr>Viewing CGM Data</vt:lpstr>
      <vt:lpstr>AGP Report Example CLARITY</vt:lpstr>
      <vt:lpstr>AGP Report Example: EVERSENSE</vt:lpstr>
      <vt:lpstr>AGP Report Example Libreview</vt:lpstr>
      <vt:lpstr>AGP Report Example Carelink</vt:lpstr>
      <vt:lpstr>Tidepool </vt:lpstr>
      <vt:lpstr>Glooko</vt:lpstr>
      <vt:lpstr>Dexcom Clarity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Libreview</vt:lpstr>
      <vt:lpstr>PowerPoint Presentation</vt:lpstr>
      <vt:lpstr>Glucose Patterns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Glooko</vt:lpstr>
      <vt:lpstr>PowerPoint Presentation</vt:lpstr>
      <vt:lpstr>PowerPoint Presentation</vt:lpstr>
      <vt:lpstr>Overview</vt:lpstr>
      <vt:lpstr>CGM Overlay</vt:lpstr>
      <vt:lpstr>Resource: Which Reports? </vt:lpstr>
      <vt:lpstr>Part 2: CGM Cases</vt:lpstr>
      <vt:lpstr>Case 1</vt:lpstr>
      <vt:lpstr>PowerPoint Presentation</vt:lpstr>
      <vt:lpstr>Missed dose of lispro</vt:lpstr>
      <vt:lpstr>3 weeks later</vt:lpstr>
      <vt:lpstr>What Do the Guidelines Say? </vt:lpstr>
      <vt:lpstr>PowerPoint Presentation</vt:lpstr>
      <vt:lpstr>Medication Choices Based on Guidelines </vt:lpstr>
      <vt:lpstr>PowerPoint Presentation</vt:lpstr>
      <vt:lpstr>6 Months Later</vt:lpstr>
      <vt:lpstr>Case 2</vt:lpstr>
      <vt:lpstr>Discussion</vt:lpstr>
      <vt:lpstr>PowerPoint Presentation</vt:lpstr>
      <vt:lpstr>Case 3</vt:lpstr>
      <vt:lpstr>Best Day</vt:lpstr>
      <vt:lpstr>PowerPoint Presentation</vt:lpstr>
      <vt:lpstr>Case 4</vt:lpstr>
      <vt:lpstr>PowerPoint Presentation</vt:lpstr>
      <vt:lpstr>PowerPoint Presentation</vt:lpstr>
      <vt:lpstr>PowerPoint Presentation</vt:lpstr>
      <vt:lpstr>My Plan </vt:lpstr>
      <vt:lpstr>Case 5</vt:lpstr>
      <vt:lpstr>PowerPoint Presentation</vt:lpstr>
      <vt:lpstr>Plan</vt:lpstr>
      <vt:lpstr>Case 6</vt:lpstr>
      <vt:lpstr>PowerPoint Presentation</vt:lpstr>
      <vt:lpstr>Plan</vt:lpstr>
      <vt:lpstr>2 Months Later</vt:lpstr>
      <vt:lpstr>1 Year Later</vt:lpstr>
      <vt:lpstr>PowerPoint Presentation</vt:lpstr>
      <vt:lpstr>Diet Recall</vt:lpstr>
      <vt:lpstr>My Plan</vt:lpstr>
      <vt:lpstr>Case 7</vt:lpstr>
      <vt:lpstr>PowerPoint Presentation</vt:lpstr>
      <vt:lpstr>Additional Info </vt:lpstr>
      <vt:lpstr>The Plan</vt:lpstr>
      <vt:lpstr>PowerPoint Presentation</vt:lpstr>
      <vt:lpstr>Let’s take a deeper data dive, since he recorded doses!</vt:lpstr>
      <vt:lpstr>PowerPoint Presentation</vt:lpstr>
      <vt:lpstr>PowerPoint Presentation</vt:lpstr>
      <vt:lpstr>PowerPoint Presentation</vt:lpstr>
      <vt:lpstr>The Plan</vt:lpstr>
      <vt:lpstr>Case 9</vt:lpstr>
      <vt:lpstr>PowerPoint Presentation</vt:lpstr>
      <vt:lpstr>Follow Up</vt:lpstr>
      <vt:lpstr>Part 3: Insulin Pump &amp; Connected Pen Data Primer</vt:lpstr>
      <vt:lpstr>Connected Pens</vt:lpstr>
      <vt:lpstr>Dose Calculator</vt:lpstr>
      <vt:lpstr>AID Systems</vt:lpstr>
      <vt:lpstr>Hybrid-Closed Loop</vt:lpstr>
      <vt:lpstr>Control IQ Targets</vt:lpstr>
      <vt:lpstr>Pump Comparison</vt:lpstr>
      <vt:lpstr>Pump Comparison</vt:lpstr>
      <vt:lpstr>Panther Tools</vt:lpstr>
      <vt:lpstr>Data Platforms</vt:lpstr>
      <vt:lpstr>InPen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T:Connect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Glooko</vt:lpstr>
      <vt:lpstr>My Go To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Carelink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Viewing Data: Pumps and Pens</vt:lpstr>
      <vt:lpstr>Part 4 Insulin pump and connected pen cases + Q/A </vt:lpstr>
      <vt:lpstr>PowerPoint Presentation</vt:lpstr>
      <vt:lpstr>Case 1: Are Pumps Just for T1D? </vt:lpstr>
      <vt:lpstr>Guidelines: ADA</vt:lpstr>
      <vt:lpstr>Case 1</vt:lpstr>
      <vt:lpstr>Case 2: Rebound Hyperglycemia</vt:lpstr>
      <vt:lpstr>Case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Plan </vt:lpstr>
      <vt:lpstr>Follow Up</vt:lpstr>
      <vt:lpstr>Case 4</vt:lpstr>
      <vt:lpstr>PowerPoint Presentation</vt:lpstr>
      <vt:lpstr>The Conversation</vt:lpstr>
      <vt:lpstr>6 Weeks Later</vt:lpstr>
      <vt:lpstr>PowerPoint Presentation</vt:lpstr>
      <vt:lpstr>Case 5: Fake Carbs</vt:lpstr>
      <vt:lpstr>Case 6</vt:lpstr>
      <vt:lpstr>PowerPoint Presentation</vt:lpstr>
      <vt:lpstr>PowerPoint Presentation</vt:lpstr>
      <vt:lpstr>PowerPoint Presentation</vt:lpstr>
      <vt:lpstr>Question </vt:lpstr>
      <vt:lpstr>Plan</vt:lpstr>
      <vt:lpstr>Case 7: Exercise</vt:lpstr>
      <vt:lpstr>Case 8: Exercise</vt:lpstr>
      <vt:lpstr>Case 9</vt:lpstr>
      <vt:lpstr>PowerPoint Presentation</vt:lpstr>
      <vt:lpstr>PowerPoint Presentation</vt:lpstr>
      <vt:lpstr>PowerPoint Presentation</vt:lpstr>
      <vt:lpstr>PowerPoint Presentation</vt:lpstr>
      <vt:lpstr>PowerPoint Presentation</vt:lpstr>
      <vt:lpstr>The Plan</vt:lpstr>
      <vt:lpstr>Case 10</vt:lpstr>
      <vt:lpstr>Settings</vt:lpstr>
      <vt:lpstr>PowerPoint Presentation</vt:lpstr>
      <vt:lpstr>PowerPoint Presentation</vt:lpstr>
      <vt:lpstr>Case 10 Key Takeaways</vt:lpstr>
      <vt:lpstr>Case 11</vt:lpstr>
      <vt:lpstr>PowerPoint Presentation</vt:lpstr>
      <vt:lpstr>PowerPoint Presentation</vt:lpstr>
      <vt:lpstr>PowerPoint Presentation</vt:lpstr>
      <vt:lpstr>Summary</vt:lpstr>
      <vt:lpstr>PowerPoint Presentation</vt:lpstr>
      <vt:lpstr>Additional Resources</vt:lpstr>
      <vt:lpstr>Viewing Data</vt:lpstr>
      <vt:lpstr>Learn All About the Tech </vt:lpstr>
      <vt:lpstr>Simulation Apps to Test it Out </vt:lpstr>
      <vt:lpstr>Panther Tools</vt:lpstr>
      <vt:lpstr>Panther Tools </vt:lpstr>
      <vt:lpstr>Thank You</vt:lpstr>
    </vt:vector>
  </TitlesOfParts>
  <Company>Cleveland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 Graph</dc:title>
  <dc:creator>Zwischenberger, Andrea</dc:creator>
  <cp:lastModifiedBy>Beverly Thomassian</cp:lastModifiedBy>
  <cp:revision>197</cp:revision>
  <cp:lastPrinted>2019-05-03T11:18:08Z</cp:lastPrinted>
  <dcterms:created xsi:type="dcterms:W3CDTF">2014-11-21T19:31:52Z</dcterms:created>
  <dcterms:modified xsi:type="dcterms:W3CDTF">2025-04-29T21:40:49Z</dcterms:modified>
</cp:coreProperties>
</file>