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435" r:id="rId2"/>
    <p:sldId id="2145707221" r:id="rId3"/>
    <p:sldId id="2145707220" r:id="rId4"/>
    <p:sldId id="2141411153" r:id="rId5"/>
    <p:sldId id="2141411157" r:id="rId6"/>
    <p:sldId id="2145707225" r:id="rId7"/>
    <p:sldId id="2145707223" r:id="rId8"/>
    <p:sldId id="268" r:id="rId9"/>
    <p:sldId id="2145707224" r:id="rId10"/>
    <p:sldId id="2141411156" r:id="rId11"/>
    <p:sldId id="3659" r:id="rId12"/>
    <p:sldId id="3576" r:id="rId13"/>
    <p:sldId id="2141411125" r:id="rId14"/>
  </p:sldIdLst>
  <p:sldSz cx="9144000" cy="6858000" type="screen4x3"/>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45A"/>
    <a:srgbClr val="5E3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61380" autoAdjust="0"/>
  </p:normalViewPr>
  <p:slideViewPr>
    <p:cSldViewPr>
      <p:cViewPr varScale="1">
        <p:scale>
          <a:sx n="68" d="100"/>
          <a:sy n="68" d="100"/>
        </p:scale>
        <p:origin x="303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38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406400" y="8961121"/>
            <a:ext cx="3169920" cy="481726"/>
          </a:xfrm>
          <a:prstGeom prst="rect">
            <a:avLst/>
          </a:prstGeom>
        </p:spPr>
        <p:txBody>
          <a:bodyPr vert="horz" lIns="96661" tIns="48331" rIns="96661" bIns="48331" rtlCol="0" anchor="b"/>
          <a:lstStyle>
            <a:lvl1pPr algn="l">
              <a:defRPr sz="1300"/>
            </a:lvl1pPr>
          </a:lstStyle>
          <a:p>
            <a:r>
              <a:rPr lang="en-US" dirty="0"/>
              <a:t>©Diabetes Education Services 1998-2024</a:t>
            </a:r>
          </a:p>
        </p:txBody>
      </p:sp>
      <p:sp>
        <p:nvSpPr>
          <p:cNvPr id="5" name="Slide Number Placeholder 4"/>
          <p:cNvSpPr>
            <a:spLocks noGrp="1"/>
          </p:cNvSpPr>
          <p:nvPr>
            <p:ph type="sldNum" sz="quarter" idx="3"/>
          </p:nvPr>
        </p:nvSpPr>
        <p:spPr>
          <a:xfrm>
            <a:off x="3738880" y="8961120"/>
            <a:ext cx="3169920" cy="481726"/>
          </a:xfrm>
          <a:prstGeom prst="rect">
            <a:avLst/>
          </a:prstGeom>
        </p:spPr>
        <p:txBody>
          <a:bodyPr vert="horz" lIns="96661" tIns="48331" rIns="96661" bIns="48331" rtlCol="0" anchor="b"/>
          <a:lstStyle>
            <a:lvl1pPr algn="r">
              <a:defRPr sz="1300"/>
            </a:lvl1pPr>
          </a:lstStyle>
          <a:p>
            <a:r>
              <a:rPr lang="en-US" dirty="0"/>
              <a:t>www.DiabetesEd.net        Page </a:t>
            </a:r>
            <a:fld id="{9E506FC7-8CED-4EA1-9E70-3026EAF56C22}" type="slidenum">
              <a:rPr lang="en-US" smtClean="0"/>
              <a:t>‹#›</a:t>
            </a:fld>
            <a:endParaRPr lang="en-US" dirty="0"/>
          </a:p>
        </p:txBody>
      </p:sp>
    </p:spTree>
    <p:custDataLst>
      <p:tags r:id="rId2"/>
    </p:custDataLst>
    <p:extLst>
      <p:ext uri="{BB962C8B-B14F-4D97-AF65-F5344CB8AC3E}">
        <p14:creationId xmlns:p14="http://schemas.microsoft.com/office/powerpoint/2010/main" val="309138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B3F865E-7DC9-466F-929A-3C49D925754D}" type="datetimeFigureOut">
              <a:rPr lang="en-US" smtClean="0"/>
              <a:t>5/1/2025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5E225C-EA32-49AA-BCE1-CBED354D9589}" type="slidenum">
              <a:rPr lang="en-US" smtClean="0"/>
              <a:t>‹#›</a:t>
            </a:fld>
            <a:endParaRPr lang="en-US"/>
          </a:p>
        </p:txBody>
      </p:sp>
    </p:spTree>
    <p:extLst>
      <p:ext uri="{BB962C8B-B14F-4D97-AF65-F5344CB8AC3E}">
        <p14:creationId xmlns:p14="http://schemas.microsoft.com/office/powerpoint/2010/main" val="15190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9E01E-3F3B-37D9-DE6F-9B3B8E99D976}"/>
            </a:ext>
          </a:extLst>
        </p:cNvPr>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CACE546E-9FC5-B630-B78A-C2AEAA24253E}"/>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33CAA25D-9044-B5C1-407C-92C351535C9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a:extLst>
              <a:ext uri="{FF2B5EF4-FFF2-40B4-BE49-F238E27FC236}">
                <a16:creationId xmlns:a16="http://schemas.microsoft.com/office/drawing/2014/main" id="{73BF9F77-41D0-A674-9024-E541A4B7BCAF}"/>
              </a:ext>
            </a:extLst>
          </p:cNvPr>
          <p:cNvSpPr>
            <a:spLocks noGrp="1"/>
          </p:cNvSpPr>
          <p:nvPr>
            <p:ph type="ftr" sz="quarter" idx="4"/>
          </p:nvPr>
        </p:nvSpPr>
        <p:spPr/>
        <p:txBody>
          <a:bodyPr/>
          <a:lstStyle/>
          <a:p>
            <a:pPr>
              <a:defRPr/>
            </a:pPr>
            <a:r>
              <a:rPr lang="en-US"/>
              <a:t>Diabetes Educational Services© (530) 893 - 8635 </a:t>
            </a:r>
          </a:p>
        </p:txBody>
      </p:sp>
      <p:sp>
        <p:nvSpPr>
          <p:cNvPr id="200709" name="Slide Number Placeholder 4">
            <a:extLst>
              <a:ext uri="{FF2B5EF4-FFF2-40B4-BE49-F238E27FC236}">
                <a16:creationId xmlns:a16="http://schemas.microsoft.com/office/drawing/2014/main" id="{91ACCD94-217E-B0F8-F473-F237471BB047}"/>
              </a:ext>
            </a:extLst>
          </p:cNvPr>
          <p:cNvSpPr>
            <a:spLocks noGrp="1"/>
          </p:cNvSpPr>
          <p:nvPr>
            <p:ph type="sldNum" sz="quarter" idx="5"/>
          </p:nvPr>
        </p:nvSpPr>
        <p:spPr/>
        <p:txBody>
          <a:bodyPr/>
          <a:lstStyle/>
          <a:p>
            <a:pPr>
              <a:defRPr/>
            </a:pPr>
            <a:fld id="{6C0D7F80-B385-4B43-9759-1791FA5BC9CB}" type="slidenum">
              <a:rPr lang="en-US" smtClean="0"/>
              <a:pPr>
                <a:defRPr/>
              </a:pPr>
              <a:t>2</a:t>
            </a:fld>
            <a:endParaRPr lang="en-US"/>
          </a:p>
        </p:txBody>
      </p:sp>
    </p:spTree>
    <p:extLst>
      <p:ext uri="{BB962C8B-B14F-4D97-AF65-F5344CB8AC3E}">
        <p14:creationId xmlns:p14="http://schemas.microsoft.com/office/powerpoint/2010/main" val="424824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03780" name="Footer Placeholder 3"/>
          <p:cNvSpPr>
            <a:spLocks noGrp="1"/>
          </p:cNvSpPr>
          <p:nvPr>
            <p:ph type="ftr" sz="quarter" idx="4"/>
          </p:nvPr>
        </p:nvSpPr>
        <p:spPr/>
        <p:txBody>
          <a:bodyPr/>
          <a:lstStyle/>
          <a:p>
            <a:pPr>
              <a:defRPr/>
            </a:pPr>
            <a:r>
              <a:rPr lang="en-US"/>
              <a:t>Diabetes Educational Services© (530) 893 - 8635 </a:t>
            </a:r>
          </a:p>
        </p:txBody>
      </p:sp>
      <p:sp>
        <p:nvSpPr>
          <p:cNvPr id="203781" name="Slide Number Placeholder 4"/>
          <p:cNvSpPr>
            <a:spLocks noGrp="1"/>
          </p:cNvSpPr>
          <p:nvPr>
            <p:ph type="sldNum" sz="quarter" idx="5"/>
          </p:nvPr>
        </p:nvSpPr>
        <p:spPr/>
        <p:txBody>
          <a:bodyPr/>
          <a:lstStyle/>
          <a:p>
            <a:pPr>
              <a:defRPr/>
            </a:pPr>
            <a:fld id="{846F945C-EDAC-4AA4-817A-977FC9069538}" type="slidenum">
              <a:rPr lang="en-US" smtClean="0"/>
              <a:pPr>
                <a:defRPr/>
              </a:pPr>
              <a:t>12</a:t>
            </a:fld>
            <a:endParaRPr lang="en-US"/>
          </a:p>
        </p:txBody>
      </p:sp>
    </p:spTree>
    <p:extLst>
      <p:ext uri="{BB962C8B-B14F-4D97-AF65-F5344CB8AC3E}">
        <p14:creationId xmlns:p14="http://schemas.microsoft.com/office/powerpoint/2010/main" val="114565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257300" y="720725"/>
            <a:ext cx="4800600" cy="3600450"/>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r>
              <a:rPr lang="en-US">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latin typeface="Times New Roman" panose="02020603050405020304" pitchFamily="18" charset="0"/>
              </a:rPr>
              <a:pPr/>
              <a:t>13</a:t>
            </a:fld>
            <a:endParaRPr lang="en-US">
              <a:latin typeface="Times New Roman" panose="02020603050405020304" pitchFamily="18" charset="0"/>
            </a:endParaRPr>
          </a:p>
        </p:txBody>
      </p:sp>
    </p:spTree>
    <p:extLst>
      <p:ext uri="{BB962C8B-B14F-4D97-AF65-F5344CB8AC3E}">
        <p14:creationId xmlns:p14="http://schemas.microsoft.com/office/powerpoint/2010/main" val="63653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3</a:t>
            </a:fld>
            <a:endParaRPr lang="en-US"/>
          </a:p>
        </p:txBody>
      </p:sp>
    </p:spTree>
    <p:extLst>
      <p:ext uri="{BB962C8B-B14F-4D97-AF65-F5344CB8AC3E}">
        <p14:creationId xmlns:p14="http://schemas.microsoft.com/office/powerpoint/2010/main" val="170041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908" rtl="0" eaLnBrk="0" fontAlgn="base" latinLnBrk="0" hangingPunct="0">
              <a:lnSpc>
                <a:spcPct val="100000"/>
              </a:lnSpc>
              <a:spcBef>
                <a:spcPct val="0"/>
              </a:spcBef>
              <a:spcAft>
                <a:spcPct val="0"/>
              </a:spcAft>
              <a:buClrTx/>
              <a:buSzTx/>
              <a:buFontTx/>
              <a:buNone/>
              <a:tabLst/>
              <a:defRPr/>
            </a:pPr>
            <a:fld id="{5B5E225C-EA32-49AA-BCE1-CBED354D9589}"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908" rtl="0" eaLnBrk="0" fontAlgn="base" latinLnBrk="0" hangingPunct="0">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93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C15A-E1EC-0DA3-1CB8-BDB65BEFD115}"/>
            </a:ext>
          </a:extLst>
        </p:cNvPr>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0FBB0A27-D252-D7D7-13F9-C5A53D6FC577}"/>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BD49E5FC-36BD-AB96-06D5-AAED880070C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a:extLst>
              <a:ext uri="{FF2B5EF4-FFF2-40B4-BE49-F238E27FC236}">
                <a16:creationId xmlns:a16="http://schemas.microsoft.com/office/drawing/2014/main" id="{4F5AB0A3-058E-2BC3-AF79-FCB028815D03}"/>
              </a:ext>
            </a:extLst>
          </p:cNvPr>
          <p:cNvSpPr>
            <a:spLocks noGrp="1"/>
          </p:cNvSpPr>
          <p:nvPr>
            <p:ph type="ftr" sz="quarter" idx="4"/>
          </p:nvPr>
        </p:nvSpPr>
        <p:spPr/>
        <p:txBody>
          <a:bodyPr/>
          <a:lstStyle/>
          <a:p>
            <a:pPr>
              <a:defRPr/>
            </a:pPr>
            <a:r>
              <a:rPr lang="en-US"/>
              <a:t>Diabetes Educational Services© (530) 893 - 8635 </a:t>
            </a:r>
          </a:p>
        </p:txBody>
      </p:sp>
      <p:sp>
        <p:nvSpPr>
          <p:cNvPr id="200709" name="Slide Number Placeholder 4">
            <a:extLst>
              <a:ext uri="{FF2B5EF4-FFF2-40B4-BE49-F238E27FC236}">
                <a16:creationId xmlns:a16="http://schemas.microsoft.com/office/drawing/2014/main" id="{7BFDB213-EDC2-CC54-666C-F93028B23666}"/>
              </a:ext>
            </a:extLst>
          </p:cNvPr>
          <p:cNvSpPr>
            <a:spLocks noGrp="1"/>
          </p:cNvSpPr>
          <p:nvPr>
            <p:ph type="sldNum" sz="quarter" idx="5"/>
          </p:nvPr>
        </p:nvSpPr>
        <p:spPr/>
        <p:txBody>
          <a:bodyPr/>
          <a:lstStyle/>
          <a:p>
            <a:pPr>
              <a:defRPr/>
            </a:pPr>
            <a:fld id="{6C0D7F80-B385-4B43-9759-1791FA5BC9CB}" type="slidenum">
              <a:rPr lang="en-US" smtClean="0"/>
              <a:pPr>
                <a:defRPr/>
              </a:pPr>
              <a:t>6</a:t>
            </a:fld>
            <a:endParaRPr lang="en-US"/>
          </a:p>
        </p:txBody>
      </p:sp>
    </p:spTree>
    <p:extLst>
      <p:ext uri="{BB962C8B-B14F-4D97-AF65-F5344CB8AC3E}">
        <p14:creationId xmlns:p14="http://schemas.microsoft.com/office/powerpoint/2010/main" val="241367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0068-831E-99B1-D159-0BA2DA54E400}"/>
            </a:ext>
          </a:extLst>
        </p:cNvPr>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FC1B9193-4C8E-FEE2-407D-0DE1D462A0B2}"/>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0480715A-FE96-11B1-CC12-2F6DEB44C09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a:extLst>
              <a:ext uri="{FF2B5EF4-FFF2-40B4-BE49-F238E27FC236}">
                <a16:creationId xmlns:a16="http://schemas.microsoft.com/office/drawing/2014/main" id="{FB44A197-A75A-F62D-AB1C-8F5D67F614BD}"/>
              </a:ext>
            </a:extLst>
          </p:cNvPr>
          <p:cNvSpPr>
            <a:spLocks noGrp="1"/>
          </p:cNvSpPr>
          <p:nvPr>
            <p:ph type="ftr" sz="quarter" idx="4"/>
          </p:nvPr>
        </p:nvSpPr>
        <p:spPr/>
        <p:txBody>
          <a:bodyPr/>
          <a:lstStyle/>
          <a:p>
            <a:pPr>
              <a:defRPr/>
            </a:pPr>
            <a:r>
              <a:rPr lang="en-US"/>
              <a:t>Diabetes Educational Services© (530) 893 - 8635 </a:t>
            </a:r>
          </a:p>
        </p:txBody>
      </p:sp>
      <p:sp>
        <p:nvSpPr>
          <p:cNvPr id="200709" name="Slide Number Placeholder 4">
            <a:extLst>
              <a:ext uri="{FF2B5EF4-FFF2-40B4-BE49-F238E27FC236}">
                <a16:creationId xmlns:a16="http://schemas.microsoft.com/office/drawing/2014/main" id="{AA25806A-C632-DC95-1613-9DEA670CD322}"/>
              </a:ext>
            </a:extLst>
          </p:cNvPr>
          <p:cNvSpPr>
            <a:spLocks noGrp="1"/>
          </p:cNvSpPr>
          <p:nvPr>
            <p:ph type="sldNum" sz="quarter" idx="5"/>
          </p:nvPr>
        </p:nvSpPr>
        <p:spPr/>
        <p:txBody>
          <a:bodyPr/>
          <a:lstStyle/>
          <a:p>
            <a:pPr>
              <a:defRPr/>
            </a:pPr>
            <a:fld id="{6C0D7F80-B385-4B43-9759-1791FA5BC9CB}" type="slidenum">
              <a:rPr lang="en-US" smtClean="0"/>
              <a:pPr>
                <a:defRPr/>
              </a:pPr>
              <a:t>7</a:t>
            </a:fld>
            <a:endParaRPr lang="en-US"/>
          </a:p>
        </p:txBody>
      </p:sp>
    </p:spTree>
    <p:extLst>
      <p:ext uri="{BB962C8B-B14F-4D97-AF65-F5344CB8AC3E}">
        <p14:creationId xmlns:p14="http://schemas.microsoft.com/office/powerpoint/2010/main" val="415416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p:cNvSpPr>
            <a:spLocks noGrp="1"/>
          </p:cNvSpPr>
          <p:nvPr>
            <p:ph type="ftr" sz="quarter" idx="4"/>
          </p:nvPr>
        </p:nvSpPr>
        <p:spPr/>
        <p:txBody>
          <a:bodyPr/>
          <a:lstStyle/>
          <a:p>
            <a:pPr>
              <a:defRPr/>
            </a:pPr>
            <a:r>
              <a:rPr lang="en-US"/>
              <a:t>Diabetes Educational Services© (530) 893 - 8635 </a:t>
            </a:r>
          </a:p>
        </p:txBody>
      </p:sp>
      <p:sp>
        <p:nvSpPr>
          <p:cNvPr id="200709" name="Slide Number Placeholder 4"/>
          <p:cNvSpPr>
            <a:spLocks noGrp="1"/>
          </p:cNvSpPr>
          <p:nvPr>
            <p:ph type="sldNum" sz="quarter" idx="5"/>
          </p:nvPr>
        </p:nvSpPr>
        <p:spPr/>
        <p:txBody>
          <a:bodyPr/>
          <a:lstStyle/>
          <a:p>
            <a:pPr>
              <a:defRPr/>
            </a:pPr>
            <a:fld id="{6C0D7F80-B385-4B43-9759-1791FA5BC9CB}" type="slidenum">
              <a:rPr lang="en-US" smtClean="0"/>
              <a:pPr>
                <a:defRPr/>
              </a:pPr>
              <a:t>8</a:t>
            </a:fld>
            <a:endParaRPr lang="en-US"/>
          </a:p>
        </p:txBody>
      </p:sp>
    </p:spTree>
    <p:extLst>
      <p:ext uri="{BB962C8B-B14F-4D97-AF65-F5344CB8AC3E}">
        <p14:creationId xmlns:p14="http://schemas.microsoft.com/office/powerpoint/2010/main" val="382077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0B42-285C-1216-338B-B5612FD5FD20}"/>
            </a:ext>
          </a:extLst>
        </p:cNvPr>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FEFDE05C-7514-398E-E4A6-2786D36748E7}"/>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6BC0223F-16DA-78F9-7624-2E10C181A85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a:extLst>
              <a:ext uri="{FF2B5EF4-FFF2-40B4-BE49-F238E27FC236}">
                <a16:creationId xmlns:a16="http://schemas.microsoft.com/office/drawing/2014/main" id="{215EB520-8700-7962-A19C-8CB82E5A288B}"/>
              </a:ext>
            </a:extLst>
          </p:cNvPr>
          <p:cNvSpPr>
            <a:spLocks noGrp="1"/>
          </p:cNvSpPr>
          <p:nvPr>
            <p:ph type="ftr" sz="quarter" idx="4"/>
          </p:nvPr>
        </p:nvSpPr>
        <p:spPr/>
        <p:txBody>
          <a:bodyPr/>
          <a:lstStyle/>
          <a:p>
            <a:pPr>
              <a:defRPr/>
            </a:pPr>
            <a:r>
              <a:rPr lang="en-US"/>
              <a:t>Diabetes Educational Services© (530) 893 - 8635 </a:t>
            </a:r>
          </a:p>
        </p:txBody>
      </p:sp>
      <p:sp>
        <p:nvSpPr>
          <p:cNvPr id="200709" name="Slide Number Placeholder 4">
            <a:extLst>
              <a:ext uri="{FF2B5EF4-FFF2-40B4-BE49-F238E27FC236}">
                <a16:creationId xmlns:a16="http://schemas.microsoft.com/office/drawing/2014/main" id="{F085B5B0-6E58-A17D-F0CD-7D36C3AFE5CD}"/>
              </a:ext>
            </a:extLst>
          </p:cNvPr>
          <p:cNvSpPr>
            <a:spLocks noGrp="1"/>
          </p:cNvSpPr>
          <p:nvPr>
            <p:ph type="sldNum" sz="quarter" idx="5"/>
          </p:nvPr>
        </p:nvSpPr>
        <p:spPr/>
        <p:txBody>
          <a:bodyPr/>
          <a:lstStyle/>
          <a:p>
            <a:pPr>
              <a:defRPr/>
            </a:pPr>
            <a:fld id="{6C0D7F80-B385-4B43-9759-1791FA5BC9CB}" type="slidenum">
              <a:rPr lang="en-US" smtClean="0"/>
              <a:pPr>
                <a:defRPr/>
              </a:pPr>
              <a:t>9</a:t>
            </a:fld>
            <a:endParaRPr lang="en-US"/>
          </a:p>
        </p:txBody>
      </p:sp>
    </p:spTree>
    <p:extLst>
      <p:ext uri="{BB962C8B-B14F-4D97-AF65-F5344CB8AC3E}">
        <p14:creationId xmlns:p14="http://schemas.microsoft.com/office/powerpoint/2010/main" val="289647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10</a:t>
            </a:fld>
            <a:endParaRPr lang="en-US"/>
          </a:p>
        </p:txBody>
      </p:sp>
    </p:spTree>
    <p:extLst>
      <p:ext uri="{BB962C8B-B14F-4D97-AF65-F5344CB8AC3E}">
        <p14:creationId xmlns:p14="http://schemas.microsoft.com/office/powerpoint/2010/main" val="200412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11</a:t>
            </a:fld>
            <a:endParaRPr lang="en-US"/>
          </a:p>
        </p:txBody>
      </p:sp>
    </p:spTree>
    <p:extLst>
      <p:ext uri="{BB962C8B-B14F-4D97-AF65-F5344CB8AC3E}">
        <p14:creationId xmlns:p14="http://schemas.microsoft.com/office/powerpoint/2010/main" val="303732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1" name="Rectangle 20"/>
          <p:cNvSpPr/>
          <p:nvPr/>
        </p:nvSpPr>
        <p:spPr>
          <a:xfrm>
            <a:off x="904875" y="3276600"/>
            <a:ext cx="7315200" cy="1651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276600"/>
            <a:ext cx="228600" cy="1651635"/>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090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5820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417348" y="2963339"/>
            <a:ext cx="585314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90350" y="495150"/>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512698" y="4961024"/>
            <a:ext cx="2212848" cy="672800"/>
          </a:xfrm>
          <a:prstGeom prst="rect">
            <a:avLst/>
          </a:prstGeom>
        </p:spPr>
      </p:pic>
    </p:spTree>
    <p:extLst>
      <p:ext uri="{BB962C8B-B14F-4D97-AF65-F5344CB8AC3E}">
        <p14:creationId xmlns:p14="http://schemas.microsoft.com/office/powerpoint/2010/main" val="3175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sz="3200"/>
            </a:lvl1pPr>
            <a:lvl2pPr>
              <a:defRPr sz="2600"/>
            </a:lvl2pPr>
            <a:lvl3pPr>
              <a:defRPr sz="22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9411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tx1"/>
                </a:solidFill>
              </a:defRPr>
            </a:lvl1pPr>
          </a:lstStyle>
          <a:p>
            <a:r>
              <a:rPr kumimoji="0" lang="en-US" dirty="0"/>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normAutofit/>
          </a:bodyPr>
          <a:lstStyle>
            <a:lvl1pPr marL="0" indent="0" algn="r">
              <a:buNone/>
              <a:defRPr sz="32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734663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905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920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Tree>
    <p:extLst>
      <p:ext uri="{BB962C8B-B14F-4D97-AF65-F5344CB8AC3E}">
        <p14:creationId xmlns:p14="http://schemas.microsoft.com/office/powerpoint/2010/main" val="15224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4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bg1"/>
                </a:solidFill>
                <a:latin typeface="Calibri" panose="020F0502020204030204" pitchFamily="34" charset="0"/>
                <a:ea typeface="+mn-ea"/>
                <a:cs typeface="+mn-cs"/>
              </a:defRPr>
            </a:lvl1pPr>
          </a:lstStyle>
          <a:p>
            <a:r>
              <a:rPr kumimoji="0" lang="en-US" dirty="0"/>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12562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10" name="Rectangle 9"/>
          <p:cNvSpPr/>
          <p:nvPr/>
        </p:nvSpPr>
        <p:spPr>
          <a:xfrm>
            <a:off x="457200" y="500856"/>
            <a:ext cx="18288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467641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5E3886"/>
          </a:solidFill>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546489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bg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86AA2C"/>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86AA2C"/>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86AA2C"/>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86AA2C"/>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86AA2C"/>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hyperlink" Target="http://www.diabetesed.ne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iabetesed.ne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hyperlink" Target="https://www.canva.com/" TargetMode="External"/><Relationship Id="rId5" Type="http://schemas.openxmlformats.org/officeDocument/2006/relationships/hyperlink" Target="https://www.pexels.com/" TargetMode="External"/><Relationship Id="rId4" Type="http://schemas.openxmlformats.org/officeDocument/2006/relationships/hyperlink" Target="https://pixabay.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adces.org/docs/default-source/handouts/culturalcompetency/handout_hcp_cc_diabeteslanguage.pdf?sfvrsn=4a3a6359_25"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0" y="3311213"/>
            <a:ext cx="7315200" cy="1524000"/>
          </a:xfrm>
        </p:spPr>
        <p:txBody>
          <a:bodyPr>
            <a:normAutofit/>
          </a:bodyPr>
          <a:lstStyle/>
          <a:p>
            <a:r>
              <a:rPr lang="en-US" sz="3600" dirty="0"/>
              <a:t>[Section Title] [Year]</a:t>
            </a:r>
            <a:br>
              <a:rPr lang="en-US" sz="3600" dirty="0"/>
            </a:br>
            <a:r>
              <a:rPr lang="en-US" sz="3600" dirty="0"/>
              <a:t>[Program Title]</a:t>
            </a:r>
          </a:p>
        </p:txBody>
      </p:sp>
      <p:sp>
        <p:nvSpPr>
          <p:cNvPr id="11" name="Subtitle 10"/>
          <p:cNvSpPr>
            <a:spLocks noGrp="1"/>
          </p:cNvSpPr>
          <p:nvPr>
            <p:ph type="subTitle" idx="1"/>
          </p:nvPr>
        </p:nvSpPr>
        <p:spPr>
          <a:xfrm>
            <a:off x="1219200" y="5124450"/>
            <a:ext cx="7010400" cy="1200150"/>
          </a:xfrm>
        </p:spPr>
        <p:txBody>
          <a:bodyPr/>
          <a:lstStyle/>
          <a:p>
            <a:pPr lvl="0">
              <a:spcBef>
                <a:spcPts val="0"/>
              </a:spcBef>
              <a:buClr>
                <a:srgbClr val="86AA2C"/>
              </a:buClr>
            </a:pPr>
            <a:r>
              <a:rPr lang="en-US" sz="2400" dirty="0">
                <a:solidFill>
                  <a:prstClr val="black"/>
                </a:solidFill>
              </a:rPr>
              <a:t>[Instructor Name and Credentials]</a:t>
            </a:r>
          </a:p>
          <a:p>
            <a:pPr lvl="0">
              <a:spcBef>
                <a:spcPts val="0"/>
              </a:spcBef>
              <a:buClr>
                <a:srgbClr val="86AA2C"/>
              </a:buClr>
            </a:pPr>
            <a:r>
              <a:rPr lang="en-US" sz="2400" dirty="0">
                <a:solidFill>
                  <a:prstClr val="black"/>
                </a:solidFill>
              </a:rPr>
              <a:t>Pronouns: [instructor pronouns]</a:t>
            </a:r>
          </a:p>
          <a:p>
            <a:pPr lvl="0">
              <a:spcBef>
                <a:spcPts val="0"/>
              </a:spcBef>
              <a:buClr>
                <a:srgbClr val="86AA2C"/>
              </a:buClr>
            </a:pPr>
            <a:r>
              <a:rPr lang="en-US" sz="2400" dirty="0">
                <a:solidFill>
                  <a:prstClr val="black"/>
                </a:solidFill>
              </a:rPr>
              <a:t>[Instructor Title]</a:t>
            </a:r>
          </a:p>
          <a:p>
            <a:pPr>
              <a:spcBef>
                <a:spcPts val="0"/>
              </a:spcBef>
            </a:pPr>
            <a:r>
              <a:rPr lang="en-US" sz="2400" dirty="0">
                <a:solidFill>
                  <a:prstClr val="black"/>
                </a:solidFill>
              </a:rPr>
              <a:t> </a:t>
            </a:r>
          </a:p>
          <a:p>
            <a:pPr lvl="0">
              <a:spcBef>
                <a:spcPts val="0"/>
              </a:spcBef>
              <a:buClr>
                <a:srgbClr val="86AA2C"/>
              </a:buClr>
            </a:pPr>
            <a:r>
              <a:rPr lang="en-US" sz="2400" dirty="0">
                <a:solidFill>
                  <a:prstClr val="black"/>
                </a:solidFill>
              </a:rPr>
              <a:t> </a:t>
            </a:r>
          </a:p>
        </p:txBody>
      </p:sp>
      <p:pic>
        <p:nvPicPr>
          <p:cNvPr id="2" name="Picture 1" descr="A purple sign with white text&#10;&#10;Description automatically generated">
            <a:extLst>
              <a:ext uri="{FF2B5EF4-FFF2-40B4-BE49-F238E27FC236}">
                <a16:creationId xmlns:a16="http://schemas.microsoft.com/office/drawing/2014/main" id="{6FEB0223-7C98-06AE-220A-B4095739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382000" cy="1795145"/>
          </a:xfrm>
          <a:prstGeom prst="rect">
            <a:avLst/>
          </a:prstGeom>
        </p:spPr>
      </p:pic>
    </p:spTree>
    <p:custDataLst>
      <p:tags r:id="rId1"/>
    </p:custDataLst>
    <p:extLst>
      <p:ext uri="{BB962C8B-B14F-4D97-AF65-F5344CB8AC3E}">
        <p14:creationId xmlns:p14="http://schemas.microsoft.com/office/powerpoint/2010/main" val="40311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92FE-E8DC-40D0-99C4-0AFD2BC6CE95}"/>
              </a:ext>
            </a:extLst>
          </p:cNvPr>
          <p:cNvSpPr>
            <a:spLocks noGrp="1"/>
          </p:cNvSpPr>
          <p:nvPr>
            <p:ph type="title"/>
          </p:nvPr>
        </p:nvSpPr>
        <p:spPr>
          <a:xfrm>
            <a:off x="457200" y="228600"/>
            <a:ext cx="8229600" cy="914400"/>
          </a:xfrm>
        </p:spPr>
        <p:txBody>
          <a:bodyPr anchor="b">
            <a:normAutofit/>
          </a:bodyPr>
          <a:lstStyle/>
          <a:p>
            <a:r>
              <a:rPr lang="en-US" sz="4100" dirty="0"/>
              <a:t>[Instructor Conflict of Interest]</a:t>
            </a:r>
          </a:p>
        </p:txBody>
      </p:sp>
      <p:sp>
        <p:nvSpPr>
          <p:cNvPr id="3" name="Content Placeholder 2">
            <a:extLst>
              <a:ext uri="{FF2B5EF4-FFF2-40B4-BE49-F238E27FC236}">
                <a16:creationId xmlns:a16="http://schemas.microsoft.com/office/drawing/2014/main" id="{80BDA078-D840-442E-B1B5-EFC91A6BC2A1}"/>
              </a:ext>
            </a:extLst>
          </p:cNvPr>
          <p:cNvSpPr>
            <a:spLocks noGrp="1"/>
          </p:cNvSpPr>
          <p:nvPr>
            <p:ph sz="quarter" idx="1"/>
          </p:nvPr>
        </p:nvSpPr>
        <p:spPr>
          <a:xfrm>
            <a:off x="228600" y="1219200"/>
            <a:ext cx="8610600" cy="4937760"/>
          </a:xfrm>
        </p:spPr>
        <p:txBody>
          <a:bodyPr>
            <a:noAutofit/>
          </a:bodyPr>
          <a:lstStyle/>
          <a:p>
            <a:pPr>
              <a:lnSpc>
                <a:spcPct val="90000"/>
              </a:lnSpc>
            </a:pPr>
            <a:r>
              <a:rPr lang="en-US" sz="2400" b="1" dirty="0">
                <a:solidFill>
                  <a:srgbClr val="FF0000"/>
                </a:solidFill>
                <a:ea typeface="Calibri" panose="020F0502020204030204" pitchFamily="34" charset="0"/>
                <a:cs typeface="Calibri" panose="020F0502020204030204" pitchFamily="34" charset="0"/>
              </a:rPr>
              <a:t>Disclosure to Registrants</a:t>
            </a:r>
            <a:r>
              <a:rPr lang="en-US" sz="2400" dirty="0">
                <a:solidFill>
                  <a:srgbClr val="FF0000"/>
                </a:solidFill>
                <a:ea typeface="Calibri" panose="020F0502020204030204" pitchFamily="34" charset="0"/>
                <a:cs typeface="Calibri" panose="020F0502020204030204" pitchFamily="34" charset="0"/>
              </a:rPr>
              <a:t>: Any conflict of interest must be disclosed at the start of your presentation (before the reader engages with the content). If no conflict exists, state that clearly.</a:t>
            </a:r>
          </a:p>
          <a:p>
            <a:pPr>
              <a:lnSpc>
                <a:spcPct val="90000"/>
              </a:lnSpc>
            </a:pPr>
            <a:r>
              <a:rPr lang="en-US" sz="2400" b="1" dirty="0">
                <a:solidFill>
                  <a:srgbClr val="FF0000"/>
                </a:solidFill>
                <a:ea typeface="Calibri" panose="020F0502020204030204" pitchFamily="34" charset="0"/>
                <a:cs typeface="Calibri" panose="020F0502020204030204" pitchFamily="34" charset="0"/>
              </a:rPr>
              <a:t>Examples: </a:t>
            </a:r>
            <a:r>
              <a:rPr lang="en-US" sz="2400" dirty="0">
                <a:solidFill>
                  <a:srgbClr val="FF0000"/>
                </a:solidFill>
                <a:ea typeface="Calibri" panose="020F0502020204030204" pitchFamily="34" charset="0"/>
                <a:cs typeface="Calibri" panose="020F0502020204030204" pitchFamily="34" charset="0"/>
              </a:rPr>
              <a:t>employee, researcher, consultant, advisor, speaker, independent contractor (including contracted researcher), royalties or patent beneficiary, executive, person with ownership interest, and recipient of in-kind products. Individual stocks and stock options should be disclosed. Research funding should be disclosed by the principal or named investigator. </a:t>
            </a:r>
          </a:p>
          <a:p>
            <a:pPr>
              <a:lnSpc>
                <a:spcPct val="90000"/>
              </a:lnSpc>
            </a:pPr>
            <a:r>
              <a:rPr lang="en-US" sz="2400" b="1" dirty="0">
                <a:solidFill>
                  <a:srgbClr val="FF0000"/>
                </a:solidFill>
                <a:ea typeface="Calibri" panose="020F0502020204030204" pitchFamily="34" charset="0"/>
                <a:cs typeface="Calibri" panose="020F0502020204030204" pitchFamily="34" charset="0"/>
              </a:rPr>
              <a:t>Please list:</a:t>
            </a:r>
          </a:p>
          <a:p>
            <a:pPr lvl="1">
              <a:lnSpc>
                <a:spcPct val="90000"/>
              </a:lnSpc>
            </a:pPr>
            <a:r>
              <a:rPr lang="en-US" sz="2400" dirty="0">
                <a:solidFill>
                  <a:srgbClr val="FF0000"/>
                </a:solidFill>
                <a:ea typeface="Calibri" panose="020F0502020204030204" pitchFamily="34" charset="0"/>
                <a:cs typeface="Calibri" panose="020F0502020204030204" pitchFamily="34" charset="0"/>
              </a:rPr>
              <a:t>The name of the company or organization with which the individual has a financial relationship.</a:t>
            </a:r>
          </a:p>
          <a:p>
            <a:pPr lvl="1">
              <a:lnSpc>
                <a:spcPct val="90000"/>
              </a:lnSpc>
            </a:pPr>
            <a:r>
              <a:rPr lang="en-US" sz="2400" dirty="0">
                <a:solidFill>
                  <a:srgbClr val="FF0000"/>
                </a:solidFill>
                <a:ea typeface="Calibri" panose="020F0502020204030204" pitchFamily="34" charset="0"/>
                <a:cs typeface="Calibri" panose="020F0502020204030204" pitchFamily="34" charset="0"/>
              </a:rPr>
              <a:t>The nature of the financial relationship</a:t>
            </a:r>
          </a:p>
          <a:p>
            <a:pPr lvl="1">
              <a:lnSpc>
                <a:spcPct val="90000"/>
              </a:lnSpc>
            </a:pPr>
            <a:r>
              <a:rPr lang="en-US" sz="2400" dirty="0">
                <a:solidFill>
                  <a:srgbClr val="FF0000"/>
                </a:solidFill>
                <a:ea typeface="Calibri" panose="020F0502020204030204" pitchFamily="34" charset="0"/>
                <a:cs typeface="Calibri" panose="020F0502020204030204" pitchFamily="34" charset="0"/>
              </a:rPr>
              <a:t>Declaration of conflicts of interest or lack thereof.</a:t>
            </a:r>
            <a:endParaRPr lang="en-US" sz="2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8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A6F5-F078-40C4-97BD-FD941086E70A}"/>
              </a:ext>
            </a:extLst>
          </p:cNvPr>
          <p:cNvSpPr>
            <a:spLocks noGrp="1"/>
          </p:cNvSpPr>
          <p:nvPr>
            <p:ph type="title"/>
          </p:nvPr>
        </p:nvSpPr>
        <p:spPr>
          <a:xfrm>
            <a:off x="457200" y="228600"/>
            <a:ext cx="8229600" cy="914400"/>
          </a:xfrm>
        </p:spPr>
        <p:txBody>
          <a:bodyPr anchor="b">
            <a:noAutofit/>
          </a:bodyPr>
          <a:lstStyle/>
          <a:p>
            <a:r>
              <a:rPr lang="en-US" sz="3600" dirty="0"/>
              <a:t>[Section Objectives &amp; Learning Outcomes]</a:t>
            </a:r>
          </a:p>
        </p:txBody>
      </p:sp>
      <p:sp>
        <p:nvSpPr>
          <p:cNvPr id="3" name="Content Placeholder 2">
            <a:extLst>
              <a:ext uri="{FF2B5EF4-FFF2-40B4-BE49-F238E27FC236}">
                <a16:creationId xmlns:a16="http://schemas.microsoft.com/office/drawing/2014/main" id="{DDA3C8F5-F361-49C5-8713-F7F2B803F49B}"/>
              </a:ext>
            </a:extLst>
          </p:cNvPr>
          <p:cNvSpPr>
            <a:spLocks noGrp="1"/>
          </p:cNvSpPr>
          <p:nvPr>
            <p:ph sz="quarter" idx="1"/>
          </p:nvPr>
        </p:nvSpPr>
        <p:spPr>
          <a:xfrm>
            <a:off x="457200" y="1219200"/>
            <a:ext cx="8077200" cy="5638800"/>
          </a:xfrm>
        </p:spPr>
        <p:txBody>
          <a:bodyPr>
            <a:normAutofit/>
          </a:bodyPr>
          <a:lstStyle/>
          <a:p>
            <a:pPr>
              <a:lnSpc>
                <a:spcPct val="90000"/>
              </a:lnSpc>
            </a:pPr>
            <a:r>
              <a:rPr lang="en-US" dirty="0">
                <a:solidFill>
                  <a:srgbClr val="FF0000"/>
                </a:solidFill>
              </a:rPr>
              <a:t>Outline the objectives/learning outcomes for the course that were previously submitted in your pre-course paperwork.</a:t>
            </a:r>
          </a:p>
        </p:txBody>
      </p:sp>
    </p:spTree>
    <p:extLst>
      <p:ext uri="{BB962C8B-B14F-4D97-AF65-F5344CB8AC3E}">
        <p14:creationId xmlns:p14="http://schemas.microsoft.com/office/powerpoint/2010/main" val="27422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3106" name="Rectangle 1026"/>
          <p:cNvSpPr>
            <a:spLocks noGrp="1" noChangeArrowheads="1"/>
          </p:cNvSpPr>
          <p:nvPr>
            <p:ph type="title"/>
          </p:nvPr>
        </p:nvSpPr>
        <p:spPr>
          <a:xfrm>
            <a:off x="457200" y="228600"/>
            <a:ext cx="8229600" cy="914400"/>
          </a:xfrm>
        </p:spPr>
        <p:txBody>
          <a:bodyPr anchor="b">
            <a:normAutofit/>
          </a:bodyPr>
          <a:lstStyle/>
          <a:p>
            <a:pPr eaLnBrk="1" hangingPunct="1">
              <a:defRPr/>
            </a:pPr>
            <a:r>
              <a:rPr lang="en-US" sz="4100" dirty="0"/>
              <a:t>[Course Content]</a:t>
            </a:r>
          </a:p>
        </p:txBody>
      </p:sp>
      <p:sp>
        <p:nvSpPr>
          <p:cNvPr id="1583107" name="Rectangle 1027"/>
          <p:cNvSpPr>
            <a:spLocks noGrp="1" noChangeArrowheads="1"/>
          </p:cNvSpPr>
          <p:nvPr>
            <p:ph sz="quarter" idx="1"/>
          </p:nvPr>
        </p:nvSpPr>
        <p:spPr>
          <a:xfrm>
            <a:off x="457200" y="1219200"/>
            <a:ext cx="8153400" cy="5410200"/>
          </a:xfrm>
        </p:spPr>
        <p:txBody>
          <a:bodyPr>
            <a:normAutofit/>
          </a:bodyPr>
          <a:lstStyle/>
          <a:p>
            <a:pPr>
              <a:lnSpc>
                <a:spcPct val="90000"/>
              </a:lnSpc>
            </a:pPr>
            <a:r>
              <a:rPr lang="en-US" b="0" i="0" dirty="0">
                <a:solidFill>
                  <a:srgbClr val="FF0000"/>
                </a:solidFill>
                <a:effectLst/>
              </a:rPr>
              <a:t>See notes below for content guidelines.</a:t>
            </a:r>
          </a:p>
        </p:txBody>
      </p:sp>
    </p:spTree>
    <p:custDataLst>
      <p:tags r:id="rId1"/>
    </p:custDataLst>
    <p:extLst>
      <p:ext uri="{BB962C8B-B14F-4D97-AF65-F5344CB8AC3E}">
        <p14:creationId xmlns:p14="http://schemas.microsoft.com/office/powerpoint/2010/main" val="13122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p:txBody>
          <a:bodyPr>
            <a:normAutofit fontScale="90000"/>
          </a:bodyPr>
          <a:lstStyle/>
          <a:p>
            <a:pPr eaLnBrk="1" hangingPunct="1">
              <a:defRPr/>
            </a:pPr>
            <a:r>
              <a:rPr lang="en-US" sz="6000" dirty="0"/>
              <a:t>Thank You</a:t>
            </a:r>
          </a:p>
        </p:txBody>
      </p:sp>
      <p:sp>
        <p:nvSpPr>
          <p:cNvPr id="5" name="Content Placeholder 4"/>
          <p:cNvSpPr>
            <a:spLocks noGrp="1"/>
          </p:cNvSpPr>
          <p:nvPr>
            <p:ph sz="quarter" idx="2"/>
          </p:nvPr>
        </p:nvSpPr>
        <p:spPr>
          <a:xfrm>
            <a:off x="3899154" y="1365738"/>
            <a:ext cx="4635246" cy="3944112"/>
          </a:xfrm>
        </p:spPr>
        <p:txBody>
          <a:bodyPr/>
          <a:lstStyle/>
          <a:p>
            <a:r>
              <a:rPr lang="fr-FR" dirty="0" err="1"/>
              <a:t>Thank</a:t>
            </a:r>
            <a:r>
              <a:rPr lang="fr-FR" dirty="0"/>
              <a:t> you!</a:t>
            </a:r>
          </a:p>
          <a:p>
            <a:r>
              <a:rPr lang="fr-FR" dirty="0"/>
              <a:t>Please email or call us with any questions.</a:t>
            </a:r>
          </a:p>
          <a:p>
            <a:r>
              <a:rPr lang="fr-FR" dirty="0" err="1"/>
              <a:t>We</a:t>
            </a:r>
            <a:r>
              <a:rPr lang="fr-FR" dirty="0"/>
              <a:t> are </a:t>
            </a:r>
            <a:r>
              <a:rPr lang="fr-FR" dirty="0" err="1"/>
              <a:t>here</a:t>
            </a:r>
            <a:r>
              <a:rPr lang="fr-FR" dirty="0"/>
              <a:t> to help</a:t>
            </a:r>
          </a:p>
          <a:p>
            <a:r>
              <a:rPr lang="fr-FR" dirty="0"/>
              <a:t>info@diabetesed.net</a:t>
            </a:r>
          </a:p>
          <a:p>
            <a:r>
              <a:rPr lang="fr-FR" dirty="0">
                <a:hlinkClick r:id="rId4"/>
              </a:rPr>
              <a:t>www.diabetesed.net</a:t>
            </a:r>
            <a:endParaRPr lang="fr-FR" dirty="0"/>
          </a:p>
          <a:p>
            <a:r>
              <a:rPr lang="fr-FR" dirty="0"/>
              <a:t>530-893-8635</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371600"/>
            <a:ext cx="2882646" cy="4323969"/>
          </a:xfrm>
          <a:prstGeom prst="rect">
            <a:avLst/>
          </a:prstGeom>
        </p:spPr>
      </p:pic>
    </p:spTree>
    <p:custDataLst>
      <p:tags r:id="rId1"/>
    </p:custDataLst>
    <p:extLst>
      <p:ext uri="{BB962C8B-B14F-4D97-AF65-F5344CB8AC3E}">
        <p14:creationId xmlns:p14="http://schemas.microsoft.com/office/powerpoint/2010/main" val="2668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AFFFD47-B638-1427-232D-BC2E2FD74CE3}"/>
            </a:ext>
          </a:extLst>
        </p:cNvPr>
        <p:cNvGrpSpPr/>
        <p:nvPr/>
      </p:nvGrpSpPr>
      <p:grpSpPr>
        <a:xfrm>
          <a:off x="0" y="0"/>
          <a:ext cx="0" cy="0"/>
          <a:chOff x="0" y="0"/>
          <a:chExt cx="0" cy="0"/>
        </a:xfrm>
      </p:grpSpPr>
      <p:sp>
        <p:nvSpPr>
          <p:cNvPr id="1215490" name="Rectangle 2">
            <a:extLst>
              <a:ext uri="{FF2B5EF4-FFF2-40B4-BE49-F238E27FC236}">
                <a16:creationId xmlns:a16="http://schemas.microsoft.com/office/drawing/2014/main" id="{16034679-901D-7292-A682-2BA8E2EE32F0}"/>
              </a:ext>
            </a:extLst>
          </p:cNvPr>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[Course Orientation]</a:t>
            </a:r>
            <a:endParaRPr lang="en-US" dirty="0"/>
          </a:p>
        </p:txBody>
      </p:sp>
      <p:sp>
        <p:nvSpPr>
          <p:cNvPr id="1215491" name="Rectangle 3">
            <a:extLst>
              <a:ext uri="{FF2B5EF4-FFF2-40B4-BE49-F238E27FC236}">
                <a16:creationId xmlns:a16="http://schemas.microsoft.com/office/drawing/2014/main" id="{379E9DBD-08DD-12DC-F091-6AD6C9B88314}"/>
              </a:ext>
            </a:extLst>
          </p:cNvPr>
          <p:cNvSpPr>
            <a:spLocks noGrp="1" noChangeArrowheads="1"/>
          </p:cNvSpPr>
          <p:nvPr>
            <p:ph type="body" sz="half" idx="4294967295"/>
          </p:nvPr>
        </p:nvSpPr>
        <p:spPr>
          <a:xfrm>
            <a:off x="457200" y="1143000"/>
            <a:ext cx="7696200" cy="5715000"/>
          </a:xfrm>
        </p:spPr>
        <p:txBody>
          <a:bodyPr>
            <a:normAutofit/>
          </a:bodyPr>
          <a:lstStyle/>
          <a:p>
            <a:pPr eaLnBrk="1" hangingPunct="1">
              <a:lnSpc>
                <a:spcPct val="120000"/>
              </a:lnSpc>
              <a:defRPr/>
            </a:pPr>
            <a:r>
              <a:rPr lang="en-US" dirty="0"/>
              <a:t>Added by Diabetes Ed Services (DES) team</a:t>
            </a:r>
          </a:p>
          <a:p>
            <a:pPr lvl="1">
              <a:lnSpc>
                <a:spcPct val="120000"/>
              </a:lnSpc>
              <a:defRPr/>
            </a:pPr>
            <a:r>
              <a:rPr lang="en-US" dirty="0"/>
              <a:t>Skip slides 1 though 4 as they are added by DES team and introduced in the live course by DES facilitator </a:t>
            </a:r>
          </a:p>
          <a:p>
            <a:pPr lvl="1">
              <a:lnSpc>
                <a:spcPct val="120000"/>
              </a:lnSpc>
              <a:defRPr/>
            </a:pPr>
            <a:r>
              <a:rPr lang="en-US" dirty="0"/>
              <a:t>Presentation begins on slide 10</a:t>
            </a:r>
          </a:p>
          <a:p>
            <a:pPr lvl="1">
              <a:lnSpc>
                <a:spcPct val="120000"/>
              </a:lnSpc>
              <a:defRPr/>
            </a:pPr>
            <a:r>
              <a:rPr lang="en-US" dirty="0"/>
              <a:t>Delete Slides 6 through 9 before submitting presentation to DES</a:t>
            </a:r>
          </a:p>
          <a:p>
            <a:pPr eaLnBrk="1" hangingPunct="1">
              <a:lnSpc>
                <a:spcPct val="120000"/>
              </a:lnSpc>
              <a:defRPr/>
            </a:pPr>
            <a:endParaRPr lang="en-US" sz="2800" dirty="0"/>
          </a:p>
          <a:p>
            <a:pPr eaLnBrk="1" hangingPunct="1">
              <a:lnSpc>
                <a:spcPct val="120000"/>
              </a:lnSpc>
              <a:defRPr/>
            </a:pPr>
            <a:endParaRPr lang="en-US" sz="2800" dirty="0"/>
          </a:p>
          <a:p>
            <a:pPr eaLnBrk="1" hangingPunct="1">
              <a:lnSpc>
                <a:spcPct val="120000"/>
              </a:lnSpc>
              <a:defRPr/>
            </a:pPr>
            <a:endParaRPr lang="en-US" sz="2800" dirty="0"/>
          </a:p>
          <a:p>
            <a:pPr marL="0" indent="0" eaLnBrk="1" hangingPunct="1">
              <a:buFont typeface="Wingdings" pitchFamily="2" charset="2"/>
              <a:buNone/>
              <a:defRPr/>
            </a:pPr>
            <a:endParaRPr lang="en-US" sz="1600" dirty="0"/>
          </a:p>
          <a:p>
            <a:pPr marL="0" indent="0" eaLnBrk="1" hangingPunct="1">
              <a:buNone/>
              <a:defRPr/>
            </a:pPr>
            <a:endParaRPr lang="en-US" sz="1800" dirty="0"/>
          </a:p>
        </p:txBody>
      </p:sp>
    </p:spTree>
    <p:custDataLst>
      <p:tags r:id="rId1"/>
    </p:custDataLst>
    <p:extLst>
      <p:ext uri="{BB962C8B-B14F-4D97-AF65-F5344CB8AC3E}">
        <p14:creationId xmlns:p14="http://schemas.microsoft.com/office/powerpoint/2010/main" val="41562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9201-18FB-BCCE-A759-E98E52B57578}"/>
              </a:ext>
            </a:extLst>
          </p:cNvPr>
          <p:cNvSpPr>
            <a:spLocks noGrp="1"/>
          </p:cNvSpPr>
          <p:nvPr>
            <p:ph type="title"/>
          </p:nvPr>
        </p:nvSpPr>
        <p:spPr>
          <a:xfrm>
            <a:off x="457200" y="228600"/>
            <a:ext cx="8229600" cy="1295400"/>
          </a:xfrm>
        </p:spPr>
        <p:txBody>
          <a:bodyPr>
            <a:normAutofit fontScale="90000"/>
          </a:bodyPr>
          <a:lstStyle/>
          <a:p>
            <a:r>
              <a:rPr lang="en-US" dirty="0"/>
              <a:t>Diabetes Education Services Inclusion Statement</a:t>
            </a:r>
          </a:p>
        </p:txBody>
      </p:sp>
      <p:sp>
        <p:nvSpPr>
          <p:cNvPr id="3" name="Content Placeholder 2">
            <a:extLst>
              <a:ext uri="{FF2B5EF4-FFF2-40B4-BE49-F238E27FC236}">
                <a16:creationId xmlns:a16="http://schemas.microsoft.com/office/drawing/2014/main" id="{9A1A2DBB-19E5-E8DB-1087-6A0CE30D875A}"/>
              </a:ext>
            </a:extLst>
          </p:cNvPr>
          <p:cNvSpPr>
            <a:spLocks noGrp="1"/>
          </p:cNvSpPr>
          <p:nvPr>
            <p:ph sz="quarter" idx="1"/>
          </p:nvPr>
        </p:nvSpPr>
        <p:spPr>
          <a:xfrm>
            <a:off x="3810000" y="1524001"/>
            <a:ext cx="4906945" cy="5334000"/>
          </a:xfrm>
        </p:spPr>
        <p:txBody>
          <a:bodyPr>
            <a:normAutofit fontScale="47500" lnSpcReduction="20000"/>
          </a:bodyPr>
          <a:lstStyle/>
          <a:p>
            <a:pPr>
              <a:lnSpc>
                <a:spcPct val="120000"/>
              </a:lnSpc>
            </a:pPr>
            <a:r>
              <a:rPr lang="en-US" sz="3800" dirty="0"/>
              <a:t>We are committed to promoting diversity and inclusion in our educational offerings.</a:t>
            </a:r>
          </a:p>
          <a:p>
            <a:pPr>
              <a:lnSpc>
                <a:spcPct val="120000"/>
              </a:lnSpc>
            </a:pPr>
            <a:r>
              <a:rPr lang="en-US" sz="3800" dirty="0"/>
              <a:t>We recognize, respect, and include differences in ability, age, culture, ethnicity, gender, gender identity, sexual orientation, size, and socioeconomic characteristics.</a:t>
            </a:r>
          </a:p>
          <a:p>
            <a:pPr>
              <a:lnSpc>
                <a:spcPct val="120000"/>
              </a:lnSpc>
            </a:pPr>
            <a:r>
              <a:rPr lang="en-US" sz="3800" dirty="0"/>
              <a:t>Our goal is to promote equity and access, acknowledging historical and institutional inequities.</a:t>
            </a:r>
          </a:p>
          <a:p>
            <a:pPr>
              <a:lnSpc>
                <a:spcPct val="120000"/>
              </a:lnSpc>
            </a:pPr>
            <a:r>
              <a:rPr lang="en-US" sz="3800" dirty="0">
                <a:effectLst/>
                <a:ea typeface="Calibri" panose="020F0502020204030204" pitchFamily="34" charset="0"/>
                <a:cs typeface="Calibri" panose="020F0502020204030204" pitchFamily="34" charset="0"/>
              </a:rPr>
              <a:t>We are committed to practicing cultural humility and cultivating our cultural competence. </a:t>
            </a:r>
          </a:p>
          <a:p>
            <a:pPr>
              <a:lnSpc>
                <a:spcPct val="120000"/>
              </a:lnSpc>
            </a:pPr>
            <a:r>
              <a:rPr lang="en-US" sz="3800" dirty="0">
                <a:effectLst/>
                <a:ea typeface="Calibri" panose="020F0502020204030204" pitchFamily="34" charset="0"/>
                <a:cs typeface="Calibri" panose="020F0502020204030204" pitchFamily="34" charset="0"/>
              </a:rPr>
              <a:t>We wish to create a safe space within our community where one's beliefs, experiences, identity, and differences in ability, age, size, socio-cultural/socioeconomic characteristics, and political affiliations are considered and respected.</a:t>
            </a:r>
          </a:p>
        </p:txBody>
      </p:sp>
      <p:sp>
        <p:nvSpPr>
          <p:cNvPr id="4" name="Content Placeholder 3">
            <a:extLst>
              <a:ext uri="{FF2B5EF4-FFF2-40B4-BE49-F238E27FC236}">
                <a16:creationId xmlns:a16="http://schemas.microsoft.com/office/drawing/2014/main" id="{ED766A46-2110-B0D1-BDD4-DAA1AA3B99BB}"/>
              </a:ext>
            </a:extLst>
          </p:cNvPr>
          <p:cNvSpPr>
            <a:spLocks noGrp="1"/>
          </p:cNvSpPr>
          <p:nvPr>
            <p:ph sz="quarter" idx="2"/>
          </p:nvPr>
        </p:nvSpPr>
        <p:spPr>
          <a:xfrm>
            <a:off x="457200" y="1600200"/>
            <a:ext cx="3352800" cy="4450750"/>
          </a:xfrm>
        </p:spPr>
        <p:txBody>
          <a:bodyPr>
            <a:normAutofit fontScale="47500" lnSpcReduction="20000"/>
          </a:bodyPr>
          <a:lstStyle/>
          <a:p>
            <a:pPr marL="0" indent="0">
              <a:buNone/>
            </a:pPr>
            <a:r>
              <a:rPr lang="en-US" sz="5100" dirty="0"/>
              <a:t>Based on the IDEA Initiative inspired by CDR</a:t>
            </a:r>
          </a:p>
          <a:p>
            <a:r>
              <a:rPr lang="en-US" sz="4400" dirty="0"/>
              <a:t>Inclusion </a:t>
            </a:r>
          </a:p>
          <a:p>
            <a:r>
              <a:rPr lang="en-US" sz="4400" dirty="0"/>
              <a:t>Diversity </a:t>
            </a:r>
          </a:p>
          <a:p>
            <a:r>
              <a:rPr lang="en-US" sz="4400" dirty="0"/>
              <a:t>Equity </a:t>
            </a:r>
          </a:p>
          <a:p>
            <a:r>
              <a:rPr lang="en-US" sz="4400" dirty="0"/>
              <a:t>Access</a:t>
            </a:r>
            <a:endParaRPr lang="en-US" dirty="0"/>
          </a:p>
        </p:txBody>
      </p:sp>
      <p:pic>
        <p:nvPicPr>
          <p:cNvPr id="7" name="Content Placeholder 6" descr="Sea of hands in the middle">
            <a:extLst>
              <a:ext uri="{FF2B5EF4-FFF2-40B4-BE49-F238E27FC236}">
                <a16:creationId xmlns:a16="http://schemas.microsoft.com/office/drawing/2014/main" id="{11D65934-27AF-E27E-9E1F-AD2DB1DCE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65" r="20497" b="-3"/>
          <a:stretch/>
        </p:blipFill>
        <p:spPr>
          <a:xfrm>
            <a:off x="762000" y="3635076"/>
            <a:ext cx="2307732" cy="2819400"/>
          </a:xfrm>
          <a:prstGeom prst="rect">
            <a:avLst/>
          </a:prstGeom>
          <a:noFill/>
        </p:spPr>
      </p:pic>
    </p:spTree>
    <p:extLst>
      <p:ext uri="{BB962C8B-B14F-4D97-AF65-F5344CB8AC3E}">
        <p14:creationId xmlns:p14="http://schemas.microsoft.com/office/powerpoint/2010/main" val="381809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77CE-27B6-4B62-99B9-80CB6D67E5CE}"/>
              </a:ext>
            </a:extLst>
          </p:cNvPr>
          <p:cNvSpPr>
            <a:spLocks noGrp="1"/>
          </p:cNvSpPr>
          <p:nvPr>
            <p:ph type="title"/>
          </p:nvPr>
        </p:nvSpPr>
        <p:spPr>
          <a:xfrm>
            <a:off x="403480" y="228600"/>
            <a:ext cx="8216646" cy="951609"/>
          </a:xfrm>
        </p:spPr>
        <p:txBody>
          <a:bodyPr anchor="b">
            <a:normAutofit/>
          </a:bodyPr>
          <a:lstStyle/>
          <a:p>
            <a:pPr algn="ctr"/>
            <a:r>
              <a:rPr lang="en-US" dirty="0"/>
              <a:t>We are Here to Help!</a:t>
            </a:r>
          </a:p>
        </p:txBody>
      </p:sp>
      <p:sp>
        <p:nvSpPr>
          <p:cNvPr id="3" name="TextBox 2">
            <a:extLst>
              <a:ext uri="{FF2B5EF4-FFF2-40B4-BE49-F238E27FC236}">
                <a16:creationId xmlns:a16="http://schemas.microsoft.com/office/drawing/2014/main" id="{C7910F69-9F53-44D1-9AF1-8F5A6E0E6477}"/>
              </a:ext>
            </a:extLst>
          </p:cNvPr>
          <p:cNvSpPr txBox="1"/>
          <p:nvPr/>
        </p:nvSpPr>
        <p:spPr>
          <a:xfrm>
            <a:off x="304800" y="4197511"/>
            <a:ext cx="3619500" cy="1200329"/>
          </a:xfrm>
          <a:prstGeom prst="rect">
            <a:avLst/>
          </a:prstGeom>
          <a:noFill/>
        </p:spPr>
        <p:txBody>
          <a:bodyPr wrap="square" rtlCol="0">
            <a:spAutoFit/>
          </a:bodyPr>
          <a:lstStyle/>
          <a:p>
            <a:pPr algn="ctr" defTabSz="68580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Bryanna Sabourin</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Director of Operations &amp;</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Customer Happiness Expert</a:t>
            </a:r>
          </a:p>
        </p:txBody>
      </p:sp>
      <p:sp>
        <p:nvSpPr>
          <p:cNvPr id="13" name="Content Placeholder 12">
            <a:extLst>
              <a:ext uri="{FF2B5EF4-FFF2-40B4-BE49-F238E27FC236}">
                <a16:creationId xmlns:a16="http://schemas.microsoft.com/office/drawing/2014/main" id="{2AE406D0-E60C-4AA8-BB5D-16453AAA7515}"/>
              </a:ext>
            </a:extLst>
          </p:cNvPr>
          <p:cNvSpPr>
            <a:spLocks noGrp="1"/>
          </p:cNvSpPr>
          <p:nvPr>
            <p:ph sz="quarter" idx="2"/>
          </p:nvPr>
        </p:nvSpPr>
        <p:spPr>
          <a:xfrm>
            <a:off x="426926" y="5791200"/>
            <a:ext cx="8216646" cy="1262644"/>
          </a:xfrm>
        </p:spPr>
        <p:txBody>
          <a:bodyPr>
            <a:normAutofit fontScale="77500" lnSpcReduction="20000"/>
          </a:bodyPr>
          <a:lstStyle/>
          <a:p>
            <a:pPr marL="0" indent="0" algn="ctr">
              <a:lnSpc>
                <a:spcPct val="120000"/>
              </a:lnSpc>
              <a:buNone/>
              <a:defRPr/>
            </a:pPr>
            <a:r>
              <a:rPr lang="en-US" sz="3000" dirty="0"/>
              <a:t>If you have questions, you can chat with us at </a:t>
            </a:r>
            <a:r>
              <a:rPr lang="en-US" sz="3000" b="1" dirty="0">
                <a:hlinkClick r:id="rId3"/>
              </a:rPr>
              <a:t>www.DiabetesEd.net</a:t>
            </a:r>
            <a:r>
              <a:rPr lang="en-US" sz="3000" b="1" dirty="0"/>
              <a:t> </a:t>
            </a:r>
            <a:r>
              <a:rPr lang="en-US" sz="3000" dirty="0"/>
              <a:t>or call 530 / 893-8635 or email at info@diabetesed.net</a:t>
            </a:r>
          </a:p>
          <a:p>
            <a:endParaRPr lang="en-US" dirty="0"/>
          </a:p>
        </p:txBody>
      </p:sp>
      <p:sp>
        <p:nvSpPr>
          <p:cNvPr id="4" name="TextBox 3">
            <a:extLst>
              <a:ext uri="{FF2B5EF4-FFF2-40B4-BE49-F238E27FC236}">
                <a16:creationId xmlns:a16="http://schemas.microsoft.com/office/drawing/2014/main" id="{070BE134-21F3-F566-2006-0591AE011971}"/>
              </a:ext>
            </a:extLst>
          </p:cNvPr>
          <p:cNvSpPr txBox="1"/>
          <p:nvPr/>
        </p:nvSpPr>
        <p:spPr>
          <a:xfrm>
            <a:off x="5024072" y="4152882"/>
            <a:ext cx="3619500" cy="892552"/>
          </a:xfrm>
          <a:prstGeom prst="rect">
            <a:avLst/>
          </a:prstGeom>
          <a:noFill/>
        </p:spPr>
        <p:txBody>
          <a:bodyPr wrap="square" rtlCol="0">
            <a:spAutoFit/>
          </a:bodyPr>
          <a:lstStyle/>
          <a:p>
            <a:pPr algn="ct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Tiffany Bergeron</a:t>
            </a:r>
            <a:b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 Advocate Admin</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descr="Woman smiling in a red blouse">
            <a:extLst>
              <a:ext uri="{FF2B5EF4-FFF2-40B4-BE49-F238E27FC236}">
                <a16:creationId xmlns:a16="http://schemas.microsoft.com/office/drawing/2014/main" id="{6AE3835C-5BAC-23DE-2F90-1E8D240B8C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661783"/>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at desk with laptop and books.">
            <a:extLst>
              <a:ext uri="{FF2B5EF4-FFF2-40B4-BE49-F238E27FC236}">
                <a16:creationId xmlns:a16="http://schemas.microsoft.com/office/drawing/2014/main" id="{5548E82A-1C21-ADCB-FA7F-1082D64E11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592726"/>
            <a:ext cx="2443163" cy="24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8930-84EC-A951-D678-720FD16949EC}"/>
              </a:ext>
            </a:extLst>
          </p:cNvPr>
          <p:cNvSpPr>
            <a:spLocks noGrp="1"/>
          </p:cNvSpPr>
          <p:nvPr>
            <p:ph type="title"/>
          </p:nvPr>
        </p:nvSpPr>
        <p:spPr>
          <a:xfrm>
            <a:off x="457200" y="228600"/>
            <a:ext cx="8229600" cy="914400"/>
          </a:xfrm>
        </p:spPr>
        <p:txBody>
          <a:bodyPr anchor="b">
            <a:normAutofit/>
          </a:bodyPr>
          <a:lstStyle/>
          <a:p>
            <a:r>
              <a:rPr lang="en-US" dirty="0"/>
              <a:t>Land Acknowledgment</a:t>
            </a:r>
          </a:p>
        </p:txBody>
      </p:sp>
      <p:sp>
        <p:nvSpPr>
          <p:cNvPr id="3" name="Content Placeholder 2">
            <a:extLst>
              <a:ext uri="{FF2B5EF4-FFF2-40B4-BE49-F238E27FC236}">
                <a16:creationId xmlns:a16="http://schemas.microsoft.com/office/drawing/2014/main" id="{FA14FD4F-1D09-A468-FFA9-024915A6116D}"/>
              </a:ext>
            </a:extLst>
          </p:cNvPr>
          <p:cNvSpPr>
            <a:spLocks noGrp="1"/>
          </p:cNvSpPr>
          <p:nvPr>
            <p:ph sz="quarter" idx="1"/>
          </p:nvPr>
        </p:nvSpPr>
        <p:spPr>
          <a:xfrm>
            <a:off x="457200" y="1219200"/>
            <a:ext cx="8229600" cy="5486400"/>
          </a:xfrm>
        </p:spPr>
        <p:txBody>
          <a:bodyPr>
            <a:normAutofit/>
          </a:bodyPr>
          <a:lstStyle/>
          <a:p>
            <a:pPr>
              <a:lnSpc>
                <a:spcPct val="110000"/>
              </a:lnSpc>
            </a:pPr>
            <a:r>
              <a:rPr lang="en-US" sz="3200" b="0" i="0" dirty="0">
                <a:effectLst/>
              </a:rPr>
              <a:t>We acknowledge and are mindful that Diabetes Education Services stands on lands that were originally occupied by the first people of this area, the Mechoopda, and we recognize their distinctive spiritual relationship with this land, the flora, the fauna, and the waters that run through this area.</a:t>
            </a:r>
            <a:endParaRPr lang="en-US" sz="3200" dirty="0"/>
          </a:p>
        </p:txBody>
      </p:sp>
    </p:spTree>
    <p:extLst>
      <p:ext uri="{BB962C8B-B14F-4D97-AF65-F5344CB8AC3E}">
        <p14:creationId xmlns:p14="http://schemas.microsoft.com/office/powerpoint/2010/main" val="240113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2DFDAF6-B8C5-39B2-C2C6-5D7936B78CC4}"/>
            </a:ext>
          </a:extLst>
        </p:cNvPr>
        <p:cNvGrpSpPr/>
        <p:nvPr/>
      </p:nvGrpSpPr>
      <p:grpSpPr>
        <a:xfrm>
          <a:off x="0" y="0"/>
          <a:ext cx="0" cy="0"/>
          <a:chOff x="0" y="0"/>
          <a:chExt cx="0" cy="0"/>
        </a:xfrm>
      </p:grpSpPr>
      <p:sp>
        <p:nvSpPr>
          <p:cNvPr id="1215490" name="Rectangle 2">
            <a:extLst>
              <a:ext uri="{FF2B5EF4-FFF2-40B4-BE49-F238E27FC236}">
                <a16:creationId xmlns:a16="http://schemas.microsoft.com/office/drawing/2014/main" id="{7B25D677-82EA-954B-75B9-39244CDDB42F}"/>
              </a:ext>
            </a:extLst>
          </p:cNvPr>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Course Target Audience</a:t>
            </a:r>
            <a:endParaRPr lang="en-US" dirty="0"/>
          </a:p>
        </p:txBody>
      </p:sp>
      <p:sp>
        <p:nvSpPr>
          <p:cNvPr id="1215491" name="Rectangle 3">
            <a:extLst>
              <a:ext uri="{FF2B5EF4-FFF2-40B4-BE49-F238E27FC236}">
                <a16:creationId xmlns:a16="http://schemas.microsoft.com/office/drawing/2014/main" id="{553EC6BA-0E9A-832D-DB8C-88C96E2DA1CA}"/>
              </a:ext>
            </a:extLst>
          </p:cNvPr>
          <p:cNvSpPr>
            <a:spLocks noGrp="1" noChangeArrowheads="1"/>
          </p:cNvSpPr>
          <p:nvPr>
            <p:ph type="body" sz="half" idx="4294967295"/>
          </p:nvPr>
        </p:nvSpPr>
        <p:spPr>
          <a:xfrm>
            <a:off x="152400" y="1143000"/>
            <a:ext cx="8763000" cy="5715000"/>
          </a:xfrm>
        </p:spPr>
        <p:txBody>
          <a:bodyPr>
            <a:normAutofit/>
          </a:bodyPr>
          <a:lstStyle/>
          <a:p>
            <a:pPr eaLnBrk="1" hangingPunct="1">
              <a:lnSpc>
                <a:spcPct val="120000"/>
              </a:lnSpc>
              <a:defRPr/>
            </a:pPr>
            <a:r>
              <a:rPr lang="en-US" sz="2400" dirty="0">
                <a:ea typeface="Calibri" panose="020F0502020204030204" pitchFamily="34" charset="0"/>
                <a:cs typeface="Calibri" panose="020F0502020204030204" pitchFamily="34" charset="0"/>
              </a:rPr>
              <a:t>When developing your course content, keep in mind the target audience are individuals or groups of diabetes professionals, including RNs, RDs/RDNs, Pharmacists, Nurse Practitioners, Clinical Nurse Specialists, Physician Assistants, Social Workers, and other healthcare providers interested in staying up to date on current practices of care for people with prediabetes, diabetes, and other related conditions.  </a:t>
            </a:r>
          </a:p>
        </p:txBody>
      </p:sp>
    </p:spTree>
    <p:custDataLst>
      <p:tags r:id="rId1"/>
    </p:custDataLst>
    <p:extLst>
      <p:ext uri="{BB962C8B-B14F-4D97-AF65-F5344CB8AC3E}">
        <p14:creationId xmlns:p14="http://schemas.microsoft.com/office/powerpoint/2010/main" val="1333332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D026205-4D65-299A-EDC9-72179B05A9E5}"/>
            </a:ext>
          </a:extLst>
        </p:cNvPr>
        <p:cNvGrpSpPr/>
        <p:nvPr/>
      </p:nvGrpSpPr>
      <p:grpSpPr>
        <a:xfrm>
          <a:off x="0" y="0"/>
          <a:ext cx="0" cy="0"/>
          <a:chOff x="0" y="0"/>
          <a:chExt cx="0" cy="0"/>
        </a:xfrm>
      </p:grpSpPr>
      <p:sp>
        <p:nvSpPr>
          <p:cNvPr id="1215490" name="Rectangle 2">
            <a:extLst>
              <a:ext uri="{FF2B5EF4-FFF2-40B4-BE49-F238E27FC236}">
                <a16:creationId xmlns:a16="http://schemas.microsoft.com/office/drawing/2014/main" id="{B9860288-2594-5D76-1798-FEB2237C45DB}"/>
              </a:ext>
            </a:extLst>
          </p:cNvPr>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Slide Guidelines - Format</a:t>
            </a:r>
            <a:endParaRPr lang="en-US" dirty="0"/>
          </a:p>
        </p:txBody>
      </p:sp>
      <p:sp>
        <p:nvSpPr>
          <p:cNvPr id="1215491" name="Rectangle 3">
            <a:extLst>
              <a:ext uri="{FF2B5EF4-FFF2-40B4-BE49-F238E27FC236}">
                <a16:creationId xmlns:a16="http://schemas.microsoft.com/office/drawing/2014/main" id="{7FF7AB9E-DABF-A11F-FC61-70CCE3469E77}"/>
              </a:ext>
            </a:extLst>
          </p:cNvPr>
          <p:cNvSpPr>
            <a:spLocks noGrp="1" noChangeArrowheads="1"/>
          </p:cNvSpPr>
          <p:nvPr>
            <p:ph type="body" sz="half" idx="4294967295"/>
          </p:nvPr>
        </p:nvSpPr>
        <p:spPr>
          <a:xfrm>
            <a:off x="152400" y="1143000"/>
            <a:ext cx="8763000" cy="5715000"/>
          </a:xfrm>
        </p:spPr>
        <p:txBody>
          <a:bodyPr>
            <a:noAutofit/>
          </a:bodyPr>
          <a:lstStyle/>
          <a:p>
            <a:pPr eaLnBrk="1" hangingPunct="1">
              <a:lnSpc>
                <a:spcPct val="120000"/>
              </a:lnSpc>
              <a:defRPr/>
            </a:pPr>
            <a:r>
              <a:rPr lang="en-US" sz="2300" b="1" dirty="0">
                <a:ea typeface="Calibri" panose="020F0502020204030204" pitchFamily="34" charset="0"/>
                <a:cs typeface="Calibri" panose="020F0502020204030204" pitchFamily="34" charset="0"/>
              </a:rPr>
              <a:t>Font:</a:t>
            </a:r>
            <a:r>
              <a:rPr lang="en-US" sz="2300" dirty="0">
                <a:ea typeface="Calibri" panose="020F0502020204030204" pitchFamily="34" charset="0"/>
                <a:cs typeface="Calibri" panose="020F0502020204030204" pitchFamily="34" charset="0"/>
              </a:rPr>
              <a:t> use Calibri with a minimum of size 24 font.</a:t>
            </a:r>
          </a:p>
          <a:p>
            <a:pPr eaLnBrk="1" hangingPunct="1">
              <a:lnSpc>
                <a:spcPct val="120000"/>
              </a:lnSpc>
              <a:defRPr/>
            </a:pPr>
            <a:r>
              <a:rPr lang="en-US" sz="2300" b="1" dirty="0">
                <a:ea typeface="Calibri" panose="020F0502020204030204" pitchFamily="34" charset="0"/>
                <a:cs typeface="Calibri" panose="020F0502020204030204" pitchFamily="34" charset="0"/>
              </a:rPr>
              <a:t>Slide Size: </a:t>
            </a:r>
            <a:r>
              <a:rPr lang="en-US" sz="2300" dirty="0">
                <a:ea typeface="Calibri" panose="020F0502020204030204" pitchFamily="34" charset="0"/>
                <a:cs typeface="Calibri" panose="020F0502020204030204" pitchFamily="34" charset="0"/>
              </a:rPr>
              <a:t>Use the “Standard” 4:3 size. You can confirm by going to the “Design” tab in PowerPoint to check the “Slide Size” to the right.</a:t>
            </a:r>
          </a:p>
          <a:p>
            <a:pPr eaLnBrk="1" hangingPunct="1">
              <a:lnSpc>
                <a:spcPct val="120000"/>
              </a:lnSpc>
              <a:defRPr/>
            </a:pPr>
            <a:r>
              <a:rPr lang="en-US" sz="2300" b="1" dirty="0">
                <a:ea typeface="Calibri" panose="020F0502020204030204" pitchFamily="34" charset="0"/>
                <a:cs typeface="Calibri" panose="020F0502020204030204" pitchFamily="34" charset="0"/>
              </a:rPr>
              <a:t>Slide Headers: </a:t>
            </a:r>
            <a:r>
              <a:rPr lang="en-US" sz="2300" dirty="0">
                <a:ea typeface="Calibri" panose="020F0502020204030204" pitchFamily="34" charset="0"/>
                <a:cs typeface="Calibri" panose="020F0502020204030204" pitchFamily="34" charset="0"/>
              </a:rPr>
              <a:t>Add a title to each slide describing the topic covered.</a:t>
            </a:r>
          </a:p>
          <a:p>
            <a:pPr eaLnBrk="1" hangingPunct="1">
              <a:lnSpc>
                <a:spcPct val="120000"/>
              </a:lnSpc>
              <a:defRPr/>
            </a:pPr>
            <a:r>
              <a:rPr lang="en-US" sz="2300" b="1" dirty="0">
                <a:ea typeface="Calibri" panose="020F0502020204030204" pitchFamily="34" charset="0"/>
                <a:cs typeface="Calibri" panose="020F0502020204030204" pitchFamily="34" charset="0"/>
              </a:rPr>
              <a:t>Citations: </a:t>
            </a:r>
            <a:r>
              <a:rPr lang="en-US" sz="2300" dirty="0">
                <a:ea typeface="Calibri" panose="020F0502020204030204" pitchFamily="34" charset="0"/>
                <a:cs typeface="Calibri" panose="020F0502020204030204" pitchFamily="34" charset="0"/>
              </a:rPr>
              <a:t>For each section/slide, please list the relevant citations at the bottom of the slide (use font size 11)</a:t>
            </a:r>
          </a:p>
          <a:p>
            <a:pPr>
              <a:lnSpc>
                <a:spcPct val="120000"/>
              </a:lnSpc>
              <a:defRPr/>
            </a:pPr>
            <a:r>
              <a:rPr lang="en-US" sz="2300" b="1" dirty="0">
                <a:ea typeface="Calibri" panose="020F0502020204030204" pitchFamily="34" charset="0"/>
                <a:cs typeface="Calibri" panose="020F0502020204030204" pitchFamily="34" charset="0"/>
              </a:rPr>
              <a:t>Images:  </a:t>
            </a:r>
            <a:r>
              <a:rPr lang="en-US" sz="2300" dirty="0">
                <a:ea typeface="Calibri" panose="020F0502020204030204" pitchFamily="34" charset="0"/>
                <a:cs typeface="Calibri" panose="020F0502020204030204" pitchFamily="34" charset="0"/>
              </a:rPr>
              <a:t>When images of people are used, they should reflect inclusivity—diverse ages, races, body types, genders, and abilities. Branded product images and branded images may not be included in lecture content for promotional purposes. </a:t>
            </a:r>
            <a:r>
              <a:rPr lang="en-US" sz="2300" dirty="0">
                <a:effectLst/>
                <a:ea typeface="Calibri" panose="020F0502020204030204" pitchFamily="34" charset="0"/>
                <a:cs typeface="Calibri" panose="020F0502020204030204" pitchFamily="34" charset="0"/>
              </a:rPr>
              <a:t>Use only royalty-free, properly licensed, or original images. We use websites such as </a:t>
            </a:r>
            <a:r>
              <a:rPr lang="en-US" sz="2300" dirty="0" err="1">
                <a:effectLst/>
                <a:ea typeface="Calibri" panose="020F0502020204030204" pitchFamily="34" charset="0"/>
                <a:cs typeface="Calibri" panose="020F0502020204030204" pitchFamily="34" charset="0"/>
                <a:hlinkClick r:id="rId4"/>
              </a:rPr>
              <a:t>Pixabay</a:t>
            </a:r>
            <a:r>
              <a:rPr lang="en-US" sz="2300" dirty="0">
                <a:effectLst/>
                <a:ea typeface="Calibri" panose="020F0502020204030204" pitchFamily="34" charset="0"/>
                <a:cs typeface="Calibri" panose="020F0502020204030204" pitchFamily="34" charset="0"/>
              </a:rPr>
              <a:t>, </a:t>
            </a:r>
            <a:r>
              <a:rPr lang="en-US" sz="2300" dirty="0" err="1">
                <a:effectLst/>
                <a:ea typeface="Calibri" panose="020F0502020204030204" pitchFamily="34" charset="0"/>
                <a:cs typeface="Calibri" panose="020F0502020204030204" pitchFamily="34" charset="0"/>
                <a:hlinkClick r:id="rId5"/>
              </a:rPr>
              <a:t>Pexels</a:t>
            </a:r>
            <a:r>
              <a:rPr lang="en-US" sz="2300" dirty="0">
                <a:effectLst/>
                <a:ea typeface="Calibri" panose="020F0502020204030204" pitchFamily="34" charset="0"/>
                <a:cs typeface="Calibri" panose="020F0502020204030204" pitchFamily="34" charset="0"/>
              </a:rPr>
              <a:t>, </a:t>
            </a:r>
            <a:r>
              <a:rPr lang="en-US" sz="2300" dirty="0">
                <a:effectLst/>
                <a:ea typeface="Calibri" panose="020F0502020204030204" pitchFamily="34" charset="0"/>
                <a:cs typeface="Calibri" panose="020F0502020204030204" pitchFamily="34" charset="0"/>
                <a:hlinkClick r:id="rId6"/>
              </a:rPr>
              <a:t>Canva, </a:t>
            </a:r>
            <a:r>
              <a:rPr lang="en-US" sz="2300" dirty="0">
                <a:effectLst/>
                <a:ea typeface="Calibri" panose="020F0502020204030204" pitchFamily="34" charset="0"/>
                <a:cs typeface="Calibri" panose="020F0502020204030204" pitchFamily="34" charset="0"/>
              </a:rPr>
              <a:t>or Microsoft </a:t>
            </a:r>
            <a:r>
              <a:rPr lang="en-US" sz="2300" dirty="0" err="1">
                <a:effectLst/>
                <a:ea typeface="Calibri" panose="020F0502020204030204" pitchFamily="34" charset="0"/>
                <a:cs typeface="Calibri" panose="020F0502020204030204" pitchFamily="34" charset="0"/>
              </a:rPr>
              <a:t>Powerpoint</a:t>
            </a:r>
            <a:r>
              <a:rPr lang="en-US" sz="2300" dirty="0">
                <a:effectLst/>
                <a:ea typeface="Calibri" panose="020F0502020204030204" pitchFamily="34" charset="0"/>
                <a:cs typeface="Calibri" panose="020F0502020204030204" pitchFamily="34" charset="0"/>
              </a:rPr>
              <a:t>.</a:t>
            </a:r>
            <a:endParaRPr lang="en-US" sz="2300" dirty="0">
              <a:ea typeface="Calibri" panose="020F0502020204030204" pitchFamily="34" charset="0"/>
              <a:cs typeface="Calibri" panose="020F0502020204030204" pitchFamily="34" charset="0"/>
            </a:endParaRPr>
          </a:p>
          <a:p>
            <a:pPr eaLnBrk="1" hangingPunct="1">
              <a:lnSpc>
                <a:spcPct val="120000"/>
              </a:lnSpc>
              <a:defRPr/>
            </a:pPr>
            <a:endParaRPr lang="en-US" sz="2200" dirty="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3560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Slide Guidelines - Standards</a:t>
            </a:r>
            <a:endParaRPr lang="en-US" dirty="0"/>
          </a:p>
        </p:txBody>
      </p:sp>
      <p:sp>
        <p:nvSpPr>
          <p:cNvPr id="1215491" name="Rectangle 3"/>
          <p:cNvSpPr>
            <a:spLocks noGrp="1" noChangeArrowheads="1"/>
          </p:cNvSpPr>
          <p:nvPr>
            <p:ph type="body" sz="half" idx="4294967295"/>
          </p:nvPr>
        </p:nvSpPr>
        <p:spPr>
          <a:xfrm>
            <a:off x="228600" y="1143000"/>
            <a:ext cx="8763000" cy="5715000"/>
          </a:xfrm>
        </p:spPr>
        <p:txBody>
          <a:bodyPr>
            <a:noAutofit/>
          </a:bodyPr>
          <a:lstStyle/>
          <a:p>
            <a:pPr>
              <a:lnSpc>
                <a:spcPct val="120000"/>
              </a:lnSpc>
              <a:defRPr/>
            </a:pPr>
            <a:r>
              <a:rPr lang="en-US" sz="2400" b="1" dirty="0">
                <a:ea typeface="Calibri" panose="020F0502020204030204" pitchFamily="34" charset="0"/>
                <a:cs typeface="Calibri" panose="020F0502020204030204" pitchFamily="34" charset="0"/>
              </a:rPr>
              <a:t>Person-Centered Language: </a:t>
            </a:r>
            <a:r>
              <a:rPr lang="en-US" sz="2400" dirty="0">
                <a:ea typeface="Calibri" panose="020F0502020204030204" pitchFamily="34" charset="0"/>
                <a:cs typeface="Calibri" panose="020F0502020204030204" pitchFamily="34" charset="0"/>
              </a:rPr>
              <a:t>Use respectful, strengths-based language aligned with ADA and ADCES guidance (e.g., “person living with diabetes,” instead of “diabetic”). Avoid shame-based or judgmental terms. </a:t>
            </a:r>
            <a:r>
              <a:rPr lang="en-US" sz="2400" b="1" dirty="0">
                <a:ea typeface="Calibri" panose="020F0502020204030204" pitchFamily="34" charset="0"/>
                <a:cs typeface="Calibri" panose="020F0502020204030204" pitchFamily="34" charset="0"/>
                <a:hlinkClick r:id="rId4"/>
              </a:rPr>
              <a:t>Read more here.</a:t>
            </a:r>
            <a:endParaRPr lang="en-US" sz="2400" b="1" dirty="0">
              <a:ea typeface="Calibri" panose="020F0502020204030204" pitchFamily="34" charset="0"/>
              <a:cs typeface="Calibri" panose="020F0502020204030204" pitchFamily="34" charset="0"/>
            </a:endParaRPr>
          </a:p>
          <a:p>
            <a:pPr>
              <a:lnSpc>
                <a:spcPct val="120000"/>
              </a:lnSpc>
              <a:defRPr/>
            </a:pPr>
            <a:r>
              <a:rPr lang="en-US" sz="2400" b="1" dirty="0">
                <a:ea typeface="Calibri" panose="020F0502020204030204" pitchFamily="34" charset="0"/>
                <a:cs typeface="Calibri" panose="020F0502020204030204" pitchFamily="34" charset="0"/>
              </a:rPr>
              <a:t>Evidence-Based:</a:t>
            </a:r>
            <a:r>
              <a:rPr lang="en-US" sz="2400" dirty="0">
                <a:ea typeface="Calibri" panose="020F0502020204030204" pitchFamily="34" charset="0"/>
                <a:cs typeface="Calibri" panose="020F0502020204030204" pitchFamily="34" charset="0"/>
              </a:rPr>
              <a:t> Support key points with research or guidelines. Flag new/emerging data where appropriate.</a:t>
            </a:r>
          </a:p>
          <a:p>
            <a:pPr>
              <a:lnSpc>
                <a:spcPct val="120000"/>
              </a:lnSpc>
              <a:defRPr/>
            </a:pPr>
            <a:r>
              <a:rPr lang="en-US" sz="2400" b="1" dirty="0">
                <a:ea typeface="Calibri" panose="020F0502020204030204" pitchFamily="34" charset="0"/>
                <a:cs typeface="Calibri" panose="020F0502020204030204" pitchFamily="34" charset="0"/>
              </a:rPr>
              <a:t>Social Determinants of Health</a:t>
            </a:r>
            <a:r>
              <a:rPr lang="en-US" sz="2400" dirty="0">
                <a:ea typeface="Calibri" panose="020F0502020204030204" pitchFamily="34" charset="0"/>
                <a:cs typeface="Calibri" panose="020F0502020204030204" pitchFamily="34" charset="0"/>
              </a:rPr>
              <a:t>: Acknowledge how factors such as income, race, location, food access, and healthcare availability influence diabetes outcomes. Strive to approach care and communication with an understanding of how these social and systemic factors shape health behaviors and access to resources.</a:t>
            </a:r>
          </a:p>
        </p:txBody>
      </p:sp>
    </p:spTree>
    <p:custDataLst>
      <p:tags r:id="rId1"/>
    </p:custDataLst>
    <p:extLst>
      <p:ext uri="{BB962C8B-B14F-4D97-AF65-F5344CB8AC3E}">
        <p14:creationId xmlns:p14="http://schemas.microsoft.com/office/powerpoint/2010/main" val="28108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C0F857D-CEF2-6407-AF63-419C2E6A9332}"/>
            </a:ext>
          </a:extLst>
        </p:cNvPr>
        <p:cNvGrpSpPr/>
        <p:nvPr/>
      </p:nvGrpSpPr>
      <p:grpSpPr>
        <a:xfrm>
          <a:off x="0" y="0"/>
          <a:ext cx="0" cy="0"/>
          <a:chOff x="0" y="0"/>
          <a:chExt cx="0" cy="0"/>
        </a:xfrm>
      </p:grpSpPr>
      <p:sp>
        <p:nvSpPr>
          <p:cNvPr id="1215490" name="Rectangle 2">
            <a:extLst>
              <a:ext uri="{FF2B5EF4-FFF2-40B4-BE49-F238E27FC236}">
                <a16:creationId xmlns:a16="http://schemas.microsoft.com/office/drawing/2014/main" id="{928DB4EA-D904-9FC9-43B9-5595A37DD829}"/>
              </a:ext>
            </a:extLst>
          </p:cNvPr>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Slide Guidelines - Polls</a:t>
            </a:r>
            <a:endParaRPr lang="en-US" dirty="0"/>
          </a:p>
        </p:txBody>
      </p:sp>
      <p:sp>
        <p:nvSpPr>
          <p:cNvPr id="1215491" name="Rectangle 3">
            <a:extLst>
              <a:ext uri="{FF2B5EF4-FFF2-40B4-BE49-F238E27FC236}">
                <a16:creationId xmlns:a16="http://schemas.microsoft.com/office/drawing/2014/main" id="{29142773-9201-D0E6-376D-F237FCE5D2D0}"/>
              </a:ext>
            </a:extLst>
          </p:cNvPr>
          <p:cNvSpPr>
            <a:spLocks noGrp="1" noChangeArrowheads="1"/>
          </p:cNvSpPr>
          <p:nvPr>
            <p:ph type="body" sz="half" idx="4294967295"/>
          </p:nvPr>
        </p:nvSpPr>
        <p:spPr>
          <a:xfrm>
            <a:off x="304800" y="1143000"/>
            <a:ext cx="8610600" cy="5410200"/>
          </a:xfrm>
        </p:spPr>
        <p:txBody>
          <a:bodyPr>
            <a:noAutofit/>
          </a:bodyPr>
          <a:lstStyle/>
          <a:p>
            <a:pPr eaLnBrk="1" hangingPunct="1">
              <a:lnSpc>
                <a:spcPct val="120000"/>
              </a:lnSpc>
              <a:defRPr/>
            </a:pPr>
            <a:r>
              <a:rPr lang="en-US" sz="2400" dirty="0"/>
              <a:t>Create around 3 polls for each hour of instruction</a:t>
            </a:r>
          </a:p>
          <a:p>
            <a:pPr eaLnBrk="1" hangingPunct="1">
              <a:lnSpc>
                <a:spcPct val="120000"/>
              </a:lnSpc>
              <a:defRPr/>
            </a:pPr>
            <a:r>
              <a:rPr lang="en-US" sz="2400" dirty="0"/>
              <a:t>Focus on key concepts - Align each question with a specific learning goal that you think is most important</a:t>
            </a:r>
          </a:p>
          <a:p>
            <a:pPr eaLnBrk="1" hangingPunct="1">
              <a:lnSpc>
                <a:spcPct val="120000"/>
              </a:lnSpc>
              <a:defRPr/>
            </a:pPr>
            <a:r>
              <a:rPr lang="en-US" sz="2400" dirty="0"/>
              <a:t>Use straightforward language – goal is to engage and assess</a:t>
            </a:r>
          </a:p>
          <a:p>
            <a:pPr eaLnBrk="1" hangingPunct="1">
              <a:lnSpc>
                <a:spcPct val="120000"/>
              </a:lnSpc>
              <a:defRPr/>
            </a:pPr>
            <a:r>
              <a:rPr lang="en-US" sz="2400" dirty="0"/>
              <a:t>Short, simple vignettes provide good teaching opportunities and reinforcement of key concepts</a:t>
            </a:r>
          </a:p>
          <a:p>
            <a:pPr eaLnBrk="1" hangingPunct="1">
              <a:lnSpc>
                <a:spcPct val="120000"/>
              </a:lnSpc>
              <a:defRPr/>
            </a:pPr>
            <a:r>
              <a:rPr lang="en-US" sz="2400" dirty="0"/>
              <a:t>Use 4-option multiple choice; avoid “all/none of the above.”</a:t>
            </a:r>
          </a:p>
          <a:p>
            <a:pPr eaLnBrk="1" hangingPunct="1">
              <a:lnSpc>
                <a:spcPct val="120000"/>
              </a:lnSpc>
              <a:defRPr/>
            </a:pPr>
            <a:r>
              <a:rPr lang="en-US" sz="2400" dirty="0"/>
              <a:t>Add plausible wrong answers, so they can practice critical thinking</a:t>
            </a:r>
          </a:p>
          <a:p>
            <a:pPr eaLnBrk="1" hangingPunct="1">
              <a:lnSpc>
                <a:spcPct val="120000"/>
              </a:lnSpc>
              <a:defRPr/>
            </a:pPr>
            <a:r>
              <a:rPr lang="en-US" sz="2400"/>
              <a:t>Discuss the correct answer and clarify misconceptions at the conclusion of each poll.</a:t>
            </a:r>
            <a:endParaRPr lang="en-US" sz="2400" dirty="0"/>
          </a:p>
        </p:txBody>
      </p:sp>
    </p:spTree>
    <p:custDataLst>
      <p:tags r:id="rId1"/>
    </p:custDataLst>
    <p:extLst>
      <p:ext uri="{BB962C8B-B14F-4D97-AF65-F5344CB8AC3E}">
        <p14:creationId xmlns:p14="http://schemas.microsoft.com/office/powerpoint/2010/main" val="103891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13408</TotalTime>
  <Words>1031</Words>
  <Application>Microsoft Office PowerPoint</Application>
  <PresentationFormat>On-screen Show (4:3)</PresentationFormat>
  <Paragraphs>89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Gill Sans MT</vt:lpstr>
      <vt:lpstr>Times New Roman</vt:lpstr>
      <vt:lpstr>Wingdings</vt:lpstr>
      <vt:lpstr>Wingdings 3</vt:lpstr>
      <vt:lpstr>1_Origin</vt:lpstr>
      <vt:lpstr>[Section Title] [Year] [Program Title]</vt:lpstr>
      <vt:lpstr>[Course Orientation]</vt:lpstr>
      <vt:lpstr>Diabetes Education Services Inclusion Statement</vt:lpstr>
      <vt:lpstr>We are Here to Help!</vt:lpstr>
      <vt:lpstr>Land Acknowledgment</vt:lpstr>
      <vt:lpstr>Course Target Audience</vt:lpstr>
      <vt:lpstr>Slide Guidelines - Format</vt:lpstr>
      <vt:lpstr>Slide Guidelines - Standards</vt:lpstr>
      <vt:lpstr>Slide Guidelines - Polls</vt:lpstr>
      <vt:lpstr>[Instructor Conflict of Interest]</vt:lpstr>
      <vt:lpstr>[Section Objectives &amp; Learning Outcomes]</vt:lpstr>
      <vt:lpstr>[Course Content]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DNSS</dc:creator>
  <cp:lastModifiedBy>Bryanna Sabourin</cp:lastModifiedBy>
  <cp:revision>238</cp:revision>
  <cp:lastPrinted>2024-02-13T17:38:07Z</cp:lastPrinted>
  <dcterms:created xsi:type="dcterms:W3CDTF">2014-04-17T17:56:59Z</dcterms:created>
  <dcterms:modified xsi:type="dcterms:W3CDTF">2025-05-01T20:42:19Z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5A782FC4-4C62-423F-B6B1-07B9A70CBAEE</vt:lpwstr>
  </property>
  <property fmtid="{D5CDD505-2E9C-101B-9397-08002B2CF9AE}" pid="3" name="ArticulatePath">
    <vt:lpwstr>DES PPT template</vt:lpwstr>
  </property>
</Properties>
</file>