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3.xml" ContentType="application/vnd.openxmlformats-officedocument.presentationml.tags+xml"/>
  <Override PartName="/ppt/tags/tag44.xml" ContentType="application/vnd.openxmlformats-officedocument.presentationml.tags+xml"/>
  <Override PartName="/ppt/notesSlides/notesSlide28.xml" ContentType="application/vnd.openxmlformats-officedocument.presentationml.notesSlide+xml"/>
  <Override PartName="/ppt/tags/tag45.xml" ContentType="application/vnd.openxmlformats-officedocument.presentationml.tags+xml"/>
  <Override PartName="/ppt/notesSlides/notesSlide29.xml" ContentType="application/vnd.openxmlformats-officedocument.presentationml.notesSlide+xml"/>
  <Override PartName="/ppt/tags/tag4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2.xml" ContentType="application/vnd.openxmlformats-officedocument.presentationml.notesSlide+xml"/>
  <Override PartName="/ppt/tags/tag49.xml" ContentType="application/vnd.openxmlformats-officedocument.presentationml.tags+xml"/>
  <Override PartName="/ppt/notesSlides/notesSlide33.xml" ContentType="application/vnd.openxmlformats-officedocument.presentationml.notesSlide+xml"/>
  <Override PartName="/ppt/tags/tag50.xml" ContentType="application/vnd.openxmlformats-officedocument.presentationml.tags+xml"/>
  <Override PartName="/ppt/notesSlides/notesSlide34.xml" ContentType="application/vnd.openxmlformats-officedocument.presentationml.notesSlide+xml"/>
  <Override PartName="/ppt/tags/tag51.xml" ContentType="application/vnd.openxmlformats-officedocument.presentationml.tags+xml"/>
  <Override PartName="/ppt/notesSlides/notesSlide35.xml" ContentType="application/vnd.openxmlformats-officedocument.presentationml.notesSlide+xml"/>
  <Override PartName="/ppt/tags/tag52.xml" ContentType="application/vnd.openxmlformats-officedocument.presentationml.tags+xml"/>
  <Override PartName="/ppt/notesSlides/notesSlide36.xml" ContentType="application/vnd.openxmlformats-officedocument.presentationml.notesSlide+xml"/>
  <Override PartName="/ppt/tags/tag5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1.xml" ContentType="application/vnd.openxmlformats-officedocument.presentationml.notesSlide+xml"/>
  <Override PartName="/ppt/tags/tag56.xml" ContentType="application/vnd.openxmlformats-officedocument.presentationml.tags+xml"/>
  <Override PartName="/ppt/notesSlides/notesSlide42.xml" ContentType="application/vnd.openxmlformats-officedocument.presentationml.notesSlide+xml"/>
  <Override PartName="/ppt/tags/tag5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tags/tag58.xml" ContentType="application/vnd.openxmlformats-officedocument.presentationml.tags+xml"/>
  <Override PartName="/ppt/notesSlides/notesSlide45.xml" ContentType="application/vnd.openxmlformats-officedocument.presentationml.notesSlide+xml"/>
  <Override PartName="/ppt/tags/tag59.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62.xml" ContentType="application/vnd.openxmlformats-officedocument.presentationml.tags+xml"/>
  <Override PartName="/ppt/notesSlides/notesSlide58.xml" ContentType="application/vnd.openxmlformats-officedocument.presentationml.notesSlide+xml"/>
  <Override PartName="/ppt/tags/tag63.xml" ContentType="application/vnd.openxmlformats-officedocument.presentationml.tags+xml"/>
  <Override PartName="/ppt/notesSlides/notesSlide59.xml" ContentType="application/vnd.openxmlformats-officedocument.presentationml.notesSlide+xml"/>
  <Override PartName="/ppt/tags/tag64.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932" r:id="rId7"/>
    <p:sldMasterId id="2147483954" r:id="rId8"/>
    <p:sldMasterId id="2147483969" r:id="rId9"/>
  </p:sldMasterIdLst>
  <p:notesMasterIdLst>
    <p:notesMasterId r:id="rId156"/>
  </p:notesMasterIdLst>
  <p:handoutMasterIdLst>
    <p:handoutMasterId r:id="rId157"/>
  </p:handoutMasterIdLst>
  <p:sldIdLst>
    <p:sldId id="2145707628" r:id="rId10"/>
    <p:sldId id="2145707627" r:id="rId11"/>
    <p:sldId id="2141411156" r:id="rId12"/>
    <p:sldId id="897" r:id="rId13"/>
    <p:sldId id="2145707592" r:id="rId14"/>
    <p:sldId id="2145707568" r:id="rId15"/>
    <p:sldId id="2145707593" r:id="rId16"/>
    <p:sldId id="2145707547" r:id="rId17"/>
    <p:sldId id="2145707598" r:id="rId18"/>
    <p:sldId id="2145707204" r:id="rId19"/>
    <p:sldId id="2145707203" r:id="rId20"/>
    <p:sldId id="2145707594" r:id="rId21"/>
    <p:sldId id="2145707003" r:id="rId22"/>
    <p:sldId id="962" r:id="rId23"/>
    <p:sldId id="963" r:id="rId24"/>
    <p:sldId id="964" r:id="rId25"/>
    <p:sldId id="2145707207" r:id="rId26"/>
    <p:sldId id="3374" r:id="rId27"/>
    <p:sldId id="2145707214" r:id="rId28"/>
    <p:sldId id="980" r:id="rId29"/>
    <p:sldId id="779" r:id="rId30"/>
    <p:sldId id="1224" r:id="rId31"/>
    <p:sldId id="955" r:id="rId32"/>
    <p:sldId id="992" r:id="rId33"/>
    <p:sldId id="2145707596" r:id="rId34"/>
    <p:sldId id="2145707597" r:id="rId35"/>
    <p:sldId id="2145707422" r:id="rId36"/>
    <p:sldId id="735" r:id="rId37"/>
    <p:sldId id="692" r:id="rId38"/>
    <p:sldId id="829" r:id="rId39"/>
    <p:sldId id="760" r:id="rId40"/>
    <p:sldId id="985" r:id="rId41"/>
    <p:sldId id="986" r:id="rId42"/>
    <p:sldId id="984" r:id="rId43"/>
    <p:sldId id="1325" r:id="rId44"/>
    <p:sldId id="2145707599" r:id="rId45"/>
    <p:sldId id="2145707578" r:id="rId46"/>
    <p:sldId id="2181" r:id="rId47"/>
    <p:sldId id="2145707580" r:id="rId48"/>
    <p:sldId id="1008" r:id="rId49"/>
    <p:sldId id="1011" r:id="rId50"/>
    <p:sldId id="1014" r:id="rId51"/>
    <p:sldId id="1016" r:id="rId52"/>
    <p:sldId id="1018" r:id="rId53"/>
    <p:sldId id="2145707544" r:id="rId54"/>
    <p:sldId id="2145707029" r:id="rId55"/>
    <p:sldId id="2145707546" r:id="rId56"/>
    <p:sldId id="2145707618" r:id="rId57"/>
    <p:sldId id="2145707619" r:id="rId58"/>
    <p:sldId id="2141411105" r:id="rId59"/>
    <p:sldId id="2145707610" r:id="rId60"/>
    <p:sldId id="2145707612" r:id="rId61"/>
    <p:sldId id="694" r:id="rId62"/>
    <p:sldId id="781" r:id="rId63"/>
    <p:sldId id="782" r:id="rId64"/>
    <p:sldId id="1174" r:id="rId65"/>
    <p:sldId id="748" r:id="rId66"/>
    <p:sldId id="747" r:id="rId67"/>
    <p:sldId id="3328" r:id="rId68"/>
    <p:sldId id="437" r:id="rId69"/>
    <p:sldId id="3350" r:id="rId70"/>
    <p:sldId id="2141411140" r:id="rId71"/>
    <p:sldId id="1048" r:id="rId72"/>
    <p:sldId id="3061" r:id="rId73"/>
    <p:sldId id="2145707423" r:id="rId74"/>
    <p:sldId id="3595" r:id="rId75"/>
    <p:sldId id="2145707421" r:id="rId76"/>
    <p:sldId id="3645" r:id="rId77"/>
    <p:sldId id="2145707633" r:id="rId78"/>
    <p:sldId id="3596" r:id="rId79"/>
    <p:sldId id="3606" r:id="rId80"/>
    <p:sldId id="2145707614" r:id="rId81"/>
    <p:sldId id="2145707165" r:id="rId82"/>
    <p:sldId id="713" r:id="rId83"/>
    <p:sldId id="2141411115" r:id="rId84"/>
    <p:sldId id="3558" r:id="rId85"/>
    <p:sldId id="2145707493" r:id="rId86"/>
    <p:sldId id="2145707237" r:id="rId87"/>
    <p:sldId id="2145707616" r:id="rId88"/>
    <p:sldId id="2145707238" r:id="rId89"/>
    <p:sldId id="2145707430" r:id="rId90"/>
    <p:sldId id="3646" r:id="rId91"/>
    <p:sldId id="2145707668" r:id="rId92"/>
    <p:sldId id="2862" r:id="rId93"/>
    <p:sldId id="3663" r:id="rId94"/>
    <p:sldId id="2999" r:id="rId95"/>
    <p:sldId id="3007" r:id="rId96"/>
    <p:sldId id="3008" r:id="rId97"/>
    <p:sldId id="3009" r:id="rId98"/>
    <p:sldId id="3011" r:id="rId99"/>
    <p:sldId id="3647" r:id="rId100"/>
    <p:sldId id="376" r:id="rId101"/>
    <p:sldId id="2145707646" r:id="rId102"/>
    <p:sldId id="2145707657" r:id="rId103"/>
    <p:sldId id="2145707637" r:id="rId104"/>
    <p:sldId id="2145707652" r:id="rId105"/>
    <p:sldId id="2145707428" r:id="rId106"/>
    <p:sldId id="2145707512" r:id="rId107"/>
    <p:sldId id="3648" r:id="rId108"/>
    <p:sldId id="378" r:id="rId109"/>
    <p:sldId id="355" r:id="rId110"/>
    <p:sldId id="2145707483" r:id="rId111"/>
    <p:sldId id="2145707585" r:id="rId112"/>
    <p:sldId id="2145707600" r:id="rId113"/>
    <p:sldId id="3599" r:id="rId114"/>
    <p:sldId id="3156" r:id="rId115"/>
    <p:sldId id="3227" r:id="rId116"/>
    <p:sldId id="3312" r:id="rId117"/>
    <p:sldId id="3221" r:id="rId118"/>
    <p:sldId id="3602" r:id="rId119"/>
    <p:sldId id="2145707227" r:id="rId120"/>
    <p:sldId id="882" r:id="rId121"/>
    <p:sldId id="2145707532" r:id="rId122"/>
    <p:sldId id="2145707232" r:id="rId123"/>
    <p:sldId id="3649" r:id="rId124"/>
    <p:sldId id="2145707676" r:id="rId125"/>
    <p:sldId id="2145707677" r:id="rId126"/>
    <p:sldId id="2141411102" r:id="rId127"/>
    <p:sldId id="2145707608" r:id="rId128"/>
    <p:sldId id="2145707609" r:id="rId129"/>
    <p:sldId id="2145707213" r:id="rId130"/>
    <p:sldId id="2145707603" r:id="rId131"/>
    <p:sldId id="2145707564" r:id="rId132"/>
    <p:sldId id="2145707666" r:id="rId133"/>
    <p:sldId id="2145707424" r:id="rId134"/>
    <p:sldId id="2145707425" r:id="rId135"/>
    <p:sldId id="2145707122" r:id="rId136"/>
    <p:sldId id="2145707020" r:id="rId137"/>
    <p:sldId id="3604" r:id="rId138"/>
    <p:sldId id="2145707675" r:id="rId139"/>
    <p:sldId id="2145707656" r:id="rId140"/>
    <p:sldId id="1058" r:id="rId141"/>
    <p:sldId id="2141411058" r:id="rId142"/>
    <p:sldId id="2861" r:id="rId143"/>
    <p:sldId id="2141411076" r:id="rId144"/>
    <p:sldId id="2145707655" r:id="rId145"/>
    <p:sldId id="2145707640" r:id="rId146"/>
    <p:sldId id="2145707671" r:id="rId147"/>
    <p:sldId id="458" r:id="rId148"/>
    <p:sldId id="1301" r:id="rId149"/>
    <p:sldId id="2145707674" r:id="rId150"/>
    <p:sldId id="2515" r:id="rId151"/>
    <p:sldId id="2145707658" r:id="rId152"/>
    <p:sldId id="3378" r:id="rId153"/>
    <p:sldId id="2145707678" r:id="rId154"/>
    <p:sldId id="665" r:id="rId155"/>
  </p:sldIdLst>
  <p:sldSz cx="9144000" cy="6858000" type="screen4x3"/>
  <p:notesSz cx="7315200" cy="9601200"/>
  <p:custDataLst>
    <p:tags r:id="rId1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5E3886"/>
    <a:srgbClr val="B317AC"/>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3" autoAdjust="0"/>
    <p:restoredTop sz="93673" autoAdjust="0"/>
  </p:normalViewPr>
  <p:slideViewPr>
    <p:cSldViewPr>
      <p:cViewPr varScale="1">
        <p:scale>
          <a:sx n="95" d="100"/>
          <a:sy n="95" d="100"/>
        </p:scale>
        <p:origin x="1692" y="306"/>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30132"/>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commentAuthors" Target="commentAuthors.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presProps" Target="presProp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notesMaster" Target="notesMasters/notesMaster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handoutMaster" Target="handoutMasters/handoutMaster1.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tags" Target="tags/tag1.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s>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ata3.xml.rels><?xml version="1.0" encoding="UTF-8" standalone="yes"?>
<Relationships xmlns="http://schemas.openxmlformats.org/package/2006/relationships"><Relationship Id="rId1" Type="http://schemas.openxmlformats.org/officeDocument/2006/relationships/image" Target="../media/image10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09.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2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2000" b="1" dirty="0">
              <a:latin typeface="Calibri" panose="020F0502020204030204" pitchFamily="34" charset="0"/>
              <a:cs typeface="Calibri" panose="020F0502020204030204" pitchFamily="34" charset="0"/>
            </a:rPr>
            <a:t>Meds</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24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6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r>
            <a:rPr lang="en-US" sz="1400" b="1" dirty="0">
              <a:latin typeface="Calibri" panose="020F0502020204030204" pitchFamily="34" charset="0"/>
              <a:cs typeface="Calibri" panose="020F0502020204030204" pitchFamily="34" charset="0"/>
            </a:rPr>
            <a:t>Behavioral and decision making</a:t>
          </a:r>
          <a:endParaRPr lang="en-US" sz="1800" b="1" dirty="0">
            <a:latin typeface="Calibri" panose="020F0502020204030204" pitchFamily="34" charset="0"/>
            <a:cs typeface="Calibri" panose="020F0502020204030204" pitchFamily="34" charset="0"/>
          </a:endParaRP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dgm:presLayoutVars>
          <dgm:bulletEnabled val="1"/>
        </dgm:presLayoutVars>
      </dgm:prSet>
      <dgm:spPr/>
    </dgm:pt>
  </dgm:ptLst>
  <dgm:cxnLst>
    <dgm:cxn modelId="{BC310E00-F622-4A27-9987-B30896BBBAEE}" type="presOf" srcId="{20CB36B7-C6BB-4401-B45D-65D8F3EAA30E}" destId="{A4CB3E0C-BE8F-40A4-B10D-DE9B98B7BB2F}" srcOrd="0" destOrd="0" presId="urn:microsoft.com/office/officeart/2005/8/layout/hChevron3"/>
    <dgm:cxn modelId="{A3AF8604-EFFA-4157-81FE-BA381523BE2A}" srcId="{A0309674-4A35-437C-BEAA-2E9B6632305A}" destId="{5F998711-4374-4A96-8767-15C3D7077CBC}" srcOrd="2" destOrd="0" parTransId="{572421B7-C603-456C-84B7-FC068807E277}" sibTransId="{32824943-FE69-48E7-B427-28524FC57559}"/>
    <dgm:cxn modelId="{B826671F-7C27-4DB8-8DBA-EF7FA1403890}" type="presOf" srcId="{843F0A8E-F7CA-4B51-8977-AE1172D9DD8B}" destId="{0BF5CB36-0B21-476F-8B0A-48E33DC98C8B}"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FAFDB553-4B65-4F32-BBD7-9E958DA4E8C0}" type="presOf" srcId="{78C10338-E269-4C7E-ACE4-86CDC3745D70}" destId="{FE9FBCD8-0DFB-423B-8D0B-3A4B468982B1}" srcOrd="0" destOrd="0" presId="urn:microsoft.com/office/officeart/2005/8/layout/hChevron3"/>
    <dgm:cxn modelId="{385DF191-E929-40DC-831C-51DBFAA6040D}" type="presOf" srcId="{A0309674-4A35-437C-BEAA-2E9B6632305A}" destId="{7758B190-C5A6-4457-BC6E-B05FE2B3D8BA}" srcOrd="0" destOrd="0" presId="urn:microsoft.com/office/officeart/2005/8/layout/hChevron3"/>
    <dgm:cxn modelId="{C7FC85AC-6C45-465A-B976-14C4FE94DC86}" type="presOf" srcId="{FD1C2759-4AD0-4038-A7C8-110AAEAF9096}" destId="{1EC0783F-515C-4D9E-A61E-12A7EFEFF120}"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B85618C0-03CF-46D4-8B12-4D00A26EB1B7}" type="presOf" srcId="{5F998711-4374-4A96-8767-15C3D7077CBC}" destId="{30C3E686-6CE8-4B17-B5C5-0D6189DEF84B}"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2D214AD4-269E-4D79-A460-D4E839859BEE}" type="presOf" srcId="{DBCBB8C0-23F2-4FD6-9EF6-C188E3CCA669}" destId="{2D077320-8B91-4D8D-BAFE-2A20472EE195}" srcOrd="0" destOrd="0" presId="urn:microsoft.com/office/officeart/2005/8/layout/hChevron3"/>
    <dgm:cxn modelId="{3C7C4BE9-0A5E-44C2-8B2A-F9D811F3C8BB}" srcId="{A0309674-4A35-437C-BEAA-2E9B6632305A}" destId="{FD1C2759-4AD0-4038-A7C8-110AAEAF9096}" srcOrd="3" destOrd="0" parTransId="{D1C3069D-4B8B-4ABE-9C02-020090C574C3}" sibTransId="{C6AEDAB1-0EFD-424F-A7A7-21D00836B729}"/>
    <dgm:cxn modelId="{0D9A8FCC-C8C8-4843-82A5-E5F1A9F215C9}" type="presParOf" srcId="{7758B190-C5A6-4457-BC6E-B05FE2B3D8BA}" destId="{0BF5CB36-0B21-476F-8B0A-48E33DC98C8B}" srcOrd="0" destOrd="0" presId="urn:microsoft.com/office/officeart/2005/8/layout/hChevron3"/>
    <dgm:cxn modelId="{E63DBD7C-D7F3-4FA0-9441-1957DDBEE4A1}" type="presParOf" srcId="{7758B190-C5A6-4457-BC6E-B05FE2B3D8BA}" destId="{2306D26D-E098-4963-846D-0E8AB3E437DF}" srcOrd="1" destOrd="0" presId="urn:microsoft.com/office/officeart/2005/8/layout/hChevron3"/>
    <dgm:cxn modelId="{91A2EAFF-0B06-4F1D-9459-92127E67A77C}" type="presParOf" srcId="{7758B190-C5A6-4457-BC6E-B05FE2B3D8BA}" destId="{A4CB3E0C-BE8F-40A4-B10D-DE9B98B7BB2F}" srcOrd="2" destOrd="0" presId="urn:microsoft.com/office/officeart/2005/8/layout/hChevron3"/>
    <dgm:cxn modelId="{AAF20FB1-C5EA-4D9A-A65D-FF7EBB948AB5}" type="presParOf" srcId="{7758B190-C5A6-4457-BC6E-B05FE2B3D8BA}" destId="{3561C442-9E63-46A3-B907-2CEA8983DD41}" srcOrd="3" destOrd="0" presId="urn:microsoft.com/office/officeart/2005/8/layout/hChevron3"/>
    <dgm:cxn modelId="{13ACEAF1-B57D-4B48-8BED-B0688435508E}" type="presParOf" srcId="{7758B190-C5A6-4457-BC6E-B05FE2B3D8BA}" destId="{30C3E686-6CE8-4B17-B5C5-0D6189DEF84B}" srcOrd="4" destOrd="0" presId="urn:microsoft.com/office/officeart/2005/8/layout/hChevron3"/>
    <dgm:cxn modelId="{9866708A-C793-40DD-B172-46D2229368E0}" type="presParOf" srcId="{7758B190-C5A6-4457-BC6E-B05FE2B3D8BA}" destId="{D60B99A6-9E6F-4A06-8E44-B37E2A0D0DE4}" srcOrd="5" destOrd="0" presId="urn:microsoft.com/office/officeart/2005/8/layout/hChevron3"/>
    <dgm:cxn modelId="{F14CCFD0-68B6-4893-8941-79EBB2CE286F}" type="presParOf" srcId="{7758B190-C5A6-4457-BC6E-B05FE2B3D8BA}" destId="{1EC0783F-515C-4D9E-A61E-12A7EFEFF120}" srcOrd="6" destOrd="0" presId="urn:microsoft.com/office/officeart/2005/8/layout/hChevron3"/>
    <dgm:cxn modelId="{7C0F3CF1-9D54-49CC-9DAB-D4E7C5BCBEF7}" type="presParOf" srcId="{7758B190-C5A6-4457-BC6E-B05FE2B3D8BA}" destId="{72276D57-118B-4331-AAC6-EA20BA76BE19}" srcOrd="7" destOrd="0" presId="urn:microsoft.com/office/officeart/2005/8/layout/hChevron3"/>
    <dgm:cxn modelId="{3376563C-D675-4256-8B9B-4154EAD3B6D9}" type="presParOf" srcId="{7758B190-C5A6-4457-BC6E-B05FE2B3D8BA}" destId="{2D077320-8B91-4D8D-BAFE-2A20472EE195}" srcOrd="8" destOrd="0" presId="urn:microsoft.com/office/officeart/2005/8/layout/hChevron3"/>
    <dgm:cxn modelId="{EB45323F-F16A-4BAB-A1A1-FFC339DFEC04}" type="presParOf" srcId="{7758B190-C5A6-4457-BC6E-B05FE2B3D8BA}" destId="{9546F042-51E4-40EC-9ACC-3675C7D15F36}" srcOrd="9" destOrd="0" presId="urn:microsoft.com/office/officeart/2005/8/layout/hChevron3"/>
    <dgm:cxn modelId="{041DAA73-3AB7-4D5D-B077-7C8070EF4C76}"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r>
            <a:rPr lang="en-US" sz="28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r>
            <a:rPr lang="en-US" sz="28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r>
            <a:rPr lang="en-US" sz="28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1116" y="29348"/>
          <a:ext cx="1828353" cy="731341"/>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Food</a:t>
          </a:r>
        </a:p>
      </dsp:txBody>
      <dsp:txXfrm>
        <a:off x="1116" y="29348"/>
        <a:ext cx="1645518" cy="731341"/>
      </dsp:txXfrm>
    </dsp:sp>
    <dsp:sp modelId="{A4CB3E0C-BE8F-40A4-B10D-DE9B98B7BB2F}">
      <dsp:nvSpPr>
        <dsp:cNvPr id="0" name=""/>
        <dsp:cNvSpPr/>
      </dsp:nvSpPr>
      <dsp:spPr>
        <a:xfrm>
          <a:off x="1463799"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Meds</a:t>
          </a:r>
        </a:p>
      </dsp:txBody>
      <dsp:txXfrm>
        <a:off x="1829470" y="29348"/>
        <a:ext cx="1097012" cy="731341"/>
      </dsp:txXfrm>
    </dsp:sp>
    <dsp:sp modelId="{30C3E686-6CE8-4B17-B5C5-0D6189DEF84B}">
      <dsp:nvSpPr>
        <dsp:cNvPr id="0" name=""/>
        <dsp:cNvSpPr/>
      </dsp:nvSpPr>
      <dsp:spPr>
        <a:xfrm>
          <a:off x="2926481"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Activity</a:t>
          </a:r>
        </a:p>
      </dsp:txBody>
      <dsp:txXfrm>
        <a:off x="3292152" y="29348"/>
        <a:ext cx="1097012" cy="731341"/>
      </dsp:txXfrm>
    </dsp:sp>
    <dsp:sp modelId="{1EC0783F-515C-4D9E-A61E-12A7EFEFF120}">
      <dsp:nvSpPr>
        <dsp:cNvPr id="0" name=""/>
        <dsp:cNvSpPr/>
      </dsp:nvSpPr>
      <dsp:spPr>
        <a:xfrm>
          <a:off x="4389164" y="29348"/>
          <a:ext cx="1828353" cy="731341"/>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754835" y="29348"/>
        <a:ext cx="1097012" cy="731341"/>
      </dsp:txXfrm>
    </dsp:sp>
    <dsp:sp modelId="{2D077320-8B91-4D8D-BAFE-2A20472EE195}">
      <dsp:nvSpPr>
        <dsp:cNvPr id="0" name=""/>
        <dsp:cNvSpPr/>
      </dsp:nvSpPr>
      <dsp:spPr>
        <a:xfrm>
          <a:off x="5851847"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Environ-mental</a:t>
          </a:r>
        </a:p>
      </dsp:txBody>
      <dsp:txXfrm>
        <a:off x="6217518" y="29348"/>
        <a:ext cx="1097012" cy="731341"/>
      </dsp:txXfrm>
    </dsp:sp>
    <dsp:sp modelId="{FE9FBCD8-0DFB-423B-8D0B-3A4B468982B1}">
      <dsp:nvSpPr>
        <dsp:cNvPr id="0" name=""/>
        <dsp:cNvSpPr/>
      </dsp:nvSpPr>
      <dsp:spPr>
        <a:xfrm>
          <a:off x="7314530"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Behavioral and decision making</a:t>
          </a:r>
          <a:endParaRPr lang="en-US" sz="1800" b="1" kern="1200" dirty="0">
            <a:latin typeface="Calibri" panose="020F0502020204030204" pitchFamily="34" charset="0"/>
            <a:cs typeface="Calibri" panose="020F0502020204030204" pitchFamily="34" charset="0"/>
          </a:endParaRPr>
        </a:p>
      </dsp:txBody>
      <dsp:txXfrm>
        <a:off x="7680201" y="29348"/>
        <a:ext cx="1097012" cy="731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5189"/>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5189"/>
        <a:ext cx="2507456" cy="960208"/>
      </dsp:txXfrm>
    </dsp:sp>
    <dsp:sp modelId="{640B5F80-DEF7-4D18-BEBA-D4065BE70367}">
      <dsp:nvSpPr>
        <dsp:cNvPr id="0" name=""/>
        <dsp:cNvSpPr/>
      </dsp:nvSpPr>
      <dsp:spPr>
        <a:xfrm>
          <a:off x="2571" y="1215398"/>
          <a:ext cx="2507456" cy="346717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Pre-meal BG 80-130</a:t>
          </a:r>
        </a:p>
        <a:p>
          <a:pPr marL="285750" lvl="1" indent="-285750" algn="l" defTabSz="1244600">
            <a:lnSpc>
              <a:spcPct val="90000"/>
            </a:lnSpc>
            <a:spcBef>
              <a:spcPct val="0"/>
            </a:spcBef>
            <a:spcAft>
              <a:spcPct val="15000"/>
            </a:spcAft>
            <a:buChar char="•"/>
          </a:pPr>
          <a:r>
            <a:rPr lang="en-US" sz="2800" kern="1200" dirty="0"/>
            <a:t>Post meal BG &lt;180</a:t>
          </a:r>
        </a:p>
        <a:p>
          <a:pPr marL="285750" lvl="1" indent="-285750" algn="l" defTabSz="1244600">
            <a:lnSpc>
              <a:spcPct val="90000"/>
            </a:lnSpc>
            <a:spcBef>
              <a:spcPct val="0"/>
            </a:spcBef>
            <a:spcAft>
              <a:spcPct val="15000"/>
            </a:spcAft>
            <a:buChar char="•"/>
          </a:pPr>
          <a:r>
            <a:rPr lang="en-US" sz="2800" kern="1200" dirty="0"/>
            <a:t>Time in Range (70-180) 70% of time</a:t>
          </a:r>
        </a:p>
      </dsp:txBody>
      <dsp:txXfrm>
        <a:off x="2571" y="1215398"/>
        <a:ext cx="2507456" cy="3467171"/>
      </dsp:txXfrm>
    </dsp:sp>
    <dsp:sp modelId="{38A44A9E-E78B-49FD-9BD4-97C4FC159060}">
      <dsp:nvSpPr>
        <dsp:cNvPr id="0" name=""/>
        <dsp:cNvSpPr/>
      </dsp:nvSpPr>
      <dsp:spPr>
        <a:xfrm>
          <a:off x="2861071" y="255189"/>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5189"/>
        <a:ext cx="2507456" cy="960208"/>
      </dsp:txXfrm>
    </dsp:sp>
    <dsp:sp modelId="{F1CF1BBD-31D1-4969-96C1-207E25C55671}">
      <dsp:nvSpPr>
        <dsp:cNvPr id="0" name=""/>
        <dsp:cNvSpPr/>
      </dsp:nvSpPr>
      <dsp:spPr>
        <a:xfrm>
          <a:off x="2861071" y="1215398"/>
          <a:ext cx="2507456" cy="3467171"/>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9517"/>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9517"/>
        <a:ext cx="2507456" cy="960208"/>
      </dsp:txXfrm>
    </dsp:sp>
    <dsp:sp modelId="{BF5A0C15-693D-4F97-A249-FA65EFF8FA38}">
      <dsp:nvSpPr>
        <dsp:cNvPr id="0" name=""/>
        <dsp:cNvSpPr/>
      </dsp:nvSpPr>
      <dsp:spPr>
        <a:xfrm>
          <a:off x="5719571" y="1348381"/>
          <a:ext cx="2507456" cy="328986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8381"/>
        <a:ext cx="2507456" cy="3289860"/>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867401" y="8905689"/>
            <a:ext cx="965199" cy="481726"/>
          </a:xfrm>
          <a:prstGeom prst="rect">
            <a:avLst/>
          </a:prstGeom>
        </p:spPr>
        <p:txBody>
          <a:bodyPr vert="horz" lIns="96647" tIns="48324" rIns="96647" bIns="4832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57200" y="9109146"/>
            <a:ext cx="5394960" cy="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47" tIns="48324" rIns="96647" bIns="4832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1999-2025,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6.12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0,'3957'0,"-3916"0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7.376"/>
    </inkml:context>
    <inkml:brush xml:id="br0">
      <inkml:brushProperty name="width" value="0.035" units="cm"/>
      <inkml:brushProperty name="height" value="0.035" units="cm"/>
      <inkml:brushProperty name="color" value="#E71224"/>
    </inkml:brush>
  </inkml:definitions>
  <inkml:trace contextRef="#ctx0" brushRef="#br0">1 0 24575,'0'10'0,"0"7"0,0 11 0,4 0 0,3 1 0,-1 4 0,-1 2 0,-2-1 0,0-1 0,2-6 0,2-3 0,-1-1 0,-1 0 0,-2 2 0,-1 0 0,-2 2 0,1-5-8191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9.159"/>
    </inkml:context>
    <inkml:brush xml:id="br0">
      <inkml:brushProperty name="width" value="0.035" units="cm"/>
      <inkml:brushProperty name="height" value="0.035" units="cm"/>
      <inkml:brushProperty name="color" value="#E71224"/>
    </inkml:brush>
  </inkml:definitions>
  <inkml:trace contextRef="#ctx0" brushRef="#br0">1 1 24575,'0'5'0,"0"6"0,0 6 0,0 5 0,0 3 0,4-2 0,3 0 0,-1 0 0,-1 1 0,-2 1 0,0 2 0,-2 0 0,4-4 0,1-1 0,0 0 0,-2 1 0,-1-3-8191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40.182"/>
    </inkml:context>
    <inkml:brush xml:id="br0">
      <inkml:brushProperty name="width" value="0.035" units="cm"/>
      <inkml:brushProperty name="height" value="0.035" units="cm"/>
      <inkml:brushProperty name="color" value="#E71224"/>
    </inkml:brush>
  </inkml:definitions>
  <inkml:trace contextRef="#ctx0" brushRef="#br0">0 17 24575,'5'0'0,"6"0"0,6 0 0,5 0 0,3 0 0,3 0 0,0 0 0,1 0 0,-4-4 0,-3-2 0,-4 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56.025"/>
    </inkml:context>
    <inkml:brush xml:id="br0">
      <inkml:brushProperty name="width" value="0.035" units="cm"/>
      <inkml:brushProperty name="height" value="0.035" units="cm"/>
      <inkml:brushProperty name="color" value="#E71224"/>
    </inkml:brush>
  </inkml:definitions>
  <inkml:trace contextRef="#ctx0" brushRef="#br0">0 1 24575,'5'0'0,"6"0"0,6 0 0,5 0 0,4 0 0,-8 0 0,-12 0 0,-11 0 0,-9 0 0,-4 5 0,-2 1 0,7 0 0,10-1 0,10-2 0,9-1 0,7-1 0,-1-5 0,-4-2-8191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58.135"/>
    </inkml:context>
    <inkml:brush xml:id="br0">
      <inkml:brushProperty name="width" value="0.035" units="cm"/>
      <inkml:brushProperty name="height" value="0.035" units="cm"/>
      <inkml:brushProperty name="color" value="#E71224"/>
    </inkml:brush>
  </inkml:definitions>
  <inkml:trace contextRef="#ctx0" brushRef="#br0">1 133 24575,'0'-5'0,"4"-1"0,3-5 0,3 0 0,6 1 0,0-2 0,2 1 0,-2-2 0,0 1 0,4 2 0,-3-1 0,1 0 0,-7 3 0,-6 7 0,-9 4 0,-3 6 0,-5 2 0,-1-2-8191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1:01.316"/>
    </inkml:context>
    <inkml:brush xml:id="br0">
      <inkml:brushProperty name="width" value="0.035" units="cm"/>
      <inkml:brushProperty name="height" value="0.035" units="cm"/>
      <inkml:brushProperty name="color" value="#E71224"/>
    </inkml:brush>
  </inkml:definitions>
  <inkml:trace contextRef="#ctx0" brushRef="#br0">1 0 24575,'4'0'0,"7"0"0,6 0 0,5 0 0,4 0 0,1 0 0,2 0 0,0 0 0,-9 0 0,-13 0 0,-13 0 0,-9 0 0,-8 0 0,1 5 0,-1 2 0,-2-1 0,4-1-8191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9.683"/>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29,'2911'0,"-2476"-14,25-1,871 16,-1288-1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22.74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0 115,'9'-19,"27"-5,16 0,4 5,-3 6,-1 4,-5 5,-6 2,-5 2,5 1,5 0,0 0,-4 0,5-1,-6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23.018"/>
    </inkml:context>
    <inkml:brush xml:id="br0">
      <inkml:brushProperty name="width" value="0.035" units="cm"/>
      <inkml:brushProperty name="height" value="0.035" units="cm"/>
      <inkml:brushProperty name="color" value="#E71224"/>
    </inkml:brush>
  </inkml:definitions>
  <inkml:trace contextRef="#ctx0" brushRef="#br0">56 390 24463,'0'-390'0,"-56"445"0,112 280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26.065"/>
    </inkml:context>
    <inkml:brush xml:id="br0">
      <inkml:brushProperty name="width" value="0.035" units="cm"/>
      <inkml:brushProperty name="height" value="0.035" units="cm"/>
      <inkml:brushProperty name="color" value="#E71224"/>
    </inkml:brush>
  </inkml:definitions>
  <inkml:trace contextRef="#ctx0" brushRef="#br0">70 269 24427,'0'11'0,"0"0"0,0-1 0,0 1 0,-1-1 0,1 0 0,0 1 0,-1-1 0,1 0 0,-1 0 0,1-1 0,-1 1 0,1-1 0,-1 0 0,0 0 0,0 0 0,0-1 0,1 1 0,-1-2 0,0 1 0,0-1 0,0 0 0,0 0 0,0 0 0,-1-1 0,1-1 0,0 1 0,0-1 0,0-1 0,-1 0 0,1 0 0,0 0 0,0-1 0,-1 0 0,1-1 0,-1 0 0,1-1 0,0 0 0,-1 0 0,1-1 0,0 0 0,-1-1 0,1 0 0,0 0 0,-1-1 0,1 0 0,0-1 0,-1 0 0,1-1 0,0 0 0,-1 0 0,1 0 0,0-1 0,0-1 0,0 1 0,-1-1 0,1-1 0,0 0 0,0 0 0,0 0 0,0-1 0,0 1 0,1-2 0,-1 1 0,0-1 0,0 0 0,0 0 0,1 0 0,-1-1 0,1 1 0,-1-1 0,1 0 0,-1 0 0,1-1 0,0 1 0,-1 0 0,1-1 0,0 1 0,0-1 0,0 0 0,0 1 0,0-1 0,0 1 0,0-1 0,1 1 0,-1 0 0,0-1 0,1 1 0,-1 0 0,1 0 0,-1 1 0,1-1 0,-1 1 0,1 0 0,0 0 0,0 0 0,0 1 0,-1-1 0,1 2 0,0-1 0,0 1 0,0 0 0,0 0 0,0 0 0,1 1 0,-1 1 0,0-1 0,0 1 0,0 1 0,1 0 0,-1 0 0,0 0 0,1 1 0,-1 0 0,0 1 0,1 0 0,-1 1 0,0 0 0,1 0 0,-1 1 0,0 0 0,1 1 0,-1 0 0,0 0 0,1 1 0,-1 0 0,1 1 0,-1 0 0,0 1 0,0 0 0,1 0 0,-1 0 0,0 1 0,0 1 0,0-1 0,1 1 0,-1 1 0,0 0 0,0 0 0,0 0 0,0 1 0,0-1 0,-1 2 0,1-1 0,0 1 0,0 0 0,0 0 0,-1 0 0,1 1 0,-1-1 0,1 1 0,-1 0 0,1 0 0,-1 1 0,0-1 0,1 0 0,-1 1 0,0-1 0,0 1 0,0-1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2.494"/>
    </inkml:context>
    <inkml:brush xml:id="br0">
      <inkml:brushProperty name="width" value="0.035" units="cm"/>
      <inkml:brushProperty name="height" value="0.035" units="cm"/>
      <inkml:brushProperty name="color" value="#E71224"/>
    </inkml:brush>
  </inkml:definitions>
  <inkml:trace contextRef="#ctx0" brushRef="#br0">0 1 24575,'5'0'0,"6"0"0,6 0 0,4 0 0,5 0 0,1 0 0,2 0 0,0 0 0,0 0 0,0 0 0,0 4 0,-1 3 0,0-1 0,-5-1-8191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3.393"/>
    </inkml:context>
    <inkml:brush xml:id="br0">
      <inkml:brushProperty name="width" value="0.035" units="cm"/>
      <inkml:brushProperty name="height" value="0.035" units="cm"/>
      <inkml:brushProperty name="color" value="#E71224"/>
    </inkml:brush>
  </inkml:definitions>
  <inkml:trace contextRef="#ctx0" brushRef="#br0">0 30 24575,'5'0'0,"6"0"0,6 0 0,4 0 0,5-5 0,1-1 0,2 0 0,0 1 0,0 1 0,-9 2 0,-14 1 0,-12 0 0,-9 1 0,-8 0 0,1 1-8191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4.212"/>
    </inkml:context>
    <inkml:brush xml:id="br0">
      <inkml:brushProperty name="width" value="0.035" units="cm"/>
      <inkml:brushProperty name="height" value="0.035" units="cm"/>
      <inkml:brushProperty name="color" value="#E71224"/>
    </inkml:brush>
  </inkml:definitions>
  <inkml:trace contextRef="#ctx0" brushRef="#br0">0 1 24575,'5'0'0,"6"0"0,6 0 0,5 0 0,3 0 0,2 0 0,2 0 0,0 0 0,0 0 0,0 0 0,0 0 0,-1 0 0,1 0 0,-1 0 0,-5 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5.567"/>
    </inkml:context>
    <inkml:brush xml:id="br0">
      <inkml:brushProperty name="width" value="0.035" units="cm"/>
      <inkml:brushProperty name="height" value="0.035" units="cm"/>
      <inkml:brushProperty name="color" value="#E71224"/>
    </inkml:brush>
  </inkml:definitions>
  <inkml:trace contextRef="#ctx0" brushRef="#br0">0 1 24575,'5'0'0,"6"0"0,6 0 0,5 0 0,3 0 0,3 0 0,0 0 0,1 0 0,0 0 0,0 0 0,0 0 0,-1 0 0,1 0 0,-1 0 0,0 0 0,-5 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2B3F865E-7DC9-466F-929A-3C49D925754D}" type="datetimeFigureOut">
              <a:rPr lang="en-US" smtClean="0"/>
              <a:t>6/17/2025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181100" y="698500"/>
            <a:ext cx="4648200" cy="3486150"/>
          </a:xfrm>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32</a:t>
            </a:fld>
            <a:endParaRPr lang="en-US"/>
          </a:p>
        </p:txBody>
      </p:sp>
    </p:spTree>
    <p:extLst>
      <p:ext uri="{BB962C8B-B14F-4D97-AF65-F5344CB8AC3E}">
        <p14:creationId xmlns:p14="http://schemas.microsoft.com/office/powerpoint/2010/main" val="200358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181100" y="698500"/>
            <a:ext cx="4648200" cy="3486150"/>
          </a:xfrm>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33</a:t>
            </a:fld>
            <a:endParaRPr lang="en-US"/>
          </a:p>
        </p:txBody>
      </p:sp>
    </p:spTree>
    <p:extLst>
      <p:ext uri="{BB962C8B-B14F-4D97-AF65-F5344CB8AC3E}">
        <p14:creationId xmlns:p14="http://schemas.microsoft.com/office/powerpoint/2010/main" val="1809644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257300" y="720725"/>
            <a:ext cx="4800600" cy="36004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34</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35</a:t>
            </a:fld>
            <a:endParaRPr lang="en-US"/>
          </a:p>
        </p:txBody>
      </p:sp>
    </p:spTree>
    <p:extLst>
      <p:ext uri="{BB962C8B-B14F-4D97-AF65-F5344CB8AC3E}">
        <p14:creationId xmlns:p14="http://schemas.microsoft.com/office/powerpoint/2010/main" val="2559241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38</a:t>
            </a:fld>
            <a:endParaRPr lang="en-US" sz="1300"/>
          </a:p>
        </p:txBody>
      </p:sp>
    </p:spTree>
    <p:extLst>
      <p:ext uri="{BB962C8B-B14F-4D97-AF65-F5344CB8AC3E}">
        <p14:creationId xmlns:p14="http://schemas.microsoft.com/office/powerpoint/2010/main" val="1278845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338263" y="744538"/>
            <a:ext cx="4956175" cy="3717925"/>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338263" y="744538"/>
            <a:ext cx="4956175" cy="3717925"/>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42</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fld id="{CEB75143-B810-4467-B3F7-B829CB5BE84A}" type="slidenum">
              <a:rPr lang="en-US" sz="1300"/>
              <a:pPr eaLnBrk="1" hangingPunct="1"/>
              <a:t>44</a:t>
            </a:fld>
            <a:endParaRPr lang="en-US" sz="1300"/>
          </a:p>
        </p:txBody>
      </p:sp>
      <p:sp>
        <p:nvSpPr>
          <p:cNvPr id="290819" name="Rectangle 7"/>
          <p:cNvSpPr txBox="1">
            <a:spLocks noGrp="1" noChangeArrowheads="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44</a:t>
            </a:fld>
            <a:endParaRPr lang="en-US" sz="1300"/>
          </a:p>
        </p:txBody>
      </p:sp>
      <p:sp>
        <p:nvSpPr>
          <p:cNvPr id="290820" name="Slide Image Placeholder 1"/>
          <p:cNvSpPr>
            <a:spLocks noGrp="1" noRot="1" noChangeAspect="1" noTextEdit="1"/>
          </p:cNvSpPr>
          <p:nvPr>
            <p:ph type="sldImg"/>
          </p:nvPr>
        </p:nvSpPr>
        <p:spPr>
          <a:xfrm>
            <a:off x="1338263" y="744538"/>
            <a:ext cx="4956175" cy="3717925"/>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44</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7803F-8404-E53C-00E3-9B69EA6E0FC5}"/>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20822B24-CF78-6196-949A-A0B707AAF4E8}"/>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6C1277A7-9C70-A577-6994-8730F88F63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3594815F-5605-672C-E0BA-90A58C3C8C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45</a:t>
            </a:fld>
            <a:endParaRPr lang="en-US" sz="1300"/>
          </a:p>
        </p:txBody>
      </p:sp>
    </p:spTree>
    <p:extLst>
      <p:ext uri="{BB962C8B-B14F-4D97-AF65-F5344CB8AC3E}">
        <p14:creationId xmlns:p14="http://schemas.microsoft.com/office/powerpoint/2010/main" val="3366430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08361" indent="-310908" eaLnBrk="0" hangingPunct="0">
              <a:defRPr sz="2600">
                <a:solidFill>
                  <a:schemeClr val="tx1"/>
                </a:solidFill>
                <a:latin typeface="Times New Roman" pitchFamily="18" charset="0"/>
              </a:defRPr>
            </a:lvl2pPr>
            <a:lvl3pPr marL="1243632" indent="-248727" eaLnBrk="0" hangingPunct="0">
              <a:defRPr sz="2600">
                <a:solidFill>
                  <a:schemeClr val="tx1"/>
                </a:solidFill>
                <a:latin typeface="Times New Roman" pitchFamily="18" charset="0"/>
              </a:defRPr>
            </a:lvl3pPr>
            <a:lvl4pPr marL="1741085" indent="-248727" eaLnBrk="0" hangingPunct="0">
              <a:defRPr sz="2600">
                <a:solidFill>
                  <a:schemeClr val="tx1"/>
                </a:solidFill>
                <a:latin typeface="Times New Roman" pitchFamily="18" charset="0"/>
              </a:defRPr>
            </a:lvl4pPr>
            <a:lvl5pPr marL="2238538" indent="-248727" eaLnBrk="0" hangingPunct="0">
              <a:defRPr sz="2600">
                <a:solidFill>
                  <a:schemeClr val="tx1"/>
                </a:solidFill>
                <a:latin typeface="Times New Roman" pitchFamily="18" charset="0"/>
              </a:defRPr>
            </a:lvl5pPr>
            <a:lvl6pPr marL="2735992" indent="-248727" eaLnBrk="0" fontAlgn="base" hangingPunct="0">
              <a:spcBef>
                <a:spcPct val="0"/>
              </a:spcBef>
              <a:spcAft>
                <a:spcPct val="0"/>
              </a:spcAft>
              <a:defRPr sz="2600">
                <a:solidFill>
                  <a:schemeClr val="tx1"/>
                </a:solidFill>
                <a:latin typeface="Times New Roman" pitchFamily="18" charset="0"/>
              </a:defRPr>
            </a:lvl6pPr>
            <a:lvl7pPr marL="3233445" indent="-248727" eaLnBrk="0" fontAlgn="base" hangingPunct="0">
              <a:spcBef>
                <a:spcPct val="0"/>
              </a:spcBef>
              <a:spcAft>
                <a:spcPct val="0"/>
              </a:spcAft>
              <a:defRPr sz="2600">
                <a:solidFill>
                  <a:schemeClr val="tx1"/>
                </a:solidFill>
                <a:latin typeface="Times New Roman" pitchFamily="18" charset="0"/>
              </a:defRPr>
            </a:lvl7pPr>
            <a:lvl8pPr marL="3730897" indent="-248727" eaLnBrk="0" fontAlgn="base" hangingPunct="0">
              <a:spcBef>
                <a:spcPct val="0"/>
              </a:spcBef>
              <a:spcAft>
                <a:spcPct val="0"/>
              </a:spcAft>
              <a:defRPr sz="2600">
                <a:solidFill>
                  <a:schemeClr val="tx1"/>
                </a:solidFill>
                <a:latin typeface="Times New Roman" pitchFamily="18" charset="0"/>
              </a:defRPr>
            </a:lvl8pPr>
            <a:lvl9pPr marL="4228350" indent="-248727" eaLnBrk="0" fontAlgn="base" hangingPunct="0">
              <a:spcBef>
                <a:spcPct val="0"/>
              </a:spcBef>
              <a:spcAft>
                <a:spcPct val="0"/>
              </a:spcAft>
              <a:defRPr sz="26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46</a:t>
            </a:fld>
            <a:endParaRPr lang="en-US" sz="1200">
              <a:solidFill>
                <a:srgbClr val="000000"/>
              </a:solidFill>
            </a:endParaRPr>
          </a:p>
        </p:txBody>
      </p:sp>
    </p:spTree>
    <p:extLst>
      <p:ext uri="{BB962C8B-B14F-4D97-AF65-F5344CB8AC3E}">
        <p14:creationId xmlns:p14="http://schemas.microsoft.com/office/powerpoint/2010/main" val="1788986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a:t>
            </a:fld>
            <a:endParaRPr lang="en-US"/>
          </a:p>
        </p:txBody>
      </p:sp>
    </p:spTree>
    <p:extLst>
      <p:ext uri="{BB962C8B-B14F-4D97-AF65-F5344CB8AC3E}">
        <p14:creationId xmlns:p14="http://schemas.microsoft.com/office/powerpoint/2010/main" val="3935513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F9457B-0DF7-4F7F-8890-57A619E4A267}"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EF4BA8-7363-4C2D-863B-9143D469F220}"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78A7B0-BB1B-48B9-8038-82A74C305E27}"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3813761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50</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2259162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55</a:t>
            </a:fld>
            <a:endParaRPr lang="en-US"/>
          </a:p>
        </p:txBody>
      </p:sp>
    </p:spTree>
    <p:extLst>
      <p:ext uri="{BB962C8B-B14F-4D97-AF65-F5344CB8AC3E}">
        <p14:creationId xmlns:p14="http://schemas.microsoft.com/office/powerpoint/2010/main" val="1521160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57</a:t>
            </a:fld>
            <a:endParaRPr lang="en-US">
              <a:latin typeface="Times New Roman" pitchFamily="18" charset="0"/>
            </a:endParaRPr>
          </a:p>
        </p:txBody>
      </p:sp>
    </p:spTree>
    <p:extLst>
      <p:ext uri="{BB962C8B-B14F-4D97-AF65-F5344CB8AC3E}">
        <p14:creationId xmlns:p14="http://schemas.microsoft.com/office/powerpoint/2010/main" val="3011149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58</a:t>
            </a:fld>
            <a:endParaRPr lang="en-US"/>
          </a:p>
        </p:txBody>
      </p:sp>
    </p:spTree>
    <p:extLst>
      <p:ext uri="{BB962C8B-B14F-4D97-AF65-F5344CB8AC3E}">
        <p14:creationId xmlns:p14="http://schemas.microsoft.com/office/powerpoint/2010/main" val="64100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443;p28:notes">
            <a:extLst>
              <a:ext uri="{FF2B5EF4-FFF2-40B4-BE49-F238E27FC236}">
                <a16:creationId xmlns:a16="http://schemas.microsoft.com/office/drawing/2014/main" id="{4D46F5B5-1126-450D-A6D9-838F23CD6C4A}"/>
              </a:ext>
            </a:extLst>
          </p:cNvPr>
          <p:cNvSpPr>
            <a:spLocks noGrp="1" noRot="1" noChangeAspect="1" noTextEdit="1"/>
          </p:cNvSpPr>
          <p:nvPr>
            <p:ph type="sldImg" idx="2"/>
          </p:nvPr>
        </p:nvSpPr>
        <p:spPr bwMode="auto">
          <a:xfrm>
            <a:off x="1257300" y="719138"/>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5715" name="Google Shape;444;p28:notes">
            <a:extLst>
              <a:ext uri="{FF2B5EF4-FFF2-40B4-BE49-F238E27FC236}">
                <a16:creationId xmlns:a16="http://schemas.microsoft.com/office/drawing/2014/main" id="{C6278A49-8388-4B90-A6B1-D2977CB0C99B}"/>
              </a:ext>
            </a:extLst>
          </p:cNvPr>
          <p:cNvSpPr>
            <a:spLocks noGrp="1" noChangeArrowheads="1"/>
          </p:cNvSpPr>
          <p:nvPr>
            <p:ph type="body" idx="1"/>
          </p:nvPr>
        </p:nvSpPr>
        <p:spPr bwMode="auto">
          <a:xfrm>
            <a:off x="715617" y="4544830"/>
            <a:ext cx="5724939" cy="37184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35" tIns="47405" rIns="94835" bIns="47405" numCol="1" anchor="t" anchorCtr="0" compatLnSpc="1">
            <a:prstTxWarp prst="textNoShape">
              <a:avLst/>
            </a:prstTxWarp>
          </a:bodyPr>
          <a:lstStyle/>
          <a:p>
            <a:pPr>
              <a:spcBef>
                <a:spcPct val="0"/>
              </a:spcBef>
            </a:pPr>
            <a:endParaRPr lang="en-US" altLang="en-US"/>
          </a:p>
        </p:txBody>
      </p:sp>
      <p:sp>
        <p:nvSpPr>
          <p:cNvPr id="115716" name="Google Shape;445;p28:notes">
            <a:extLst>
              <a:ext uri="{FF2B5EF4-FFF2-40B4-BE49-F238E27FC236}">
                <a16:creationId xmlns:a16="http://schemas.microsoft.com/office/drawing/2014/main" id="{2D155F19-4ABB-4E2A-8898-BA7806C4ADA7}"/>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88FF9160-AB2D-4DF4-9109-0B6A673F208D}" type="slidenum">
              <a:rPr lang="en-US" altLang="en-US" smtClean="0">
                <a:solidFill>
                  <a:srgbClr val="000000"/>
                </a:solidFill>
                <a:latin typeface="Calibri" panose="020F0502020204030204" pitchFamily="34" charset="0"/>
              </a:rPr>
              <a:pPr/>
              <a:t>60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9661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74F149F-31B1-4BF8-B209-E8AC1A47FC7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1C93692-5249-4D0D-A00C-64FD801B69B0}"/>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Patient and disease factors used to determine optimal </a:t>
            </a:r>
            <a:r>
              <a:rPr lang="en-GB" altLang="en-US" dirty="0" err="1">
                <a:latin typeface="Arial" panose="020B0604020202020204" pitchFamily="34" charset="0"/>
                <a:cs typeface="msgothic" charset="0"/>
              </a:rPr>
              <a:t>glycemic</a:t>
            </a:r>
            <a:r>
              <a:rPr lang="en-GB" altLang="en-US" dirty="0">
                <a:latin typeface="Arial" panose="020B0604020202020204" pitchFamily="34" charset="0"/>
                <a:cs typeface="msgothic" charset="0"/>
              </a:rPr>
              <a:t> targets. Characteristics and predicaments toward the left justify more stringent efforts to lower A1C; those toward the right suggest less stringent efforts. A1C 7% = 53 mmol/mol. Adapted with permission from </a:t>
            </a:r>
            <a:r>
              <a:rPr lang="en-GB" altLang="en-US" dirty="0" err="1">
                <a:latin typeface="Arial" panose="020B0604020202020204" pitchFamily="34" charset="0"/>
                <a:cs typeface="msgothic" charset="0"/>
              </a:rPr>
              <a:t>Inzucchi</a:t>
            </a:r>
            <a:r>
              <a:rPr lang="en-GB" altLang="en-US" dirty="0">
                <a:latin typeface="Arial" panose="020B0604020202020204" pitchFamily="34" charset="0"/>
                <a:cs typeface="msgothic" charset="0"/>
              </a:rPr>
              <a:t> et al. (59).</a:t>
            </a:r>
          </a:p>
        </p:txBody>
      </p:sp>
    </p:spTree>
    <p:extLst>
      <p:ext uri="{BB962C8B-B14F-4D97-AF65-F5344CB8AC3E}">
        <p14:creationId xmlns:p14="http://schemas.microsoft.com/office/powerpoint/2010/main" val="1370399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62</a:t>
            </a:fld>
            <a:endParaRPr lang="en-US"/>
          </a:p>
        </p:txBody>
      </p:sp>
    </p:spTree>
    <p:extLst>
      <p:ext uri="{BB962C8B-B14F-4D97-AF65-F5344CB8AC3E}">
        <p14:creationId xmlns:p14="http://schemas.microsoft.com/office/powerpoint/2010/main" val="1311871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4DCD-D49D-D905-BEA5-9B9EDE7E714B}"/>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496FF0FA-2B5E-1177-DDA7-EA1177FA5939}"/>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EC6F148C-4D35-EB78-1022-69BCCBA946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1265F12D-2560-9BBE-D2A5-AE2E716E72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64</a:t>
            </a:fld>
            <a:endParaRPr lang="en-US" sz="1300"/>
          </a:p>
        </p:txBody>
      </p:sp>
    </p:spTree>
    <p:extLst>
      <p:ext uri="{BB962C8B-B14F-4D97-AF65-F5344CB8AC3E}">
        <p14:creationId xmlns:p14="http://schemas.microsoft.com/office/powerpoint/2010/main" val="3647161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65</a:t>
            </a:fld>
            <a:endParaRPr lang="en-US" sz="1200"/>
          </a:p>
        </p:txBody>
      </p:sp>
    </p:spTree>
    <p:extLst>
      <p:ext uri="{BB962C8B-B14F-4D97-AF65-F5344CB8AC3E}">
        <p14:creationId xmlns:p14="http://schemas.microsoft.com/office/powerpoint/2010/main" val="488012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78</a:t>
            </a:fld>
            <a:endParaRPr lang="en-US"/>
          </a:p>
        </p:txBody>
      </p:sp>
    </p:spTree>
    <p:extLst>
      <p:ext uri="{BB962C8B-B14F-4D97-AF65-F5344CB8AC3E}">
        <p14:creationId xmlns:p14="http://schemas.microsoft.com/office/powerpoint/2010/main" val="222301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79</a:t>
            </a:fld>
            <a:endParaRPr lang="en-US" altLang="en-US"/>
          </a:p>
        </p:txBody>
      </p:sp>
    </p:spTree>
    <p:extLst>
      <p:ext uri="{BB962C8B-B14F-4D97-AF65-F5344CB8AC3E}">
        <p14:creationId xmlns:p14="http://schemas.microsoft.com/office/powerpoint/2010/main" val="3734730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a:pPr eaLnBrk="1" hangingPunct="1"/>
              <a:t>85</a:t>
            </a:fld>
            <a:endParaRPr lang="en-US" sz="1200"/>
          </a:p>
        </p:txBody>
      </p:sp>
    </p:spTree>
    <p:extLst>
      <p:ext uri="{BB962C8B-B14F-4D97-AF65-F5344CB8AC3E}">
        <p14:creationId xmlns:p14="http://schemas.microsoft.com/office/powerpoint/2010/main" val="2284677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a:pPr eaLnBrk="1" hangingPunct="1"/>
              <a:t>86</a:t>
            </a:fld>
            <a:endParaRPr lang="en-US" sz="1200"/>
          </a:p>
        </p:txBody>
      </p:sp>
    </p:spTree>
    <p:extLst>
      <p:ext uri="{BB962C8B-B14F-4D97-AF65-F5344CB8AC3E}">
        <p14:creationId xmlns:p14="http://schemas.microsoft.com/office/powerpoint/2010/main" val="456503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a:pPr>
                <a:spcBef>
                  <a:spcPct val="0"/>
                </a:spcBef>
              </a:pPr>
              <a:t>87</a:t>
            </a:fld>
            <a:endParaRPr lang="en-US" sz="1300"/>
          </a:p>
        </p:txBody>
      </p:sp>
    </p:spTree>
    <p:extLst>
      <p:ext uri="{BB962C8B-B14F-4D97-AF65-F5344CB8AC3E}">
        <p14:creationId xmlns:p14="http://schemas.microsoft.com/office/powerpoint/2010/main" val="899593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05" indent="-302040" eaLnBrk="0" hangingPunct="0">
              <a:defRPr sz="2500">
                <a:solidFill>
                  <a:schemeClr val="tx1"/>
                </a:solidFill>
                <a:latin typeface="Times New Roman" pitchFamily="18" charset="0"/>
              </a:defRPr>
            </a:lvl2pPr>
            <a:lvl3pPr marL="1208161" indent="-241632" eaLnBrk="0" hangingPunct="0">
              <a:defRPr sz="2500">
                <a:solidFill>
                  <a:schemeClr val="tx1"/>
                </a:solidFill>
                <a:latin typeface="Times New Roman" pitchFamily="18" charset="0"/>
              </a:defRPr>
            </a:lvl3pPr>
            <a:lvl4pPr marL="1691426" indent="-241632" eaLnBrk="0" hangingPunct="0">
              <a:defRPr sz="2500">
                <a:solidFill>
                  <a:schemeClr val="tx1"/>
                </a:solidFill>
                <a:latin typeface="Times New Roman" pitchFamily="18" charset="0"/>
              </a:defRPr>
            </a:lvl4pPr>
            <a:lvl5pPr marL="2174690" indent="-241632" eaLnBrk="0" hangingPunct="0">
              <a:defRPr sz="2500">
                <a:solidFill>
                  <a:schemeClr val="tx1"/>
                </a:solidFill>
                <a:latin typeface="Times New Roman" pitchFamily="18" charset="0"/>
              </a:defRPr>
            </a:lvl5pPr>
            <a:lvl6pPr marL="2657954" indent="-241632" eaLnBrk="0" fontAlgn="base" hangingPunct="0">
              <a:spcBef>
                <a:spcPct val="0"/>
              </a:spcBef>
              <a:spcAft>
                <a:spcPct val="0"/>
              </a:spcAft>
              <a:defRPr sz="2500">
                <a:solidFill>
                  <a:schemeClr val="tx1"/>
                </a:solidFill>
                <a:latin typeface="Times New Roman" pitchFamily="18" charset="0"/>
              </a:defRPr>
            </a:lvl6pPr>
            <a:lvl7pPr marL="3141218" indent="-241632" eaLnBrk="0" fontAlgn="base" hangingPunct="0">
              <a:spcBef>
                <a:spcPct val="0"/>
              </a:spcBef>
              <a:spcAft>
                <a:spcPct val="0"/>
              </a:spcAft>
              <a:defRPr sz="2500">
                <a:solidFill>
                  <a:schemeClr val="tx1"/>
                </a:solidFill>
                <a:latin typeface="Times New Roman" pitchFamily="18" charset="0"/>
              </a:defRPr>
            </a:lvl7pPr>
            <a:lvl8pPr marL="3624483" indent="-241632" eaLnBrk="0" fontAlgn="base" hangingPunct="0">
              <a:spcBef>
                <a:spcPct val="0"/>
              </a:spcBef>
              <a:spcAft>
                <a:spcPct val="0"/>
              </a:spcAft>
              <a:defRPr sz="2500">
                <a:solidFill>
                  <a:schemeClr val="tx1"/>
                </a:solidFill>
                <a:latin typeface="Times New Roman" pitchFamily="18" charset="0"/>
              </a:defRPr>
            </a:lvl8pPr>
            <a:lvl9pPr marL="4107747" indent="-241632"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05" indent="-302040" eaLnBrk="0" hangingPunct="0">
              <a:defRPr sz="2500">
                <a:solidFill>
                  <a:schemeClr val="tx1"/>
                </a:solidFill>
                <a:latin typeface="Times New Roman" pitchFamily="18" charset="0"/>
              </a:defRPr>
            </a:lvl2pPr>
            <a:lvl3pPr marL="1208161" indent="-241632" eaLnBrk="0" hangingPunct="0">
              <a:defRPr sz="2500">
                <a:solidFill>
                  <a:schemeClr val="tx1"/>
                </a:solidFill>
                <a:latin typeface="Times New Roman" pitchFamily="18" charset="0"/>
              </a:defRPr>
            </a:lvl3pPr>
            <a:lvl4pPr marL="1691426" indent="-241632" eaLnBrk="0" hangingPunct="0">
              <a:defRPr sz="2500">
                <a:solidFill>
                  <a:schemeClr val="tx1"/>
                </a:solidFill>
                <a:latin typeface="Times New Roman" pitchFamily="18" charset="0"/>
              </a:defRPr>
            </a:lvl4pPr>
            <a:lvl5pPr marL="2174690" indent="-241632" eaLnBrk="0" hangingPunct="0">
              <a:defRPr sz="2500">
                <a:solidFill>
                  <a:schemeClr val="tx1"/>
                </a:solidFill>
                <a:latin typeface="Times New Roman" pitchFamily="18" charset="0"/>
              </a:defRPr>
            </a:lvl5pPr>
            <a:lvl6pPr marL="2657954" indent="-241632" eaLnBrk="0" fontAlgn="base" hangingPunct="0">
              <a:spcBef>
                <a:spcPct val="0"/>
              </a:spcBef>
              <a:spcAft>
                <a:spcPct val="0"/>
              </a:spcAft>
              <a:defRPr sz="2500">
                <a:solidFill>
                  <a:schemeClr val="tx1"/>
                </a:solidFill>
                <a:latin typeface="Times New Roman" pitchFamily="18" charset="0"/>
              </a:defRPr>
            </a:lvl6pPr>
            <a:lvl7pPr marL="3141218" indent="-241632" eaLnBrk="0" fontAlgn="base" hangingPunct="0">
              <a:spcBef>
                <a:spcPct val="0"/>
              </a:spcBef>
              <a:spcAft>
                <a:spcPct val="0"/>
              </a:spcAft>
              <a:defRPr sz="2500">
                <a:solidFill>
                  <a:schemeClr val="tx1"/>
                </a:solidFill>
                <a:latin typeface="Times New Roman" pitchFamily="18" charset="0"/>
              </a:defRPr>
            </a:lvl7pPr>
            <a:lvl8pPr marL="3624483" indent="-241632" eaLnBrk="0" fontAlgn="base" hangingPunct="0">
              <a:spcBef>
                <a:spcPct val="0"/>
              </a:spcBef>
              <a:spcAft>
                <a:spcPct val="0"/>
              </a:spcAft>
              <a:defRPr sz="2500">
                <a:solidFill>
                  <a:schemeClr val="tx1"/>
                </a:solidFill>
                <a:latin typeface="Times New Roman" pitchFamily="18" charset="0"/>
              </a:defRPr>
            </a:lvl8pPr>
            <a:lvl9pPr marL="4107747" indent="-241632" eaLnBrk="0" fontAlgn="base" hangingPunct="0">
              <a:spcBef>
                <a:spcPct val="0"/>
              </a:spcBef>
              <a:spcAft>
                <a:spcPct val="0"/>
              </a:spcAft>
              <a:defRPr sz="2500">
                <a:solidFill>
                  <a:schemeClr val="tx1"/>
                </a:solidFill>
                <a:latin typeface="Times New Roman" pitchFamily="18" charset="0"/>
              </a:defRPr>
            </a:lvl9pPr>
          </a:lstStyle>
          <a:p>
            <a:pPr eaLnBrk="1" hangingPunct="1"/>
            <a:fld id="{DCD69F63-0E7D-41AF-B4D0-91FFAEF28275}" type="slidenum">
              <a:rPr lang="en-US" sz="1200"/>
              <a:pPr eaLnBrk="1" hangingPunct="1"/>
              <a:t>88</a:t>
            </a:fld>
            <a:endParaRPr lang="en-US" sz="1200"/>
          </a:p>
        </p:txBody>
      </p:sp>
    </p:spTree>
    <p:extLst>
      <p:ext uri="{BB962C8B-B14F-4D97-AF65-F5344CB8AC3E}">
        <p14:creationId xmlns:p14="http://schemas.microsoft.com/office/powerpoint/2010/main" val="1195473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a:pPr>
                <a:spcBef>
                  <a:spcPct val="0"/>
                </a:spcBef>
              </a:pPr>
              <a:t>89</a:t>
            </a:fld>
            <a:endParaRPr lang="en-US" sz="1300"/>
          </a:p>
        </p:txBody>
      </p:sp>
    </p:spTree>
    <p:extLst>
      <p:ext uri="{BB962C8B-B14F-4D97-AF65-F5344CB8AC3E}">
        <p14:creationId xmlns:p14="http://schemas.microsoft.com/office/powerpoint/2010/main" val="1322359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a:pPr>
                <a:spcBef>
                  <a:spcPct val="0"/>
                </a:spcBef>
              </a:pPr>
              <a:t>90</a:t>
            </a:fld>
            <a:endParaRPr lang="en-US" sz="1300"/>
          </a:p>
        </p:txBody>
      </p:sp>
    </p:spTree>
    <p:extLst>
      <p:ext uri="{BB962C8B-B14F-4D97-AF65-F5344CB8AC3E}">
        <p14:creationId xmlns:p14="http://schemas.microsoft.com/office/powerpoint/2010/main" val="1147048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91</a:t>
            </a:fld>
            <a:endParaRPr lang="en-US"/>
          </a:p>
        </p:txBody>
      </p:sp>
    </p:spTree>
    <p:extLst>
      <p:ext uri="{BB962C8B-B14F-4D97-AF65-F5344CB8AC3E}">
        <p14:creationId xmlns:p14="http://schemas.microsoft.com/office/powerpoint/2010/main" val="2919934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9852078-B002-4C6C-A178-9DA0F504D52C}" type="slidenum">
              <a:rPr lang="en-US" altLang="en-US" smtClean="0"/>
              <a:pPr>
                <a:defRPr/>
              </a:pPr>
              <a:t>92</a:t>
            </a:fld>
            <a:endParaRPr lang="en-US" altLang="en-US" dirty="0"/>
          </a:p>
        </p:txBody>
      </p:sp>
    </p:spTree>
    <p:extLst>
      <p:ext uri="{BB962C8B-B14F-4D97-AF65-F5344CB8AC3E}">
        <p14:creationId xmlns:p14="http://schemas.microsoft.com/office/powerpoint/2010/main" val="107033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11</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Judgement Free Zone </a:t>
            </a:r>
          </a:p>
          <a:p>
            <a:r>
              <a:rPr lang="en-US" dirty="0"/>
              <a:t>Creating a judgment-free zone during diabetes coaching and education sessions lays the groundwork to make meaningful connections.  This “safety zone” provides individuals with a place to share their truth and have someone acknowledge and recognize what they are going through. It also helps to identify areas of distress and collaborate on problem-solving. Setting a judgment-free zone also opens the door to more fruitful conversation when gathering groups together in person or virtually.  To create this environment, the facilitators need to establish the ground rules. For example, the facilitator might say, “There are no good or bad blood sugars or good or bad foods. If a person is stressed out and eats a donut, they are not cheating; they are choosing to have a donut. If people have blood glucose levels out of range, they are not failing; they need support and help with problem-solving based on their lived experiences.”  If someone uses judgmental terms during the session, the educator gently reminds them that this is a judgment-free zone and encourages them to rephrase it. </a:t>
            </a:r>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97</a:t>
            </a:fld>
            <a:endParaRPr lang="en-US"/>
          </a:p>
        </p:txBody>
      </p:sp>
    </p:spTree>
    <p:extLst>
      <p:ext uri="{BB962C8B-B14F-4D97-AF65-F5344CB8AC3E}">
        <p14:creationId xmlns:p14="http://schemas.microsoft.com/office/powerpoint/2010/main" val="1272629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standards of care call out the importance of understanding different terms in nutrition including eating patterns, meal plan or dietary approach. </a:t>
            </a:r>
          </a:p>
          <a:p>
            <a:pPr eaLnBrk="1" hangingPunct="1"/>
            <a:endParaRPr lang="en-US" dirty="0"/>
          </a:p>
          <a:p>
            <a:pPr eaLnBrk="1" hangingPunct="1"/>
            <a:r>
              <a:rPr lang="en-US" dirty="0"/>
              <a:t>Eating pattern the totality of the foods we consume over a time period. Examples include……</a:t>
            </a:r>
          </a:p>
          <a:p>
            <a:pPr eaLnBrk="1" hangingPunct="1"/>
            <a:r>
              <a:rPr lang="en-US" dirty="0"/>
              <a:t>A Meal Plan is an individualized and created by an RDN and is </a:t>
            </a:r>
          </a:p>
          <a:p>
            <a:pPr eaLnBrk="1" hangingPunct="1"/>
            <a:r>
              <a:rPr lang="en-US" dirty="0"/>
              <a:t>Dietary or Eating  approach is the strategy or tool used to support implementation of healthy eating patterns. </a:t>
            </a:r>
          </a:p>
          <a:p>
            <a:endParaRPr lang="en-US" dirty="0"/>
          </a:p>
          <a:p>
            <a:r>
              <a:rPr lang="en-US" dirty="0"/>
              <a:t>There is no one pattern that is better than another so we work with the individual with diabetes to determine an effective eating pattern and approach. </a:t>
            </a:r>
          </a:p>
          <a:p>
            <a:endParaRPr lang="en-US" dirty="0"/>
          </a:p>
          <a:p>
            <a:r>
              <a:rPr lang="en-US" dirty="0"/>
              <a:t>The 2025 Standards of Care have added much detail about considering approaches that take into account religious fasting or other new concepts of intermittent fasting or </a:t>
            </a:r>
            <a:r>
              <a:rPr lang="en-US" dirty="0" err="1"/>
              <a:t>chrononutrition</a:t>
            </a:r>
            <a:endParaRPr lang="en-US" dirty="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104</a:t>
            </a:fld>
            <a:endParaRPr lang="en-US" sz="1300"/>
          </a:p>
        </p:txBody>
      </p:sp>
    </p:spTree>
    <p:extLst>
      <p:ext uri="{BB962C8B-B14F-4D97-AF65-F5344CB8AC3E}">
        <p14:creationId xmlns:p14="http://schemas.microsoft.com/office/powerpoint/2010/main" val="2750447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105</a:t>
            </a:fld>
            <a:endParaRPr lang="en-US"/>
          </a:p>
        </p:txBody>
      </p:sp>
    </p:spTree>
    <p:extLst>
      <p:ext uri="{BB962C8B-B14F-4D97-AF65-F5344CB8AC3E}">
        <p14:creationId xmlns:p14="http://schemas.microsoft.com/office/powerpoint/2010/main" val="4161293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5165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6437D46-B111-4A4E-A60C-23345902A5DD}" type="slidenum">
              <a:rPr lang="en-US" altLang="en-US" sz="1300">
                <a:solidFill>
                  <a:prstClr val="black"/>
                </a:solidFill>
                <a:cs typeface="Arial" panose="020B0604020202020204" pitchFamily="34" charset="0"/>
              </a:rPr>
              <a:pPr defTabSz="948507" fontAlgn="base">
                <a:spcBef>
                  <a:spcPct val="0"/>
                </a:spcBef>
                <a:spcAft>
                  <a:spcPct val="0"/>
                </a:spcAft>
                <a:defRPr/>
              </a:pPr>
              <a:t>111</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2132676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41CC-8FA2-CCFE-1271-2055128E0607}"/>
            </a:ext>
          </a:extLst>
        </p:cNvPr>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29068BC0-8D33-5687-4F3A-BCDDC55CBF94}"/>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382D4B06-B91A-5A3D-5589-3E1B21CB3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a:extLst>
              <a:ext uri="{FF2B5EF4-FFF2-40B4-BE49-F238E27FC236}">
                <a16:creationId xmlns:a16="http://schemas.microsoft.com/office/drawing/2014/main" id="{EFA62AA5-2DB8-1710-C55D-8503D76EE6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116</a:t>
            </a:fld>
            <a:endParaRPr lang="en-US" sz="1200"/>
          </a:p>
        </p:txBody>
      </p:sp>
    </p:spTree>
    <p:extLst>
      <p:ext uri="{BB962C8B-B14F-4D97-AF65-F5344CB8AC3E}">
        <p14:creationId xmlns:p14="http://schemas.microsoft.com/office/powerpoint/2010/main" val="338161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117</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013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119</a:t>
            </a:fld>
            <a:endParaRPr lang="en-US"/>
          </a:p>
        </p:txBody>
      </p:sp>
    </p:spTree>
    <p:extLst>
      <p:ext uri="{BB962C8B-B14F-4D97-AF65-F5344CB8AC3E}">
        <p14:creationId xmlns:p14="http://schemas.microsoft.com/office/powerpoint/2010/main" val="3043084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8827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257300" y="720725"/>
            <a:ext cx="4800600" cy="36004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15330" indent="-313588" eaLnBrk="0" hangingPunct="0">
              <a:defRPr sz="2500">
                <a:solidFill>
                  <a:schemeClr val="tx1"/>
                </a:solidFill>
                <a:latin typeface="Times New Roman" pitchFamily="18" charset="0"/>
              </a:defRPr>
            </a:lvl2pPr>
            <a:lvl3pPr marL="1254356" indent="-250871" eaLnBrk="0" hangingPunct="0">
              <a:defRPr sz="2500">
                <a:solidFill>
                  <a:schemeClr val="tx1"/>
                </a:solidFill>
                <a:latin typeface="Times New Roman" pitchFamily="18" charset="0"/>
              </a:defRPr>
            </a:lvl3pPr>
            <a:lvl4pPr marL="1756099" indent="-250871" eaLnBrk="0" hangingPunct="0">
              <a:defRPr sz="2500">
                <a:solidFill>
                  <a:schemeClr val="tx1"/>
                </a:solidFill>
                <a:latin typeface="Times New Roman" pitchFamily="18" charset="0"/>
              </a:defRPr>
            </a:lvl4pPr>
            <a:lvl5pPr marL="2257842" indent="-250871" eaLnBrk="0" hangingPunct="0">
              <a:defRPr sz="2500">
                <a:solidFill>
                  <a:schemeClr val="tx1"/>
                </a:solidFill>
                <a:latin typeface="Times New Roman" pitchFamily="18" charset="0"/>
              </a:defRPr>
            </a:lvl5pPr>
            <a:lvl6pPr marL="2759584" indent="-250871" eaLnBrk="0" fontAlgn="base" hangingPunct="0">
              <a:spcBef>
                <a:spcPct val="0"/>
              </a:spcBef>
              <a:spcAft>
                <a:spcPct val="0"/>
              </a:spcAft>
              <a:defRPr sz="2500">
                <a:solidFill>
                  <a:schemeClr val="tx1"/>
                </a:solidFill>
                <a:latin typeface="Times New Roman" pitchFamily="18" charset="0"/>
              </a:defRPr>
            </a:lvl6pPr>
            <a:lvl7pPr marL="3261327" indent="-250871" eaLnBrk="0" fontAlgn="base" hangingPunct="0">
              <a:spcBef>
                <a:spcPct val="0"/>
              </a:spcBef>
              <a:spcAft>
                <a:spcPct val="0"/>
              </a:spcAft>
              <a:defRPr sz="2500">
                <a:solidFill>
                  <a:schemeClr val="tx1"/>
                </a:solidFill>
                <a:latin typeface="Times New Roman" pitchFamily="18" charset="0"/>
              </a:defRPr>
            </a:lvl7pPr>
            <a:lvl8pPr marL="3763069" indent="-250871" eaLnBrk="0" fontAlgn="base" hangingPunct="0">
              <a:spcBef>
                <a:spcPct val="0"/>
              </a:spcBef>
              <a:spcAft>
                <a:spcPct val="0"/>
              </a:spcAft>
              <a:defRPr sz="2500">
                <a:solidFill>
                  <a:schemeClr val="tx1"/>
                </a:solidFill>
                <a:latin typeface="Times New Roman" pitchFamily="18" charset="0"/>
              </a:defRPr>
            </a:lvl8pPr>
            <a:lvl9pPr marL="4264812" indent="-250871" eaLnBrk="0" fontAlgn="base" hangingPunct="0">
              <a:spcBef>
                <a:spcPct val="0"/>
              </a:spcBef>
              <a:spcAft>
                <a:spcPct val="0"/>
              </a:spcAft>
              <a:defRPr sz="2500">
                <a:solidFill>
                  <a:schemeClr val="tx1"/>
                </a:solidFill>
                <a:latin typeface="Times New Roman" pitchFamily="18" charset="0"/>
              </a:defRPr>
            </a:lvl9pPr>
          </a:lstStyle>
          <a:p>
            <a:pPr eaLnBrk="1" hangingPunct="1"/>
            <a:fld id="{E38BD17F-C71A-41CA-9316-C0CB28ED4AF7}" type="slidenum">
              <a:rPr lang="en-US" sz="1300"/>
              <a:pPr eaLnBrk="1" hangingPunct="1"/>
              <a:t>15</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121</a:t>
            </a:fld>
            <a:endParaRPr lang="en-US"/>
          </a:p>
        </p:txBody>
      </p:sp>
    </p:spTree>
    <p:extLst>
      <p:ext uri="{BB962C8B-B14F-4D97-AF65-F5344CB8AC3E}">
        <p14:creationId xmlns:p14="http://schemas.microsoft.com/office/powerpoint/2010/main" val="6984874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23294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this year the ADA calls out the importance of screening for malnutrition. </a:t>
            </a:r>
          </a:p>
          <a:p>
            <a:endParaRPr lang="en-US" dirty="0"/>
          </a:p>
          <a:p>
            <a:r>
              <a:rPr lang="en-US" dirty="0"/>
              <a:t>We frequently screen for malnutrition in individuals who are underweight or in hospital settings but starting BMI and desire for weight loss does to prevent malnutrition risk. </a:t>
            </a:r>
          </a:p>
          <a:p>
            <a:endParaRPr lang="en-US" dirty="0"/>
          </a:p>
          <a:p>
            <a:r>
              <a:rPr lang="en-US" dirty="0"/>
              <a:t>Individuals on incretin therapies or have had metabolic surgery and have experienced significant weight loss of &gt; 20% or more than 4 kg (or about 9 pounds) should be screened for malnutrition. (Simplified Nutritional appetite Questionaries and Malnutrition Universal Screening tool).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123</a:t>
            </a:fld>
            <a:endParaRPr lang="en-US"/>
          </a:p>
        </p:txBody>
      </p:sp>
    </p:spTree>
    <p:extLst>
      <p:ext uri="{BB962C8B-B14F-4D97-AF65-F5344CB8AC3E}">
        <p14:creationId xmlns:p14="http://schemas.microsoft.com/office/powerpoint/2010/main" val="71018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126</a:t>
            </a:fld>
            <a:endParaRPr lang="en-US"/>
          </a:p>
        </p:txBody>
      </p:sp>
    </p:spTree>
    <p:extLst>
      <p:ext uri="{BB962C8B-B14F-4D97-AF65-F5344CB8AC3E}">
        <p14:creationId xmlns:p14="http://schemas.microsoft.com/office/powerpoint/2010/main" val="13933520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150938" y="692150"/>
            <a:ext cx="4556125" cy="3416300"/>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AF2AEF-2941-CB4A-880C-2879A1BE8EAF}" type="slidenum">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016783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34505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1181100"/>
            <a:ext cx="4248150" cy="3186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8507" rtl="0" eaLnBrk="1" fontAlgn="base" latinLnBrk="0" hangingPunct="1">
              <a:lnSpc>
                <a:spcPct val="100000"/>
              </a:lnSpc>
              <a:spcBef>
                <a:spcPct val="0"/>
              </a:spcBef>
              <a:spcAft>
                <a:spcPct val="0"/>
              </a:spcAft>
              <a:buClrTx/>
              <a:buSzTx/>
              <a:buFontTx/>
              <a:buNone/>
              <a:tabLst/>
              <a:defRPr/>
            </a:pPr>
            <a:fld id="{3EBA5BD7-F043-4D1B-AA17-CD412FC534DE}" type="slidenum">
              <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pPr marL="0" marR="0" lvl="0" indent="0" algn="r" defTabSz="948507"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9639024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250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89603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D9D1A-026F-6E79-728E-EC1C6F0E2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856E8-17B7-77F3-CEB2-A58EFD6B9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C53F3-5BCD-4CDD-747C-0CCD3970C6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30FFA8-D4A7-74BB-8DE7-78F169D7C59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52078-B002-4C6C-A178-9DA0F504D52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97288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257300" y="720725"/>
            <a:ext cx="4800600" cy="36004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16</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146</a:t>
            </a:fld>
            <a:endParaRPr lang="en-US">
              <a:latin typeface="Times New Roman" panose="02020603050405020304" pitchFamily="18" charset="0"/>
            </a:endParaRPr>
          </a:p>
        </p:txBody>
      </p:sp>
    </p:spTree>
    <p:extLst>
      <p:ext uri="{BB962C8B-B14F-4D97-AF65-F5344CB8AC3E}">
        <p14:creationId xmlns:p14="http://schemas.microsoft.com/office/powerpoint/2010/main" val="260127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28</a:t>
            </a:fld>
            <a:endParaRPr lang="en-US">
              <a:latin typeface="Times New Roman" pitchFamily="18" charset="0"/>
            </a:endParaRPr>
          </a:p>
        </p:txBody>
      </p:sp>
      <p:sp>
        <p:nvSpPr>
          <p:cNvPr id="131075"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28</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28</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316038" y="730250"/>
            <a:ext cx="4846637" cy="36353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085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13477" indent="-312876">
              <a:defRPr>
                <a:solidFill>
                  <a:schemeClr val="tx1"/>
                </a:solidFill>
                <a:latin typeface="Calibri" panose="020F0502020204030204" pitchFamily="34" charset="0"/>
                <a:cs typeface="Arial" panose="020B0604020202020204" pitchFamily="34" charset="0"/>
              </a:defRPr>
            </a:lvl2pPr>
            <a:lvl3pPr marL="1253150" indent="-250300">
              <a:defRPr>
                <a:solidFill>
                  <a:schemeClr val="tx1"/>
                </a:solidFill>
                <a:latin typeface="Calibri" panose="020F0502020204030204" pitchFamily="34" charset="0"/>
                <a:cs typeface="Arial" panose="020B0604020202020204" pitchFamily="34" charset="0"/>
              </a:defRPr>
            </a:lvl3pPr>
            <a:lvl4pPr marL="1753751" indent="-250300">
              <a:defRPr>
                <a:solidFill>
                  <a:schemeClr val="tx1"/>
                </a:solidFill>
                <a:latin typeface="Calibri" panose="020F0502020204030204" pitchFamily="34" charset="0"/>
                <a:cs typeface="Arial" panose="020B0604020202020204" pitchFamily="34" charset="0"/>
              </a:defRPr>
            </a:lvl4pPr>
            <a:lvl5pPr marL="2255998" indent="-250300">
              <a:defRPr>
                <a:solidFill>
                  <a:schemeClr val="tx1"/>
                </a:solidFill>
                <a:latin typeface="Calibri" panose="020F0502020204030204" pitchFamily="34" charset="0"/>
                <a:cs typeface="Arial" panose="020B0604020202020204" pitchFamily="34" charset="0"/>
              </a:defRPr>
            </a:lvl5pPr>
            <a:lvl6pPr marL="2730251"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04505"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78759"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53012"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30</a:t>
            </a:fld>
            <a:endParaRPr lang="en-US" altLang="en-US"/>
          </a:p>
        </p:txBody>
      </p:sp>
    </p:spTree>
    <p:extLst>
      <p:ext uri="{BB962C8B-B14F-4D97-AF65-F5344CB8AC3E}">
        <p14:creationId xmlns:p14="http://schemas.microsoft.com/office/powerpoint/2010/main" val="3736611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4" Type="http://schemas.microsoft.com/office/2007/relationships/hdphoto" Target="../media/hdphoto3.wdp"/></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9.xml"/><Relationship Id="rId1" Type="http://schemas.openxmlformats.org/officeDocument/2006/relationships/themeOverride" Target="../theme/themeOverride5.xml"/><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9.xml"/><Relationship Id="rId1" Type="http://schemas.openxmlformats.org/officeDocument/2006/relationships/themeOverride" Target="../theme/themeOverride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0979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3073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10404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07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06984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7679112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0396162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9056041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812953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25918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3720329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2333872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7144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35897410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370934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3849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14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96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3281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732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238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861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5825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94887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79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537412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6/17/2025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1284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20589051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276600"/>
            <a:ext cx="7315200"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Rectangle 4"/>
          <p:cNvSpPr/>
          <p:nvPr/>
        </p:nvSpPr>
        <p:spPr>
          <a:xfrm>
            <a:off x="904875" y="3276600"/>
            <a:ext cx="228600"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Rectangle 5"/>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4400">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Tree>
    <p:extLst>
      <p:ext uri="{BB962C8B-B14F-4D97-AF65-F5344CB8AC3E}">
        <p14:creationId xmlns:p14="http://schemas.microsoft.com/office/powerpoint/2010/main" val="2983517204"/>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108407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Rectangle 4"/>
          <p:cNvSpPr/>
          <p:nvPr/>
        </p:nvSpPr>
        <p:spPr>
          <a:xfrm>
            <a:off x="914400" y="2819400"/>
            <a:ext cx="228600"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7" name="Picture 2"/>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800" y="6276975"/>
            <a:ext cx="1371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25" y="6108700"/>
            <a:ext cx="2212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9200" y="2971800"/>
            <a:ext cx="6858000" cy="1066800"/>
          </a:xfrm>
        </p:spPr>
        <p:txBody>
          <a:bodyPr anchor="t">
            <a:normAutofit/>
          </a:bodyPr>
          <a:lstStyle>
            <a:lvl1pPr algn="r">
              <a:buNone/>
              <a:defRPr sz="4400"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08668428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569030"/>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a:r>
              <a:rPr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anchor="b">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229874"/>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2046204"/>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359170"/>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8"/>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598707"/>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57200" y="500063"/>
            <a:ext cx="182563"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78625" y="6108700"/>
            <a:ext cx="2212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a:r>
              <a:rPr lang="en-US" dirty="0"/>
              <a:t>Click to edit Master text styles</a:t>
            </a:r>
          </a:p>
        </p:txBody>
      </p:sp>
    </p:spTree>
    <p:extLst>
      <p:ext uri="{BB962C8B-B14F-4D97-AF65-F5344CB8AC3E}">
        <p14:creationId xmlns:p14="http://schemas.microsoft.com/office/powerpoint/2010/main" val="54883804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257293"/>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8"/>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463" y="274638"/>
            <a:ext cx="476250"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600" y="76200"/>
            <a:ext cx="5334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175" y="4191000"/>
            <a:ext cx="6731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716276"/>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ln/>
        </p:spPr>
        <p:txBody>
          <a:bodyPr/>
          <a:lstStyle>
            <a:lvl1pPr>
              <a:defRPr/>
            </a:lvl1pPr>
          </a:lstStyle>
          <a:p>
            <a:fld id="{CEE89490-B56A-46B7-8EE5-66EEC4C3EFA2}" type="slidenum">
              <a:rPr lang="en-US" altLang="en-US"/>
              <a:pPr/>
              <a:t>‹#›</a:t>
            </a:fld>
            <a:endParaRPr lang="en-US" altLang="en-US"/>
          </a:p>
        </p:txBody>
      </p:sp>
    </p:spTree>
    <p:extLst>
      <p:ext uri="{BB962C8B-B14F-4D97-AF65-F5344CB8AC3E}">
        <p14:creationId xmlns:p14="http://schemas.microsoft.com/office/powerpoint/2010/main" val="884800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6/17/2025</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344060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6/17/2025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28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49771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55918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8947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8011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22145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6.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theme" Target="../theme/theme7.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33" r:id="rId17"/>
    <p:sldLayoutId id="214748391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2" r:id="rId15"/>
    <p:sldLayoutId id="214748383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27025990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70311512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p:cNvSpPr>
            <a:spLocks noGrp="1"/>
          </p:cNvSpPr>
          <p:nvPr>
            <p:ph type="title"/>
          </p:nvPr>
        </p:nvSpPr>
        <p:spPr bwMode="auto">
          <a:xfrm>
            <a:off x="457200" y="152400"/>
            <a:ext cx="8229600"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250970748"/>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2" r:id="rId12"/>
    <p:sldLayoutId id="2147483983" r:id="rId13"/>
  </p:sldLayoutIdLst>
  <p:transition spd="med">
    <p:fade/>
  </p:transition>
  <p:txStyles>
    <p:titleStyle>
      <a:lvl1pPr algn="l" rtl="0" eaLnBrk="0" fontAlgn="base" hangingPunct="0">
        <a:spcBef>
          <a:spcPct val="0"/>
        </a:spcBef>
        <a:spcAft>
          <a:spcPct val="0"/>
        </a:spcAft>
        <a:defRPr sz="4400"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bg1"/>
          </a:solidFill>
          <a:latin typeface="Calibri" panose="020F0502020204030204" pitchFamily="34" charset="0"/>
        </a:defRPr>
      </a:lvl2pPr>
      <a:lvl3pPr algn="l" rtl="0" eaLnBrk="0" fontAlgn="base" hangingPunct="0">
        <a:spcBef>
          <a:spcPct val="0"/>
        </a:spcBef>
        <a:spcAft>
          <a:spcPct val="0"/>
        </a:spcAft>
        <a:defRPr sz="4400">
          <a:solidFill>
            <a:schemeClr val="bg1"/>
          </a:solidFill>
          <a:latin typeface="Calibri" panose="020F0502020204030204" pitchFamily="34" charset="0"/>
        </a:defRPr>
      </a:lvl3pPr>
      <a:lvl4pPr algn="l" rtl="0" eaLnBrk="0" fontAlgn="base" hangingPunct="0">
        <a:spcBef>
          <a:spcPct val="0"/>
        </a:spcBef>
        <a:spcAft>
          <a:spcPct val="0"/>
        </a:spcAft>
        <a:defRPr sz="4400">
          <a:solidFill>
            <a:schemeClr val="bg1"/>
          </a:solidFill>
          <a:latin typeface="Calibri" panose="020F0502020204030204" pitchFamily="34" charset="0"/>
        </a:defRPr>
      </a:lvl4pPr>
      <a:lvl5pPr algn="l" rtl="0" eaLnBrk="0" fontAlgn="base" hangingPunct="0">
        <a:spcBef>
          <a:spcPct val="0"/>
        </a:spcBef>
        <a:spcAft>
          <a:spcPct val="0"/>
        </a:spcAft>
        <a:defRPr sz="4400">
          <a:solidFill>
            <a:schemeClr val="bg1"/>
          </a:solidFill>
          <a:latin typeface="Calibri" panose="020F0502020204030204" pitchFamily="34" charset="0"/>
        </a:defRPr>
      </a:lvl5pPr>
      <a:lvl6pPr marL="457200" algn="l" rtl="0" fontAlgn="base">
        <a:spcBef>
          <a:spcPct val="0"/>
        </a:spcBef>
        <a:spcAft>
          <a:spcPct val="0"/>
        </a:spcAft>
        <a:defRPr sz="4400">
          <a:solidFill>
            <a:schemeClr val="bg1"/>
          </a:solidFill>
          <a:latin typeface="Calibri" panose="020F0502020204030204" pitchFamily="34" charset="0"/>
        </a:defRPr>
      </a:lvl6pPr>
      <a:lvl7pPr marL="914400" algn="l" rtl="0" fontAlgn="base">
        <a:spcBef>
          <a:spcPct val="0"/>
        </a:spcBef>
        <a:spcAft>
          <a:spcPct val="0"/>
        </a:spcAft>
        <a:defRPr sz="4400">
          <a:solidFill>
            <a:schemeClr val="bg1"/>
          </a:solidFill>
          <a:latin typeface="Calibri" panose="020F0502020204030204" pitchFamily="34" charset="0"/>
        </a:defRPr>
      </a:lvl7pPr>
      <a:lvl8pPr marL="1371600" algn="l" rtl="0" fontAlgn="base">
        <a:spcBef>
          <a:spcPct val="0"/>
        </a:spcBef>
        <a:spcAft>
          <a:spcPct val="0"/>
        </a:spcAft>
        <a:defRPr sz="4400">
          <a:solidFill>
            <a:schemeClr val="bg1"/>
          </a:solidFill>
          <a:latin typeface="Calibri" panose="020F0502020204030204" pitchFamily="34" charset="0"/>
        </a:defRPr>
      </a:lvl8pPr>
      <a:lvl9pPr marL="1828800" algn="l" rtl="0" fontAlgn="base">
        <a:spcBef>
          <a:spcPct val="0"/>
        </a:spcBef>
        <a:spcAft>
          <a:spcPct val="0"/>
        </a:spcAft>
        <a:defRPr sz="4400">
          <a:solidFill>
            <a:schemeClr val="bg1"/>
          </a:solidFill>
          <a:latin typeface="Calibri" panose="020F0502020204030204" pitchFamily="34" charset="0"/>
        </a:defRPr>
      </a:lvl9pPr>
    </p:titleStyle>
    <p:body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47.wmf"/></Relationships>
</file>

<file path=ppt/slides/_rels/slide10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hyperlink" Target="http://commons.wikimedia.org/wiki/File:Weighing_scale_BW_2012-01-14_16-44-55_5-01_5-07.jpg"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162.png"/><Relationship Id="rId4" Type="http://schemas.openxmlformats.org/officeDocument/2006/relationships/image" Target="../media/image161.jpeg"/></Relationships>
</file>

<file path=ppt/slides/_rels/slide105.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notesSlide" Target="../notesSlides/notesSlide42.xml"/><Relationship Id="rId7" Type="http://schemas.openxmlformats.org/officeDocument/2006/relationships/image" Target="../media/image166.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jpeg"/></Relationships>
</file>

<file path=ppt/slides/_rels/slide10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57.xml"/><Relationship Id="rId4" Type="http://schemas.openxmlformats.org/officeDocument/2006/relationships/image" Target="../media/image172.wmf"/></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coveragetoolkit.org/health-equity/defining-health-equity/" TargetMode="External"/><Relationship Id="rId4" Type="http://schemas.openxmlformats.org/officeDocument/2006/relationships/hyperlink" Target="https://www.bridgespan.org/insights/library/public-health/the-community-cure-for-health-care-(1)"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1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590.png"/><Relationship Id="rId13" Type="http://schemas.openxmlformats.org/officeDocument/2006/relationships/customXml" Target="../ink/ink9.xml"/><Relationship Id="rId18" Type="http://schemas.openxmlformats.org/officeDocument/2006/relationships/image" Target="../media/image640.png"/><Relationship Id="rId26" Type="http://schemas.openxmlformats.org/officeDocument/2006/relationships/image" Target="../media/image680.png"/><Relationship Id="rId3" Type="http://schemas.openxmlformats.org/officeDocument/2006/relationships/customXml" Target="../ink/ink4.xml"/><Relationship Id="rId21" Type="http://schemas.openxmlformats.org/officeDocument/2006/relationships/customXml" Target="../ink/ink13.xml"/><Relationship Id="rId7" Type="http://schemas.openxmlformats.org/officeDocument/2006/relationships/customXml" Target="../ink/ink6.xml"/><Relationship Id="rId12" Type="http://schemas.openxmlformats.org/officeDocument/2006/relationships/image" Target="../media/image610.png"/><Relationship Id="rId17" Type="http://schemas.openxmlformats.org/officeDocument/2006/relationships/customXml" Target="../ink/ink11.xml"/><Relationship Id="rId25" Type="http://schemas.openxmlformats.org/officeDocument/2006/relationships/customXml" Target="../ink/ink15.xml"/><Relationship Id="rId2" Type="http://schemas.openxmlformats.org/officeDocument/2006/relationships/image" Target="../media/image179.png"/><Relationship Id="rId16" Type="http://schemas.openxmlformats.org/officeDocument/2006/relationships/image" Target="../media/image630.png"/><Relationship Id="rId20" Type="http://schemas.openxmlformats.org/officeDocument/2006/relationships/image" Target="../media/image650.png"/><Relationship Id="rId1" Type="http://schemas.openxmlformats.org/officeDocument/2006/relationships/slideLayout" Target="../slideLayouts/slideLayout2.xml"/><Relationship Id="rId6" Type="http://schemas.openxmlformats.org/officeDocument/2006/relationships/image" Target="../media/image580.png"/><Relationship Id="rId11" Type="http://schemas.openxmlformats.org/officeDocument/2006/relationships/customXml" Target="../ink/ink8.xml"/><Relationship Id="rId24" Type="http://schemas.openxmlformats.org/officeDocument/2006/relationships/image" Target="../media/image670.png"/><Relationship Id="rId5" Type="http://schemas.openxmlformats.org/officeDocument/2006/relationships/customXml" Target="../ink/ink5.xml"/><Relationship Id="rId15" Type="http://schemas.openxmlformats.org/officeDocument/2006/relationships/customXml" Target="../ink/ink10.xml"/><Relationship Id="rId23" Type="http://schemas.openxmlformats.org/officeDocument/2006/relationships/customXml" Target="../ink/ink14.xml"/><Relationship Id="rId10" Type="http://schemas.openxmlformats.org/officeDocument/2006/relationships/image" Target="../media/image600.png"/><Relationship Id="rId19" Type="http://schemas.openxmlformats.org/officeDocument/2006/relationships/customXml" Target="../ink/ink12.xml"/><Relationship Id="rId4" Type="http://schemas.openxmlformats.org/officeDocument/2006/relationships/image" Target="../media/image570.png"/><Relationship Id="rId9" Type="http://schemas.openxmlformats.org/officeDocument/2006/relationships/customXml" Target="../ink/ink7.xml"/><Relationship Id="rId14" Type="http://schemas.openxmlformats.org/officeDocument/2006/relationships/image" Target="../media/image620.png"/><Relationship Id="rId22" Type="http://schemas.openxmlformats.org/officeDocument/2006/relationships/image" Target="../media/image660.png"/></Relationships>
</file>

<file path=ppt/slides/_rels/slide11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89.wmf"/></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1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2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notesSlide" Target="../notesSlides/notesSlide53.xml"/></Relationships>
</file>

<file path=ppt/slides/_rels/slide12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 Id="rId4" Type="http://schemas.openxmlformats.org/officeDocument/2006/relationships/image" Target="../media/image191.png"/></Relationships>
</file>

<file path=ppt/slides/_rels/slide1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92.jpe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12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149.png"/><Relationship Id="rId1" Type="http://schemas.openxmlformats.org/officeDocument/2006/relationships/slideLayout" Target="../slideLayouts/slideLayout129.xml"/><Relationship Id="rId4" Type="http://schemas.openxmlformats.org/officeDocument/2006/relationships/image" Target="../media/image148.wmf"/></Relationships>
</file>

<file path=ppt/slides/_rels/slide132.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54.xml"/><Relationship Id="rId1" Type="http://schemas.openxmlformats.org/officeDocument/2006/relationships/slideLayout" Target="../slideLayouts/slideLayout140.xml"/><Relationship Id="rId4" Type="http://schemas.openxmlformats.org/officeDocument/2006/relationships/hyperlink" Target="http://scp-th.wikidot.com/forum/t-7046053/scp-xxx-th"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55.xml"/><Relationship Id="rId1" Type="http://schemas.openxmlformats.org/officeDocument/2006/relationships/slideLayout" Target="../slideLayouts/slideLayout129.xml"/></Relationships>
</file>

<file path=ppt/slides/_rels/slide13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6.xml"/><Relationship Id="rId1" Type="http://schemas.openxmlformats.org/officeDocument/2006/relationships/slideLayout" Target="../slideLayouts/slideLayout12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3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29.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9.xml"/><Relationship Id="rId1" Type="http://schemas.openxmlformats.org/officeDocument/2006/relationships/tags" Target="../tags/tag62.xml"/><Relationship Id="rId5" Type="http://schemas.openxmlformats.org/officeDocument/2006/relationships/image" Target="../media/image201.png"/><Relationship Id="rId4" Type="http://schemas.openxmlformats.org/officeDocument/2006/relationships/image" Target="../media/image20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3.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4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39.xml"/></Relationships>
</file>

<file path=ppt/slides/_rels/slide14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slideLayout" Target="../slideLayouts/slideLayout129.xml"/><Relationship Id="rId1" Type="http://schemas.openxmlformats.org/officeDocument/2006/relationships/tags" Target="../tags/tag63.xml"/></Relationships>
</file>

<file path=ppt/slides/_rels/slide143.xml.rels><?xml version="1.0" encoding="UTF-8" standalone="yes"?>
<Relationships xmlns="http://schemas.openxmlformats.org/package/2006/relationships"><Relationship Id="rId8" Type="http://schemas.openxmlformats.org/officeDocument/2006/relationships/image" Target="../media/image148.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59.xml"/><Relationship Id="rId1" Type="http://schemas.openxmlformats.org/officeDocument/2006/relationships/slideLayout" Target="../slideLayouts/slideLayout129.xml"/><Relationship Id="rId6" Type="http://schemas.openxmlformats.org/officeDocument/2006/relationships/image" Target="../media/image147.wmf"/><Relationship Id="rId5" Type="http://schemas.openxmlformats.org/officeDocument/2006/relationships/oleObject" Target="../embeddings/oleObject4.bin"/><Relationship Id="rId4" Type="http://schemas.openxmlformats.org/officeDocument/2006/relationships/image" Target="../media/image146.wmf"/></Relationships>
</file>

<file path=ppt/slides/_rels/slide144.xml.rels><?xml version="1.0" encoding="UTF-8" standalone="yes"?>
<Relationships xmlns="http://schemas.openxmlformats.org/package/2006/relationships"><Relationship Id="rId3" Type="http://schemas.openxmlformats.org/officeDocument/2006/relationships/hyperlink" Target="http://esheninger.blogspot.com/2020/03/in-times-of-crisis-self-care-is-more.html" TargetMode="External"/><Relationship Id="rId2" Type="http://schemas.openxmlformats.org/officeDocument/2006/relationships/image" Target="../media/image204.jpg"/><Relationship Id="rId1" Type="http://schemas.openxmlformats.org/officeDocument/2006/relationships/slideLayout" Target="../slideLayouts/slideLayout135.xml"/></Relationships>
</file>

<file path=ppt/slides/_rels/slide14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35.xml"/><Relationship Id="rId5" Type="http://schemas.openxmlformats.org/officeDocument/2006/relationships/image" Target="../media/image208.png"/><Relationship Id="rId4" Type="http://schemas.openxmlformats.org/officeDocument/2006/relationships/image" Target="../media/image207.png"/></Relationships>
</file>

<file path=ppt/slides/_rels/slide14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notesSlide" Target="../notesSlides/notesSlide60.xml"/><Relationship Id="rId7" Type="http://schemas.openxmlformats.org/officeDocument/2006/relationships/image" Target="../media/image210.png"/><Relationship Id="rId2" Type="http://schemas.openxmlformats.org/officeDocument/2006/relationships/slideLayout" Target="../slideLayouts/slideLayout17.xml"/><Relationship Id="rId1" Type="http://schemas.openxmlformats.org/officeDocument/2006/relationships/tags" Target="../tags/tag64.xml"/><Relationship Id="rId6" Type="http://schemas.openxmlformats.org/officeDocument/2006/relationships/image" Target="../media/image209.tiff"/><Relationship Id="rId5" Type="http://schemas.openxmlformats.org/officeDocument/2006/relationships/hyperlink" Target="https://survey.zohopublic.com/zs/DAD5oP" TargetMode="External"/><Relationship Id="rId4" Type="http://schemas.openxmlformats.org/officeDocument/2006/relationships/hyperlink" Target="http://www.diabetesed.net/"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9.xml"/><Relationship Id="rId1" Type="http://schemas.openxmlformats.org/officeDocument/2006/relationships/tags" Target="../tags/tag9.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9.xml"/><Relationship Id="rId1" Type="http://schemas.openxmlformats.org/officeDocument/2006/relationships/tags" Target="../tags/tag10.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6.png"/><Relationship Id="rId7" Type="http://schemas.openxmlformats.org/officeDocument/2006/relationships/image" Target="../media/image530.png"/><Relationship Id="rId12" Type="http://schemas.openxmlformats.org/officeDocument/2006/relationships/image" Target="../media/image37.png"/><Relationship Id="rId2" Type="http://schemas.openxmlformats.org/officeDocument/2006/relationships/slideLayout" Target="../slideLayouts/slideLayout79.xml"/><Relationship Id="rId1" Type="http://schemas.openxmlformats.org/officeDocument/2006/relationships/tags" Target="../tags/tag11.xml"/><Relationship Id="rId6" Type="http://schemas.openxmlformats.org/officeDocument/2006/relationships/customXml" Target="../ink/ink1.xml"/><Relationship Id="rId11" Type="http://schemas.openxmlformats.org/officeDocument/2006/relationships/image" Target="../media/image55.png"/><Relationship Id="rId5" Type="http://schemas.openxmlformats.org/officeDocument/2006/relationships/image" Target="../media/image40.emf"/><Relationship Id="rId10" Type="http://schemas.openxmlformats.org/officeDocument/2006/relationships/customXml" Target="../ink/ink3.xml"/><Relationship Id="rId4" Type="http://schemas.openxmlformats.org/officeDocument/2006/relationships/image" Target="../media/image3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2.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7.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47.png"/><Relationship Id="rId4" Type="http://schemas.openxmlformats.org/officeDocument/2006/relationships/hyperlink" Target="https://betterhealthwhileaging.net/medication-safet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journalistsresource.org/syllabi/health-reporting" TargetMode="External"/><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67.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9.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7.jpeg"/><Relationship Id="rId4" Type="http://schemas.openxmlformats.org/officeDocument/2006/relationships/hyperlink" Target="http://www.worlddiabetesday.org/node/4494"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notesSlide" Target="../notesSlides/notesSlide16.xml"/><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oleObject" Target="../embeddings/oleObject2.bin"/><Relationship Id="rId5" Type="http://schemas.openxmlformats.org/officeDocument/2006/relationships/image" Target="../media/image78.png"/><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4.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slideLayout" Target="../slideLayouts/slideLayout2.xml"/><Relationship Id="rId7" Type="http://schemas.openxmlformats.org/officeDocument/2006/relationships/image" Target="../media/image84.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0.xml"/><Relationship Id="rId6" Type="http://schemas.openxmlformats.org/officeDocument/2006/relationships/image" Target="../media/image83.wmf"/><Relationship Id="rId11" Type="http://schemas.openxmlformats.org/officeDocument/2006/relationships/image" Target="../media/image88.wmf"/><Relationship Id="rId5" Type="http://schemas.openxmlformats.org/officeDocument/2006/relationships/image" Target="../media/image82.wmf"/><Relationship Id="rId10" Type="http://schemas.openxmlformats.org/officeDocument/2006/relationships/image" Target="../media/image87.wmf"/><Relationship Id="rId4" Type="http://schemas.openxmlformats.org/officeDocument/2006/relationships/notesSlide" Target="../notesSlides/notesSlide17.xml"/><Relationship Id="rId9" Type="http://schemas.openxmlformats.org/officeDocument/2006/relationships/image" Target="../media/image86.w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9.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5.xml"/><Relationship Id="rId1" Type="http://schemas.openxmlformats.org/officeDocument/2006/relationships/tags" Target="../tags/tag33.xml"/><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115.xml"/><Relationship Id="rId1" Type="http://schemas.openxmlformats.org/officeDocument/2006/relationships/tags" Target="../tags/tag35.xml"/><Relationship Id="rId5" Type="http://schemas.openxmlformats.org/officeDocument/2006/relationships/image" Target="../media/image97.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8.jpeg"/><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15.xml"/><Relationship Id="rId1" Type="http://schemas.openxmlformats.org/officeDocument/2006/relationships/tags" Target="../tags/tag36.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15.xml"/><Relationship Id="rId1" Type="http://schemas.openxmlformats.org/officeDocument/2006/relationships/tags" Target="../tags/tag3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5.xml"/><Relationship Id="rId1" Type="http://schemas.openxmlformats.org/officeDocument/2006/relationships/tags" Target="../tags/tag38.xml"/><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slideLayout" Target="../slideLayouts/slideLayout117.xml"/><Relationship Id="rId1" Type="http://schemas.openxmlformats.org/officeDocument/2006/relationships/tags" Target="../tags/tag3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5.xml"/><Relationship Id="rId1" Type="http://schemas.openxmlformats.org/officeDocument/2006/relationships/tags" Target="../tags/tag40.xml"/><Relationship Id="rId5" Type="http://schemas.openxmlformats.org/officeDocument/2006/relationships/image" Target="../media/image103.JP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0.xml"/><Relationship Id="rId1" Type="http://schemas.openxmlformats.org/officeDocument/2006/relationships/tags" Target="../tags/tag41.xml"/><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120.xml"/><Relationship Id="rId5" Type="http://schemas.openxmlformats.org/officeDocument/2006/relationships/image" Target="../media/image106.png"/><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7.xml"/><Relationship Id="rId7" Type="http://schemas.openxmlformats.org/officeDocument/2006/relationships/diagramColors" Target="../diagrams/colors3.xml"/><Relationship Id="rId2" Type="http://schemas.openxmlformats.org/officeDocument/2006/relationships/slideLayout" Target="../slideLayouts/slideLayout115.xml"/><Relationship Id="rId1" Type="http://schemas.openxmlformats.org/officeDocument/2006/relationships/tags" Target="../tags/tag4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15.xml"/><Relationship Id="rId1" Type="http://schemas.openxmlformats.org/officeDocument/2006/relationships/tags" Target="../tags/tag4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5.xml"/><Relationship Id="rId1" Type="http://schemas.openxmlformats.org/officeDocument/2006/relationships/tags" Target="../tags/tag44.xml"/><Relationship Id="rId4" Type="http://schemas.openxmlformats.org/officeDocument/2006/relationships/image" Target="../media/image89.w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5.xml"/><Relationship Id="rId1" Type="http://schemas.openxmlformats.org/officeDocument/2006/relationships/tags" Target="../tags/tag45.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semiologiamedica.blogspot.com/2012/03/acanthosis-nigricans.html" TargetMode="External"/><Relationship Id="rId2" Type="http://schemas.openxmlformats.org/officeDocument/2006/relationships/image" Target="../media/image119.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hyperlink" Target="https://diabetesed.net/coach-bevs-diabetes-cheat-sheet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9.jpeg"/><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135.png"/><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37.png"/><Relationship Id="rId4" Type="http://schemas.openxmlformats.org/officeDocument/2006/relationships/image" Target="../media/image136.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36.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138.jpeg"/></Relationships>
</file>

<file path=ppt/slides/_rels/slide8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2.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51.xml"/><Relationship Id="rId6" Type="http://schemas.openxmlformats.org/officeDocument/2006/relationships/image" Target="../media/image139.jpeg"/><Relationship Id="rId11" Type="http://schemas.openxmlformats.org/officeDocument/2006/relationships/image" Target="../media/image143.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42.png"/><Relationship Id="rId4" Type="http://schemas.openxmlformats.org/officeDocument/2006/relationships/notesSlide" Target="../notesSlides/notesSlide35.xml"/><Relationship Id="rId9" Type="http://schemas.openxmlformats.org/officeDocument/2006/relationships/image" Target="../media/image141.wmf"/></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52.xml"/><Relationship Id="rId4" Type="http://schemas.openxmlformats.org/officeDocument/2006/relationships/image" Target="../media/image144.png"/></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48.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47.wmf"/><Relationship Id="rId5" Type="http://schemas.openxmlformats.org/officeDocument/2006/relationships/oleObject" Target="../embeddings/oleObject4.bin"/><Relationship Id="rId4" Type="http://schemas.openxmlformats.org/officeDocument/2006/relationships/image" Target="../media/image146.w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46.wmf"/></Relationships>
</file>

<file path=ppt/slides/_rels/slide94.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4.xml"/><Relationship Id="rId5" Type="http://schemas.openxmlformats.org/officeDocument/2006/relationships/image" Target="../media/image153.svg"/><Relationship Id="rId4" Type="http://schemas.openxmlformats.org/officeDocument/2006/relationships/image" Target="../media/image152.png"/></Relationships>
</file>

<file path=ppt/slides/_rels/slide9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46.wmf"/></Relationships>
</file>

<file path=ppt/slides/_rels/slide9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a:bodyPr>
          <a:lstStyle/>
          <a:p>
            <a:r>
              <a:rPr lang="en-US" sz="4900" dirty="0"/>
              <a:t> </a:t>
            </a:r>
            <a:r>
              <a:rPr lang="en-US" sz="44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Diabetes: Implementing Person Centered Care</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3" name="Picture 2">
            <a:extLst>
              <a:ext uri="{FF2B5EF4-FFF2-40B4-BE49-F238E27FC236}">
                <a16:creationId xmlns:a16="http://schemas.microsoft.com/office/drawing/2014/main" id="{871A5786-05AD-E409-2A4B-2E84724530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04781"/>
            <a:ext cx="6147816" cy="2011680"/>
          </a:xfrm>
          <a:prstGeom prst="rect">
            <a:avLst/>
          </a:prstGeom>
        </p:spPr>
      </p:pic>
      <p:sp>
        <p:nvSpPr>
          <p:cNvPr id="4" name="TextBox 3">
            <a:extLst>
              <a:ext uri="{FF2B5EF4-FFF2-40B4-BE49-F238E27FC236}">
                <a16:creationId xmlns:a16="http://schemas.microsoft.com/office/drawing/2014/main" id="{F273E9D5-E852-2257-A959-1DC5EAB9F39B}"/>
              </a:ext>
            </a:extLst>
          </p:cNvPr>
          <p:cNvSpPr txBox="1"/>
          <p:nvPr/>
        </p:nvSpPr>
        <p:spPr>
          <a:xfrm>
            <a:off x="1600200" y="3013381"/>
            <a:ext cx="7239000" cy="332720"/>
          </a:xfrm>
          <a:prstGeom prst="rect">
            <a:avLst/>
          </a:prstGeom>
          <a:noFill/>
        </p:spPr>
        <p:txBody>
          <a:bodyPr wrap="square">
            <a:spAutoFit/>
          </a:bodyPr>
          <a:lstStyle/>
          <a:p>
            <a:pPr marL="0" marR="0">
              <a:lnSpc>
                <a:spcPts val="1400"/>
              </a:lnSpc>
            </a:pPr>
            <a:r>
              <a:rPr lang="en-US" sz="32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Sonoma County Indian Health Project</a:t>
            </a:r>
            <a:endParaRPr lang="en-US" sz="2400" dirty="0">
              <a:effectLst/>
              <a:latin typeface="Times New Roman" panose="02020603050405020304" pitchFamily="18" charset="0"/>
              <a:ea typeface="Times New Roman" panose="02020603050405020304" pitchFamily="18" charset="0"/>
            </a:endParaRPr>
          </a:p>
        </p:txBody>
      </p:sp>
      <p:pic>
        <p:nvPicPr>
          <p:cNvPr id="5" name="Picture 4" descr="A qr code with green squares&#10;&#10;AI-generated content may be incorrect.">
            <a:extLst>
              <a:ext uri="{FF2B5EF4-FFF2-40B4-BE49-F238E27FC236}">
                <a16:creationId xmlns:a16="http://schemas.microsoft.com/office/drawing/2014/main" id="{3F64DF7D-440B-4CF0-B182-87B69DB2D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7520" y="53250"/>
            <a:ext cx="2011680" cy="2011680"/>
          </a:xfrm>
          <a:prstGeom prst="rect">
            <a:avLst/>
          </a:prstGeom>
        </p:spPr>
      </p:pic>
      <p:sp>
        <p:nvSpPr>
          <p:cNvPr id="2" name="TextBox 1">
            <a:extLst>
              <a:ext uri="{FF2B5EF4-FFF2-40B4-BE49-F238E27FC236}">
                <a16:creationId xmlns:a16="http://schemas.microsoft.com/office/drawing/2014/main" id="{4594DF81-20C1-F622-67CC-46045B954D2C}"/>
              </a:ext>
            </a:extLst>
          </p:cNvPr>
          <p:cNvSpPr txBox="1"/>
          <p:nvPr/>
        </p:nvSpPr>
        <p:spPr>
          <a:xfrm>
            <a:off x="6797609" y="1892824"/>
            <a:ext cx="2346391" cy="646331"/>
          </a:xfrm>
          <a:prstGeom prst="rect">
            <a:avLst/>
          </a:prstGeom>
          <a:noFill/>
        </p:spPr>
        <p:txBody>
          <a:bodyPr wrap="square" rtlCol="0">
            <a:spAutoFit/>
          </a:bodyPr>
          <a:lstStyle/>
          <a:p>
            <a:pPr algn="ctr"/>
            <a:r>
              <a:rPr lang="en-US" dirty="0">
                <a:solidFill>
                  <a:srgbClr val="0070C0"/>
                </a:solidFill>
              </a:rPr>
              <a:t>QR Code for Handouts/Resources</a:t>
            </a:r>
          </a:p>
        </p:txBody>
      </p:sp>
    </p:spTree>
    <p:custDataLst>
      <p:tags r:id="rId1"/>
    </p:custDataLst>
    <p:extLst>
      <p:ext uri="{BB962C8B-B14F-4D97-AF65-F5344CB8AC3E}">
        <p14:creationId xmlns:p14="http://schemas.microsoft.com/office/powerpoint/2010/main" val="92652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67B0DDE-B6B9-0F69-54EA-7E3F40853FAE}"/>
              </a:ext>
            </a:extLst>
          </p:cNvPr>
          <p:cNvSpPr>
            <a:spLocks noGrp="1" noChangeArrowheads="1"/>
          </p:cNvSpPr>
          <p:nvPr>
            <p:ph type="body" idx="1"/>
          </p:nvPr>
        </p:nvSpPr>
        <p:spPr>
          <a:xfrm>
            <a:off x="381000" y="2743200"/>
            <a:ext cx="8305800" cy="3429000"/>
          </a:xfrm>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noAutofit/>
          </a:bodyPr>
          <a:lstStyle/>
          <a:p>
            <a:pPr>
              <a:buFontTx/>
              <a:buBlip>
                <a:blip r:embed="rId2"/>
              </a:buBlip>
            </a:pPr>
            <a:r>
              <a:rPr lang="en-US" altLang="en-US" sz="3600" b="0" dirty="0"/>
              <a:t>Beliefs </a:t>
            </a:r>
            <a:r>
              <a:rPr lang="en-US" altLang="en-US" sz="3600" dirty="0"/>
              <a:t>about health and diabetes</a:t>
            </a:r>
            <a:endParaRPr lang="en-US" altLang="en-US" sz="3600" b="0" dirty="0"/>
          </a:p>
          <a:p>
            <a:pPr>
              <a:buFontTx/>
              <a:buBlip>
                <a:blip r:embed="rId2"/>
              </a:buBlip>
            </a:pPr>
            <a:r>
              <a:rPr lang="en-US" altLang="en-US" sz="3600" b="0" dirty="0"/>
              <a:t>Barriers</a:t>
            </a:r>
            <a:r>
              <a:rPr lang="en-US" altLang="en-US" sz="3600" dirty="0"/>
              <a:t> can be confused with non-compliance</a:t>
            </a:r>
          </a:p>
          <a:p>
            <a:pPr>
              <a:buFontTx/>
              <a:buBlip>
                <a:blip r:embed="rId2"/>
              </a:buBlip>
            </a:pPr>
            <a:r>
              <a:rPr lang="en-US" altLang="en-US" sz="3600" b="0" dirty="0"/>
              <a:t>Burnout</a:t>
            </a:r>
            <a:r>
              <a:rPr lang="en-US" altLang="en-US" sz="3600" dirty="0"/>
              <a:t> lookout. On extended diabetes vacation due to diabetes distress?</a:t>
            </a:r>
          </a:p>
          <a:p>
            <a:pPr>
              <a:buFontTx/>
              <a:buBlip>
                <a:blip r:embed="rId2"/>
              </a:buBlip>
            </a:pPr>
            <a:r>
              <a:rPr lang="en-US" altLang="en-US" sz="3600" b="0" dirty="0"/>
              <a:t>Bouncing back – leaning into resilience</a:t>
            </a:r>
            <a:endParaRPr lang="en-US" altLang="en-US" sz="3600" dirty="0"/>
          </a:p>
        </p:txBody>
      </p:sp>
      <p:graphicFrame>
        <p:nvGraphicFramePr>
          <p:cNvPr id="155651" name="Object 3">
            <a:extLst>
              <a:ext uri="{FF2B5EF4-FFF2-40B4-BE49-F238E27FC236}">
                <a16:creationId xmlns:a16="http://schemas.microsoft.com/office/drawing/2014/main" id="{2D07727A-6885-12EA-D65A-C57B60A43282}"/>
              </a:ext>
            </a:extLst>
          </p:cNvPr>
          <p:cNvGraphicFramePr>
            <a:graphicFrameLocks noChangeAspect="1"/>
          </p:cNvGraphicFramePr>
          <p:nvPr/>
        </p:nvGraphicFramePr>
        <p:xfrm>
          <a:off x="3733800" y="457200"/>
          <a:ext cx="1676400" cy="16764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5651" name="Object 3">
                        <a:extLst>
                          <a:ext uri="{FF2B5EF4-FFF2-40B4-BE49-F238E27FC236}">
                            <a16:creationId xmlns:a16="http://schemas.microsoft.com/office/drawing/2014/main" id="{2D07727A-6885-12EA-D65A-C57B60A43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57200"/>
                        <a:ext cx="16764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2464067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650">
                                            <p:txEl>
                                              <p:pRg st="0" end="0"/>
                                            </p:txEl>
                                          </p:spTgt>
                                        </p:tgtEl>
                                        <p:attrNameLst>
                                          <p:attrName>style.visibility</p:attrName>
                                        </p:attrNameLst>
                                      </p:cBhvr>
                                      <p:to>
                                        <p:strVal val="visible"/>
                                      </p:to>
                                    </p:set>
                                    <p:animEffect transition="in" filter="wipe(left)">
                                      <p:cBhvr>
                                        <p:cTn id="7" dur="500"/>
                                        <p:tgtEl>
                                          <p:spTgt spid="1556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5650">
                                            <p:txEl>
                                              <p:pRg st="1" end="1"/>
                                            </p:txEl>
                                          </p:spTgt>
                                        </p:tgtEl>
                                        <p:attrNameLst>
                                          <p:attrName>style.visibility</p:attrName>
                                        </p:attrNameLst>
                                      </p:cBhvr>
                                      <p:to>
                                        <p:strVal val="visible"/>
                                      </p:to>
                                    </p:set>
                                    <p:animEffect transition="in" filter="wipe(left)">
                                      <p:cBhvr>
                                        <p:cTn id="12" dur="500"/>
                                        <p:tgtEl>
                                          <p:spTgt spid="15565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5650">
                                            <p:txEl>
                                              <p:pRg st="2" end="2"/>
                                            </p:txEl>
                                          </p:spTgt>
                                        </p:tgtEl>
                                        <p:attrNameLst>
                                          <p:attrName>style.visibility</p:attrName>
                                        </p:attrNameLst>
                                      </p:cBhvr>
                                      <p:to>
                                        <p:strVal val="visible"/>
                                      </p:to>
                                    </p:set>
                                    <p:animEffect transition="in" filter="wipe(left)">
                                      <p:cBhvr>
                                        <p:cTn id="17" dur="500"/>
                                        <p:tgtEl>
                                          <p:spTgt spid="15565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5650">
                                            <p:txEl>
                                              <p:pRg st="3" end="3"/>
                                            </p:txEl>
                                          </p:spTgt>
                                        </p:tgtEl>
                                        <p:attrNameLst>
                                          <p:attrName>style.visibility</p:attrName>
                                        </p:attrNameLst>
                                      </p:cBhvr>
                                      <p:to>
                                        <p:strVal val="visible"/>
                                      </p:to>
                                    </p:set>
                                    <p:animEffect transition="in" filter="wipe(left)">
                                      <p:cBhvr>
                                        <p:cTn id="22" dur="500"/>
                                        <p:tgtEl>
                                          <p:spTgt spid="155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272870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2"/>
          <a:stretch>
            <a:fillRect/>
          </a:stretch>
        </p:blipFill>
        <p:spPr>
          <a:xfrm>
            <a:off x="465138" y="1219200"/>
            <a:ext cx="5030788"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a:t>Weight is a Heavy Issue</a:t>
            </a:r>
          </a:p>
        </p:txBody>
      </p:sp>
      <p:pic>
        <p:nvPicPr>
          <p:cNvPr id="6" name="Picture 5">
            <a:extLst>
              <a:ext uri="{FF2B5EF4-FFF2-40B4-BE49-F238E27FC236}">
                <a16:creationId xmlns:a16="http://schemas.microsoft.com/office/drawing/2014/main" id="{064EFEFE-2ACC-4E80-8AA0-16E7D2DC57F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1200" y="1333500"/>
            <a:ext cx="2789465" cy="4191000"/>
          </a:xfrm>
          <a:prstGeom prst="rect">
            <a:avLst/>
          </a:prstGeom>
        </p:spPr>
      </p:pic>
    </p:spTree>
    <p:extLst>
      <p:ext uri="{BB962C8B-B14F-4D97-AF65-F5344CB8AC3E}">
        <p14:creationId xmlns:p14="http://schemas.microsoft.com/office/powerpoint/2010/main" val="25551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37E2-182A-297F-CF10-CB744D761020}"/>
              </a:ext>
            </a:extLst>
          </p:cNvPr>
          <p:cNvSpPr>
            <a:spLocks noGrp="1"/>
          </p:cNvSpPr>
          <p:nvPr>
            <p:ph type="title"/>
          </p:nvPr>
        </p:nvSpPr>
        <p:spPr>
          <a:xfrm>
            <a:off x="457200" y="228600"/>
            <a:ext cx="8229600" cy="914400"/>
          </a:xfrm>
        </p:spPr>
        <p:txBody>
          <a:bodyPr anchor="b">
            <a:normAutofit/>
          </a:bodyPr>
          <a:lstStyle/>
          <a:p>
            <a:r>
              <a:rPr lang="en-US" dirty="0"/>
              <a:t>Medical Nutrition Therapy Works</a:t>
            </a:r>
          </a:p>
        </p:txBody>
      </p:sp>
      <p:sp>
        <p:nvSpPr>
          <p:cNvPr id="3" name="Content Placeholder 2">
            <a:extLst>
              <a:ext uri="{FF2B5EF4-FFF2-40B4-BE49-F238E27FC236}">
                <a16:creationId xmlns:a16="http://schemas.microsoft.com/office/drawing/2014/main" id="{EDA617FB-774E-6EB4-F5D7-75AB0FC7092A}"/>
              </a:ext>
            </a:extLst>
          </p:cNvPr>
          <p:cNvSpPr>
            <a:spLocks noGrp="1"/>
          </p:cNvSpPr>
          <p:nvPr>
            <p:ph sz="quarter" idx="1"/>
          </p:nvPr>
        </p:nvSpPr>
        <p:spPr>
          <a:xfrm>
            <a:off x="457200" y="1219200"/>
            <a:ext cx="4041648" cy="4937760"/>
          </a:xfrm>
        </p:spPr>
        <p:txBody>
          <a:bodyPr>
            <a:normAutofit/>
          </a:bodyPr>
          <a:lstStyle/>
          <a:p>
            <a:pPr>
              <a:lnSpc>
                <a:spcPct val="90000"/>
              </a:lnSpc>
            </a:pPr>
            <a:r>
              <a:rPr lang="en-US" sz="2700" b="0" i="0" dirty="0">
                <a:effectLst/>
              </a:rPr>
              <a:t>MNT is effective and beneficial to people with diabetes. </a:t>
            </a:r>
          </a:p>
          <a:p>
            <a:pPr>
              <a:lnSpc>
                <a:spcPct val="90000"/>
              </a:lnSpc>
            </a:pPr>
            <a:r>
              <a:rPr lang="en-US" sz="2700" b="0" i="0" dirty="0">
                <a:effectLst/>
              </a:rPr>
              <a:t>When delivered by an RDN, MNT is associated with A1C absolute decreases of</a:t>
            </a:r>
          </a:p>
          <a:p>
            <a:pPr lvl="1">
              <a:lnSpc>
                <a:spcPct val="90000"/>
              </a:lnSpc>
            </a:pPr>
            <a:r>
              <a:rPr lang="en-US" sz="2700" b="0" i="0" dirty="0">
                <a:effectLst/>
              </a:rPr>
              <a:t>1.0–1.9% for people with type 1 diabetes and </a:t>
            </a:r>
          </a:p>
          <a:p>
            <a:pPr lvl="1">
              <a:lnSpc>
                <a:spcPct val="90000"/>
              </a:lnSpc>
            </a:pPr>
            <a:r>
              <a:rPr lang="en-US" sz="2700" b="0" i="0" dirty="0">
                <a:effectLst/>
              </a:rPr>
              <a:t>0.3–2.0% for people with type 2 diabetes</a:t>
            </a:r>
            <a:endParaRPr lang="en-US" sz="2700" dirty="0"/>
          </a:p>
        </p:txBody>
      </p:sp>
      <p:pic>
        <p:nvPicPr>
          <p:cNvPr id="5" name="Picture 4" descr="Woman eating watermelon">
            <a:extLst>
              <a:ext uri="{FF2B5EF4-FFF2-40B4-BE49-F238E27FC236}">
                <a16:creationId xmlns:a16="http://schemas.microsoft.com/office/drawing/2014/main" id="{2BDD347A-063B-654D-21E1-A051CCD66133}"/>
              </a:ext>
            </a:extLst>
          </p:cNvPr>
          <p:cNvPicPr>
            <a:picLocks noChangeAspect="1"/>
          </p:cNvPicPr>
          <p:nvPr/>
        </p:nvPicPr>
        <p:blipFill>
          <a:blip r:embed="rId2" cstate="print">
            <a:extLst>
              <a:ext uri="{28A0092B-C50C-407E-A947-70E740481C1C}">
                <a14:useLocalDpi xmlns:a14="http://schemas.microsoft.com/office/drawing/2010/main" val="0"/>
              </a:ext>
            </a:extLst>
          </a:blip>
          <a:srcRect l="33058" r="12305" b="-3"/>
          <a:stretch/>
        </p:blipFill>
        <p:spPr>
          <a:xfrm>
            <a:off x="4632198" y="1216152"/>
            <a:ext cx="4041648" cy="4937760"/>
          </a:xfrm>
          <a:prstGeom prst="rect">
            <a:avLst/>
          </a:prstGeom>
          <a:noFill/>
        </p:spPr>
      </p:pic>
    </p:spTree>
    <p:extLst>
      <p:ext uri="{BB962C8B-B14F-4D97-AF65-F5344CB8AC3E}">
        <p14:creationId xmlns:p14="http://schemas.microsoft.com/office/powerpoint/2010/main" val="168921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a:bodyPr>
          <a:lstStyle/>
          <a:p>
            <a:pPr eaLnBrk="1" hangingPunct="1"/>
            <a:r>
              <a:rPr lang="en-US" sz="4000" dirty="0"/>
              <a:t>Healthy Eating Patterns/Approaches</a:t>
            </a:r>
          </a:p>
        </p:txBody>
      </p:sp>
      <p:sp>
        <p:nvSpPr>
          <p:cNvPr id="378883" name="Rectangle 3"/>
          <p:cNvSpPr>
            <a:spLocks noGrp="1" noChangeArrowheads="1"/>
          </p:cNvSpPr>
          <p:nvPr>
            <p:ph type="body" sz="half" idx="4294967295"/>
          </p:nvPr>
        </p:nvSpPr>
        <p:spPr>
          <a:xfrm>
            <a:off x="457200" y="1201247"/>
            <a:ext cx="4343400" cy="4497387"/>
          </a:xfrm>
        </p:spPr>
        <p:txBody>
          <a:bodyPr>
            <a:normAutofit fontScale="92500"/>
          </a:bodyPr>
          <a:lstStyle/>
          <a:p>
            <a:pPr marL="0" indent="0">
              <a:buNone/>
            </a:pPr>
            <a:r>
              <a:rPr lang="en-US" b="1" dirty="0"/>
              <a:t>Eating Patterns: </a:t>
            </a:r>
          </a:p>
          <a:p>
            <a:pPr marL="0" indent="0">
              <a:buNone/>
            </a:pPr>
            <a:r>
              <a:rPr lang="en-US" b="1" dirty="0"/>
              <a:t>Total Foods Consumed</a:t>
            </a:r>
          </a:p>
          <a:p>
            <a:pPr eaLnBrk="1" hangingPunct="1"/>
            <a:r>
              <a:rPr lang="en-US" sz="3000" dirty="0"/>
              <a:t>Mediterranean Diet</a:t>
            </a:r>
          </a:p>
          <a:p>
            <a:pPr eaLnBrk="1" hangingPunct="1"/>
            <a:r>
              <a:rPr lang="en-US" sz="3000" dirty="0"/>
              <a:t>Plant based eating</a:t>
            </a:r>
          </a:p>
          <a:p>
            <a:pPr eaLnBrk="1" hangingPunct="1"/>
            <a:r>
              <a:rPr lang="en-US" sz="3000" dirty="0"/>
              <a:t>DASH (Dietary Approaches to Stop Hypertension)</a:t>
            </a:r>
          </a:p>
          <a:p>
            <a:pPr eaLnBrk="1" hangingPunct="1"/>
            <a:r>
              <a:rPr lang="en-US" sz="3000" dirty="0"/>
              <a:t>Low Carbohydrate</a:t>
            </a:r>
          </a:p>
        </p:txBody>
      </p:sp>
      <p:pic>
        <p:nvPicPr>
          <p:cNvPr id="2052" name="Picture 4" descr="What is the Diabetes Plate Method?">
            <a:extLst>
              <a:ext uri="{FF2B5EF4-FFF2-40B4-BE49-F238E27FC236}">
                <a16:creationId xmlns:a16="http://schemas.microsoft.com/office/drawing/2014/main" id="{8A769754-089C-BF4E-D354-5B5D1D9A9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6183" y="4567537"/>
            <a:ext cx="1931604" cy="13413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275265-2608-F613-C80F-58F99217BB33}"/>
              </a:ext>
            </a:extLst>
          </p:cNvPr>
          <p:cNvSpPr txBox="1">
            <a:spLocks noChangeArrowheads="1"/>
          </p:cNvSpPr>
          <p:nvPr/>
        </p:nvSpPr>
        <p:spPr>
          <a:xfrm>
            <a:off x="4565375" y="3962400"/>
            <a:ext cx="4343400" cy="2570162"/>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pPr>
            <a:endParaRPr lang="en-US" dirty="0"/>
          </a:p>
          <a:p>
            <a:pPr fontAlgn="auto">
              <a:spcAft>
                <a:spcPts val="0"/>
              </a:spcAft>
            </a:pPr>
            <a:endParaRPr lang="en-US" sz="2800" dirty="0"/>
          </a:p>
        </p:txBody>
      </p:sp>
      <p:sp>
        <p:nvSpPr>
          <p:cNvPr id="5" name="Rectangle 3">
            <a:extLst>
              <a:ext uri="{FF2B5EF4-FFF2-40B4-BE49-F238E27FC236}">
                <a16:creationId xmlns:a16="http://schemas.microsoft.com/office/drawing/2014/main" id="{9FFB0B14-75B1-11CF-D656-DF4551573D21}"/>
              </a:ext>
            </a:extLst>
          </p:cNvPr>
          <p:cNvSpPr txBox="1">
            <a:spLocks noChangeArrowheads="1"/>
          </p:cNvSpPr>
          <p:nvPr/>
        </p:nvSpPr>
        <p:spPr>
          <a:xfrm>
            <a:off x="4613416" y="1201247"/>
            <a:ext cx="4073383" cy="4059719"/>
          </a:xfrm>
          <a:prstGeom prst="rect">
            <a:avLst/>
          </a:prstGeom>
        </p:spPr>
        <p:txBody>
          <a:bodyPr vert="horz">
            <a:no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None/>
            </a:pPr>
            <a:r>
              <a:rPr lang="en-US" b="1" dirty="0"/>
              <a:t>Eating Approach: </a:t>
            </a:r>
          </a:p>
          <a:p>
            <a:pPr marL="0" indent="0" fontAlgn="auto">
              <a:spcAft>
                <a:spcPts val="0"/>
              </a:spcAft>
              <a:buNone/>
            </a:pPr>
            <a:r>
              <a:rPr lang="en-US" b="1" dirty="0"/>
              <a:t>Tools for developing an eating pattern </a:t>
            </a:r>
          </a:p>
          <a:p>
            <a:pPr fontAlgn="auto">
              <a:spcAft>
                <a:spcPts val="0"/>
              </a:spcAft>
            </a:pPr>
            <a:r>
              <a:rPr lang="en-US" sz="2800" dirty="0"/>
              <a:t>Diabetes Plate Method</a:t>
            </a:r>
          </a:p>
          <a:p>
            <a:pPr fontAlgn="auto">
              <a:spcAft>
                <a:spcPts val="0"/>
              </a:spcAft>
            </a:pPr>
            <a:r>
              <a:rPr lang="en-US" sz="2800" dirty="0"/>
              <a:t>Carbohydrate Counting</a:t>
            </a:r>
          </a:p>
          <a:p>
            <a:pPr fontAlgn="auto">
              <a:spcAft>
                <a:spcPts val="0"/>
              </a:spcAft>
            </a:pPr>
            <a:r>
              <a:rPr lang="en-US" sz="2800" dirty="0"/>
              <a:t>Individualized behavioral approaches</a:t>
            </a:r>
          </a:p>
          <a:p>
            <a:pPr fontAlgn="auto">
              <a:spcAft>
                <a:spcPts val="0"/>
              </a:spcAft>
            </a:pPr>
            <a:endParaRPr lang="en-US" dirty="0"/>
          </a:p>
        </p:txBody>
      </p:sp>
      <p:pic>
        <p:nvPicPr>
          <p:cNvPr id="2" name="Picture 1">
            <a:extLst>
              <a:ext uri="{FF2B5EF4-FFF2-40B4-BE49-F238E27FC236}">
                <a16:creationId xmlns:a16="http://schemas.microsoft.com/office/drawing/2014/main" id="{72939945-6E66-478D-66E8-E859A28A2590}"/>
              </a:ext>
            </a:extLst>
          </p:cNvPr>
          <p:cNvPicPr>
            <a:picLocks noChangeAspect="1"/>
          </p:cNvPicPr>
          <p:nvPr/>
        </p:nvPicPr>
        <p:blipFill>
          <a:blip r:embed="rId5"/>
          <a:stretch>
            <a:fillRect/>
          </a:stretch>
        </p:blipFill>
        <p:spPr>
          <a:xfrm>
            <a:off x="5167959" y="6172200"/>
            <a:ext cx="3823641" cy="621473"/>
          </a:xfrm>
          <a:prstGeom prst="rect">
            <a:avLst/>
          </a:prstGeom>
        </p:spPr>
      </p:pic>
      <p:sp>
        <p:nvSpPr>
          <p:cNvPr id="3" name="TextBox 2">
            <a:extLst>
              <a:ext uri="{FF2B5EF4-FFF2-40B4-BE49-F238E27FC236}">
                <a16:creationId xmlns:a16="http://schemas.microsoft.com/office/drawing/2014/main" id="{4A96151E-6826-80BF-0523-4C1345F88579}"/>
              </a:ext>
            </a:extLst>
          </p:cNvPr>
          <p:cNvSpPr txBox="1"/>
          <p:nvPr/>
        </p:nvSpPr>
        <p:spPr>
          <a:xfrm>
            <a:off x="2155423" y="5395413"/>
            <a:ext cx="4945985" cy="830997"/>
          </a:xfrm>
          <a:prstGeom prst="rect">
            <a:avLst/>
          </a:prstGeom>
          <a:noFill/>
        </p:spPr>
        <p:txBody>
          <a:bodyPr wrap="square" rtlCol="0">
            <a:spAutoFit/>
          </a:bodyPr>
          <a:lstStyle/>
          <a:p>
            <a:r>
              <a:rPr lang="en-US" sz="2400" dirty="0">
                <a:solidFill>
                  <a:srgbClr val="0070C0"/>
                </a:solidFill>
              </a:rPr>
              <a:t>Use Integrative food-based approach. “People eat food, not nutrients”.</a:t>
            </a:r>
          </a:p>
        </p:txBody>
      </p:sp>
    </p:spTree>
    <p:custDataLst>
      <p:tags r:id="rId1"/>
    </p:custDataLst>
    <p:extLst>
      <p:ext uri="{BB962C8B-B14F-4D97-AF65-F5344CB8AC3E}">
        <p14:creationId xmlns:p14="http://schemas.microsoft.com/office/powerpoint/2010/main" val="345988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351837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Exercise Standards	</a:t>
            </a:r>
          </a:p>
        </p:txBody>
      </p:sp>
      <p:sp>
        <p:nvSpPr>
          <p:cNvPr id="3" name="Content Placeholder 2"/>
          <p:cNvSpPr>
            <a:spLocks noGrp="1"/>
          </p:cNvSpPr>
          <p:nvPr>
            <p:ph type="body" sz="half" idx="1"/>
          </p:nvPr>
        </p:nvSpPr>
        <p:spPr>
          <a:xfrm>
            <a:off x="455613" y="1522413"/>
            <a:ext cx="5183188" cy="5335587"/>
          </a:xfrm>
        </p:spPr>
        <p:txBody>
          <a:bodyPr>
            <a:normAutofit/>
          </a:bodyPr>
          <a:lstStyle/>
          <a:p>
            <a:pPr>
              <a:lnSpc>
                <a:spcPct val="90000"/>
              </a:lnSpc>
            </a:pPr>
            <a:r>
              <a:rPr lang="en-US" sz="2800" dirty="0"/>
              <a:t>Adults – 150 min/</a:t>
            </a:r>
            <a:r>
              <a:rPr lang="en-US" sz="2800" dirty="0" err="1"/>
              <a:t>wk</a:t>
            </a:r>
            <a:r>
              <a:rPr lang="en-US" sz="2800" dirty="0"/>
              <a:t> moderate intensity </a:t>
            </a:r>
          </a:p>
          <a:p>
            <a:pPr lvl="1">
              <a:lnSpc>
                <a:spcPct val="90000"/>
              </a:lnSpc>
            </a:pPr>
            <a:r>
              <a:rPr lang="en-US" sz="2800" dirty="0"/>
              <a:t>over 3 days a week.</a:t>
            </a:r>
          </a:p>
          <a:p>
            <a:pPr lvl="1">
              <a:lnSpc>
                <a:spcPct val="90000"/>
              </a:lnSpc>
            </a:pPr>
            <a:r>
              <a:rPr lang="en-US" sz="2800" dirty="0"/>
              <a:t>Don’t miss &gt; 2 consecutive days w/out exercise</a:t>
            </a:r>
          </a:p>
          <a:p>
            <a:pPr lvl="1">
              <a:lnSpc>
                <a:spcPct val="90000"/>
              </a:lnSpc>
            </a:pPr>
            <a:r>
              <a:rPr lang="en-US" sz="2800" dirty="0"/>
              <a:t>Get up every 30 mins - Reduce sedentary time </a:t>
            </a:r>
          </a:p>
          <a:p>
            <a:pPr lvl="1">
              <a:lnSpc>
                <a:spcPct val="90000"/>
              </a:lnSpc>
            </a:pPr>
            <a:r>
              <a:rPr lang="en-US" sz="2800" dirty="0"/>
              <a:t>Flexibility and balance training 2-3 </a:t>
            </a:r>
            <a:r>
              <a:rPr lang="en-US" sz="2800" dirty="0" err="1"/>
              <a:t>xs</a:t>
            </a:r>
            <a:r>
              <a:rPr lang="en-US" sz="2800" dirty="0"/>
              <a:t> a week (Yoga and Tai Chi)</a:t>
            </a:r>
          </a:p>
          <a:p>
            <a:pPr lvl="1">
              <a:lnSpc>
                <a:spcPct val="90000"/>
              </a:lnSpc>
            </a:pPr>
            <a:r>
              <a:rPr lang="en-US" sz="2800" dirty="0"/>
              <a:t>T1 and T2 – resistance training 2 -3 x’s a week</a:t>
            </a:r>
          </a:p>
        </p:txBody>
      </p:sp>
      <p:pic>
        <p:nvPicPr>
          <p:cNvPr id="5" name="Picture 4" descr="Father and daughters exercising">
            <a:extLst>
              <a:ext uri="{FF2B5EF4-FFF2-40B4-BE49-F238E27FC236}">
                <a16:creationId xmlns:a16="http://schemas.microsoft.com/office/drawing/2014/main" id="{66675660-1454-4FC5-431F-9641AAA96656}"/>
              </a:ext>
            </a:extLst>
          </p:cNvPr>
          <p:cNvPicPr>
            <a:picLocks noChangeAspect="1"/>
          </p:cNvPicPr>
          <p:nvPr/>
        </p:nvPicPr>
        <p:blipFill>
          <a:blip r:embed="rId2" cstate="print">
            <a:extLst>
              <a:ext uri="{28A0092B-C50C-407E-A947-70E740481C1C}">
                <a14:useLocalDpi xmlns:a14="http://schemas.microsoft.com/office/drawing/2010/main" val="0"/>
              </a:ext>
            </a:extLst>
          </a:blip>
          <a:srcRect l="15179" r="16870"/>
          <a:stretch/>
        </p:blipFill>
        <p:spPr>
          <a:xfrm>
            <a:off x="5938838" y="1603637"/>
            <a:ext cx="2743200" cy="2684613"/>
          </a:xfrm>
          <a:prstGeom prst="rect">
            <a:avLst/>
          </a:prstGeom>
          <a:noFill/>
        </p:spPr>
      </p:pic>
    </p:spTree>
    <p:extLst>
      <p:ext uri="{BB962C8B-B14F-4D97-AF65-F5344CB8AC3E}">
        <p14:creationId xmlns:p14="http://schemas.microsoft.com/office/powerpoint/2010/main" val="252745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hard truth</a:t>
            </a:r>
          </a:p>
        </p:txBody>
      </p:sp>
      <p:sp>
        <p:nvSpPr>
          <p:cNvPr id="3" name="Content Placeholder 2"/>
          <p:cNvSpPr>
            <a:spLocks noGrp="1"/>
          </p:cNvSpPr>
          <p:nvPr>
            <p:ph sz="quarter" idx="1"/>
          </p:nvPr>
        </p:nvSpPr>
        <p:spPr>
          <a:xfrm>
            <a:off x="457200" y="1219200"/>
            <a:ext cx="6705600" cy="4937760"/>
          </a:xfrm>
        </p:spPr>
        <p:txBody>
          <a:bodyPr>
            <a:normAutofit fontScale="77500" lnSpcReduction="20000"/>
          </a:bodyPr>
          <a:lstStyle/>
          <a:p>
            <a:r>
              <a:rPr lang="en-US" dirty="0"/>
              <a:t>Exercise alone doesn’t cause weight loss</a:t>
            </a:r>
          </a:p>
          <a:p>
            <a:r>
              <a:rPr lang="en-US" dirty="0"/>
              <a:t>But….</a:t>
            </a:r>
          </a:p>
          <a:p>
            <a:pPr lvl="1"/>
            <a:r>
              <a:rPr lang="en-US" dirty="0"/>
              <a:t>It helps keep weight off</a:t>
            </a:r>
          </a:p>
          <a:p>
            <a:pPr lvl="1"/>
            <a:r>
              <a:rPr lang="en-US" dirty="0"/>
              <a:t>Decreases visceral adiposity</a:t>
            </a:r>
          </a:p>
          <a:p>
            <a:pPr lvl="1"/>
            <a:r>
              <a:rPr lang="en-US" dirty="0"/>
              <a:t>Decreases CV Risk</a:t>
            </a:r>
          </a:p>
          <a:p>
            <a:pPr marL="274320" lvl="1" indent="0">
              <a:buNone/>
            </a:pPr>
            <a:endParaRPr lang="en-US" dirty="0"/>
          </a:p>
          <a:p>
            <a:pPr marL="274320" lvl="1" indent="0">
              <a:buNone/>
            </a:pPr>
            <a:endParaRPr lang="en-US" dirty="0"/>
          </a:p>
          <a:p>
            <a:r>
              <a:rPr lang="en-US" dirty="0"/>
              <a:t>To combat the rise in body weight, we need to change the food environment</a:t>
            </a:r>
          </a:p>
          <a:p>
            <a:r>
              <a:rPr lang="en-US" dirty="0"/>
              <a:t>“You cannot outrun an unhealthy diet”. </a:t>
            </a:r>
          </a:p>
        </p:txBody>
      </p:sp>
      <p:pic>
        <p:nvPicPr>
          <p:cNvPr id="4" name="Picture 3"/>
          <p:cNvPicPr>
            <a:picLocks noChangeAspect="1"/>
          </p:cNvPicPr>
          <p:nvPr/>
        </p:nvPicPr>
        <p:blipFill>
          <a:blip r:embed="rId2"/>
          <a:stretch>
            <a:fillRect/>
          </a:stretch>
        </p:blipFill>
        <p:spPr>
          <a:xfrm>
            <a:off x="5510212" y="1707464"/>
            <a:ext cx="2543175" cy="2522466"/>
          </a:xfrm>
          <a:prstGeom prst="rect">
            <a:avLst/>
          </a:prstGeom>
        </p:spPr>
      </p:pic>
    </p:spTree>
    <p:extLst>
      <p:ext uri="{BB962C8B-B14F-4D97-AF65-F5344CB8AC3E}">
        <p14:creationId xmlns:p14="http://schemas.microsoft.com/office/powerpoint/2010/main" val="35492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58240"/>
          </a:xfrm>
        </p:spPr>
        <p:txBody>
          <a:bodyPr>
            <a:noAutofit/>
          </a:bodyPr>
          <a:lstStyle/>
          <a:p>
            <a:r>
              <a:rPr lang="en-US" sz="4400"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2254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611188" y="1676400"/>
            <a:ext cx="4037012" cy="4497387"/>
          </a:xfrm>
        </p:spPr>
        <p:txBody>
          <a:bodyPr>
            <a:normAutofit fontScale="92500"/>
          </a:bodyPr>
          <a:lstStyle/>
          <a:p>
            <a:pPr>
              <a:defRPr/>
            </a:pPr>
            <a:r>
              <a:rPr lang="en-US" sz="3600" b="1" dirty="0">
                <a:solidFill>
                  <a:srgbClr val="7030A0"/>
                </a:solidFill>
              </a:rPr>
              <a:t>“</a:t>
            </a:r>
            <a:r>
              <a:rPr lang="en-US" sz="3600" b="1" dirty="0" err="1">
                <a:solidFill>
                  <a:srgbClr val="7030A0"/>
                </a:solidFill>
              </a:rPr>
              <a:t>Passagiata</a:t>
            </a:r>
            <a:r>
              <a:rPr lang="en-US" sz="3600" b="1" dirty="0">
                <a:solidFill>
                  <a:srgbClr val="7030A0"/>
                </a:solidFill>
              </a:rPr>
              <a:t>” – take an after meal stroll</a:t>
            </a:r>
          </a:p>
          <a:p>
            <a:pPr>
              <a:defRPr/>
            </a:pPr>
            <a:r>
              <a:rPr lang="en-US" dirty="0"/>
              <a:t>Exercise decreases A1C  0.7%</a:t>
            </a:r>
          </a:p>
          <a:p>
            <a:pPr>
              <a:defRPr/>
            </a:pPr>
            <a:r>
              <a:rPr lang="en-US" dirty="0"/>
              <a:t>No change in body wt, but 48% loss in visceral fat.</a:t>
            </a:r>
          </a:p>
        </p:txBody>
      </p:sp>
      <p:sp>
        <p:nvSpPr>
          <p:cNvPr id="4" name="Content Placeholder 3"/>
          <p:cNvSpPr>
            <a:spLocks noGrp="1"/>
          </p:cNvSpPr>
          <p:nvPr>
            <p:ph sz="half" idx="2"/>
          </p:nvPr>
        </p:nvSpPr>
        <p:spPr>
          <a:xfrm>
            <a:off x="4724400" y="2514600"/>
            <a:ext cx="4037013" cy="4497387"/>
          </a:xfrm>
        </p:spPr>
        <p:txBody>
          <a:bodyPr>
            <a:normAutofit/>
          </a:bodyPr>
          <a:lstStyle/>
          <a:p>
            <a:pPr marL="0" indent="0">
              <a:buNone/>
              <a:defRPr/>
            </a:pPr>
            <a:r>
              <a:rPr lang="en-US" sz="3600" dirty="0">
                <a:solidFill>
                  <a:srgbClr val="C00000"/>
                </a:solidFill>
              </a:rPr>
              <a:t>“Every minute of activity lowers blood sugar one point.”</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a:t>
            </a:r>
            <a:endParaRPr lang="en-US" sz="2800"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5893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https://coveragetoolkit.org/health-equity/defining-health-equity/</a:t>
            </a:r>
            <a:endParaRPr lang="en-US" sz="1400" dirty="0"/>
          </a:p>
        </p:txBody>
      </p:sp>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usinessman finger on lip">
            <a:extLst>
              <a:ext uri="{FF2B5EF4-FFF2-40B4-BE49-F238E27FC236}">
                <a16:creationId xmlns:a16="http://schemas.microsoft.com/office/drawing/2014/main" id="{93C7DE2C-B5EA-4CE1-8309-C17D4F204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0184" y="1847491"/>
            <a:ext cx="1306435" cy="3767132"/>
          </a:xfrm>
          <a:prstGeom prst="rect">
            <a:avLst/>
          </a:prstGeom>
        </p:spPr>
      </p:pic>
      <p:sp>
        <p:nvSpPr>
          <p:cNvPr id="2" name="Title 1">
            <a:extLst>
              <a:ext uri="{FF2B5EF4-FFF2-40B4-BE49-F238E27FC236}">
                <a16:creationId xmlns:a16="http://schemas.microsoft.com/office/drawing/2014/main" id="{28B89FF6-6FE3-4BCB-A9E7-0C9307DF1212}"/>
              </a:ext>
            </a:extLst>
          </p:cNvPr>
          <p:cNvSpPr>
            <a:spLocks noGrp="1"/>
          </p:cNvSpPr>
          <p:nvPr>
            <p:ph type="title"/>
          </p:nvPr>
        </p:nvSpPr>
        <p:spPr/>
        <p:txBody>
          <a:bodyPr/>
          <a:lstStyle/>
          <a:p>
            <a:r>
              <a:rPr lang="en-US" dirty="0"/>
              <a:t>JR Return Visit 3 months</a:t>
            </a:r>
          </a:p>
        </p:txBody>
      </p:sp>
      <p:sp>
        <p:nvSpPr>
          <p:cNvPr id="3" name="Content Placeholder 2">
            <a:extLst>
              <a:ext uri="{FF2B5EF4-FFF2-40B4-BE49-F238E27FC236}">
                <a16:creationId xmlns:a16="http://schemas.microsoft.com/office/drawing/2014/main" id="{94DF86B6-25A5-4A1A-A205-5B832C4F876D}"/>
              </a:ext>
            </a:extLst>
          </p:cNvPr>
          <p:cNvSpPr>
            <a:spLocks noGrp="1"/>
          </p:cNvSpPr>
          <p:nvPr>
            <p:ph sz="quarter" idx="1"/>
          </p:nvPr>
        </p:nvSpPr>
        <p:spPr>
          <a:xfrm>
            <a:off x="457200" y="1219200"/>
            <a:ext cx="3657600" cy="4422648"/>
          </a:xfrm>
        </p:spPr>
        <p:txBody>
          <a:bodyPr>
            <a:normAutofit fontScale="62500" lnSpcReduction="20000"/>
          </a:bodyPr>
          <a:lstStyle/>
          <a:p>
            <a:r>
              <a:rPr lang="en-US" dirty="0"/>
              <a:t>A1c 8.6% (was 9.8)</a:t>
            </a:r>
          </a:p>
          <a:p>
            <a:r>
              <a:rPr lang="en-US" dirty="0"/>
              <a:t>TSH 1.9 </a:t>
            </a:r>
            <a:r>
              <a:rPr lang="en-US" dirty="0" err="1"/>
              <a:t>mIU</a:t>
            </a:r>
            <a:r>
              <a:rPr lang="en-US" dirty="0"/>
              <a:t>/L</a:t>
            </a:r>
          </a:p>
          <a:p>
            <a:r>
              <a:rPr lang="en-US" dirty="0"/>
              <a:t>B/P 136/84  Pulse 76</a:t>
            </a:r>
          </a:p>
          <a:p>
            <a:r>
              <a:rPr lang="en-US" dirty="0"/>
              <a:t>Has gained </a:t>
            </a:r>
            <a:r>
              <a:rPr lang="en-US" dirty="0">
                <a:solidFill>
                  <a:srgbClr val="0070C0"/>
                </a:solidFill>
              </a:rPr>
              <a:t>about 4 pounds</a:t>
            </a:r>
          </a:p>
          <a:p>
            <a:pPr marL="0" indent="0">
              <a:buNone/>
            </a:pPr>
            <a:endParaRPr lang="en-US" dirty="0"/>
          </a:p>
          <a:p>
            <a:r>
              <a:rPr lang="en-US" dirty="0"/>
              <a:t>Meds include:</a:t>
            </a:r>
          </a:p>
          <a:p>
            <a:pPr lvl="1"/>
            <a:r>
              <a:rPr lang="en-US" dirty="0"/>
              <a:t>Metformin 2000 mg </a:t>
            </a:r>
          </a:p>
          <a:p>
            <a:pPr lvl="1"/>
            <a:r>
              <a:rPr lang="en-US" dirty="0"/>
              <a:t>Empagliflozin 10 mg</a:t>
            </a:r>
          </a:p>
          <a:p>
            <a:pPr lvl="1"/>
            <a:r>
              <a:rPr lang="en-US" dirty="0"/>
              <a:t>Glipizide 20 mg BID</a:t>
            </a:r>
          </a:p>
          <a:p>
            <a:pPr lvl="1"/>
            <a:r>
              <a:rPr lang="en-US" dirty="0"/>
              <a:t>Lovastatin 40 mg</a:t>
            </a:r>
          </a:p>
          <a:p>
            <a:pPr lvl="1"/>
            <a:r>
              <a:rPr lang="en-US" dirty="0"/>
              <a:t>Lisinopril 20mg </a:t>
            </a:r>
            <a:r>
              <a:rPr lang="en-US" dirty="0">
                <a:solidFill>
                  <a:srgbClr val="0070C0"/>
                </a:solidFill>
              </a:rPr>
              <a:t>(increase to 40)</a:t>
            </a:r>
          </a:p>
          <a:p>
            <a:pPr marL="274320" lvl="1" indent="0">
              <a:buNone/>
            </a:pPr>
            <a:endParaRPr lang="en-US" dirty="0"/>
          </a:p>
        </p:txBody>
      </p:sp>
      <p:sp>
        <p:nvSpPr>
          <p:cNvPr id="4" name="Content Placeholder 3">
            <a:extLst>
              <a:ext uri="{FF2B5EF4-FFF2-40B4-BE49-F238E27FC236}">
                <a16:creationId xmlns:a16="http://schemas.microsoft.com/office/drawing/2014/main" id="{FCCB9996-AE2F-4EA6-A565-C53F67F3B739}"/>
              </a:ext>
            </a:extLst>
          </p:cNvPr>
          <p:cNvSpPr>
            <a:spLocks noGrp="1"/>
          </p:cNvSpPr>
          <p:nvPr>
            <p:ph sz="quarter" idx="2"/>
          </p:nvPr>
        </p:nvSpPr>
        <p:spPr>
          <a:xfrm>
            <a:off x="4419600" y="1216152"/>
            <a:ext cx="4254246" cy="5413248"/>
          </a:xfrm>
        </p:spPr>
        <p:txBody>
          <a:bodyPr>
            <a:normAutofit fontScale="62500" lnSpcReduction="20000"/>
          </a:bodyPr>
          <a:lstStyle/>
          <a:p>
            <a:r>
              <a:rPr lang="en-US" dirty="0"/>
              <a:t>JR checks BG each morning  and sometimes at </a:t>
            </a:r>
            <a:r>
              <a:rPr lang="en-US" dirty="0" err="1"/>
              <a:t>hs</a:t>
            </a:r>
            <a:endParaRPr lang="en-US" dirty="0"/>
          </a:p>
          <a:p>
            <a:pPr lvl="1"/>
            <a:r>
              <a:rPr lang="en-US" dirty="0"/>
              <a:t>Lowest 68 after taking meds  (usually around 140ish)</a:t>
            </a:r>
          </a:p>
          <a:p>
            <a:pPr lvl="1"/>
            <a:r>
              <a:rPr lang="en-US" dirty="0"/>
              <a:t>Highest 249</a:t>
            </a:r>
          </a:p>
          <a:p>
            <a:pPr lvl="1"/>
            <a:endParaRPr lang="en-US" dirty="0"/>
          </a:p>
          <a:p>
            <a:pPr>
              <a:lnSpc>
                <a:spcPct val="120000"/>
              </a:lnSpc>
            </a:pPr>
            <a:r>
              <a:rPr lang="en-US" dirty="0"/>
              <a:t>Has started walking</a:t>
            </a:r>
            <a:br>
              <a:rPr lang="en-US" dirty="0"/>
            </a:br>
            <a:r>
              <a:rPr lang="en-US" dirty="0"/>
              <a:t>after dinner.</a:t>
            </a:r>
          </a:p>
          <a:p>
            <a:pPr>
              <a:lnSpc>
                <a:spcPct val="120000"/>
              </a:lnSpc>
            </a:pPr>
            <a:r>
              <a:rPr lang="en-US" dirty="0"/>
              <a:t> Is trying to eat healthier, </a:t>
            </a:r>
            <a:br>
              <a:rPr lang="en-US" dirty="0"/>
            </a:br>
            <a:r>
              <a:rPr lang="en-US" dirty="0"/>
              <a:t>but upset he gained wt.</a:t>
            </a:r>
          </a:p>
          <a:p>
            <a:pPr>
              <a:lnSpc>
                <a:spcPct val="120000"/>
              </a:lnSpc>
            </a:pPr>
            <a:r>
              <a:rPr lang="en-US" dirty="0"/>
              <a:t>Says the meds are</a:t>
            </a:r>
            <a:br>
              <a:rPr lang="en-US" dirty="0"/>
            </a:br>
            <a:r>
              <a:rPr lang="en-US" dirty="0"/>
              <a:t>affordable so far.</a:t>
            </a:r>
          </a:p>
          <a:p>
            <a:pPr>
              <a:lnSpc>
                <a:spcPct val="120000"/>
              </a:lnSpc>
            </a:pPr>
            <a:r>
              <a:rPr lang="en-US" dirty="0"/>
              <a:t>Made dental appt and</a:t>
            </a:r>
            <a:br>
              <a:rPr lang="en-US" dirty="0"/>
            </a:br>
            <a:r>
              <a:rPr lang="en-US" dirty="0"/>
              <a:t>is trying to brush 2x day</a:t>
            </a:r>
          </a:p>
          <a:p>
            <a:pPr>
              <a:lnSpc>
                <a:spcPct val="120000"/>
              </a:lnSpc>
            </a:pPr>
            <a:endParaRPr lang="en-US" dirty="0"/>
          </a:p>
          <a:p>
            <a:pPr>
              <a:lnSpc>
                <a:spcPct val="120000"/>
              </a:lnSpc>
            </a:pPr>
            <a:endParaRPr lang="en-US" dirty="0"/>
          </a:p>
          <a:p>
            <a:endParaRPr lang="en-US" dirty="0"/>
          </a:p>
          <a:p>
            <a:endParaRPr lang="en-US" dirty="0"/>
          </a:p>
        </p:txBody>
      </p:sp>
      <p:sp>
        <p:nvSpPr>
          <p:cNvPr id="7" name="TextBox 6">
            <a:extLst>
              <a:ext uri="{FF2B5EF4-FFF2-40B4-BE49-F238E27FC236}">
                <a16:creationId xmlns:a16="http://schemas.microsoft.com/office/drawing/2014/main" id="{C70D63EA-EC16-E03D-FE32-721FD3680C20}"/>
              </a:ext>
            </a:extLst>
          </p:cNvPr>
          <p:cNvSpPr txBox="1"/>
          <p:nvPr/>
        </p:nvSpPr>
        <p:spPr>
          <a:xfrm>
            <a:off x="288922" y="5638800"/>
            <a:ext cx="3825878" cy="958980"/>
          </a:xfrm>
          <a:prstGeom prst="rect">
            <a:avLst/>
          </a:prstGeom>
          <a:noFill/>
        </p:spPr>
        <p:txBody>
          <a:bodyPr wrap="square">
            <a:spAutoFit/>
          </a:bodyPr>
          <a:lstStyle/>
          <a:p>
            <a:pPr marL="0" indent="0">
              <a:lnSpc>
                <a:spcPct val="120000"/>
              </a:lnSpc>
              <a:buNone/>
            </a:pPr>
            <a:r>
              <a:rPr lang="en-US" sz="1600" dirty="0">
                <a:latin typeface="Calibri" panose="020F0502020204030204" pitchFamily="34" charset="0"/>
                <a:ea typeface="Calibri" panose="020F0502020204030204" pitchFamily="34" charset="0"/>
                <a:cs typeface="Calibri" panose="020F0502020204030204" pitchFamily="34" charset="0"/>
              </a:rPr>
              <a:t>Provider increases lisinopril &amp; empagliflozin to 25mg and adds 10 units basal insulin</a:t>
            </a:r>
          </a:p>
          <a:p>
            <a:pPr marL="0" indent="0">
              <a:lnSpc>
                <a:spcPct val="120000"/>
              </a:lnSpc>
              <a:buNone/>
            </a:pPr>
            <a:r>
              <a:rPr lang="en-US" sz="1600" dirty="0">
                <a:solidFill>
                  <a:srgbClr val="0070C0"/>
                </a:solidFill>
                <a:latin typeface="Calibri" panose="020F0502020204030204" pitchFamily="34" charset="0"/>
                <a:ea typeface="Calibri" panose="020F0502020204030204" pitchFamily="34" charset="0"/>
                <a:cs typeface="Calibri" panose="020F0502020204030204" pitchFamily="34" charset="0"/>
              </a:rPr>
              <a:t>Would you suggest a different approach?</a:t>
            </a:r>
          </a:p>
        </p:txBody>
      </p:sp>
    </p:spTree>
    <p:extLst>
      <p:ext uri="{BB962C8B-B14F-4D97-AF65-F5344CB8AC3E}">
        <p14:creationId xmlns:p14="http://schemas.microsoft.com/office/powerpoint/2010/main" val="117695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229886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a:bodyPr>
          <a:lstStyle/>
          <a:p>
            <a:r>
              <a:rPr lang="en-US" sz="3100" b="1" dirty="0"/>
              <a:t>BG &lt;70mg/dl – Level 1 </a:t>
            </a:r>
          </a:p>
          <a:p>
            <a:r>
              <a:rPr lang="en-US" sz="2800" dirty="0"/>
              <a:t>Follow 15/15 rule and contact provider to make needed changes</a:t>
            </a:r>
            <a:br>
              <a:rPr lang="en-US" sz="3100" dirty="0"/>
            </a:br>
            <a:endParaRPr lang="en-US" sz="3100" dirty="0"/>
          </a:p>
          <a:p>
            <a:r>
              <a:rPr lang="en-US" b="1" dirty="0"/>
              <a:t>BG &lt; 54mg/dl – Level 2</a:t>
            </a:r>
          </a:p>
          <a:p>
            <a:r>
              <a:rPr lang="en-US" sz="2800" dirty="0"/>
              <a:t>Indicates serious hypo. Contact provider for med change. </a:t>
            </a:r>
            <a:r>
              <a:rPr lang="en-US" sz="2900" dirty="0"/>
              <a:t>Glucagon Emergency Kit</a:t>
            </a:r>
            <a:br>
              <a:rPr lang="en-US" sz="2900" dirty="0"/>
            </a:br>
            <a:endParaRPr lang="en-US" sz="2900" dirty="0"/>
          </a:p>
          <a:p>
            <a:r>
              <a:rPr lang="en-US" b="1" dirty="0"/>
              <a:t>Severe Hypoglycemia – Level 3</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456218" y="1371600"/>
            <a:ext cx="2230582" cy="2313475"/>
          </a:xfrm>
          <a:prstGeom prst="rect">
            <a:avLst/>
          </a:prstGeom>
        </p:spPr>
      </p:pic>
    </p:spTree>
    <p:extLst>
      <p:ext uri="{BB962C8B-B14F-4D97-AF65-F5344CB8AC3E}">
        <p14:creationId xmlns:p14="http://schemas.microsoft.com/office/powerpoint/2010/main" val="370460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
        <p:nvSpPr>
          <p:cNvPr id="3" name="TextBox 2">
            <a:extLst>
              <a:ext uri="{FF2B5EF4-FFF2-40B4-BE49-F238E27FC236}">
                <a16:creationId xmlns:a16="http://schemas.microsoft.com/office/drawing/2014/main" id="{397978B9-DB3D-19E1-7643-FC84F96C5EC0}"/>
              </a:ext>
            </a:extLst>
          </p:cNvPr>
          <p:cNvSpPr txBox="1"/>
          <p:nvPr/>
        </p:nvSpPr>
        <p:spPr>
          <a:xfrm>
            <a:off x="8280642" y="6072477"/>
            <a:ext cx="77208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2767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131D2745-4A7E-177C-7003-F707136584B5}"/>
              </a:ext>
            </a:extLst>
          </p:cNvPr>
          <p:cNvSpPr txBox="1"/>
          <p:nvPr/>
        </p:nvSpPr>
        <p:spPr>
          <a:xfrm>
            <a:off x="8239685" y="5776671"/>
            <a:ext cx="762000" cy="461665"/>
          </a:xfrm>
          <a:prstGeom prst="rect">
            <a:avLst/>
          </a:prstGeom>
          <a:solidFill>
            <a:schemeClr val="bg1"/>
          </a:solidFill>
        </p:spPr>
        <p:txBody>
          <a:bodyPr wrap="square" rtlCol="0">
            <a:spAutoFit/>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B0E8D23-05CF-6D5A-3C0F-5DC6AD3B0444}"/>
                  </a:ext>
                </a:extLst>
              </p14:cNvPr>
              <p14:cNvContentPartPr/>
              <p14:nvPr/>
            </p14:nvContentPartPr>
            <p14:xfrm>
              <a:off x="4953746" y="2602622"/>
              <a:ext cx="20520" cy="140760"/>
            </p14:xfrm>
          </p:contentPart>
        </mc:Choice>
        <mc:Fallback xmlns="">
          <p:pic>
            <p:nvPicPr>
              <p:cNvPr id="6" name="Ink 5">
                <a:extLst>
                  <a:ext uri="{FF2B5EF4-FFF2-40B4-BE49-F238E27FC236}">
                    <a16:creationId xmlns:a16="http://schemas.microsoft.com/office/drawing/2014/main" id="{AB0E8D23-05CF-6D5A-3C0F-5DC6AD3B0444}"/>
                  </a:ext>
                </a:extLst>
              </p:cNvPr>
              <p:cNvPicPr/>
              <p:nvPr/>
            </p:nvPicPr>
            <p:blipFill>
              <a:blip r:embed="rId4"/>
              <a:stretch>
                <a:fillRect/>
              </a:stretch>
            </p:blipFill>
            <p:spPr>
              <a:xfrm>
                <a:off x="4947626" y="2596502"/>
                <a:ext cx="327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F11FF62C-9345-B710-D772-832E42C97CCC}"/>
                  </a:ext>
                </a:extLst>
              </p14:cNvPr>
              <p14:cNvContentPartPr/>
              <p14:nvPr/>
            </p14:nvContentPartPr>
            <p14:xfrm>
              <a:off x="4820546" y="2774702"/>
              <a:ext cx="25560" cy="194400"/>
            </p14:xfrm>
          </p:contentPart>
        </mc:Choice>
        <mc:Fallback xmlns="">
          <p:pic>
            <p:nvPicPr>
              <p:cNvPr id="9" name="Ink 8">
                <a:extLst>
                  <a:ext uri="{FF2B5EF4-FFF2-40B4-BE49-F238E27FC236}">
                    <a16:creationId xmlns:a16="http://schemas.microsoft.com/office/drawing/2014/main" id="{F11FF62C-9345-B710-D772-832E42C97CCC}"/>
                  </a:ext>
                </a:extLst>
              </p:cNvPr>
              <p:cNvPicPr/>
              <p:nvPr/>
            </p:nvPicPr>
            <p:blipFill>
              <a:blip r:embed="rId6"/>
              <a:stretch>
                <a:fillRect/>
              </a:stretch>
            </p:blipFill>
            <p:spPr>
              <a:xfrm>
                <a:off x="4814426" y="2768582"/>
                <a:ext cx="37800" cy="206640"/>
              </a:xfrm>
              <a:prstGeom prst="rect">
                <a:avLst/>
              </a:prstGeom>
            </p:spPr>
          </p:pic>
        </mc:Fallback>
      </mc:AlternateContent>
      <p:grpSp>
        <p:nvGrpSpPr>
          <p:cNvPr id="19" name="Group 18">
            <a:extLst>
              <a:ext uri="{FF2B5EF4-FFF2-40B4-BE49-F238E27FC236}">
                <a16:creationId xmlns:a16="http://schemas.microsoft.com/office/drawing/2014/main" id="{4302696F-D29C-5B6E-AA97-35859F270BFC}"/>
              </a:ext>
            </a:extLst>
          </p:cNvPr>
          <p:cNvGrpSpPr/>
          <p:nvPr/>
        </p:nvGrpSpPr>
        <p:grpSpPr>
          <a:xfrm>
            <a:off x="7626746" y="2411462"/>
            <a:ext cx="414720" cy="160560"/>
            <a:chOff x="7626746" y="2411462"/>
            <a:chExt cx="414720" cy="16056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ADDC9482-4508-5A3F-1E11-73E5C435C0AD}"/>
                    </a:ext>
                  </a:extLst>
                </p14:cNvPr>
                <p14:cNvContentPartPr/>
                <p14:nvPr/>
              </p14:nvContentPartPr>
              <p14:xfrm>
                <a:off x="7667066" y="2501822"/>
                <a:ext cx="119520" cy="8280"/>
              </p14:xfrm>
            </p:contentPart>
          </mc:Choice>
          <mc:Fallback xmlns="">
            <p:pic>
              <p:nvPicPr>
                <p:cNvPr id="10" name="Ink 9">
                  <a:extLst>
                    <a:ext uri="{FF2B5EF4-FFF2-40B4-BE49-F238E27FC236}">
                      <a16:creationId xmlns:a16="http://schemas.microsoft.com/office/drawing/2014/main" id="{ADDC9482-4508-5A3F-1E11-73E5C435C0AD}"/>
                    </a:ext>
                  </a:extLst>
                </p:cNvPr>
                <p:cNvPicPr/>
                <p:nvPr/>
              </p:nvPicPr>
              <p:blipFill>
                <a:blip r:embed="rId8"/>
                <a:stretch>
                  <a:fillRect/>
                </a:stretch>
              </p:blipFill>
              <p:spPr>
                <a:xfrm>
                  <a:off x="7660946" y="2495702"/>
                  <a:ext cx="13176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6D700621-C835-B6E3-5ABA-953D17D0D581}"/>
                    </a:ext>
                  </a:extLst>
                </p14:cNvPr>
                <p14:cNvContentPartPr/>
                <p14:nvPr/>
              </p14:nvContentPartPr>
              <p14:xfrm>
                <a:off x="7667066" y="2501462"/>
                <a:ext cx="79560" cy="11160"/>
              </p14:xfrm>
            </p:contentPart>
          </mc:Choice>
          <mc:Fallback xmlns="">
            <p:pic>
              <p:nvPicPr>
                <p:cNvPr id="11" name="Ink 10">
                  <a:extLst>
                    <a:ext uri="{FF2B5EF4-FFF2-40B4-BE49-F238E27FC236}">
                      <a16:creationId xmlns:a16="http://schemas.microsoft.com/office/drawing/2014/main" id="{6D700621-C835-B6E3-5ABA-953D17D0D581}"/>
                    </a:ext>
                  </a:extLst>
                </p:cNvPr>
                <p:cNvPicPr/>
                <p:nvPr/>
              </p:nvPicPr>
              <p:blipFill>
                <a:blip r:embed="rId10"/>
                <a:stretch>
                  <a:fillRect/>
                </a:stretch>
              </p:blipFill>
              <p:spPr>
                <a:xfrm>
                  <a:off x="7660946" y="2495342"/>
                  <a:ext cx="918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7FAE86E0-20BB-F739-9C3D-6D396C5BE67A}"/>
                    </a:ext>
                  </a:extLst>
                </p14:cNvPr>
                <p14:cNvContentPartPr/>
                <p14:nvPr/>
              </p14:nvContentPartPr>
              <p14:xfrm>
                <a:off x="7646906" y="2501822"/>
                <a:ext cx="129960" cy="360"/>
              </p14:xfrm>
            </p:contentPart>
          </mc:Choice>
          <mc:Fallback xmlns="">
            <p:pic>
              <p:nvPicPr>
                <p:cNvPr id="12" name="Ink 11">
                  <a:extLst>
                    <a:ext uri="{FF2B5EF4-FFF2-40B4-BE49-F238E27FC236}">
                      <a16:creationId xmlns:a16="http://schemas.microsoft.com/office/drawing/2014/main" id="{7FAE86E0-20BB-F739-9C3D-6D396C5BE67A}"/>
                    </a:ext>
                  </a:extLst>
                </p:cNvPr>
                <p:cNvPicPr/>
                <p:nvPr/>
              </p:nvPicPr>
              <p:blipFill>
                <a:blip r:embed="rId12"/>
                <a:stretch>
                  <a:fillRect/>
                </a:stretch>
              </p:blipFill>
              <p:spPr>
                <a:xfrm>
                  <a:off x="7640786" y="2495702"/>
                  <a:ext cx="1422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928CC5D-FFE3-E166-37B3-AF4D22C32615}"/>
                    </a:ext>
                  </a:extLst>
                </p14:cNvPr>
                <p14:cNvContentPartPr/>
                <p14:nvPr/>
              </p14:nvContentPartPr>
              <p14:xfrm>
                <a:off x="7626746" y="2461502"/>
                <a:ext cx="140040" cy="360"/>
              </p14:xfrm>
            </p:contentPart>
          </mc:Choice>
          <mc:Fallback xmlns="">
            <p:pic>
              <p:nvPicPr>
                <p:cNvPr id="13" name="Ink 12">
                  <a:extLst>
                    <a:ext uri="{FF2B5EF4-FFF2-40B4-BE49-F238E27FC236}">
                      <a16:creationId xmlns:a16="http://schemas.microsoft.com/office/drawing/2014/main" id="{B928CC5D-FFE3-E166-37B3-AF4D22C32615}"/>
                    </a:ext>
                  </a:extLst>
                </p:cNvPr>
                <p:cNvPicPr/>
                <p:nvPr/>
              </p:nvPicPr>
              <p:blipFill>
                <a:blip r:embed="rId14"/>
                <a:stretch>
                  <a:fillRect/>
                </a:stretch>
              </p:blipFill>
              <p:spPr>
                <a:xfrm>
                  <a:off x="7620626" y="2455382"/>
                  <a:ext cx="1522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F73EC899-9AC3-47A6-AFF4-81FC81BC8354}"/>
                    </a:ext>
                  </a:extLst>
                </p14:cNvPr>
                <p14:cNvContentPartPr/>
                <p14:nvPr/>
              </p14:nvContentPartPr>
              <p14:xfrm>
                <a:off x="7877666" y="2411462"/>
                <a:ext cx="20880" cy="159840"/>
              </p14:xfrm>
            </p:contentPart>
          </mc:Choice>
          <mc:Fallback xmlns="">
            <p:pic>
              <p:nvPicPr>
                <p:cNvPr id="15" name="Ink 14">
                  <a:extLst>
                    <a:ext uri="{FF2B5EF4-FFF2-40B4-BE49-F238E27FC236}">
                      <a16:creationId xmlns:a16="http://schemas.microsoft.com/office/drawing/2014/main" id="{F73EC899-9AC3-47A6-AFF4-81FC81BC8354}"/>
                    </a:ext>
                  </a:extLst>
                </p:cNvPr>
                <p:cNvPicPr/>
                <p:nvPr/>
              </p:nvPicPr>
              <p:blipFill>
                <a:blip r:embed="rId16"/>
                <a:stretch>
                  <a:fillRect/>
                </a:stretch>
              </p:blipFill>
              <p:spPr>
                <a:xfrm>
                  <a:off x="7871546" y="2405342"/>
                  <a:ext cx="331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78A02CE8-466F-BA9E-C71F-6C439350464B}"/>
                    </a:ext>
                  </a:extLst>
                </p14:cNvPr>
                <p14:cNvContentPartPr/>
                <p14:nvPr/>
              </p14:nvContentPartPr>
              <p14:xfrm>
                <a:off x="7988186" y="2441342"/>
                <a:ext cx="19800" cy="130680"/>
              </p14:xfrm>
            </p:contentPart>
          </mc:Choice>
          <mc:Fallback xmlns="">
            <p:pic>
              <p:nvPicPr>
                <p:cNvPr id="17" name="Ink 16">
                  <a:extLst>
                    <a:ext uri="{FF2B5EF4-FFF2-40B4-BE49-F238E27FC236}">
                      <a16:creationId xmlns:a16="http://schemas.microsoft.com/office/drawing/2014/main" id="{78A02CE8-466F-BA9E-C71F-6C439350464B}"/>
                    </a:ext>
                  </a:extLst>
                </p:cNvPr>
                <p:cNvPicPr/>
                <p:nvPr/>
              </p:nvPicPr>
              <p:blipFill>
                <a:blip r:embed="rId18"/>
                <a:stretch>
                  <a:fillRect/>
                </a:stretch>
              </p:blipFill>
              <p:spPr>
                <a:xfrm>
                  <a:off x="7982066" y="2435222"/>
                  <a:ext cx="320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23E2143D-FD40-677C-5A1C-A8DDF6D045FB}"/>
                    </a:ext>
                  </a:extLst>
                </p14:cNvPr>
                <p14:cNvContentPartPr/>
                <p14:nvPr/>
              </p14:nvContentPartPr>
              <p14:xfrm>
                <a:off x="7958306" y="2515862"/>
                <a:ext cx="83160" cy="6480"/>
              </p14:xfrm>
            </p:contentPart>
          </mc:Choice>
          <mc:Fallback xmlns="">
            <p:pic>
              <p:nvPicPr>
                <p:cNvPr id="18" name="Ink 17">
                  <a:extLst>
                    <a:ext uri="{FF2B5EF4-FFF2-40B4-BE49-F238E27FC236}">
                      <a16:creationId xmlns:a16="http://schemas.microsoft.com/office/drawing/2014/main" id="{23E2143D-FD40-677C-5A1C-A8DDF6D045FB}"/>
                    </a:ext>
                  </a:extLst>
                </p:cNvPr>
                <p:cNvPicPr/>
                <p:nvPr/>
              </p:nvPicPr>
              <p:blipFill>
                <a:blip r:embed="rId20"/>
                <a:stretch>
                  <a:fillRect/>
                </a:stretch>
              </p:blipFill>
              <p:spPr>
                <a:xfrm>
                  <a:off x="7952186" y="2509742"/>
                  <a:ext cx="95400" cy="18720"/>
                </a:xfrm>
                <a:prstGeom prst="rect">
                  <a:avLst/>
                </a:prstGeom>
              </p:spPr>
            </p:pic>
          </mc:Fallback>
        </mc:AlternateContent>
      </p:grpSp>
      <p:grpSp>
        <p:nvGrpSpPr>
          <p:cNvPr id="22" name="Group 21">
            <a:extLst>
              <a:ext uri="{FF2B5EF4-FFF2-40B4-BE49-F238E27FC236}">
                <a16:creationId xmlns:a16="http://schemas.microsoft.com/office/drawing/2014/main" id="{617A049B-5656-E813-B01B-CE24619086D6}"/>
              </a:ext>
            </a:extLst>
          </p:cNvPr>
          <p:cNvGrpSpPr/>
          <p:nvPr/>
        </p:nvGrpSpPr>
        <p:grpSpPr>
          <a:xfrm>
            <a:off x="4893266" y="2595062"/>
            <a:ext cx="72720" cy="47880"/>
            <a:chOff x="4893266" y="2595062"/>
            <a:chExt cx="72720" cy="47880"/>
          </a:xfrm>
        </p:grpSpPr>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8D54508F-5241-E609-0671-1CE150D8A9F2}"/>
                    </a:ext>
                  </a:extLst>
                </p14:cNvPr>
                <p14:cNvContentPartPr/>
                <p14:nvPr/>
              </p14:nvContentPartPr>
              <p14:xfrm>
                <a:off x="4923506" y="2622422"/>
                <a:ext cx="42480" cy="10440"/>
              </p14:xfrm>
            </p:contentPart>
          </mc:Choice>
          <mc:Fallback xmlns="">
            <p:pic>
              <p:nvPicPr>
                <p:cNvPr id="20" name="Ink 19">
                  <a:extLst>
                    <a:ext uri="{FF2B5EF4-FFF2-40B4-BE49-F238E27FC236}">
                      <a16:creationId xmlns:a16="http://schemas.microsoft.com/office/drawing/2014/main" id="{8D54508F-5241-E609-0671-1CE150D8A9F2}"/>
                    </a:ext>
                  </a:extLst>
                </p:cNvPr>
                <p:cNvPicPr/>
                <p:nvPr/>
              </p:nvPicPr>
              <p:blipFill>
                <a:blip r:embed="rId22"/>
                <a:stretch>
                  <a:fillRect/>
                </a:stretch>
              </p:blipFill>
              <p:spPr>
                <a:xfrm>
                  <a:off x="4917386" y="2616302"/>
                  <a:ext cx="547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5E0D5010-7ADC-1B47-D959-DC1A206082D5}"/>
                    </a:ext>
                  </a:extLst>
                </p14:cNvPr>
                <p14:cNvContentPartPr/>
                <p14:nvPr/>
              </p14:nvContentPartPr>
              <p14:xfrm>
                <a:off x="4893266" y="2595062"/>
                <a:ext cx="63000" cy="47880"/>
              </p14:xfrm>
            </p:contentPart>
          </mc:Choice>
          <mc:Fallback xmlns="">
            <p:pic>
              <p:nvPicPr>
                <p:cNvPr id="21" name="Ink 20">
                  <a:extLst>
                    <a:ext uri="{FF2B5EF4-FFF2-40B4-BE49-F238E27FC236}">
                      <a16:creationId xmlns:a16="http://schemas.microsoft.com/office/drawing/2014/main" id="{5E0D5010-7ADC-1B47-D959-DC1A206082D5}"/>
                    </a:ext>
                  </a:extLst>
                </p:cNvPr>
                <p:cNvPicPr/>
                <p:nvPr/>
              </p:nvPicPr>
              <p:blipFill>
                <a:blip r:embed="rId24"/>
                <a:stretch>
                  <a:fillRect/>
                </a:stretch>
              </p:blipFill>
              <p:spPr>
                <a:xfrm>
                  <a:off x="4887146" y="2588942"/>
                  <a:ext cx="75240" cy="60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4E43843F-5C38-0A5D-2EC1-A67AB9C5586B}"/>
                  </a:ext>
                </a:extLst>
              </p14:cNvPr>
              <p14:cNvContentPartPr/>
              <p14:nvPr/>
            </p14:nvContentPartPr>
            <p14:xfrm>
              <a:off x="4933586" y="2722862"/>
              <a:ext cx="69480" cy="8280"/>
            </p14:xfrm>
          </p:contentPart>
        </mc:Choice>
        <mc:Fallback xmlns="">
          <p:pic>
            <p:nvPicPr>
              <p:cNvPr id="23" name="Ink 22">
                <a:extLst>
                  <a:ext uri="{FF2B5EF4-FFF2-40B4-BE49-F238E27FC236}">
                    <a16:creationId xmlns:a16="http://schemas.microsoft.com/office/drawing/2014/main" id="{4E43843F-5C38-0A5D-2EC1-A67AB9C5586B}"/>
                  </a:ext>
                </a:extLst>
              </p:cNvPr>
              <p:cNvPicPr/>
              <p:nvPr/>
            </p:nvPicPr>
            <p:blipFill>
              <a:blip r:embed="rId26"/>
              <a:stretch>
                <a:fillRect/>
              </a:stretch>
            </p:blipFill>
            <p:spPr>
              <a:xfrm>
                <a:off x="4927466" y="2716742"/>
                <a:ext cx="81720" cy="20520"/>
              </a:xfrm>
              <a:prstGeom prst="rect">
                <a:avLst/>
              </a:prstGeom>
            </p:spPr>
          </p:pic>
        </mc:Fallback>
      </mc:AlternateContent>
      <p:sp>
        <p:nvSpPr>
          <p:cNvPr id="5" name="TextBox 4">
            <a:extLst>
              <a:ext uri="{FF2B5EF4-FFF2-40B4-BE49-F238E27FC236}">
                <a16:creationId xmlns:a16="http://schemas.microsoft.com/office/drawing/2014/main" id="{3E13BA68-9B51-EE06-AA7C-ABD01005DFD5}"/>
              </a:ext>
            </a:extLst>
          </p:cNvPr>
          <p:cNvSpPr txBox="1"/>
          <p:nvPr/>
        </p:nvSpPr>
        <p:spPr>
          <a:xfrm>
            <a:off x="4744200" y="2522342"/>
            <a:ext cx="1788120" cy="600164"/>
          </a:xfrm>
          <a:prstGeom prst="rect">
            <a:avLst/>
          </a:prstGeom>
          <a:solidFill>
            <a:schemeClr val="bg1"/>
          </a:solidFill>
        </p:spPr>
        <p:txBody>
          <a:bodyPr wrap="square" rtlCol="0">
            <a:spAutoFit/>
          </a:bodyPr>
          <a:lstStyle/>
          <a:p>
            <a:pPr marR="0" lvl="0"/>
            <a:r>
              <a:rPr lang="en-US" sz="1100" dirty="0">
                <a:effectLst/>
                <a:latin typeface="Aptos" panose="020B0004020202020204" pitchFamily="34" charset="0"/>
                <a:ea typeface="Times New Roman" panose="02020603050405020304" pitchFamily="18" charset="0"/>
                <a:cs typeface="Aptos" panose="020B0004020202020204" pitchFamily="34" charset="0"/>
              </a:rPr>
              <a:t>&lt; 1 yrs: not recommended</a:t>
            </a:r>
            <a:endParaRPr lang="en-US" sz="11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100" dirty="0">
                <a:effectLst/>
                <a:latin typeface="Aptos" panose="020B0004020202020204" pitchFamily="34" charset="0"/>
                <a:ea typeface="Aptos" panose="020B0004020202020204" pitchFamily="34" charset="0"/>
                <a:cs typeface="Aptos" panose="020B0004020202020204" pitchFamily="34" charset="0"/>
              </a:rPr>
              <a:t> </a:t>
            </a:r>
          </a:p>
          <a:p>
            <a:pPr marR="0" lvl="0"/>
            <a:r>
              <a:rPr lang="en-US" sz="1100" dirty="0">
                <a:effectLst/>
                <a:latin typeface="Aptos" panose="020B0004020202020204" pitchFamily="34" charset="0"/>
                <a:ea typeface="Times New Roman" panose="02020603050405020304" pitchFamily="18" charset="0"/>
                <a:cs typeface="Aptos" panose="020B0004020202020204" pitchFamily="34" charset="0"/>
              </a:rPr>
              <a:t>1 yr or older | 3mg dose</a:t>
            </a:r>
            <a:endParaRPr lang="en-US" sz="1100" dirty="0">
              <a:effectLst/>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28112E81-9CB6-6E2D-6167-825A9DA052BD}"/>
              </a:ext>
            </a:extLst>
          </p:cNvPr>
          <p:cNvSpPr txBox="1"/>
          <p:nvPr/>
        </p:nvSpPr>
        <p:spPr>
          <a:xfrm>
            <a:off x="6630721" y="2360577"/>
            <a:ext cx="1410746" cy="261610"/>
          </a:xfrm>
          <a:prstGeom prst="rect">
            <a:avLst/>
          </a:prstGeom>
          <a:solidFill>
            <a:schemeClr val="bg1"/>
          </a:solidFill>
        </p:spPr>
        <p:txBody>
          <a:bodyPr wrap="square" rtlCol="0">
            <a:spAutoFit/>
          </a:bodyPr>
          <a:lstStyle/>
          <a:p>
            <a:pPr marR="0" lvl="0"/>
            <a:r>
              <a:rPr lang="en-US" sz="1100" dirty="0">
                <a:latin typeface="Aptos" panose="020B0004020202020204" pitchFamily="34" charset="0"/>
                <a:ea typeface="Times New Roman" panose="02020603050405020304" pitchFamily="18" charset="0"/>
                <a:cs typeface="Aptos" panose="020B0004020202020204" pitchFamily="34" charset="0"/>
              </a:rPr>
              <a:t>Approved Age </a:t>
            </a:r>
            <a:r>
              <a:rPr lang="en-US" sz="1100" dirty="0">
                <a:effectLst/>
                <a:latin typeface="Aptos" panose="020B0004020202020204" pitchFamily="34" charset="0"/>
                <a:ea typeface="Times New Roman" panose="02020603050405020304" pitchFamily="18" charset="0"/>
                <a:cs typeface="Aptos" panose="020B0004020202020204" pitchFamily="34" charset="0"/>
              </a:rPr>
              <a:t>1+</a:t>
            </a:r>
            <a:endParaRPr lang="en-US" sz="1100" dirty="0">
              <a:effectLst/>
              <a:latin typeface="Aptos" panose="020B0004020202020204" pitchFamily="34" charset="0"/>
              <a:ea typeface="Aptos" panose="020B0004020202020204" pitchFamily="34" charset="0"/>
              <a:cs typeface="Aptos" panose="020B0004020202020204" pitchFamily="34" charset="0"/>
            </a:endParaRPr>
          </a:p>
        </p:txBody>
      </p:sp>
      <p:sp>
        <p:nvSpPr>
          <p:cNvPr id="16" name="TextBox 15">
            <a:extLst>
              <a:ext uri="{FF2B5EF4-FFF2-40B4-BE49-F238E27FC236}">
                <a16:creationId xmlns:a16="http://schemas.microsoft.com/office/drawing/2014/main" id="{0B036A80-F94C-DCCE-40EC-DDED25FCCF51}"/>
              </a:ext>
            </a:extLst>
          </p:cNvPr>
          <p:cNvSpPr txBox="1"/>
          <p:nvPr/>
        </p:nvSpPr>
        <p:spPr>
          <a:xfrm>
            <a:off x="5754489" y="5761796"/>
            <a:ext cx="1469402" cy="261610"/>
          </a:xfrm>
          <a:prstGeom prst="rect">
            <a:avLst/>
          </a:prstGeom>
          <a:solidFill>
            <a:schemeClr val="bg1"/>
          </a:solidFill>
        </p:spPr>
        <p:txBody>
          <a:bodyPr wrap="square" rtlCol="0">
            <a:spAutoFit/>
          </a:bodyPr>
          <a:lstStyle/>
          <a:p>
            <a:pPr marR="0" lvl="0"/>
            <a:r>
              <a:rPr lang="en-US" sz="1100" dirty="0">
                <a:latin typeface="Aptos" panose="020B0004020202020204" pitchFamily="34" charset="0"/>
                <a:ea typeface="Times New Roman" panose="02020603050405020304" pitchFamily="18" charset="0"/>
                <a:cs typeface="Aptos" panose="020B0004020202020204" pitchFamily="34" charset="0"/>
              </a:rPr>
              <a:t> </a:t>
            </a:r>
            <a:endParaRPr lang="en-US" sz="11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5225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9FF6-6FE3-4BCB-A9E7-0C9307DF1212}"/>
              </a:ext>
            </a:extLst>
          </p:cNvPr>
          <p:cNvSpPr>
            <a:spLocks noGrp="1"/>
          </p:cNvSpPr>
          <p:nvPr>
            <p:ph type="title"/>
          </p:nvPr>
        </p:nvSpPr>
        <p:spPr/>
        <p:txBody>
          <a:bodyPr/>
          <a:lstStyle/>
          <a:p>
            <a:r>
              <a:rPr lang="en-US" dirty="0"/>
              <a:t>JR Return Visit 6 months</a:t>
            </a:r>
          </a:p>
        </p:txBody>
      </p:sp>
      <p:sp>
        <p:nvSpPr>
          <p:cNvPr id="3" name="Content Placeholder 2">
            <a:extLst>
              <a:ext uri="{FF2B5EF4-FFF2-40B4-BE49-F238E27FC236}">
                <a16:creationId xmlns:a16="http://schemas.microsoft.com/office/drawing/2014/main" id="{94DF86B6-25A5-4A1A-A205-5B832C4F876D}"/>
              </a:ext>
            </a:extLst>
          </p:cNvPr>
          <p:cNvSpPr>
            <a:spLocks noGrp="1"/>
          </p:cNvSpPr>
          <p:nvPr>
            <p:ph sz="quarter" idx="1"/>
          </p:nvPr>
        </p:nvSpPr>
        <p:spPr>
          <a:xfrm>
            <a:off x="457200" y="1219200"/>
            <a:ext cx="4041648" cy="5410200"/>
          </a:xfrm>
        </p:spPr>
        <p:txBody>
          <a:bodyPr>
            <a:normAutofit fontScale="55000" lnSpcReduction="20000"/>
          </a:bodyPr>
          <a:lstStyle/>
          <a:p>
            <a:r>
              <a:rPr lang="en-US" dirty="0"/>
              <a:t>A1c 7.3% (was 8.6)</a:t>
            </a:r>
          </a:p>
          <a:p>
            <a:r>
              <a:rPr lang="en-US" dirty="0"/>
              <a:t>TSH 1.9 </a:t>
            </a:r>
            <a:r>
              <a:rPr lang="en-US" dirty="0" err="1"/>
              <a:t>mIU</a:t>
            </a:r>
            <a:r>
              <a:rPr lang="en-US" dirty="0"/>
              <a:t>/L</a:t>
            </a:r>
          </a:p>
          <a:p>
            <a:r>
              <a:rPr lang="en-US" dirty="0"/>
              <a:t>B/P 132/82  Pulse 76</a:t>
            </a:r>
          </a:p>
          <a:p>
            <a:r>
              <a:rPr lang="en-US" dirty="0">
                <a:solidFill>
                  <a:srgbClr val="0070C0"/>
                </a:solidFill>
              </a:rPr>
              <a:t>Denies any low blood sugar</a:t>
            </a:r>
          </a:p>
          <a:p>
            <a:r>
              <a:rPr lang="en-US" dirty="0">
                <a:solidFill>
                  <a:srgbClr val="0070C0"/>
                </a:solidFill>
              </a:rPr>
              <a:t>Lost 2 pounds</a:t>
            </a:r>
          </a:p>
          <a:p>
            <a:pPr marL="0" indent="0">
              <a:buNone/>
            </a:pPr>
            <a:endParaRPr lang="en-US" dirty="0"/>
          </a:p>
          <a:p>
            <a:r>
              <a:rPr lang="en-US" dirty="0"/>
              <a:t>Meds include:</a:t>
            </a:r>
          </a:p>
          <a:p>
            <a:pPr lvl="1"/>
            <a:r>
              <a:rPr lang="en-US" sz="3600" dirty="0"/>
              <a:t>Metformin 2000 mg</a:t>
            </a:r>
          </a:p>
          <a:p>
            <a:pPr lvl="1"/>
            <a:r>
              <a:rPr lang="en-US" sz="3600" dirty="0"/>
              <a:t>Empagliflozin 25 mg</a:t>
            </a:r>
          </a:p>
          <a:p>
            <a:pPr lvl="1"/>
            <a:r>
              <a:rPr lang="en-US" sz="3600" dirty="0"/>
              <a:t>Glipizide 20 mg BID</a:t>
            </a:r>
          </a:p>
          <a:p>
            <a:pPr lvl="1"/>
            <a:r>
              <a:rPr lang="en-US" sz="3600" dirty="0"/>
              <a:t>Lovastatin 40 mg</a:t>
            </a:r>
          </a:p>
          <a:p>
            <a:pPr lvl="1"/>
            <a:r>
              <a:rPr lang="en-US" sz="3600" dirty="0"/>
              <a:t>Lisinopril 40mg </a:t>
            </a:r>
            <a:endParaRPr lang="en-US" sz="3600" dirty="0">
              <a:solidFill>
                <a:srgbClr val="0070C0"/>
              </a:solidFill>
            </a:endParaRPr>
          </a:p>
          <a:p>
            <a:pPr lvl="1"/>
            <a:r>
              <a:rPr lang="en-US" sz="3600" dirty="0"/>
              <a:t>10 units basal insulin</a:t>
            </a:r>
          </a:p>
          <a:p>
            <a:pPr lvl="1"/>
            <a:endParaRPr lang="en-US" sz="3600" dirty="0"/>
          </a:p>
          <a:p>
            <a:pPr marL="205735" lvl="1" indent="0">
              <a:lnSpc>
                <a:spcPct val="120000"/>
              </a:lnSpc>
              <a:buNone/>
            </a:pPr>
            <a:r>
              <a:rPr lang="en-US" sz="3600" dirty="0">
                <a:solidFill>
                  <a:srgbClr val="0070C0"/>
                </a:solidFill>
              </a:rPr>
              <a:t>Ask if he can try the medication that helps people lose weight?</a:t>
            </a:r>
          </a:p>
        </p:txBody>
      </p:sp>
      <p:sp>
        <p:nvSpPr>
          <p:cNvPr id="4" name="Content Placeholder 3">
            <a:extLst>
              <a:ext uri="{FF2B5EF4-FFF2-40B4-BE49-F238E27FC236}">
                <a16:creationId xmlns:a16="http://schemas.microsoft.com/office/drawing/2014/main" id="{FCCB9996-AE2F-4EA6-A565-C53F67F3B739}"/>
              </a:ext>
            </a:extLst>
          </p:cNvPr>
          <p:cNvSpPr>
            <a:spLocks noGrp="1"/>
          </p:cNvSpPr>
          <p:nvPr>
            <p:ph sz="quarter" idx="2"/>
          </p:nvPr>
        </p:nvSpPr>
        <p:spPr>
          <a:xfrm>
            <a:off x="4419600" y="1216152"/>
            <a:ext cx="4254246" cy="5413248"/>
          </a:xfrm>
        </p:spPr>
        <p:txBody>
          <a:bodyPr>
            <a:normAutofit fontScale="55000" lnSpcReduction="20000"/>
          </a:bodyPr>
          <a:lstStyle/>
          <a:p>
            <a:r>
              <a:rPr lang="en-US" dirty="0"/>
              <a:t>JR checks BG each morning  and sometimes at </a:t>
            </a:r>
            <a:r>
              <a:rPr lang="en-US" dirty="0" err="1"/>
              <a:t>hs</a:t>
            </a:r>
            <a:endParaRPr lang="en-US" dirty="0"/>
          </a:p>
          <a:p>
            <a:pPr lvl="1"/>
            <a:r>
              <a:rPr lang="en-US" dirty="0"/>
              <a:t>Lowest 112  (usually around 130ish)</a:t>
            </a:r>
          </a:p>
          <a:p>
            <a:pPr lvl="1"/>
            <a:r>
              <a:rPr lang="en-US" dirty="0"/>
              <a:t>Highest 230 </a:t>
            </a:r>
          </a:p>
          <a:p>
            <a:pPr lvl="1"/>
            <a:endParaRPr lang="en-US" dirty="0"/>
          </a:p>
          <a:p>
            <a:pPr>
              <a:lnSpc>
                <a:spcPct val="120000"/>
              </a:lnSpc>
            </a:pPr>
            <a:r>
              <a:rPr lang="en-US" dirty="0"/>
              <a:t>Still walking</a:t>
            </a:r>
            <a:br>
              <a:rPr lang="en-US" dirty="0"/>
            </a:br>
            <a:r>
              <a:rPr lang="en-US" dirty="0"/>
              <a:t>after dinner.</a:t>
            </a:r>
          </a:p>
          <a:p>
            <a:pPr>
              <a:lnSpc>
                <a:spcPct val="120000"/>
              </a:lnSpc>
            </a:pPr>
            <a:r>
              <a:rPr lang="en-US" dirty="0"/>
              <a:t>Hasn’t seen dentist</a:t>
            </a:r>
          </a:p>
          <a:p>
            <a:pPr>
              <a:lnSpc>
                <a:spcPct val="120000"/>
              </a:lnSpc>
            </a:pPr>
            <a:r>
              <a:rPr lang="en-US" dirty="0"/>
              <a:t>Sometimes forgets to </a:t>
            </a:r>
            <a:br>
              <a:rPr lang="en-US" dirty="0"/>
            </a:br>
            <a:r>
              <a:rPr lang="en-US" dirty="0"/>
              <a:t>take meds at night</a:t>
            </a:r>
          </a:p>
          <a:p>
            <a:pPr>
              <a:lnSpc>
                <a:spcPct val="120000"/>
              </a:lnSpc>
            </a:pPr>
            <a:r>
              <a:rPr lang="en-US" dirty="0"/>
              <a:t>Sleeping better</a:t>
            </a:r>
          </a:p>
          <a:p>
            <a:pPr>
              <a:lnSpc>
                <a:spcPct val="120000"/>
              </a:lnSpc>
            </a:pPr>
            <a:r>
              <a:rPr lang="en-US" dirty="0"/>
              <a:t>Worried if meds are </a:t>
            </a:r>
            <a:br>
              <a:rPr lang="en-US" dirty="0"/>
            </a:br>
            <a:r>
              <a:rPr lang="en-US" dirty="0"/>
              <a:t>causing harm</a:t>
            </a:r>
          </a:p>
          <a:p>
            <a:pPr>
              <a:lnSpc>
                <a:spcPct val="120000"/>
              </a:lnSpc>
            </a:pPr>
            <a:r>
              <a:rPr lang="en-US" dirty="0"/>
              <a:t>Started taking </a:t>
            </a:r>
            <a:r>
              <a:rPr lang="en-US" dirty="0">
                <a:solidFill>
                  <a:srgbClr val="0070C0"/>
                </a:solidFill>
              </a:rPr>
              <a:t>cinnamon</a:t>
            </a:r>
            <a:br>
              <a:rPr lang="en-US" dirty="0">
                <a:solidFill>
                  <a:srgbClr val="0070C0"/>
                </a:solidFill>
              </a:rPr>
            </a:br>
            <a:r>
              <a:rPr lang="en-US" dirty="0">
                <a:solidFill>
                  <a:srgbClr val="0070C0"/>
                </a:solidFill>
              </a:rPr>
              <a:t>capsules</a:t>
            </a:r>
          </a:p>
          <a:p>
            <a:endParaRPr lang="en-US" dirty="0"/>
          </a:p>
          <a:p>
            <a:endParaRPr lang="en-US" dirty="0"/>
          </a:p>
        </p:txBody>
      </p:sp>
      <p:pic>
        <p:nvPicPr>
          <p:cNvPr id="6" name="Picture 5" descr="Businessman finger on lip">
            <a:extLst>
              <a:ext uri="{FF2B5EF4-FFF2-40B4-BE49-F238E27FC236}">
                <a16:creationId xmlns:a16="http://schemas.microsoft.com/office/drawing/2014/main" id="{93C7DE2C-B5EA-4CE1-8309-C17D4F204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8768" y="2261310"/>
            <a:ext cx="1552832" cy="4477621"/>
          </a:xfrm>
          <a:prstGeom prst="rect">
            <a:avLst/>
          </a:prstGeom>
        </p:spPr>
      </p:pic>
    </p:spTree>
    <p:extLst>
      <p:ext uri="{BB962C8B-B14F-4D97-AF65-F5344CB8AC3E}">
        <p14:creationId xmlns:p14="http://schemas.microsoft.com/office/powerpoint/2010/main" val="132037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19D9-0B93-CED8-1DDF-798F056A41F1}"/>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17EE507E-AF0E-9282-1470-8BE2D97EE90A}"/>
              </a:ext>
            </a:extLst>
          </p:cNvPr>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a:extLst>
              <a:ext uri="{FF2B5EF4-FFF2-40B4-BE49-F238E27FC236}">
                <a16:creationId xmlns:a16="http://schemas.microsoft.com/office/drawing/2014/main" id="{3FE73A30-0BA5-1755-0125-4818E86C5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329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8674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at every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if 40+ with diabetes is ____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need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1295400"/>
          </a:xfrm>
        </p:spPr>
        <p:txBody>
          <a:bodyPr anchor="b">
            <a:normAutofit fontScale="90000"/>
          </a:bodyPr>
          <a:lstStyle/>
          <a:p>
            <a:pPr marL="0" indent="0" eaLnBrk="1" hangingPunct="1">
              <a:buNone/>
            </a:pPr>
            <a:r>
              <a:rPr lang="en-US" altLang="en-US" b="1" dirty="0"/>
              <a:t>Incretins: GLP &amp; GIP Receptor Agonists</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595101" y="1561089"/>
            <a:ext cx="7953797" cy="4772278"/>
          </a:xfrm>
          <a:prstGeom prst="rect">
            <a:avLst/>
          </a:prstGeom>
          <a:noFill/>
        </p:spPr>
      </p:pic>
      <p:sp>
        <p:nvSpPr>
          <p:cNvPr id="3" name="TextBox 2">
            <a:extLst>
              <a:ext uri="{FF2B5EF4-FFF2-40B4-BE49-F238E27FC236}">
                <a16:creationId xmlns:a16="http://schemas.microsoft.com/office/drawing/2014/main" id="{5DAB94EE-537F-1F86-7952-79C06D005AC2}"/>
              </a:ext>
            </a:extLst>
          </p:cNvPr>
          <p:cNvSpPr txBox="1"/>
          <p:nvPr/>
        </p:nvSpPr>
        <p:spPr>
          <a:xfrm>
            <a:off x="2057400" y="6211669"/>
            <a:ext cx="6629400" cy="646331"/>
          </a:xfrm>
          <a:prstGeom prst="rect">
            <a:avLst/>
          </a:prstGeom>
          <a:noFill/>
        </p:spPr>
        <p:txBody>
          <a:bodyPr wrap="square" rtlCol="0">
            <a:spAutoFit/>
          </a:bodyPr>
          <a:lstStyle/>
          <a:p>
            <a:r>
              <a:rPr lang="en-US" dirty="0">
                <a:solidFill>
                  <a:srgbClr val="C00000"/>
                </a:solidFill>
              </a:rPr>
              <a:t>GLP-1: glucagon like peptide 1</a:t>
            </a:r>
          </a:p>
          <a:p>
            <a:r>
              <a:rPr lang="en-US" dirty="0">
                <a:solidFill>
                  <a:srgbClr val="C00000"/>
                </a:solidFill>
              </a:rPr>
              <a:t>GIP: glucose-dependent insulinotropic polypeptide</a:t>
            </a:r>
          </a:p>
        </p:txBody>
      </p:sp>
    </p:spTree>
    <p:extLst>
      <p:ext uri="{BB962C8B-B14F-4D97-AF65-F5344CB8AC3E}">
        <p14:creationId xmlns:p14="http://schemas.microsoft.com/office/powerpoint/2010/main" val="211881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pic>
        <p:nvPicPr>
          <p:cNvPr id="7" name="Picture 6">
            <a:extLst>
              <a:ext uri="{FF2B5EF4-FFF2-40B4-BE49-F238E27FC236}">
                <a16:creationId xmlns:a16="http://schemas.microsoft.com/office/drawing/2014/main" id="{3DD7A17A-2DF8-4B20-35F7-3AB0CADBB1B4}"/>
              </a:ext>
            </a:extLst>
          </p:cNvPr>
          <p:cNvPicPr>
            <a:picLocks noChangeAspect="1"/>
          </p:cNvPicPr>
          <p:nvPr/>
        </p:nvPicPr>
        <p:blipFill>
          <a:blip r:embed="rId3"/>
          <a:stretch>
            <a:fillRect/>
          </a:stretch>
        </p:blipFill>
        <p:spPr>
          <a:xfrm>
            <a:off x="511369" y="1038082"/>
            <a:ext cx="8395666" cy="5652979"/>
          </a:xfrm>
          <a:prstGeom prst="rect">
            <a:avLst/>
          </a:prstGeom>
        </p:spPr>
      </p:pic>
    </p:spTree>
    <p:extLst>
      <p:ext uri="{BB962C8B-B14F-4D97-AF65-F5344CB8AC3E}">
        <p14:creationId xmlns:p14="http://schemas.microsoft.com/office/powerpoint/2010/main" val="18970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1365-8AAB-43F3-9A8C-D55DCECBBEF1}"/>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E7E6E1AD-3DCE-4E83-92A5-C58483E7B6FF}"/>
              </a:ext>
            </a:extLst>
          </p:cNvPr>
          <p:cNvSpPr>
            <a:spLocks noGrp="1"/>
          </p:cNvSpPr>
          <p:nvPr>
            <p:ph sz="quarter" idx="1"/>
          </p:nvPr>
        </p:nvSpPr>
        <p:spPr>
          <a:xfrm>
            <a:off x="457200" y="1219200"/>
            <a:ext cx="4953000" cy="4937760"/>
          </a:xfrm>
        </p:spPr>
        <p:txBody>
          <a:bodyPr>
            <a:normAutofit/>
          </a:bodyPr>
          <a:lstStyle/>
          <a:p>
            <a:r>
              <a:rPr lang="en-US" sz="3200" b="0" i="0" dirty="0">
                <a:solidFill>
                  <a:srgbClr val="383636"/>
                </a:solidFill>
                <a:effectLst/>
                <a:latin typeface="Helvetica Neue"/>
              </a:rPr>
              <a:t>SDOH are defined as the economic, environmental, political, and social conditions in which people live and are responsible for a major part of health inequality worldwide.</a:t>
            </a:r>
            <a:endParaRPr lang="en-US" sz="3200" i="1" dirty="0"/>
          </a:p>
        </p:txBody>
      </p:sp>
      <p:pic>
        <p:nvPicPr>
          <p:cNvPr id="5" name="Picture 4">
            <a:extLst>
              <a:ext uri="{FF2B5EF4-FFF2-40B4-BE49-F238E27FC236}">
                <a16:creationId xmlns:a16="http://schemas.microsoft.com/office/drawing/2014/main" id="{51D3CCCA-670B-4740-A22E-138F7F7B84A2}"/>
              </a:ext>
            </a:extLst>
          </p:cNvPr>
          <p:cNvPicPr>
            <a:picLocks noChangeAspect="1"/>
          </p:cNvPicPr>
          <p:nvPr/>
        </p:nvPicPr>
        <p:blipFill>
          <a:blip r:embed="rId2"/>
          <a:stretch>
            <a:fillRect/>
          </a:stretch>
        </p:blipFill>
        <p:spPr>
          <a:xfrm>
            <a:off x="5614358" y="1371600"/>
            <a:ext cx="2992185" cy="2743200"/>
          </a:xfrm>
          <a:prstGeom prst="rect">
            <a:avLst/>
          </a:prstGeom>
        </p:spPr>
      </p:pic>
      <p:sp>
        <p:nvSpPr>
          <p:cNvPr id="6" name="TextBox 5">
            <a:extLst>
              <a:ext uri="{FF2B5EF4-FFF2-40B4-BE49-F238E27FC236}">
                <a16:creationId xmlns:a16="http://schemas.microsoft.com/office/drawing/2014/main" id="{8D929CA9-32DC-09CD-4682-ECF85A424E93}"/>
              </a:ext>
            </a:extLst>
          </p:cNvPr>
          <p:cNvSpPr txBox="1"/>
          <p:nvPr/>
        </p:nvSpPr>
        <p:spPr>
          <a:xfrm>
            <a:off x="4191000" y="5431160"/>
            <a:ext cx="4800600" cy="923330"/>
          </a:xfrm>
          <a:prstGeom prst="rect">
            <a:avLst/>
          </a:prstGeom>
          <a:noFill/>
        </p:spPr>
        <p:txBody>
          <a:bodyPr wrap="square">
            <a:spAutoFit/>
          </a:bodyPr>
          <a:lstStyle/>
          <a:p>
            <a:r>
              <a:rPr lang="en-US" b="0" i="0" dirty="0">
                <a:solidFill>
                  <a:srgbClr val="0070C0"/>
                </a:solidFill>
                <a:effectLst/>
                <a:latin typeface="Helvetica Neue"/>
              </a:rPr>
              <a:t>Greater exposure to adverse SDOH over the life course results in poor health</a:t>
            </a:r>
            <a:r>
              <a:rPr lang="en-US" dirty="0">
                <a:solidFill>
                  <a:srgbClr val="0070C0"/>
                </a:solidFill>
                <a:latin typeface="Helvetica Neue"/>
              </a:rPr>
              <a:t>. Use quality data to identify inequities &amp; take action. </a:t>
            </a:r>
            <a:endParaRPr lang="en-US" dirty="0">
              <a:solidFill>
                <a:srgbClr val="0070C0"/>
              </a:solidFill>
            </a:endParaRPr>
          </a:p>
        </p:txBody>
      </p:sp>
      <p:pic>
        <p:nvPicPr>
          <p:cNvPr id="7" name="Picture 6">
            <a:extLst>
              <a:ext uri="{FF2B5EF4-FFF2-40B4-BE49-F238E27FC236}">
                <a16:creationId xmlns:a16="http://schemas.microsoft.com/office/drawing/2014/main" id="{7A859CB4-5679-A3AC-1291-BAE21E8D5E30}"/>
              </a:ext>
            </a:extLst>
          </p:cNvPr>
          <p:cNvPicPr>
            <a:picLocks noChangeAspect="1"/>
          </p:cNvPicPr>
          <p:nvPr/>
        </p:nvPicPr>
        <p:blipFill>
          <a:blip r:embed="rId3"/>
          <a:stretch>
            <a:fillRect/>
          </a:stretch>
        </p:blipFill>
        <p:spPr>
          <a:xfrm>
            <a:off x="5796545" y="4165928"/>
            <a:ext cx="2667000" cy="749210"/>
          </a:xfrm>
          <a:prstGeom prst="rect">
            <a:avLst/>
          </a:prstGeom>
        </p:spPr>
      </p:pic>
    </p:spTree>
    <p:extLst>
      <p:ext uri="{BB962C8B-B14F-4D97-AF65-F5344CB8AC3E}">
        <p14:creationId xmlns:p14="http://schemas.microsoft.com/office/powerpoint/2010/main" val="5229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477000" cy="3810000"/>
          </a:xfrm>
        </p:spPr>
        <p:txBody>
          <a:bodyPr rtlCol="0">
            <a:normAutofit fontScale="85000" lnSpcReduction="2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Watch for intestinal obstruction</a:t>
            </a:r>
          </a:p>
          <a:p>
            <a:pPr eaLnBrk="1" fontAlgn="auto" hangingPunct="1">
              <a:spcAft>
                <a:spcPts val="0"/>
              </a:spcAft>
              <a:defRPr/>
            </a:pPr>
            <a:r>
              <a:rPr lang="en-US" sz="2800" dirty="0">
                <a:solidFill>
                  <a:srgbClr val="0070C0"/>
                </a:solidFill>
              </a:rPr>
              <a:t>Use of non-FDA </a:t>
            </a:r>
            <a:r>
              <a:rPr lang="en-US" sz="2800" i="1" dirty="0">
                <a:solidFill>
                  <a:srgbClr val="0070C0"/>
                </a:solidFill>
              </a:rPr>
              <a:t>compounded</a:t>
            </a:r>
            <a:r>
              <a:rPr lang="en-US" sz="2800" dirty="0">
                <a:solidFill>
                  <a:srgbClr val="0070C0"/>
                </a:solidFill>
              </a:rPr>
              <a:t> products not recommended</a:t>
            </a:r>
          </a:p>
          <a:p>
            <a:pPr eaLnBrk="1" fontAlgn="auto" hangingPunct="1">
              <a:spcAft>
                <a:spcPts val="0"/>
              </a:spcAft>
              <a:defRPr/>
            </a:pPr>
            <a:r>
              <a:rPr lang="en-US" sz="2800" dirty="0">
                <a:solidFill>
                  <a:srgbClr val="0070C0"/>
                </a:solidFill>
              </a:rPr>
              <a:t>Avoid with history pancreatitis</a:t>
            </a:r>
          </a:p>
          <a:p>
            <a:pPr eaLnBrk="1" fontAlgn="auto" hangingPunct="1">
              <a:spcAft>
                <a:spcPts val="0"/>
              </a:spcAft>
              <a:defRPr/>
            </a:pPr>
            <a:r>
              <a:rPr lang="en-US" sz="2800" dirty="0">
                <a:solidFill>
                  <a:srgbClr val="0070C0"/>
                </a:solidFill>
              </a:rPr>
              <a:t>If on tirzepitide, use back up contraception for first 4 weeks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pic>
        <p:nvPicPr>
          <p:cNvPr id="2" name="Picture 1">
            <a:extLst>
              <a:ext uri="{FF2B5EF4-FFF2-40B4-BE49-F238E27FC236}">
                <a16:creationId xmlns:a16="http://schemas.microsoft.com/office/drawing/2014/main" id="{9AAE6078-C889-4AE4-5566-83D11C58C791}"/>
              </a:ext>
            </a:extLst>
          </p:cNvPr>
          <p:cNvPicPr>
            <a:picLocks noChangeAspect="1"/>
          </p:cNvPicPr>
          <p:nvPr/>
        </p:nvPicPr>
        <p:blipFill>
          <a:blip r:embed="rId4"/>
          <a:stretch>
            <a:fillRect/>
          </a:stretch>
        </p:blipFill>
        <p:spPr>
          <a:xfrm>
            <a:off x="6545929" y="4191000"/>
            <a:ext cx="2396469" cy="637949"/>
          </a:xfrm>
          <a:prstGeom prst="rect">
            <a:avLst/>
          </a:prstGeom>
        </p:spPr>
      </p:pic>
      <p:sp>
        <p:nvSpPr>
          <p:cNvPr id="5" name="TextBox 4">
            <a:extLst>
              <a:ext uri="{FF2B5EF4-FFF2-40B4-BE49-F238E27FC236}">
                <a16:creationId xmlns:a16="http://schemas.microsoft.com/office/drawing/2014/main" id="{D5594EAF-5AFA-04A9-31E4-11AC0FA0FB35}"/>
              </a:ext>
            </a:extLst>
          </p:cNvPr>
          <p:cNvSpPr txBox="1"/>
          <p:nvPr/>
        </p:nvSpPr>
        <p:spPr>
          <a:xfrm>
            <a:off x="609600" y="5235597"/>
            <a:ext cx="7924800" cy="1323439"/>
          </a:xfrm>
          <a:prstGeom prst="rect">
            <a:avLst/>
          </a:prstGeom>
          <a:solidFill>
            <a:schemeClr val="bg2"/>
          </a:solidFill>
        </p:spPr>
        <p:txBody>
          <a:bodyPr wrap="square">
            <a:spAutoFit/>
          </a:bodyPr>
          <a:lstStyle/>
          <a:p>
            <a:pPr marL="0" marR="0"/>
            <a:r>
              <a:rPr lang="en-US" sz="2000" dirty="0">
                <a:effectLst/>
                <a:latin typeface="Aptos" panose="020B0004020202020204" pitchFamily="34" charset="0"/>
                <a:ea typeface="Aptos" panose="020B0004020202020204" pitchFamily="34" charset="0"/>
                <a:cs typeface="Aptos" panose="020B0004020202020204" pitchFamily="34" charset="0"/>
              </a:rPr>
              <a:t>Sudden discontinuation of semaglutide and tirzepitide results in regain of one-half to two-thirds of the weight loss within 1 year. </a:t>
            </a:r>
            <a:r>
              <a:rPr lang="en-US" sz="2000" dirty="0">
                <a:latin typeface="Aptos" panose="020B0004020202020204" pitchFamily="34" charset="0"/>
                <a:ea typeface="Aptos" panose="020B0004020202020204" pitchFamily="34" charset="0"/>
                <a:cs typeface="Aptos" panose="020B0004020202020204" pitchFamily="34" charset="0"/>
              </a:rPr>
              <a:t>Consider trying </a:t>
            </a:r>
            <a:r>
              <a:rPr lang="en-US" sz="2000" dirty="0">
                <a:effectLst/>
                <a:latin typeface="Aptos" panose="020B0004020202020204" pitchFamily="34" charset="0"/>
                <a:ea typeface="Aptos" panose="020B0004020202020204" pitchFamily="34" charset="0"/>
                <a:cs typeface="Aptos" panose="020B0004020202020204" pitchFamily="34" charset="0"/>
              </a:rPr>
              <a:t>lowest effective dose, using intermittent therapy, or stopping medication followed by close weight monitoring.</a:t>
            </a:r>
          </a:p>
        </p:txBody>
      </p:sp>
    </p:spTree>
    <p:extLst>
      <p:ext uri="{BB962C8B-B14F-4D97-AF65-F5344CB8AC3E}">
        <p14:creationId xmlns:p14="http://schemas.microsoft.com/office/powerpoint/2010/main" val="123565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7</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2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
        <p:nvSpPr>
          <p:cNvPr id="5" name="Oval 4">
            <a:extLst>
              <a:ext uri="{FF2B5EF4-FFF2-40B4-BE49-F238E27FC236}">
                <a16:creationId xmlns:a16="http://schemas.microsoft.com/office/drawing/2014/main" id="{A4FA66DC-8245-7274-9466-E680BBEB724C}"/>
              </a:ext>
            </a:extLst>
          </p:cNvPr>
          <p:cNvSpPr/>
          <p:nvPr/>
        </p:nvSpPr>
        <p:spPr>
          <a:xfrm>
            <a:off x="407572" y="4343401"/>
            <a:ext cx="7064742" cy="685800"/>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01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872947"/>
          </a:xfrm>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604053"/>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292604403"/>
                    </a:ext>
                  </a:extLst>
                </a:gridCol>
                <a:gridCol w="1828800">
                  <a:extLst>
                    <a:ext uri="{9D8B030D-6E8A-4147-A177-3AD203B41FA5}">
                      <a16:colId xmlns:a16="http://schemas.microsoft.com/office/drawing/2014/main" val="3799880676"/>
                    </a:ext>
                  </a:extLst>
                </a:gridCol>
                <a:gridCol w="1524000">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 Kidney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br>
                        <a:rPr lang="en-US" dirty="0"/>
                      </a:br>
                      <a:r>
                        <a:rPr lang="en-US" dirty="0">
                          <a:solidFill>
                            <a:srgbClr val="0070C0"/>
                          </a:solidFill>
                          <a:highlight>
                            <a:srgbClr val="FFFF00"/>
                          </a:highlight>
                        </a:rPr>
                        <a:t>Kidney protective</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pic>
        <p:nvPicPr>
          <p:cNvPr id="3" name="Picture 2">
            <a:extLst>
              <a:ext uri="{FF2B5EF4-FFF2-40B4-BE49-F238E27FC236}">
                <a16:creationId xmlns:a16="http://schemas.microsoft.com/office/drawing/2014/main" id="{C9040758-61D3-DE41-C02D-F51B66D62182}"/>
              </a:ext>
            </a:extLst>
          </p:cNvPr>
          <p:cNvPicPr>
            <a:picLocks noChangeAspect="1"/>
          </p:cNvPicPr>
          <p:nvPr/>
        </p:nvPicPr>
        <p:blipFill>
          <a:blip r:embed="rId3"/>
          <a:stretch>
            <a:fillRect/>
          </a:stretch>
        </p:blipFill>
        <p:spPr>
          <a:xfrm>
            <a:off x="6330489" y="2982811"/>
            <a:ext cx="2396469" cy="637949"/>
          </a:xfrm>
          <a:prstGeom prst="rect">
            <a:avLst/>
          </a:prstGeom>
        </p:spPr>
      </p:pic>
      <p:sp>
        <p:nvSpPr>
          <p:cNvPr id="5" name="TextBox 4">
            <a:extLst>
              <a:ext uri="{FF2B5EF4-FFF2-40B4-BE49-F238E27FC236}">
                <a16:creationId xmlns:a16="http://schemas.microsoft.com/office/drawing/2014/main" id="{57D0E662-2043-453F-CA09-103629455F86}"/>
              </a:ext>
            </a:extLst>
          </p:cNvPr>
          <p:cNvSpPr txBox="1"/>
          <p:nvPr/>
        </p:nvSpPr>
        <p:spPr>
          <a:xfrm>
            <a:off x="457200" y="1025347"/>
            <a:ext cx="8269758" cy="923330"/>
          </a:xfrm>
          <a:prstGeom prst="rect">
            <a:avLst/>
          </a:prstGeom>
          <a:solidFill>
            <a:schemeClr val="bg1"/>
          </a:solidFill>
        </p:spPr>
        <p:txBody>
          <a:bodyPr wrap="square">
            <a:spAutoFit/>
          </a:bodyPr>
          <a:lstStyle/>
          <a:p>
            <a:pPr marL="0" marR="0"/>
            <a:r>
              <a:rPr lang="en-US" dirty="0">
                <a:latin typeface="Aptos" panose="020B0004020202020204" pitchFamily="34" charset="0"/>
                <a:ea typeface="Aptos" panose="020B0004020202020204" pitchFamily="34" charset="0"/>
                <a:cs typeface="Times New Roman" panose="02020603050405020304" pitchFamily="18" charset="0"/>
              </a:rPr>
              <a:t>“R</a:t>
            </a:r>
            <a:r>
              <a:rPr lang="en-US" sz="1800" dirty="0">
                <a:effectLst/>
                <a:latin typeface="Aptos" panose="020B0004020202020204" pitchFamily="34" charset="0"/>
                <a:ea typeface="Aptos" panose="020B0004020202020204" pitchFamily="34" charset="0"/>
                <a:cs typeface="Times New Roman" panose="02020603050405020304" pitchFamily="18" charset="0"/>
              </a:rPr>
              <a:t>ecent clinical trial suggests that the GLP-1 RA semaglutide has beneficial effect on CVD, mortality, and kidney outcomes among people with CKD</a:t>
            </a:r>
            <a:r>
              <a:rPr lang="en-US" dirty="0">
                <a:latin typeface="Aptos" panose="020B0004020202020204" pitchFamily="34" charset="0"/>
                <a:ea typeface="Aptos" panose="020B0004020202020204" pitchFamily="34" charset="0"/>
                <a:cs typeface="Times New Roman" panose="02020603050405020304" pitchFamily="18" charset="0"/>
              </a:rPr>
              <a:t> - </a:t>
            </a:r>
            <a:r>
              <a:rPr lang="en-US" sz="1800" dirty="0">
                <a:effectLst/>
                <a:latin typeface="Aptos" panose="020B0004020202020204" pitchFamily="34" charset="0"/>
                <a:ea typeface="Aptos" panose="020B0004020202020204" pitchFamily="34" charset="0"/>
                <a:cs typeface="Times New Roman" panose="02020603050405020304" pitchFamily="18" charset="0"/>
              </a:rPr>
              <a:t>recommend that semaglutide be used as another first-line agent for people with CKD”.</a:t>
            </a:r>
          </a:p>
        </p:txBody>
      </p:sp>
    </p:spTree>
    <p:extLst>
      <p:ext uri="{BB962C8B-B14F-4D97-AF65-F5344CB8AC3E}">
        <p14:creationId xmlns:p14="http://schemas.microsoft.com/office/powerpoint/2010/main" val="126708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9067-A575-3FCB-4422-8AB432F2ED3E}"/>
              </a:ext>
            </a:extLst>
          </p:cNvPr>
          <p:cNvSpPr>
            <a:spLocks noGrp="1"/>
          </p:cNvSpPr>
          <p:nvPr>
            <p:ph type="title"/>
          </p:nvPr>
        </p:nvSpPr>
        <p:spPr/>
        <p:txBody>
          <a:bodyPr/>
          <a:lstStyle/>
          <a:p>
            <a:r>
              <a:rPr lang="en-US" dirty="0"/>
              <a:t>Assessing Malnutrition</a:t>
            </a:r>
          </a:p>
        </p:txBody>
      </p:sp>
      <p:sp>
        <p:nvSpPr>
          <p:cNvPr id="3" name="Content Placeholder 2">
            <a:extLst>
              <a:ext uri="{FF2B5EF4-FFF2-40B4-BE49-F238E27FC236}">
                <a16:creationId xmlns:a16="http://schemas.microsoft.com/office/drawing/2014/main" id="{ABF46A2B-6AE6-4B40-6FF9-25F1AD7AD701}"/>
              </a:ext>
            </a:extLst>
          </p:cNvPr>
          <p:cNvSpPr>
            <a:spLocks noGrp="1"/>
          </p:cNvSpPr>
          <p:nvPr>
            <p:ph sz="quarter" idx="1"/>
          </p:nvPr>
        </p:nvSpPr>
        <p:spPr>
          <a:xfrm>
            <a:off x="381000" y="1295400"/>
            <a:ext cx="5181600" cy="5029200"/>
          </a:xfrm>
        </p:spPr>
        <p:txBody>
          <a:bodyPr>
            <a:normAutofit fontScale="77500" lnSpcReduction="20000"/>
          </a:bodyPr>
          <a:lstStyle/>
          <a:p>
            <a:r>
              <a:rPr lang="en-US" dirty="0"/>
              <a:t>At Risks Groups: </a:t>
            </a:r>
          </a:p>
          <a:p>
            <a:pPr lvl="1"/>
            <a:r>
              <a:rPr lang="en-US" dirty="0">
                <a:solidFill>
                  <a:srgbClr val="0070C0"/>
                </a:solidFill>
              </a:rPr>
              <a:t>Individuals on GLP-1 or GIP RA or after metabolic surgery </a:t>
            </a:r>
          </a:p>
          <a:p>
            <a:pPr lvl="1"/>
            <a:r>
              <a:rPr lang="en-US" dirty="0">
                <a:solidFill>
                  <a:srgbClr val="0070C0"/>
                </a:solidFill>
              </a:rPr>
              <a:t>Individuals with multiple chronic conditions </a:t>
            </a:r>
          </a:p>
          <a:p>
            <a:pPr lvl="1"/>
            <a:r>
              <a:rPr lang="en-US" dirty="0">
                <a:solidFill>
                  <a:srgbClr val="0070C0"/>
                </a:solidFill>
              </a:rPr>
              <a:t>Older age groups </a:t>
            </a:r>
          </a:p>
          <a:p>
            <a:pPr lvl="1"/>
            <a:r>
              <a:rPr lang="en-US" dirty="0">
                <a:solidFill>
                  <a:srgbClr val="0070C0"/>
                </a:solidFill>
              </a:rPr>
              <a:t>Food insecurity and poverty </a:t>
            </a:r>
          </a:p>
          <a:p>
            <a:r>
              <a:rPr lang="en-US" dirty="0"/>
              <a:t>Screen: </a:t>
            </a:r>
          </a:p>
          <a:p>
            <a:pPr lvl="1"/>
            <a:r>
              <a:rPr lang="en-US" dirty="0"/>
              <a:t>For malnutrition and sarcopenia</a:t>
            </a:r>
          </a:p>
          <a:p>
            <a:r>
              <a:rPr lang="en-US" dirty="0"/>
              <a:t>Recommend:</a:t>
            </a:r>
          </a:p>
          <a:p>
            <a:pPr lvl="1"/>
            <a:r>
              <a:rPr lang="en-US" dirty="0"/>
              <a:t>Whole- food-based eating pattern</a:t>
            </a:r>
          </a:p>
          <a:p>
            <a:pPr lvl="1"/>
            <a:r>
              <a:rPr lang="en-US" dirty="0"/>
              <a:t>Adequate protein</a:t>
            </a:r>
          </a:p>
          <a:p>
            <a:pPr lvl="1"/>
            <a:r>
              <a:rPr lang="en-US" dirty="0"/>
              <a:t>Resistance training</a:t>
            </a:r>
          </a:p>
        </p:txBody>
      </p:sp>
      <p:pic>
        <p:nvPicPr>
          <p:cNvPr id="4" name="Picture 3">
            <a:extLst>
              <a:ext uri="{FF2B5EF4-FFF2-40B4-BE49-F238E27FC236}">
                <a16:creationId xmlns:a16="http://schemas.microsoft.com/office/drawing/2014/main" id="{5C8A3FA3-EE55-E710-E1CD-7B0EAEBD84C0}"/>
              </a:ext>
            </a:extLst>
          </p:cNvPr>
          <p:cNvPicPr>
            <a:picLocks noChangeAspect="1"/>
          </p:cNvPicPr>
          <p:nvPr/>
        </p:nvPicPr>
        <p:blipFill>
          <a:blip r:embed="rId3"/>
          <a:stretch>
            <a:fillRect/>
          </a:stretch>
        </p:blipFill>
        <p:spPr>
          <a:xfrm>
            <a:off x="5763057" y="6197349"/>
            <a:ext cx="3354817" cy="545273"/>
          </a:xfrm>
          <a:prstGeom prst="rect">
            <a:avLst/>
          </a:prstGeom>
        </p:spPr>
      </p:pic>
      <p:sp>
        <p:nvSpPr>
          <p:cNvPr id="6" name="TextBox 5">
            <a:extLst>
              <a:ext uri="{FF2B5EF4-FFF2-40B4-BE49-F238E27FC236}">
                <a16:creationId xmlns:a16="http://schemas.microsoft.com/office/drawing/2014/main" id="{3E232A7E-EAEE-A253-EA4E-3A3D7CAC4069}"/>
              </a:ext>
            </a:extLst>
          </p:cNvPr>
          <p:cNvSpPr txBox="1"/>
          <p:nvPr/>
        </p:nvSpPr>
        <p:spPr>
          <a:xfrm>
            <a:off x="5736553" y="1295400"/>
            <a:ext cx="3354817" cy="1754326"/>
          </a:xfrm>
          <a:prstGeom prst="rect">
            <a:avLst/>
          </a:prstGeom>
          <a:noFill/>
        </p:spPr>
        <p:txBody>
          <a:bodyPr wrap="square">
            <a:spAutoFit/>
          </a:bodyPr>
          <a:lstStyle/>
          <a:p>
            <a:r>
              <a:rPr lang="en-US" b="0" i="0" dirty="0">
                <a:solidFill>
                  <a:srgbClr val="383636"/>
                </a:solidFill>
                <a:effectLst/>
                <a:latin typeface="Helvetica Neue"/>
              </a:rPr>
              <a:t>Malnutrition is defined by the World Health Organization as “deficiencies, excesses, or imbalances in a person’s intake of energy and/or nutrients.” </a:t>
            </a:r>
            <a:endParaRPr lang="en-US" dirty="0"/>
          </a:p>
        </p:txBody>
      </p:sp>
      <p:pic>
        <p:nvPicPr>
          <p:cNvPr id="7" name="Picture 6" descr="Old woman fingers on mouth">
            <a:extLst>
              <a:ext uri="{FF2B5EF4-FFF2-40B4-BE49-F238E27FC236}">
                <a16:creationId xmlns:a16="http://schemas.microsoft.com/office/drawing/2014/main" id="{8D7C1C4B-E745-08AF-76A8-C340967CA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49726"/>
            <a:ext cx="835396" cy="2971800"/>
          </a:xfrm>
          <a:prstGeom prst="rect">
            <a:avLst/>
          </a:prstGeom>
        </p:spPr>
      </p:pic>
    </p:spTree>
    <p:extLst>
      <p:ext uri="{BB962C8B-B14F-4D97-AF65-F5344CB8AC3E}">
        <p14:creationId xmlns:p14="http://schemas.microsoft.com/office/powerpoint/2010/main" val="63894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
        <p:nvSpPr>
          <p:cNvPr id="6" name="TextBox 5">
            <a:extLst>
              <a:ext uri="{FF2B5EF4-FFF2-40B4-BE49-F238E27FC236}">
                <a16:creationId xmlns:a16="http://schemas.microsoft.com/office/drawing/2014/main" id="{9D4FB1F3-7E32-4866-AF5B-1EAD378FE199}"/>
              </a:ext>
            </a:extLst>
          </p:cNvPr>
          <p:cNvSpPr txBox="1"/>
          <p:nvPr/>
        </p:nvSpPr>
        <p:spPr>
          <a:xfrm>
            <a:off x="461682" y="4191000"/>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MASH is when fat reaches 5% of the liver's weight</a:t>
            </a:r>
          </a:p>
        </p:txBody>
      </p:sp>
    </p:spTree>
    <p:extLst>
      <p:ext uri="{BB962C8B-B14F-4D97-AF65-F5344CB8AC3E}">
        <p14:creationId xmlns:p14="http://schemas.microsoft.com/office/powerpoint/2010/main" val="163868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Autofit/>
          </a:bodyPr>
          <a:lstStyle/>
          <a:p>
            <a:r>
              <a:rPr lang="en-US" sz="4000" dirty="0"/>
              <a:t>Metabolic </a:t>
            </a:r>
            <a:r>
              <a:rPr lang="en-US" sz="4000" dirty="0" err="1"/>
              <a:t>Sydrome</a:t>
            </a:r>
            <a:r>
              <a:rPr lang="en-US" sz="4000" dirty="0"/>
              <a:t>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&gt;70% have MASLD</a:t>
            </a:r>
          </a:p>
          <a:p>
            <a:pPr lvl="2"/>
            <a:r>
              <a:rPr lang="en-US" sz="2400" dirty="0">
                <a:solidFill>
                  <a:srgbClr val="383636"/>
                </a:solidFill>
                <a:ea typeface="Calibri" panose="020F0502020204030204" pitchFamily="34" charset="0"/>
                <a:cs typeface="Calibri" panose="020F0502020204030204" pitchFamily="34" charset="0"/>
              </a:rPr>
              <a:t>Of those 50% have MASH*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1"/>
            <a:r>
              <a:rPr lang="en-US" sz="2800" dirty="0">
                <a:solidFill>
                  <a:srgbClr val="383636"/>
                </a:solidFill>
                <a:ea typeface="Calibri" panose="020F0502020204030204" pitchFamily="34" charset="0"/>
                <a:cs typeface="Calibri" panose="020F0502020204030204" pitchFamily="34" charset="0"/>
              </a:rPr>
              <a:t>Adults with type 1</a:t>
            </a:r>
          </a:p>
          <a:p>
            <a:pPr lvl="2"/>
            <a:r>
              <a:rPr lang="en-US" sz="2400" dirty="0">
                <a:solidFill>
                  <a:srgbClr val="383636"/>
                </a:solidFill>
                <a:ea typeface="Calibri" panose="020F0502020204030204" pitchFamily="34" charset="0"/>
                <a:cs typeface="Calibri" panose="020F0502020204030204" pitchFamily="34" charset="0"/>
              </a:rPr>
              <a:t>20% have MASLD   </a:t>
            </a: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lvl="8" algn="ctr"/>
            <a:r>
              <a:rPr lang="en-US" sz="2400" dirty="0">
                <a:latin typeface="Calibri" panose="020F0502020204030204" pitchFamily="34" charset="0"/>
                <a:cs typeface="Calibri" panose="020F0502020204030204" pitchFamily="34" charset="0"/>
              </a:rPr>
              <a:t> *</a:t>
            </a:r>
            <a:endParaRPr lang="en-US" sz="800" dirty="0">
              <a:solidFill>
                <a:srgbClr val="383636"/>
              </a:solidFill>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AC88B66-38E2-49B9-D5DD-29E835454D2D}"/>
              </a:ext>
            </a:extLst>
          </p:cNvPr>
          <p:cNvSpPr txBox="1"/>
          <p:nvPr/>
        </p:nvSpPr>
        <p:spPr>
          <a:xfrm>
            <a:off x="5334000" y="3270679"/>
            <a:ext cx="3048000" cy="1569660"/>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*ALT &amp; AST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 if more if 30+ for 6 </a:t>
            </a:r>
            <a:r>
              <a:rPr lang="en-US" sz="2400" dirty="0" err="1">
                <a:latin typeface="Calibri" panose="020F0502020204030204" pitchFamily="34" charset="0"/>
                <a:cs typeface="Calibri" panose="020F0502020204030204" pitchFamily="34" charset="0"/>
              </a:rPr>
              <a:t>mo’s</a:t>
            </a:r>
            <a:r>
              <a:rPr lang="en-US" sz="2400" dirty="0">
                <a:latin typeface="Calibri" panose="020F0502020204030204" pitchFamily="34" charset="0"/>
                <a:cs typeface="Calibri" panose="020F0502020204030204" pitchFamily="34" charset="0"/>
              </a:rPr>
              <a:t> - ADA)</a:t>
            </a:r>
            <a:br>
              <a:rPr lang="en-US" sz="2400" dirty="0">
                <a:latin typeface="Calibri" panose="020F0502020204030204" pitchFamily="34" charset="0"/>
                <a:cs typeface="Calibri" panose="020F0502020204030204" pitchFamily="34" charset="0"/>
              </a:rPr>
            </a:br>
            <a:endParaRPr lang="en-US" sz="2400" dirty="0">
              <a:solidFill>
                <a:srgbClr val="0070C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4" name="Picture 3">
            <a:extLst>
              <a:ext uri="{FF2B5EF4-FFF2-40B4-BE49-F238E27FC236}">
                <a16:creationId xmlns:a16="http://schemas.microsoft.com/office/drawing/2014/main" id="{34067B61-27DB-7BA5-651B-C0B2636A1A04}"/>
              </a:ext>
            </a:extLst>
          </p:cNvPr>
          <p:cNvPicPr>
            <a:picLocks noChangeAspect="1"/>
          </p:cNvPicPr>
          <p:nvPr/>
        </p:nvPicPr>
        <p:blipFill>
          <a:blip r:embed="rId4"/>
          <a:stretch>
            <a:fillRect/>
          </a:stretch>
        </p:blipFill>
        <p:spPr>
          <a:xfrm>
            <a:off x="452887" y="6249110"/>
            <a:ext cx="4076724" cy="452424"/>
          </a:xfrm>
          <a:prstGeom prst="rect">
            <a:avLst/>
          </a:prstGeom>
        </p:spPr>
      </p:pic>
    </p:spTree>
    <p:extLst>
      <p:ext uri="{BB962C8B-B14F-4D97-AF65-F5344CB8AC3E}">
        <p14:creationId xmlns:p14="http://schemas.microsoft.com/office/powerpoint/2010/main" val="24033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641" y="228600"/>
            <a:ext cx="8438359" cy="990600"/>
          </a:xfrm>
        </p:spPr>
        <p:txBody>
          <a:bodyPr>
            <a:noAutofit/>
          </a:bodyPr>
          <a:lstStyle/>
          <a:p>
            <a:r>
              <a:rPr lang="en-US" sz="4000" dirty="0"/>
              <a:t>Natural History of MASLD to MASH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
        <p:nvSpPr>
          <p:cNvPr id="3" name="TextBox 2">
            <a:extLst>
              <a:ext uri="{FF2B5EF4-FFF2-40B4-BE49-F238E27FC236}">
                <a16:creationId xmlns:a16="http://schemas.microsoft.com/office/drawing/2014/main" id="{9BAC0762-A95D-4A70-89AF-6607C4C5D992}"/>
              </a:ext>
            </a:extLst>
          </p:cNvPr>
          <p:cNvSpPr txBox="1"/>
          <p:nvPr/>
        </p:nvSpPr>
        <p:spPr>
          <a:xfrm>
            <a:off x="324641" y="4999166"/>
            <a:ext cx="5816361"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MASLD – Metabolic Assoc Steatotic Liver Dx  </a:t>
            </a:r>
          </a:p>
          <a:p>
            <a:r>
              <a:rPr lang="en-US" dirty="0">
                <a:latin typeface="Calibri" panose="020F0502020204030204" pitchFamily="34" charset="0"/>
                <a:cs typeface="Calibri" panose="020F0502020204030204" pitchFamily="34" charset="0"/>
              </a:rPr>
              <a:t>MASH – Metabolic Assoc Steatohepatitis</a:t>
            </a:r>
          </a:p>
        </p:txBody>
      </p:sp>
    </p:spTree>
    <p:custDataLst>
      <p:tags r:id="rId1"/>
    </p:custDataLst>
    <p:extLst>
      <p:ext uri="{BB962C8B-B14F-4D97-AF65-F5344CB8AC3E}">
        <p14:creationId xmlns:p14="http://schemas.microsoft.com/office/powerpoint/2010/main" val="135332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MASH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62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62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pic>
        <p:nvPicPr>
          <p:cNvPr id="7" name="Picture 6">
            <a:extLst>
              <a:ext uri="{FF2B5EF4-FFF2-40B4-BE49-F238E27FC236}">
                <a16:creationId xmlns:a16="http://schemas.microsoft.com/office/drawing/2014/main" id="{667D0BC9-CA8D-0FA8-181E-4B4127401529}"/>
              </a:ext>
            </a:extLst>
          </p:cNvPr>
          <p:cNvPicPr>
            <a:picLocks noChangeAspect="1"/>
          </p:cNvPicPr>
          <p:nvPr/>
        </p:nvPicPr>
        <p:blipFill>
          <a:blip r:embed="rId4"/>
          <a:stretch>
            <a:fillRect/>
          </a:stretch>
        </p:blipFill>
        <p:spPr>
          <a:xfrm>
            <a:off x="457200" y="1164262"/>
            <a:ext cx="4174738" cy="2108039"/>
          </a:xfrm>
          <a:prstGeom prst="rect">
            <a:avLst/>
          </a:prstGeom>
        </p:spPr>
      </p:pic>
    </p:spTree>
    <p:extLst>
      <p:ext uri="{BB962C8B-B14F-4D97-AF65-F5344CB8AC3E}">
        <p14:creationId xmlns:p14="http://schemas.microsoft.com/office/powerpoint/2010/main" val="374859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Autofit/>
          </a:bodyPr>
          <a:lstStyle/>
          <a:p>
            <a:r>
              <a:rPr lang="en-US" sz="3600" dirty="0"/>
              <a:t>Other Treatments for MASLD and MASH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a:lnSpc>
                <a:spcPct val="90000"/>
              </a:lnSpc>
            </a:pPr>
            <a:endParaRPr lang="en-US" sz="2500" dirty="0"/>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17BD9F05-EEBD-F25B-B6B4-0795F663009F}"/>
              </a:ext>
            </a:extLst>
          </p:cNvPr>
          <p:cNvPicPr>
            <a:picLocks noChangeAspect="1"/>
          </p:cNvPicPr>
          <p:nvPr/>
        </p:nvPicPr>
        <p:blipFill>
          <a:blip r:embed="rId4"/>
          <a:stretch>
            <a:fillRect/>
          </a:stretch>
        </p:blipFill>
        <p:spPr>
          <a:xfrm>
            <a:off x="457200" y="6176976"/>
            <a:ext cx="4076724" cy="524558"/>
          </a:xfrm>
          <a:prstGeom prst="rect">
            <a:avLst/>
          </a:prstGeom>
        </p:spPr>
      </p:pic>
    </p:spTree>
    <p:extLst>
      <p:ext uri="{BB962C8B-B14F-4D97-AF65-F5344CB8AC3E}">
        <p14:creationId xmlns:p14="http://schemas.microsoft.com/office/powerpoint/2010/main" val="141035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9FF6-6FE3-4BCB-A9E7-0C9307DF1212}"/>
              </a:ext>
            </a:extLst>
          </p:cNvPr>
          <p:cNvSpPr>
            <a:spLocks noGrp="1"/>
          </p:cNvSpPr>
          <p:nvPr>
            <p:ph type="title"/>
          </p:nvPr>
        </p:nvSpPr>
        <p:spPr/>
        <p:txBody>
          <a:bodyPr/>
          <a:lstStyle/>
          <a:p>
            <a:r>
              <a:rPr lang="en-US" dirty="0"/>
              <a:t>JR Return Visit 1 Year – Big Strides</a:t>
            </a:r>
          </a:p>
        </p:txBody>
      </p:sp>
      <p:sp>
        <p:nvSpPr>
          <p:cNvPr id="3" name="Content Placeholder 2">
            <a:extLst>
              <a:ext uri="{FF2B5EF4-FFF2-40B4-BE49-F238E27FC236}">
                <a16:creationId xmlns:a16="http://schemas.microsoft.com/office/drawing/2014/main" id="{94DF86B6-25A5-4A1A-A205-5B832C4F876D}"/>
              </a:ext>
            </a:extLst>
          </p:cNvPr>
          <p:cNvSpPr>
            <a:spLocks noGrp="1"/>
          </p:cNvSpPr>
          <p:nvPr>
            <p:ph sz="quarter" idx="1"/>
          </p:nvPr>
        </p:nvSpPr>
        <p:spPr>
          <a:xfrm>
            <a:off x="457200" y="1219200"/>
            <a:ext cx="4041648" cy="5257800"/>
          </a:xfrm>
        </p:spPr>
        <p:txBody>
          <a:bodyPr>
            <a:normAutofit fontScale="55000" lnSpcReduction="20000"/>
          </a:bodyPr>
          <a:lstStyle/>
          <a:p>
            <a:r>
              <a:rPr lang="en-US" dirty="0"/>
              <a:t>A1c </a:t>
            </a:r>
            <a:r>
              <a:rPr lang="en-US" dirty="0">
                <a:solidFill>
                  <a:srgbClr val="0070C0"/>
                </a:solidFill>
              </a:rPr>
              <a:t>6.6%</a:t>
            </a:r>
          </a:p>
          <a:p>
            <a:r>
              <a:rPr lang="en-US" dirty="0">
                <a:solidFill>
                  <a:srgbClr val="0070C0"/>
                </a:solidFill>
              </a:rPr>
              <a:t>LDL 104 (was 164), </a:t>
            </a:r>
            <a:r>
              <a:rPr lang="en-US" dirty="0"/>
              <a:t>Trig 169</a:t>
            </a:r>
          </a:p>
          <a:p>
            <a:r>
              <a:rPr lang="en-US" dirty="0"/>
              <a:t>B/P 128/76</a:t>
            </a:r>
          </a:p>
          <a:p>
            <a:r>
              <a:rPr lang="en-US" dirty="0"/>
              <a:t>UACR &lt; 30, GFR &gt;60</a:t>
            </a:r>
          </a:p>
          <a:p>
            <a:r>
              <a:rPr lang="en-US" dirty="0"/>
              <a:t>Liver enzymes below 30</a:t>
            </a:r>
          </a:p>
          <a:p>
            <a:r>
              <a:rPr lang="en-US" dirty="0"/>
              <a:t>Saw dentist</a:t>
            </a:r>
          </a:p>
          <a:p>
            <a:r>
              <a:rPr lang="en-US" dirty="0"/>
              <a:t>Exercising regularly</a:t>
            </a:r>
          </a:p>
          <a:p>
            <a:pPr marL="0" indent="0">
              <a:buNone/>
            </a:pPr>
            <a:endParaRPr lang="en-US" dirty="0"/>
          </a:p>
          <a:p>
            <a:r>
              <a:rPr lang="en-US" dirty="0"/>
              <a:t>Meds include:</a:t>
            </a:r>
          </a:p>
          <a:p>
            <a:pPr lvl="1"/>
            <a:r>
              <a:rPr lang="en-US" dirty="0"/>
              <a:t>Metformin 2000 mg</a:t>
            </a:r>
          </a:p>
          <a:p>
            <a:pPr lvl="1"/>
            <a:r>
              <a:rPr lang="en-US" dirty="0"/>
              <a:t>Empagliflozin 25 mg</a:t>
            </a:r>
          </a:p>
          <a:p>
            <a:pPr lvl="1"/>
            <a:r>
              <a:rPr lang="en-US" dirty="0"/>
              <a:t>Pioglitazone 15mg (for liver)</a:t>
            </a:r>
          </a:p>
          <a:p>
            <a:pPr lvl="1"/>
            <a:r>
              <a:rPr lang="en-US" strike="sngStrike" dirty="0"/>
              <a:t>Glipizide 20 mg BID </a:t>
            </a:r>
            <a:r>
              <a:rPr lang="en-US" strike="sngStrike" dirty="0">
                <a:solidFill>
                  <a:srgbClr val="0070C0"/>
                </a:solidFill>
              </a:rPr>
              <a:t> </a:t>
            </a:r>
          </a:p>
          <a:p>
            <a:pPr lvl="1"/>
            <a:r>
              <a:rPr lang="en-US" strike="sngStrike" dirty="0"/>
              <a:t>Basal insulin </a:t>
            </a:r>
            <a:r>
              <a:rPr lang="en-US" strike="sngStrike" dirty="0">
                <a:solidFill>
                  <a:srgbClr val="0070C0"/>
                </a:solidFill>
              </a:rPr>
              <a:t>15 units</a:t>
            </a:r>
          </a:p>
          <a:p>
            <a:pPr lvl="1"/>
            <a:r>
              <a:rPr lang="en-US" dirty="0"/>
              <a:t>Lovastatin 40 mg </a:t>
            </a:r>
            <a:r>
              <a:rPr lang="en-US" dirty="0">
                <a:solidFill>
                  <a:srgbClr val="0070C0"/>
                </a:solidFill>
              </a:rPr>
              <a:t>(increase?)</a:t>
            </a:r>
          </a:p>
          <a:p>
            <a:pPr lvl="1"/>
            <a:r>
              <a:rPr lang="en-US" dirty="0"/>
              <a:t>Lisinopril 40 mg</a:t>
            </a:r>
          </a:p>
          <a:p>
            <a:pPr lvl="1"/>
            <a:r>
              <a:rPr lang="en-US" dirty="0"/>
              <a:t>Ozempic 0.5mg</a:t>
            </a:r>
          </a:p>
          <a:p>
            <a:pPr marL="0" indent="0">
              <a:buNone/>
            </a:pPr>
            <a:endParaRPr lang="en-US" dirty="0"/>
          </a:p>
        </p:txBody>
      </p:sp>
      <p:sp>
        <p:nvSpPr>
          <p:cNvPr id="4" name="Content Placeholder 3">
            <a:extLst>
              <a:ext uri="{FF2B5EF4-FFF2-40B4-BE49-F238E27FC236}">
                <a16:creationId xmlns:a16="http://schemas.microsoft.com/office/drawing/2014/main" id="{FCCB9996-AE2F-4EA6-A565-C53F67F3B739}"/>
              </a:ext>
            </a:extLst>
          </p:cNvPr>
          <p:cNvSpPr>
            <a:spLocks noGrp="1"/>
          </p:cNvSpPr>
          <p:nvPr>
            <p:ph sz="quarter" idx="2"/>
          </p:nvPr>
        </p:nvSpPr>
        <p:spPr/>
        <p:txBody>
          <a:bodyPr>
            <a:normAutofit fontScale="55000" lnSpcReduction="20000"/>
          </a:bodyPr>
          <a:lstStyle/>
          <a:p>
            <a:r>
              <a:rPr lang="en-US" dirty="0"/>
              <a:t>JR checks BG 7 -10 times a week.</a:t>
            </a:r>
          </a:p>
          <a:p>
            <a:pPr lvl="1"/>
            <a:r>
              <a:rPr lang="en-US" dirty="0">
                <a:solidFill>
                  <a:srgbClr val="0070C0"/>
                </a:solidFill>
              </a:rPr>
              <a:t>Experiencing 2-3 lows a week</a:t>
            </a:r>
          </a:p>
          <a:p>
            <a:pPr lvl="1"/>
            <a:r>
              <a:rPr lang="en-US" dirty="0">
                <a:solidFill>
                  <a:srgbClr val="0070C0"/>
                </a:solidFill>
              </a:rPr>
              <a:t>Lowest BG was 54</a:t>
            </a:r>
          </a:p>
          <a:p>
            <a:pPr lvl="1"/>
            <a:r>
              <a:rPr lang="en-US" dirty="0">
                <a:solidFill>
                  <a:srgbClr val="0070C0"/>
                </a:solidFill>
              </a:rPr>
              <a:t>Highest 198</a:t>
            </a:r>
          </a:p>
          <a:p>
            <a:pPr lvl="1"/>
            <a:endParaRPr lang="en-US" dirty="0"/>
          </a:p>
          <a:p>
            <a:endParaRPr lang="en-US" dirty="0"/>
          </a:p>
        </p:txBody>
      </p:sp>
      <p:pic>
        <p:nvPicPr>
          <p:cNvPr id="6" name="Picture 5" descr="Businessman sitting down explaining">
            <a:extLst>
              <a:ext uri="{FF2B5EF4-FFF2-40B4-BE49-F238E27FC236}">
                <a16:creationId xmlns:a16="http://schemas.microsoft.com/office/drawing/2014/main" id="{F3958085-9FAC-4FF3-A528-02C4D10DA9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5222" y="3061764"/>
            <a:ext cx="1941190" cy="3554696"/>
          </a:xfrm>
          <a:prstGeom prst="rect">
            <a:avLst/>
          </a:prstGeom>
        </p:spPr>
      </p:pic>
      <p:sp>
        <p:nvSpPr>
          <p:cNvPr id="7" name="TextBox 6">
            <a:extLst>
              <a:ext uri="{FF2B5EF4-FFF2-40B4-BE49-F238E27FC236}">
                <a16:creationId xmlns:a16="http://schemas.microsoft.com/office/drawing/2014/main" id="{E63C4474-7DF3-4E90-88D5-078D9472095B}"/>
              </a:ext>
            </a:extLst>
          </p:cNvPr>
          <p:cNvSpPr txBox="1"/>
          <p:nvPr/>
        </p:nvSpPr>
        <p:spPr>
          <a:xfrm>
            <a:off x="4556384" y="3685032"/>
            <a:ext cx="2368838" cy="2677656"/>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Decide to hold insulin and stop glipizide.</a:t>
            </a:r>
          </a:p>
          <a:p>
            <a:r>
              <a:rPr lang="en-US" b="1" dirty="0">
                <a:solidFill>
                  <a:srgbClr val="0070C0"/>
                </a:solidFill>
                <a:latin typeface="Calibri" panose="020F0502020204030204" pitchFamily="34" charset="0"/>
                <a:cs typeface="Calibri" panose="020F0502020204030204" pitchFamily="34" charset="0"/>
              </a:rPr>
              <a:t>If BG levels increase, add GLP-1 to plan.</a:t>
            </a:r>
          </a:p>
          <a:p>
            <a:r>
              <a:rPr lang="en-US" b="1" dirty="0">
                <a:solidFill>
                  <a:srgbClr val="0070C0"/>
                </a:solidFill>
                <a:latin typeface="Calibri" panose="020F0502020204030204" pitchFamily="34" charset="0"/>
                <a:cs typeface="Calibri" panose="020F0502020204030204" pitchFamily="34" charset="0"/>
              </a:rPr>
              <a:t> Return in 3 </a:t>
            </a:r>
            <a:r>
              <a:rPr lang="en-US" b="1" dirty="0" err="1">
                <a:solidFill>
                  <a:srgbClr val="0070C0"/>
                </a:solidFill>
                <a:latin typeface="Calibri" panose="020F0502020204030204" pitchFamily="34" charset="0"/>
                <a:cs typeface="Calibri" panose="020F0502020204030204" pitchFamily="34" charset="0"/>
              </a:rPr>
              <a:t>mo’s</a:t>
            </a:r>
            <a:endParaRPr lang="en-US"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426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p:cTn id="23"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457200" y="1260093"/>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371600" y="5597907"/>
            <a:ext cx="6000750" cy="937949"/>
          </a:xfrm>
          <a:prstGeom prst="rect">
            <a:avLst/>
          </a:prstGeom>
          <a:noFill/>
        </p:spPr>
        <p:txBody>
          <a:bodyPr wrap="square">
            <a:spAutoFit/>
          </a:bodyPr>
          <a:lstStyle/>
          <a:p>
            <a:pPr algn="ct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2"/>
          <a:stretch>
            <a:fillRect/>
          </a:stretch>
        </p:blipFill>
        <p:spPr>
          <a:xfrm>
            <a:off x="6126911" y="1836707"/>
            <a:ext cx="2703842" cy="1802561"/>
          </a:xfrm>
          <a:prstGeom prst="rect">
            <a:avLst/>
          </a:prstGeom>
        </p:spPr>
      </p:pic>
      <p:pic>
        <p:nvPicPr>
          <p:cNvPr id="5" name="Picture 4">
            <a:extLst>
              <a:ext uri="{FF2B5EF4-FFF2-40B4-BE49-F238E27FC236}">
                <a16:creationId xmlns:a16="http://schemas.microsoft.com/office/drawing/2014/main" id="{11702E9A-0AE7-CEB9-DB5A-1BE19FEC10D3}"/>
              </a:ext>
            </a:extLst>
          </p:cNvPr>
          <p:cNvPicPr>
            <a:picLocks noChangeAspect="1"/>
          </p:cNvPicPr>
          <p:nvPr/>
        </p:nvPicPr>
        <p:blipFill>
          <a:blip r:embed="rId3"/>
          <a:stretch>
            <a:fillRect/>
          </a:stretch>
        </p:blipFill>
        <p:spPr>
          <a:xfrm>
            <a:off x="6179663" y="3639267"/>
            <a:ext cx="2667000" cy="749210"/>
          </a:xfrm>
          <a:prstGeom prst="rect">
            <a:avLst/>
          </a:prstGeom>
        </p:spPr>
      </p:pic>
    </p:spTree>
    <p:extLst>
      <p:ext uri="{BB962C8B-B14F-4D97-AF65-F5344CB8AC3E}">
        <p14:creationId xmlns:p14="http://schemas.microsoft.com/office/powerpoint/2010/main" val="37310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70059-AA95-847E-E248-8FF90572C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78B43-A91B-77E4-1ADF-19D8677F3E45}"/>
              </a:ext>
            </a:extLst>
          </p:cNvPr>
          <p:cNvSpPr>
            <a:spLocks noGrp="1"/>
          </p:cNvSpPr>
          <p:nvPr>
            <p:ph type="title"/>
          </p:nvPr>
        </p:nvSpPr>
        <p:spPr/>
        <p:txBody>
          <a:bodyPr/>
          <a:lstStyle/>
          <a:p>
            <a:r>
              <a:rPr lang="en-US" dirty="0"/>
              <a:t>JR Return Visit 3 Years – Stuck</a:t>
            </a:r>
          </a:p>
        </p:txBody>
      </p:sp>
      <p:sp>
        <p:nvSpPr>
          <p:cNvPr id="3" name="Content Placeholder 2">
            <a:extLst>
              <a:ext uri="{FF2B5EF4-FFF2-40B4-BE49-F238E27FC236}">
                <a16:creationId xmlns:a16="http://schemas.microsoft.com/office/drawing/2014/main" id="{AFEC80CA-CD09-40F2-E069-E766D2E42AC1}"/>
              </a:ext>
            </a:extLst>
          </p:cNvPr>
          <p:cNvSpPr>
            <a:spLocks noGrp="1"/>
          </p:cNvSpPr>
          <p:nvPr>
            <p:ph sz="quarter" idx="1"/>
          </p:nvPr>
        </p:nvSpPr>
        <p:spPr>
          <a:xfrm>
            <a:off x="457200" y="1219200"/>
            <a:ext cx="4041648" cy="5257800"/>
          </a:xfrm>
        </p:spPr>
        <p:txBody>
          <a:bodyPr>
            <a:normAutofit fontScale="70000" lnSpcReduction="20000"/>
          </a:bodyPr>
          <a:lstStyle/>
          <a:p>
            <a:r>
              <a:rPr lang="en-US" dirty="0"/>
              <a:t>A1c </a:t>
            </a:r>
            <a:r>
              <a:rPr lang="en-US" dirty="0">
                <a:solidFill>
                  <a:srgbClr val="0070C0"/>
                </a:solidFill>
              </a:rPr>
              <a:t>9.6%, not losing </a:t>
            </a:r>
            <a:r>
              <a:rPr lang="en-US" dirty="0" err="1">
                <a:solidFill>
                  <a:srgbClr val="0070C0"/>
                </a:solidFill>
              </a:rPr>
              <a:t>wt</a:t>
            </a:r>
            <a:endParaRPr lang="en-US" dirty="0">
              <a:solidFill>
                <a:srgbClr val="0070C0"/>
              </a:solidFill>
            </a:endParaRPr>
          </a:p>
          <a:p>
            <a:r>
              <a:rPr lang="en-US" dirty="0"/>
              <a:t>B/P 128/76</a:t>
            </a:r>
          </a:p>
          <a:p>
            <a:r>
              <a:rPr lang="en-US" dirty="0"/>
              <a:t>UACR &lt; 30, GFR &gt;60</a:t>
            </a:r>
          </a:p>
          <a:p>
            <a:r>
              <a:rPr lang="en-US" dirty="0"/>
              <a:t>Liver enzymes below 30</a:t>
            </a:r>
          </a:p>
          <a:p>
            <a:r>
              <a:rPr lang="en-US" dirty="0"/>
              <a:t>Saw dentist</a:t>
            </a:r>
          </a:p>
          <a:p>
            <a:r>
              <a:rPr lang="en-US" dirty="0"/>
              <a:t>Exercising regularly</a:t>
            </a:r>
          </a:p>
          <a:p>
            <a:pPr marL="0" indent="0">
              <a:buNone/>
            </a:pPr>
            <a:endParaRPr lang="en-US" dirty="0"/>
          </a:p>
          <a:p>
            <a:r>
              <a:rPr lang="en-US" dirty="0"/>
              <a:t>Meds include:</a:t>
            </a:r>
          </a:p>
          <a:p>
            <a:pPr lvl="1"/>
            <a:r>
              <a:rPr lang="en-US" dirty="0"/>
              <a:t>Metformin 2000 mg</a:t>
            </a:r>
          </a:p>
          <a:p>
            <a:pPr lvl="1"/>
            <a:r>
              <a:rPr lang="en-US" dirty="0"/>
              <a:t>Empagliflozin 25 mg</a:t>
            </a:r>
          </a:p>
          <a:p>
            <a:pPr lvl="1"/>
            <a:r>
              <a:rPr lang="en-US" dirty="0"/>
              <a:t>Semaglutide 2.0mg</a:t>
            </a:r>
          </a:p>
          <a:p>
            <a:pPr lvl="1"/>
            <a:r>
              <a:rPr lang="en-US" dirty="0"/>
              <a:t>Pioglitazone 15mg (for liver)</a:t>
            </a:r>
          </a:p>
          <a:p>
            <a:pPr lvl="1"/>
            <a:r>
              <a:rPr lang="en-US" dirty="0"/>
              <a:t>Lovastatin 40 mg</a:t>
            </a:r>
            <a:endParaRPr lang="en-US" dirty="0">
              <a:solidFill>
                <a:srgbClr val="0070C0"/>
              </a:solidFill>
            </a:endParaRPr>
          </a:p>
          <a:p>
            <a:pPr lvl="1"/>
            <a:r>
              <a:rPr lang="en-US" dirty="0"/>
              <a:t>Lisinopril 40 mg</a:t>
            </a:r>
          </a:p>
          <a:p>
            <a:pPr marL="0" indent="0">
              <a:buNone/>
            </a:pPr>
            <a:endParaRPr lang="en-US" dirty="0"/>
          </a:p>
        </p:txBody>
      </p:sp>
      <p:sp>
        <p:nvSpPr>
          <p:cNvPr id="4" name="Content Placeholder 3">
            <a:extLst>
              <a:ext uri="{FF2B5EF4-FFF2-40B4-BE49-F238E27FC236}">
                <a16:creationId xmlns:a16="http://schemas.microsoft.com/office/drawing/2014/main" id="{08F66589-ADF3-30D9-F456-99C9ED30FB20}"/>
              </a:ext>
            </a:extLst>
          </p:cNvPr>
          <p:cNvSpPr>
            <a:spLocks noGrp="1"/>
          </p:cNvSpPr>
          <p:nvPr>
            <p:ph sz="quarter" idx="2"/>
          </p:nvPr>
        </p:nvSpPr>
        <p:spPr/>
        <p:txBody>
          <a:bodyPr>
            <a:normAutofit fontScale="70000" lnSpcReduction="20000"/>
          </a:bodyPr>
          <a:lstStyle/>
          <a:p>
            <a:r>
              <a:rPr lang="en-US" dirty="0"/>
              <a:t>JR checks BG a few times a week.</a:t>
            </a:r>
          </a:p>
          <a:p>
            <a:r>
              <a:rPr lang="en-US" dirty="0"/>
              <a:t>“Diabetes is so much work”.</a:t>
            </a:r>
          </a:p>
          <a:p>
            <a:pPr lvl="1"/>
            <a:endParaRPr lang="en-US" dirty="0"/>
          </a:p>
          <a:p>
            <a:endParaRPr lang="en-US" dirty="0"/>
          </a:p>
        </p:txBody>
      </p:sp>
      <p:pic>
        <p:nvPicPr>
          <p:cNvPr id="8" name="Picture 7" descr="Businessman hand on forehead">
            <a:extLst>
              <a:ext uri="{FF2B5EF4-FFF2-40B4-BE49-F238E27FC236}">
                <a16:creationId xmlns:a16="http://schemas.microsoft.com/office/drawing/2014/main" id="{0F2EC0E5-D47F-9F90-D208-DD5EA63196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588780"/>
            <a:ext cx="1430507" cy="3888220"/>
          </a:xfrm>
          <a:prstGeom prst="rect">
            <a:avLst/>
          </a:prstGeom>
        </p:spPr>
      </p:pic>
    </p:spTree>
    <p:extLst>
      <p:ext uri="{BB962C8B-B14F-4D97-AF65-F5344CB8AC3E}">
        <p14:creationId xmlns:p14="http://schemas.microsoft.com/office/powerpoint/2010/main" val="32824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EE7C50-A24F-69A5-1F3C-1FEEE270EE1C}"/>
            </a:ext>
          </a:extLst>
        </p:cNvPr>
        <p:cNvGrpSpPr/>
        <p:nvPr/>
      </p:nvGrpSpPr>
      <p:grpSpPr>
        <a:xfrm>
          <a:off x="0" y="0"/>
          <a:ext cx="0" cy="0"/>
          <a:chOff x="0" y="0"/>
          <a:chExt cx="0" cy="0"/>
        </a:xfrm>
      </p:grpSpPr>
      <p:sp>
        <p:nvSpPr>
          <p:cNvPr id="156674" name="Rectangle 2">
            <a:extLst>
              <a:ext uri="{FF2B5EF4-FFF2-40B4-BE49-F238E27FC236}">
                <a16:creationId xmlns:a16="http://schemas.microsoft.com/office/drawing/2014/main" id="{0390A5F1-6121-EB34-9A5F-D311C070C5CF}"/>
              </a:ext>
            </a:extLst>
          </p:cNvPr>
          <p:cNvSpPr>
            <a:spLocks noGrp="1" noChangeArrowheads="1"/>
          </p:cNvSpPr>
          <p:nvPr>
            <p:ph type="body" idx="1"/>
          </p:nvPr>
        </p:nvSpPr>
        <p:spPr>
          <a:xfrm>
            <a:off x="533400" y="2619375"/>
            <a:ext cx="8229600" cy="3160713"/>
          </a:xfrm>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lstStyle/>
          <a:p>
            <a:pPr>
              <a:buFontTx/>
              <a:buBlip>
                <a:blip r:embed="rId2"/>
              </a:buBlip>
            </a:pPr>
            <a:r>
              <a:rPr lang="en-US" altLang="en-US" b="0" dirty="0"/>
              <a:t>Having the Conversation</a:t>
            </a:r>
          </a:p>
          <a:p>
            <a:pPr>
              <a:buFontTx/>
              <a:buBlip>
                <a:blip r:embed="rId2"/>
              </a:buBlip>
            </a:pPr>
            <a:r>
              <a:rPr lang="en-US" altLang="en-US" b="0" dirty="0"/>
              <a:t>Coaching tha</a:t>
            </a:r>
            <a:r>
              <a:rPr lang="en-US" altLang="en-US" dirty="0"/>
              <a:t>t highlights </a:t>
            </a:r>
            <a:r>
              <a:rPr lang="en-US" altLang="en-US" i="1" dirty="0"/>
              <a:t>their</a:t>
            </a:r>
            <a:r>
              <a:rPr lang="en-US" altLang="en-US" dirty="0"/>
              <a:t> knowledge and resilience.</a:t>
            </a:r>
          </a:p>
          <a:p>
            <a:pPr>
              <a:buFontTx/>
              <a:buBlip>
                <a:blip r:embed="rId2"/>
              </a:buBlip>
            </a:pPr>
            <a:r>
              <a:rPr lang="en-US" altLang="en-US" b="0" dirty="0"/>
              <a:t>Curiosity and Carrots</a:t>
            </a:r>
            <a:r>
              <a:rPr lang="en-US" altLang="en-US" dirty="0"/>
              <a:t>.</a:t>
            </a:r>
          </a:p>
          <a:p>
            <a:pPr>
              <a:buFontTx/>
              <a:buBlip>
                <a:blip r:embed="rId2"/>
              </a:buBlip>
            </a:pPr>
            <a:r>
              <a:rPr lang="en-US" altLang="en-US" b="0" dirty="0"/>
              <a:t>Compassion</a:t>
            </a:r>
            <a:r>
              <a:rPr lang="en-US" altLang="en-US" dirty="0"/>
              <a:t> for the people in our care and ourselves.</a:t>
            </a:r>
          </a:p>
        </p:txBody>
      </p:sp>
      <p:graphicFrame>
        <p:nvGraphicFramePr>
          <p:cNvPr id="156675" name="Object 3">
            <a:extLst>
              <a:ext uri="{FF2B5EF4-FFF2-40B4-BE49-F238E27FC236}">
                <a16:creationId xmlns:a16="http://schemas.microsoft.com/office/drawing/2014/main" id="{C1BD14C9-355B-8939-BECA-C6F78351F2EB}"/>
              </a:ext>
            </a:extLst>
          </p:cNvPr>
          <p:cNvGraphicFramePr>
            <a:graphicFrameLocks noChangeAspect="1"/>
          </p:cNvGraphicFramePr>
          <p:nvPr/>
        </p:nvGraphicFramePr>
        <p:xfrm>
          <a:off x="3732213" y="381000"/>
          <a:ext cx="1752600" cy="17526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6675" name="Object 3">
                        <a:extLst>
                          <a:ext uri="{FF2B5EF4-FFF2-40B4-BE49-F238E27FC236}">
                            <a16:creationId xmlns:a16="http://schemas.microsoft.com/office/drawing/2014/main" id="{C1BD14C9-355B-8939-BECA-C6F78351F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213" y="381000"/>
                        <a:ext cx="17526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796796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6674">
                                            <p:txEl>
                                              <p:pRg st="0" end="0"/>
                                            </p:txEl>
                                          </p:spTgt>
                                        </p:tgtEl>
                                        <p:attrNameLst>
                                          <p:attrName>style.visibility</p:attrName>
                                        </p:attrNameLst>
                                      </p:cBhvr>
                                      <p:to>
                                        <p:strVal val="visible"/>
                                      </p:to>
                                    </p:set>
                                    <p:animEffect transition="in" filter="wipe(left)">
                                      <p:cBhvr>
                                        <p:cTn id="7" dur="500"/>
                                        <p:tgtEl>
                                          <p:spTgt spid="156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6674">
                                            <p:txEl>
                                              <p:pRg st="1" end="1"/>
                                            </p:txEl>
                                          </p:spTgt>
                                        </p:tgtEl>
                                        <p:attrNameLst>
                                          <p:attrName>style.visibility</p:attrName>
                                        </p:attrNameLst>
                                      </p:cBhvr>
                                      <p:to>
                                        <p:strVal val="visible"/>
                                      </p:to>
                                    </p:set>
                                    <p:animEffect transition="in" filter="wipe(left)">
                                      <p:cBhvr>
                                        <p:cTn id="12" dur="500"/>
                                        <p:tgtEl>
                                          <p:spTgt spid="1566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6674">
                                            <p:txEl>
                                              <p:pRg st="2" end="2"/>
                                            </p:txEl>
                                          </p:spTgt>
                                        </p:tgtEl>
                                        <p:attrNameLst>
                                          <p:attrName>style.visibility</p:attrName>
                                        </p:attrNameLst>
                                      </p:cBhvr>
                                      <p:to>
                                        <p:strVal val="visible"/>
                                      </p:to>
                                    </p:set>
                                    <p:animEffect transition="in" filter="wipe(left)">
                                      <p:cBhvr>
                                        <p:cTn id="17" dur="500"/>
                                        <p:tgtEl>
                                          <p:spTgt spid="1566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6674">
                                            <p:txEl>
                                              <p:pRg st="3" end="3"/>
                                            </p:txEl>
                                          </p:spTgt>
                                        </p:tgtEl>
                                        <p:attrNameLst>
                                          <p:attrName>style.visibility</p:attrName>
                                        </p:attrNameLst>
                                      </p:cBhvr>
                                      <p:to>
                                        <p:strVal val="visible"/>
                                      </p:to>
                                    </p:set>
                                    <p:animEffect transition="in" filter="wipe(left)">
                                      <p:cBhvr>
                                        <p:cTn id="22" dur="500"/>
                                        <p:tgtEl>
                                          <p:spTgt spid="1566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1" y="110067"/>
            <a:ext cx="6908800" cy="6671733"/>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89" b="1" i="0" u="none" strike="noStrike" kern="1200" cap="none" spc="0" normalizeH="0" baseline="0" noProof="0" dirty="0">
                <a:ln>
                  <a:noFill/>
                </a:ln>
                <a:solidFill>
                  <a:prstClr val="white"/>
                </a:solidFill>
                <a:effectLst/>
                <a:uLnTx/>
                <a:uFillTx/>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89"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1. Judgement Free Zone</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89"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3. Open-Ended Questions </a:t>
            </a:r>
            <a:endParaRPr kumimoji="0" lang="en-US" sz="2489"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89" b="1" i="0" u="none" strike="noStrike" kern="1200" cap="none" spc="0" normalizeH="0" baseline="0" noProof="0" dirty="0">
                <a:ln>
                  <a:noFill/>
                </a:ln>
                <a:solidFill>
                  <a:srgbClr val="F07152"/>
                </a:solidFill>
                <a:effectLst/>
                <a:uLnTx/>
                <a:uFillTx/>
                <a:latin typeface="Bookman Old Style"/>
                <a:cs typeface="Segoe UI" panose="020B0502040204020203" pitchFamily="34" charset="0"/>
              </a:rPr>
              <a:t>Relationship Building </a:t>
            </a:r>
            <a:r>
              <a:rPr kumimoji="0" lang="en-US" sz="2489" b="1" i="0" u="none" strike="noStrike" kern="1200" cap="none" spc="0" normalizeH="0" baseline="0" noProof="0" dirty="0">
                <a:ln>
                  <a:noFill/>
                </a:ln>
                <a:solidFill>
                  <a:srgbClr val="F07152"/>
                </a:solidFill>
                <a:effectLst/>
                <a:uLnTx/>
                <a:uFillTx/>
                <a:latin typeface="Bookman Old Style"/>
                <a:cs typeface="Calibri" panose="020F0502020204030204" pitchFamily="34" charset="0"/>
              </a:rPr>
              <a:t>│ </a:t>
            </a:r>
            <a:r>
              <a:rPr kumimoji="0" lang="en-US" altLang="en-US" sz="2489" b="1" i="0" u="sng" strike="noStrike" kern="1200" cap="none" spc="0" normalizeH="0" baseline="0" noProof="0" dirty="0">
                <a:ln>
                  <a:noFill/>
                </a:ln>
                <a:solidFill>
                  <a:prstClr val="black"/>
                </a:solidFill>
                <a:effectLst/>
                <a:uLnTx/>
                <a:uFillTx/>
                <a:latin typeface="Bookman Old Style"/>
                <a:cs typeface="Segoe UI" panose="020B0502040204020203" pitchFamily="34" charset="0"/>
              </a:rPr>
              <a:t>Three</a:t>
            </a:r>
            <a:r>
              <a:rPr kumimoji="0" lang="en-US" altLang="en-US" sz="2489" b="1" i="0" u="none" strike="noStrike" kern="1200" cap="none" spc="0" normalizeH="0" baseline="0" noProof="0" dirty="0">
                <a:ln>
                  <a:noFill/>
                </a:ln>
                <a:solidFill>
                  <a:prstClr val="black"/>
                </a:solidFill>
                <a:effectLst/>
                <a:uLnTx/>
                <a:uFillTx/>
                <a:latin typeface="Bookman Old Style"/>
                <a:cs typeface="Segoe UI" panose="020B0502040204020203" pitchFamily="34" charset="0"/>
              </a:rPr>
              <a:t> Tools To Make It Happen</a:t>
            </a:r>
            <a:endParaRPr kumimoji="0" lang="en-US" sz="2489" b="1" i="0" u="none" strike="noStrike" kern="1200" cap="none" spc="0" normalizeH="0" baseline="0" noProof="0" dirty="0">
              <a:ln>
                <a:noFill/>
              </a:ln>
              <a:solidFill>
                <a:prstClr val="black"/>
              </a:solidFill>
              <a:effectLst/>
              <a:uLnTx/>
              <a:uFillTx/>
              <a:latin typeface="Bookman Old Style"/>
              <a:cs typeface="Segoe UI" panose="020B0502040204020203" pitchFamily="34" charset="0"/>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89" b="1" i="0" u="none" strike="noStrike" kern="1200" cap="none" spc="0" normalizeH="0" baseline="0" noProof="0">
                <a:ln>
                  <a:noFill/>
                </a:ln>
                <a:solidFill>
                  <a:prstClr val="white"/>
                </a:solidFill>
                <a:effectLst/>
                <a:uLnTx/>
                <a:uFillTx/>
                <a:latin typeface="Segoe UI"/>
                <a:ea typeface="Segoe UI"/>
                <a:cs typeface="Segoe UI"/>
              </a:rPr>
              <a:t>2. Active Listening</a:t>
            </a:r>
          </a:p>
        </p:txBody>
      </p:sp>
    </p:spTree>
    <p:extLst>
      <p:ext uri="{BB962C8B-B14F-4D97-AF65-F5344CB8AC3E}">
        <p14:creationId xmlns:p14="http://schemas.microsoft.com/office/powerpoint/2010/main" val="18005384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457200"/>
            <a:ext cx="8263891" cy="1410871"/>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Diabetes Distress</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40267" y="1903082"/>
            <a:ext cx="8409831" cy="3661486"/>
          </a:xfrm>
          <a:prstGeom prst="rect">
            <a:avLst/>
          </a:prstGeom>
        </p:spPr>
        <p:txBody>
          <a:bodyPr vert="horz" lIns="81280" tIns="40640" rIns="81280" bIns="40640" rtlCol="0" anchor="t">
            <a:normAutofit/>
          </a:bodyPr>
          <a:lstStyle/>
          <a:p>
            <a:pPr marL="0" marR="0" lvl="0" indent="0" algn="l" defTabSz="914400" rtl="0" eaLnBrk="0" fontAlgn="base" latinLnBrk="0" hangingPunct="0">
              <a:lnSpc>
                <a:spcPct val="100000"/>
              </a:lnSpc>
              <a:spcBef>
                <a:spcPts val="889"/>
              </a:spcBef>
              <a:spcAft>
                <a:spcPct val="0"/>
              </a:spcAft>
              <a:buClr>
                <a:srgbClr val="727CA3">
                  <a:lumMod val="20000"/>
                  <a:lumOff val="80000"/>
                </a:srgbClr>
              </a:buClr>
              <a:buSzPct val="110000"/>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The goal is to help people label, verbalize, share, consider, and evaluate these frequently unaddressed and often hidden feelings and thoughts about diabetes.</a:t>
            </a:r>
          </a:p>
          <a:p>
            <a:pPr marL="0" marR="0" lvl="0" indent="0" algn="ctr" defTabSz="914400" rtl="0" eaLnBrk="0" fontAlgn="base" latinLnBrk="0" hangingPunct="0">
              <a:lnSpc>
                <a:spcPct val="100000"/>
              </a:lnSpc>
              <a:spcBef>
                <a:spcPts val="889"/>
              </a:spcBef>
              <a:spcAft>
                <a:spcPct val="0"/>
              </a:spcAft>
              <a:buClr>
                <a:srgbClr val="727CA3">
                  <a:lumMod val="20000"/>
                  <a:lumOff val="80000"/>
                </a:srgbClr>
              </a:buClr>
              <a:buSzPct val="110000"/>
              <a:buFontTx/>
              <a:buNone/>
              <a:tabLst/>
              <a:defRPr/>
            </a:pP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B</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uilding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the relationship with conversational skills is the intervention!</a:t>
            </a:r>
          </a:p>
          <a:p>
            <a:pPr marL="0" marR="0" lvl="0" indent="0" algn="l" defTabSz="914400" rtl="0" eaLnBrk="0" fontAlgn="base" latinLnBrk="0" hangingPunct="0">
              <a:lnSpc>
                <a:spcPct val="100000"/>
              </a:lnSpc>
              <a:spcBef>
                <a:spcPts val="889"/>
              </a:spcBef>
              <a:spcAft>
                <a:spcPct val="0"/>
              </a:spcAft>
              <a:buClr>
                <a:prstClr val="white">
                  <a:lumMod val="85000"/>
                </a:prstClr>
              </a:buClr>
              <a:buSzPct val="110000"/>
              <a:buFontTx/>
              <a:buNone/>
              <a:tabLst/>
              <a:defRPr/>
            </a:pPr>
            <a:endParaRPr kumimoji="0" lang="en-US" altLang="en-US" sz="2100" b="0" i="0" u="none" strike="noStrike" kern="1200" cap="none" spc="0" normalizeH="0" baseline="0" noProof="0" dirty="0">
              <a:ln>
                <a:noFill/>
              </a:ln>
              <a:solidFill>
                <a:srgbClr val="FCFCFC"/>
              </a:solidFill>
              <a:effectLst/>
              <a:uLnTx/>
              <a:uFillTx/>
              <a:latin typeface="Calibri" panose="020F0502020204030204" pitchFamily="34" charset="0"/>
              <a:ea typeface="ＭＳ Ｐゴシック" panose="020B0600070205080204" pitchFamily="34" charset="-128"/>
              <a:cs typeface="+mn-cs"/>
            </a:endParaRPr>
          </a:p>
          <a:p>
            <a:pPr marL="0" marR="0" lvl="0" indent="-203203" algn="l" defTabSz="914400" rtl="0" eaLnBrk="0" fontAlgn="base" latinLnBrk="0" hangingPunct="0">
              <a:lnSpc>
                <a:spcPct val="90000"/>
              </a:lnSpc>
              <a:spcBef>
                <a:spcPct val="0"/>
              </a:spcBef>
              <a:spcAft>
                <a:spcPts val="533"/>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0" fontAlgn="base" latinLnBrk="0" hangingPunct="0">
              <a:lnSpc>
                <a:spcPct val="90000"/>
              </a:lnSpc>
              <a:spcBef>
                <a:spcPct val="0"/>
              </a:spcBef>
              <a:spcAft>
                <a:spcPts val="533"/>
              </a:spcAft>
              <a:buClrTx/>
              <a:buSzTx/>
              <a:buFontTx/>
              <a:buNone/>
              <a:tabLst/>
              <a:defRPr/>
            </a:pPr>
            <a:endParaRPr kumimoji="0" lang="en-US" sz="1689" b="1" i="0" u="none" strike="noStrike" kern="1200" cap="none" spc="0" normalizeH="0" baseline="0" noProof="0" dirty="0">
              <a:ln>
                <a:noFill/>
              </a:ln>
              <a:solidFill>
                <a:prstClr val="black"/>
              </a:solidFill>
              <a:effectLst/>
              <a:uLnTx/>
              <a:uFillTx/>
              <a:latin typeface="Gill Sans MT"/>
              <a:ea typeface="ＭＳ Ｐゴシック" panose="020B0600070205080204" pitchFamily="34" charset="-128"/>
              <a:cs typeface="+mn-cs"/>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2" y="2405040"/>
            <a:ext cx="6773333" cy="47538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3"/>
          <a:stretch>
            <a:fillRect/>
          </a:stretch>
        </p:blipFill>
        <p:spPr>
          <a:xfrm>
            <a:off x="994001" y="4013581"/>
            <a:ext cx="3310415" cy="2304488"/>
          </a:xfrm>
          <a:prstGeom prst="rect">
            <a:avLst/>
          </a:prstGeom>
        </p:spPr>
      </p:pic>
      <p:sp>
        <p:nvSpPr>
          <p:cNvPr id="2" name="TextBox 1">
            <a:extLst>
              <a:ext uri="{FF2B5EF4-FFF2-40B4-BE49-F238E27FC236}">
                <a16:creationId xmlns:a16="http://schemas.microsoft.com/office/drawing/2014/main" id="{1AA22335-0FD9-6328-63BF-7BC3EE6B8B45}"/>
              </a:ext>
            </a:extLst>
          </p:cNvPr>
          <p:cNvSpPr txBox="1"/>
          <p:nvPr/>
        </p:nvSpPr>
        <p:spPr>
          <a:xfrm>
            <a:off x="1" y="6368103"/>
            <a:ext cx="91440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a:t>
            </a:r>
          </a:p>
        </p:txBody>
      </p:sp>
      <p:sp>
        <p:nvSpPr>
          <p:cNvPr id="6" name="TextBox 5">
            <a:extLst>
              <a:ext uri="{FF2B5EF4-FFF2-40B4-BE49-F238E27FC236}">
                <a16:creationId xmlns:a16="http://schemas.microsoft.com/office/drawing/2014/main" id="{712F8E20-54FF-EAF8-F762-EA0890C9F6D1}"/>
              </a:ext>
            </a:extLst>
          </p:cNvPr>
          <p:cNvSpPr txBox="1"/>
          <p:nvPr/>
        </p:nvSpPr>
        <p:spPr>
          <a:xfrm>
            <a:off x="5029200" y="4289485"/>
            <a:ext cx="3310415" cy="20621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Start with Open Ended Question – How are you FEELING… ?</a:t>
            </a:r>
          </a:p>
        </p:txBody>
      </p:sp>
    </p:spTree>
    <p:extLst>
      <p:ext uri="{BB962C8B-B14F-4D97-AF65-F5344CB8AC3E}">
        <p14:creationId xmlns:p14="http://schemas.microsoft.com/office/powerpoint/2010/main" val="356977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960285"/>
          </a:xfrm>
        </p:spPr>
        <p:txBody>
          <a:bodyPr>
            <a:normAutofit fontScale="90000"/>
          </a:bodyPr>
          <a:lstStyle/>
          <a:p>
            <a:pPr>
              <a:defRPr/>
            </a:pPr>
            <a:br>
              <a:rPr lang="en-US" altLang="en-US" sz="3911" dirty="0">
                <a:ea typeface="ＭＳ Ｐゴシック" panose="020B0600070205080204" pitchFamily="34" charset="-128"/>
              </a:rPr>
            </a:br>
            <a:r>
              <a:rPr lang="en-US" altLang="en-US" sz="3600" dirty="0">
                <a:ea typeface="ＭＳ Ｐゴシック" panose="020B0600070205080204" pitchFamily="34" charset="-128"/>
              </a:rPr>
              <a:t>Clinical Engagement Tools: </a:t>
            </a:r>
            <a:r>
              <a:rPr lang="en-US" altLang="en-US" sz="3600" u="sng" dirty="0">
                <a:ea typeface="ＭＳ Ｐゴシック" panose="020B0600070205080204" pitchFamily="34" charset="-128"/>
              </a:rPr>
              <a:t>Label &amp; Address Feelings</a:t>
            </a:r>
            <a:br>
              <a:rPr lang="en-US" altLang="en-US" sz="36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23579" y="1035686"/>
            <a:ext cx="7857067" cy="55092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Common feeling words: </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Sad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Frustrated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Scared/fearful</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Disappointed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Angry</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Hopeless</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Defeated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Ashamed/embarrassed</a:t>
            </a:r>
          </a:p>
          <a:p>
            <a:pPr marL="711209" marR="0" lvl="1" indent="-304804"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Burned out</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 name="TextBox 1">
            <a:extLst>
              <a:ext uri="{FF2B5EF4-FFF2-40B4-BE49-F238E27FC236}">
                <a16:creationId xmlns:a16="http://schemas.microsoft.com/office/drawing/2014/main" id="{739F5EB4-EEDB-82AB-84AF-B3B85D131020}"/>
              </a:ext>
            </a:extLst>
          </p:cNvPr>
          <p:cNvSpPr txBox="1"/>
          <p:nvPr/>
        </p:nvSpPr>
        <p:spPr>
          <a:xfrm>
            <a:off x="506791" y="6288231"/>
            <a:ext cx="911024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a:t>
            </a:r>
          </a:p>
        </p:txBody>
      </p:sp>
      <p:pic>
        <p:nvPicPr>
          <p:cNvPr id="8" name="Picture 7" descr="A cherry blossom tree">
            <a:extLst>
              <a:ext uri="{FF2B5EF4-FFF2-40B4-BE49-F238E27FC236}">
                <a16:creationId xmlns:a16="http://schemas.microsoft.com/office/drawing/2014/main" id="{014F394A-1EB8-C6DB-A60C-66C4331B8827}"/>
              </a:ext>
            </a:extLst>
          </p:cNvPr>
          <p:cNvPicPr>
            <a:picLocks noChangeAspect="1"/>
          </p:cNvPicPr>
          <p:nvPr/>
        </p:nvPicPr>
        <p:blipFill>
          <a:blip r:embed="rId3" cstate="print">
            <a:extLst>
              <a:ext uri="{28A0092B-C50C-407E-A947-70E740481C1C}">
                <a14:useLocalDpi xmlns:a14="http://schemas.microsoft.com/office/drawing/2010/main" val="0"/>
              </a:ext>
            </a:extLst>
          </a:blip>
          <a:srcRect r="16661"/>
          <a:stretch/>
        </p:blipFill>
        <p:spPr>
          <a:xfrm>
            <a:off x="5061911" y="1742790"/>
            <a:ext cx="3810243" cy="3042271"/>
          </a:xfrm>
          <a:prstGeom prst="rect">
            <a:avLst/>
          </a:prstGeom>
        </p:spPr>
      </p:pic>
    </p:spTree>
    <p:extLst>
      <p:ext uri="{BB962C8B-B14F-4D97-AF65-F5344CB8AC3E}">
        <p14:creationId xmlns:p14="http://schemas.microsoft.com/office/powerpoint/2010/main" val="13539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2"/>
            <a:ext cx="8116314" cy="46601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Review and summarize the story you hear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Then ask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“How does all of this strike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“Does any of this surprise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ＭＳ Ｐゴシック" panose="020B0600070205080204" pitchFamily="34" charset="-128"/>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E724A90F-FD1F-2A51-AA51-70D496CE0512}"/>
              </a:ext>
            </a:extLst>
          </p:cNvPr>
          <p:cNvSpPr txBox="1"/>
          <p:nvPr/>
        </p:nvSpPr>
        <p:spPr>
          <a:xfrm>
            <a:off x="400796" y="6107989"/>
            <a:ext cx="8602343"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 </a:t>
            </a:r>
          </a:p>
        </p:txBody>
      </p:sp>
    </p:spTree>
    <p:extLst>
      <p:ext uri="{BB962C8B-B14F-4D97-AF65-F5344CB8AC3E}">
        <p14:creationId xmlns:p14="http://schemas.microsoft.com/office/powerpoint/2010/main" val="351585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CD1EA-D20E-7830-0A90-299AB9DA772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00C3632-3C73-9812-D754-52225B8A5CB9}"/>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19722393-E873-E03E-5874-23B67878412B}"/>
              </a:ext>
            </a:extLst>
          </p:cNvPr>
          <p:cNvSpPr txBox="1"/>
          <p:nvPr/>
        </p:nvSpPr>
        <p:spPr>
          <a:xfrm>
            <a:off x="457199" y="1037896"/>
            <a:ext cx="8229599" cy="5825890"/>
          </a:xfrm>
          <a:prstGeom prst="rect">
            <a:avLst/>
          </a:prstGeom>
          <a:solidFill>
            <a:schemeClr val="accent2">
              <a:lumMod val="20000"/>
              <a:lumOff val="80000"/>
            </a:schemeClr>
          </a:solidFill>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Elicit diabetes story</a:t>
            </a:r>
          </a:p>
          <a:p>
            <a:pPr marL="0" marR="0" lvl="0" indent="0" algn="l" defTabSz="914400" rtl="0" eaLnBrk="0" fontAlgn="base" latinLnBrk="0" hangingPunct="0">
              <a:lnSpc>
                <a:spcPct val="120000"/>
              </a:lnSpc>
              <a:spcBef>
                <a:spcPct val="0"/>
              </a:spcBef>
              <a:spcAft>
                <a:spcPct val="0"/>
              </a:spcAft>
              <a:buClrTx/>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Listening for the major diabetes distress themes</a:t>
            </a:r>
          </a:p>
          <a:p>
            <a:pPr marL="0" marR="0" lvl="0" indent="0" algn="l" defTabSz="914400" rtl="0" eaLnBrk="0" fontAlgn="base" latinLnBrk="0" hangingPunct="0">
              <a:lnSpc>
                <a:spcPct val="120000"/>
              </a:lnSpc>
              <a:spcBef>
                <a:spcPct val="0"/>
              </a:spcBef>
              <a:spcAft>
                <a:spcPct val="0"/>
              </a:spcAft>
              <a:buClrTx/>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Communication Approaches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Open ended questions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-What, How,  Why</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Reflect feelings words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(R)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Sad, upset, worried, hopeful, angry, happy, scared etc.</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Summarize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So what your saying is… Did I get that right?</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Normalize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(N)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 lot of people with diabetes feel that same way.</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Active listening with empathy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I hear you. That sounds really tough</a:t>
            </a:r>
          </a:p>
          <a:p>
            <a:pPr marL="0" marR="0" lvl="0" indent="0" algn="l" defTabSz="914400" rtl="0" eaLnBrk="0" fontAlgn="base" latinLnBrk="0" hangingPunct="0">
              <a:lnSpc>
                <a:spcPct val="120000"/>
              </a:lnSpc>
              <a:spcBef>
                <a:spcPct val="0"/>
              </a:spcBef>
              <a:spcAft>
                <a:spcPct val="0"/>
              </a:spcAft>
              <a:buClrTx/>
              <a:buSzTx/>
              <a:buFont typeface="Wingdings"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7" name="TextBox 6">
            <a:extLst>
              <a:ext uri="{FF2B5EF4-FFF2-40B4-BE49-F238E27FC236}">
                <a16:creationId xmlns:a16="http://schemas.microsoft.com/office/drawing/2014/main" id="{1E8696FB-1C3A-F517-E4DA-17C34F2E9710}"/>
              </a:ext>
            </a:extLst>
          </p:cNvPr>
          <p:cNvSpPr txBox="1"/>
          <p:nvPr/>
        </p:nvSpPr>
        <p:spPr>
          <a:xfrm>
            <a:off x="426307" y="6447479"/>
            <a:ext cx="86868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a:t>
            </a:r>
          </a:p>
        </p:txBody>
      </p:sp>
    </p:spTree>
    <p:extLst>
      <p:ext uri="{BB962C8B-B14F-4D97-AF65-F5344CB8AC3E}">
        <p14:creationId xmlns:p14="http://schemas.microsoft.com/office/powerpoint/2010/main" val="319856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06A4C-97CB-DC61-C4F1-B09C946AC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23614-1E38-CA6C-FFD2-7F2D7031AA86}"/>
              </a:ext>
            </a:extLst>
          </p:cNvPr>
          <p:cNvSpPr>
            <a:spLocks noGrp="1"/>
          </p:cNvSpPr>
          <p:nvPr>
            <p:ph type="title"/>
          </p:nvPr>
        </p:nvSpPr>
        <p:spPr>
          <a:xfrm>
            <a:off x="457200" y="228600"/>
            <a:ext cx="8229600" cy="914400"/>
          </a:xfrm>
        </p:spPr>
        <p:txBody>
          <a:bodyPr anchor="b">
            <a:normAutofit/>
          </a:bodyPr>
          <a:lstStyle/>
          <a:p>
            <a:r>
              <a:rPr lang="en-US" sz="4100" dirty="0"/>
              <a:t>Releasing the Distress Brake </a:t>
            </a:r>
          </a:p>
        </p:txBody>
      </p:sp>
      <p:sp>
        <p:nvSpPr>
          <p:cNvPr id="3" name="Content Placeholder 2">
            <a:extLst>
              <a:ext uri="{FF2B5EF4-FFF2-40B4-BE49-F238E27FC236}">
                <a16:creationId xmlns:a16="http://schemas.microsoft.com/office/drawing/2014/main" id="{46F5C435-1DBA-93DE-694A-AD9E27DC7748}"/>
              </a:ext>
            </a:extLst>
          </p:cNvPr>
          <p:cNvSpPr>
            <a:spLocks noGrp="1"/>
          </p:cNvSpPr>
          <p:nvPr>
            <p:ph sz="quarter" idx="1"/>
          </p:nvPr>
        </p:nvSpPr>
        <p:spPr>
          <a:xfrm>
            <a:off x="457200" y="1219200"/>
            <a:ext cx="4041648" cy="4937760"/>
          </a:xfrm>
        </p:spPr>
        <p:txBody>
          <a:bodyPr>
            <a:normAutofit/>
          </a:bodyPr>
          <a:lstStyle/>
          <a:p>
            <a:pPr>
              <a:lnSpc>
                <a:spcPct val="90000"/>
              </a:lnSpc>
            </a:pPr>
            <a:r>
              <a:rPr lang="en-US" sz="2800" b="0" i="0" dirty="0">
                <a:effectLst/>
              </a:rPr>
              <a:t>This strategy recognizes that diabetes distress acts as a brake on the application of existing diabetes knowledge and skills.</a:t>
            </a:r>
          </a:p>
          <a:p>
            <a:pPr>
              <a:lnSpc>
                <a:spcPct val="90000"/>
              </a:lnSpc>
            </a:pPr>
            <a:r>
              <a:rPr lang="en-US" sz="2800" b="0" i="0" dirty="0">
                <a:effectLst/>
              </a:rPr>
              <a:t>By releasing the diabetes distress brake through emotion-focused intervention, the negative cycle can be efficiently ended.</a:t>
            </a:r>
          </a:p>
          <a:p>
            <a:pPr>
              <a:lnSpc>
                <a:spcPct val="90000"/>
              </a:lnSpc>
            </a:pPr>
            <a:endParaRPr lang="en-US" sz="2200" dirty="0"/>
          </a:p>
        </p:txBody>
      </p:sp>
      <p:pic>
        <p:nvPicPr>
          <p:cNvPr id="5" name="Picture 4" descr="Dandelion seeds are blown by the wind">
            <a:extLst>
              <a:ext uri="{FF2B5EF4-FFF2-40B4-BE49-F238E27FC236}">
                <a16:creationId xmlns:a16="http://schemas.microsoft.com/office/drawing/2014/main" id="{318E1B0E-C191-D0C7-7C84-92E2773FA997}"/>
              </a:ext>
            </a:extLst>
          </p:cNvPr>
          <p:cNvPicPr>
            <a:picLocks noChangeAspect="1"/>
          </p:cNvPicPr>
          <p:nvPr/>
        </p:nvPicPr>
        <p:blipFill>
          <a:blip r:embed="rId2" cstate="print">
            <a:extLst>
              <a:ext uri="{28A0092B-C50C-407E-A947-70E740481C1C}">
                <a14:useLocalDpi xmlns:a14="http://schemas.microsoft.com/office/drawing/2010/main" val="0"/>
              </a:ext>
            </a:extLst>
          </a:blip>
          <a:srcRect l="44616" r="953"/>
          <a:stretch/>
        </p:blipFill>
        <p:spPr>
          <a:xfrm>
            <a:off x="4632198" y="1216152"/>
            <a:ext cx="4041648" cy="4937760"/>
          </a:xfrm>
          <a:prstGeom prst="rect">
            <a:avLst/>
          </a:prstGeom>
          <a:noFill/>
        </p:spPr>
      </p:pic>
    </p:spTree>
    <p:extLst>
      <p:ext uri="{BB962C8B-B14F-4D97-AF65-F5344CB8AC3E}">
        <p14:creationId xmlns:p14="http://schemas.microsoft.com/office/powerpoint/2010/main" val="295634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74CCB-1FDD-2D32-5613-01724D6AF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DAA1E-E13C-B263-4997-13ABD239DE59}"/>
              </a:ext>
            </a:extLst>
          </p:cNvPr>
          <p:cNvSpPr>
            <a:spLocks noGrp="1"/>
          </p:cNvSpPr>
          <p:nvPr>
            <p:ph type="title"/>
          </p:nvPr>
        </p:nvSpPr>
        <p:spPr/>
        <p:txBody>
          <a:bodyPr/>
          <a:lstStyle/>
          <a:p>
            <a:r>
              <a:rPr lang="en-US" dirty="0"/>
              <a:t>Releasing the Break MR</a:t>
            </a:r>
          </a:p>
        </p:txBody>
      </p:sp>
      <p:sp>
        <p:nvSpPr>
          <p:cNvPr id="3" name="Content Placeholder 2">
            <a:extLst>
              <a:ext uri="{FF2B5EF4-FFF2-40B4-BE49-F238E27FC236}">
                <a16:creationId xmlns:a16="http://schemas.microsoft.com/office/drawing/2014/main" id="{E340DDF2-386E-4E12-4278-7C741E284527}"/>
              </a:ext>
            </a:extLst>
          </p:cNvPr>
          <p:cNvSpPr>
            <a:spLocks noGrp="1"/>
          </p:cNvSpPr>
          <p:nvPr>
            <p:ph sz="quarter" idx="1"/>
          </p:nvPr>
        </p:nvSpPr>
        <p:spPr>
          <a:xfrm>
            <a:off x="457200" y="1219200"/>
            <a:ext cx="5257800" cy="5486400"/>
          </a:xfrm>
        </p:spPr>
        <p:txBody>
          <a:bodyPr>
            <a:normAutofit fontScale="55000" lnSpcReduction="20000"/>
          </a:bodyPr>
          <a:lstStyle/>
          <a:p>
            <a:pPr>
              <a:lnSpc>
                <a:spcPct val="120000"/>
              </a:lnSpc>
            </a:pPr>
            <a:r>
              <a:rPr lang="en-US" dirty="0"/>
              <a:t> </a:t>
            </a:r>
            <a:r>
              <a:rPr lang="en-US" sz="3800" dirty="0"/>
              <a:t>MR is 69 years old, lives alone, works in an office but is currently out of work and very stressed. </a:t>
            </a:r>
          </a:p>
          <a:p>
            <a:pPr marL="0" indent="0">
              <a:lnSpc>
                <a:spcPct val="120000"/>
              </a:lnSpc>
              <a:buNone/>
            </a:pPr>
            <a:r>
              <a:rPr lang="en-US" sz="5100" dirty="0">
                <a:solidFill>
                  <a:srgbClr val="0070C0"/>
                </a:solidFill>
              </a:rPr>
              <a:t>“I’m going to be present with my fear of hypoglycemia and still adjust my insulin to get closer to target.”</a:t>
            </a:r>
          </a:p>
          <a:p>
            <a:pPr>
              <a:lnSpc>
                <a:spcPct val="120000"/>
              </a:lnSpc>
            </a:pPr>
            <a:r>
              <a:rPr lang="en-US" sz="3800" dirty="0"/>
              <a:t> Looking at her ambulatory glucose profile, the TIR is around 46-50% and she has no episodes of hypo.</a:t>
            </a:r>
          </a:p>
          <a:p>
            <a:pPr>
              <a:lnSpc>
                <a:spcPct val="120000"/>
              </a:lnSpc>
            </a:pPr>
            <a:r>
              <a:rPr lang="en-US" sz="3800" dirty="0"/>
              <a:t>Insulin includes 30units glargine at bedtime and 10-15 of </a:t>
            </a:r>
            <a:r>
              <a:rPr lang="en-US" sz="3800" dirty="0" err="1"/>
              <a:t>apidra</a:t>
            </a:r>
            <a:r>
              <a:rPr lang="en-US" sz="3800" dirty="0"/>
              <a:t> with meals based only on what she is going to eat.</a:t>
            </a:r>
          </a:p>
        </p:txBody>
      </p:sp>
      <p:pic>
        <p:nvPicPr>
          <p:cNvPr id="6" name="Picture 5" descr="Old woman cheering two hands smiling">
            <a:extLst>
              <a:ext uri="{FF2B5EF4-FFF2-40B4-BE49-F238E27FC236}">
                <a16:creationId xmlns:a16="http://schemas.microsoft.com/office/drawing/2014/main" id="{534DD0F9-F858-EF0E-3F67-150EBCB3F43F}"/>
              </a:ext>
            </a:extLst>
          </p:cNvPr>
          <p:cNvPicPr>
            <a:picLocks noChangeAspect="1"/>
          </p:cNvPicPr>
          <p:nvPr/>
        </p:nvPicPr>
        <p:blipFill>
          <a:blip r:embed="rId2"/>
          <a:stretch>
            <a:fillRect/>
          </a:stretch>
        </p:blipFill>
        <p:spPr>
          <a:xfrm>
            <a:off x="6244321" y="533400"/>
            <a:ext cx="2442479" cy="6019800"/>
          </a:xfrm>
          <a:prstGeom prst="rect">
            <a:avLst/>
          </a:prstGeom>
        </p:spPr>
      </p:pic>
    </p:spTree>
    <p:extLst>
      <p:ext uri="{BB962C8B-B14F-4D97-AF65-F5344CB8AC3E}">
        <p14:creationId xmlns:p14="http://schemas.microsoft.com/office/powerpoint/2010/main" val="267172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Treatment Goals aren’t met</a:t>
            </a:r>
          </a:p>
        </p:txBody>
      </p:sp>
      <p:sp>
        <p:nvSpPr>
          <p:cNvPr id="3" name="Content Placeholder 2"/>
          <p:cNvSpPr>
            <a:spLocks noGrp="1"/>
          </p:cNvSpPr>
          <p:nvPr>
            <p:ph sz="quarter" idx="1"/>
          </p:nvPr>
        </p:nvSpPr>
        <p:spPr>
          <a:xfrm>
            <a:off x="457200" y="1219200"/>
            <a:ext cx="4800600" cy="5257800"/>
          </a:xfrm>
        </p:spPr>
        <p:txBody>
          <a:bodyPr>
            <a:normAutofit/>
          </a:bodyPr>
          <a:lstStyle/>
          <a:p>
            <a:r>
              <a:rPr lang="en-US" dirty="0"/>
              <a:t>Invoke Curiosity</a:t>
            </a:r>
          </a:p>
          <a:p>
            <a:r>
              <a:rPr lang="en-US" dirty="0"/>
              <a:t>Reassess treatment regimen and barriers</a:t>
            </a:r>
          </a:p>
          <a:p>
            <a:pPr lvl="1"/>
            <a:r>
              <a:rPr lang="en-US" dirty="0"/>
              <a:t>Social determinants of Health</a:t>
            </a:r>
          </a:p>
          <a:p>
            <a:pPr lvl="1"/>
            <a:r>
              <a:rPr lang="en-US" dirty="0"/>
              <a:t>Health &amp; Numeral Literacy</a:t>
            </a:r>
          </a:p>
          <a:p>
            <a:pPr lvl="1"/>
            <a:r>
              <a:rPr lang="en-US" dirty="0"/>
              <a:t>Language barriers</a:t>
            </a:r>
          </a:p>
          <a:p>
            <a:pPr lvl="1"/>
            <a:r>
              <a:rPr lang="en-US" dirty="0"/>
              <a:t>Diabetes related distress or depression</a:t>
            </a:r>
          </a:p>
          <a:p>
            <a:pPr lvl="1"/>
            <a:r>
              <a:rPr lang="en-US" dirty="0"/>
              <a:t>Competing demands  </a:t>
            </a:r>
          </a:p>
          <a:p>
            <a:pPr lvl="1"/>
            <a:r>
              <a:rPr lang="en-US" dirty="0"/>
              <a:t>Medication costs</a:t>
            </a:r>
          </a:p>
        </p:txBody>
      </p:sp>
      <p:pic>
        <p:nvPicPr>
          <p:cNvPr id="4" name="Picture 3"/>
          <p:cNvPicPr>
            <a:picLocks noChangeAspect="1"/>
          </p:cNvPicPr>
          <p:nvPr/>
        </p:nvPicPr>
        <p:blipFill>
          <a:blip r:embed="rId4"/>
          <a:stretch>
            <a:fillRect/>
          </a:stretch>
        </p:blipFill>
        <p:spPr>
          <a:xfrm>
            <a:off x="5562600" y="1295400"/>
            <a:ext cx="2600325" cy="1752600"/>
          </a:xfrm>
          <a:prstGeom prst="rect">
            <a:avLst/>
          </a:prstGeom>
        </p:spPr>
      </p:pic>
      <p:sp>
        <p:nvSpPr>
          <p:cNvPr id="5" name="TextBox 4">
            <a:extLst>
              <a:ext uri="{FF2B5EF4-FFF2-40B4-BE49-F238E27FC236}">
                <a16:creationId xmlns:a16="http://schemas.microsoft.com/office/drawing/2014/main" id="{5B8DB57E-B18D-6167-2CAD-6D91521B110E}"/>
              </a:ext>
            </a:extLst>
          </p:cNvPr>
          <p:cNvSpPr txBox="1"/>
          <p:nvPr/>
        </p:nvSpPr>
        <p:spPr>
          <a:xfrm>
            <a:off x="5562600" y="3164551"/>
            <a:ext cx="3190336" cy="36728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Action Steps</a:t>
            </a:r>
          </a:p>
          <a:p>
            <a:pPr marL="285750" marR="0" lvl="0" indent="-285750" algn="l" defTabSz="914400" rtl="0" eaLnBrk="0" fontAlgn="base" latinLnBrk="0" hangingPunct="0">
              <a:lnSpc>
                <a:spcPct val="15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Provide Diabetes Self- Management Education</a:t>
            </a:r>
          </a:p>
          <a:p>
            <a:pPr marL="285750" marR="0" lvl="0" indent="-285750" algn="l" defTabSz="914400" rtl="0" eaLnBrk="0" fontAlgn="base" latinLnBrk="0" hangingPunct="0">
              <a:lnSpc>
                <a:spcPct val="15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Therapeutic connection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Refer to RD/RDN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Social Services</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Community Health Worker</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Support Group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 Other</a:t>
            </a:r>
          </a:p>
        </p:txBody>
      </p:sp>
      <p:pic>
        <p:nvPicPr>
          <p:cNvPr id="11" name="Picture 10">
            <a:extLst>
              <a:ext uri="{FF2B5EF4-FFF2-40B4-BE49-F238E27FC236}">
                <a16:creationId xmlns:a16="http://schemas.microsoft.com/office/drawing/2014/main" id="{02F7C07B-E3D5-B12A-C0E9-DBC82CA34D6A}"/>
              </a:ext>
            </a:extLst>
          </p:cNvPr>
          <p:cNvPicPr>
            <a:picLocks noChangeAspect="1"/>
          </p:cNvPicPr>
          <p:nvPr/>
        </p:nvPicPr>
        <p:blipFill>
          <a:blip r:embed="rId5"/>
          <a:stretch>
            <a:fillRect/>
          </a:stretch>
        </p:blipFill>
        <p:spPr>
          <a:xfrm>
            <a:off x="685800" y="5943600"/>
            <a:ext cx="3324965" cy="698422"/>
          </a:xfrm>
          <a:prstGeom prst="rect">
            <a:avLst/>
          </a:prstGeom>
        </p:spPr>
      </p:pic>
    </p:spTree>
    <p:custDataLst>
      <p:tags r:id="rId1"/>
    </p:custDataLst>
    <p:extLst>
      <p:ext uri="{BB962C8B-B14F-4D97-AF65-F5344CB8AC3E}">
        <p14:creationId xmlns:p14="http://schemas.microsoft.com/office/powerpoint/2010/main" val="219628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474135" y="381000"/>
            <a:ext cx="8195733" cy="914400"/>
          </a:xfrm>
        </p:spPr>
        <p:txBody>
          <a:bodyPr>
            <a:normAutofit fontScale="90000"/>
          </a:bodyPr>
          <a:lstStyle/>
          <a:p>
            <a:r>
              <a:rPr lang="en-US" sz="2800" dirty="0"/>
              <a:t>Example of A More Helpful Expectation:</a:t>
            </a:r>
            <a:br>
              <a:rPr lang="en-US" sz="2800" dirty="0"/>
            </a:br>
            <a:r>
              <a:rPr lang="en-US" sz="2800" dirty="0"/>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609600" y="1447800"/>
            <a:ext cx="7696200" cy="4699000"/>
          </a:xfrm>
        </p:spPr>
        <p:txBody>
          <a:bodyPr>
            <a:normAutofit/>
          </a:bodyPr>
          <a:lstStyle/>
          <a:p>
            <a:pPr marL="0" indent="0">
              <a:buNone/>
            </a:pPr>
            <a:r>
              <a:rPr lang="en-US" sz="2400" dirty="0"/>
              <a:t>Perfectionistic thinking: has 2 speeds, perfect or failure, not achievable for very long, exhausting, contributes to burnout </a:t>
            </a:r>
            <a:endParaRPr lang="en-US" sz="2400" u="sng" dirty="0">
              <a:latin typeface="Calibri"/>
            </a:endParaRPr>
          </a:p>
          <a:p>
            <a:pPr marL="0" indent="0">
              <a:buNone/>
            </a:pPr>
            <a:r>
              <a:rPr lang="en-US" sz="3200" u="sng" dirty="0">
                <a:solidFill>
                  <a:srgbClr val="0070C0"/>
                </a:solidFill>
                <a:latin typeface="Calibri"/>
              </a:rPr>
              <a:t>Healthy Good Enough</a:t>
            </a:r>
          </a:p>
          <a:p>
            <a:pPr marL="568967" lvl="1" indent="-203203" defTabSz="812810">
              <a:spcBef>
                <a:spcPct val="20000"/>
              </a:spcBef>
              <a:buClr>
                <a:srgbClr val="DA1F28"/>
              </a:buClr>
              <a:buSzTx/>
              <a:buFont typeface="Arial" pitchFamily="34" charset="0"/>
              <a:buChar char="•"/>
              <a:defRPr/>
            </a:pPr>
            <a:r>
              <a:rPr lang="en-US" sz="2400" dirty="0">
                <a:latin typeface="Calibri"/>
              </a:rPr>
              <a:t>Personalized </a:t>
            </a:r>
          </a:p>
          <a:p>
            <a:pPr marL="568967" lvl="1" indent="-203203" defTabSz="812810">
              <a:spcBef>
                <a:spcPct val="20000"/>
              </a:spcBef>
              <a:buClr>
                <a:srgbClr val="DA1F28"/>
              </a:buClr>
              <a:buSzTx/>
              <a:buFont typeface="Arial" pitchFamily="34" charset="0"/>
              <a:buChar char="•"/>
              <a:defRPr/>
            </a:pPr>
            <a:r>
              <a:rPr lang="en-US" sz="2400" dirty="0">
                <a:latin typeface="Calibri"/>
              </a:rPr>
              <a:t>Ambitious and realistic</a:t>
            </a:r>
          </a:p>
          <a:p>
            <a:pPr marL="568967" lvl="1" indent="-203203" defTabSz="812810">
              <a:spcBef>
                <a:spcPct val="20000"/>
              </a:spcBef>
              <a:buClr>
                <a:srgbClr val="DA1F28"/>
              </a:buClr>
              <a:buSzTx/>
              <a:buFont typeface="Arial" pitchFamily="34" charset="0"/>
              <a:buChar char="•"/>
              <a:defRPr/>
            </a:pPr>
            <a:r>
              <a:rPr lang="en-US" sz="2400" dirty="0">
                <a:latin typeface="Calibri"/>
              </a:rPr>
              <a:t>Allows for normal fluctuations, mistakes and experiments</a:t>
            </a:r>
          </a:p>
          <a:p>
            <a:pPr marL="568967" lvl="1" indent="-203203" defTabSz="812810">
              <a:spcBef>
                <a:spcPct val="20000"/>
              </a:spcBef>
              <a:buClr>
                <a:srgbClr val="DA1F28"/>
              </a:buClr>
              <a:buSzTx/>
              <a:buFont typeface="Arial" pitchFamily="34" charset="0"/>
              <a:buChar char="•"/>
              <a:defRPr/>
            </a:pPr>
            <a:r>
              <a:rPr lang="en-US" sz="2400" dirty="0">
                <a:latin typeface="Calibri"/>
              </a:rPr>
              <a:t>Sees small steps as valuable</a:t>
            </a:r>
          </a:p>
          <a:p>
            <a:pPr marL="568967" lvl="1" indent="-203203" defTabSz="812810">
              <a:spcBef>
                <a:spcPct val="20000"/>
              </a:spcBef>
              <a:buClr>
                <a:srgbClr val="DA1F28"/>
              </a:buClr>
              <a:buSzTx/>
              <a:buFont typeface="Arial" pitchFamily="34" charset="0"/>
              <a:buChar char="•"/>
              <a:defRPr/>
            </a:pPr>
            <a:r>
              <a:rPr lang="en-US" sz="2400" dirty="0">
                <a:latin typeface="Calibri"/>
              </a:rPr>
              <a:t>Focus is on efforts made, not numbers</a:t>
            </a:r>
          </a:p>
          <a:p>
            <a:pPr marL="568967" lvl="1" indent="-203203" defTabSz="812810">
              <a:spcBef>
                <a:spcPct val="20000"/>
              </a:spcBef>
              <a:buClr>
                <a:srgbClr val="DA1F28"/>
              </a:buClr>
              <a:buSzTx/>
              <a:buFont typeface="Arial" pitchFamily="34" charset="0"/>
              <a:buChar char="•"/>
              <a:defRPr/>
            </a:pPr>
            <a:r>
              <a:rPr lang="en-US" sz="2400" dirty="0">
                <a:latin typeface="Calibri"/>
              </a:rPr>
              <a:t>Forward looking: What now? </a:t>
            </a:r>
          </a:p>
          <a:p>
            <a:pPr marL="0" indent="0">
              <a:buNone/>
            </a:pPr>
            <a:endParaRPr lang="en-US" dirty="0"/>
          </a:p>
        </p:txBody>
      </p:sp>
      <p:sp>
        <p:nvSpPr>
          <p:cNvPr id="4" name="TextBox 3">
            <a:extLst>
              <a:ext uri="{FF2B5EF4-FFF2-40B4-BE49-F238E27FC236}">
                <a16:creationId xmlns:a16="http://schemas.microsoft.com/office/drawing/2014/main" id="{C2E2699F-6E9D-2636-9CD1-1D68A8A6A9C7}"/>
              </a:ext>
            </a:extLst>
          </p:cNvPr>
          <p:cNvSpPr txBox="1"/>
          <p:nvPr/>
        </p:nvSpPr>
        <p:spPr>
          <a:xfrm>
            <a:off x="541657" y="5962134"/>
            <a:ext cx="860234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Used with permission from ReVive 5 Program; Larry Fisher, PhD &amp; Susan Guzman, PhD</a:t>
            </a:r>
          </a:p>
        </p:txBody>
      </p:sp>
    </p:spTree>
    <p:extLst>
      <p:ext uri="{BB962C8B-B14F-4D97-AF65-F5344CB8AC3E}">
        <p14:creationId xmlns:p14="http://schemas.microsoft.com/office/powerpoint/2010/main" val="107846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7FA2-8B32-A7BD-CC94-2A50D8C7C7CC}"/>
              </a:ext>
            </a:extLst>
          </p:cNvPr>
          <p:cNvSpPr>
            <a:spLocks noGrp="1"/>
          </p:cNvSpPr>
          <p:nvPr>
            <p:ph type="title"/>
          </p:nvPr>
        </p:nvSpPr>
        <p:spPr>
          <a:xfrm>
            <a:off x="455613" y="273050"/>
            <a:ext cx="8226425" cy="869950"/>
          </a:xfrm>
        </p:spPr>
        <p:txBody>
          <a:bodyPr anchor="b">
            <a:normAutofit/>
          </a:bodyPr>
          <a:lstStyle/>
          <a:p>
            <a:r>
              <a:rPr lang="en-US" dirty="0"/>
              <a:t>Avoid and Lean Into</a:t>
            </a:r>
          </a:p>
        </p:txBody>
      </p:sp>
      <p:sp>
        <p:nvSpPr>
          <p:cNvPr id="3" name="Content Placeholder 2">
            <a:extLst>
              <a:ext uri="{FF2B5EF4-FFF2-40B4-BE49-F238E27FC236}">
                <a16:creationId xmlns:a16="http://schemas.microsoft.com/office/drawing/2014/main" id="{3756D0A0-F3D3-8BD3-BEB4-93732268740F}"/>
              </a:ext>
            </a:extLst>
          </p:cNvPr>
          <p:cNvSpPr>
            <a:spLocks noGrp="1"/>
          </p:cNvSpPr>
          <p:nvPr>
            <p:ph type="body" sz="half" idx="1"/>
          </p:nvPr>
        </p:nvSpPr>
        <p:spPr>
          <a:xfrm>
            <a:off x="455612" y="1143000"/>
            <a:ext cx="4040187" cy="5181599"/>
          </a:xfrm>
        </p:spPr>
        <p:txBody>
          <a:bodyPr>
            <a:normAutofit fontScale="92500" lnSpcReduction="10000"/>
          </a:bodyPr>
          <a:lstStyle/>
          <a:p>
            <a:pPr>
              <a:lnSpc>
                <a:spcPct val="110000"/>
              </a:lnSpc>
            </a:pPr>
            <a:r>
              <a:rPr lang="en-US" sz="1900" b="1" dirty="0">
                <a:effectLst/>
              </a:rPr>
              <a:t>AVOID: Pressure, fix, or control.</a:t>
            </a:r>
            <a:endParaRPr lang="en-US" sz="1900" dirty="0">
              <a:effectLst/>
            </a:endParaRPr>
          </a:p>
          <a:p>
            <a:pPr>
              <a:lnSpc>
                <a:spcPct val="110000"/>
              </a:lnSpc>
            </a:pPr>
            <a:r>
              <a:rPr lang="en-US" sz="1900" dirty="0">
                <a:effectLst/>
              </a:rPr>
              <a:t>We are careful to avoid forced solutions or controlling language. Our job is to help the person with diabetes find their own answers and solutions.</a:t>
            </a:r>
          </a:p>
          <a:p>
            <a:pPr marL="0" marR="0" indent="0">
              <a:lnSpc>
                <a:spcPct val="110000"/>
              </a:lnSpc>
              <a:spcBef>
                <a:spcPts val="0"/>
              </a:spcBef>
              <a:spcAft>
                <a:spcPts val="0"/>
              </a:spcAft>
              <a:buNone/>
            </a:pPr>
            <a:endParaRPr lang="en-US" sz="1900" b="1" dirty="0">
              <a:effectLst/>
            </a:endParaRPr>
          </a:p>
          <a:p>
            <a:pPr marL="0" marR="0">
              <a:lnSpc>
                <a:spcPct val="110000"/>
              </a:lnSpc>
              <a:spcBef>
                <a:spcPts val="0"/>
              </a:spcBef>
              <a:spcAft>
                <a:spcPts val="0"/>
              </a:spcAft>
            </a:pPr>
            <a:r>
              <a:rPr lang="en-US" sz="1900" b="1" dirty="0">
                <a:effectLst/>
              </a:rPr>
              <a:t>Let's stop "Shoulding" on people</a:t>
            </a:r>
            <a:r>
              <a:rPr lang="en-US" sz="1900" dirty="0">
                <a:effectLst/>
              </a:rPr>
              <a:t>.</a:t>
            </a:r>
          </a:p>
          <a:p>
            <a:pPr marL="0" marR="0" indent="0">
              <a:lnSpc>
                <a:spcPct val="110000"/>
              </a:lnSpc>
              <a:spcBef>
                <a:spcPts val="0"/>
              </a:spcBef>
              <a:spcAft>
                <a:spcPts val="0"/>
              </a:spcAft>
              <a:buNone/>
            </a:pPr>
            <a:endParaRPr lang="en-US" sz="1900" dirty="0">
              <a:effectLst/>
            </a:endParaRPr>
          </a:p>
          <a:p>
            <a:pPr>
              <a:lnSpc>
                <a:spcPct val="110000"/>
              </a:lnSpc>
            </a:pPr>
            <a:r>
              <a:rPr lang="en-US" sz="1900" dirty="0">
                <a:effectLst/>
              </a:rPr>
              <a:t>It's time to let go of terms like "You must, you should, you have to, it's better, it's important, do it for me" since they fall under the category of "controlling motivation"—which can be hurtful and lead to the individual becoming defensive or shutting down.</a:t>
            </a:r>
            <a:br>
              <a:rPr lang="en-US" sz="1900" dirty="0">
                <a:effectLst/>
              </a:rPr>
            </a:br>
            <a:endParaRPr lang="en-US" sz="1900" dirty="0">
              <a:effectLst/>
            </a:endParaRPr>
          </a:p>
          <a:p>
            <a:pPr>
              <a:lnSpc>
                <a:spcPct val="110000"/>
              </a:lnSpc>
            </a:pPr>
            <a:r>
              <a:rPr lang="en-US" sz="1900" b="1" dirty="0"/>
              <a:t>Ditch the scare tactics too!</a:t>
            </a:r>
            <a:endParaRPr lang="en-US" sz="1800" b="1" dirty="0"/>
          </a:p>
        </p:txBody>
      </p:sp>
      <p:pic>
        <p:nvPicPr>
          <p:cNvPr id="6" name="Picture 5" descr="Woman holding diploma">
            <a:extLst>
              <a:ext uri="{FF2B5EF4-FFF2-40B4-BE49-F238E27FC236}">
                <a16:creationId xmlns:a16="http://schemas.microsoft.com/office/drawing/2014/main" id="{018D969C-FF9B-3298-7205-B342DD2FF3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20" r="5" b="16593"/>
          <a:stretch/>
        </p:blipFill>
        <p:spPr>
          <a:xfrm>
            <a:off x="5029200" y="3847306"/>
            <a:ext cx="3960813" cy="2130708"/>
          </a:xfrm>
          <a:prstGeom prst="rect">
            <a:avLst/>
          </a:prstGeom>
          <a:noFill/>
        </p:spPr>
      </p:pic>
      <p:sp>
        <p:nvSpPr>
          <p:cNvPr id="4" name="Content Placeholder 3">
            <a:extLst>
              <a:ext uri="{FF2B5EF4-FFF2-40B4-BE49-F238E27FC236}">
                <a16:creationId xmlns:a16="http://schemas.microsoft.com/office/drawing/2014/main" id="{A780B6E0-E46C-A29F-1A3A-497C6DAB5697}"/>
              </a:ext>
            </a:extLst>
          </p:cNvPr>
          <p:cNvSpPr>
            <a:spLocks noGrp="1"/>
          </p:cNvSpPr>
          <p:nvPr>
            <p:ph sz="quarter" idx="3"/>
          </p:nvPr>
        </p:nvSpPr>
        <p:spPr>
          <a:xfrm>
            <a:off x="4800600" y="1828800"/>
            <a:ext cx="4037013" cy="2173287"/>
          </a:xfrm>
        </p:spPr>
        <p:txBody>
          <a:bodyPr>
            <a:normAutofit fontScale="92500" lnSpcReduction="20000"/>
          </a:bodyPr>
          <a:lstStyle/>
          <a:p>
            <a:pPr>
              <a:lnSpc>
                <a:spcPct val="110000"/>
              </a:lnSpc>
            </a:pPr>
            <a:r>
              <a:rPr lang="en-US" sz="2500" dirty="0">
                <a:solidFill>
                  <a:srgbClr val="0070C0"/>
                </a:solidFill>
                <a:effectLst/>
              </a:rPr>
              <a:t>Lean into - A person-centered approach energizes individuals to take the lead in managing their condition, in step with their providers and supporters.</a:t>
            </a:r>
            <a:endParaRPr lang="en-US" sz="2500" dirty="0">
              <a:solidFill>
                <a:srgbClr val="0070C0"/>
              </a:solidFill>
            </a:endParaRPr>
          </a:p>
        </p:txBody>
      </p:sp>
    </p:spTree>
    <p:extLst>
      <p:ext uri="{BB962C8B-B14F-4D97-AF65-F5344CB8AC3E}">
        <p14:creationId xmlns:p14="http://schemas.microsoft.com/office/powerpoint/2010/main" val="355763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pPr eaLnBrk="1" hangingPunct="1">
              <a:defRPr/>
            </a:pPr>
            <a:r>
              <a:rPr lang="en-US" dirty="0"/>
              <a:t>Support Self-Confidence</a:t>
            </a:r>
          </a:p>
        </p:txBody>
      </p:sp>
      <p:sp>
        <p:nvSpPr>
          <p:cNvPr id="240643" name="Rectangle 3"/>
          <p:cNvSpPr>
            <a:spLocks noGrp="1" noRot="1" noChangeArrowheads="1"/>
          </p:cNvSpPr>
          <p:nvPr>
            <p:ph type="body" idx="1"/>
          </p:nvPr>
        </p:nvSpPr>
        <p:spPr>
          <a:xfrm>
            <a:off x="457200" y="1219200"/>
            <a:ext cx="5562600" cy="4937760"/>
          </a:xfrm>
        </p:spPr>
        <p:txBody>
          <a:bodyPr/>
          <a:lstStyle/>
          <a:p>
            <a:pPr>
              <a:lnSpc>
                <a:spcPct val="90000"/>
              </a:lnSpc>
              <a:defRPr/>
            </a:pPr>
            <a:r>
              <a:rPr lang="en-US" sz="3600" dirty="0"/>
              <a:t>Support positive expectations for change…</a:t>
            </a:r>
          </a:p>
          <a:p>
            <a:pPr lvl="1">
              <a:lnSpc>
                <a:spcPct val="90000"/>
              </a:lnSpc>
              <a:defRPr/>
            </a:pPr>
            <a:r>
              <a:rPr lang="en-US" sz="2800" dirty="0"/>
              <a:t> emphasize personal responsibility, </a:t>
            </a:r>
          </a:p>
          <a:p>
            <a:pPr lvl="1">
              <a:lnSpc>
                <a:spcPct val="90000"/>
              </a:lnSpc>
              <a:defRPr/>
            </a:pPr>
            <a:r>
              <a:rPr lang="en-US" sz="2800" dirty="0"/>
              <a:t>instill confidence and hope,</a:t>
            </a:r>
          </a:p>
          <a:p>
            <a:pPr lvl="1">
              <a:lnSpc>
                <a:spcPct val="90000"/>
              </a:lnSpc>
              <a:defRPr/>
            </a:pPr>
            <a:r>
              <a:rPr lang="en-US" sz="2800" dirty="0"/>
              <a:t>increase sense of ability to cope.</a:t>
            </a:r>
          </a:p>
          <a:p>
            <a:pPr lvl="1" eaLnBrk="1" hangingPunct="1">
              <a:lnSpc>
                <a:spcPct val="90000"/>
              </a:lnSpc>
              <a:buFont typeface="Wingdings" charset="2"/>
              <a:buNone/>
              <a:defRPr/>
            </a:pPr>
            <a:endParaRPr lang="en-US" sz="2800" dirty="0"/>
          </a:p>
          <a:p>
            <a:pPr lvl="1" eaLnBrk="1" hangingPunct="1">
              <a:lnSpc>
                <a:spcPct val="90000"/>
              </a:lnSpc>
              <a:buFont typeface="Wingdings" charset="2"/>
              <a:buNone/>
              <a:defRPr/>
            </a:pPr>
            <a:r>
              <a:rPr lang="en-US" dirty="0"/>
              <a:t>  </a:t>
            </a:r>
            <a:r>
              <a:rPr lang="en-US" i="1" dirty="0"/>
              <a:t>“From what you’ve told me about your past successes…it really seems like you can do this!”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295400"/>
            <a:ext cx="2667000" cy="192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3951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0BE0C64-F3D2-7A64-A96F-A69347CDF6D8}"/>
            </a:ext>
          </a:extLst>
        </p:cNvPr>
        <p:cNvGrpSpPr/>
        <p:nvPr/>
      </p:nvGrpSpPr>
      <p:grpSpPr>
        <a:xfrm>
          <a:off x="0" y="0"/>
          <a:ext cx="0" cy="0"/>
          <a:chOff x="0" y="0"/>
          <a:chExt cx="0" cy="0"/>
        </a:xfrm>
      </p:grpSpPr>
      <p:sp>
        <p:nvSpPr>
          <p:cNvPr id="153602" name="Rectangle 2">
            <a:extLst>
              <a:ext uri="{FF2B5EF4-FFF2-40B4-BE49-F238E27FC236}">
                <a16:creationId xmlns:a16="http://schemas.microsoft.com/office/drawing/2014/main" id="{ABE9372B-35E8-327C-4757-E1F02D4019C3}"/>
              </a:ext>
            </a:extLst>
          </p:cNvPr>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nchor="b"/>
          <a:lstStyle/>
          <a:p>
            <a:r>
              <a:rPr lang="en-US" altLang="en-US"/>
              <a:t>ABC’s of Diabetes Education</a:t>
            </a:r>
          </a:p>
        </p:txBody>
      </p:sp>
      <p:sp>
        <p:nvSpPr>
          <p:cNvPr id="3" name="Content Placeholder 2">
            <a:extLst>
              <a:ext uri="{FF2B5EF4-FFF2-40B4-BE49-F238E27FC236}">
                <a16:creationId xmlns:a16="http://schemas.microsoft.com/office/drawing/2014/main" id="{AEACE82A-D9D8-64DA-70B1-DE68773F689C}"/>
              </a:ext>
            </a:extLst>
          </p:cNvPr>
          <p:cNvSpPr>
            <a:spLocks noGrp="1"/>
          </p:cNvSpPr>
          <p:nvPr>
            <p:ph sz="quarter" idx="1"/>
          </p:nvPr>
        </p:nvSpPr>
        <p:spPr>
          <a:xfrm>
            <a:off x="2667000" y="996086"/>
            <a:ext cx="6019800" cy="5633314"/>
          </a:xfrm>
        </p:spPr>
        <p:txBody>
          <a:bodyPr/>
          <a:lstStyle/>
          <a:p>
            <a:r>
              <a:rPr lang="en-US" dirty="0"/>
              <a:t>Assess &amp; Listen</a:t>
            </a:r>
          </a:p>
          <a:p>
            <a:r>
              <a:rPr lang="en-US" dirty="0"/>
              <a:t>Acknowledge</a:t>
            </a:r>
          </a:p>
          <a:p>
            <a:r>
              <a:rPr lang="en-US" dirty="0"/>
              <a:t>Accept without judgment</a:t>
            </a:r>
          </a:p>
          <a:p>
            <a:r>
              <a:rPr lang="en-US" dirty="0"/>
              <a:t>Advocate</a:t>
            </a:r>
          </a:p>
          <a:p>
            <a:r>
              <a:rPr lang="en-US" dirty="0"/>
              <a:t>Beliefs</a:t>
            </a:r>
          </a:p>
          <a:p>
            <a:r>
              <a:rPr lang="en-US" dirty="0"/>
              <a:t>Barriers</a:t>
            </a:r>
          </a:p>
          <a:p>
            <a:r>
              <a:rPr lang="en-US" dirty="0"/>
              <a:t>Burnout</a:t>
            </a:r>
          </a:p>
          <a:p>
            <a:r>
              <a:rPr lang="en-US" dirty="0"/>
              <a:t>Conversation</a:t>
            </a:r>
          </a:p>
          <a:p>
            <a:r>
              <a:rPr lang="en-US" dirty="0"/>
              <a:t>Curiosity &amp; Carrots</a:t>
            </a:r>
          </a:p>
          <a:p>
            <a:r>
              <a:rPr lang="en-US" dirty="0"/>
              <a:t>Coaching with Compassion</a:t>
            </a:r>
          </a:p>
        </p:txBody>
      </p:sp>
      <p:graphicFrame>
        <p:nvGraphicFramePr>
          <p:cNvPr id="153604" name="Object 4">
            <a:extLst>
              <a:ext uri="{FF2B5EF4-FFF2-40B4-BE49-F238E27FC236}">
                <a16:creationId xmlns:a16="http://schemas.microsoft.com/office/drawing/2014/main" id="{D6815EF5-454D-C889-6B8B-624A6FD94F26}"/>
              </a:ext>
            </a:extLst>
          </p:cNvPr>
          <p:cNvGraphicFramePr>
            <a:graphicFrameLocks noChangeAspect="1"/>
          </p:cNvGraphicFramePr>
          <p:nvPr/>
        </p:nvGraphicFramePr>
        <p:xfrm>
          <a:off x="1066800" y="1350818"/>
          <a:ext cx="1295400" cy="12954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3604" name="Object 4">
                        <a:extLst>
                          <a:ext uri="{FF2B5EF4-FFF2-40B4-BE49-F238E27FC236}">
                            <a16:creationId xmlns:a16="http://schemas.microsoft.com/office/drawing/2014/main" id="{D6815EF5-454D-C889-6B8B-624A6FD94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50818"/>
                        <a:ext cx="1295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5" name="Object 5">
            <a:extLst>
              <a:ext uri="{FF2B5EF4-FFF2-40B4-BE49-F238E27FC236}">
                <a16:creationId xmlns:a16="http://schemas.microsoft.com/office/drawing/2014/main" id="{A0BC4344-0993-DAE0-AEDD-4E798D01A260}"/>
              </a:ext>
            </a:extLst>
          </p:cNvPr>
          <p:cNvGraphicFramePr>
            <a:graphicFrameLocks noChangeAspect="1"/>
          </p:cNvGraphicFramePr>
          <p:nvPr/>
        </p:nvGraphicFramePr>
        <p:xfrm>
          <a:off x="1018310" y="3459593"/>
          <a:ext cx="1295400" cy="1295400"/>
        </p:xfrm>
        <a:graphic>
          <a:graphicData uri="http://schemas.openxmlformats.org/presentationml/2006/ole">
            <mc:AlternateContent xmlns:mc="http://schemas.openxmlformats.org/markup-compatibility/2006">
              <mc:Choice xmlns:v="urn:schemas-microsoft-com:vml" Requires="v">
                <p:oleObj name="Clip" r:id="rId5" imgW="657360" imgH="657360" progId="MS_ClipArt_Gallery.2">
                  <p:embed/>
                </p:oleObj>
              </mc:Choice>
              <mc:Fallback>
                <p:oleObj name="Clip" r:id="rId5" imgW="657360" imgH="657360" progId="MS_ClipArt_Gallery.2">
                  <p:embed/>
                  <p:pic>
                    <p:nvPicPr>
                      <p:cNvPr id="153605" name="Object 5">
                        <a:extLst>
                          <a:ext uri="{FF2B5EF4-FFF2-40B4-BE49-F238E27FC236}">
                            <a16:creationId xmlns:a16="http://schemas.microsoft.com/office/drawing/2014/main" id="{A0BC4344-0993-DAE0-AEDD-4E798D01A2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310" y="3459593"/>
                        <a:ext cx="1295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6" name="Object 6">
            <a:extLst>
              <a:ext uri="{FF2B5EF4-FFF2-40B4-BE49-F238E27FC236}">
                <a16:creationId xmlns:a16="http://schemas.microsoft.com/office/drawing/2014/main" id="{77A07F71-2494-D4C7-3BEB-141DD15624E2}"/>
              </a:ext>
            </a:extLst>
          </p:cNvPr>
          <p:cNvGraphicFramePr>
            <a:graphicFrameLocks noChangeAspect="1"/>
          </p:cNvGraphicFramePr>
          <p:nvPr/>
        </p:nvGraphicFramePr>
        <p:xfrm>
          <a:off x="1018310" y="5181600"/>
          <a:ext cx="1371600" cy="1371600"/>
        </p:xfrm>
        <a:graphic>
          <a:graphicData uri="http://schemas.openxmlformats.org/presentationml/2006/ole">
            <mc:AlternateContent xmlns:mc="http://schemas.openxmlformats.org/markup-compatibility/2006">
              <mc:Choice xmlns:v="urn:schemas-microsoft-com:vml" Requires="v">
                <p:oleObj name="Clip" r:id="rId7" imgW="657360" imgH="657360" progId="MS_ClipArt_Gallery.2">
                  <p:embed/>
                </p:oleObj>
              </mc:Choice>
              <mc:Fallback>
                <p:oleObj name="Clip" r:id="rId7" imgW="657360" imgH="657360" progId="MS_ClipArt_Gallery.2">
                  <p:embed/>
                  <p:pic>
                    <p:nvPicPr>
                      <p:cNvPr id="153606" name="Object 6">
                        <a:extLst>
                          <a:ext uri="{FF2B5EF4-FFF2-40B4-BE49-F238E27FC236}">
                            <a16:creationId xmlns:a16="http://schemas.microsoft.com/office/drawing/2014/main" id="{77A07F71-2494-D4C7-3BEB-141DD15624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310" y="51816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3AA8FED8-1F33-57E9-01EB-CC9E3F9F2FFB}"/>
              </a:ext>
            </a:extLst>
          </p:cNvPr>
          <p:cNvSpPr txBox="1"/>
          <p:nvPr/>
        </p:nvSpPr>
        <p:spPr>
          <a:xfrm>
            <a:off x="609600" y="241219"/>
            <a:ext cx="7216541"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Arial" panose="020B0604020202020204" pitchFamily="34" charset="0"/>
                <a:ea typeface="ＭＳ Ｐゴシック" panose="020B0600070205080204" pitchFamily="34" charset="-128"/>
                <a:cs typeface="+mn-cs"/>
              </a:rPr>
              <a:t>Healing Through Connection</a:t>
            </a:r>
          </a:p>
        </p:txBody>
      </p:sp>
    </p:spTree>
    <p:extLst>
      <p:ext uri="{BB962C8B-B14F-4D97-AF65-F5344CB8AC3E}">
        <p14:creationId xmlns:p14="http://schemas.microsoft.com/office/powerpoint/2010/main" val="27803525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3">
                                            <p:txEl>
                                              <p:pRg st="0" end="0"/>
                                            </p:txEl>
                                          </p:spTgt>
                                        </p:tgtEl>
                                      </p:cBhvr>
                                    </p:animEffect>
                                  </p:childTnLst>
                                </p:cTn>
                              </p:par>
                            </p:childTnLst>
                          </p:cTn>
                        </p:par>
                        <p:par>
                          <p:cTn id="10" fill="hold">
                            <p:stCondLst>
                              <p:cond delay="1250"/>
                            </p:stCondLst>
                            <p:childTnLst>
                              <p:par>
                                <p:cTn id="11" presetID="53" presetClass="entr" presetSubtype="16"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3">
                                            <p:txEl>
                                              <p:pRg st="1" end="1"/>
                                            </p:txEl>
                                          </p:spTgt>
                                        </p:tgtEl>
                                      </p:cBhvr>
                                    </p:animEffect>
                                  </p:childTnLst>
                                </p:cTn>
                              </p:par>
                            </p:childTnLst>
                          </p:cTn>
                        </p:par>
                        <p:par>
                          <p:cTn id="16" fill="hold">
                            <p:stCondLst>
                              <p:cond delay="3250"/>
                            </p:stCondLst>
                            <p:childTnLst>
                              <p:par>
                                <p:cTn id="17" presetID="53" presetClass="entr" presetSubtype="16" fill="hold"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childTnLst>
                          </p:cTn>
                        </p:par>
                        <p:par>
                          <p:cTn id="22" fill="hold">
                            <p:stCondLst>
                              <p:cond delay="5250"/>
                            </p:stCondLst>
                            <p:childTnLst>
                              <p:par>
                                <p:cTn id="23" presetID="53" presetClass="entr" presetSubtype="16" fill="hold" nodeType="after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3">
                                            <p:txEl>
                                              <p:pRg st="3" end="3"/>
                                            </p:txEl>
                                          </p:spTgt>
                                        </p:tgtEl>
                                      </p:cBhvr>
                                    </p:animEffect>
                                  </p:childTnLst>
                                </p:cTn>
                              </p:par>
                            </p:childTnLst>
                          </p:cTn>
                        </p:par>
                        <p:par>
                          <p:cTn id="28" fill="hold">
                            <p:stCondLst>
                              <p:cond delay="7250"/>
                            </p:stCondLst>
                            <p:childTnLst>
                              <p:par>
                                <p:cTn id="29" presetID="53" presetClass="entr" presetSubtype="16" fill="hold" nodeType="afterEffect">
                                  <p:stCondLst>
                                    <p:cond delay="100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3">
                                            <p:txEl>
                                              <p:pRg st="4" end="4"/>
                                            </p:txEl>
                                          </p:spTgt>
                                        </p:tgtEl>
                                      </p:cBhvr>
                                    </p:animEffect>
                                  </p:childTnLst>
                                </p:cTn>
                              </p:par>
                            </p:childTnLst>
                          </p:cTn>
                        </p:par>
                        <p:par>
                          <p:cTn id="34" fill="hold">
                            <p:stCondLst>
                              <p:cond delay="9250"/>
                            </p:stCondLst>
                            <p:childTnLst>
                              <p:par>
                                <p:cTn id="35" presetID="53" presetClass="entr" presetSubtype="16" fill="hold" nodeType="afterEffect">
                                  <p:stCondLst>
                                    <p:cond delay="100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1000"/>
                                        <p:tgtEl>
                                          <p:spTgt spid="3">
                                            <p:txEl>
                                              <p:pRg st="5" end="5"/>
                                            </p:txEl>
                                          </p:spTgt>
                                        </p:tgtEl>
                                      </p:cBhvr>
                                    </p:animEffect>
                                  </p:childTnLst>
                                </p:cTn>
                              </p:par>
                            </p:childTnLst>
                          </p:cTn>
                        </p:par>
                        <p:par>
                          <p:cTn id="40" fill="hold">
                            <p:stCondLst>
                              <p:cond delay="11250"/>
                            </p:stCondLst>
                            <p:childTnLst>
                              <p:par>
                                <p:cTn id="41" presetID="53" presetClass="entr" presetSubtype="16" fill="hold" nodeType="afterEffect">
                                  <p:stCondLst>
                                    <p:cond delay="100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1000"/>
                                        <p:tgtEl>
                                          <p:spTgt spid="3">
                                            <p:txEl>
                                              <p:pRg st="6" end="6"/>
                                            </p:txEl>
                                          </p:spTgt>
                                        </p:tgtEl>
                                      </p:cBhvr>
                                    </p:animEffect>
                                  </p:childTnLst>
                                </p:cTn>
                              </p:par>
                            </p:childTnLst>
                          </p:cTn>
                        </p:par>
                        <p:par>
                          <p:cTn id="46" fill="hold">
                            <p:stCondLst>
                              <p:cond delay="13250"/>
                            </p:stCondLst>
                            <p:childTnLst>
                              <p:par>
                                <p:cTn id="47" presetID="53" presetClass="entr" presetSubtype="16" fill="hold" nodeType="afterEffect">
                                  <p:stCondLst>
                                    <p:cond delay="100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1000"/>
                                        <p:tgtEl>
                                          <p:spTgt spid="3">
                                            <p:txEl>
                                              <p:pRg st="7" end="7"/>
                                            </p:txEl>
                                          </p:spTgt>
                                        </p:tgtEl>
                                      </p:cBhvr>
                                    </p:animEffect>
                                  </p:childTnLst>
                                </p:cTn>
                              </p:par>
                            </p:childTnLst>
                          </p:cTn>
                        </p:par>
                        <p:par>
                          <p:cTn id="52" fill="hold">
                            <p:stCondLst>
                              <p:cond delay="15250"/>
                            </p:stCondLst>
                            <p:childTnLst>
                              <p:par>
                                <p:cTn id="53" presetID="53" presetClass="entr" presetSubtype="16" fill="hold" nodeType="afterEffect">
                                  <p:stCondLst>
                                    <p:cond delay="100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7" dur="1000"/>
                                        <p:tgtEl>
                                          <p:spTgt spid="3">
                                            <p:txEl>
                                              <p:pRg st="8" end="8"/>
                                            </p:txEl>
                                          </p:spTgt>
                                        </p:tgtEl>
                                      </p:cBhvr>
                                    </p:animEffect>
                                  </p:childTnLst>
                                </p:cTn>
                              </p:par>
                            </p:childTnLst>
                          </p:cTn>
                        </p:par>
                        <p:par>
                          <p:cTn id="58" fill="hold">
                            <p:stCondLst>
                              <p:cond delay="17250"/>
                            </p:stCondLst>
                            <p:childTnLst>
                              <p:par>
                                <p:cTn id="59" presetID="53" presetClass="entr" presetSubtype="16" fill="hold" nodeType="afterEffect">
                                  <p:stCondLst>
                                    <p:cond delay="100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p:cTn id="61"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3"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3EA5BB2D-9198-7F49-B83B-B3D5809875DD}"/>
              </a:ext>
            </a:extLst>
          </p:cNvPr>
          <p:cNvSpPr>
            <a:spLocks noGrp="1"/>
          </p:cNvSpPr>
          <p:nvPr>
            <p:ph type="sldNum" sz="quarter" idx="4"/>
          </p:nvPr>
        </p:nvSpPr>
        <p:spPr>
          <a:xfrm rot="10800000" flipV="1">
            <a:off x="11714476" y="5832847"/>
            <a:ext cx="328081" cy="283076"/>
          </a:xfrm>
          <a:prstGeom prst="rect">
            <a:avLst/>
          </a:prstGeom>
        </p:spPr>
        <p:txBody>
          <a:bodyPr vert="horz" wrap="square" lIns="0" tIns="0" rIns="0" bIns="0" rtlCol="0" anchor="b" anchorCtr="0">
            <a:normAutofit/>
          </a:bodyPr>
          <a:lstStyle>
            <a:defPPr>
              <a:defRPr lang="en-US"/>
            </a:defPPr>
            <a:lvl1pPr marL="0" algn="l" defTabSz="914400" rtl="0" eaLnBrk="1" latinLnBrk="0" hangingPunct="1">
              <a:defRPr sz="900" i="0" kern="1200">
                <a:solidFill>
                  <a:srgbClr val="404040"/>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ts val="450"/>
              </a:spcAft>
              <a:buClrTx/>
              <a:buSzTx/>
              <a:buFontTx/>
              <a:buNone/>
              <a:tabLst/>
              <a:defRPr/>
            </a:pPr>
            <a:fld id="{7BCC8D0D-EAEC-449D-9161-023DFF90F2E2}" type="slidenum">
              <a:rPr kumimoji="0" lang="en-US" sz="900" b="0" i="0" u="none" strike="noStrike" kern="1200" cap="none" spc="0" normalizeH="0" baseline="0" noProof="0" smtClean="0">
                <a:ln>
                  <a:noFill/>
                </a:ln>
                <a:solidFill>
                  <a:srgbClr val="40404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ts val="450"/>
                </a:spcAft>
                <a:buClrTx/>
                <a:buSzTx/>
                <a:buFontTx/>
                <a:buNone/>
                <a:tabLst/>
                <a:defRPr/>
              </a:pPr>
              <a:t>144</a:t>
            </a:fld>
            <a:endParaRPr kumimoji="0" lang="en-US" sz="788" b="0" i="0" u="none" strike="noStrike" kern="1200" cap="none" spc="0" normalizeH="0" baseline="0" noProof="0" dirty="0">
              <a:ln>
                <a:noFill/>
              </a:ln>
              <a:solidFill>
                <a:srgbClr val="464653"/>
              </a:solidFill>
              <a:effectLst/>
              <a:uLnTx/>
              <a:uFillTx/>
              <a:latin typeface="Gill Sans MT"/>
              <a:ea typeface="+mn-ea"/>
              <a:cs typeface="Arial" pitchFamily="34" charset="0"/>
            </a:endParaRPr>
          </a:p>
        </p:txBody>
      </p:sp>
      <p:sp>
        <p:nvSpPr>
          <p:cNvPr id="22" name="Title 1">
            <a:extLst>
              <a:ext uri="{FF2B5EF4-FFF2-40B4-BE49-F238E27FC236}">
                <a16:creationId xmlns:a16="http://schemas.microsoft.com/office/drawing/2014/main" id="{0CE54174-F832-F14D-BFEE-823CA33F6229}"/>
              </a:ext>
            </a:extLst>
          </p:cNvPr>
          <p:cNvSpPr>
            <a:spLocks noGrp="1"/>
          </p:cNvSpPr>
          <p:nvPr>
            <p:ph type="title"/>
          </p:nvPr>
        </p:nvSpPr>
        <p:spPr>
          <a:xfrm>
            <a:off x="365368" y="333987"/>
            <a:ext cx="3139832" cy="1764913"/>
          </a:xfrm>
        </p:spPr>
        <p:txBody>
          <a:bodyPr vert="horz" lIns="68580" tIns="34290" rIns="68580" bIns="34290" rtlCol="0" anchor="b" anchorCtr="0">
            <a:normAutofit fontScale="90000"/>
          </a:bodyPr>
          <a:lstStyle/>
          <a:p>
            <a:pPr algn="ctr"/>
            <a:r>
              <a:rPr lang="en-US" sz="3225" dirty="0">
                <a:latin typeface="+mj-lt"/>
              </a:rPr>
              <a:t>Step 8</a:t>
            </a:r>
            <a:br>
              <a:rPr lang="en-US" sz="3225" dirty="0">
                <a:latin typeface="+mj-lt"/>
              </a:rPr>
            </a:br>
            <a:br>
              <a:rPr lang="en-US" sz="3000" dirty="0">
                <a:latin typeface="+mj-lt"/>
              </a:rPr>
            </a:br>
            <a:r>
              <a:rPr lang="en-US" sz="3000" dirty="0">
                <a:latin typeface="+mj-lt"/>
              </a:rPr>
              <a:t>Compassion for Yourself</a:t>
            </a:r>
          </a:p>
        </p:txBody>
      </p:sp>
      <p:sp>
        <p:nvSpPr>
          <p:cNvPr id="12" name="Text Placeholder 3">
            <a:extLst>
              <a:ext uri="{FF2B5EF4-FFF2-40B4-BE49-F238E27FC236}">
                <a16:creationId xmlns:a16="http://schemas.microsoft.com/office/drawing/2014/main" id="{F8455E58-28ED-0544-8EF5-A03BA2B8B548}"/>
              </a:ext>
            </a:extLst>
          </p:cNvPr>
          <p:cNvSpPr>
            <a:spLocks noGrp="1"/>
          </p:cNvSpPr>
          <p:nvPr>
            <p:ph type="body" sz="half" idx="2"/>
          </p:nvPr>
        </p:nvSpPr>
        <p:spPr>
          <a:xfrm>
            <a:off x="555444" y="2209800"/>
            <a:ext cx="3406956" cy="4419600"/>
          </a:xfrm>
        </p:spPr>
        <p:txBody>
          <a:bodyPr vert="horz" lIns="0" tIns="34290" rIns="0" bIns="34290" rtlCol="0">
            <a:normAutofit fontScale="92500"/>
          </a:bodyPr>
          <a:lstStyle/>
          <a:p>
            <a:pPr marL="214313" indent="-214313">
              <a:lnSpc>
                <a:spcPct val="110000"/>
              </a:lnSpc>
              <a:buFont typeface="Calibri" panose="020F0502020204030204" pitchFamily="34" charset="0"/>
              <a:buChar char="•"/>
            </a:pPr>
            <a:r>
              <a:rPr lang="en-US" sz="2000" dirty="0">
                <a:cs typeface="Calibri" panose="020F0502020204030204" pitchFamily="34" charset="0"/>
              </a:rPr>
              <a:t>Get enough sleep</a:t>
            </a:r>
          </a:p>
          <a:p>
            <a:pPr marL="214313" indent="-214313">
              <a:lnSpc>
                <a:spcPct val="110000"/>
              </a:lnSpc>
              <a:buFont typeface="Calibri" panose="020F0502020204030204" pitchFamily="34" charset="0"/>
              <a:buChar char="•"/>
            </a:pPr>
            <a:r>
              <a:rPr lang="en-US" sz="2000" dirty="0">
                <a:cs typeface="Calibri" panose="020F0502020204030204" pitchFamily="34" charset="0"/>
              </a:rPr>
              <a:t>Keep active</a:t>
            </a:r>
          </a:p>
          <a:p>
            <a:pPr marL="214313" indent="-214313">
              <a:lnSpc>
                <a:spcPct val="110000"/>
              </a:lnSpc>
              <a:buFont typeface="Calibri" panose="020F0502020204030204" pitchFamily="34" charset="0"/>
              <a:buChar char="•"/>
            </a:pPr>
            <a:r>
              <a:rPr lang="en-US" sz="2000" dirty="0">
                <a:cs typeface="Calibri" panose="020F0502020204030204" pitchFamily="34" charset="0"/>
              </a:rPr>
              <a:t>Remind yourself that you are not responsible for the decisions of others. Love and release.</a:t>
            </a:r>
          </a:p>
          <a:p>
            <a:pPr marL="214313" indent="-214313">
              <a:lnSpc>
                <a:spcPct val="110000"/>
              </a:lnSpc>
              <a:buFont typeface="Calibri" panose="020F0502020204030204" pitchFamily="34" charset="0"/>
              <a:buChar char="•"/>
            </a:pPr>
            <a:r>
              <a:rPr lang="en-US" sz="2000" dirty="0">
                <a:cs typeface="Calibri" panose="020F0502020204030204" pitchFamily="34" charset="0"/>
              </a:rPr>
              <a:t>Connect with friends and family</a:t>
            </a:r>
          </a:p>
          <a:p>
            <a:pPr marL="214313" indent="-214313">
              <a:lnSpc>
                <a:spcPct val="110000"/>
              </a:lnSpc>
              <a:buFont typeface="Calibri" panose="020F0502020204030204" pitchFamily="34" charset="0"/>
              <a:buChar char="•"/>
            </a:pPr>
            <a:r>
              <a:rPr lang="en-US" sz="2000" dirty="0">
                <a:cs typeface="Calibri" panose="020F0502020204030204" pitchFamily="34" charset="0"/>
              </a:rPr>
              <a:t>Investigate unhealthy behaviors</a:t>
            </a:r>
          </a:p>
          <a:p>
            <a:pPr marL="214313" indent="-214313">
              <a:lnSpc>
                <a:spcPct val="110000"/>
              </a:lnSpc>
              <a:buFont typeface="Calibri" panose="020F0502020204030204" pitchFamily="34" charset="0"/>
              <a:buChar char="•"/>
            </a:pPr>
            <a:r>
              <a:rPr lang="en-US" sz="2000" dirty="0">
                <a:cs typeface="Calibri" panose="020F0502020204030204" pitchFamily="34" charset="0"/>
              </a:rPr>
              <a:t>Nourish your body</a:t>
            </a:r>
          </a:p>
          <a:p>
            <a:pPr marL="214313" indent="-214313">
              <a:lnSpc>
                <a:spcPct val="110000"/>
              </a:lnSpc>
              <a:buFont typeface="Calibri" panose="020F0502020204030204" pitchFamily="34" charset="0"/>
              <a:buChar char="•"/>
            </a:pPr>
            <a:r>
              <a:rPr lang="en-US" sz="2000" dirty="0">
                <a:cs typeface="Calibri" panose="020F0502020204030204" pitchFamily="34" charset="0"/>
              </a:rPr>
              <a:t>Consider a hobby</a:t>
            </a:r>
            <a:endParaRPr lang="en-US" dirty="0">
              <a:cs typeface="Calibri" panose="020F0502020204030204" pitchFamily="34" charset="0"/>
            </a:endParaRPr>
          </a:p>
        </p:txBody>
      </p:sp>
      <p:pic>
        <p:nvPicPr>
          <p:cNvPr id="13" name="Content Placeholder 6" descr="A picture containing diagram&#10;&#10;Description automatically generated">
            <a:extLst>
              <a:ext uri="{FF2B5EF4-FFF2-40B4-BE49-F238E27FC236}">
                <a16:creationId xmlns:a16="http://schemas.microsoft.com/office/drawing/2014/main" id="{8F017C00-B4EC-974A-812C-176433DD5D3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05176" y="333987"/>
            <a:ext cx="4183380" cy="4183380"/>
          </a:xfrm>
          <a:prstGeom prst="rect">
            <a:avLst/>
          </a:prstGeom>
        </p:spPr>
      </p:pic>
    </p:spTree>
    <p:extLst>
      <p:ext uri="{BB962C8B-B14F-4D97-AF65-F5344CB8AC3E}">
        <p14:creationId xmlns:p14="http://schemas.microsoft.com/office/powerpoint/2010/main" val="92973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D9FD665-0CB9-20CA-FF0A-A6D8C5C6D19D}"/>
              </a:ext>
            </a:extLst>
          </p:cNvPr>
          <p:cNvPicPr>
            <a:picLocks noGrp="1" noChangeAspect="1"/>
          </p:cNvPicPr>
          <p:nvPr>
            <p:ph sz="quarter" idx="1"/>
          </p:nvPr>
        </p:nvPicPr>
        <p:blipFill>
          <a:blip r:embed="rId2"/>
          <a:stretch>
            <a:fillRect/>
          </a:stretch>
        </p:blipFill>
        <p:spPr>
          <a:xfrm>
            <a:off x="488831" y="355199"/>
            <a:ext cx="4083169" cy="5715000"/>
          </a:xfrm>
        </p:spPr>
      </p:pic>
      <p:pic>
        <p:nvPicPr>
          <p:cNvPr id="8" name="Picture 7">
            <a:extLst>
              <a:ext uri="{FF2B5EF4-FFF2-40B4-BE49-F238E27FC236}">
                <a16:creationId xmlns:a16="http://schemas.microsoft.com/office/drawing/2014/main" id="{80078991-2E91-76F9-C079-31C758A1F7CA}"/>
              </a:ext>
            </a:extLst>
          </p:cNvPr>
          <p:cNvPicPr>
            <a:picLocks noChangeAspect="1"/>
          </p:cNvPicPr>
          <p:nvPr/>
        </p:nvPicPr>
        <p:blipFill>
          <a:blip r:embed="rId3"/>
          <a:stretch>
            <a:fillRect/>
          </a:stretch>
        </p:blipFill>
        <p:spPr>
          <a:xfrm>
            <a:off x="4780984" y="355199"/>
            <a:ext cx="4058216" cy="1114581"/>
          </a:xfrm>
          <a:prstGeom prst="rect">
            <a:avLst/>
          </a:prstGeom>
        </p:spPr>
      </p:pic>
      <p:pic>
        <p:nvPicPr>
          <p:cNvPr id="10" name="Picture 9">
            <a:extLst>
              <a:ext uri="{FF2B5EF4-FFF2-40B4-BE49-F238E27FC236}">
                <a16:creationId xmlns:a16="http://schemas.microsoft.com/office/drawing/2014/main" id="{68C09752-C714-21AC-A285-55EDE0EE9C85}"/>
              </a:ext>
            </a:extLst>
          </p:cNvPr>
          <p:cNvPicPr>
            <a:picLocks noChangeAspect="1"/>
          </p:cNvPicPr>
          <p:nvPr/>
        </p:nvPicPr>
        <p:blipFill>
          <a:blip r:embed="rId4"/>
          <a:stretch>
            <a:fillRect/>
          </a:stretch>
        </p:blipFill>
        <p:spPr>
          <a:xfrm>
            <a:off x="4756031" y="1600200"/>
            <a:ext cx="4252127" cy="672307"/>
          </a:xfrm>
          <a:prstGeom prst="rect">
            <a:avLst/>
          </a:prstGeom>
        </p:spPr>
      </p:pic>
      <p:pic>
        <p:nvPicPr>
          <p:cNvPr id="3" name="Picture 2" descr="A qr code with a purple and white background&#10;&#10;AI-generated content may be incorrect.">
            <a:extLst>
              <a:ext uri="{FF2B5EF4-FFF2-40B4-BE49-F238E27FC236}">
                <a16:creationId xmlns:a16="http://schemas.microsoft.com/office/drawing/2014/main" id="{F452D174-C81B-7F86-410B-BB4BD453B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2272507"/>
            <a:ext cx="2028825" cy="2028825"/>
          </a:xfrm>
          <a:prstGeom prst="rect">
            <a:avLst/>
          </a:prstGeom>
        </p:spPr>
      </p:pic>
    </p:spTree>
    <p:extLst>
      <p:ext uri="{BB962C8B-B14F-4D97-AF65-F5344CB8AC3E}">
        <p14:creationId xmlns:p14="http://schemas.microsoft.com/office/powerpoint/2010/main" val="914474825"/>
      </p:ext>
    </p:extLst>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&amp; QR for CE’s</a:t>
            </a:r>
          </a:p>
        </p:txBody>
      </p:sp>
      <p:sp>
        <p:nvSpPr>
          <p:cNvPr id="5" name="Content Placeholder 4"/>
          <p:cNvSpPr>
            <a:spLocks noGrp="1"/>
          </p:cNvSpPr>
          <p:nvPr>
            <p:ph sz="quarter" idx="1"/>
          </p:nvPr>
        </p:nvSpPr>
        <p:spPr>
          <a:xfrm>
            <a:off x="4191000" y="1295400"/>
            <a:ext cx="4495800" cy="4755922"/>
          </a:xfrm>
        </p:spPr>
        <p:txBody>
          <a:bodyPr>
            <a:normAutofit lnSpcReduction="10000"/>
          </a:bodyPr>
          <a:lstStyle/>
          <a:p>
            <a:r>
              <a:rPr lang="fr-FR" dirty="0"/>
              <a:t>Questions?</a:t>
            </a:r>
          </a:p>
          <a:p>
            <a:r>
              <a:rPr lang="fr-FR" dirty="0"/>
              <a:t>Email: bev@diabetesed.net</a:t>
            </a:r>
          </a:p>
          <a:p>
            <a:r>
              <a:rPr lang="fr-FR" dirty="0"/>
              <a:t>Web: </a:t>
            </a:r>
            <a:r>
              <a:rPr lang="fr-FR" dirty="0">
                <a:hlinkClick r:id="rId4"/>
              </a:rPr>
              <a:t>www.DiabetesEd.net</a:t>
            </a:r>
            <a:endParaRPr lang="fr-FR" dirty="0"/>
          </a:p>
          <a:p>
            <a:r>
              <a:rPr lang="fr-FR" dirty="0"/>
              <a:t>Phone </a:t>
            </a:r>
            <a:r>
              <a:rPr lang="en-US" dirty="0"/>
              <a:t>530-893-8635</a:t>
            </a:r>
          </a:p>
          <a:p>
            <a:endParaRPr lang="en-US" dirty="0"/>
          </a:p>
          <a:p>
            <a:pPr marL="0" marR="0" algn="ctr">
              <a:buNone/>
            </a:pPr>
            <a:r>
              <a:rPr lang="en-US" sz="2000" dirty="0">
                <a:effectLst/>
                <a:latin typeface="Aptos" panose="020B0004020202020204" pitchFamily="34" charset="0"/>
                <a:ea typeface="Aptos" panose="020B0004020202020204" pitchFamily="34" charset="0"/>
                <a:cs typeface="Aptos" panose="020B0004020202020204" pitchFamily="34" charset="0"/>
              </a:rPr>
              <a:t>CDR and BRN approved CEs </a:t>
            </a:r>
          </a:p>
          <a:p>
            <a:pPr marL="0" marR="0" algn="ctr">
              <a:buNone/>
            </a:pPr>
            <a:r>
              <a:rPr lang="en-US" sz="2000" dirty="0">
                <a:latin typeface="Aptos" panose="020B0004020202020204" pitchFamily="34" charset="0"/>
                <a:ea typeface="Aptos" panose="020B0004020202020204" pitchFamily="34" charset="0"/>
                <a:cs typeface="Aptos" panose="020B0004020202020204" pitchFamily="34" charset="0"/>
              </a:rPr>
              <a:t>Complete Survey by clicking QR Code</a:t>
            </a:r>
            <a:r>
              <a:rPr lang="en-US" sz="2000" dirty="0">
                <a:effectLst/>
                <a:latin typeface="Aptos" panose="020B0004020202020204" pitchFamily="34" charset="0"/>
                <a:ea typeface="Aptos" panose="020B0004020202020204" pitchFamily="34" charset="0"/>
                <a:cs typeface="Aptos" panose="020B0004020202020204" pitchFamily="34" charset="0"/>
              </a:rPr>
              <a:t>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https://survey.zohopublic.com/zs/DAD5oP</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 </a:t>
            </a:r>
          </a:p>
          <a:p>
            <a:pPr marL="0" marR="0" algn="ctr">
              <a:buNone/>
            </a:pPr>
            <a:r>
              <a:rPr lang="en-US" sz="2000" dirty="0">
                <a:effectLst/>
                <a:latin typeface="Aptos" panose="020B0004020202020204" pitchFamily="34" charset="0"/>
                <a:ea typeface="Aptos" panose="020B0004020202020204" pitchFamily="34" charset="0"/>
                <a:cs typeface="Aptos" panose="020B0004020202020204" pitchFamily="34" charset="0"/>
              </a:rPr>
              <a:t>Then download the CE cert by pressing the link and adding you name and license number.</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 </a:t>
            </a:r>
          </a:p>
          <a:p>
            <a:endParaRPr lang="en-US"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5758113"/>
            <a:ext cx="2971800" cy="947487"/>
          </a:xfrm>
          <a:prstGeom prst="rect">
            <a:avLst/>
          </a:prstGeom>
        </p:spPr>
      </p:pic>
      <p:pic>
        <p:nvPicPr>
          <p:cNvPr id="4" name="Content Placeholder 2">
            <a:extLst>
              <a:ext uri="{FF2B5EF4-FFF2-40B4-BE49-F238E27FC236}">
                <a16:creationId xmlns:a16="http://schemas.microsoft.com/office/drawing/2014/main" id="{EC2DA1CC-1135-6A35-46D4-45D9B79874B0}"/>
              </a:ext>
            </a:extLst>
          </p:cNvPr>
          <p:cNvPicPr>
            <a:picLocks noChangeAspect="1"/>
          </p:cNvPicPr>
          <p:nvPr/>
        </p:nvPicPr>
        <p:blipFill rotWithShape="1">
          <a:blip r:embed="rId7"/>
          <a:srcRect l="7851" r="18482"/>
          <a:stretch/>
        </p:blipFill>
        <p:spPr>
          <a:xfrm>
            <a:off x="609599" y="1186195"/>
            <a:ext cx="3367614" cy="4114279"/>
          </a:xfrm>
          <a:prstGeom prst="rect">
            <a:avLst/>
          </a:prstGeom>
          <a:noFill/>
        </p:spPr>
      </p:pic>
      <p:pic>
        <p:nvPicPr>
          <p:cNvPr id="3" name="Picture 2">
            <a:extLst>
              <a:ext uri="{FF2B5EF4-FFF2-40B4-BE49-F238E27FC236}">
                <a16:creationId xmlns:a16="http://schemas.microsoft.com/office/drawing/2014/main" id="{057826DE-08AB-C29E-FCC5-5698C2D570F1}"/>
              </a:ext>
            </a:extLst>
          </p:cNvPr>
          <p:cNvPicPr>
            <a:picLocks noChangeAspect="1"/>
          </p:cNvPicPr>
          <p:nvPr/>
        </p:nvPicPr>
        <p:blipFill>
          <a:blip r:embed="rId8"/>
          <a:stretch>
            <a:fillRect/>
          </a:stretch>
        </p:blipFill>
        <p:spPr>
          <a:xfrm>
            <a:off x="807506" y="3919540"/>
            <a:ext cx="2850094" cy="2885065"/>
          </a:xfrm>
          <a:prstGeom prst="rect">
            <a:avLst/>
          </a:prstGeom>
        </p:spPr>
      </p:pic>
    </p:spTree>
    <p:custDataLst>
      <p:tags r:id="rId1"/>
    </p:custDataLst>
    <p:extLst>
      <p:ext uri="{BB962C8B-B14F-4D97-AF65-F5344CB8AC3E}">
        <p14:creationId xmlns:p14="http://schemas.microsoft.com/office/powerpoint/2010/main" val="268656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2025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53086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Check more frequently if taking high risk meds; antiretrovirals, 2</a:t>
            </a:r>
            <a:r>
              <a:rPr lang="en-US" sz="2489" baseline="30000" dirty="0">
                <a:solidFill>
                  <a:srgbClr val="0070C0"/>
                </a:solidFill>
              </a:rPr>
              <a:t>nd</a:t>
            </a:r>
            <a:r>
              <a:rPr lang="en-US" sz="2489" dirty="0">
                <a:solidFill>
                  <a:srgbClr val="0070C0"/>
                </a:solidFill>
              </a:rPr>
              <a:t> generation antipsychotics or steroids, thiazide diuretics, statins</a:t>
            </a:r>
          </a:p>
          <a:p>
            <a:pPr marL="880544" lvl="1" indent="-474139">
              <a:lnSpc>
                <a:spcPct val="90000"/>
              </a:lnSpc>
              <a:buClr>
                <a:schemeClr val="hlink"/>
              </a:buClr>
            </a:pPr>
            <a:r>
              <a:rPr lang="en-US" sz="2489" dirty="0">
                <a:solidFill>
                  <a:srgbClr val="0070C0"/>
                </a:solidFill>
              </a:rPr>
              <a:t>History of pancreatitis, prediabetes, GDM, periodontitis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99B695-AA47-0316-B2EF-0AFBE4039AA3}"/>
              </a:ext>
            </a:extLst>
          </p:cNvPr>
          <p:cNvPicPr>
            <a:picLocks noChangeAspect="1"/>
          </p:cNvPicPr>
          <p:nvPr/>
        </p:nvPicPr>
        <p:blipFill>
          <a:blip r:embed="rId4"/>
          <a:stretch>
            <a:fillRect/>
          </a:stretch>
        </p:blipFill>
        <p:spPr>
          <a:xfrm>
            <a:off x="6431830" y="6400522"/>
            <a:ext cx="2590800" cy="457755"/>
          </a:xfrm>
          <a:prstGeom prst="rect">
            <a:avLst/>
          </a:prstGeom>
        </p:spPr>
      </p:pic>
    </p:spTree>
    <p:custDataLst>
      <p:tags r:id="rId1"/>
    </p:custDataLst>
    <p:extLst>
      <p:ext uri="{BB962C8B-B14F-4D97-AF65-F5344CB8AC3E}">
        <p14:creationId xmlns:p14="http://schemas.microsoft.com/office/powerpoint/2010/main" val="2016771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7" end="7"/>
                                            </p:txEl>
                                          </p:spTgt>
                                        </p:tgtEl>
                                        <p:attrNameLst>
                                          <p:attrName>style.visibility</p:attrName>
                                        </p:attrNameLst>
                                      </p:cBhvr>
                                      <p:to>
                                        <p:strVal val="visible"/>
                                      </p:to>
                                    </p:set>
                                    <p:anim calcmode="lin" valueType="num">
                                      <p:cBhvr additive="base">
                                        <p:cTn id="19"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6" end="6"/>
                                            </p:txEl>
                                          </p:spTgt>
                                        </p:tgtEl>
                                        <p:attrNameLst>
                                          <p:attrName>style.visibility</p:attrName>
                                        </p:attrNameLst>
                                      </p:cBhvr>
                                      <p:to>
                                        <p:strVal val="visible"/>
                                      </p:to>
                                    </p:set>
                                    <p:anim calcmode="lin" valueType="num">
                                      <p:cBhvr additive="base">
                                        <p:cTn id="27"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5" name="Picture 4">
            <a:extLst>
              <a:ext uri="{FF2B5EF4-FFF2-40B4-BE49-F238E27FC236}">
                <a16:creationId xmlns:a16="http://schemas.microsoft.com/office/drawing/2014/main" id="{6A9CE6D7-921D-B72E-350D-506CC477E8A4}"/>
              </a:ext>
            </a:extLst>
          </p:cNvPr>
          <p:cNvPicPr>
            <a:picLocks noChangeAspect="1"/>
          </p:cNvPicPr>
          <p:nvPr/>
        </p:nvPicPr>
        <p:blipFill>
          <a:blip r:embed="rId4"/>
          <a:stretch>
            <a:fillRect/>
          </a:stretch>
        </p:blipFill>
        <p:spPr>
          <a:xfrm>
            <a:off x="6255594" y="6153622"/>
            <a:ext cx="2590800" cy="457755"/>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a:bodyPr>
          <a:lstStyle/>
          <a:p>
            <a:pPr eaLnBrk="1" hangingPunct="1"/>
            <a:r>
              <a:rPr lang="en-US" dirty="0"/>
              <a:t>Diabetes Screening Guidelines</a:t>
            </a:r>
            <a:r>
              <a:rPr lang="en-US" sz="3200" dirty="0"/>
              <a:t> </a:t>
            </a:r>
            <a:br>
              <a:rPr lang="en-US" sz="3200" dirty="0"/>
            </a:br>
            <a:r>
              <a:rPr lang="en-US" sz="2489" dirty="0"/>
              <a:t>(ADA 2025 Clinical Practice Guidelines – Cheat Sheet</a:t>
            </a:r>
            <a:r>
              <a:rPr lang="en-US" sz="2844" dirty="0"/>
              <a:t>)</a:t>
            </a:r>
            <a:endParaRPr lang="en-US" sz="2844" dirty="0">
              <a:sym typeface="Monotype Sorts" pitchFamily="2" charset="2"/>
            </a:endParaRP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ADB4C2-D8D2-0E5F-C03E-E1C3A3FA49B6}"/>
              </a:ext>
            </a:extLst>
          </p:cNvPr>
          <p:cNvPicPr>
            <a:picLocks noChangeAspect="1"/>
          </p:cNvPicPr>
          <p:nvPr/>
        </p:nvPicPr>
        <p:blipFill>
          <a:blip r:embed="rId4"/>
          <a:stretch>
            <a:fillRect/>
          </a:stretch>
        </p:blipFill>
        <p:spPr>
          <a:xfrm>
            <a:off x="88759" y="1473200"/>
            <a:ext cx="9042682" cy="4267200"/>
          </a:xfrm>
          <a:prstGeom prst="rect">
            <a:avLst/>
          </a:prstGeom>
        </p:spPr>
      </p:pic>
      <p:sp>
        <p:nvSpPr>
          <p:cNvPr id="6" name="TextBox 5">
            <a:extLst>
              <a:ext uri="{FF2B5EF4-FFF2-40B4-BE49-F238E27FC236}">
                <a16:creationId xmlns:a16="http://schemas.microsoft.com/office/drawing/2014/main" id="{36188CF2-F4F0-ABFC-EBAA-FCBA8FF3C144}"/>
              </a:ext>
            </a:extLst>
          </p:cNvPr>
          <p:cNvSpPr txBox="1"/>
          <p:nvPr/>
        </p:nvSpPr>
        <p:spPr>
          <a:xfrm>
            <a:off x="3276600" y="6260068"/>
            <a:ext cx="3200400" cy="369332"/>
          </a:xfrm>
          <a:prstGeom prst="rect">
            <a:avLst/>
          </a:prstGeom>
          <a:noFill/>
        </p:spPr>
        <p:txBody>
          <a:bodyPr wrap="square" rtlCol="0">
            <a:spAutoFit/>
          </a:bodyPr>
          <a:lstStyle/>
          <a:p>
            <a:r>
              <a:rPr lang="en-US" dirty="0">
                <a:solidFill>
                  <a:srgbClr val="0070C0"/>
                </a:solidFill>
              </a:rPr>
              <a:t>DiabetesEd.net   Cheat Sheets</a:t>
            </a:r>
          </a:p>
        </p:txBody>
      </p:sp>
      <p:pic>
        <p:nvPicPr>
          <p:cNvPr id="4" name="Picture 3">
            <a:extLst>
              <a:ext uri="{FF2B5EF4-FFF2-40B4-BE49-F238E27FC236}">
                <a16:creationId xmlns:a16="http://schemas.microsoft.com/office/drawing/2014/main" id="{A38B2B8D-B4EE-0F9D-FFB8-94FE772B7779}"/>
              </a:ext>
            </a:extLst>
          </p:cNvPr>
          <p:cNvPicPr>
            <a:picLocks noChangeAspect="1"/>
          </p:cNvPicPr>
          <p:nvPr/>
        </p:nvPicPr>
        <p:blipFill>
          <a:blip r:embed="rId5"/>
          <a:stretch>
            <a:fillRect/>
          </a:stretch>
        </p:blipFill>
        <p:spPr>
          <a:xfrm>
            <a:off x="228600" y="3352800"/>
            <a:ext cx="8718620" cy="2197007"/>
          </a:xfrm>
          <a:prstGeom prst="rect">
            <a:avLst/>
          </a:prstGeom>
          <a:solidFill>
            <a:schemeClr val="bg1"/>
          </a:solidFill>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0E77B3C-8190-C5C2-48E7-81DD5694A4B0}"/>
                  </a:ext>
                </a:extLst>
              </p14:cNvPr>
              <p14:cNvContentPartPr/>
              <p14:nvPr/>
            </p14:nvContentPartPr>
            <p14:xfrm>
              <a:off x="570236" y="5073155"/>
              <a:ext cx="1439640" cy="360"/>
            </p14:xfrm>
          </p:contentPart>
        </mc:Choice>
        <mc:Fallback xmlns="">
          <p:pic>
            <p:nvPicPr>
              <p:cNvPr id="5" name="Ink 4">
                <a:extLst>
                  <a:ext uri="{FF2B5EF4-FFF2-40B4-BE49-F238E27FC236}">
                    <a16:creationId xmlns:a16="http://schemas.microsoft.com/office/drawing/2014/main" id="{A0E77B3C-8190-C5C2-48E7-81DD5694A4B0}"/>
                  </a:ext>
                </a:extLst>
              </p:cNvPr>
              <p:cNvPicPr/>
              <p:nvPr/>
            </p:nvPicPr>
            <p:blipFill>
              <a:blip r:embed="rId7"/>
              <a:stretch>
                <a:fillRect/>
              </a:stretch>
            </p:blipFill>
            <p:spPr>
              <a:xfrm>
                <a:off x="516236" y="4965155"/>
                <a:ext cx="1547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A1CE2585-E326-59A9-F619-4D936FE9EF50}"/>
                  </a:ext>
                </a:extLst>
              </p14:cNvPr>
              <p14:cNvContentPartPr/>
              <p14:nvPr/>
            </p14:nvContentPartPr>
            <p14:xfrm>
              <a:off x="294836" y="5279435"/>
              <a:ext cx="1865160" cy="10800"/>
            </p14:xfrm>
          </p:contentPart>
        </mc:Choice>
        <mc:Fallback xmlns="">
          <p:pic>
            <p:nvPicPr>
              <p:cNvPr id="7" name="Ink 6">
                <a:extLst>
                  <a:ext uri="{FF2B5EF4-FFF2-40B4-BE49-F238E27FC236}">
                    <a16:creationId xmlns:a16="http://schemas.microsoft.com/office/drawing/2014/main" id="{A1CE2585-E326-59A9-F619-4D936FE9EF50}"/>
                  </a:ext>
                </a:extLst>
              </p:cNvPr>
              <p:cNvPicPr/>
              <p:nvPr/>
            </p:nvPicPr>
            <p:blipFill>
              <a:blip r:embed="rId9"/>
              <a:stretch>
                <a:fillRect/>
              </a:stretch>
            </p:blipFill>
            <p:spPr>
              <a:xfrm>
                <a:off x="240836" y="5171435"/>
                <a:ext cx="197280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5ED07019-8F06-3989-8139-1EA4D9AD2FAD}"/>
                  </a:ext>
                </a:extLst>
              </p14:cNvPr>
              <p14:cNvContentPartPr/>
              <p14:nvPr/>
            </p14:nvContentPartPr>
            <p14:xfrm>
              <a:off x="2104196" y="5258195"/>
              <a:ext cx="232560" cy="41400"/>
            </p14:xfrm>
          </p:contentPart>
        </mc:Choice>
        <mc:Fallback xmlns="">
          <p:pic>
            <p:nvPicPr>
              <p:cNvPr id="8" name="Ink 7">
                <a:extLst>
                  <a:ext uri="{FF2B5EF4-FFF2-40B4-BE49-F238E27FC236}">
                    <a16:creationId xmlns:a16="http://schemas.microsoft.com/office/drawing/2014/main" id="{5ED07019-8F06-3989-8139-1EA4D9AD2FAD}"/>
                  </a:ext>
                </a:extLst>
              </p:cNvPr>
              <p:cNvPicPr/>
              <p:nvPr/>
            </p:nvPicPr>
            <p:blipFill>
              <a:blip r:embed="rId11"/>
              <a:stretch>
                <a:fillRect/>
              </a:stretch>
            </p:blipFill>
            <p:spPr>
              <a:xfrm>
                <a:off x="2050196" y="5150555"/>
                <a:ext cx="340200" cy="257040"/>
              </a:xfrm>
              <a:prstGeom prst="rect">
                <a:avLst/>
              </a:prstGeom>
            </p:spPr>
          </p:pic>
        </mc:Fallback>
      </mc:AlternateContent>
      <p:pic>
        <p:nvPicPr>
          <p:cNvPr id="2" name="Picture 1">
            <a:extLst>
              <a:ext uri="{FF2B5EF4-FFF2-40B4-BE49-F238E27FC236}">
                <a16:creationId xmlns:a16="http://schemas.microsoft.com/office/drawing/2014/main" id="{755B3001-8EE3-D707-DC4E-E6AEE74F81A0}"/>
              </a:ext>
            </a:extLst>
          </p:cNvPr>
          <p:cNvPicPr>
            <a:picLocks noChangeAspect="1"/>
          </p:cNvPicPr>
          <p:nvPr/>
        </p:nvPicPr>
        <p:blipFill>
          <a:blip r:embed="rId12"/>
          <a:stretch>
            <a:fillRect/>
          </a:stretch>
        </p:blipFill>
        <p:spPr>
          <a:xfrm>
            <a:off x="3429000" y="5816045"/>
            <a:ext cx="2590800" cy="457755"/>
          </a:xfrm>
          <a:prstGeom prst="rect">
            <a:avLst/>
          </a:prstGeom>
        </p:spPr>
      </p:pic>
    </p:spTree>
    <p:custDataLst>
      <p:tags r:id="rId1"/>
    </p:custDataLst>
    <p:extLst>
      <p:ext uri="{BB962C8B-B14F-4D97-AF65-F5344CB8AC3E}">
        <p14:creationId xmlns:p14="http://schemas.microsoft.com/office/powerpoint/2010/main" val="50783445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098550"/>
          </a:xfrm>
        </p:spPr>
        <p:txBody>
          <a:bodyPr anchor="b">
            <a:normAutofit fontScale="90000"/>
          </a:bodyPr>
          <a:lstStyle/>
          <a:p>
            <a:pPr>
              <a:lnSpc>
                <a:spcPct val="90000"/>
              </a:lnSpc>
            </a:pPr>
            <a:r>
              <a:rPr lang="en-US" sz="4000" dirty="0">
                <a:effectLst/>
                <a:latin typeface="Calibri" panose="020F0502020204030204" pitchFamily="34" charset="0"/>
                <a:ea typeface="Times New Roman" panose="02020603050405020304" pitchFamily="18" charset="0"/>
                <a:cs typeface="Times New Roman" panose="02020603050405020304" pitchFamily="18" charset="0"/>
              </a:rPr>
              <a:t>Diabetes: Implementing Person Centered Care</a:t>
            </a:r>
            <a:endParaRPr lang="en-US" sz="3700" dirty="0"/>
          </a:p>
        </p:txBody>
      </p:sp>
      <p:sp>
        <p:nvSpPr>
          <p:cNvPr id="3" name="Content Placeholder 2"/>
          <p:cNvSpPr>
            <a:spLocks noGrp="1"/>
          </p:cNvSpPr>
          <p:nvPr>
            <p:ph type="body" sz="half" idx="1"/>
          </p:nvPr>
        </p:nvSpPr>
        <p:spPr>
          <a:xfrm>
            <a:off x="455616" y="1334530"/>
            <a:ext cx="5766983" cy="5607050"/>
          </a:xfrm>
        </p:spPr>
        <p:txBody>
          <a:bodyPr>
            <a:normAutofit/>
          </a:bodyPr>
          <a:lstStyle/>
          <a:p>
            <a:pPr marL="0" indent="0">
              <a:lnSpc>
                <a:spcPct val="110000"/>
              </a:lnSpc>
              <a:buNone/>
            </a:pPr>
            <a:r>
              <a:rPr lang="en-US" sz="3200" b="1" dirty="0"/>
              <a:t>Objectives:</a:t>
            </a: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Review the changes &amp; updates to the annual ADA </a:t>
            </a:r>
            <a:r>
              <a:rPr lang="en-US" sz="2000" i="1" kern="100" dirty="0">
                <a:effectLst/>
                <a:latin typeface="Calibri" panose="020F0502020204030204" pitchFamily="34" charset="0"/>
                <a:ea typeface="Calibri" panose="020F0502020204030204" pitchFamily="34" charset="0"/>
                <a:cs typeface="Calibri" panose="020F0502020204030204" pitchFamily="34" charset="0"/>
              </a:rPr>
              <a:t>Standards of Medical Care in Diabetes.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Identify the key elements of the standards that improve clinical care for people with diabetes.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Review and discuss use of the latest medications that address hyperglycemia and cardiorenal health.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480"/>
              </a:spcAft>
              <a:tabLst>
                <a:tab pos="457200" algn="l"/>
              </a:tabLst>
            </a:pPr>
            <a:r>
              <a:rPr lang="en-US" sz="2000" kern="100" dirty="0">
                <a:effectLst/>
                <a:latin typeface="Calibri" panose="020F0502020204030204" pitchFamily="34" charset="0"/>
                <a:ea typeface="Calibri" panose="020F0502020204030204" pitchFamily="34" charset="0"/>
                <a:cs typeface="Calibri" panose="020F0502020204030204" pitchFamily="34" charset="0"/>
              </a:rPr>
              <a:t>State </a:t>
            </a:r>
            <a:r>
              <a:rPr lang="en-US" sz="2000" kern="100" dirty="0">
                <a:ea typeface="Calibri" panose="020F0502020204030204" pitchFamily="34" charset="0"/>
                <a:cs typeface="Calibri" panose="020F0502020204030204" pitchFamily="34" charset="0"/>
              </a:rPr>
              <a:t>the elements included in a</a:t>
            </a:r>
            <a:r>
              <a:rPr lang="en-US" sz="2000" kern="100" dirty="0">
                <a:effectLst/>
                <a:latin typeface="Calibri" panose="020F0502020204030204" pitchFamily="34" charset="0"/>
                <a:ea typeface="Calibri" panose="020F0502020204030204" pitchFamily="34" charset="0"/>
                <a:cs typeface="Calibri" panose="020F0502020204030204" pitchFamily="34" charset="0"/>
              </a:rPr>
              <a:t> lower extremity assessment.</a:t>
            </a:r>
          </a:p>
          <a:p>
            <a:pPr marL="342900" marR="0" lvl="0" indent="-342900">
              <a:lnSpc>
                <a:spcPct val="107000"/>
              </a:lnSpc>
              <a:spcAft>
                <a:spcPts val="480"/>
              </a:spcAft>
              <a:tabLst>
                <a:tab pos="457200" algn="l"/>
              </a:tabLst>
            </a:pPr>
            <a:r>
              <a:rPr lang="en-US" sz="2000" kern="100" dirty="0">
                <a:ea typeface="Calibri" panose="020F0502020204030204" pitchFamily="34" charset="0"/>
                <a:cs typeface="Calibri" panose="020F0502020204030204" pitchFamily="34" charset="0"/>
              </a:rPr>
              <a:t>Describe person-centered education strategies that work.</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92B8834-3FAF-3CA3-8AEB-8830F5E274A0}"/>
              </a:ext>
            </a:extLst>
          </p:cNvPr>
          <p:cNvPicPr>
            <a:picLocks noChangeAspect="1"/>
          </p:cNvPicPr>
          <p:nvPr/>
        </p:nvPicPr>
        <p:blipFill>
          <a:blip r:embed="rId3"/>
          <a:stretch>
            <a:fillRect/>
          </a:stretch>
        </p:blipFill>
        <p:spPr>
          <a:xfrm>
            <a:off x="6607198" y="1600200"/>
            <a:ext cx="2074843" cy="2733207"/>
          </a:xfrm>
          <a:prstGeom prst="rect">
            <a:avLst/>
          </a:prstGeom>
        </p:spPr>
      </p:pic>
    </p:spTree>
    <p:extLst>
      <p:ext uri="{BB962C8B-B14F-4D97-AF65-F5344CB8AC3E}">
        <p14:creationId xmlns:p14="http://schemas.microsoft.com/office/powerpoint/2010/main" val="411172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
        <p:nvSpPr>
          <p:cNvPr id="2" name="Oval 1">
            <a:extLst>
              <a:ext uri="{FF2B5EF4-FFF2-40B4-BE49-F238E27FC236}">
                <a16:creationId xmlns:a16="http://schemas.microsoft.com/office/drawing/2014/main" id="{E30104A2-8DF2-E1C2-3294-6A25DA86E0DD}"/>
              </a:ext>
            </a:extLst>
          </p:cNvPr>
          <p:cNvSpPr/>
          <p:nvPr/>
        </p:nvSpPr>
        <p:spPr>
          <a:xfrm>
            <a:off x="234511" y="2971799"/>
            <a:ext cx="4947089" cy="875111"/>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6" name="Picture 5">
            <a:extLst>
              <a:ext uri="{FF2B5EF4-FFF2-40B4-BE49-F238E27FC236}">
                <a16:creationId xmlns:a16="http://schemas.microsoft.com/office/drawing/2014/main" id="{D8B79B92-6376-C70D-3E95-FD7660D18F8F}"/>
              </a:ext>
            </a:extLst>
          </p:cNvPr>
          <p:cNvPicPr>
            <a:picLocks noChangeAspect="1"/>
          </p:cNvPicPr>
          <p:nvPr/>
        </p:nvPicPr>
        <p:blipFill>
          <a:blip r:embed="rId3"/>
          <a:stretch>
            <a:fillRect/>
          </a:stretch>
        </p:blipFill>
        <p:spPr>
          <a:xfrm>
            <a:off x="5546523" y="4330551"/>
            <a:ext cx="3581400" cy="56513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lnSpcReduction="10000"/>
          </a:bodyPr>
          <a:lstStyle/>
          <a:p>
            <a:pPr lvl="0" fontAlgn="base"/>
            <a:r>
              <a:rPr lang="en-US" sz="3200" dirty="0"/>
              <a:t>What best describes prediabetes in the U.S.?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
        <p:nvSpPr>
          <p:cNvPr id="5" name="Oval 4">
            <a:extLst>
              <a:ext uri="{FF2B5EF4-FFF2-40B4-BE49-F238E27FC236}">
                <a16:creationId xmlns:a16="http://schemas.microsoft.com/office/drawing/2014/main" id="{9952122F-63C1-4D48-E086-C5F2C9FADA44}"/>
              </a:ext>
            </a:extLst>
          </p:cNvPr>
          <p:cNvSpPr/>
          <p:nvPr/>
        </p:nvSpPr>
        <p:spPr>
          <a:xfrm>
            <a:off x="467360" y="4648200"/>
            <a:ext cx="7486650" cy="1591699"/>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51" y="3934977"/>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D2D1C840-8847-B42D-0EE6-A93B3CC4BC19}"/>
              </a:ext>
            </a:extLst>
          </p:cNvPr>
          <p:cNvPicPr>
            <a:picLocks noChangeAspect="1"/>
          </p:cNvPicPr>
          <p:nvPr/>
        </p:nvPicPr>
        <p:blipFill>
          <a:blip r:embed="rId5"/>
          <a:stretch>
            <a:fillRect/>
          </a:stretch>
        </p:blipFill>
        <p:spPr>
          <a:xfrm>
            <a:off x="5410200" y="6233160"/>
            <a:ext cx="3581400" cy="565138"/>
          </a:xfrm>
          <a:prstGeom prst="rect">
            <a:avLst/>
          </a:prstGeom>
        </p:spPr>
      </p:pic>
    </p:spTree>
    <p:custDataLst>
      <p:tags r:id="rId1"/>
    </p:custDataLst>
    <p:extLst>
      <p:ext uri="{BB962C8B-B14F-4D97-AF65-F5344CB8AC3E}">
        <p14:creationId xmlns:p14="http://schemas.microsoft.com/office/powerpoint/2010/main" val="34432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3A66-68A4-F34B-80B4-274158C17026}"/>
              </a:ext>
            </a:extLst>
          </p:cNvPr>
          <p:cNvSpPr>
            <a:spLocks noGrp="1"/>
          </p:cNvSpPr>
          <p:nvPr>
            <p:ph type="title"/>
          </p:nvPr>
        </p:nvSpPr>
        <p:spPr>
          <a:xfrm>
            <a:off x="457200" y="152400"/>
            <a:ext cx="8229600" cy="1447800"/>
          </a:xfrm>
        </p:spPr>
        <p:txBody>
          <a:bodyPr>
            <a:normAutofit fontScale="90000"/>
          </a:bodyPr>
          <a:lstStyle/>
          <a:p>
            <a:r>
              <a:rPr lang="en-US" dirty="0"/>
              <a:t>Get About 7 Hours of Quality Sleep to Prevent Diabetes</a:t>
            </a:r>
          </a:p>
        </p:txBody>
      </p:sp>
      <p:sp>
        <p:nvSpPr>
          <p:cNvPr id="6" name="Content Placeholder 5">
            <a:extLst>
              <a:ext uri="{FF2B5EF4-FFF2-40B4-BE49-F238E27FC236}">
                <a16:creationId xmlns:a16="http://schemas.microsoft.com/office/drawing/2014/main" id="{F7604553-9616-1862-DFAB-F6A4B3690FA2}"/>
              </a:ext>
            </a:extLst>
          </p:cNvPr>
          <p:cNvSpPr>
            <a:spLocks noGrp="1"/>
          </p:cNvSpPr>
          <p:nvPr>
            <p:ph sz="quarter" idx="1"/>
          </p:nvPr>
        </p:nvSpPr>
        <p:spPr>
          <a:xfrm>
            <a:off x="310046" y="1600200"/>
            <a:ext cx="6319354" cy="5257800"/>
          </a:xfrm>
        </p:spPr>
        <p:txBody>
          <a:bodyPr>
            <a:normAutofit fontScale="92500" lnSpcReduction="10000"/>
          </a:bodyPr>
          <a:lstStyle/>
          <a:p>
            <a:pPr>
              <a:lnSpc>
                <a:spcPct val="120000"/>
              </a:lnSpc>
            </a:pPr>
            <a:r>
              <a:rPr lang="en-US" sz="2800" dirty="0">
                <a:ea typeface="Calibri" panose="020F0502020204030204" pitchFamily="34" charset="0"/>
                <a:cs typeface="Calibri" panose="020F0502020204030204" pitchFamily="34" charset="0"/>
              </a:rPr>
              <a:t>Poor sleep quality was associated with a 40–84% increased risk of developing type 2 diabetes in a meta-analysis.</a:t>
            </a:r>
          </a:p>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Chronotype preference has been linked with many chronic diseases, including type 2 diabetes. </a:t>
            </a:r>
          </a:p>
          <a:p>
            <a:pPr lvl="1">
              <a:lnSpc>
                <a:spcPct val="120000"/>
              </a:lnSpc>
            </a:pPr>
            <a:r>
              <a:rPr lang="en-US" sz="2800" b="0" i="0" dirty="0">
                <a:solidFill>
                  <a:srgbClr val="383636"/>
                </a:solidFill>
                <a:effectLst/>
                <a:ea typeface="Calibri" panose="020F0502020204030204" pitchFamily="34" charset="0"/>
                <a:cs typeface="Calibri" panose="020F0502020204030204" pitchFamily="34" charset="0"/>
              </a:rPr>
              <a:t>For those with a preference for evenings (i.e., going to bed late and getting up late)</a:t>
            </a:r>
          </a:p>
          <a:p>
            <a:pPr lvl="2">
              <a:lnSpc>
                <a:spcPct val="120000"/>
              </a:lnSpc>
            </a:pPr>
            <a:r>
              <a:rPr lang="en-US" sz="2200" b="0" i="0" dirty="0">
                <a:solidFill>
                  <a:srgbClr val="383636"/>
                </a:solidFill>
                <a:effectLst/>
                <a:ea typeface="Calibri" panose="020F0502020204030204" pitchFamily="34" charset="0"/>
                <a:cs typeface="Calibri" panose="020F0502020204030204" pitchFamily="34" charset="0"/>
              </a:rPr>
              <a:t>2.5-fold higher odds ratio for type 2 diabetes than for those with a preference for mornings (i.e., going to bed early and getting up early),</a:t>
            </a:r>
          </a:p>
          <a:p>
            <a:pPr lvl="2">
              <a:lnSpc>
                <a:spcPct val="120000"/>
              </a:lnSpc>
            </a:pPr>
            <a:r>
              <a:rPr lang="en-US" sz="2200" dirty="0">
                <a:solidFill>
                  <a:srgbClr val="383636"/>
                </a:solidFill>
                <a:ea typeface="Calibri" panose="020F0502020204030204" pitchFamily="34" charset="0"/>
                <a:cs typeface="Calibri" panose="020F0502020204030204" pitchFamily="34" charset="0"/>
              </a:rPr>
              <a:t>I</a:t>
            </a:r>
            <a:r>
              <a:rPr lang="en-US" sz="2200" b="0" i="0" dirty="0">
                <a:solidFill>
                  <a:srgbClr val="383636"/>
                </a:solidFill>
                <a:effectLst/>
                <a:ea typeface="Calibri" panose="020F0502020204030204" pitchFamily="34" charset="0"/>
                <a:cs typeface="Calibri" panose="020F0502020204030204" pitchFamily="34" charset="0"/>
              </a:rPr>
              <a:t>ndependent of sleep duration and sleep sufficiency</a:t>
            </a:r>
            <a:endParaRPr lang="en-US" sz="2200" dirty="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065A515-D56A-7221-3CC1-AFD2BA8BC212}"/>
              </a:ext>
            </a:extLst>
          </p:cNvPr>
          <p:cNvPicPr>
            <a:picLocks noChangeAspect="1"/>
          </p:cNvPicPr>
          <p:nvPr/>
        </p:nvPicPr>
        <p:blipFill>
          <a:blip r:embed="rId2"/>
          <a:stretch>
            <a:fillRect/>
          </a:stretch>
        </p:blipFill>
        <p:spPr>
          <a:xfrm>
            <a:off x="6370320" y="4343400"/>
            <a:ext cx="2458718" cy="244784"/>
          </a:xfrm>
          <a:prstGeom prst="rect">
            <a:avLst/>
          </a:prstGeom>
        </p:spPr>
      </p:pic>
      <p:pic>
        <p:nvPicPr>
          <p:cNvPr id="9" name="Picture 8" descr="Elderly man relaxing outdoor">
            <a:extLst>
              <a:ext uri="{FF2B5EF4-FFF2-40B4-BE49-F238E27FC236}">
                <a16:creationId xmlns:a16="http://schemas.microsoft.com/office/drawing/2014/main" id="{36204B16-B906-5176-F00B-6BBD249E82F5}"/>
              </a:ext>
            </a:extLst>
          </p:cNvPr>
          <p:cNvPicPr>
            <a:picLocks noChangeAspect="1"/>
          </p:cNvPicPr>
          <p:nvPr/>
        </p:nvPicPr>
        <p:blipFill>
          <a:blip r:embed="rId3" cstate="print">
            <a:extLst>
              <a:ext uri="{28A0092B-C50C-407E-A947-70E740481C1C}">
                <a14:useLocalDpi xmlns:a14="http://schemas.microsoft.com/office/drawing/2010/main" val="0"/>
              </a:ext>
            </a:extLst>
          </a:blip>
          <a:srcRect l="-2564" r="37606"/>
          <a:stretch/>
        </p:blipFill>
        <p:spPr>
          <a:xfrm>
            <a:off x="6370320" y="1752600"/>
            <a:ext cx="2316480" cy="2438400"/>
          </a:xfrm>
          <a:prstGeom prst="rect">
            <a:avLst/>
          </a:prstGeom>
        </p:spPr>
      </p:pic>
      <p:pic>
        <p:nvPicPr>
          <p:cNvPr id="10" name="Picture 9">
            <a:extLst>
              <a:ext uri="{FF2B5EF4-FFF2-40B4-BE49-F238E27FC236}">
                <a16:creationId xmlns:a16="http://schemas.microsoft.com/office/drawing/2014/main" id="{D3C0F20C-BBA2-FD50-7CC3-95A529267257}"/>
              </a:ext>
            </a:extLst>
          </p:cNvPr>
          <p:cNvPicPr>
            <a:picLocks noChangeAspect="1"/>
          </p:cNvPicPr>
          <p:nvPr/>
        </p:nvPicPr>
        <p:blipFill>
          <a:blip r:embed="rId4"/>
          <a:stretch>
            <a:fillRect/>
          </a:stretch>
        </p:blipFill>
        <p:spPr>
          <a:xfrm>
            <a:off x="6370320" y="4268594"/>
            <a:ext cx="2621280" cy="413633"/>
          </a:xfrm>
          <a:prstGeom prst="rect">
            <a:avLst/>
          </a:prstGeom>
        </p:spPr>
      </p:pic>
      <p:sp>
        <p:nvSpPr>
          <p:cNvPr id="3" name="TextBox 2">
            <a:extLst>
              <a:ext uri="{FF2B5EF4-FFF2-40B4-BE49-F238E27FC236}">
                <a16:creationId xmlns:a16="http://schemas.microsoft.com/office/drawing/2014/main" id="{DCAB0B5F-26B2-BBF6-BF9C-8682A6CBDE65}"/>
              </a:ext>
            </a:extLst>
          </p:cNvPr>
          <p:cNvSpPr txBox="1"/>
          <p:nvPr/>
        </p:nvSpPr>
        <p:spPr>
          <a:xfrm>
            <a:off x="6547954" y="4757033"/>
            <a:ext cx="2286000" cy="1754326"/>
          </a:xfrm>
          <a:prstGeom prst="rect">
            <a:avLst/>
          </a:prstGeom>
          <a:noFill/>
        </p:spPr>
        <p:txBody>
          <a:bodyPr wrap="square" rtlCol="0">
            <a:spAutoFit/>
          </a:bodyPr>
          <a:lstStyle/>
          <a:p>
            <a:r>
              <a:rPr lang="en-US" b="0" i="1" dirty="0">
                <a:solidFill>
                  <a:srgbClr val="0070C0"/>
                </a:solidFill>
                <a:effectLst/>
                <a:latin typeface="Helvetica Neue"/>
              </a:rPr>
              <a:t>The composition of the gut microbiome may also affect the likelihood of developing type 2 diabetes.</a:t>
            </a:r>
            <a:endParaRPr lang="en-US" i="1" dirty="0">
              <a:solidFill>
                <a:srgbClr val="0070C0"/>
              </a:solidFill>
            </a:endParaRPr>
          </a:p>
        </p:txBody>
      </p:sp>
    </p:spTree>
    <p:extLst>
      <p:ext uri="{BB962C8B-B14F-4D97-AF65-F5344CB8AC3E}">
        <p14:creationId xmlns:p14="http://schemas.microsoft.com/office/powerpoint/2010/main" val="42162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eaLnBrk="1" hangingPunct="1"/>
            <a:r>
              <a:rPr lang="en-US" sz="4000" dirty="0"/>
              <a:t>3. Pharmacologic Interventions</a:t>
            </a:r>
          </a:p>
        </p:txBody>
      </p:sp>
      <p:sp>
        <p:nvSpPr>
          <p:cNvPr id="74755" name="Rectangle 3"/>
          <p:cNvSpPr>
            <a:spLocks noGrp="1" noChangeArrowheads="1"/>
          </p:cNvSpPr>
          <p:nvPr>
            <p:ph sz="quarter" idx="1"/>
          </p:nvPr>
        </p:nvSpPr>
        <p:spPr>
          <a:xfrm>
            <a:off x="457200" y="1219199"/>
            <a:ext cx="4041648" cy="5285637"/>
          </a:xfrm>
        </p:spPr>
        <p:txBody>
          <a:bodyPr>
            <a:normAutofit/>
          </a:bodyPr>
          <a:lstStyle/>
          <a:p>
            <a:r>
              <a:rPr lang="en-US" sz="2800" dirty="0">
                <a:solidFill>
                  <a:srgbClr val="0070C0"/>
                </a:solidFill>
              </a:rPr>
              <a:t>Use more intensive approach for high-risk individuals: </a:t>
            </a:r>
          </a:p>
          <a:p>
            <a:pPr lvl="1" eaLnBrk="1" hangingPunct="1"/>
            <a:r>
              <a:rPr lang="en-US" sz="2400" dirty="0"/>
              <a:t>BMI of 35+</a:t>
            </a:r>
          </a:p>
          <a:p>
            <a:pPr lvl="1" eaLnBrk="1" hangingPunct="1"/>
            <a:r>
              <a:rPr lang="en-US" sz="2400" dirty="0">
                <a:solidFill>
                  <a:srgbClr val="0070C0"/>
                </a:solidFill>
              </a:rPr>
              <a:t>If A1C is ~6.0 or FPG is 110</a:t>
            </a:r>
          </a:p>
          <a:p>
            <a:pPr lvl="1" eaLnBrk="1" hangingPunct="1"/>
            <a:r>
              <a:rPr lang="en-US" sz="2400" dirty="0"/>
              <a:t>History of GDM</a:t>
            </a:r>
          </a:p>
          <a:p>
            <a:pPr eaLnBrk="1" hangingPunct="1"/>
            <a:r>
              <a:rPr lang="en-US" sz="2400" dirty="0"/>
              <a:t>No FDA approved med for prevention (off label)</a:t>
            </a:r>
          </a:p>
          <a:p>
            <a:pPr eaLnBrk="1" hangingPunct="1"/>
            <a:r>
              <a:rPr lang="en-US" sz="2400" dirty="0"/>
              <a:t>Consider Metformin Therapy for Prediabetes</a:t>
            </a:r>
          </a:p>
          <a:p>
            <a:pPr lvl="1"/>
            <a:r>
              <a:rPr lang="en-US" sz="2400" dirty="0"/>
              <a:t>Monitor B12 level </a:t>
            </a:r>
            <a:r>
              <a:rPr lang="en-US" sz="2000" dirty="0"/>
              <a:t>(</a:t>
            </a:r>
            <a:r>
              <a:rPr lang="en-US" sz="2000" dirty="0" err="1"/>
              <a:t>esp</a:t>
            </a:r>
            <a:r>
              <a:rPr lang="en-US" sz="20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a:bodyPr>
          <a:lstStyle/>
          <a:p>
            <a:r>
              <a:rPr lang="en-US" sz="2800" dirty="0"/>
              <a:t>CV Risk Mitigation important.</a:t>
            </a:r>
          </a:p>
          <a:p>
            <a:r>
              <a:rPr lang="en-US" sz="2800" dirty="0"/>
              <a:t>Statin can increase BG, stop if notice elevation</a:t>
            </a:r>
          </a:p>
          <a:p>
            <a:r>
              <a:rPr lang="en-US" sz="2800" dirty="0"/>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34000" y="4551799"/>
            <a:ext cx="2664014" cy="2060448"/>
          </a:xfrm>
          <a:prstGeom prst="rect">
            <a:avLst/>
          </a:prstGeom>
        </p:spPr>
      </p:pic>
      <p:pic>
        <p:nvPicPr>
          <p:cNvPr id="3" name="Picture 2">
            <a:extLst>
              <a:ext uri="{FF2B5EF4-FFF2-40B4-BE49-F238E27FC236}">
                <a16:creationId xmlns:a16="http://schemas.microsoft.com/office/drawing/2014/main" id="{7F76F016-305C-8E7B-CF02-DBE68119275D}"/>
              </a:ext>
            </a:extLst>
          </p:cNvPr>
          <p:cNvPicPr>
            <a:picLocks noChangeAspect="1"/>
          </p:cNvPicPr>
          <p:nvPr/>
        </p:nvPicPr>
        <p:blipFill>
          <a:blip r:embed="rId5"/>
          <a:stretch>
            <a:fillRect/>
          </a:stretch>
        </p:blipFill>
        <p:spPr>
          <a:xfrm>
            <a:off x="1027145" y="6298019"/>
            <a:ext cx="2621280" cy="413633"/>
          </a:xfrm>
          <a:prstGeom prst="rect">
            <a:avLst/>
          </a:prstGeom>
        </p:spPr>
      </p:pic>
    </p:spTree>
    <p:custDataLst>
      <p:tags r:id="rId1"/>
    </p:custDataLst>
    <p:extLst>
      <p:ext uri="{BB962C8B-B14F-4D97-AF65-F5344CB8AC3E}">
        <p14:creationId xmlns:p14="http://schemas.microsoft.com/office/powerpoint/2010/main" val="133680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93381" y="3685032"/>
            <a:ext cx="4013200" cy="2407920"/>
          </a:xfrm>
          <a:prstGeom prst="rect">
            <a:avLst/>
          </a:prstGeom>
        </p:spPr>
      </p:pic>
    </p:spTree>
    <p:extLst>
      <p:ext uri="{BB962C8B-B14F-4D97-AF65-F5344CB8AC3E}">
        <p14:creationId xmlns:p14="http://schemas.microsoft.com/office/powerpoint/2010/main" val="314128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4" y="1337612"/>
            <a:ext cx="7194645" cy="5520387"/>
          </a:xfrm>
        </p:spPr>
        <p:txBody>
          <a:bodyPr>
            <a:normAutofit fontScale="85000" lnSpcReduction="1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Dosing: 4-8 mg daily</a:t>
            </a:r>
          </a:p>
          <a:p>
            <a:pPr lvl="2" eaLnBrk="1" hangingPunct="1">
              <a:lnSpc>
                <a:spcPct val="110000"/>
              </a:lnSpc>
              <a:defRPr/>
            </a:pPr>
            <a:endParaRPr lang="en-US" dirty="0"/>
          </a:p>
          <a:p>
            <a:pPr lvl="2" eaLnBrk="1" hangingPunct="1">
              <a:lnSpc>
                <a:spcPct val="110000"/>
              </a:lnSpc>
              <a:defRPr/>
            </a:pPr>
            <a:endParaRPr lang="en-US" dirty="0"/>
          </a:p>
          <a:p>
            <a:pPr eaLnBrk="1" hangingPunct="1">
              <a:lnSpc>
                <a:spcPct val="110000"/>
              </a:lnSpc>
              <a:defRPr/>
            </a:pPr>
            <a:endParaRPr lang="en-US" sz="2400" b="1" dirty="0"/>
          </a:p>
          <a:p>
            <a:pPr eaLnBrk="1" hangingPunct="1">
              <a:lnSpc>
                <a:spcPct val="110000"/>
              </a:lnSpc>
              <a:defRPr/>
            </a:pPr>
            <a:r>
              <a:rPr lang="en-US" sz="2400" b="1" dirty="0"/>
              <a:t>Efficacy/ Considerations</a:t>
            </a:r>
            <a:r>
              <a:rPr lang="en-US" sz="2100" dirty="0"/>
              <a:t>  </a:t>
            </a:r>
          </a:p>
          <a:p>
            <a:pPr lvl="1" eaLnBrk="1" hangingPunct="1">
              <a:lnSpc>
                <a:spcPct val="110000"/>
              </a:lnSpc>
              <a:defRPr/>
            </a:pPr>
            <a:r>
              <a:rPr lang="en-US" sz="2100" dirty="0"/>
              <a:t>Reduce A1C ~0.5-1.0%</a:t>
            </a:r>
          </a:p>
          <a:p>
            <a:pPr lvl="1" eaLnBrk="1" hangingPunct="1">
              <a:lnSpc>
                <a:spcPct val="110000"/>
              </a:lnSpc>
              <a:defRPr/>
            </a:pPr>
            <a:r>
              <a:rPr lang="en-US" sz="2100" dirty="0"/>
              <a:t>6 weeks for maximum effect</a:t>
            </a:r>
          </a:p>
          <a:p>
            <a:pPr lvl="1" eaLnBrk="1" hangingPunct="1">
              <a:lnSpc>
                <a:spcPct val="110000"/>
              </a:lnSpc>
              <a:defRPr/>
            </a:pPr>
            <a:r>
              <a:rPr lang="en-US" sz="2100" dirty="0"/>
              <a:t>Actos $5 a month, Avandia $300 a month</a:t>
            </a:r>
          </a:p>
          <a:p>
            <a:pPr lvl="1" eaLnBrk="1" hangingPunct="1">
              <a:lnSpc>
                <a:spcPct val="110000"/>
              </a:lnSpc>
              <a:defRPr/>
            </a:pPr>
            <a:r>
              <a:rPr lang="en-US" sz="21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Pioglitazone (Actos)</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184" y="1253188"/>
            <a:ext cx="1906816" cy="4267200"/>
          </a:xfrm>
          <a:prstGeom prst="rect">
            <a:avLst/>
          </a:prstGeom>
        </p:spPr>
      </p:pic>
      <p:pic>
        <p:nvPicPr>
          <p:cNvPr id="6" name="Picture 5">
            <a:extLst>
              <a:ext uri="{FF2B5EF4-FFF2-40B4-BE49-F238E27FC236}">
                <a16:creationId xmlns:a16="http://schemas.microsoft.com/office/drawing/2014/main" id="{F68ECF85-3E51-7C0A-116A-6EACE87649D4}"/>
              </a:ext>
            </a:extLst>
          </p:cNvPr>
          <p:cNvPicPr>
            <a:picLocks noChangeAspect="1"/>
          </p:cNvPicPr>
          <p:nvPr/>
        </p:nvPicPr>
        <p:blipFill>
          <a:blip r:embed="rId5"/>
          <a:stretch>
            <a:fillRect/>
          </a:stretch>
        </p:blipFill>
        <p:spPr>
          <a:xfrm>
            <a:off x="609600" y="3962400"/>
            <a:ext cx="6881472" cy="1190254"/>
          </a:xfrm>
          <a:prstGeom prst="rect">
            <a:avLst/>
          </a:prstGeom>
        </p:spPr>
      </p:pic>
    </p:spTree>
    <p:custDataLst>
      <p:tags r:id="rId1"/>
    </p:custDataLst>
    <p:extLst>
      <p:ext uri="{BB962C8B-B14F-4D97-AF65-F5344CB8AC3E}">
        <p14:creationId xmlns:p14="http://schemas.microsoft.com/office/powerpoint/2010/main" val="31035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a:t>
            </a:r>
          </a:p>
        </p:txBody>
      </p:sp>
      <p:sp>
        <p:nvSpPr>
          <p:cNvPr id="3" name="Content Placeholder 2"/>
          <p:cNvSpPr>
            <a:spLocks noGrp="1"/>
          </p:cNvSpPr>
          <p:nvPr>
            <p:ph sz="quarter" idx="1"/>
          </p:nvPr>
        </p:nvSpPr>
        <p:spPr>
          <a:xfrm>
            <a:off x="457200" y="1219200"/>
            <a:ext cx="6629400" cy="4937760"/>
          </a:xfrm>
        </p:spPr>
        <p:txBody>
          <a:bodyPr>
            <a:normAutofit fontScale="85000" lnSpcReduction="20000"/>
          </a:bodyPr>
          <a:lstStyle/>
          <a:p>
            <a:pPr lvl="0"/>
            <a:r>
              <a:rPr lang="en-US" dirty="0"/>
              <a:t>JR is started on Metformin 500mg BID. Which of the following is true?</a:t>
            </a:r>
          </a:p>
          <a:p>
            <a:pPr marL="514350" lvl="0" indent="-514350">
              <a:buFont typeface="+mj-lt"/>
              <a:buAutoNum type="alphaLcPeriod"/>
            </a:pPr>
            <a:r>
              <a:rPr lang="en-US" dirty="0"/>
              <a:t>Hold metformin if blood glucose below 90 mg/dl.</a:t>
            </a:r>
          </a:p>
          <a:p>
            <a:pPr marL="514350" lvl="0" indent="-514350">
              <a:buFont typeface="+mj-lt"/>
              <a:buAutoNum type="alphaLcPeriod"/>
            </a:pPr>
            <a:r>
              <a:rPr lang="en-US" dirty="0"/>
              <a:t>Evaluate B12 levels before starting medication.</a:t>
            </a:r>
          </a:p>
          <a:p>
            <a:pPr marL="514350" lvl="0" indent="-514350">
              <a:buFont typeface="+mj-lt"/>
              <a:buAutoNum type="alphaLcPeriod"/>
            </a:pPr>
            <a:r>
              <a:rPr lang="en-US" dirty="0"/>
              <a:t>Metformin is considered weight neutral</a:t>
            </a:r>
          </a:p>
          <a:p>
            <a:pPr marL="514350" lvl="0" indent="-514350">
              <a:buFont typeface="+mj-lt"/>
              <a:buAutoNum type="alphaLcPeriod"/>
            </a:pPr>
            <a:r>
              <a:rPr lang="en-US" dirty="0"/>
              <a:t>Metformin can cause kidney damage, so increase fluid intake</a:t>
            </a:r>
          </a:p>
          <a:p>
            <a:pPr marL="514350" lvl="0" indent="-514350">
              <a:buFont typeface="+mj-lt"/>
              <a:buAutoNum type="alphaLcPeriod"/>
            </a:pPr>
            <a:endParaRPr lang="en-US" dirty="0"/>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7145008" y="1412195"/>
            <a:ext cx="1541792" cy="2283142"/>
          </a:xfrm>
          <a:prstGeom prst="rect">
            <a:avLst/>
          </a:prstGeom>
        </p:spPr>
      </p:pic>
      <p:sp>
        <p:nvSpPr>
          <p:cNvPr id="6" name="Oval 5">
            <a:extLst>
              <a:ext uri="{FF2B5EF4-FFF2-40B4-BE49-F238E27FC236}">
                <a16:creationId xmlns:a16="http://schemas.microsoft.com/office/drawing/2014/main" id="{2204F7E2-8ADB-B472-7728-4071013F5EC1}"/>
              </a:ext>
            </a:extLst>
          </p:cNvPr>
          <p:cNvSpPr/>
          <p:nvPr/>
        </p:nvSpPr>
        <p:spPr>
          <a:xfrm>
            <a:off x="181604" y="3701583"/>
            <a:ext cx="6934200" cy="1251417"/>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4847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77724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2381796095"/>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0" y="304800"/>
            <a:ext cx="7496179" cy="5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274373"/>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772153" y="971553"/>
            <a:ext cx="1950244" cy="1321594"/>
          </a:xfrm>
          <a:prstGeom prst="rect">
            <a:avLst/>
          </a:prstGeom>
        </p:spPr>
      </p:pic>
      <p:pic>
        <p:nvPicPr>
          <p:cNvPr id="3" name="Picture 2"/>
          <p:cNvPicPr>
            <a:picLocks noChangeAspect="1"/>
          </p:cNvPicPr>
          <p:nvPr/>
        </p:nvPicPr>
        <p:blipFill>
          <a:blip r:embed="rId6"/>
          <a:stretch>
            <a:fillRect/>
          </a:stretch>
        </p:blipFill>
        <p:spPr>
          <a:xfrm>
            <a:off x="6655230" y="2604394"/>
            <a:ext cx="1293019" cy="1700213"/>
          </a:xfrm>
          <a:prstGeom prst="rect">
            <a:avLst/>
          </a:prstGeom>
        </p:spPr>
      </p:pic>
      <p:sp>
        <p:nvSpPr>
          <p:cNvPr id="4" name="TextBox 3"/>
          <p:cNvSpPr txBox="1"/>
          <p:nvPr/>
        </p:nvSpPr>
        <p:spPr>
          <a:xfrm>
            <a:off x="4800600" y="4876800"/>
            <a:ext cx="3261949" cy="830997"/>
          </a:xfrm>
          <a:prstGeom prst="rect">
            <a:avLst/>
          </a:prstGeom>
          <a:solidFill>
            <a:schemeClr val="bg1"/>
          </a:solidFill>
        </p:spPr>
        <p:txBody>
          <a:bodyPr wrap="square" rtlCol="0">
            <a:spAutoFit/>
          </a:bodyPr>
          <a:lstStyle/>
          <a:p>
            <a:r>
              <a:rPr lang="en-US" sz="2400" i="1" dirty="0">
                <a:solidFill>
                  <a:srgbClr val="C00000"/>
                </a:solidFill>
              </a:rPr>
              <a:t>“Diabetes is my biggest competitor” Gary Hall Jr</a:t>
            </a:r>
          </a:p>
        </p:txBody>
      </p:sp>
    </p:spTree>
    <p:custDataLst>
      <p:tags r:id="rId1"/>
    </p:custDataLst>
    <p:extLst>
      <p:ext uri="{BB962C8B-B14F-4D97-AF65-F5344CB8AC3E}">
        <p14:creationId xmlns:p14="http://schemas.microsoft.com/office/powerpoint/2010/main" val="29386029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3" name="Picture 2" descr="A screenshot of a social media post&#10;&#10;Description automatically generated">
            <a:extLst>
              <a:ext uri="{FF2B5EF4-FFF2-40B4-BE49-F238E27FC236}">
                <a16:creationId xmlns:a16="http://schemas.microsoft.com/office/drawing/2014/main" id="{DA7CE972-D8B7-1F75-4759-9C4881812E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022" y="304800"/>
            <a:ext cx="4654378" cy="5243138"/>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27" y="348307"/>
            <a:ext cx="8396173" cy="798311"/>
          </a:xfrm>
        </p:spPr>
        <p:txBody>
          <a:bodyPr>
            <a:normAutofit/>
          </a:bodyPr>
          <a:lstStyle/>
          <a:p>
            <a:r>
              <a:rPr lang="en-US" sz="3300" dirty="0"/>
              <a:t>Type 1 –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6873662" cy="6124754"/>
          </a:xfrm>
          <a:prstGeom prst="rect">
            <a:avLst/>
          </a:prstGeom>
          <a:noFill/>
        </p:spPr>
        <p:txBody>
          <a:bodyPr wrap="square" rtlCol="0">
            <a:spAutoFit/>
          </a:bodyPr>
          <a:lstStyle/>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Auto-immune pancreatic beta cells destruction </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Most commonly expressed at age 10 - 14</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Insulin sensitive (require 0.5 - 1.0 units/kg/day)</a:t>
            </a:r>
            <a:endParaRPr lang="en-US" sz="2400" b="1" dirty="0">
              <a:latin typeface="Arial" panose="020B0604020202020204" pitchFamily="34" charset="0"/>
              <a:cs typeface="Arial" panose="020B0604020202020204" pitchFamily="34" charset="0"/>
            </a:endParaRP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Expression due to a combo of genes and environment:</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Autoimmunity tends to run in families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Exposure to virus or other environmental factors</a:t>
            </a:r>
          </a:p>
          <a:p>
            <a:pPr marL="257175" indent="-257175">
              <a:spcAft>
                <a:spcPts val="450"/>
              </a:spcAft>
              <a:buClr>
                <a:srgbClr val="F4791F"/>
              </a:buClr>
              <a:buFont typeface="Arial" panose="020B0604020202020204" pitchFamily="34" charset="0"/>
              <a:buChar char="•"/>
            </a:pPr>
            <a:r>
              <a:rPr lang="en-US" sz="2400" dirty="0">
                <a:latin typeface="Arial" panose="020B0604020202020204" pitchFamily="34" charset="0"/>
                <a:cs typeface="Arial" panose="020B0604020202020204" pitchFamily="34" charset="0"/>
              </a:rPr>
              <a:t>Signs can include: </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Increased thirst and hunger</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Frequent urination or new bed-wetting at </a:t>
            </a:r>
            <a:r>
              <a:rPr lang="en-US" sz="2400" dirty="0" err="1">
                <a:latin typeface="Arial" panose="020B0604020202020204" pitchFamily="34" charset="0"/>
                <a:cs typeface="Arial" panose="020B0604020202020204" pitchFamily="34" charset="0"/>
              </a:rPr>
              <a:t>hs</a:t>
            </a:r>
            <a:endParaRPr lang="en-US" sz="2400" dirty="0">
              <a:latin typeface="Arial" panose="020B0604020202020204" pitchFamily="34" charset="0"/>
              <a:cs typeface="Arial" panose="020B0604020202020204" pitchFamily="34" charset="0"/>
            </a:endParaRP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Unintended weight loss</a:t>
            </a:r>
          </a:p>
          <a:p>
            <a:pPr marL="600075" lvl="1"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Fatigue and irritability</a:t>
            </a:r>
          </a:p>
          <a:p>
            <a:pPr>
              <a:spcAft>
                <a:spcPts val="450"/>
              </a:spcAft>
            </a:pPr>
            <a:endParaRPr lang="en-US" sz="15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35</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3"/>
          <a:stretch>
            <a:fillRect/>
          </a:stretch>
        </p:blipFill>
        <p:spPr>
          <a:xfrm>
            <a:off x="7027483" y="2682384"/>
            <a:ext cx="1881404" cy="2622404"/>
          </a:xfrm>
          <a:prstGeom prst="rect">
            <a:avLst/>
          </a:prstGeom>
        </p:spPr>
      </p:pic>
    </p:spTree>
    <p:extLst>
      <p:ext uri="{BB962C8B-B14F-4D97-AF65-F5344CB8AC3E}">
        <p14:creationId xmlns:p14="http://schemas.microsoft.com/office/powerpoint/2010/main" val="106219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04800"/>
            <a:ext cx="8153400" cy="1143000"/>
          </a:xfrm>
        </p:spPr>
        <p:txBody>
          <a:bodyPr/>
          <a:lstStyle/>
          <a:p>
            <a:r>
              <a:rPr lang="en-US" dirty="0"/>
              <a:t>Poll 5. What Kind of Diabetes? </a:t>
            </a:r>
          </a:p>
        </p:txBody>
      </p:sp>
      <p:sp>
        <p:nvSpPr>
          <p:cNvPr id="1051651" name="Rectangle 3"/>
          <p:cNvSpPr>
            <a:spLocks noGrp="1" noChangeArrowheads="1"/>
          </p:cNvSpPr>
          <p:nvPr>
            <p:ph type="body" idx="1"/>
          </p:nvPr>
        </p:nvSpPr>
        <p:spPr>
          <a:xfrm>
            <a:off x="3200400" y="1600200"/>
            <a:ext cx="5486400" cy="4876800"/>
          </a:xfrm>
        </p:spPr>
        <p:txBody>
          <a:bodyPr>
            <a:normAutofit fontScale="62500" lnSpcReduction="20000"/>
          </a:bodyPr>
          <a:lstStyle/>
          <a:p>
            <a:pPr marL="609600" indent="-609600">
              <a:lnSpc>
                <a:spcPct val="120000"/>
              </a:lnSpc>
              <a:buFont typeface="Wingdings" panose="05000000000000000000" pitchFamily="2" charset="2"/>
              <a:buNone/>
              <a:defRPr/>
            </a:pPr>
            <a:r>
              <a:rPr lang="en-US" dirty="0"/>
              <a:t>AJ, a 29 year old female admitted to the ICU with a blood glucose of 476 mg/dl and a pH of 7.1. (normal pH 7.35-7.45). Lost 13 pounds, BMI 23.</a:t>
            </a:r>
          </a:p>
          <a:p>
            <a:pPr marL="0" marR="0" lvl="0" indent="0">
              <a:lnSpc>
                <a:spcPct val="120000"/>
              </a:lnSpc>
              <a:spcBef>
                <a:spcPts val="0"/>
              </a:spcBef>
              <a:spcAft>
                <a:spcPts val="0"/>
              </a:spcAft>
              <a:buNone/>
              <a:tabLst>
                <a:tab pos="457200" algn="l"/>
              </a:tabLst>
            </a:pPr>
            <a:r>
              <a:rPr lang="en-US" dirty="0"/>
              <a:t>What further testing is needed to determine if person has type 1 or type 2 diabetes?</a:t>
            </a:r>
          </a:p>
          <a:p>
            <a:pPr marL="0" marR="0" lvl="0" indent="0">
              <a:lnSpc>
                <a:spcPct val="120000"/>
              </a:lnSpc>
              <a:spcBef>
                <a:spcPts val="0"/>
              </a:spcBef>
              <a:spcAft>
                <a:spcPts val="0"/>
              </a:spcAft>
              <a:buNone/>
              <a:tabLst>
                <a:tab pos="457200" algn="l"/>
              </a:tabLst>
            </a:pPr>
            <a:r>
              <a:rPr lang="en-US" dirty="0"/>
              <a:t> </a:t>
            </a:r>
          </a:p>
          <a:p>
            <a:pPr marL="0" marR="0" lvl="0" indent="0">
              <a:lnSpc>
                <a:spcPct val="120000"/>
              </a:lnSpc>
              <a:spcBef>
                <a:spcPts val="0"/>
              </a:spcBef>
              <a:spcAft>
                <a:spcPts val="0"/>
              </a:spcAft>
              <a:buNone/>
              <a:tabLst>
                <a:tab pos="457200" algn="l"/>
              </a:tabLst>
            </a:pPr>
            <a:r>
              <a:rPr lang="en-US" dirty="0">
                <a:solidFill>
                  <a:srgbClr val="000000"/>
                </a:solidFill>
                <a:effectLst/>
                <a:latin typeface="signika_negativeregular"/>
                <a:ea typeface="Times New Roman" panose="02020603050405020304" pitchFamily="18" charset="0"/>
              </a:rPr>
              <a:t>A. Glutamic acid decarboxylase</a:t>
            </a:r>
            <a:endParaRPr lang="en-US" dirty="0">
              <a:solidFill>
                <a:srgbClr val="000000"/>
              </a:solidFill>
              <a:effectLst/>
              <a:latin typeface="Calibri" panose="020F0502020204030204" pitchFamily="34" charset="0"/>
              <a:ea typeface="Calibri" panose="020F0502020204030204" pitchFamily="34" charset="0"/>
            </a:endParaRPr>
          </a:p>
          <a:p>
            <a:pPr marL="0" marR="0" lvl="0" indent="0">
              <a:lnSpc>
                <a:spcPct val="120000"/>
              </a:lnSpc>
              <a:spcBef>
                <a:spcPts val="0"/>
              </a:spcBef>
              <a:spcAft>
                <a:spcPts val="0"/>
              </a:spcAft>
              <a:buNone/>
              <a:tabLst>
                <a:tab pos="457200" algn="l"/>
              </a:tabLst>
            </a:pPr>
            <a:r>
              <a:rPr lang="en-US" dirty="0">
                <a:solidFill>
                  <a:srgbClr val="000000"/>
                </a:solidFill>
                <a:effectLst/>
                <a:latin typeface="signika_negativeregular"/>
                <a:ea typeface="Times New Roman" panose="02020603050405020304" pitchFamily="18" charset="0"/>
              </a:rPr>
              <a:t>B. Beta cells auto antibodies </a:t>
            </a:r>
          </a:p>
          <a:p>
            <a:pPr marL="0" marR="0" lvl="0" indent="0">
              <a:lnSpc>
                <a:spcPct val="120000"/>
              </a:lnSpc>
              <a:spcBef>
                <a:spcPts val="0"/>
              </a:spcBef>
              <a:spcAft>
                <a:spcPts val="0"/>
              </a:spcAft>
              <a:buNone/>
              <a:tabLst>
                <a:tab pos="457200" algn="l"/>
              </a:tabLst>
            </a:pPr>
            <a:r>
              <a:rPr lang="en-US" dirty="0">
                <a:solidFill>
                  <a:srgbClr val="000000"/>
                </a:solidFill>
                <a:effectLst/>
                <a:latin typeface="signika_negativeregular"/>
                <a:ea typeface="Times New Roman" panose="02020603050405020304" pitchFamily="18" charset="0"/>
              </a:rPr>
              <a:t>C. </a:t>
            </a: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p>
          <a:p>
            <a:pPr marL="0" marR="0" lvl="0" indent="0">
              <a:lnSpc>
                <a:spcPct val="120000"/>
              </a:lnSpc>
              <a:spcBef>
                <a:spcPts val="0"/>
              </a:spcBef>
              <a:spcAft>
                <a:spcPts val="0"/>
              </a:spcAft>
              <a:buNone/>
              <a:tabLst>
                <a:tab pos="457200" algn="l"/>
              </a:tabLst>
            </a:pPr>
            <a:r>
              <a:rPr lang="en-US" dirty="0">
                <a:solidFill>
                  <a:srgbClr val="000000"/>
                </a:solidFill>
                <a:latin typeface="signika_negativeregular"/>
                <a:ea typeface="Times New Roman" panose="02020603050405020304" pitchFamily="18" charset="0"/>
              </a:rPr>
              <a:t>D. </a:t>
            </a:r>
            <a:r>
              <a:rPr lang="en-US" dirty="0">
                <a:solidFill>
                  <a:srgbClr val="000000"/>
                </a:solidFill>
                <a:effectLst/>
                <a:latin typeface="signika_negativeregular"/>
                <a:ea typeface="Times New Roman" panose="02020603050405020304" pitchFamily="18" charset="0"/>
              </a:rPr>
              <a:t>Endogenous insulin titer </a:t>
            </a:r>
            <a:endParaRPr lang="en-US" dirty="0">
              <a:solidFill>
                <a:srgbClr val="000000"/>
              </a:solidFill>
              <a:effectLst/>
              <a:latin typeface="Calibri" panose="020F0502020204030204" pitchFamily="34" charset="0"/>
              <a:ea typeface="Calibri" panose="020F0502020204030204" pitchFamily="34" charset="0"/>
            </a:endParaRPr>
          </a:p>
          <a:p>
            <a:pPr marL="609600" indent="-609600">
              <a:defRPr/>
            </a:pPr>
            <a:endParaRPr lang="en-US" dirty="0"/>
          </a:p>
        </p:txBody>
      </p:sp>
      <p:pic>
        <p:nvPicPr>
          <p:cNvPr id="10244" name="Picture 4" descr="C:\Users\Beverly\AppData\Local\Microsoft\Windows\Temporary Internet Files\Content.IE5\KORAASHY\MP9004437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77" y="2009613"/>
            <a:ext cx="2708231" cy="405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F67714E2-8757-A4AE-8D08-E8B9671E7999}"/>
              </a:ext>
            </a:extLst>
          </p:cNvPr>
          <p:cNvSpPr/>
          <p:nvPr/>
        </p:nvSpPr>
        <p:spPr>
          <a:xfrm>
            <a:off x="2752094" y="4648199"/>
            <a:ext cx="5020306" cy="585019"/>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3383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3D095-BC4D-3391-8125-17BDAE02C14E}"/>
              </a:ext>
            </a:extLst>
          </p:cNvPr>
          <p:cNvSpPr>
            <a:spLocks noGrp="1"/>
          </p:cNvSpPr>
          <p:nvPr>
            <p:ph type="title"/>
          </p:nvPr>
        </p:nvSpPr>
        <p:spPr/>
        <p:txBody>
          <a:bodyPr/>
          <a:lstStyle/>
          <a:p>
            <a:r>
              <a:rPr lang="en-US" dirty="0"/>
              <a:t>Antibody Testing for Type 1</a:t>
            </a:r>
          </a:p>
        </p:txBody>
      </p:sp>
      <p:sp>
        <p:nvSpPr>
          <p:cNvPr id="4" name="Content Placeholder 3">
            <a:extLst>
              <a:ext uri="{FF2B5EF4-FFF2-40B4-BE49-F238E27FC236}">
                <a16:creationId xmlns:a16="http://schemas.microsoft.com/office/drawing/2014/main" id="{9BE82966-C558-B67B-7884-D50EFB0479BF}"/>
              </a:ext>
            </a:extLst>
          </p:cNvPr>
          <p:cNvSpPr>
            <a:spLocks noGrp="1"/>
          </p:cNvSpPr>
          <p:nvPr>
            <p:ph sz="quarter" idx="1"/>
          </p:nvPr>
        </p:nvSpPr>
        <p:spPr>
          <a:xfrm>
            <a:off x="457200" y="1219200"/>
            <a:ext cx="6477000" cy="5638800"/>
          </a:xfrm>
        </p:spPr>
        <p:txBody>
          <a:bodyPr>
            <a:normAutofit fontScale="92500"/>
          </a:bodyPr>
          <a:lstStyle/>
          <a:p>
            <a:pPr>
              <a:lnSpc>
                <a:spcPct val="120000"/>
              </a:lnSpc>
            </a:pPr>
            <a:r>
              <a:rPr lang="en-US" sz="2000" b="0" i="0" dirty="0">
                <a:solidFill>
                  <a:srgbClr val="383636"/>
                </a:solidFill>
                <a:effectLst/>
                <a:ea typeface="Calibri" panose="020F0502020204030204" pitchFamily="34" charset="0"/>
                <a:cs typeface="Calibri" panose="020F0502020204030204" pitchFamily="34" charset="0"/>
              </a:rPr>
              <a:t>Glutamic acid decarboxylase (GAD) primary antibody measured</a:t>
            </a:r>
          </a:p>
          <a:p>
            <a:pPr>
              <a:lnSpc>
                <a:spcPct val="120000"/>
              </a:lnSpc>
            </a:pPr>
            <a:r>
              <a:rPr lang="en-US" sz="2000" dirty="0">
                <a:solidFill>
                  <a:srgbClr val="383636"/>
                </a:solidFill>
                <a:ea typeface="Calibri" panose="020F0502020204030204" pitchFamily="34" charset="0"/>
                <a:cs typeface="Calibri" panose="020F0502020204030204" pitchFamily="34" charset="0"/>
              </a:rPr>
              <a:t>If</a:t>
            </a:r>
            <a:r>
              <a:rPr lang="en-US" sz="2000" b="0" i="0" dirty="0">
                <a:solidFill>
                  <a:srgbClr val="383636"/>
                </a:solidFill>
                <a:effectLst/>
                <a:ea typeface="Calibri" panose="020F0502020204030204" pitchFamily="34" charset="0"/>
                <a:cs typeface="Calibri" panose="020F0502020204030204" pitchFamily="34" charset="0"/>
              </a:rPr>
              <a:t> negative, test islet tyrosine phosphatase 2 (IA-2) and/or zinc transporter 8 (ZnT8) where these tests are available. </a:t>
            </a:r>
          </a:p>
          <a:p>
            <a:pPr>
              <a:lnSpc>
                <a:spcPct val="120000"/>
              </a:lnSpc>
            </a:pPr>
            <a:r>
              <a:rPr lang="en-US" sz="2000" b="0" i="0" dirty="0">
                <a:solidFill>
                  <a:srgbClr val="383636"/>
                </a:solidFill>
                <a:effectLst/>
                <a:ea typeface="Calibri" panose="020F0502020204030204" pitchFamily="34" charset="0"/>
                <a:cs typeface="Calibri" panose="020F0502020204030204" pitchFamily="34" charset="0"/>
              </a:rPr>
              <a:t>In individuals who have not been treated with insulin, antibodies against insulin may also be useful.</a:t>
            </a:r>
          </a:p>
          <a:p>
            <a:pPr>
              <a:lnSpc>
                <a:spcPct val="120000"/>
              </a:lnSpc>
            </a:pPr>
            <a:r>
              <a:rPr lang="en-US" sz="2000" b="0" i="0" dirty="0">
                <a:solidFill>
                  <a:srgbClr val="383636"/>
                </a:solidFill>
                <a:effectLst/>
                <a:ea typeface="Calibri" panose="020F0502020204030204" pitchFamily="34" charset="0"/>
                <a:cs typeface="Calibri" panose="020F0502020204030204" pitchFamily="34" charset="0"/>
              </a:rPr>
              <a:t>5–10% of people with type 1 diabetes do not have antibodies.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In those diagnosed at &lt;35 years of age who have no clinical features of type 2 diabetes or monogenic diabetes, a negative result does not change the diagnosis of type 1 diabetes, </a:t>
            </a:r>
          </a:p>
          <a:p>
            <a:pPr>
              <a:lnSpc>
                <a:spcPct val="120000"/>
              </a:lnSpc>
            </a:pPr>
            <a:r>
              <a:rPr lang="en-US" sz="2000" dirty="0">
                <a:solidFill>
                  <a:srgbClr val="383636"/>
                </a:solidFill>
                <a:ea typeface="Calibri" panose="020F0502020204030204" pitchFamily="34" charset="0"/>
                <a:cs typeface="Calibri" panose="020F0502020204030204" pitchFamily="34" charset="0"/>
              </a:rPr>
              <a:t>R</a:t>
            </a:r>
            <a:r>
              <a:rPr lang="en-US" sz="2000" b="0" i="0" dirty="0">
                <a:solidFill>
                  <a:srgbClr val="383636"/>
                </a:solidFill>
                <a:effectLst/>
                <a:ea typeface="Calibri" panose="020F0502020204030204" pitchFamily="34" charset="0"/>
                <a:cs typeface="Calibri" panose="020F0502020204030204" pitchFamily="34" charset="0"/>
              </a:rPr>
              <a:t>ate of type 1 progression depends on:</a:t>
            </a:r>
          </a:p>
          <a:p>
            <a:pPr lvl="1">
              <a:lnSpc>
                <a:spcPct val="120000"/>
              </a:lnSpc>
            </a:pPr>
            <a:r>
              <a:rPr lang="en-US" sz="1600" dirty="0">
                <a:solidFill>
                  <a:srgbClr val="383636"/>
                </a:solidFill>
                <a:ea typeface="Calibri" panose="020F0502020204030204" pitchFamily="34" charset="0"/>
                <a:cs typeface="Calibri" panose="020F0502020204030204" pitchFamily="34" charset="0"/>
              </a:rPr>
              <a:t>a</a:t>
            </a:r>
            <a:r>
              <a:rPr lang="en-US" sz="1600" b="0" i="0" dirty="0">
                <a:solidFill>
                  <a:srgbClr val="383636"/>
                </a:solidFill>
                <a:effectLst/>
                <a:ea typeface="Calibri" panose="020F0502020204030204" pitchFamily="34" charset="0"/>
                <a:cs typeface="Calibri" panose="020F0502020204030204" pitchFamily="34" charset="0"/>
              </a:rPr>
              <a:t>ge at first detection of autoantibody,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number of autoantibodies,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autoantibody specificity, and autoantibody titer.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Glucose and A1C levels may rise well before the clinical onset of diabetes  </a:t>
            </a:r>
            <a:endParaRPr lang="en-US" sz="1600" dirty="0">
              <a:ea typeface="Calibri" panose="020F0502020204030204" pitchFamily="34" charset="0"/>
              <a:cs typeface="Calibri" panose="020F0502020204030204" pitchFamily="34" charset="0"/>
            </a:endParaRPr>
          </a:p>
        </p:txBody>
      </p:sp>
      <p:pic>
        <p:nvPicPr>
          <p:cNvPr id="6" name="Picture 5" descr="Young chinse boy raising a finger">
            <a:extLst>
              <a:ext uri="{FF2B5EF4-FFF2-40B4-BE49-F238E27FC236}">
                <a16:creationId xmlns:a16="http://schemas.microsoft.com/office/drawing/2014/main" id="{BB646CA4-B2EB-14B9-DB85-2D9B0D383E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990600"/>
            <a:ext cx="1406864" cy="4495800"/>
          </a:xfrm>
          <a:prstGeom prst="rect">
            <a:avLst/>
          </a:prstGeom>
        </p:spPr>
      </p:pic>
      <p:pic>
        <p:nvPicPr>
          <p:cNvPr id="2" name="Picture 1">
            <a:extLst>
              <a:ext uri="{FF2B5EF4-FFF2-40B4-BE49-F238E27FC236}">
                <a16:creationId xmlns:a16="http://schemas.microsoft.com/office/drawing/2014/main" id="{5B5E41F9-E79D-2C43-93B9-2C0483466B46}"/>
              </a:ext>
            </a:extLst>
          </p:cNvPr>
          <p:cNvPicPr>
            <a:picLocks noChangeAspect="1"/>
          </p:cNvPicPr>
          <p:nvPr/>
        </p:nvPicPr>
        <p:blipFill>
          <a:blip r:embed="rId3"/>
          <a:stretch>
            <a:fillRect/>
          </a:stretch>
        </p:blipFill>
        <p:spPr>
          <a:xfrm>
            <a:off x="6248400" y="5542117"/>
            <a:ext cx="2819512" cy="498165"/>
          </a:xfrm>
          <a:prstGeom prst="rect">
            <a:avLst/>
          </a:prstGeom>
        </p:spPr>
      </p:pic>
    </p:spTree>
    <p:extLst>
      <p:ext uri="{BB962C8B-B14F-4D97-AF65-F5344CB8AC3E}">
        <p14:creationId xmlns:p14="http://schemas.microsoft.com/office/powerpoint/2010/main" val="333084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528468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4E28-8ACF-0041-F4A0-3BF959482D2C}"/>
              </a:ext>
            </a:extLst>
          </p:cNvPr>
          <p:cNvSpPr>
            <a:spLocks noGrp="1"/>
          </p:cNvSpPr>
          <p:nvPr>
            <p:ph type="title"/>
          </p:nvPr>
        </p:nvSpPr>
        <p:spPr/>
        <p:txBody>
          <a:bodyPr/>
          <a:lstStyle/>
          <a:p>
            <a:r>
              <a:rPr lang="en-US" dirty="0"/>
              <a:t>Beta-Cell Mass Loss</a:t>
            </a:r>
          </a:p>
        </p:txBody>
      </p:sp>
      <p:sp>
        <p:nvSpPr>
          <p:cNvPr id="3" name="Content Placeholder 2">
            <a:extLst>
              <a:ext uri="{FF2B5EF4-FFF2-40B4-BE49-F238E27FC236}">
                <a16:creationId xmlns:a16="http://schemas.microsoft.com/office/drawing/2014/main" id="{656F1381-B794-D6CA-819A-4017B02022A3}"/>
              </a:ext>
            </a:extLst>
          </p:cNvPr>
          <p:cNvSpPr>
            <a:spLocks noGrp="1"/>
          </p:cNvSpPr>
          <p:nvPr>
            <p:ph sz="quarter" idx="1"/>
          </p:nvPr>
        </p:nvSpPr>
        <p:spPr>
          <a:xfrm>
            <a:off x="457200" y="1219200"/>
            <a:ext cx="5715000" cy="533400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 both type 1 and type 2 diabetes, </a:t>
            </a:r>
          </a:p>
          <a:p>
            <a:pPr>
              <a:lnSpc>
                <a:spcPct val="120000"/>
              </a:lnSpc>
            </a:pPr>
            <a:r>
              <a:rPr lang="en-US" b="0" i="1" dirty="0">
                <a:solidFill>
                  <a:srgbClr val="0070C0"/>
                </a:solidFill>
                <a:effectLst/>
                <a:ea typeface="Calibri" panose="020F0502020204030204" pitchFamily="34" charset="0"/>
                <a:cs typeface="Calibri" panose="020F0502020204030204" pitchFamily="34" charset="0"/>
              </a:rPr>
              <a:t>genetic and environmental factors can result in the progressive loss of β-cell mass and/or function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that manifests clinically as hyperglycemia.</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Once hyperglycemia occurs, people with all forms of diabetes are at risk for developing the same chronic complications, although rates of progression may differ. </a:t>
            </a:r>
            <a:endParaRPr lang="en-US" dirty="0">
              <a:ea typeface="Calibri" panose="020F0502020204030204" pitchFamily="34" charset="0"/>
              <a:cs typeface="Calibri" panose="020F0502020204030204" pitchFamily="34" charset="0"/>
            </a:endParaRPr>
          </a:p>
        </p:txBody>
      </p:sp>
      <p:pic>
        <p:nvPicPr>
          <p:cNvPr id="7" name="Picture 6" descr="Casual woman with hand on hip">
            <a:extLst>
              <a:ext uri="{FF2B5EF4-FFF2-40B4-BE49-F238E27FC236}">
                <a16:creationId xmlns:a16="http://schemas.microsoft.com/office/drawing/2014/main" id="{A741BA3E-6B64-11BF-E5BE-2C4934ABB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7119" y="730537"/>
            <a:ext cx="2749681" cy="4572000"/>
          </a:xfrm>
          <a:prstGeom prst="rect">
            <a:avLst/>
          </a:prstGeom>
        </p:spPr>
      </p:pic>
      <p:pic>
        <p:nvPicPr>
          <p:cNvPr id="4" name="Picture 3">
            <a:extLst>
              <a:ext uri="{FF2B5EF4-FFF2-40B4-BE49-F238E27FC236}">
                <a16:creationId xmlns:a16="http://schemas.microsoft.com/office/drawing/2014/main" id="{2FDE58BA-F8E8-A308-6290-95511913FAC1}"/>
              </a:ext>
            </a:extLst>
          </p:cNvPr>
          <p:cNvPicPr>
            <a:picLocks noChangeAspect="1"/>
          </p:cNvPicPr>
          <p:nvPr/>
        </p:nvPicPr>
        <p:blipFill>
          <a:blip r:embed="rId3"/>
          <a:stretch>
            <a:fillRect/>
          </a:stretch>
        </p:blipFill>
        <p:spPr>
          <a:xfrm>
            <a:off x="6054660" y="5486835"/>
            <a:ext cx="2749681" cy="485827"/>
          </a:xfrm>
          <a:prstGeom prst="rect">
            <a:avLst/>
          </a:prstGeom>
        </p:spPr>
      </p:pic>
    </p:spTree>
    <p:extLst>
      <p:ext uri="{BB962C8B-B14F-4D97-AF65-F5344CB8AC3E}">
        <p14:creationId xmlns:p14="http://schemas.microsoft.com/office/powerpoint/2010/main" val="2507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276600" y="1371600"/>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0508" y="1234499"/>
            <a:ext cx="4221892" cy="438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38020">
                                            <p:txEl>
                                              <p:pRg st="0" end="0"/>
                                            </p:txEl>
                                          </p:spTgt>
                                        </p:tgtEl>
                                        <p:attrNameLst>
                                          <p:attrName>style.visibility</p:attrName>
                                        </p:attrNameLst>
                                      </p:cBhvr>
                                      <p:to>
                                        <p:strVal val="visible"/>
                                      </p:to>
                                    </p:set>
                                    <p:anim calcmode="lin" valueType="num">
                                      <p:cBhvr additive="base">
                                        <p:cTn id="15"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1238020">
                                            <p:txEl>
                                              <p:pRg st="1" end="1"/>
                                            </p:txEl>
                                          </p:spTgt>
                                        </p:tgtEl>
                                        <p:attrNameLst>
                                          <p:attrName>style.visibility</p:attrName>
                                        </p:attrNameLst>
                                      </p:cBhvr>
                                      <p:to>
                                        <p:strVal val="visible"/>
                                      </p:to>
                                    </p:set>
                                    <p:anim calcmode="lin" valueType="num">
                                      <p:cBhvr additive="base">
                                        <p:cTn id="20"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1238020">
                                            <p:txEl>
                                              <p:pRg st="2" end="2"/>
                                            </p:txEl>
                                          </p:spTgt>
                                        </p:tgtEl>
                                        <p:attrNameLst>
                                          <p:attrName>style.visibility</p:attrName>
                                        </p:attrNameLst>
                                      </p:cBhvr>
                                      <p:to>
                                        <p:strVal val="visible"/>
                                      </p:to>
                                    </p:set>
                                    <p:anim calcmode="lin" valueType="num">
                                      <p:cBhvr additive="base">
                                        <p:cTn id="25"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6000"/>
                            </p:stCondLst>
                            <p:childTnLst>
                              <p:par>
                                <p:cTn id="28" presetID="2" presetClass="entr" presetSubtype="4" fill="hold" grpId="0" nodeType="afterEffect">
                                  <p:stCondLst>
                                    <p:cond delay="0"/>
                                  </p:stCondLst>
                                  <p:childTnLst>
                                    <p:set>
                                      <p:cBhvr>
                                        <p:cTn id="29" dur="1" fill="hold">
                                          <p:stCondLst>
                                            <p:cond delay="0"/>
                                          </p:stCondLst>
                                        </p:cTn>
                                        <p:tgtEl>
                                          <p:spTgt spid="1238020">
                                            <p:txEl>
                                              <p:pRg st="3" end="3"/>
                                            </p:txEl>
                                          </p:spTgt>
                                        </p:tgtEl>
                                        <p:attrNameLst>
                                          <p:attrName>style.visibility</p:attrName>
                                        </p:attrNameLst>
                                      </p:cBhvr>
                                      <p:to>
                                        <p:strVal val="visible"/>
                                      </p:to>
                                    </p:set>
                                    <p:anim calcmode="lin" valueType="num">
                                      <p:cBhvr additive="base">
                                        <p:cTn id="30"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8000"/>
                            </p:stCondLst>
                            <p:childTnLst>
                              <p:par>
                                <p:cTn id="33" presetID="2" presetClass="entr" presetSubtype="4" fill="hold" grpId="0" nodeType="afterEffect">
                                  <p:stCondLst>
                                    <p:cond delay="0"/>
                                  </p:stCondLst>
                                  <p:childTnLst>
                                    <p:set>
                                      <p:cBhvr>
                                        <p:cTn id="34" dur="1" fill="hold">
                                          <p:stCondLst>
                                            <p:cond delay="0"/>
                                          </p:stCondLst>
                                        </p:cTn>
                                        <p:tgtEl>
                                          <p:spTgt spid="1238020">
                                            <p:txEl>
                                              <p:pRg st="4" end="4"/>
                                            </p:txEl>
                                          </p:spTgt>
                                        </p:tgtEl>
                                        <p:attrNameLst>
                                          <p:attrName>style.visibility</p:attrName>
                                        </p:attrNameLst>
                                      </p:cBhvr>
                                      <p:to>
                                        <p:strVal val="visible"/>
                                      </p:to>
                                    </p:set>
                                    <p:anim calcmode="lin" valueType="num">
                                      <p:cBhvr additive="base">
                                        <p:cTn id="35"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0000"/>
                            </p:stCondLst>
                            <p:childTnLst>
                              <p:par>
                                <p:cTn id="38" presetID="2" presetClass="entr" presetSubtype="4" fill="hold" grpId="0" nodeType="afterEffect">
                                  <p:stCondLst>
                                    <p:cond delay="0"/>
                                  </p:stCondLst>
                                  <p:childTnLst>
                                    <p:set>
                                      <p:cBhvr>
                                        <p:cTn id="39" dur="1" fill="hold">
                                          <p:stCondLst>
                                            <p:cond delay="0"/>
                                          </p:stCondLst>
                                        </p:cTn>
                                        <p:tgtEl>
                                          <p:spTgt spid="1238020">
                                            <p:txEl>
                                              <p:pRg st="5" end="5"/>
                                            </p:txEl>
                                          </p:spTgt>
                                        </p:tgtEl>
                                        <p:attrNameLst>
                                          <p:attrName>style.visibility</p:attrName>
                                        </p:attrNameLst>
                                      </p:cBhvr>
                                      <p:to>
                                        <p:strVal val="visible"/>
                                      </p:to>
                                    </p:set>
                                    <p:anim calcmode="lin" valueType="num">
                                      <p:cBhvr additive="base">
                                        <p:cTn id="40"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42" fill="hold">
                            <p:stCondLst>
                              <p:cond delay="12000"/>
                            </p:stCondLst>
                            <p:childTnLst>
                              <p:par>
                                <p:cTn id="43" presetID="2" presetClass="entr" presetSubtype="4" fill="hold" grpId="0" nodeType="afterEffect">
                                  <p:stCondLst>
                                    <p:cond delay="0"/>
                                  </p:stCondLst>
                                  <p:childTnLst>
                                    <p:set>
                                      <p:cBhvr>
                                        <p:cTn id="44" dur="1" fill="hold">
                                          <p:stCondLst>
                                            <p:cond delay="0"/>
                                          </p:stCondLst>
                                        </p:cTn>
                                        <p:tgtEl>
                                          <p:spTgt spid="1238020">
                                            <p:txEl>
                                              <p:pRg st="6" end="6"/>
                                            </p:txEl>
                                          </p:spTgt>
                                        </p:tgtEl>
                                        <p:attrNameLst>
                                          <p:attrName>style.visibility</p:attrName>
                                        </p:attrNameLst>
                                      </p:cBhvr>
                                      <p:to>
                                        <p:strVal val="visible"/>
                                      </p:to>
                                    </p:set>
                                    <p:anim calcmode="lin" valueType="num">
                                      <p:cBhvr additive="base">
                                        <p:cTn id="45"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46"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26628"/>
                                        </p:tgtEl>
                                        <p:attrNameLst>
                                          <p:attrName>ppt_x</p:attrName>
                                        </p:attrNameLst>
                                      </p:cBhvr>
                                      <p:tavLst>
                                        <p:tav tm="0">
                                          <p:val>
                                            <p:strVal val="ppt_x"/>
                                          </p:val>
                                        </p:tav>
                                        <p:tav tm="100000">
                                          <p:val>
                                            <p:strVal val="ppt_x"/>
                                          </p:val>
                                        </p:tav>
                                      </p:tavLst>
                                    </p:anim>
                                    <p:anim calcmode="lin" valueType="num">
                                      <p:cBhvr additive="base">
                                        <p:cTn id="51" dur="500"/>
                                        <p:tgtEl>
                                          <p:spTgt spid="26628"/>
                                        </p:tgtEl>
                                        <p:attrNameLst>
                                          <p:attrName>ppt_y</p:attrName>
                                        </p:attrNameLst>
                                      </p:cBhvr>
                                      <p:tavLst>
                                        <p:tav tm="0">
                                          <p:val>
                                            <p:strVal val="ppt_y"/>
                                          </p:val>
                                        </p:tav>
                                        <p:tav tm="100000">
                                          <p:val>
                                            <p:strVal val="1+ppt_h/2"/>
                                          </p:val>
                                        </p:tav>
                                      </p:tavLst>
                                    </p:anim>
                                    <p:set>
                                      <p:cBhvr>
                                        <p:cTn id="52" dur="1" fill="hold">
                                          <p:stCondLst>
                                            <p:cond delay="499"/>
                                          </p:stCondLst>
                                        </p:cTn>
                                        <p:tgtEl>
                                          <p:spTgt spid="266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4E5FC-5B87-0FF9-4C24-E941A56AE8C6}"/>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C3F9D8F1-F62C-9648-E5E5-11DAEE3C6F74}"/>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25833700-69F4-4E82-6CF2-888FEB59D9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4982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40635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lei on the sand">
            <a:extLst>
              <a:ext uri="{FF2B5EF4-FFF2-40B4-BE49-F238E27FC236}">
                <a16:creationId xmlns:a16="http://schemas.microsoft.com/office/drawing/2014/main" id="{04722071-81BE-721B-7A7B-55AB1CEB5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2" y="152400"/>
            <a:ext cx="9144000" cy="6174854"/>
          </a:xfrm>
          <a:prstGeom prst="rect">
            <a:avLst/>
          </a:prstGeom>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idx="1"/>
          </p:nvPr>
        </p:nvSpPr>
        <p:spPr>
          <a:xfrm>
            <a:off x="1371600" y="2590800"/>
            <a:ext cx="8229600" cy="3489960"/>
          </a:xfrm>
        </p:spPr>
        <p:txBody>
          <a:bodyPr/>
          <a:lstStyle/>
          <a:p>
            <a:pPr marL="0" indent="0" algn="ctr" eaLnBrk="1" hangingPunct="1">
              <a:buNone/>
            </a:pPr>
            <a:r>
              <a:rPr lang="en-US" altLang="en-US" sz="5225" b="1" dirty="0">
                <a:solidFill>
                  <a:schemeClr val="bg1"/>
                </a:solidFill>
              </a:rPr>
              <a:t>SGLT-2 Inhibitors</a:t>
            </a:r>
          </a:p>
        </p:txBody>
      </p:sp>
    </p:spTree>
    <p:extLst>
      <p:ext uri="{BB962C8B-B14F-4D97-AF65-F5344CB8AC3E}">
        <p14:creationId xmlns:p14="http://schemas.microsoft.com/office/powerpoint/2010/main" val="407432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275013" y="1048578"/>
            <a:ext cx="7486640" cy="4101624"/>
          </a:xfrm>
        </p:spPr>
        <p:txBody>
          <a:bodyPr>
            <a:normAutofit fontScale="77500" lnSpcReduction="20000"/>
          </a:bodyPr>
          <a:lstStyle/>
          <a:p>
            <a:pPr eaLnBrk="1" hangingPunct="1">
              <a:lnSpc>
                <a:spcPct val="120000"/>
              </a:lnSpc>
              <a:defRPr/>
            </a:pPr>
            <a:r>
              <a:rPr lang="en-US" sz="3400" b="1" dirty="0"/>
              <a:t>Action</a:t>
            </a:r>
            <a:r>
              <a:rPr lang="en-US" sz="3400" dirty="0"/>
              <a:t>: decreases renal reabsorption of glucose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 </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DADEE61-E957-AFC3-5802-23D812B2F452}"/>
              </a:ext>
            </a:extLst>
          </p:cNvPr>
          <p:cNvPicPr>
            <a:picLocks noChangeAspect="1"/>
          </p:cNvPicPr>
          <p:nvPr/>
        </p:nvPicPr>
        <p:blipFill>
          <a:blip r:embed="rId5"/>
          <a:stretch>
            <a:fillRect/>
          </a:stretch>
        </p:blipFill>
        <p:spPr>
          <a:xfrm>
            <a:off x="122613" y="3267059"/>
            <a:ext cx="8716587" cy="3362340"/>
          </a:xfrm>
          <a:prstGeom prst="rect">
            <a:avLst/>
          </a:prstGeom>
        </p:spPr>
      </p:pic>
    </p:spTree>
    <p:custDataLst>
      <p:tags r:id="rId1"/>
    </p:custDataLst>
    <p:extLst>
      <p:ext uri="{BB962C8B-B14F-4D97-AF65-F5344CB8AC3E}">
        <p14:creationId xmlns:p14="http://schemas.microsoft.com/office/powerpoint/2010/main" val="261331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702418"/>
          </a:xfrm>
        </p:spPr>
        <p:txBody>
          <a:bodyPr>
            <a:normAutofit fontScale="90000"/>
          </a:bodyPr>
          <a:lstStyle/>
          <a:p>
            <a:r>
              <a:rPr lang="en-US" dirty="0"/>
              <a:t>Let’s Break it Down ADA 2025</a:t>
            </a:r>
          </a:p>
        </p:txBody>
      </p:sp>
      <p:pic>
        <p:nvPicPr>
          <p:cNvPr id="4" name="Picture 3">
            <a:extLst>
              <a:ext uri="{FF2B5EF4-FFF2-40B4-BE49-F238E27FC236}">
                <a16:creationId xmlns:a16="http://schemas.microsoft.com/office/drawing/2014/main" id="{F0B42689-1FF0-546B-447C-0401C6CD28E1}"/>
              </a:ext>
            </a:extLst>
          </p:cNvPr>
          <p:cNvPicPr>
            <a:picLocks noChangeAspect="1"/>
          </p:cNvPicPr>
          <p:nvPr/>
        </p:nvPicPr>
        <p:blipFill>
          <a:blip r:embed="rId2"/>
          <a:stretch>
            <a:fillRect/>
          </a:stretch>
        </p:blipFill>
        <p:spPr>
          <a:xfrm>
            <a:off x="441394" y="0"/>
            <a:ext cx="8245406" cy="6858000"/>
          </a:xfrm>
          <a:prstGeom prst="rect">
            <a:avLst/>
          </a:prstGeom>
        </p:spPr>
      </p:pic>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2589436" y="2057400"/>
            <a:ext cx="3582763" cy="2172571"/>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53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C8AE-B930-89B5-4167-139FAF771B83}"/>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82A2DE13-F9A5-3111-C895-E72C389B4D58}"/>
              </a:ext>
            </a:extLst>
          </p:cNvPr>
          <p:cNvSpPr>
            <a:spLocks noGrp="1"/>
          </p:cNvSpPr>
          <p:nvPr>
            <p:ph sz="quarter" idx="1"/>
          </p:nvPr>
        </p:nvSpPr>
        <p:spPr>
          <a:xfrm>
            <a:off x="609600" y="1219200"/>
            <a:ext cx="8077200" cy="4937760"/>
          </a:xfrm>
        </p:spPr>
        <p:txBody>
          <a:bodyPr/>
          <a:lstStyle/>
          <a:p>
            <a:r>
              <a:rPr lang="en-US" dirty="0"/>
              <a:t>What percent of total people in the U.S. are living with undiagnosed and diagnosed type 2 diabetes?</a:t>
            </a:r>
          </a:p>
          <a:p>
            <a:r>
              <a:rPr lang="en-US" dirty="0"/>
              <a:t>A. About 30%</a:t>
            </a:r>
          </a:p>
          <a:p>
            <a:r>
              <a:rPr lang="en-US" dirty="0"/>
              <a:t>B. 11.3%</a:t>
            </a:r>
          </a:p>
          <a:p>
            <a:r>
              <a:rPr lang="en-US" dirty="0"/>
              <a:t>C. 16.8%</a:t>
            </a:r>
          </a:p>
          <a:p>
            <a:r>
              <a:rPr lang="en-US" dirty="0"/>
              <a:t>D. 25.6%</a:t>
            </a:r>
          </a:p>
        </p:txBody>
      </p:sp>
      <p:pic>
        <p:nvPicPr>
          <p:cNvPr id="5" name="Picture 4" descr="Wood human figure">
            <a:extLst>
              <a:ext uri="{FF2B5EF4-FFF2-40B4-BE49-F238E27FC236}">
                <a16:creationId xmlns:a16="http://schemas.microsoft.com/office/drawing/2014/main" id="{A0C8FDD4-416B-82B9-EDB2-6E16701E0142}"/>
              </a:ext>
            </a:extLst>
          </p:cNvPr>
          <p:cNvPicPr>
            <a:picLocks noChangeAspect="1"/>
          </p:cNvPicPr>
          <p:nvPr/>
        </p:nvPicPr>
        <p:blipFill>
          <a:blip r:embed="rId2" cstate="print">
            <a:extLst>
              <a:ext uri="{28A0092B-C50C-407E-A947-70E740481C1C}">
                <a14:useLocalDpi xmlns:a14="http://schemas.microsoft.com/office/drawing/2010/main" val="0"/>
              </a:ext>
            </a:extLst>
          </a:blip>
          <a:srcRect l="4346" t="5250" r="34783"/>
          <a:stretch/>
        </p:blipFill>
        <p:spPr>
          <a:xfrm>
            <a:off x="5791200" y="3459480"/>
            <a:ext cx="2104045" cy="2278380"/>
          </a:xfrm>
          <a:prstGeom prst="rect">
            <a:avLst/>
          </a:prstGeom>
        </p:spPr>
      </p:pic>
      <p:sp>
        <p:nvSpPr>
          <p:cNvPr id="4" name="Oval 3">
            <a:extLst>
              <a:ext uri="{FF2B5EF4-FFF2-40B4-BE49-F238E27FC236}">
                <a16:creationId xmlns:a16="http://schemas.microsoft.com/office/drawing/2014/main" id="{8DC519DA-AEC0-02C3-F61F-30D111859D1F}"/>
              </a:ext>
            </a:extLst>
          </p:cNvPr>
          <p:cNvSpPr/>
          <p:nvPr/>
        </p:nvSpPr>
        <p:spPr>
          <a:xfrm>
            <a:off x="398411" y="4495800"/>
            <a:ext cx="3880289" cy="646510"/>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46689" y="123343"/>
            <a:ext cx="8229600" cy="838200"/>
          </a:xfrm>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67710" y="961543"/>
          <a:ext cx="8229601" cy="5830543"/>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1051903">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16061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9966"/>
          </a:xfrm>
        </p:spPr>
        <p:txBody>
          <a:bodyPr>
            <a:normAutofit fontScale="90000"/>
          </a:bodyPr>
          <a:lstStyle/>
          <a:p>
            <a:r>
              <a:rPr lang="en-US" dirty="0"/>
              <a:t>Chronic </a:t>
            </a:r>
            <a:r>
              <a:rPr lang="en-US" sz="4400" dirty="0"/>
              <a:t>Kidney Disease– 2025 Update</a:t>
            </a:r>
            <a:endParaRPr lang="en-US" dirty="0"/>
          </a:p>
        </p:txBody>
      </p:sp>
      <p:sp>
        <p:nvSpPr>
          <p:cNvPr id="3" name="Content Placeholder 2"/>
          <p:cNvSpPr>
            <a:spLocks noGrp="1"/>
          </p:cNvSpPr>
          <p:nvPr>
            <p:ph sz="quarter" idx="1"/>
          </p:nvPr>
        </p:nvSpPr>
        <p:spPr>
          <a:xfrm>
            <a:off x="267269" y="1070048"/>
            <a:ext cx="5562600" cy="5658998"/>
          </a:xfrm>
        </p:spPr>
        <p:txBody>
          <a:bodyPr>
            <a:normAutofit fontScale="85000" lnSpcReduction="20000"/>
          </a:bodyPr>
          <a:lstStyle/>
          <a:p>
            <a:pPr lvl="1">
              <a:lnSpc>
                <a:spcPct val="110000"/>
              </a:lnSpc>
            </a:pPr>
            <a:r>
              <a:rPr lang="en-US" sz="2600" dirty="0">
                <a:cs typeface="Calibri" panose="020F0502020204030204" pitchFamily="34" charset="0"/>
              </a:rPr>
              <a:t>Optimize glucose and BP to protect kidneys.</a:t>
            </a:r>
          </a:p>
          <a:p>
            <a:pPr lvl="1">
              <a:lnSpc>
                <a:spcPct val="110000"/>
              </a:lnSpc>
            </a:pPr>
            <a:r>
              <a:rPr lang="en-US" sz="2600" dirty="0">
                <a:cs typeface="Calibri" panose="020F0502020204030204" pitchFamily="34" charset="0"/>
              </a:rPr>
              <a:t>Use SGLT-2 with demonstrated benefit to reduce CKD and CVD*</a:t>
            </a:r>
          </a:p>
          <a:p>
            <a:pPr lvl="1">
              <a:lnSpc>
                <a:spcPct val="110000"/>
              </a:lnSpc>
            </a:pPr>
            <a:r>
              <a:rPr lang="en-US" sz="2600" dirty="0">
                <a:cs typeface="Calibri" panose="020F0502020204030204" pitchFamily="34" charset="0"/>
              </a:rPr>
              <a:t>To reduce CV risk and CKD, use a GLP-1* with demonstrated benefit.</a:t>
            </a:r>
          </a:p>
          <a:p>
            <a:pPr lvl="1">
              <a:lnSpc>
                <a:spcPct val="110000"/>
              </a:lnSpc>
            </a:pPr>
            <a:r>
              <a:rPr lang="en-US" sz="2600" dirty="0">
                <a:solidFill>
                  <a:srgbClr val="383636"/>
                </a:solidFill>
                <a:ea typeface="Calibri" panose="020F0502020204030204" pitchFamily="34" charset="0"/>
                <a:cs typeface="Calibri" panose="020F0502020204030204" pitchFamily="34" charset="0"/>
              </a:rPr>
              <a:t>In</a:t>
            </a:r>
            <a:r>
              <a:rPr lang="en-US" sz="2600" b="0" i="0" dirty="0">
                <a:solidFill>
                  <a:srgbClr val="383636"/>
                </a:solidFill>
                <a:effectLst/>
                <a:ea typeface="Calibri" panose="020F0502020204030204" pitchFamily="34" charset="0"/>
                <a:cs typeface="Calibri" panose="020F0502020204030204" pitchFamily="34" charset="0"/>
              </a:rPr>
              <a:t> people with CKD and albuminuria, a nonsteroidal MRA effective if GFR 25+</a:t>
            </a:r>
          </a:p>
          <a:p>
            <a:pPr lvl="1">
              <a:lnSpc>
                <a:spcPct val="110000"/>
              </a:lnSpc>
            </a:pPr>
            <a:r>
              <a:rPr lang="en-US" sz="2600" dirty="0">
                <a:ea typeface="Calibri" panose="020F0502020204030204" pitchFamily="34" charset="0"/>
                <a:cs typeface="Calibri" panose="020F0502020204030204" pitchFamily="34" charset="0"/>
              </a:rPr>
              <a:t>Aim to reduce urinary albumin by ≥30% in people with CKD </a:t>
            </a:r>
          </a:p>
          <a:p>
            <a:pPr lvl="1">
              <a:lnSpc>
                <a:spcPct val="110000"/>
              </a:lnSpc>
            </a:pPr>
            <a:endParaRPr lang="en-US" sz="2400" dirty="0">
              <a:ea typeface="Calibri" panose="020F0502020204030204" pitchFamily="34" charset="0"/>
              <a:cs typeface="Calibri" panose="020F0502020204030204" pitchFamily="34" charset="0"/>
            </a:endParaRPr>
          </a:p>
          <a:p>
            <a:pPr lvl="2">
              <a:lnSpc>
                <a:spcPct val="120000"/>
              </a:lnSpc>
            </a:pPr>
            <a:r>
              <a:rPr lang="en-US" sz="2400" dirty="0"/>
              <a:t>*SGLT-2i’s </a:t>
            </a:r>
          </a:p>
          <a:p>
            <a:pPr lvl="3">
              <a:lnSpc>
                <a:spcPct val="120000"/>
              </a:lnSpc>
            </a:pPr>
            <a:r>
              <a:rPr lang="en-US" sz="2000" dirty="0"/>
              <a:t>Empagliflozin (Jardiance), canagliflozin (Invokana), dapagliflozin (Farxiga)</a:t>
            </a:r>
          </a:p>
          <a:p>
            <a:pPr lvl="2">
              <a:lnSpc>
                <a:spcPct val="120000"/>
              </a:lnSpc>
            </a:pPr>
            <a:r>
              <a:rPr lang="en-US" sz="2400" dirty="0"/>
              <a:t>*GLP-1 RA’s</a:t>
            </a:r>
          </a:p>
          <a:p>
            <a:pPr lvl="3">
              <a:lnSpc>
                <a:spcPct val="120000"/>
              </a:lnSpc>
            </a:pPr>
            <a:r>
              <a:rPr lang="en-US" sz="2000" dirty="0"/>
              <a:t>Semaglutide (Ozempic), liraglutide (Victoza), dulaglutide (Trulicity) </a:t>
            </a:r>
          </a:p>
          <a:p>
            <a:pPr marL="274320" lvl="1" indent="0">
              <a:lnSpc>
                <a:spcPct val="110000"/>
              </a:lnSpc>
              <a:buNone/>
            </a:pPr>
            <a:endParaRPr lang="en-US" sz="2400"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5" name="Picture 4">
            <a:extLst>
              <a:ext uri="{FF2B5EF4-FFF2-40B4-BE49-F238E27FC236}">
                <a16:creationId xmlns:a16="http://schemas.microsoft.com/office/drawing/2014/main" id="{49107071-FE24-37C8-5FF7-38D1A6BFD525}"/>
              </a:ext>
            </a:extLst>
          </p:cNvPr>
          <p:cNvPicPr>
            <a:picLocks noChangeAspect="1"/>
          </p:cNvPicPr>
          <p:nvPr/>
        </p:nvPicPr>
        <p:blipFill>
          <a:blip r:embed="rId5"/>
          <a:stretch>
            <a:fillRect/>
          </a:stretch>
        </p:blipFill>
        <p:spPr>
          <a:xfrm>
            <a:off x="5447731" y="6313989"/>
            <a:ext cx="3467669" cy="384846"/>
          </a:xfrm>
          <a:prstGeom prst="rect">
            <a:avLst/>
          </a:prstGeom>
        </p:spPr>
      </p:pic>
    </p:spTree>
    <p:custDataLst>
      <p:tags r:id="rId1"/>
    </p:custDataLst>
    <p:extLst>
      <p:ext uri="{BB962C8B-B14F-4D97-AF65-F5344CB8AC3E}">
        <p14:creationId xmlns:p14="http://schemas.microsoft.com/office/powerpoint/2010/main" val="338170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dirty="0"/>
              <a:t>Standard 11 – Protect Kidneys</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40660"/>
            <a:ext cx="4041648" cy="5105400"/>
          </a:xfrm>
        </p:spPr>
        <p:txBody>
          <a:bodyPr>
            <a:normAutofit fontScale="77500" lnSpcReduction="20000"/>
          </a:bodyPr>
          <a:lstStyle/>
          <a:p>
            <a:pPr>
              <a:lnSpc>
                <a:spcPct val="120000"/>
              </a:lnSpc>
            </a:pPr>
            <a:r>
              <a:rPr lang="en-US" dirty="0"/>
              <a:t> </a:t>
            </a:r>
            <a:r>
              <a:rPr lang="en-US" sz="3900" dirty="0"/>
              <a:t>Diabetes with CKD </a:t>
            </a:r>
            <a:br>
              <a:rPr lang="en-US" sz="3900" dirty="0"/>
            </a:br>
            <a:r>
              <a:rPr lang="en-US" sz="3900" dirty="0"/>
              <a:t>- </a:t>
            </a:r>
            <a:r>
              <a:rPr lang="en-US" sz="3900" b="0" i="0" dirty="0">
                <a:effectLst/>
                <a:cs typeface="Calibri" panose="020F0502020204030204" pitchFamily="34" charset="0"/>
              </a:rPr>
              <a:t>GFR ≥20</a:t>
            </a:r>
            <a:endParaRPr lang="en-US" sz="3900" dirty="0">
              <a:cs typeface="Calibri" panose="020F0502020204030204" pitchFamily="34" charset="0"/>
            </a:endParaRPr>
          </a:p>
          <a:p>
            <a:pPr>
              <a:lnSpc>
                <a:spcPct val="120000"/>
              </a:lnSpc>
            </a:pPr>
            <a:r>
              <a:rPr lang="en-US" sz="3900" dirty="0">
                <a:solidFill>
                  <a:srgbClr val="383636"/>
                </a:solidFill>
                <a:cs typeface="Calibri" panose="020F0502020204030204" pitchFamily="34" charset="0"/>
              </a:rPr>
              <a:t>Start SGLT2 </a:t>
            </a:r>
            <a:r>
              <a:rPr lang="en-US" sz="3900" b="0" i="0" dirty="0">
                <a:solidFill>
                  <a:srgbClr val="383636"/>
                </a:solidFill>
                <a:effectLst/>
                <a:cs typeface="Calibri" panose="020F0502020204030204" pitchFamily="34" charset="0"/>
              </a:rPr>
              <a:t>to reduce chronic kidney disease progression and cardiovascular events.</a:t>
            </a:r>
          </a:p>
          <a:p>
            <a:pPr>
              <a:lnSpc>
                <a:spcPct val="120000"/>
              </a:lnSpc>
            </a:pPr>
            <a:r>
              <a:rPr lang="en-US" sz="3900" dirty="0">
                <a:solidFill>
                  <a:srgbClr val="383636"/>
                </a:solidFill>
                <a:cs typeface="Calibri" panose="020F0502020204030204" pitchFamily="34" charset="0"/>
              </a:rPr>
              <a:t>Also consider GLP-1 RA – (</a:t>
            </a:r>
            <a:r>
              <a:rPr lang="en-US" sz="3900" dirty="0" err="1">
                <a:solidFill>
                  <a:srgbClr val="383636"/>
                </a:solidFill>
                <a:cs typeface="Calibri" panose="020F0502020204030204" pitchFamily="34" charset="0"/>
              </a:rPr>
              <a:t>ie</a:t>
            </a:r>
            <a:r>
              <a:rPr lang="en-US" sz="3900" dirty="0">
                <a:solidFill>
                  <a:srgbClr val="383636"/>
                </a:solidFill>
                <a:cs typeface="Calibri" panose="020F0502020204030204" pitchFamily="34" charset="0"/>
              </a:rPr>
              <a:t> semaglutide)</a:t>
            </a:r>
            <a:endParaRPr lang="en-US" sz="3900"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fontScale="77500" lnSpcReduction="20000"/>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(finerenone)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5709251"/>
            <a:ext cx="1484376" cy="989584"/>
          </a:xfrm>
          <a:prstGeom prst="rect">
            <a:avLst/>
          </a:prstGeom>
        </p:spPr>
      </p:pic>
      <p:pic>
        <p:nvPicPr>
          <p:cNvPr id="7" name="Picture 6">
            <a:extLst>
              <a:ext uri="{FF2B5EF4-FFF2-40B4-BE49-F238E27FC236}">
                <a16:creationId xmlns:a16="http://schemas.microsoft.com/office/drawing/2014/main" id="{7F5D952A-BF34-BFCC-D1D2-8AA38E8915D2}"/>
              </a:ext>
            </a:extLst>
          </p:cNvPr>
          <p:cNvPicPr>
            <a:picLocks noChangeAspect="1"/>
          </p:cNvPicPr>
          <p:nvPr/>
        </p:nvPicPr>
        <p:blipFill>
          <a:blip r:embed="rId3"/>
          <a:stretch>
            <a:fillRect/>
          </a:stretch>
        </p:blipFill>
        <p:spPr>
          <a:xfrm>
            <a:off x="5447731" y="6313989"/>
            <a:ext cx="3467669" cy="384846"/>
          </a:xfrm>
          <a:prstGeom prst="rect">
            <a:avLst/>
          </a:prstGeom>
        </p:spPr>
      </p:pic>
    </p:spTree>
    <p:extLst>
      <p:ext uri="{BB962C8B-B14F-4D97-AF65-F5344CB8AC3E}">
        <p14:creationId xmlns:p14="http://schemas.microsoft.com/office/powerpoint/2010/main" val="37454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sz="quarter" idx="1"/>
          </p:nvPr>
        </p:nvSpPr>
        <p:spPr>
          <a:xfrm>
            <a:off x="457200" y="1219200"/>
            <a:ext cx="8229600" cy="5486400"/>
          </a:xfrm>
        </p:spPr>
        <p:txBody>
          <a:bodyPr>
            <a:normAutofit/>
          </a:bodyPr>
          <a:lstStyle/>
          <a:p>
            <a:pPr lvl="0"/>
            <a:r>
              <a:rPr lang="en-US" dirty="0"/>
              <a:t>FZ is older and lives alone and has CHF. Very concerned about avoiding hypoglycemia, since brother almost died from a hypoglycemic incident. Which medication class would you recommend?</a:t>
            </a:r>
          </a:p>
          <a:p>
            <a:pPr marL="514350" lvl="0" indent="-514350">
              <a:buFont typeface="+mj-lt"/>
              <a:buAutoNum type="alphaLcPeriod"/>
            </a:pPr>
            <a:r>
              <a:rPr lang="en-US" dirty="0"/>
              <a:t>Meglitinides</a:t>
            </a:r>
          </a:p>
          <a:p>
            <a:pPr marL="514350" lvl="0" indent="-514350">
              <a:buFont typeface="+mj-lt"/>
              <a:buAutoNum type="alphaLcPeriod"/>
            </a:pPr>
            <a:r>
              <a:rPr lang="en-US" dirty="0"/>
              <a:t>SGLT-2 Inhibitors</a:t>
            </a:r>
          </a:p>
          <a:p>
            <a:pPr marL="514350" lvl="0" indent="-514350">
              <a:buFont typeface="+mj-lt"/>
              <a:buAutoNum type="alphaLcPeriod"/>
            </a:pPr>
            <a:r>
              <a:rPr lang="en-US" dirty="0"/>
              <a:t>Sulfonylureas</a:t>
            </a:r>
          </a:p>
          <a:p>
            <a:pPr marL="514350" lvl="0" indent="-514350">
              <a:buFont typeface="+mj-lt"/>
              <a:buAutoNum type="alphaLcPeriod"/>
            </a:pPr>
            <a:r>
              <a:rPr lang="en-US" dirty="0"/>
              <a:t>Analog insulins</a:t>
            </a:r>
          </a:p>
          <a:p>
            <a:pPr marL="0" indent="0">
              <a:buNone/>
            </a:pPr>
            <a:r>
              <a:rPr lang="en-US" dirty="0"/>
              <a:t> </a:t>
            </a:r>
          </a:p>
          <a:p>
            <a:endParaRPr lang="en-US" dirty="0"/>
          </a:p>
        </p:txBody>
      </p:sp>
      <p:pic>
        <p:nvPicPr>
          <p:cNvPr id="4" name="Picture 3"/>
          <p:cNvPicPr>
            <a:picLocks noChangeAspect="1"/>
          </p:cNvPicPr>
          <p:nvPr/>
        </p:nvPicPr>
        <p:blipFill>
          <a:blip r:embed="rId3"/>
          <a:stretch>
            <a:fillRect/>
          </a:stretch>
        </p:blipFill>
        <p:spPr>
          <a:xfrm>
            <a:off x="5715000" y="3810000"/>
            <a:ext cx="1541792" cy="2283142"/>
          </a:xfrm>
          <a:prstGeom prst="rect">
            <a:avLst/>
          </a:prstGeom>
        </p:spPr>
      </p:pic>
      <p:sp>
        <p:nvSpPr>
          <p:cNvPr id="5" name="Oval 4">
            <a:extLst>
              <a:ext uri="{FF2B5EF4-FFF2-40B4-BE49-F238E27FC236}">
                <a16:creationId xmlns:a16="http://schemas.microsoft.com/office/drawing/2014/main" id="{FA782021-6AC4-465C-E31A-2F1FDB41D8C9}"/>
              </a:ext>
            </a:extLst>
          </p:cNvPr>
          <p:cNvSpPr/>
          <p:nvPr/>
        </p:nvSpPr>
        <p:spPr>
          <a:xfrm>
            <a:off x="457200" y="4281594"/>
            <a:ext cx="4152900" cy="635000"/>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130646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269712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196234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264959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43327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822746"/>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lstStyle/>
          <a:p>
            <a:r>
              <a:rPr lang="en-US" dirty="0"/>
              <a:t>Ambulatory Glucose Profile </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normAutofit/>
          </a:bodyPr>
          <a:lstStyle/>
          <a:p>
            <a:r>
              <a:rPr lang="en-US" dirty="0"/>
              <a:t>Standardized report with visual cues for those on CGM devices</a:t>
            </a:r>
          </a:p>
          <a:p>
            <a:r>
              <a:rPr lang="en-US" dirty="0"/>
              <a:t>Evaluate Time in Range (TIR)</a:t>
            </a:r>
          </a:p>
          <a:p>
            <a:pPr lvl="1"/>
            <a:r>
              <a:rPr lang="en-US" dirty="0"/>
              <a:t>Target 70-180 mg/dl (70% of time)</a:t>
            </a:r>
          </a:p>
          <a:p>
            <a:pPr lvl="1"/>
            <a:r>
              <a:rPr lang="en-US" dirty="0"/>
              <a:t>Eval % time below goal</a:t>
            </a:r>
          </a:p>
          <a:p>
            <a:pPr lvl="2"/>
            <a:r>
              <a:rPr lang="en-US" dirty="0"/>
              <a:t>&lt; 70 (less than 4% of time)</a:t>
            </a:r>
          </a:p>
          <a:p>
            <a:pPr lvl="2"/>
            <a:r>
              <a:rPr lang="en-US" dirty="0"/>
              <a:t>&lt;54 (less than 1% of time)</a:t>
            </a:r>
          </a:p>
          <a:p>
            <a:pPr lvl="1"/>
            <a:r>
              <a:rPr lang="en-US" dirty="0"/>
              <a:t>Eval % time above &gt; 180 (less than 25% of time)</a:t>
            </a:r>
          </a:p>
          <a:p>
            <a:pPr lvl="1"/>
            <a:r>
              <a:rPr lang="en-US" dirty="0"/>
              <a:t>Eval % time above &gt; 250 (less than 5% of time)</a:t>
            </a:r>
          </a:p>
          <a:p>
            <a:pPr lvl="1"/>
            <a:endParaRPr lang="en-US" dirty="0"/>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2"/>
          <a:stretch>
            <a:fillRect/>
          </a:stretch>
        </p:blipFill>
        <p:spPr>
          <a:xfrm>
            <a:off x="466859" y="2362200"/>
            <a:ext cx="8280782" cy="4019550"/>
          </a:xfrm>
          <a:prstGeom prst="rect">
            <a:avLst/>
          </a:prstGeom>
        </p:spPr>
      </p:pic>
      <p:sp>
        <p:nvSpPr>
          <p:cNvPr id="4" name="TextBox 3">
            <a:extLst>
              <a:ext uri="{FF2B5EF4-FFF2-40B4-BE49-F238E27FC236}">
                <a16:creationId xmlns:a16="http://schemas.microsoft.com/office/drawing/2014/main" id="{B376BB8A-E177-E3E7-4370-20AC6C58CB16}"/>
              </a:ext>
            </a:extLst>
          </p:cNvPr>
          <p:cNvSpPr txBox="1"/>
          <p:nvPr/>
        </p:nvSpPr>
        <p:spPr>
          <a:xfrm>
            <a:off x="478536" y="5458420"/>
            <a:ext cx="8280782" cy="1200329"/>
          </a:xfrm>
          <a:prstGeom prst="rect">
            <a:avLst/>
          </a:prstGeom>
          <a:solidFill>
            <a:schemeClr val="bg1"/>
          </a:solidFill>
        </p:spPr>
        <p:txBody>
          <a:bodyPr wrap="square" rtlCol="0">
            <a:spAutoFit/>
          </a:bodyPr>
          <a:lstStyle/>
          <a:p>
            <a:r>
              <a:rPr lang="en-US" sz="2400" dirty="0">
                <a:solidFill>
                  <a:srgbClr val="0070C0"/>
                </a:solidFill>
              </a:rPr>
              <a:t>For those with frailty or at high risk of hypoglycemia recommend:</a:t>
            </a:r>
          </a:p>
          <a:p>
            <a:r>
              <a:rPr lang="en-US" sz="2400" dirty="0"/>
              <a:t>- Target of 50% time in range</a:t>
            </a:r>
          </a:p>
          <a:p>
            <a:r>
              <a:rPr lang="en-US" sz="2400" dirty="0"/>
              <a:t>- Less than1% time below range</a:t>
            </a:r>
            <a:endParaRPr lang="en-US" sz="2000" dirty="0"/>
          </a:p>
        </p:txBody>
      </p:sp>
      <p:pic>
        <p:nvPicPr>
          <p:cNvPr id="6" name="Picture 5">
            <a:extLst>
              <a:ext uri="{FF2B5EF4-FFF2-40B4-BE49-F238E27FC236}">
                <a16:creationId xmlns:a16="http://schemas.microsoft.com/office/drawing/2014/main" id="{9EC3F7FC-787B-66F0-1593-58AF12F4E1CE}"/>
              </a:ext>
            </a:extLst>
          </p:cNvPr>
          <p:cNvPicPr>
            <a:picLocks noChangeAspect="1"/>
          </p:cNvPicPr>
          <p:nvPr/>
        </p:nvPicPr>
        <p:blipFill>
          <a:blip r:embed="rId3"/>
          <a:stretch>
            <a:fillRect/>
          </a:stretch>
        </p:blipFill>
        <p:spPr>
          <a:xfrm>
            <a:off x="4797399" y="6314235"/>
            <a:ext cx="4329395" cy="412030"/>
          </a:xfrm>
          <a:prstGeom prst="rect">
            <a:avLst/>
          </a:prstGeom>
        </p:spPr>
      </p:pic>
    </p:spTree>
    <p:extLst>
      <p:ext uri="{BB962C8B-B14F-4D97-AF65-F5344CB8AC3E}">
        <p14:creationId xmlns:p14="http://schemas.microsoft.com/office/powerpoint/2010/main" val="418027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386190" y="6308411"/>
            <a:ext cx="5925518" cy="430887"/>
          </a:xfrm>
          <a:prstGeom prst="rect">
            <a:avLst/>
          </a:prstGeom>
          <a:noFill/>
        </p:spPr>
        <p:txBody>
          <a:bodyPr wrap="square">
            <a:spAutoFit/>
          </a:bodyPr>
          <a:lstStyle/>
          <a:p>
            <a:r>
              <a:rPr lang="en-US" sz="11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100" dirty="0">
                <a:solidFill>
                  <a:srgbClr val="000000"/>
                </a:solidFill>
                <a:latin typeface="Segoe UI" panose="020B0502040204020203" pitchFamily="34" charset="0"/>
              </a:rPr>
              <a:t>1/23</a:t>
            </a:r>
            <a:endParaRPr lang="en-US" sz="1100" dirty="0"/>
          </a:p>
        </p:txBody>
      </p:sp>
      <p:sp>
        <p:nvSpPr>
          <p:cNvPr id="2" name="Title 1"/>
          <p:cNvSpPr>
            <a:spLocks noGrp="1"/>
          </p:cNvSpPr>
          <p:nvPr>
            <p:ph type="title"/>
          </p:nvPr>
        </p:nvSpPr>
        <p:spPr>
          <a:xfrm>
            <a:off x="432370" y="107531"/>
            <a:ext cx="8229600" cy="918418"/>
          </a:xfrm>
        </p:spPr>
        <p:txBody>
          <a:bodyPr>
            <a:normAutofit fontScale="90000"/>
          </a:bodyPr>
          <a:lstStyle/>
          <a:p>
            <a:r>
              <a:rPr lang="en-US" dirty="0"/>
              <a:t>Type 2 Diabetes in America 2025 </a:t>
            </a:r>
          </a:p>
        </p:txBody>
      </p:sp>
      <p:sp>
        <p:nvSpPr>
          <p:cNvPr id="3" name="Content Placeholder 2"/>
          <p:cNvSpPr>
            <a:spLocks noGrp="1"/>
          </p:cNvSpPr>
          <p:nvPr>
            <p:ph sz="quarter" idx="1"/>
          </p:nvPr>
        </p:nvSpPr>
        <p:spPr>
          <a:xfrm>
            <a:off x="457200" y="1025949"/>
            <a:ext cx="8229600" cy="5131011"/>
          </a:xfrm>
        </p:spPr>
        <p:txBody>
          <a:bodyPr>
            <a:normAutofit/>
          </a:bodyPr>
          <a:lstStyle/>
          <a:p>
            <a:r>
              <a:rPr lang="en-US" sz="3600" dirty="0"/>
              <a:t>16.8% with Diabetes </a:t>
            </a:r>
          </a:p>
          <a:p>
            <a:pPr lvl="1"/>
            <a:r>
              <a:rPr lang="en-US" sz="2800" dirty="0"/>
              <a:t>11% don’t know they have it </a:t>
            </a:r>
          </a:p>
          <a:p>
            <a:r>
              <a:rPr lang="en-US" sz="3600" dirty="0"/>
              <a:t>38% with Prediabetes – 97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611416" y="2692604"/>
            <a:ext cx="7871508" cy="3613667"/>
          </a:xfrm>
          <a:prstGeom prst="rect">
            <a:avLst/>
          </a:prstGeom>
        </p:spPr>
      </p:pic>
      <p:pic>
        <p:nvPicPr>
          <p:cNvPr id="7" name="Picture 6">
            <a:extLst>
              <a:ext uri="{FF2B5EF4-FFF2-40B4-BE49-F238E27FC236}">
                <a16:creationId xmlns:a16="http://schemas.microsoft.com/office/drawing/2014/main" id="{1E215442-A39B-BBBB-ACD2-AAD33061FC38}"/>
              </a:ext>
            </a:extLst>
          </p:cNvPr>
          <p:cNvPicPr>
            <a:picLocks noChangeAspect="1"/>
          </p:cNvPicPr>
          <p:nvPr/>
        </p:nvPicPr>
        <p:blipFill>
          <a:blip r:embed="rId4"/>
          <a:stretch>
            <a:fillRect/>
          </a:stretch>
        </p:blipFill>
        <p:spPr>
          <a:xfrm>
            <a:off x="6061651" y="5958489"/>
            <a:ext cx="2820122" cy="749156"/>
          </a:xfrm>
          <a:prstGeom prst="rect">
            <a:avLst/>
          </a:prstGeom>
        </p:spPr>
      </p:pic>
      <p:sp>
        <p:nvSpPr>
          <p:cNvPr id="9" name="TextBox 8">
            <a:extLst>
              <a:ext uri="{FF2B5EF4-FFF2-40B4-BE49-F238E27FC236}">
                <a16:creationId xmlns:a16="http://schemas.microsoft.com/office/drawing/2014/main" id="{50588356-2280-EB09-6124-1D7E2BE79768}"/>
              </a:ext>
            </a:extLst>
          </p:cNvPr>
          <p:cNvSpPr txBox="1"/>
          <p:nvPr/>
        </p:nvSpPr>
        <p:spPr>
          <a:xfrm>
            <a:off x="3886200" y="3022824"/>
            <a:ext cx="6034035" cy="369332"/>
          </a:xfrm>
          <a:prstGeom prst="rect">
            <a:avLst/>
          </a:prstGeom>
          <a:noFill/>
        </p:spPr>
        <p:txBody>
          <a:bodyPr wrap="square">
            <a:spAutoFit/>
          </a:bodyPr>
          <a:lstStyle/>
          <a:p>
            <a:r>
              <a:rPr lang="en-US" dirty="0"/>
              <a:t>https://www.cdc.gov/nchs/data/databriefs/db516.pdf</a:t>
            </a:r>
          </a:p>
        </p:txBody>
      </p:sp>
    </p:spTree>
    <p:custDataLst>
      <p:tags r:id="rId1"/>
    </p:custDataLst>
    <p:extLst>
      <p:ext uri="{BB962C8B-B14F-4D97-AF65-F5344CB8AC3E}">
        <p14:creationId xmlns:p14="http://schemas.microsoft.com/office/powerpoint/2010/main" val="288468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447;p75">
            <a:extLst>
              <a:ext uri="{FF2B5EF4-FFF2-40B4-BE49-F238E27FC236}">
                <a16:creationId xmlns:a16="http://schemas.microsoft.com/office/drawing/2014/main" id="{A8320742-F8F3-449B-A479-93AF5D605C68}"/>
              </a:ext>
            </a:extLst>
          </p:cNvPr>
          <p:cNvSpPr>
            <a:spLocks noGrp="1"/>
          </p:cNvSpPr>
          <p:nvPr>
            <p:ph type="title"/>
          </p:nvPr>
        </p:nvSpPr>
        <p:spPr/>
        <p:txBody>
          <a:bodyPr vert="horz" lIns="68569" tIns="34275" rIns="68569" bIns="34275" rtlCol="0" anchor="ctr">
            <a:normAutofit/>
          </a:bodyPr>
          <a:lstStyle/>
          <a:p>
            <a:pPr>
              <a:buClr>
                <a:srgbClr val="000000"/>
              </a:buClr>
              <a:buSzPts val="4400"/>
              <a:buFont typeface="Calibri" panose="020F0502020204030204" pitchFamily="34" charset="0"/>
              <a:buNone/>
            </a:pPr>
            <a:r>
              <a:rPr lang="en-US" altLang="en-US"/>
              <a:t>At least 42 factors affect glucose!</a:t>
            </a:r>
          </a:p>
        </p:txBody>
      </p:sp>
      <p:sp>
        <p:nvSpPr>
          <p:cNvPr id="114691" name="Content Placeholder 1">
            <a:extLst>
              <a:ext uri="{FF2B5EF4-FFF2-40B4-BE49-F238E27FC236}">
                <a16:creationId xmlns:a16="http://schemas.microsoft.com/office/drawing/2014/main" id="{D4802FB3-2390-41E9-9AE0-24720F984F07}"/>
              </a:ext>
            </a:extLst>
          </p:cNvPr>
          <p:cNvSpPr>
            <a:spLocks noGrp="1"/>
          </p:cNvSpPr>
          <p:nvPr>
            <p:ph idx="1"/>
          </p:nvPr>
        </p:nvSpPr>
        <p:spPr/>
        <p:txBody>
          <a:bodyPr/>
          <a:lstStyle/>
          <a:p>
            <a:endParaRPr lang="en-US" altLang="en-US" dirty="0"/>
          </a:p>
        </p:txBody>
      </p:sp>
      <p:sp>
        <p:nvSpPr>
          <p:cNvPr id="453" name="Google Shape;453;p75">
            <a:extLst>
              <a:ext uri="{FF2B5EF4-FFF2-40B4-BE49-F238E27FC236}">
                <a16:creationId xmlns:a16="http://schemas.microsoft.com/office/drawing/2014/main" id="{E870646F-E7BD-4062-BC97-94E64122C1E7}"/>
              </a:ext>
            </a:extLst>
          </p:cNvPr>
          <p:cNvSpPr txBox="1"/>
          <p:nvPr/>
        </p:nvSpPr>
        <p:spPr>
          <a:xfrm>
            <a:off x="740569" y="6233093"/>
            <a:ext cx="7924800" cy="315516"/>
          </a:xfrm>
          <a:prstGeom prst="rect">
            <a:avLst/>
          </a:prstGeom>
          <a:noFill/>
          <a:ln>
            <a:noFill/>
          </a:ln>
        </p:spPr>
        <p:txBody>
          <a:bodyPr spcFirstLastPara="1" lIns="68569" tIns="34275" rIns="68569" bIns="34275"/>
          <a:lstStyle/>
          <a:p>
            <a:pPr>
              <a:buClr>
                <a:srgbClr val="000000"/>
              </a:buClr>
              <a:defRPr/>
            </a:pPr>
            <a:r>
              <a:rPr lang="en-US" sz="1600" kern="0" dirty="0">
                <a:solidFill>
                  <a:srgbClr val="000000"/>
                </a:solidFill>
                <a:latin typeface="Calibri" panose="020F0502020204030204" pitchFamily="34" charset="0"/>
                <a:ea typeface="Calibri"/>
                <a:cs typeface="Calibri" panose="020F0502020204030204" pitchFamily="34" charset="0"/>
                <a:sym typeface="Calibri"/>
              </a:rPr>
              <a:t>Adapted from Brown A. </a:t>
            </a:r>
            <a:r>
              <a:rPr lang="en-US" sz="1600" kern="0" dirty="0" err="1">
                <a:solidFill>
                  <a:srgbClr val="000000"/>
                </a:solidFill>
                <a:latin typeface="Calibri" panose="020F0502020204030204" pitchFamily="34" charset="0"/>
                <a:ea typeface="Calibri"/>
                <a:cs typeface="Calibri" panose="020F0502020204030204" pitchFamily="34" charset="0"/>
                <a:sym typeface="Calibri"/>
              </a:rPr>
              <a:t>DiaTribe</a:t>
            </a:r>
            <a:r>
              <a:rPr lang="en-US" sz="1600" kern="0" dirty="0">
                <a:solidFill>
                  <a:srgbClr val="000000"/>
                </a:solidFill>
                <a:latin typeface="Calibri" panose="020F0502020204030204" pitchFamily="34" charset="0"/>
                <a:ea typeface="Calibri"/>
                <a:cs typeface="Calibri" panose="020F0502020204030204" pitchFamily="34" charset="0"/>
                <a:sym typeface="Calibri"/>
              </a:rPr>
              <a:t> Learn: Making sense of diabetes... diatribe.org/42factors</a:t>
            </a:r>
            <a:endParaRPr sz="16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B353E82-867D-4AED-B9BF-A92003B8FB2B}"/>
              </a:ext>
            </a:extLst>
          </p:cNvPr>
          <p:cNvSpPr/>
          <p:nvPr/>
        </p:nvSpPr>
        <p:spPr>
          <a:xfrm>
            <a:off x="67866" y="2871787"/>
            <a:ext cx="1345406" cy="2538413"/>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Carbo-hydrate quantity</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Carbo-hydrate type</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Fat</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Protein</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Caffeine</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Alcohol</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Meal timing</a:t>
            </a:r>
          </a:p>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Dehydration</a:t>
            </a:r>
          </a:p>
          <a:p>
            <a:pPr marL="257166" indent="-257166">
              <a:buClr>
                <a:srgbClr val="000000"/>
              </a:buClr>
              <a:buFont typeface="+mj-lt"/>
              <a:buAutoNum type="arabicPeriod"/>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20541497-C35C-4DDE-8D56-874AF7F9EA6C}"/>
              </a:ext>
            </a:extLst>
          </p:cNvPr>
          <p:cNvSpPr/>
          <p:nvPr/>
        </p:nvSpPr>
        <p:spPr>
          <a:xfrm>
            <a:off x="1413273" y="2906317"/>
            <a:ext cx="1337069" cy="1603351"/>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Dose</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Timing</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Inter-actions</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Steroid administration</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B8DFB08F-DB99-4884-9EA7-5073387F78A1}"/>
              </a:ext>
            </a:extLst>
          </p:cNvPr>
          <p:cNvSpPr/>
          <p:nvPr/>
        </p:nvSpPr>
        <p:spPr>
          <a:xfrm>
            <a:off x="2758679" y="2906316"/>
            <a:ext cx="1483519" cy="1894283"/>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Light exercise</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High/ moderate exercise</a:t>
            </a:r>
          </a:p>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Level of fitness/training</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Time of day</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92F124A3-022A-4732-B73D-5AC0DD9EB09D}"/>
              </a:ext>
            </a:extLst>
          </p:cNvPr>
          <p:cNvSpPr/>
          <p:nvPr/>
        </p:nvSpPr>
        <p:spPr>
          <a:xfrm>
            <a:off x="4242199" y="2775346"/>
            <a:ext cx="1930003" cy="3280941"/>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Insufficient sleep</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Stress and illness</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Recent hypoglycemia</a:t>
            </a:r>
          </a:p>
          <a:p>
            <a:pPr marL="257166" indent="-257166">
              <a:buClr>
                <a:srgbClr val="000000"/>
              </a:buClr>
              <a:buFont typeface="+mj-lt"/>
              <a:buAutoNum type="arabicPeriod" startAt="2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During-sleep blood sugars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Dawn phenomenon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Infusion set issues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Scar tissue and lipodystrophy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Intramuscular insulin delivery</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Allergies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 higher glucose level</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Menstruation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 Puberty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Celiac disease</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3C5790A1-B35C-479A-A655-1A1E3EF1B457}"/>
              </a:ext>
            </a:extLst>
          </p:cNvPr>
          <p:cNvSpPr/>
          <p:nvPr/>
        </p:nvSpPr>
        <p:spPr>
          <a:xfrm>
            <a:off x="6179344" y="2906317"/>
            <a:ext cx="1306116" cy="1379931"/>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Expired insulin</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Inaccurate BG reading</a:t>
            </a:r>
          </a:p>
          <a:p>
            <a:pPr marL="257166" indent="-257166">
              <a:buClr>
                <a:srgbClr val="000000"/>
              </a:buClr>
              <a:buFont typeface="+mj-lt"/>
              <a:buAutoNum type="arabicPeriod" startAt="34"/>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Outside temperature</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Sunburn</a:t>
            </a:r>
          </a:p>
          <a:p>
            <a:pPr marL="257166" indent="-257166">
              <a:buClr>
                <a:srgbClr val="000000"/>
              </a:buClr>
              <a:buFont typeface="+mj-lt"/>
              <a:buAutoNum type="arabicPeriod" startAt="34"/>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794F20FD-7366-440C-B461-F368DBEF20FF}"/>
              </a:ext>
            </a:extLst>
          </p:cNvPr>
          <p:cNvSpPr/>
          <p:nvPr/>
        </p:nvSpPr>
        <p:spPr>
          <a:xfrm>
            <a:off x="7493796" y="2906317"/>
            <a:ext cx="1508522" cy="189428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Frequency of glucose checks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Default options and choices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Decision-making biases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EB7DC175-3C94-46AB-A4C7-5F02DCC4E8D7}"/>
              </a:ext>
            </a:extLst>
          </p:cNvPr>
          <p:cNvGraphicFramePr/>
          <p:nvPr/>
        </p:nvGraphicFramePr>
        <p:xfrm>
          <a:off x="0" y="1781713"/>
          <a:ext cx="9144000" cy="790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9CC185A2-45E7-49FE-988E-2B4461D57EBF}"/>
              </a:ext>
            </a:extLst>
          </p:cNvPr>
          <p:cNvSpPr/>
          <p:nvPr/>
        </p:nvSpPr>
        <p:spPr>
          <a:xfrm>
            <a:off x="628651" y="2571750"/>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3" name="Arrow: Down 22">
            <a:extLst>
              <a:ext uri="{FF2B5EF4-FFF2-40B4-BE49-F238E27FC236}">
                <a16:creationId xmlns:a16="http://schemas.microsoft.com/office/drawing/2014/main" id="{1C580518-EB74-465E-9698-BB65EA4158FC}"/>
              </a:ext>
            </a:extLst>
          </p:cNvPr>
          <p:cNvSpPr/>
          <p:nvPr/>
        </p:nvSpPr>
        <p:spPr>
          <a:xfrm>
            <a:off x="1962151" y="2613424"/>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4" name="Arrow: Down 23">
            <a:extLst>
              <a:ext uri="{FF2B5EF4-FFF2-40B4-BE49-F238E27FC236}">
                <a16:creationId xmlns:a16="http://schemas.microsoft.com/office/drawing/2014/main" id="{28B0DA42-91BE-4D61-99BC-EBD282736F29}"/>
              </a:ext>
            </a:extLst>
          </p:cNvPr>
          <p:cNvSpPr/>
          <p:nvPr/>
        </p:nvSpPr>
        <p:spPr>
          <a:xfrm>
            <a:off x="3458768" y="2613424"/>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5" name="Arrow: Down 24">
            <a:extLst>
              <a:ext uri="{FF2B5EF4-FFF2-40B4-BE49-F238E27FC236}">
                <a16:creationId xmlns:a16="http://schemas.microsoft.com/office/drawing/2014/main" id="{8E5F0AB5-6DC2-41F3-8875-90DBBBE42D7C}"/>
              </a:ext>
            </a:extLst>
          </p:cNvPr>
          <p:cNvSpPr/>
          <p:nvPr/>
        </p:nvSpPr>
        <p:spPr>
          <a:xfrm>
            <a:off x="5074444" y="2528887"/>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6" name="Arrow: Down 25">
            <a:extLst>
              <a:ext uri="{FF2B5EF4-FFF2-40B4-BE49-F238E27FC236}">
                <a16:creationId xmlns:a16="http://schemas.microsoft.com/office/drawing/2014/main" id="{009EDDAF-DF84-4D67-9F12-B7DEA09330A0}"/>
              </a:ext>
            </a:extLst>
          </p:cNvPr>
          <p:cNvSpPr/>
          <p:nvPr/>
        </p:nvSpPr>
        <p:spPr>
          <a:xfrm>
            <a:off x="6716318" y="2611043"/>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7" name="Arrow: Down 26">
            <a:extLst>
              <a:ext uri="{FF2B5EF4-FFF2-40B4-BE49-F238E27FC236}">
                <a16:creationId xmlns:a16="http://schemas.microsoft.com/office/drawing/2014/main" id="{423BD033-3174-4C37-93D1-FFBF52939E28}"/>
              </a:ext>
            </a:extLst>
          </p:cNvPr>
          <p:cNvSpPr/>
          <p:nvPr/>
        </p:nvSpPr>
        <p:spPr>
          <a:xfrm>
            <a:off x="8126017" y="2611041"/>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Tree>
    <p:extLst>
      <p:ext uri="{BB962C8B-B14F-4D97-AF65-F5344CB8AC3E}">
        <p14:creationId xmlns:p14="http://schemas.microsoft.com/office/powerpoint/2010/main" val="42055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13114F9B-0F04-406B-99C9-BA89D7576191}"/>
              </a:ext>
            </a:extLst>
          </p:cNvPr>
          <p:cNvSpPr txBox="1">
            <a:spLocks noChangeArrowheads="1"/>
          </p:cNvSpPr>
          <p:nvPr/>
        </p:nvSpPr>
        <p:spPr bwMode="auto">
          <a:xfrm>
            <a:off x="17222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American Diabetes Association </a:t>
            </a:r>
            <a:r>
              <a:rPr lang="en-GB" altLang="en-US" sz="1089" b="1" dirty="0" err="1">
                <a:latin typeface="Arial" panose="020B0604020202020204" pitchFamily="34" charset="0"/>
              </a:rPr>
              <a:t>Dia</a:t>
            </a:r>
            <a:r>
              <a:rPr lang="en-GB" altLang="en-US" sz="1089" b="1" dirty="0">
                <a:latin typeface="Arial" panose="020B0604020202020204" pitchFamily="34" charset="0"/>
              </a:rPr>
              <a:t> Care 2022 6.2 45- S89</a:t>
            </a:r>
          </a:p>
        </p:txBody>
      </p:sp>
      <p:pic>
        <p:nvPicPr>
          <p:cNvPr id="8" name="Picture 7">
            <a:extLst>
              <a:ext uri="{FF2B5EF4-FFF2-40B4-BE49-F238E27FC236}">
                <a16:creationId xmlns:a16="http://schemas.microsoft.com/office/drawing/2014/main" id="{12CB9334-15AC-F51D-789E-03D18D9DA6CB}"/>
              </a:ext>
            </a:extLst>
          </p:cNvPr>
          <p:cNvPicPr>
            <a:picLocks noChangeAspect="1"/>
          </p:cNvPicPr>
          <p:nvPr/>
        </p:nvPicPr>
        <p:blipFill>
          <a:blip r:embed="rId3"/>
          <a:stretch>
            <a:fillRect/>
          </a:stretch>
        </p:blipFill>
        <p:spPr>
          <a:xfrm rot="16200000">
            <a:off x="6171109" y="3293809"/>
            <a:ext cx="4877481" cy="466790"/>
          </a:xfrm>
          <a:prstGeom prst="rect">
            <a:avLst/>
          </a:prstGeom>
        </p:spPr>
      </p:pic>
      <p:sp>
        <p:nvSpPr>
          <p:cNvPr id="4" name="TextBox 3">
            <a:extLst>
              <a:ext uri="{FF2B5EF4-FFF2-40B4-BE49-F238E27FC236}">
                <a16:creationId xmlns:a16="http://schemas.microsoft.com/office/drawing/2014/main" id="{91C27B19-FC75-F11C-4982-C275B5336215}"/>
              </a:ext>
            </a:extLst>
          </p:cNvPr>
          <p:cNvSpPr txBox="1"/>
          <p:nvPr/>
        </p:nvSpPr>
        <p:spPr>
          <a:xfrm>
            <a:off x="2286000" y="2870768"/>
            <a:ext cx="4572000" cy="369332"/>
          </a:xfrm>
          <a:prstGeom prst="rect">
            <a:avLst/>
          </a:prstGeom>
          <a:noFill/>
        </p:spPr>
        <p:txBody>
          <a:bodyPr wrap="square">
            <a:spAutoFit/>
          </a:bodyPr>
          <a:lstStyle/>
          <a:p>
            <a:r>
              <a:rPr lang="en-US" dirty="0"/>
              <a:t>(</a:t>
            </a:r>
          </a:p>
        </p:txBody>
      </p:sp>
      <p:pic>
        <p:nvPicPr>
          <p:cNvPr id="8196" name="Picture 4" descr="Individualized A1C goals for nonpregnant adults. Select the glycemic goal based on individual health and function as described at the top of the figure. Consider modifying to a more or less stringent goal according to the factors listed in the table. Older adults are classified as healthy (few coexisting chronic illnesses, intact cognitive and functional status), as having complex/intermediate health (multiple coexisting chronic illnesses, two or more instrumental impairments to activities of daily living, or mild to moderate cognitive impairment), or as having very complex/poor health (long-term care or end-stage chronic illnesses, moderate to severe cognitive impairment, or two or more impairments to activities of daily living). Select glycemic goals that avoid symptomatic hypoglycemia and hyperglycemia in all individuals. Consider individuals’ resources and support systems to safely achieve glycemic goals. Incorporate the preferences and goals of people with diabetes through shared decision-making.">
            <a:extLst>
              <a:ext uri="{FF2B5EF4-FFF2-40B4-BE49-F238E27FC236}">
                <a16:creationId xmlns:a16="http://schemas.microsoft.com/office/drawing/2014/main" id="{E891162A-240C-447B-9DE0-D90A8EDFE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77" y="214027"/>
            <a:ext cx="8843245" cy="6135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AF1977-B8B3-92D4-6253-7F6E6B16DFCC}"/>
              </a:ext>
            </a:extLst>
          </p:cNvPr>
          <p:cNvPicPr>
            <a:picLocks noChangeAspect="1"/>
          </p:cNvPicPr>
          <p:nvPr/>
        </p:nvPicPr>
        <p:blipFill>
          <a:blip r:embed="rId5"/>
          <a:stretch>
            <a:fillRect/>
          </a:stretch>
        </p:blipFill>
        <p:spPr>
          <a:xfrm>
            <a:off x="4513850" y="6434302"/>
            <a:ext cx="4329395" cy="412030"/>
          </a:xfrm>
          <a:prstGeom prst="rect">
            <a:avLst/>
          </a:prstGeom>
        </p:spPr>
      </p:pic>
      <p:sp>
        <p:nvSpPr>
          <p:cNvPr id="9" name="TextBox 8">
            <a:extLst>
              <a:ext uri="{FF2B5EF4-FFF2-40B4-BE49-F238E27FC236}">
                <a16:creationId xmlns:a16="http://schemas.microsoft.com/office/drawing/2014/main" id="{596E597F-09E2-E35B-48F9-F75A0CB0D445}"/>
              </a:ext>
            </a:extLst>
          </p:cNvPr>
          <p:cNvSpPr txBox="1"/>
          <p:nvPr/>
        </p:nvSpPr>
        <p:spPr>
          <a:xfrm>
            <a:off x="990600" y="6477000"/>
            <a:ext cx="1676400" cy="369332"/>
          </a:xfrm>
          <a:prstGeom prst="rect">
            <a:avLst/>
          </a:prstGeom>
          <a:noFill/>
        </p:spPr>
        <p:txBody>
          <a:bodyPr wrap="square" rtlCol="0">
            <a:spAutoFit/>
          </a:bodyPr>
          <a:lstStyle/>
          <a:p>
            <a:r>
              <a:rPr lang="en-US" dirty="0"/>
              <a:t>Table 6.2</a:t>
            </a:r>
          </a:p>
        </p:txBody>
      </p:sp>
    </p:spTree>
    <p:extLst>
      <p:ext uri="{BB962C8B-B14F-4D97-AF65-F5344CB8AC3E}">
        <p14:creationId xmlns:p14="http://schemas.microsoft.com/office/powerpoint/2010/main" val="19485855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2025 Goal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4271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5274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B7AC-99A8-1D5F-EEAE-2CB5876AFDC8}"/>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6553F936-1877-61C5-A5C5-A98C357E41F5}"/>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F0E02097-1ACC-C8CB-FF55-D22C26354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712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6388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for people 40+ with diabetes is _________</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20147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63B3-1D13-4371-BECB-B25E53C12624}"/>
              </a:ext>
            </a:extLst>
          </p:cNvPr>
          <p:cNvSpPr>
            <a:spLocks noGrp="1"/>
          </p:cNvSpPr>
          <p:nvPr>
            <p:ph type="title"/>
          </p:nvPr>
        </p:nvSpPr>
        <p:spPr/>
        <p:txBody>
          <a:bodyPr/>
          <a:lstStyle/>
          <a:p>
            <a:r>
              <a:rPr lang="en-US" dirty="0"/>
              <a:t>Case Study - JR</a:t>
            </a:r>
          </a:p>
        </p:txBody>
      </p:sp>
      <p:sp>
        <p:nvSpPr>
          <p:cNvPr id="3" name="Content Placeholder 2">
            <a:extLst>
              <a:ext uri="{FF2B5EF4-FFF2-40B4-BE49-F238E27FC236}">
                <a16:creationId xmlns:a16="http://schemas.microsoft.com/office/drawing/2014/main" id="{CE5818E5-B0E5-4C29-BFE1-256BDAECF783}"/>
              </a:ext>
            </a:extLst>
          </p:cNvPr>
          <p:cNvSpPr>
            <a:spLocks noGrp="1"/>
          </p:cNvSpPr>
          <p:nvPr>
            <p:ph sz="quarter" idx="1"/>
          </p:nvPr>
        </p:nvSpPr>
        <p:spPr>
          <a:xfrm>
            <a:off x="457200" y="1219200"/>
            <a:ext cx="5410200" cy="5181600"/>
          </a:xfrm>
        </p:spPr>
        <p:txBody>
          <a:bodyPr>
            <a:normAutofit fontScale="77500" lnSpcReduction="20000"/>
          </a:bodyPr>
          <a:lstStyle/>
          <a:p>
            <a:pPr>
              <a:lnSpc>
                <a:spcPct val="120000"/>
              </a:lnSpc>
            </a:pPr>
            <a:r>
              <a:rPr lang="en-US" sz="3900" dirty="0"/>
              <a:t>38 </a:t>
            </a:r>
            <a:r>
              <a:rPr lang="en-US" sz="3900" dirty="0" err="1"/>
              <a:t>yr</a:t>
            </a:r>
            <a:r>
              <a:rPr lang="en-US" sz="3900" dirty="0"/>
              <a:t> old male, BMI 28, arrives in clinic for physical. Says he has been feeling tired lately, but attributes that to his job. In office fingerstick reads 228 mg/dl.  </a:t>
            </a:r>
          </a:p>
          <a:p>
            <a:pPr>
              <a:lnSpc>
                <a:spcPct val="120000"/>
              </a:lnSpc>
            </a:pPr>
            <a:r>
              <a:rPr lang="en-US" sz="3900" dirty="0">
                <a:solidFill>
                  <a:srgbClr val="0070C0"/>
                </a:solidFill>
              </a:rPr>
              <a:t>1. What lab tests are needed?</a:t>
            </a:r>
          </a:p>
          <a:p>
            <a:pPr>
              <a:lnSpc>
                <a:spcPct val="120000"/>
              </a:lnSpc>
            </a:pPr>
            <a:r>
              <a:rPr lang="en-US" sz="3900" dirty="0"/>
              <a:t>2. What would you include in your physical exam?</a:t>
            </a:r>
          </a:p>
          <a:p>
            <a:r>
              <a:rPr lang="en-US" dirty="0"/>
              <a:t>3. Next steps</a:t>
            </a:r>
          </a:p>
        </p:txBody>
      </p:sp>
      <p:pic>
        <p:nvPicPr>
          <p:cNvPr id="7" name="Picture 6" descr="Businessman hand on forehead">
            <a:extLst>
              <a:ext uri="{FF2B5EF4-FFF2-40B4-BE49-F238E27FC236}">
                <a16:creationId xmlns:a16="http://schemas.microsoft.com/office/drawing/2014/main" id="{0C2C8D3E-81EC-41F7-ACD2-326AF2E9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219200"/>
            <a:ext cx="2057400" cy="5592160"/>
          </a:xfrm>
          <a:prstGeom prst="rect">
            <a:avLst/>
          </a:prstGeom>
        </p:spPr>
      </p:pic>
    </p:spTree>
    <p:extLst>
      <p:ext uri="{BB962C8B-B14F-4D97-AF65-F5344CB8AC3E}">
        <p14:creationId xmlns:p14="http://schemas.microsoft.com/office/powerpoint/2010/main" val="100051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70C0"/>
                                      </p:to>
                                    </p:animClr>
                                    <p:animClr clrSpc="rgb" dir="cw">
                                      <p:cBhvr>
                                        <p:cTn id="7" dur="500" fill="hold"/>
                                        <p:tgtEl>
                                          <p:spTgt spid="3">
                                            <p:txEl>
                                              <p:pRg st="1" end="1"/>
                                            </p:txEl>
                                          </p:spTgt>
                                        </p:tgtEl>
                                        <p:attrNameLst>
                                          <p:attrName>fillcolor</p:attrName>
                                        </p:attrNameLst>
                                      </p:cBhvr>
                                      <p:to>
                                        <a:srgbClr val="0070C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D50F-769B-46E0-8C09-CED7A3108D9F}"/>
              </a:ext>
            </a:extLst>
          </p:cNvPr>
          <p:cNvSpPr>
            <a:spLocks noGrp="1"/>
          </p:cNvSpPr>
          <p:nvPr>
            <p:ph type="title"/>
          </p:nvPr>
        </p:nvSpPr>
        <p:spPr/>
        <p:txBody>
          <a:bodyPr/>
          <a:lstStyle/>
          <a:p>
            <a:r>
              <a:rPr lang="en-US" dirty="0"/>
              <a:t>Lab Eval at Initial &amp; Annual Visit</a:t>
            </a:r>
          </a:p>
        </p:txBody>
      </p:sp>
      <p:sp>
        <p:nvSpPr>
          <p:cNvPr id="4" name="Content Placeholder 3">
            <a:extLst>
              <a:ext uri="{FF2B5EF4-FFF2-40B4-BE49-F238E27FC236}">
                <a16:creationId xmlns:a16="http://schemas.microsoft.com/office/drawing/2014/main" id="{B1BE5B39-1B1D-4206-A5EF-91D4B38E4EDF}"/>
              </a:ext>
            </a:extLst>
          </p:cNvPr>
          <p:cNvSpPr>
            <a:spLocks noGrp="1"/>
          </p:cNvSpPr>
          <p:nvPr>
            <p:ph sz="quarter" idx="1"/>
          </p:nvPr>
        </p:nvSpPr>
        <p:spPr>
          <a:xfrm>
            <a:off x="457199" y="1219200"/>
            <a:ext cx="4350581" cy="5334000"/>
          </a:xfrm>
        </p:spPr>
        <p:txBody>
          <a:bodyPr>
            <a:normAutofit fontScale="85000" lnSpcReduction="10000"/>
          </a:bodyPr>
          <a:lstStyle/>
          <a:p>
            <a:r>
              <a:rPr lang="en-US" dirty="0"/>
              <a:t>A1c (each 3-6 </a:t>
            </a:r>
            <a:r>
              <a:rPr lang="en-US" dirty="0" err="1"/>
              <a:t>mo’s</a:t>
            </a:r>
            <a:r>
              <a:rPr lang="en-US" dirty="0"/>
              <a:t>)</a:t>
            </a:r>
          </a:p>
          <a:p>
            <a:r>
              <a:rPr lang="en-US" dirty="0"/>
              <a:t>Each year</a:t>
            </a:r>
          </a:p>
          <a:p>
            <a:pPr lvl="1"/>
            <a:r>
              <a:rPr lang="en-US" dirty="0"/>
              <a:t>Lipids, CBC with platelets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celiac (type 1)</a:t>
            </a:r>
          </a:p>
          <a:p>
            <a:pPr lvl="1"/>
            <a:r>
              <a:rPr lang="en-US" dirty="0"/>
              <a:t>B12 if on metformin &gt;5yrs</a:t>
            </a:r>
          </a:p>
          <a:p>
            <a:pPr lvl="1"/>
            <a:r>
              <a:rPr lang="en-US" dirty="0"/>
              <a:t>Calcium, Vita D, and phosphorus if appropriate</a:t>
            </a:r>
          </a:p>
        </p:txBody>
      </p:sp>
      <p:sp>
        <p:nvSpPr>
          <p:cNvPr id="5" name="Content Placeholder 4">
            <a:extLst>
              <a:ext uri="{FF2B5EF4-FFF2-40B4-BE49-F238E27FC236}">
                <a16:creationId xmlns:a16="http://schemas.microsoft.com/office/drawing/2014/main" id="{E15BAB41-CA13-4F48-996B-1E296D1E5615}"/>
              </a:ext>
            </a:extLst>
          </p:cNvPr>
          <p:cNvSpPr>
            <a:spLocks noGrp="1"/>
          </p:cNvSpPr>
          <p:nvPr>
            <p:ph sz="quarter" idx="2"/>
          </p:nvPr>
        </p:nvSpPr>
        <p:spPr>
          <a:xfrm>
            <a:off x="5102352" y="1219200"/>
            <a:ext cx="3508248" cy="4937760"/>
          </a:xfrm>
        </p:spPr>
        <p:txBody>
          <a:bodyPr>
            <a:normAutofit fontScale="85000" lnSpcReduction="10000"/>
          </a:bodyPr>
          <a:lstStyle/>
          <a:p>
            <a:r>
              <a:rPr lang="en-US" dirty="0"/>
              <a:t>Serum K </a:t>
            </a:r>
          </a:p>
          <a:p>
            <a:pPr lvl="1"/>
            <a:r>
              <a:rPr lang="en-US" dirty="0"/>
              <a:t>If on ACE, ARBs or diuretics</a:t>
            </a:r>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988DBFB0-AF53-CC3D-EDD5-F5ED3787C228}"/>
              </a:ext>
            </a:extLst>
          </p:cNvPr>
          <p:cNvPicPr>
            <a:picLocks noChangeAspect="1"/>
          </p:cNvPicPr>
          <p:nvPr/>
        </p:nvPicPr>
        <p:blipFill>
          <a:blip r:embed="rId3"/>
          <a:stretch>
            <a:fillRect/>
          </a:stretch>
        </p:blipFill>
        <p:spPr>
          <a:xfrm>
            <a:off x="5334000" y="6019920"/>
            <a:ext cx="3508248" cy="426479"/>
          </a:xfrm>
          <a:prstGeom prst="rect">
            <a:avLst/>
          </a:prstGeom>
        </p:spPr>
      </p:pic>
      <p:pic>
        <p:nvPicPr>
          <p:cNvPr id="3" name="Picture 2">
            <a:extLst>
              <a:ext uri="{FF2B5EF4-FFF2-40B4-BE49-F238E27FC236}">
                <a16:creationId xmlns:a16="http://schemas.microsoft.com/office/drawing/2014/main" id="{B0614442-2113-3E23-68E7-EDBE60C56983}"/>
              </a:ext>
            </a:extLst>
          </p:cNvPr>
          <p:cNvPicPr>
            <a:picLocks noChangeAspect="1"/>
          </p:cNvPicPr>
          <p:nvPr/>
        </p:nvPicPr>
        <p:blipFill>
          <a:blip r:embed="rId4"/>
          <a:stretch>
            <a:fillRect/>
          </a:stretch>
        </p:blipFill>
        <p:spPr>
          <a:xfrm>
            <a:off x="5199826" y="5968188"/>
            <a:ext cx="3776596" cy="529942"/>
          </a:xfrm>
          <a:prstGeom prst="rect">
            <a:avLst/>
          </a:prstGeom>
        </p:spPr>
      </p:pic>
    </p:spTree>
    <p:extLst>
      <p:ext uri="{BB962C8B-B14F-4D97-AF65-F5344CB8AC3E}">
        <p14:creationId xmlns:p14="http://schemas.microsoft.com/office/powerpoint/2010/main" val="54224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63B3-1D13-4371-BECB-B25E53C12624}"/>
              </a:ext>
            </a:extLst>
          </p:cNvPr>
          <p:cNvSpPr>
            <a:spLocks noGrp="1"/>
          </p:cNvSpPr>
          <p:nvPr>
            <p:ph type="title"/>
          </p:nvPr>
        </p:nvSpPr>
        <p:spPr/>
        <p:txBody>
          <a:bodyPr/>
          <a:lstStyle/>
          <a:p>
            <a:r>
              <a:rPr lang="en-US" dirty="0"/>
              <a:t>Case Study - JR</a:t>
            </a:r>
          </a:p>
        </p:txBody>
      </p:sp>
      <p:sp>
        <p:nvSpPr>
          <p:cNvPr id="3" name="Content Placeholder 2">
            <a:extLst>
              <a:ext uri="{FF2B5EF4-FFF2-40B4-BE49-F238E27FC236}">
                <a16:creationId xmlns:a16="http://schemas.microsoft.com/office/drawing/2014/main" id="{CE5818E5-B0E5-4C29-BFE1-256BDAECF783}"/>
              </a:ext>
            </a:extLst>
          </p:cNvPr>
          <p:cNvSpPr>
            <a:spLocks noGrp="1"/>
          </p:cNvSpPr>
          <p:nvPr>
            <p:ph sz="quarter" idx="1"/>
          </p:nvPr>
        </p:nvSpPr>
        <p:spPr>
          <a:xfrm>
            <a:off x="457200" y="1219200"/>
            <a:ext cx="5410200" cy="5181600"/>
          </a:xfrm>
        </p:spPr>
        <p:txBody>
          <a:bodyPr>
            <a:normAutofit fontScale="77500" lnSpcReduction="20000"/>
          </a:bodyPr>
          <a:lstStyle/>
          <a:p>
            <a:pPr>
              <a:lnSpc>
                <a:spcPct val="120000"/>
              </a:lnSpc>
            </a:pPr>
            <a:r>
              <a:rPr lang="en-US" dirty="0"/>
              <a:t>38 </a:t>
            </a:r>
            <a:r>
              <a:rPr lang="en-US" dirty="0" err="1"/>
              <a:t>yr</a:t>
            </a:r>
            <a:r>
              <a:rPr lang="en-US" dirty="0"/>
              <a:t> old male, BMI 28, arrives in clinic for physical. Says he has been feeling tired lately, but attributes that to his job. In office fingerstick reads 228 mg/dl.  </a:t>
            </a:r>
          </a:p>
          <a:p>
            <a:pPr>
              <a:lnSpc>
                <a:spcPct val="120000"/>
              </a:lnSpc>
            </a:pPr>
            <a:r>
              <a:rPr lang="en-US" dirty="0"/>
              <a:t>1. What lab tests are needed?</a:t>
            </a:r>
          </a:p>
          <a:p>
            <a:pPr>
              <a:lnSpc>
                <a:spcPct val="120000"/>
              </a:lnSpc>
            </a:pPr>
            <a:r>
              <a:rPr lang="en-US" dirty="0">
                <a:solidFill>
                  <a:srgbClr val="0070C0"/>
                </a:solidFill>
              </a:rPr>
              <a:t>2. What would you include in your initial exam?</a:t>
            </a:r>
          </a:p>
          <a:p>
            <a:pPr>
              <a:lnSpc>
                <a:spcPct val="120000"/>
              </a:lnSpc>
            </a:pPr>
            <a:r>
              <a:rPr lang="en-US" dirty="0"/>
              <a:t>3. </a:t>
            </a:r>
            <a:r>
              <a:rPr lang="en-US" dirty="0">
                <a:solidFill>
                  <a:srgbClr val="0070C0"/>
                </a:solidFill>
              </a:rPr>
              <a:t>Reduce CV risk?</a:t>
            </a:r>
          </a:p>
          <a:p>
            <a:endParaRPr lang="en-US" dirty="0"/>
          </a:p>
        </p:txBody>
      </p:sp>
      <p:pic>
        <p:nvPicPr>
          <p:cNvPr id="7" name="Picture 6" descr="Businessman hand on forehead">
            <a:extLst>
              <a:ext uri="{FF2B5EF4-FFF2-40B4-BE49-F238E27FC236}">
                <a16:creationId xmlns:a16="http://schemas.microsoft.com/office/drawing/2014/main" id="{0C2C8D3E-81EC-41F7-ACD2-326AF2E9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219200"/>
            <a:ext cx="2057400" cy="5592160"/>
          </a:xfrm>
          <a:prstGeom prst="rect">
            <a:avLst/>
          </a:prstGeom>
        </p:spPr>
      </p:pic>
    </p:spTree>
    <p:extLst>
      <p:ext uri="{BB962C8B-B14F-4D97-AF65-F5344CB8AC3E}">
        <p14:creationId xmlns:p14="http://schemas.microsoft.com/office/powerpoint/2010/main" val="207585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70C0"/>
                                      </p:to>
                                    </p:animClr>
                                    <p:animClr clrSpc="rgb" dir="cw">
                                      <p:cBhvr>
                                        <p:cTn id="7" dur="500" fill="hold"/>
                                        <p:tgtEl>
                                          <p:spTgt spid="3">
                                            <p:txEl>
                                              <p:pRg st="1" end="1"/>
                                            </p:txEl>
                                          </p:spTgt>
                                        </p:tgtEl>
                                        <p:attrNameLst>
                                          <p:attrName>fillcolor</p:attrName>
                                        </p:attrNameLst>
                                      </p:cBhvr>
                                      <p:to>
                                        <a:srgbClr val="0070C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773741-A01C-D0E8-6335-6766558E03C7}"/>
              </a:ext>
            </a:extLst>
          </p:cNvPr>
          <p:cNvSpPr>
            <a:spLocks noGrp="1"/>
          </p:cNvSpPr>
          <p:nvPr>
            <p:ph type="title"/>
          </p:nvPr>
        </p:nvSpPr>
        <p:spPr>
          <a:xfrm>
            <a:off x="5181600" y="162840"/>
            <a:ext cx="3505200" cy="3189960"/>
          </a:xfrm>
        </p:spPr>
        <p:txBody>
          <a:bodyPr>
            <a:normAutofit fontScale="90000"/>
          </a:bodyPr>
          <a:lstStyle/>
          <a:p>
            <a:r>
              <a:rPr lang="en-US" dirty="0"/>
              <a:t>Standard 4 – Diabetes Medical Evaluation</a:t>
            </a:r>
            <a:br>
              <a:rPr lang="en-US" dirty="0"/>
            </a:br>
            <a:endParaRPr lang="en-US" dirty="0"/>
          </a:p>
        </p:txBody>
      </p:sp>
      <p:pic>
        <p:nvPicPr>
          <p:cNvPr id="5" name="Content Placeholder 4">
            <a:extLst>
              <a:ext uri="{FF2B5EF4-FFF2-40B4-BE49-F238E27FC236}">
                <a16:creationId xmlns:a16="http://schemas.microsoft.com/office/drawing/2014/main" id="{0F3E04FD-EF71-538B-6CF2-5552DE7C08CF}"/>
              </a:ext>
            </a:extLst>
          </p:cNvPr>
          <p:cNvPicPr>
            <a:picLocks noGrp="1" noChangeAspect="1"/>
          </p:cNvPicPr>
          <p:nvPr>
            <p:ph sz="quarter" idx="1"/>
          </p:nvPr>
        </p:nvPicPr>
        <p:blipFill>
          <a:blip r:embed="rId2"/>
          <a:stretch/>
        </p:blipFill>
        <p:spPr>
          <a:xfrm>
            <a:off x="304800" y="2057400"/>
            <a:ext cx="4648200" cy="4670074"/>
          </a:xfrm>
          <a:noFill/>
        </p:spPr>
      </p:pic>
      <p:pic>
        <p:nvPicPr>
          <p:cNvPr id="10" name="Picture 9">
            <a:extLst>
              <a:ext uri="{FF2B5EF4-FFF2-40B4-BE49-F238E27FC236}">
                <a16:creationId xmlns:a16="http://schemas.microsoft.com/office/drawing/2014/main" id="{330EC1B9-5A86-8FD2-1A00-3031E19AA89B}"/>
              </a:ext>
            </a:extLst>
          </p:cNvPr>
          <p:cNvPicPr>
            <a:picLocks noChangeAspect="1"/>
          </p:cNvPicPr>
          <p:nvPr/>
        </p:nvPicPr>
        <p:blipFill>
          <a:blip r:embed="rId3"/>
          <a:stretch>
            <a:fillRect/>
          </a:stretch>
        </p:blipFill>
        <p:spPr>
          <a:xfrm>
            <a:off x="304800" y="86734"/>
            <a:ext cx="4648200" cy="1970666"/>
          </a:xfrm>
          <a:prstGeom prst="rect">
            <a:avLst/>
          </a:prstGeom>
        </p:spPr>
      </p:pic>
      <p:pic>
        <p:nvPicPr>
          <p:cNvPr id="13" name="Picture 12">
            <a:extLst>
              <a:ext uri="{FF2B5EF4-FFF2-40B4-BE49-F238E27FC236}">
                <a16:creationId xmlns:a16="http://schemas.microsoft.com/office/drawing/2014/main" id="{BDF0AF34-BF73-09F8-AEC0-F57014720BD7}"/>
              </a:ext>
            </a:extLst>
          </p:cNvPr>
          <p:cNvPicPr>
            <a:picLocks noChangeAspect="1"/>
          </p:cNvPicPr>
          <p:nvPr/>
        </p:nvPicPr>
        <p:blipFill>
          <a:blip r:embed="rId4"/>
          <a:stretch>
            <a:fillRect/>
          </a:stretch>
        </p:blipFill>
        <p:spPr>
          <a:xfrm>
            <a:off x="339213" y="130526"/>
            <a:ext cx="3924848" cy="371527"/>
          </a:xfrm>
          <a:prstGeom prst="rect">
            <a:avLst/>
          </a:prstGeom>
        </p:spPr>
      </p:pic>
      <p:pic>
        <p:nvPicPr>
          <p:cNvPr id="17" name="Picture 16">
            <a:extLst>
              <a:ext uri="{FF2B5EF4-FFF2-40B4-BE49-F238E27FC236}">
                <a16:creationId xmlns:a16="http://schemas.microsoft.com/office/drawing/2014/main" id="{AB20B97A-9350-1422-32C8-1E5970EF9259}"/>
              </a:ext>
            </a:extLst>
          </p:cNvPr>
          <p:cNvPicPr>
            <a:picLocks noChangeAspect="1"/>
          </p:cNvPicPr>
          <p:nvPr/>
        </p:nvPicPr>
        <p:blipFill>
          <a:blip r:embed="rId5"/>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313643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9144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457200" y="1066800"/>
            <a:ext cx="8305800" cy="50139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1028700" y="2546697"/>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394930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BB6C-3D78-424B-BEAE-D63EBC307D94}"/>
              </a:ext>
            </a:extLst>
          </p:cNvPr>
          <p:cNvSpPr>
            <a:spLocks noGrp="1"/>
          </p:cNvSpPr>
          <p:nvPr>
            <p:ph type="title"/>
          </p:nvPr>
        </p:nvSpPr>
        <p:spPr/>
        <p:txBody>
          <a:bodyPr/>
          <a:lstStyle/>
          <a:p>
            <a:r>
              <a:rPr lang="en-US" dirty="0"/>
              <a:t>Lab Test, BP, Family History</a:t>
            </a:r>
          </a:p>
        </p:txBody>
      </p:sp>
      <p:sp>
        <p:nvSpPr>
          <p:cNvPr id="4" name="Content Placeholder 3">
            <a:extLst>
              <a:ext uri="{FF2B5EF4-FFF2-40B4-BE49-F238E27FC236}">
                <a16:creationId xmlns:a16="http://schemas.microsoft.com/office/drawing/2014/main" id="{337BD792-AC61-4356-9759-9E0391819184}"/>
              </a:ext>
            </a:extLst>
          </p:cNvPr>
          <p:cNvSpPr>
            <a:spLocks noGrp="1"/>
          </p:cNvSpPr>
          <p:nvPr>
            <p:ph sz="quarter" idx="1"/>
          </p:nvPr>
        </p:nvSpPr>
        <p:spPr/>
        <p:txBody>
          <a:bodyPr>
            <a:normAutofit fontScale="70000" lnSpcReduction="20000"/>
          </a:bodyPr>
          <a:lstStyle/>
          <a:p>
            <a:r>
              <a:rPr lang="en-US" dirty="0">
                <a:solidFill>
                  <a:srgbClr val="0070C0"/>
                </a:solidFill>
              </a:rPr>
              <a:t>A1C – 9.8%</a:t>
            </a:r>
          </a:p>
          <a:p>
            <a:r>
              <a:rPr lang="en-US" dirty="0"/>
              <a:t>Cholesterol - 216</a:t>
            </a:r>
          </a:p>
          <a:p>
            <a:r>
              <a:rPr lang="en-US" dirty="0">
                <a:solidFill>
                  <a:srgbClr val="0070C0"/>
                </a:solidFill>
              </a:rPr>
              <a:t>LDL – 164 mg/dL</a:t>
            </a:r>
          </a:p>
          <a:p>
            <a:r>
              <a:rPr lang="en-US" dirty="0"/>
              <a:t>HDL – 46  </a:t>
            </a:r>
          </a:p>
          <a:p>
            <a:r>
              <a:rPr lang="en-US" dirty="0">
                <a:solidFill>
                  <a:srgbClr val="0070C0"/>
                </a:solidFill>
              </a:rPr>
              <a:t>Triglycerides – 276</a:t>
            </a:r>
          </a:p>
          <a:p>
            <a:r>
              <a:rPr lang="en-US" dirty="0"/>
              <a:t>TSH – 1.43</a:t>
            </a:r>
          </a:p>
          <a:p>
            <a:r>
              <a:rPr lang="en-US" dirty="0">
                <a:solidFill>
                  <a:srgbClr val="0070C0"/>
                </a:solidFill>
              </a:rPr>
              <a:t>GFR - &gt;60</a:t>
            </a:r>
          </a:p>
          <a:p>
            <a:r>
              <a:rPr lang="en-US" dirty="0">
                <a:solidFill>
                  <a:srgbClr val="0070C0"/>
                </a:solidFill>
              </a:rPr>
              <a:t>UACR - &lt;30 mg/gm</a:t>
            </a:r>
          </a:p>
          <a:p>
            <a:r>
              <a:rPr lang="en-US" dirty="0">
                <a:solidFill>
                  <a:srgbClr val="0070C0"/>
                </a:solidFill>
              </a:rPr>
              <a:t>ALT, AST 90 &amp; 85</a:t>
            </a:r>
          </a:p>
          <a:p>
            <a:r>
              <a:rPr lang="en-US" dirty="0"/>
              <a:t>Platelets 217</a:t>
            </a:r>
          </a:p>
          <a:p>
            <a:r>
              <a:rPr lang="en-US" dirty="0"/>
              <a:t>K+ 3.8</a:t>
            </a:r>
          </a:p>
          <a:p>
            <a:endParaRPr lang="en-US" dirty="0"/>
          </a:p>
        </p:txBody>
      </p:sp>
      <p:sp>
        <p:nvSpPr>
          <p:cNvPr id="5" name="Content Placeholder 4">
            <a:extLst>
              <a:ext uri="{FF2B5EF4-FFF2-40B4-BE49-F238E27FC236}">
                <a16:creationId xmlns:a16="http://schemas.microsoft.com/office/drawing/2014/main" id="{CB2A7A20-1976-42BF-A946-AB95EEDDCBA0}"/>
              </a:ext>
            </a:extLst>
          </p:cNvPr>
          <p:cNvSpPr>
            <a:spLocks noGrp="1"/>
          </p:cNvSpPr>
          <p:nvPr>
            <p:ph sz="quarter" idx="2"/>
          </p:nvPr>
        </p:nvSpPr>
        <p:spPr>
          <a:xfrm>
            <a:off x="4632198" y="1216152"/>
            <a:ext cx="4041648" cy="5108448"/>
          </a:xfrm>
        </p:spPr>
        <p:txBody>
          <a:bodyPr>
            <a:normAutofit fontScale="70000" lnSpcReduction="20000"/>
          </a:bodyPr>
          <a:lstStyle/>
          <a:p>
            <a:r>
              <a:rPr lang="en-US" dirty="0"/>
              <a:t>Family history</a:t>
            </a:r>
          </a:p>
          <a:p>
            <a:pPr lvl="1"/>
            <a:r>
              <a:rPr lang="en-US" dirty="0"/>
              <a:t>Dad with type 2, history of stroke</a:t>
            </a:r>
          </a:p>
          <a:p>
            <a:pPr lvl="1"/>
            <a:endParaRPr lang="en-US" dirty="0"/>
          </a:p>
          <a:p>
            <a:r>
              <a:rPr lang="en-US" dirty="0"/>
              <a:t>B/P  </a:t>
            </a:r>
          </a:p>
          <a:p>
            <a:pPr lvl="1"/>
            <a:r>
              <a:rPr lang="en-US" dirty="0"/>
              <a:t>156/88 then 148/82</a:t>
            </a:r>
          </a:p>
          <a:p>
            <a:pPr lvl="1"/>
            <a:endParaRPr lang="en-US" dirty="0"/>
          </a:p>
          <a:p>
            <a:r>
              <a:rPr lang="en-US" dirty="0"/>
              <a:t>BMI 31</a:t>
            </a:r>
          </a:p>
          <a:p>
            <a:r>
              <a:rPr lang="en-US" dirty="0">
                <a:solidFill>
                  <a:schemeClr val="accent2">
                    <a:lumMod val="75000"/>
                  </a:schemeClr>
                </a:solidFill>
              </a:rPr>
              <a:t>Skin – some acanthosis nigricans visible on neck </a:t>
            </a:r>
          </a:p>
          <a:p>
            <a:r>
              <a:rPr lang="en-US" dirty="0">
                <a:solidFill>
                  <a:srgbClr val="0070C0"/>
                </a:solidFill>
              </a:rPr>
              <a:t>Lower extremities calluses and foot issues</a:t>
            </a:r>
          </a:p>
          <a:p>
            <a:r>
              <a:rPr lang="en-US" dirty="0"/>
              <a:t>Mouth – gingivitis</a:t>
            </a:r>
          </a:p>
          <a:p>
            <a:pPr lvl="1"/>
            <a:r>
              <a:rPr lang="en-US" dirty="0"/>
              <a:t>Brush, floss, dentist</a:t>
            </a:r>
          </a:p>
          <a:p>
            <a:endParaRPr lang="en-US" dirty="0"/>
          </a:p>
        </p:txBody>
      </p:sp>
    </p:spTree>
    <p:extLst>
      <p:ext uri="{BB962C8B-B14F-4D97-AF65-F5344CB8AC3E}">
        <p14:creationId xmlns:p14="http://schemas.microsoft.com/office/powerpoint/2010/main" val="82872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80">
                                          <p:stCondLst>
                                            <p:cond delay="0"/>
                                          </p:stCondLst>
                                        </p:cTn>
                                        <p:tgtEl>
                                          <p:spTgt spid="5">
                                            <p:txEl>
                                              <p:pRg st="1" end="1"/>
                                            </p:txEl>
                                          </p:spTgt>
                                        </p:tgtEl>
                                      </p:cBhvr>
                                    </p:animEffect>
                                    <p:anim calcmode="lin" valueType="num">
                                      <p:cBhvr>
                                        <p:cTn id="2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1" end="1"/>
                                            </p:txEl>
                                          </p:spTgt>
                                        </p:tgtEl>
                                      </p:cBhvr>
                                      <p:to x="100000" y="60000"/>
                                    </p:animScale>
                                    <p:animScale>
                                      <p:cBhvr>
                                        <p:cTn id="30" dur="166" decel="50000">
                                          <p:stCondLst>
                                            <p:cond delay="676"/>
                                          </p:stCondLst>
                                        </p:cTn>
                                        <p:tgtEl>
                                          <p:spTgt spid="5">
                                            <p:txEl>
                                              <p:pRg st="1" end="1"/>
                                            </p:txEl>
                                          </p:spTgt>
                                        </p:tgtEl>
                                      </p:cBhvr>
                                      <p:to x="100000" y="100000"/>
                                    </p:animScale>
                                    <p:animScale>
                                      <p:cBhvr>
                                        <p:cTn id="31" dur="26">
                                          <p:stCondLst>
                                            <p:cond delay="1312"/>
                                          </p:stCondLst>
                                        </p:cTn>
                                        <p:tgtEl>
                                          <p:spTgt spid="5">
                                            <p:txEl>
                                              <p:pRg st="1" end="1"/>
                                            </p:txEl>
                                          </p:spTgt>
                                        </p:tgtEl>
                                      </p:cBhvr>
                                      <p:to x="100000" y="80000"/>
                                    </p:animScale>
                                    <p:animScale>
                                      <p:cBhvr>
                                        <p:cTn id="32" dur="166" decel="50000">
                                          <p:stCondLst>
                                            <p:cond delay="1338"/>
                                          </p:stCondLst>
                                        </p:cTn>
                                        <p:tgtEl>
                                          <p:spTgt spid="5">
                                            <p:txEl>
                                              <p:pRg st="1" end="1"/>
                                            </p:txEl>
                                          </p:spTgt>
                                        </p:tgtEl>
                                      </p:cBhvr>
                                      <p:to x="100000" y="100000"/>
                                    </p:animScale>
                                    <p:animScale>
                                      <p:cBhvr>
                                        <p:cTn id="33" dur="26">
                                          <p:stCondLst>
                                            <p:cond delay="1642"/>
                                          </p:stCondLst>
                                        </p:cTn>
                                        <p:tgtEl>
                                          <p:spTgt spid="5">
                                            <p:txEl>
                                              <p:pRg st="1" end="1"/>
                                            </p:txEl>
                                          </p:spTgt>
                                        </p:tgtEl>
                                      </p:cBhvr>
                                      <p:to x="100000" y="90000"/>
                                    </p:animScale>
                                    <p:animScale>
                                      <p:cBhvr>
                                        <p:cTn id="34" dur="166" decel="50000">
                                          <p:stCondLst>
                                            <p:cond delay="1668"/>
                                          </p:stCondLst>
                                        </p:cTn>
                                        <p:tgtEl>
                                          <p:spTgt spid="5">
                                            <p:txEl>
                                              <p:pRg st="1" end="1"/>
                                            </p:txEl>
                                          </p:spTgt>
                                        </p:tgtEl>
                                      </p:cBhvr>
                                      <p:to x="100000" y="100000"/>
                                    </p:animScale>
                                    <p:animScale>
                                      <p:cBhvr>
                                        <p:cTn id="35" dur="26">
                                          <p:stCondLst>
                                            <p:cond delay="1808"/>
                                          </p:stCondLst>
                                        </p:cTn>
                                        <p:tgtEl>
                                          <p:spTgt spid="5">
                                            <p:txEl>
                                              <p:pRg st="1" end="1"/>
                                            </p:txEl>
                                          </p:spTgt>
                                        </p:tgtEl>
                                      </p:cBhvr>
                                      <p:to x="100000" y="95000"/>
                                    </p:animScale>
                                    <p:animScale>
                                      <p:cBhvr>
                                        <p:cTn id="36" dur="166" decel="50000">
                                          <p:stCondLst>
                                            <p:cond delay="1834"/>
                                          </p:stCondLst>
                                        </p:cTn>
                                        <p:tgtEl>
                                          <p:spTgt spid="5">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down)">
                                      <p:cBhvr>
                                        <p:cTn id="41" dur="580">
                                          <p:stCondLst>
                                            <p:cond delay="0"/>
                                          </p:stCondLst>
                                        </p:cTn>
                                        <p:tgtEl>
                                          <p:spTgt spid="5">
                                            <p:txEl>
                                              <p:pRg st="3" end="3"/>
                                            </p:txEl>
                                          </p:spTgt>
                                        </p:tgtEl>
                                      </p:cBhvr>
                                    </p:animEffect>
                                    <p:anim calcmode="lin" valueType="num">
                                      <p:cBhvr>
                                        <p:cTn id="42"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xEl>
                                              <p:pRg st="3" end="3"/>
                                            </p:txEl>
                                          </p:spTgt>
                                        </p:tgtEl>
                                      </p:cBhvr>
                                      <p:to x="100000" y="60000"/>
                                    </p:animScale>
                                    <p:animScale>
                                      <p:cBhvr>
                                        <p:cTn id="48" dur="166" decel="50000">
                                          <p:stCondLst>
                                            <p:cond delay="676"/>
                                          </p:stCondLst>
                                        </p:cTn>
                                        <p:tgtEl>
                                          <p:spTgt spid="5">
                                            <p:txEl>
                                              <p:pRg st="3" end="3"/>
                                            </p:txEl>
                                          </p:spTgt>
                                        </p:tgtEl>
                                      </p:cBhvr>
                                      <p:to x="100000" y="100000"/>
                                    </p:animScale>
                                    <p:animScale>
                                      <p:cBhvr>
                                        <p:cTn id="49" dur="26">
                                          <p:stCondLst>
                                            <p:cond delay="1312"/>
                                          </p:stCondLst>
                                        </p:cTn>
                                        <p:tgtEl>
                                          <p:spTgt spid="5">
                                            <p:txEl>
                                              <p:pRg st="3" end="3"/>
                                            </p:txEl>
                                          </p:spTgt>
                                        </p:tgtEl>
                                      </p:cBhvr>
                                      <p:to x="100000" y="80000"/>
                                    </p:animScale>
                                    <p:animScale>
                                      <p:cBhvr>
                                        <p:cTn id="50" dur="166" decel="50000">
                                          <p:stCondLst>
                                            <p:cond delay="1338"/>
                                          </p:stCondLst>
                                        </p:cTn>
                                        <p:tgtEl>
                                          <p:spTgt spid="5">
                                            <p:txEl>
                                              <p:pRg st="3" end="3"/>
                                            </p:txEl>
                                          </p:spTgt>
                                        </p:tgtEl>
                                      </p:cBhvr>
                                      <p:to x="100000" y="100000"/>
                                    </p:animScale>
                                    <p:animScale>
                                      <p:cBhvr>
                                        <p:cTn id="51" dur="26">
                                          <p:stCondLst>
                                            <p:cond delay="1642"/>
                                          </p:stCondLst>
                                        </p:cTn>
                                        <p:tgtEl>
                                          <p:spTgt spid="5">
                                            <p:txEl>
                                              <p:pRg st="3" end="3"/>
                                            </p:txEl>
                                          </p:spTgt>
                                        </p:tgtEl>
                                      </p:cBhvr>
                                      <p:to x="100000" y="90000"/>
                                    </p:animScale>
                                    <p:animScale>
                                      <p:cBhvr>
                                        <p:cTn id="52" dur="166" decel="50000">
                                          <p:stCondLst>
                                            <p:cond delay="1668"/>
                                          </p:stCondLst>
                                        </p:cTn>
                                        <p:tgtEl>
                                          <p:spTgt spid="5">
                                            <p:txEl>
                                              <p:pRg st="3" end="3"/>
                                            </p:txEl>
                                          </p:spTgt>
                                        </p:tgtEl>
                                      </p:cBhvr>
                                      <p:to x="100000" y="100000"/>
                                    </p:animScale>
                                    <p:animScale>
                                      <p:cBhvr>
                                        <p:cTn id="53" dur="26">
                                          <p:stCondLst>
                                            <p:cond delay="1808"/>
                                          </p:stCondLst>
                                        </p:cTn>
                                        <p:tgtEl>
                                          <p:spTgt spid="5">
                                            <p:txEl>
                                              <p:pRg st="3" end="3"/>
                                            </p:txEl>
                                          </p:spTgt>
                                        </p:tgtEl>
                                      </p:cBhvr>
                                      <p:to x="100000" y="95000"/>
                                    </p:animScale>
                                    <p:animScale>
                                      <p:cBhvr>
                                        <p:cTn id="54" dur="166" decel="50000">
                                          <p:stCondLst>
                                            <p:cond delay="1834"/>
                                          </p:stCondLst>
                                        </p:cTn>
                                        <p:tgtEl>
                                          <p:spTgt spid="5">
                                            <p:txEl>
                                              <p:pRg st="3" end="3"/>
                                            </p:txEl>
                                          </p:spTgt>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Effect transition="in" filter="wipe(down)">
                                      <p:cBhvr>
                                        <p:cTn id="57" dur="580">
                                          <p:stCondLst>
                                            <p:cond delay="0"/>
                                          </p:stCondLst>
                                        </p:cTn>
                                        <p:tgtEl>
                                          <p:spTgt spid="5">
                                            <p:txEl>
                                              <p:pRg st="4" end="4"/>
                                            </p:txEl>
                                          </p:spTgt>
                                        </p:tgtEl>
                                      </p:cBhvr>
                                    </p:animEffect>
                                    <p:anim calcmode="lin" valueType="num">
                                      <p:cBhvr>
                                        <p:cTn id="58" dur="1822" tmFilter="0,0; 0.14,0.36; 0.43,0.73; 0.71,0.91; 1.0,1.0">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
                                            <p:txEl>
                                              <p:pRg st="4" end="4"/>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
                                            <p:txEl>
                                              <p:pRg st="4" end="4"/>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
                                            <p:txEl>
                                              <p:pRg st="4" end="4"/>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
                                            <p:txEl>
                                              <p:pRg st="4" end="4"/>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5">
                                            <p:txEl>
                                              <p:pRg st="4" end="4"/>
                                            </p:txEl>
                                          </p:spTgt>
                                        </p:tgtEl>
                                      </p:cBhvr>
                                      <p:to x="100000" y="60000"/>
                                    </p:animScale>
                                    <p:animScale>
                                      <p:cBhvr>
                                        <p:cTn id="64" dur="166" decel="50000">
                                          <p:stCondLst>
                                            <p:cond delay="676"/>
                                          </p:stCondLst>
                                        </p:cTn>
                                        <p:tgtEl>
                                          <p:spTgt spid="5">
                                            <p:txEl>
                                              <p:pRg st="4" end="4"/>
                                            </p:txEl>
                                          </p:spTgt>
                                        </p:tgtEl>
                                      </p:cBhvr>
                                      <p:to x="100000" y="100000"/>
                                    </p:animScale>
                                    <p:animScale>
                                      <p:cBhvr>
                                        <p:cTn id="65" dur="26">
                                          <p:stCondLst>
                                            <p:cond delay="1312"/>
                                          </p:stCondLst>
                                        </p:cTn>
                                        <p:tgtEl>
                                          <p:spTgt spid="5">
                                            <p:txEl>
                                              <p:pRg st="4" end="4"/>
                                            </p:txEl>
                                          </p:spTgt>
                                        </p:tgtEl>
                                      </p:cBhvr>
                                      <p:to x="100000" y="80000"/>
                                    </p:animScale>
                                    <p:animScale>
                                      <p:cBhvr>
                                        <p:cTn id="66" dur="166" decel="50000">
                                          <p:stCondLst>
                                            <p:cond delay="1338"/>
                                          </p:stCondLst>
                                        </p:cTn>
                                        <p:tgtEl>
                                          <p:spTgt spid="5">
                                            <p:txEl>
                                              <p:pRg st="4" end="4"/>
                                            </p:txEl>
                                          </p:spTgt>
                                        </p:tgtEl>
                                      </p:cBhvr>
                                      <p:to x="100000" y="100000"/>
                                    </p:animScale>
                                    <p:animScale>
                                      <p:cBhvr>
                                        <p:cTn id="67" dur="26">
                                          <p:stCondLst>
                                            <p:cond delay="1642"/>
                                          </p:stCondLst>
                                        </p:cTn>
                                        <p:tgtEl>
                                          <p:spTgt spid="5">
                                            <p:txEl>
                                              <p:pRg st="4" end="4"/>
                                            </p:txEl>
                                          </p:spTgt>
                                        </p:tgtEl>
                                      </p:cBhvr>
                                      <p:to x="100000" y="90000"/>
                                    </p:animScale>
                                    <p:animScale>
                                      <p:cBhvr>
                                        <p:cTn id="68" dur="166" decel="50000">
                                          <p:stCondLst>
                                            <p:cond delay="1668"/>
                                          </p:stCondLst>
                                        </p:cTn>
                                        <p:tgtEl>
                                          <p:spTgt spid="5">
                                            <p:txEl>
                                              <p:pRg st="4" end="4"/>
                                            </p:txEl>
                                          </p:spTgt>
                                        </p:tgtEl>
                                      </p:cBhvr>
                                      <p:to x="100000" y="100000"/>
                                    </p:animScale>
                                    <p:animScale>
                                      <p:cBhvr>
                                        <p:cTn id="69" dur="26">
                                          <p:stCondLst>
                                            <p:cond delay="1808"/>
                                          </p:stCondLst>
                                        </p:cTn>
                                        <p:tgtEl>
                                          <p:spTgt spid="5">
                                            <p:txEl>
                                              <p:pRg st="4" end="4"/>
                                            </p:txEl>
                                          </p:spTgt>
                                        </p:tgtEl>
                                      </p:cBhvr>
                                      <p:to x="100000" y="95000"/>
                                    </p:animScale>
                                    <p:animScale>
                                      <p:cBhvr>
                                        <p:cTn id="70" dur="166" decel="50000">
                                          <p:stCondLst>
                                            <p:cond delay="1834"/>
                                          </p:stCondLst>
                                        </p:cTn>
                                        <p:tgtEl>
                                          <p:spTgt spid="5">
                                            <p:txEl>
                                              <p:pRg st="4" end="4"/>
                                            </p:txEl>
                                          </p:spTgt>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5">
                                            <p:txEl>
                                              <p:pRg st="6" end="6"/>
                                            </p:txEl>
                                          </p:spTgt>
                                        </p:tgtEl>
                                        <p:attrNameLst>
                                          <p:attrName>style.visibility</p:attrName>
                                        </p:attrNameLst>
                                      </p:cBhvr>
                                      <p:to>
                                        <p:strVal val="visible"/>
                                      </p:to>
                                    </p:set>
                                    <p:animEffect transition="in" filter="wipe(down)">
                                      <p:cBhvr>
                                        <p:cTn id="75" dur="580">
                                          <p:stCondLst>
                                            <p:cond delay="0"/>
                                          </p:stCondLst>
                                        </p:cTn>
                                        <p:tgtEl>
                                          <p:spTgt spid="5">
                                            <p:txEl>
                                              <p:pRg st="6" end="6"/>
                                            </p:txEl>
                                          </p:spTgt>
                                        </p:tgtEl>
                                      </p:cBhvr>
                                    </p:animEffect>
                                    <p:anim calcmode="lin" valueType="num">
                                      <p:cBhvr>
                                        <p:cTn id="76" dur="1822" tmFilter="0,0; 0.14,0.36; 0.43,0.73; 0.71,0.91; 1.0,1.0">
                                          <p:stCondLst>
                                            <p:cond delay="0"/>
                                          </p:stCondLst>
                                        </p:cTn>
                                        <p:tgtEl>
                                          <p:spTgt spid="5">
                                            <p:txEl>
                                              <p:pRg st="6" end="6"/>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txEl>
                                              <p:pRg st="6" end="6"/>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txEl>
                                              <p:pRg st="6" end="6"/>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txEl>
                                              <p:pRg st="6" end="6"/>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txEl>
                                              <p:pRg st="6" end="6"/>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txEl>
                                              <p:pRg st="6" end="6"/>
                                            </p:txEl>
                                          </p:spTgt>
                                        </p:tgtEl>
                                      </p:cBhvr>
                                      <p:to x="100000" y="60000"/>
                                    </p:animScale>
                                    <p:animScale>
                                      <p:cBhvr>
                                        <p:cTn id="82" dur="166" decel="50000">
                                          <p:stCondLst>
                                            <p:cond delay="676"/>
                                          </p:stCondLst>
                                        </p:cTn>
                                        <p:tgtEl>
                                          <p:spTgt spid="5">
                                            <p:txEl>
                                              <p:pRg st="6" end="6"/>
                                            </p:txEl>
                                          </p:spTgt>
                                        </p:tgtEl>
                                      </p:cBhvr>
                                      <p:to x="100000" y="100000"/>
                                    </p:animScale>
                                    <p:animScale>
                                      <p:cBhvr>
                                        <p:cTn id="83" dur="26">
                                          <p:stCondLst>
                                            <p:cond delay="1312"/>
                                          </p:stCondLst>
                                        </p:cTn>
                                        <p:tgtEl>
                                          <p:spTgt spid="5">
                                            <p:txEl>
                                              <p:pRg st="6" end="6"/>
                                            </p:txEl>
                                          </p:spTgt>
                                        </p:tgtEl>
                                      </p:cBhvr>
                                      <p:to x="100000" y="80000"/>
                                    </p:animScale>
                                    <p:animScale>
                                      <p:cBhvr>
                                        <p:cTn id="84" dur="166" decel="50000">
                                          <p:stCondLst>
                                            <p:cond delay="1338"/>
                                          </p:stCondLst>
                                        </p:cTn>
                                        <p:tgtEl>
                                          <p:spTgt spid="5">
                                            <p:txEl>
                                              <p:pRg st="6" end="6"/>
                                            </p:txEl>
                                          </p:spTgt>
                                        </p:tgtEl>
                                      </p:cBhvr>
                                      <p:to x="100000" y="100000"/>
                                    </p:animScale>
                                    <p:animScale>
                                      <p:cBhvr>
                                        <p:cTn id="85" dur="26">
                                          <p:stCondLst>
                                            <p:cond delay="1642"/>
                                          </p:stCondLst>
                                        </p:cTn>
                                        <p:tgtEl>
                                          <p:spTgt spid="5">
                                            <p:txEl>
                                              <p:pRg st="6" end="6"/>
                                            </p:txEl>
                                          </p:spTgt>
                                        </p:tgtEl>
                                      </p:cBhvr>
                                      <p:to x="100000" y="90000"/>
                                    </p:animScale>
                                    <p:animScale>
                                      <p:cBhvr>
                                        <p:cTn id="86" dur="166" decel="50000">
                                          <p:stCondLst>
                                            <p:cond delay="1668"/>
                                          </p:stCondLst>
                                        </p:cTn>
                                        <p:tgtEl>
                                          <p:spTgt spid="5">
                                            <p:txEl>
                                              <p:pRg st="6" end="6"/>
                                            </p:txEl>
                                          </p:spTgt>
                                        </p:tgtEl>
                                      </p:cBhvr>
                                      <p:to x="100000" y="100000"/>
                                    </p:animScale>
                                    <p:animScale>
                                      <p:cBhvr>
                                        <p:cTn id="87" dur="26">
                                          <p:stCondLst>
                                            <p:cond delay="1808"/>
                                          </p:stCondLst>
                                        </p:cTn>
                                        <p:tgtEl>
                                          <p:spTgt spid="5">
                                            <p:txEl>
                                              <p:pRg st="6" end="6"/>
                                            </p:txEl>
                                          </p:spTgt>
                                        </p:tgtEl>
                                      </p:cBhvr>
                                      <p:to x="100000" y="95000"/>
                                    </p:animScale>
                                    <p:animScale>
                                      <p:cBhvr>
                                        <p:cTn id="88" dur="166" decel="50000">
                                          <p:stCondLst>
                                            <p:cond delay="1834"/>
                                          </p:stCondLst>
                                        </p:cTn>
                                        <p:tgtEl>
                                          <p:spTgt spid="5">
                                            <p:txEl>
                                              <p:pRg st="6" end="6"/>
                                            </p:tx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5">
                                            <p:txEl>
                                              <p:pRg st="7" end="7"/>
                                            </p:txEl>
                                          </p:spTgt>
                                        </p:tgtEl>
                                        <p:attrNameLst>
                                          <p:attrName>style.visibility</p:attrName>
                                        </p:attrNameLst>
                                      </p:cBhvr>
                                      <p:to>
                                        <p:strVal val="visible"/>
                                      </p:to>
                                    </p:set>
                                    <p:animEffect transition="in" filter="wipe(down)">
                                      <p:cBhvr>
                                        <p:cTn id="93" dur="580">
                                          <p:stCondLst>
                                            <p:cond delay="0"/>
                                          </p:stCondLst>
                                        </p:cTn>
                                        <p:tgtEl>
                                          <p:spTgt spid="5">
                                            <p:txEl>
                                              <p:pRg st="7" end="7"/>
                                            </p:txEl>
                                          </p:spTgt>
                                        </p:tgtEl>
                                      </p:cBhvr>
                                    </p:animEffect>
                                    <p:anim calcmode="lin" valueType="num">
                                      <p:cBhvr>
                                        <p:cTn id="94" dur="1822" tmFilter="0,0; 0.14,0.36; 0.43,0.73; 0.71,0.91; 1.0,1.0">
                                          <p:stCondLst>
                                            <p:cond delay="0"/>
                                          </p:stCondLst>
                                        </p:cTn>
                                        <p:tgtEl>
                                          <p:spTgt spid="5">
                                            <p:txEl>
                                              <p:pRg st="7" end="7"/>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5">
                                            <p:txEl>
                                              <p:pRg st="7" end="7"/>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5">
                                            <p:txEl>
                                              <p:pRg st="7" end="7"/>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5">
                                            <p:txEl>
                                              <p:pRg st="7" end="7"/>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5">
                                            <p:txEl>
                                              <p:pRg st="7" end="7"/>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5">
                                            <p:txEl>
                                              <p:pRg st="7" end="7"/>
                                            </p:txEl>
                                          </p:spTgt>
                                        </p:tgtEl>
                                      </p:cBhvr>
                                      <p:to x="100000" y="60000"/>
                                    </p:animScale>
                                    <p:animScale>
                                      <p:cBhvr>
                                        <p:cTn id="100" dur="166" decel="50000">
                                          <p:stCondLst>
                                            <p:cond delay="676"/>
                                          </p:stCondLst>
                                        </p:cTn>
                                        <p:tgtEl>
                                          <p:spTgt spid="5">
                                            <p:txEl>
                                              <p:pRg st="7" end="7"/>
                                            </p:txEl>
                                          </p:spTgt>
                                        </p:tgtEl>
                                      </p:cBhvr>
                                      <p:to x="100000" y="100000"/>
                                    </p:animScale>
                                    <p:animScale>
                                      <p:cBhvr>
                                        <p:cTn id="101" dur="26">
                                          <p:stCondLst>
                                            <p:cond delay="1312"/>
                                          </p:stCondLst>
                                        </p:cTn>
                                        <p:tgtEl>
                                          <p:spTgt spid="5">
                                            <p:txEl>
                                              <p:pRg st="7" end="7"/>
                                            </p:txEl>
                                          </p:spTgt>
                                        </p:tgtEl>
                                      </p:cBhvr>
                                      <p:to x="100000" y="80000"/>
                                    </p:animScale>
                                    <p:animScale>
                                      <p:cBhvr>
                                        <p:cTn id="102" dur="166" decel="50000">
                                          <p:stCondLst>
                                            <p:cond delay="1338"/>
                                          </p:stCondLst>
                                        </p:cTn>
                                        <p:tgtEl>
                                          <p:spTgt spid="5">
                                            <p:txEl>
                                              <p:pRg st="7" end="7"/>
                                            </p:txEl>
                                          </p:spTgt>
                                        </p:tgtEl>
                                      </p:cBhvr>
                                      <p:to x="100000" y="100000"/>
                                    </p:animScale>
                                    <p:animScale>
                                      <p:cBhvr>
                                        <p:cTn id="103" dur="26">
                                          <p:stCondLst>
                                            <p:cond delay="1642"/>
                                          </p:stCondLst>
                                        </p:cTn>
                                        <p:tgtEl>
                                          <p:spTgt spid="5">
                                            <p:txEl>
                                              <p:pRg st="7" end="7"/>
                                            </p:txEl>
                                          </p:spTgt>
                                        </p:tgtEl>
                                      </p:cBhvr>
                                      <p:to x="100000" y="90000"/>
                                    </p:animScale>
                                    <p:animScale>
                                      <p:cBhvr>
                                        <p:cTn id="104" dur="166" decel="50000">
                                          <p:stCondLst>
                                            <p:cond delay="1668"/>
                                          </p:stCondLst>
                                        </p:cTn>
                                        <p:tgtEl>
                                          <p:spTgt spid="5">
                                            <p:txEl>
                                              <p:pRg st="7" end="7"/>
                                            </p:txEl>
                                          </p:spTgt>
                                        </p:tgtEl>
                                      </p:cBhvr>
                                      <p:to x="100000" y="100000"/>
                                    </p:animScale>
                                    <p:animScale>
                                      <p:cBhvr>
                                        <p:cTn id="105" dur="26">
                                          <p:stCondLst>
                                            <p:cond delay="1808"/>
                                          </p:stCondLst>
                                        </p:cTn>
                                        <p:tgtEl>
                                          <p:spTgt spid="5">
                                            <p:txEl>
                                              <p:pRg st="7" end="7"/>
                                            </p:txEl>
                                          </p:spTgt>
                                        </p:tgtEl>
                                      </p:cBhvr>
                                      <p:to x="100000" y="95000"/>
                                    </p:animScale>
                                    <p:animScale>
                                      <p:cBhvr>
                                        <p:cTn id="106" dur="166" decel="50000">
                                          <p:stCondLst>
                                            <p:cond delay="1834"/>
                                          </p:stCondLst>
                                        </p:cTn>
                                        <p:tgtEl>
                                          <p:spTgt spid="5">
                                            <p:txEl>
                                              <p:pRg st="7" end="7"/>
                                            </p:txEl>
                                          </p:spTgt>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5">
                                            <p:txEl>
                                              <p:pRg st="8" end="8"/>
                                            </p:txEl>
                                          </p:spTgt>
                                        </p:tgtEl>
                                        <p:attrNameLst>
                                          <p:attrName>style.visibility</p:attrName>
                                        </p:attrNameLst>
                                      </p:cBhvr>
                                      <p:to>
                                        <p:strVal val="visible"/>
                                      </p:to>
                                    </p:set>
                                    <p:animEffect transition="in" filter="wipe(down)">
                                      <p:cBhvr>
                                        <p:cTn id="111" dur="580">
                                          <p:stCondLst>
                                            <p:cond delay="0"/>
                                          </p:stCondLst>
                                        </p:cTn>
                                        <p:tgtEl>
                                          <p:spTgt spid="5">
                                            <p:txEl>
                                              <p:pRg st="8" end="8"/>
                                            </p:txEl>
                                          </p:spTgt>
                                        </p:tgtEl>
                                      </p:cBhvr>
                                    </p:animEffect>
                                    <p:anim calcmode="lin" valueType="num">
                                      <p:cBhvr>
                                        <p:cTn id="112" dur="1822" tmFilter="0,0; 0.14,0.36; 0.43,0.73; 0.71,0.91; 1.0,1.0">
                                          <p:stCondLst>
                                            <p:cond delay="0"/>
                                          </p:stCondLst>
                                        </p:cTn>
                                        <p:tgtEl>
                                          <p:spTgt spid="5">
                                            <p:txEl>
                                              <p:pRg st="8" end="8"/>
                                            </p:txEl>
                                          </p:spTgt>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5">
                                            <p:txEl>
                                              <p:pRg st="8" end="8"/>
                                            </p:txEl>
                                          </p:spTgt>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5">
                                            <p:txEl>
                                              <p:pRg st="8" end="8"/>
                                            </p:txEl>
                                          </p:spTgt>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5">
                                            <p:txEl>
                                              <p:pRg st="8" end="8"/>
                                            </p:txEl>
                                          </p:spTgt>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5">
                                            <p:txEl>
                                              <p:pRg st="8" end="8"/>
                                            </p:txEl>
                                          </p:spTgt>
                                        </p:tgtEl>
                                        <p:attrNameLst>
                                          <p:attrName>ppt_y</p:attrName>
                                        </p:attrNameLst>
                                      </p:cBhvr>
                                      <p:tavLst>
                                        <p:tav tm="0" fmla="#ppt_y-sin(pi*$)/81">
                                          <p:val>
                                            <p:fltVal val="0"/>
                                          </p:val>
                                        </p:tav>
                                        <p:tav tm="100000">
                                          <p:val>
                                            <p:fltVal val="1"/>
                                          </p:val>
                                        </p:tav>
                                      </p:tavLst>
                                    </p:anim>
                                    <p:animScale>
                                      <p:cBhvr>
                                        <p:cTn id="117" dur="26">
                                          <p:stCondLst>
                                            <p:cond delay="650"/>
                                          </p:stCondLst>
                                        </p:cTn>
                                        <p:tgtEl>
                                          <p:spTgt spid="5">
                                            <p:txEl>
                                              <p:pRg st="8" end="8"/>
                                            </p:txEl>
                                          </p:spTgt>
                                        </p:tgtEl>
                                      </p:cBhvr>
                                      <p:to x="100000" y="60000"/>
                                    </p:animScale>
                                    <p:animScale>
                                      <p:cBhvr>
                                        <p:cTn id="118" dur="166" decel="50000">
                                          <p:stCondLst>
                                            <p:cond delay="676"/>
                                          </p:stCondLst>
                                        </p:cTn>
                                        <p:tgtEl>
                                          <p:spTgt spid="5">
                                            <p:txEl>
                                              <p:pRg st="8" end="8"/>
                                            </p:txEl>
                                          </p:spTgt>
                                        </p:tgtEl>
                                      </p:cBhvr>
                                      <p:to x="100000" y="100000"/>
                                    </p:animScale>
                                    <p:animScale>
                                      <p:cBhvr>
                                        <p:cTn id="119" dur="26">
                                          <p:stCondLst>
                                            <p:cond delay="1312"/>
                                          </p:stCondLst>
                                        </p:cTn>
                                        <p:tgtEl>
                                          <p:spTgt spid="5">
                                            <p:txEl>
                                              <p:pRg st="8" end="8"/>
                                            </p:txEl>
                                          </p:spTgt>
                                        </p:tgtEl>
                                      </p:cBhvr>
                                      <p:to x="100000" y="80000"/>
                                    </p:animScale>
                                    <p:animScale>
                                      <p:cBhvr>
                                        <p:cTn id="120" dur="166" decel="50000">
                                          <p:stCondLst>
                                            <p:cond delay="1338"/>
                                          </p:stCondLst>
                                        </p:cTn>
                                        <p:tgtEl>
                                          <p:spTgt spid="5">
                                            <p:txEl>
                                              <p:pRg st="8" end="8"/>
                                            </p:txEl>
                                          </p:spTgt>
                                        </p:tgtEl>
                                      </p:cBhvr>
                                      <p:to x="100000" y="100000"/>
                                    </p:animScale>
                                    <p:animScale>
                                      <p:cBhvr>
                                        <p:cTn id="121" dur="26">
                                          <p:stCondLst>
                                            <p:cond delay="1642"/>
                                          </p:stCondLst>
                                        </p:cTn>
                                        <p:tgtEl>
                                          <p:spTgt spid="5">
                                            <p:txEl>
                                              <p:pRg st="8" end="8"/>
                                            </p:txEl>
                                          </p:spTgt>
                                        </p:tgtEl>
                                      </p:cBhvr>
                                      <p:to x="100000" y="90000"/>
                                    </p:animScale>
                                    <p:animScale>
                                      <p:cBhvr>
                                        <p:cTn id="122" dur="166" decel="50000">
                                          <p:stCondLst>
                                            <p:cond delay="1668"/>
                                          </p:stCondLst>
                                        </p:cTn>
                                        <p:tgtEl>
                                          <p:spTgt spid="5">
                                            <p:txEl>
                                              <p:pRg st="8" end="8"/>
                                            </p:txEl>
                                          </p:spTgt>
                                        </p:tgtEl>
                                      </p:cBhvr>
                                      <p:to x="100000" y="100000"/>
                                    </p:animScale>
                                    <p:animScale>
                                      <p:cBhvr>
                                        <p:cTn id="123" dur="26">
                                          <p:stCondLst>
                                            <p:cond delay="1808"/>
                                          </p:stCondLst>
                                        </p:cTn>
                                        <p:tgtEl>
                                          <p:spTgt spid="5">
                                            <p:txEl>
                                              <p:pRg st="8" end="8"/>
                                            </p:txEl>
                                          </p:spTgt>
                                        </p:tgtEl>
                                      </p:cBhvr>
                                      <p:to x="100000" y="95000"/>
                                    </p:animScale>
                                    <p:animScale>
                                      <p:cBhvr>
                                        <p:cTn id="124" dur="166" decel="50000">
                                          <p:stCondLst>
                                            <p:cond delay="1834"/>
                                          </p:stCondLst>
                                        </p:cTn>
                                        <p:tgtEl>
                                          <p:spTgt spid="5">
                                            <p:txEl>
                                              <p:pRg st="8" end="8"/>
                                            </p:txEl>
                                          </p:spTgt>
                                        </p:tgtEl>
                                      </p:cBhvr>
                                      <p:to x="100000" y="100000"/>
                                    </p:animScale>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grpId="0" nodeType="clickEffect">
                                  <p:stCondLst>
                                    <p:cond delay="0"/>
                                  </p:stCondLst>
                                  <p:childTnLst>
                                    <p:set>
                                      <p:cBhvr>
                                        <p:cTn id="128" dur="1" fill="hold">
                                          <p:stCondLst>
                                            <p:cond delay="0"/>
                                          </p:stCondLst>
                                        </p:cTn>
                                        <p:tgtEl>
                                          <p:spTgt spid="5">
                                            <p:txEl>
                                              <p:pRg st="9" end="9"/>
                                            </p:txEl>
                                          </p:spTgt>
                                        </p:tgtEl>
                                        <p:attrNameLst>
                                          <p:attrName>style.visibility</p:attrName>
                                        </p:attrNameLst>
                                      </p:cBhvr>
                                      <p:to>
                                        <p:strVal val="visible"/>
                                      </p:to>
                                    </p:set>
                                    <p:animEffect transition="in" filter="wipe(down)">
                                      <p:cBhvr>
                                        <p:cTn id="129" dur="580">
                                          <p:stCondLst>
                                            <p:cond delay="0"/>
                                          </p:stCondLst>
                                        </p:cTn>
                                        <p:tgtEl>
                                          <p:spTgt spid="5">
                                            <p:txEl>
                                              <p:pRg st="9" end="9"/>
                                            </p:txEl>
                                          </p:spTgt>
                                        </p:tgtEl>
                                      </p:cBhvr>
                                    </p:animEffect>
                                    <p:anim calcmode="lin" valueType="num">
                                      <p:cBhvr>
                                        <p:cTn id="130" dur="1822" tmFilter="0,0; 0.14,0.36; 0.43,0.73; 0.71,0.91; 1.0,1.0">
                                          <p:stCondLst>
                                            <p:cond delay="0"/>
                                          </p:stCondLst>
                                        </p:cTn>
                                        <p:tgtEl>
                                          <p:spTgt spid="5">
                                            <p:txEl>
                                              <p:pRg st="9" end="9"/>
                                            </p:txEl>
                                          </p:spTgt>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
                                            <p:txEl>
                                              <p:pRg st="9" end="9"/>
                                            </p:txEl>
                                          </p:spTgt>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
                                            <p:txEl>
                                              <p:pRg st="9" end="9"/>
                                            </p:txEl>
                                          </p:spTgt>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
                                            <p:txEl>
                                              <p:pRg st="9" end="9"/>
                                            </p:txEl>
                                          </p:spTgt>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
                                            <p:txEl>
                                              <p:pRg st="9" end="9"/>
                                            </p:txEl>
                                          </p:spTgt>
                                        </p:tgtEl>
                                        <p:attrNameLst>
                                          <p:attrName>ppt_y</p:attrName>
                                        </p:attrNameLst>
                                      </p:cBhvr>
                                      <p:tavLst>
                                        <p:tav tm="0" fmla="#ppt_y-sin(pi*$)/81">
                                          <p:val>
                                            <p:fltVal val="0"/>
                                          </p:val>
                                        </p:tav>
                                        <p:tav tm="100000">
                                          <p:val>
                                            <p:fltVal val="1"/>
                                          </p:val>
                                        </p:tav>
                                      </p:tavLst>
                                    </p:anim>
                                    <p:animScale>
                                      <p:cBhvr>
                                        <p:cTn id="135" dur="26">
                                          <p:stCondLst>
                                            <p:cond delay="650"/>
                                          </p:stCondLst>
                                        </p:cTn>
                                        <p:tgtEl>
                                          <p:spTgt spid="5">
                                            <p:txEl>
                                              <p:pRg st="9" end="9"/>
                                            </p:txEl>
                                          </p:spTgt>
                                        </p:tgtEl>
                                      </p:cBhvr>
                                      <p:to x="100000" y="60000"/>
                                    </p:animScale>
                                    <p:animScale>
                                      <p:cBhvr>
                                        <p:cTn id="136" dur="166" decel="50000">
                                          <p:stCondLst>
                                            <p:cond delay="676"/>
                                          </p:stCondLst>
                                        </p:cTn>
                                        <p:tgtEl>
                                          <p:spTgt spid="5">
                                            <p:txEl>
                                              <p:pRg st="9" end="9"/>
                                            </p:txEl>
                                          </p:spTgt>
                                        </p:tgtEl>
                                      </p:cBhvr>
                                      <p:to x="100000" y="100000"/>
                                    </p:animScale>
                                    <p:animScale>
                                      <p:cBhvr>
                                        <p:cTn id="137" dur="26">
                                          <p:stCondLst>
                                            <p:cond delay="1312"/>
                                          </p:stCondLst>
                                        </p:cTn>
                                        <p:tgtEl>
                                          <p:spTgt spid="5">
                                            <p:txEl>
                                              <p:pRg st="9" end="9"/>
                                            </p:txEl>
                                          </p:spTgt>
                                        </p:tgtEl>
                                      </p:cBhvr>
                                      <p:to x="100000" y="80000"/>
                                    </p:animScale>
                                    <p:animScale>
                                      <p:cBhvr>
                                        <p:cTn id="138" dur="166" decel="50000">
                                          <p:stCondLst>
                                            <p:cond delay="1338"/>
                                          </p:stCondLst>
                                        </p:cTn>
                                        <p:tgtEl>
                                          <p:spTgt spid="5">
                                            <p:txEl>
                                              <p:pRg st="9" end="9"/>
                                            </p:txEl>
                                          </p:spTgt>
                                        </p:tgtEl>
                                      </p:cBhvr>
                                      <p:to x="100000" y="100000"/>
                                    </p:animScale>
                                    <p:animScale>
                                      <p:cBhvr>
                                        <p:cTn id="139" dur="26">
                                          <p:stCondLst>
                                            <p:cond delay="1642"/>
                                          </p:stCondLst>
                                        </p:cTn>
                                        <p:tgtEl>
                                          <p:spTgt spid="5">
                                            <p:txEl>
                                              <p:pRg st="9" end="9"/>
                                            </p:txEl>
                                          </p:spTgt>
                                        </p:tgtEl>
                                      </p:cBhvr>
                                      <p:to x="100000" y="90000"/>
                                    </p:animScale>
                                    <p:animScale>
                                      <p:cBhvr>
                                        <p:cTn id="140" dur="166" decel="50000">
                                          <p:stCondLst>
                                            <p:cond delay="1668"/>
                                          </p:stCondLst>
                                        </p:cTn>
                                        <p:tgtEl>
                                          <p:spTgt spid="5">
                                            <p:txEl>
                                              <p:pRg st="9" end="9"/>
                                            </p:txEl>
                                          </p:spTgt>
                                        </p:tgtEl>
                                      </p:cBhvr>
                                      <p:to x="100000" y="100000"/>
                                    </p:animScale>
                                    <p:animScale>
                                      <p:cBhvr>
                                        <p:cTn id="141" dur="26">
                                          <p:stCondLst>
                                            <p:cond delay="1808"/>
                                          </p:stCondLst>
                                        </p:cTn>
                                        <p:tgtEl>
                                          <p:spTgt spid="5">
                                            <p:txEl>
                                              <p:pRg st="9" end="9"/>
                                            </p:txEl>
                                          </p:spTgt>
                                        </p:tgtEl>
                                      </p:cBhvr>
                                      <p:to x="100000" y="95000"/>
                                    </p:animScale>
                                    <p:animScale>
                                      <p:cBhvr>
                                        <p:cTn id="142" dur="166" decel="50000">
                                          <p:stCondLst>
                                            <p:cond delay="1834"/>
                                          </p:stCondLst>
                                        </p:cTn>
                                        <p:tgtEl>
                                          <p:spTgt spid="5">
                                            <p:txEl>
                                              <p:pRg st="9" end="9"/>
                                            </p:txEl>
                                          </p:spTgt>
                                        </p:tgtEl>
                                      </p:cBhvr>
                                      <p:to x="100000" y="100000"/>
                                    </p:animScale>
                                  </p:childTnLst>
                                </p:cTn>
                              </p:par>
                              <p:par>
                                <p:cTn id="143" presetID="26" presetClass="entr" presetSubtype="0" fill="hold" grpId="0" nodeType="withEffect">
                                  <p:stCondLst>
                                    <p:cond delay="0"/>
                                  </p:stCondLst>
                                  <p:childTnLst>
                                    <p:set>
                                      <p:cBhvr>
                                        <p:cTn id="144" dur="1" fill="hold">
                                          <p:stCondLst>
                                            <p:cond delay="0"/>
                                          </p:stCondLst>
                                        </p:cTn>
                                        <p:tgtEl>
                                          <p:spTgt spid="5">
                                            <p:txEl>
                                              <p:pRg st="10" end="10"/>
                                            </p:txEl>
                                          </p:spTgt>
                                        </p:tgtEl>
                                        <p:attrNameLst>
                                          <p:attrName>style.visibility</p:attrName>
                                        </p:attrNameLst>
                                      </p:cBhvr>
                                      <p:to>
                                        <p:strVal val="visible"/>
                                      </p:to>
                                    </p:set>
                                    <p:animEffect transition="in" filter="wipe(down)">
                                      <p:cBhvr>
                                        <p:cTn id="145" dur="580">
                                          <p:stCondLst>
                                            <p:cond delay="0"/>
                                          </p:stCondLst>
                                        </p:cTn>
                                        <p:tgtEl>
                                          <p:spTgt spid="5">
                                            <p:txEl>
                                              <p:pRg st="10" end="10"/>
                                            </p:txEl>
                                          </p:spTgt>
                                        </p:tgtEl>
                                      </p:cBhvr>
                                    </p:animEffect>
                                    <p:anim calcmode="lin" valueType="num">
                                      <p:cBhvr>
                                        <p:cTn id="146" dur="1822" tmFilter="0,0; 0.14,0.36; 0.43,0.73; 0.71,0.91; 1.0,1.0">
                                          <p:stCondLst>
                                            <p:cond delay="0"/>
                                          </p:stCondLst>
                                        </p:cTn>
                                        <p:tgtEl>
                                          <p:spTgt spid="5">
                                            <p:txEl>
                                              <p:pRg st="10" end="10"/>
                                            </p:txEl>
                                          </p:spTgt>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5">
                                            <p:txEl>
                                              <p:pRg st="10" end="10"/>
                                            </p:txEl>
                                          </p:spTgt>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5">
                                            <p:txEl>
                                              <p:pRg st="10" end="10"/>
                                            </p:txEl>
                                          </p:spTgt>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5">
                                            <p:txEl>
                                              <p:pRg st="10" end="10"/>
                                            </p:txEl>
                                          </p:spTgt>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5">
                                            <p:txEl>
                                              <p:pRg st="10" end="10"/>
                                            </p:txEl>
                                          </p:spTgt>
                                        </p:tgtEl>
                                        <p:attrNameLst>
                                          <p:attrName>ppt_y</p:attrName>
                                        </p:attrNameLst>
                                      </p:cBhvr>
                                      <p:tavLst>
                                        <p:tav tm="0" fmla="#ppt_y-sin(pi*$)/81">
                                          <p:val>
                                            <p:fltVal val="0"/>
                                          </p:val>
                                        </p:tav>
                                        <p:tav tm="100000">
                                          <p:val>
                                            <p:fltVal val="1"/>
                                          </p:val>
                                        </p:tav>
                                      </p:tavLst>
                                    </p:anim>
                                    <p:animScale>
                                      <p:cBhvr>
                                        <p:cTn id="151" dur="26">
                                          <p:stCondLst>
                                            <p:cond delay="650"/>
                                          </p:stCondLst>
                                        </p:cTn>
                                        <p:tgtEl>
                                          <p:spTgt spid="5">
                                            <p:txEl>
                                              <p:pRg st="10" end="10"/>
                                            </p:txEl>
                                          </p:spTgt>
                                        </p:tgtEl>
                                      </p:cBhvr>
                                      <p:to x="100000" y="60000"/>
                                    </p:animScale>
                                    <p:animScale>
                                      <p:cBhvr>
                                        <p:cTn id="152" dur="166" decel="50000">
                                          <p:stCondLst>
                                            <p:cond delay="676"/>
                                          </p:stCondLst>
                                        </p:cTn>
                                        <p:tgtEl>
                                          <p:spTgt spid="5">
                                            <p:txEl>
                                              <p:pRg st="10" end="10"/>
                                            </p:txEl>
                                          </p:spTgt>
                                        </p:tgtEl>
                                      </p:cBhvr>
                                      <p:to x="100000" y="100000"/>
                                    </p:animScale>
                                    <p:animScale>
                                      <p:cBhvr>
                                        <p:cTn id="153" dur="26">
                                          <p:stCondLst>
                                            <p:cond delay="1312"/>
                                          </p:stCondLst>
                                        </p:cTn>
                                        <p:tgtEl>
                                          <p:spTgt spid="5">
                                            <p:txEl>
                                              <p:pRg st="10" end="10"/>
                                            </p:txEl>
                                          </p:spTgt>
                                        </p:tgtEl>
                                      </p:cBhvr>
                                      <p:to x="100000" y="80000"/>
                                    </p:animScale>
                                    <p:animScale>
                                      <p:cBhvr>
                                        <p:cTn id="154" dur="166" decel="50000">
                                          <p:stCondLst>
                                            <p:cond delay="1338"/>
                                          </p:stCondLst>
                                        </p:cTn>
                                        <p:tgtEl>
                                          <p:spTgt spid="5">
                                            <p:txEl>
                                              <p:pRg st="10" end="10"/>
                                            </p:txEl>
                                          </p:spTgt>
                                        </p:tgtEl>
                                      </p:cBhvr>
                                      <p:to x="100000" y="100000"/>
                                    </p:animScale>
                                    <p:animScale>
                                      <p:cBhvr>
                                        <p:cTn id="155" dur="26">
                                          <p:stCondLst>
                                            <p:cond delay="1642"/>
                                          </p:stCondLst>
                                        </p:cTn>
                                        <p:tgtEl>
                                          <p:spTgt spid="5">
                                            <p:txEl>
                                              <p:pRg st="10" end="10"/>
                                            </p:txEl>
                                          </p:spTgt>
                                        </p:tgtEl>
                                      </p:cBhvr>
                                      <p:to x="100000" y="90000"/>
                                    </p:animScale>
                                    <p:animScale>
                                      <p:cBhvr>
                                        <p:cTn id="156" dur="166" decel="50000">
                                          <p:stCondLst>
                                            <p:cond delay="1668"/>
                                          </p:stCondLst>
                                        </p:cTn>
                                        <p:tgtEl>
                                          <p:spTgt spid="5">
                                            <p:txEl>
                                              <p:pRg st="10" end="10"/>
                                            </p:txEl>
                                          </p:spTgt>
                                        </p:tgtEl>
                                      </p:cBhvr>
                                      <p:to x="100000" y="100000"/>
                                    </p:animScale>
                                    <p:animScale>
                                      <p:cBhvr>
                                        <p:cTn id="157" dur="26">
                                          <p:stCondLst>
                                            <p:cond delay="1808"/>
                                          </p:stCondLst>
                                        </p:cTn>
                                        <p:tgtEl>
                                          <p:spTgt spid="5">
                                            <p:txEl>
                                              <p:pRg st="10" end="10"/>
                                            </p:txEl>
                                          </p:spTgt>
                                        </p:tgtEl>
                                      </p:cBhvr>
                                      <p:to x="100000" y="95000"/>
                                    </p:animScale>
                                    <p:animScale>
                                      <p:cBhvr>
                                        <p:cTn id="158" dur="166" decel="50000">
                                          <p:stCondLst>
                                            <p:cond delay="1834"/>
                                          </p:stCondLst>
                                        </p:cTn>
                                        <p:tgtEl>
                                          <p:spTgt spid="5">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9856FD4-068A-4D85-B7F0-F5CB5032FF86}"/>
              </a:ext>
            </a:extLst>
          </p:cNvPr>
          <p:cNvSpPr>
            <a:spLocks noGrp="1"/>
          </p:cNvSpPr>
          <p:nvPr>
            <p:ph type="title"/>
          </p:nvPr>
        </p:nvSpPr>
        <p:spPr>
          <a:xfrm>
            <a:off x="457200" y="228600"/>
            <a:ext cx="8229600" cy="914400"/>
          </a:xfrm>
        </p:spPr>
        <p:txBody>
          <a:bodyPr/>
          <a:lstStyle/>
          <a:p>
            <a:r>
              <a:rPr lang="en-US" dirty="0"/>
              <a:t>Acanthosis Nigricans</a:t>
            </a:r>
          </a:p>
        </p:txBody>
      </p:sp>
      <p:pic>
        <p:nvPicPr>
          <p:cNvPr id="6" name="Content Placeholder 5">
            <a:extLst>
              <a:ext uri="{FF2B5EF4-FFF2-40B4-BE49-F238E27FC236}">
                <a16:creationId xmlns:a16="http://schemas.microsoft.com/office/drawing/2014/main" id="{12EC89AE-6183-4B6F-80CF-070D126B9C49}"/>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132" r="30370" b="2"/>
          <a:stretch/>
        </p:blipFill>
        <p:spPr>
          <a:xfrm>
            <a:off x="457200" y="1219200"/>
            <a:ext cx="4041648" cy="4937760"/>
          </a:xfrm>
          <a:noFill/>
        </p:spPr>
      </p:pic>
      <p:sp>
        <p:nvSpPr>
          <p:cNvPr id="14" name="Content Placeholder 3">
            <a:extLst>
              <a:ext uri="{FF2B5EF4-FFF2-40B4-BE49-F238E27FC236}">
                <a16:creationId xmlns:a16="http://schemas.microsoft.com/office/drawing/2014/main" id="{008F552D-30AB-4F79-9C72-71BF54D65396}"/>
              </a:ext>
            </a:extLst>
          </p:cNvPr>
          <p:cNvSpPr>
            <a:spLocks noGrp="1"/>
          </p:cNvSpPr>
          <p:nvPr>
            <p:ph sz="quarter" idx="2"/>
          </p:nvPr>
        </p:nvSpPr>
        <p:spPr>
          <a:xfrm>
            <a:off x="4498848" y="1219200"/>
            <a:ext cx="4254246" cy="5486400"/>
          </a:xfrm>
        </p:spPr>
        <p:txBody>
          <a:bodyPr>
            <a:normAutofit fontScale="47500" lnSpcReduction="20000"/>
          </a:bodyPr>
          <a:lstStyle/>
          <a:p>
            <a:pPr>
              <a:lnSpc>
                <a:spcPct val="120000"/>
              </a:lnSpc>
            </a:pPr>
            <a:r>
              <a:rPr lang="en-US" sz="5100" dirty="0"/>
              <a:t>A skin disorder characterized by darkening (hyperpigmentation) and thickening (hyperkeratosis)of the skin</a:t>
            </a:r>
          </a:p>
          <a:p>
            <a:pPr lvl="1">
              <a:lnSpc>
                <a:spcPct val="120000"/>
              </a:lnSpc>
            </a:pPr>
            <a:r>
              <a:rPr lang="en-US" sz="3800" dirty="0"/>
              <a:t>mainly in the folds of the skin in the armpit (axilla), groin and back of the neck.</a:t>
            </a:r>
          </a:p>
          <a:p>
            <a:pPr>
              <a:lnSpc>
                <a:spcPct val="120000"/>
              </a:lnSpc>
            </a:pPr>
            <a:r>
              <a:rPr lang="en-US" sz="5100" dirty="0"/>
              <a:t>Acanthosis nigricans is not a skin disease per se but a cutaneous sign of an underlying condition or disease.</a:t>
            </a:r>
          </a:p>
          <a:p>
            <a:pPr lvl="1">
              <a:lnSpc>
                <a:spcPct val="120000"/>
              </a:lnSpc>
            </a:pPr>
            <a:r>
              <a:rPr lang="en-US" sz="3800" dirty="0"/>
              <a:t>Associated with extra weight and insulin resistance</a:t>
            </a:r>
          </a:p>
          <a:p>
            <a:pPr lvl="1">
              <a:lnSpc>
                <a:spcPct val="120000"/>
              </a:lnSpc>
            </a:pPr>
            <a:endParaRPr lang="en-US" sz="3800" dirty="0"/>
          </a:p>
          <a:p>
            <a:endParaRPr lang="en-US" dirty="0"/>
          </a:p>
        </p:txBody>
      </p:sp>
    </p:spTree>
    <p:extLst>
      <p:ext uri="{BB962C8B-B14F-4D97-AF65-F5344CB8AC3E}">
        <p14:creationId xmlns:p14="http://schemas.microsoft.com/office/powerpoint/2010/main" val="355075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ltifactorial approach to reduction in risk of diabetes complications.">
            <a:extLst>
              <a:ext uri="{FF2B5EF4-FFF2-40B4-BE49-F238E27FC236}">
                <a16:creationId xmlns:a16="http://schemas.microsoft.com/office/drawing/2014/main" id="{E1944D33-0EEF-F0AB-2964-D20D57732D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76200"/>
            <a:ext cx="6608827" cy="5997512"/>
          </a:xfrm>
          <a:prstGeom prst="rect">
            <a:avLst/>
          </a:prstGeom>
          <a:solidFill>
            <a:srgbClr val="FFFFFF"/>
          </a:solidFill>
        </p:spPr>
      </p:pic>
      <p:pic>
        <p:nvPicPr>
          <p:cNvPr id="3" name="Picture 2">
            <a:extLst>
              <a:ext uri="{FF2B5EF4-FFF2-40B4-BE49-F238E27FC236}">
                <a16:creationId xmlns:a16="http://schemas.microsoft.com/office/drawing/2014/main" id="{85824E8F-B98A-DE9C-9CB0-173DDB316376}"/>
              </a:ext>
            </a:extLst>
          </p:cNvPr>
          <p:cNvPicPr>
            <a:picLocks noChangeAspect="1"/>
          </p:cNvPicPr>
          <p:nvPr/>
        </p:nvPicPr>
        <p:blipFill>
          <a:blip r:embed="rId3"/>
          <a:stretch>
            <a:fillRect/>
          </a:stretch>
        </p:blipFill>
        <p:spPr>
          <a:xfrm>
            <a:off x="1905000" y="6099297"/>
            <a:ext cx="5892991" cy="731809"/>
          </a:xfrm>
          <a:prstGeom prst="rect">
            <a:avLst/>
          </a:prstGeom>
        </p:spPr>
      </p:pic>
    </p:spTree>
    <p:extLst>
      <p:ext uri="{BB962C8B-B14F-4D97-AF65-F5344CB8AC3E}">
        <p14:creationId xmlns:p14="http://schemas.microsoft.com/office/powerpoint/2010/main" val="437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Assess ASCVD and Heart Failure Risk Yearly</a:t>
            </a:r>
          </a:p>
        </p:txBody>
      </p:sp>
      <p:sp>
        <p:nvSpPr>
          <p:cNvPr id="3" name="Content Placeholder 2"/>
          <p:cNvSpPr>
            <a:spLocks noGrp="1"/>
          </p:cNvSpPr>
          <p:nvPr>
            <p:ph sz="quarter" idx="1"/>
          </p:nvPr>
        </p:nvSpPr>
        <p:spPr>
          <a:xfrm>
            <a:off x="533400" y="1219200"/>
            <a:ext cx="8153400" cy="5334000"/>
          </a:xfrm>
        </p:spPr>
        <p:txBody>
          <a:bodyPr>
            <a:normAutofit fontScale="77500" lnSpcReduction="20000"/>
          </a:bodyPr>
          <a:lstStyle/>
          <a:p>
            <a:pPr>
              <a:lnSpc>
                <a:spcPct val="120000"/>
              </a:lnSpc>
            </a:pPr>
            <a:r>
              <a:rPr lang="en-US" dirty="0"/>
              <a:t>Duration of diabetes &amp; 55+</a:t>
            </a:r>
          </a:p>
          <a:p>
            <a:pPr>
              <a:lnSpc>
                <a:spcPct val="120000"/>
              </a:lnSpc>
            </a:pPr>
            <a:r>
              <a:rPr lang="en-US" dirty="0"/>
              <a:t>BMI</a:t>
            </a:r>
          </a:p>
          <a:p>
            <a:pPr>
              <a:lnSpc>
                <a:spcPct val="120000"/>
              </a:lnSpc>
            </a:pPr>
            <a:r>
              <a:rPr lang="en-US" dirty="0"/>
              <a:t>Hypertension</a:t>
            </a:r>
          </a:p>
          <a:p>
            <a:pPr>
              <a:lnSpc>
                <a:spcPct val="120000"/>
              </a:lnSpc>
            </a:pPr>
            <a:r>
              <a:rPr lang="en-US" dirty="0"/>
              <a:t>Dyslipidemia</a:t>
            </a:r>
          </a:p>
          <a:p>
            <a:pPr>
              <a:lnSpc>
                <a:spcPct val="120000"/>
              </a:lnSpc>
            </a:pPr>
            <a:r>
              <a:rPr lang="en-US" dirty="0"/>
              <a:t>Smoking </a:t>
            </a:r>
          </a:p>
          <a:p>
            <a:pPr>
              <a:lnSpc>
                <a:spcPct val="120000"/>
              </a:lnSpc>
            </a:pPr>
            <a:r>
              <a:rPr lang="en-US" dirty="0"/>
              <a:t>Family history of premature coronary disease</a:t>
            </a:r>
          </a:p>
          <a:p>
            <a:pPr>
              <a:lnSpc>
                <a:spcPct val="120000"/>
              </a:lnSpc>
            </a:pPr>
            <a:r>
              <a:rPr lang="en-US" dirty="0"/>
              <a:t>Chronic kidney disease – presence of albuminuria</a:t>
            </a:r>
          </a:p>
          <a:p>
            <a:endParaRPr lang="en-US" dirty="0"/>
          </a:p>
          <a:p>
            <a:pPr marL="0" indent="0" algn="ctr">
              <a:buNone/>
            </a:pPr>
            <a:r>
              <a:rPr lang="en-US" sz="3000" b="0" i="1" dirty="0">
                <a:solidFill>
                  <a:srgbClr val="0070C0"/>
                </a:solidFill>
                <a:effectLst/>
                <a:latin typeface="Helvetica Neue"/>
              </a:rPr>
              <a:t>Treat modifiable risk factors as described in ADA guidelines.</a:t>
            </a:r>
            <a:endParaRPr lang="en-US" sz="3000" i="1" dirty="0">
              <a:solidFill>
                <a:srgbClr val="0070C0"/>
              </a:solidFill>
            </a:endParaRPr>
          </a:p>
          <a:p>
            <a:endParaRPr lang="en-US" dirty="0"/>
          </a:p>
        </p:txBody>
      </p:sp>
      <p:pic>
        <p:nvPicPr>
          <p:cNvPr id="4" name="Picture 3">
            <a:extLst>
              <a:ext uri="{FF2B5EF4-FFF2-40B4-BE49-F238E27FC236}">
                <a16:creationId xmlns:a16="http://schemas.microsoft.com/office/drawing/2014/main" id="{50CCBC35-F360-48A2-9633-CA9DE8E7A206}"/>
              </a:ext>
            </a:extLst>
          </p:cNvPr>
          <p:cNvPicPr>
            <a:picLocks noChangeAspect="1"/>
          </p:cNvPicPr>
          <p:nvPr/>
        </p:nvPicPr>
        <p:blipFill>
          <a:blip r:embed="rId2"/>
          <a:stretch>
            <a:fillRect/>
          </a:stretch>
        </p:blipFill>
        <p:spPr>
          <a:xfrm>
            <a:off x="5549878" y="1362456"/>
            <a:ext cx="3130826" cy="2057400"/>
          </a:xfrm>
          <a:prstGeom prst="rect">
            <a:avLst/>
          </a:prstGeom>
        </p:spPr>
      </p:pic>
    </p:spTree>
    <p:extLst>
      <p:ext uri="{BB962C8B-B14F-4D97-AF65-F5344CB8AC3E}">
        <p14:creationId xmlns:p14="http://schemas.microsoft.com/office/powerpoint/2010/main" val="147664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fontScale="90000"/>
          </a:bodyPr>
          <a:lstStyle/>
          <a:p>
            <a:r>
              <a:rPr lang="en-US" dirty="0"/>
              <a:t>BP Treatment in addition to Lifestyle</a:t>
            </a:r>
          </a:p>
        </p:txBody>
      </p:sp>
      <p:sp>
        <p:nvSpPr>
          <p:cNvPr id="6" name="Content Placeholder 5"/>
          <p:cNvSpPr>
            <a:spLocks noGrp="1"/>
          </p:cNvSpPr>
          <p:nvPr>
            <p:ph sz="quarter" idx="1"/>
          </p:nvPr>
        </p:nvSpPr>
        <p:spPr>
          <a:xfrm>
            <a:off x="457200" y="1250835"/>
            <a:ext cx="6934200" cy="5290038"/>
          </a:xfrm>
        </p:spPr>
        <p:txBody>
          <a:bodyPr>
            <a:normAutofit fontScale="92500" lnSpcReduction="10000"/>
          </a:bodyPr>
          <a:lstStyle/>
          <a:p>
            <a:r>
              <a:rPr lang="en-US" b="1" dirty="0"/>
              <a:t>First Line B/P Drugs if 130/80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150 /90 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2" name="Picture 1">
            <a:extLst>
              <a:ext uri="{FF2B5EF4-FFF2-40B4-BE49-F238E27FC236}">
                <a16:creationId xmlns:a16="http://schemas.microsoft.com/office/drawing/2014/main" id="{1E42F007-7620-7C75-0BC4-87C1728ED299}"/>
              </a:ext>
            </a:extLst>
          </p:cNvPr>
          <p:cNvPicPr>
            <a:picLocks noChangeAspect="1"/>
          </p:cNvPicPr>
          <p:nvPr/>
        </p:nvPicPr>
        <p:blipFill>
          <a:blip r:embed="rId4"/>
          <a:stretch>
            <a:fillRect/>
          </a:stretch>
        </p:blipFill>
        <p:spPr>
          <a:xfrm>
            <a:off x="5867400" y="6440986"/>
            <a:ext cx="3076312" cy="382026"/>
          </a:xfrm>
          <a:prstGeom prst="rect">
            <a:avLst/>
          </a:prstGeom>
        </p:spPr>
      </p:pic>
    </p:spTree>
    <p:custDataLst>
      <p:tags r:id="rId1"/>
    </p:custDataLst>
    <p:extLst>
      <p:ext uri="{BB962C8B-B14F-4D97-AF65-F5344CB8AC3E}">
        <p14:creationId xmlns:p14="http://schemas.microsoft.com/office/powerpoint/2010/main" val="195110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p:txBody>
          <a:bodyPr/>
          <a:lstStyle/>
          <a:p>
            <a:r>
              <a:rPr lang="en-US" dirty="0"/>
              <a:t>Lipid and HTN Meds Cheat Sheets</a:t>
            </a:r>
          </a:p>
        </p:txBody>
      </p:sp>
      <p:pic>
        <p:nvPicPr>
          <p:cNvPr id="6" name="Content Placeholder 5">
            <a:extLst>
              <a:ext uri="{FF2B5EF4-FFF2-40B4-BE49-F238E27FC236}">
                <a16:creationId xmlns:a16="http://schemas.microsoft.com/office/drawing/2014/main" id="{99806881-7376-8DDE-DB67-250FEC2EE2C6}"/>
              </a:ext>
            </a:extLst>
          </p:cNvPr>
          <p:cNvPicPr>
            <a:picLocks noGrp="1" noChangeAspect="1"/>
          </p:cNvPicPr>
          <p:nvPr>
            <p:ph sz="quarter" idx="1"/>
          </p:nvPr>
        </p:nvPicPr>
        <p:blipFill>
          <a:blip r:embed="rId2"/>
          <a:stretch>
            <a:fillRect/>
          </a:stretch>
        </p:blipFill>
        <p:spPr>
          <a:xfrm>
            <a:off x="426720" y="1218523"/>
            <a:ext cx="4041775" cy="3542790"/>
          </a:xfrm>
        </p:spPr>
      </p:pic>
      <p:pic>
        <p:nvPicPr>
          <p:cNvPr id="8" name="Content Placeholder 7">
            <a:extLst>
              <a:ext uri="{FF2B5EF4-FFF2-40B4-BE49-F238E27FC236}">
                <a16:creationId xmlns:a16="http://schemas.microsoft.com/office/drawing/2014/main" id="{D8BDE182-6C0C-ACCA-D1F5-163FB83E46DC}"/>
              </a:ext>
            </a:extLst>
          </p:cNvPr>
          <p:cNvPicPr>
            <a:picLocks noGrp="1" noChangeAspect="1"/>
          </p:cNvPicPr>
          <p:nvPr>
            <p:ph sz="quarter" idx="2"/>
          </p:nvPr>
        </p:nvPicPr>
        <p:blipFill>
          <a:blip r:embed="rId3"/>
          <a:stretch>
            <a:fillRect/>
          </a:stretch>
        </p:blipFill>
        <p:spPr>
          <a:xfrm>
            <a:off x="4687697" y="1272031"/>
            <a:ext cx="4041775" cy="3924467"/>
          </a:xfrm>
        </p:spPr>
      </p:pic>
      <p:sp>
        <p:nvSpPr>
          <p:cNvPr id="9" name="TextBox 8">
            <a:extLst>
              <a:ext uri="{FF2B5EF4-FFF2-40B4-BE49-F238E27FC236}">
                <a16:creationId xmlns:a16="http://schemas.microsoft.com/office/drawing/2014/main" id="{068B8B5A-0A43-0AA3-0250-C11AD15D076E}"/>
              </a:ext>
            </a:extLst>
          </p:cNvPr>
          <p:cNvSpPr txBox="1"/>
          <p:nvPr/>
        </p:nvSpPr>
        <p:spPr>
          <a:xfrm>
            <a:off x="772795" y="5524006"/>
            <a:ext cx="7391400" cy="1200329"/>
          </a:xfrm>
          <a:prstGeom prst="rect">
            <a:avLst/>
          </a:prstGeom>
          <a:noFill/>
        </p:spPr>
        <p:txBody>
          <a:bodyPr wrap="square" rtlCol="0">
            <a:spAutoFit/>
          </a:bodyPr>
          <a:lstStyle/>
          <a:p>
            <a:pPr algn="ctr"/>
            <a:r>
              <a:rPr lang="en-US" dirty="0"/>
              <a:t>Website: </a:t>
            </a:r>
            <a:r>
              <a:rPr lang="en-US" dirty="0">
                <a:hlinkClick r:id="rId4"/>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spTree>
    <p:extLst>
      <p:ext uri="{BB962C8B-B14F-4D97-AF65-F5344CB8AC3E}">
        <p14:creationId xmlns:p14="http://schemas.microsoft.com/office/powerpoint/2010/main" val="196161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550FC6A3-C03C-CE7B-6F4B-2AC8ED9BA3A5}"/>
              </a:ext>
            </a:extLst>
          </p:cNvPr>
          <p:cNvPicPr>
            <a:picLocks noGrp="1" noChangeAspect="1"/>
          </p:cNvPicPr>
          <p:nvPr>
            <p:ph sz="quarter" idx="1"/>
          </p:nvPr>
        </p:nvPicPr>
        <p:blipFill>
          <a:blip r:embed="rId2"/>
          <a:stretch>
            <a:fillRect/>
          </a:stretch>
        </p:blipFill>
        <p:spPr>
          <a:xfrm>
            <a:off x="170999" y="1371600"/>
            <a:ext cx="8802002" cy="4798615"/>
          </a:xfrm>
        </p:spPr>
      </p:pic>
      <p:pic>
        <p:nvPicPr>
          <p:cNvPr id="10" name="Picture 9">
            <a:extLst>
              <a:ext uri="{FF2B5EF4-FFF2-40B4-BE49-F238E27FC236}">
                <a16:creationId xmlns:a16="http://schemas.microsoft.com/office/drawing/2014/main" id="{08F9FD06-918D-6FA9-97E9-E9FFD9169B40}"/>
              </a:ext>
            </a:extLst>
          </p:cNvPr>
          <p:cNvPicPr>
            <a:picLocks noChangeAspect="1"/>
          </p:cNvPicPr>
          <p:nvPr/>
        </p:nvPicPr>
        <p:blipFill>
          <a:blip r:embed="rId3"/>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9865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6</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257800" cy="5486400"/>
          </a:xfrm>
        </p:spPr>
        <p:txBody>
          <a:bodyPr>
            <a:normAutofit fontScale="92500" lnSpcReduction="20000"/>
          </a:bodyPr>
          <a:lstStyle/>
          <a:p>
            <a:pPr marL="0" indent="0">
              <a:lnSpc>
                <a:spcPct val="120000"/>
              </a:lnSpc>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sp>
        <p:nvSpPr>
          <p:cNvPr id="4" name="Oval 3">
            <a:extLst>
              <a:ext uri="{FF2B5EF4-FFF2-40B4-BE49-F238E27FC236}">
                <a16:creationId xmlns:a16="http://schemas.microsoft.com/office/drawing/2014/main" id="{DC832EFA-5B97-738B-34CF-A55B70227E98}"/>
              </a:ext>
            </a:extLst>
          </p:cNvPr>
          <p:cNvSpPr/>
          <p:nvPr/>
        </p:nvSpPr>
        <p:spPr>
          <a:xfrm>
            <a:off x="350655" y="4876800"/>
            <a:ext cx="4866640" cy="829699"/>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oom wearing Hawaiian necklace">
            <a:extLst>
              <a:ext uri="{FF2B5EF4-FFF2-40B4-BE49-F238E27FC236}">
                <a16:creationId xmlns:a16="http://schemas.microsoft.com/office/drawing/2014/main" id="{44C52CA2-1F92-D654-CC20-2F1DDFA77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409" y="1524000"/>
            <a:ext cx="3392052" cy="2256819"/>
          </a:xfrm>
          <a:prstGeom prst="rect">
            <a:avLst/>
          </a:prstGeom>
        </p:spPr>
      </p:pic>
    </p:spTree>
    <p:extLst>
      <p:ext uri="{BB962C8B-B14F-4D97-AF65-F5344CB8AC3E}">
        <p14:creationId xmlns:p14="http://schemas.microsoft.com/office/powerpoint/2010/main" val="341591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40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a:xfrm>
            <a:off x="457200" y="1219200"/>
            <a:ext cx="4041648" cy="5181600"/>
          </a:xfrm>
        </p:spPr>
        <p:txBody>
          <a:bodyPr>
            <a:normAutofit fontScale="70000" lnSpcReduction="20000"/>
          </a:bodyPr>
          <a:lstStyle/>
          <a:p>
            <a:pPr algn="l">
              <a:lnSpc>
                <a:spcPct val="120000"/>
              </a:lnSpc>
            </a:pPr>
            <a:r>
              <a:rPr lang="en-US" dirty="0">
                <a:solidFill>
                  <a:srgbClr val="000000"/>
                </a:solidFill>
                <a:ea typeface="Calibri" panose="020F0502020204030204" pitchFamily="34" charset="0"/>
                <a:cs typeface="Calibri" panose="020F0502020204030204" pitchFamily="34" charset="0"/>
              </a:rPr>
              <a:t>F</a:t>
            </a:r>
            <a:r>
              <a:rPr lang="en-US" b="0" i="0" dirty="0">
                <a:solidFill>
                  <a:srgbClr val="000000"/>
                </a:solidFill>
                <a:effectLst/>
                <a:ea typeface="Calibri" panose="020F0502020204030204" pitchFamily="34" charset="0"/>
                <a:cs typeface="Calibri" panose="020F0502020204030204" pitchFamily="34" charset="0"/>
              </a:rPr>
              <a:t>or people with diabetes aged 40–75:</a:t>
            </a:r>
          </a:p>
          <a:p>
            <a:pPr algn="l">
              <a:lnSpc>
                <a:spcPct val="120000"/>
              </a:lnSpc>
            </a:pPr>
            <a:r>
              <a:rPr lang="en-US" dirty="0">
                <a:solidFill>
                  <a:srgbClr val="000000"/>
                </a:solidFill>
                <a:ea typeface="Calibri" panose="020F0502020204030204" pitchFamily="34" charset="0"/>
                <a:cs typeface="Calibri" panose="020F0502020204030204" pitchFamily="34" charset="0"/>
              </a:rPr>
              <a:t>No ACSVD Risk </a:t>
            </a:r>
            <a:r>
              <a:rPr lang="en-US" b="0" i="0" dirty="0">
                <a:solidFill>
                  <a:srgbClr val="000000"/>
                </a:solidFill>
                <a:effectLst/>
                <a:ea typeface="Calibri" panose="020F0502020204030204" pitchFamily="34" charset="0"/>
                <a:cs typeface="Calibri" panose="020F0502020204030204" pitchFamily="34" charset="0"/>
              </a:rPr>
              <a:t>– Start Moderate intensity statin</a:t>
            </a:r>
          </a:p>
          <a:p>
            <a:pPr algn="l">
              <a:lnSpc>
                <a:spcPct val="120000"/>
              </a:lnSpc>
            </a:pPr>
            <a:r>
              <a:rPr lang="en-US" dirty="0">
                <a:solidFill>
                  <a:srgbClr val="000000"/>
                </a:solidFill>
                <a:ea typeface="Calibri" panose="020F0502020204030204" pitchFamily="34" charset="0"/>
                <a:cs typeface="Calibri" panose="020F0502020204030204" pitchFamily="34" charset="0"/>
              </a:rPr>
              <a:t>H</a:t>
            </a:r>
            <a:r>
              <a:rPr lang="en-US" i="0" dirty="0">
                <a:solidFill>
                  <a:srgbClr val="000000"/>
                </a:solidFill>
                <a:effectLst/>
                <a:ea typeface="Calibri" panose="020F0502020204030204" pitchFamily="34" charset="0"/>
                <a:cs typeface="Calibri" panose="020F0502020204030204" pitchFamily="34" charset="0"/>
              </a:rPr>
              <a:t>igher cardiovascular risk*</a:t>
            </a:r>
          </a:p>
          <a:p>
            <a:pPr lvl="1">
              <a:lnSpc>
                <a:spcPct val="120000"/>
              </a:lnSpc>
            </a:pPr>
            <a:r>
              <a:rPr lang="en-US" sz="22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200" b="0" i="0" dirty="0" err="1">
                <a:solidFill>
                  <a:srgbClr val="000000"/>
                </a:solidFill>
                <a:effectLst/>
                <a:ea typeface="Calibri" panose="020F0502020204030204" pitchFamily="34" charset="0"/>
                <a:cs typeface="Calibri" panose="020F0502020204030204" pitchFamily="34" charset="0"/>
              </a:rPr>
              <a:t>hx</a:t>
            </a:r>
            <a:r>
              <a:rPr lang="en-US" sz="22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High-intensity statin </a:t>
            </a:r>
            <a:r>
              <a:rPr lang="en-US" sz="2200" b="0" i="0" dirty="0">
                <a:solidFill>
                  <a:srgbClr val="000000"/>
                </a:solidFill>
                <a:effectLst/>
                <a:ea typeface="Calibri" panose="020F0502020204030204" pitchFamily="34" charset="0"/>
                <a:cs typeface="Calibri" panose="020F0502020204030204" pitchFamily="34" charset="0"/>
              </a:rPr>
              <a:t>therapy is recommended</a:t>
            </a:r>
          </a:p>
          <a:p>
            <a:pPr>
              <a:lnSpc>
                <a:spcPct val="120000"/>
              </a:lnSpc>
            </a:pPr>
            <a:r>
              <a:rPr lang="en-US" sz="28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a:lnSpc>
                <a:spcPct val="120000"/>
              </a:lnSpc>
            </a:pPr>
            <a:r>
              <a:rPr lang="en-US" sz="2600" b="1" i="0" dirty="0">
                <a:solidFill>
                  <a:srgbClr val="000000"/>
                </a:solidFill>
                <a:effectLst/>
                <a:ea typeface="Calibri" panose="020F0502020204030204" pitchFamily="34" charset="0"/>
                <a:cs typeface="Calibri" panose="020F0502020204030204" pitchFamily="34" charset="0"/>
              </a:rPr>
              <a:t>Target LDL cholesterol &lt;70 mg/dL. </a:t>
            </a:r>
            <a:endParaRPr lang="en-US" sz="26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fontScale="70000" lnSpcReduction="20000"/>
          </a:bodyPr>
          <a:lstStyle/>
          <a:p>
            <a:pPr algn="ctr">
              <a:lnSpc>
                <a:spcPct val="120000"/>
              </a:lnSpc>
            </a:pPr>
            <a:r>
              <a:rPr lang="en-US"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28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981" y="3962400"/>
            <a:ext cx="2743200" cy="1829704"/>
          </a:xfrm>
          <a:prstGeom prst="rect">
            <a:avLst/>
          </a:prstGeom>
        </p:spPr>
      </p:pic>
      <p:pic>
        <p:nvPicPr>
          <p:cNvPr id="4" name="Picture 3">
            <a:extLst>
              <a:ext uri="{FF2B5EF4-FFF2-40B4-BE49-F238E27FC236}">
                <a16:creationId xmlns:a16="http://schemas.microsoft.com/office/drawing/2014/main" id="{48827125-E89F-9CA8-0D14-846BB7C8779B}"/>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49382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pic>
        <p:nvPicPr>
          <p:cNvPr id="3" name="Picture 2">
            <a:extLst>
              <a:ext uri="{FF2B5EF4-FFF2-40B4-BE49-F238E27FC236}">
                <a16:creationId xmlns:a16="http://schemas.microsoft.com/office/drawing/2014/main" id="{A330EE1A-CC99-6022-4047-91EF5AE7BFA6}"/>
              </a:ext>
            </a:extLst>
          </p:cNvPr>
          <p:cNvPicPr>
            <a:picLocks noChangeAspect="1"/>
          </p:cNvPicPr>
          <p:nvPr/>
        </p:nvPicPr>
        <p:blipFill>
          <a:blip r:embed="rId3"/>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75164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638799" y="1219201"/>
            <a:ext cx="2801815" cy="2930688"/>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401580" y="4197633"/>
            <a:ext cx="3581400" cy="2308324"/>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Drivers</a:t>
            </a:r>
          </a:p>
          <a:p>
            <a:pPr marL="285750" indent="-285750">
              <a:buFontTx/>
              <a:buChar char="-"/>
            </a:pPr>
            <a:r>
              <a:rPr lang="en-US" dirty="0"/>
              <a:t>In work settings</a:t>
            </a:r>
          </a:p>
          <a:p>
            <a:pPr marL="285750" indent="-285750">
              <a:buFontTx/>
              <a:buChar char="-"/>
            </a:pPr>
            <a:r>
              <a:rPr lang="en-US" dirty="0"/>
              <a:t>In Detention Facilities</a:t>
            </a:r>
          </a:p>
          <a:p>
            <a:pPr marL="285750" indent="-285750">
              <a:buFontTx/>
              <a:buChar char="-"/>
            </a:pPr>
            <a:r>
              <a:rPr lang="en-US" dirty="0"/>
              <a:t>Insulin Access &amp; Affordability</a:t>
            </a:r>
          </a:p>
        </p:txBody>
      </p:sp>
      <p:pic>
        <p:nvPicPr>
          <p:cNvPr id="7" name="Picture 6">
            <a:extLst>
              <a:ext uri="{FF2B5EF4-FFF2-40B4-BE49-F238E27FC236}">
                <a16:creationId xmlns:a16="http://schemas.microsoft.com/office/drawing/2014/main" id="{179E02A6-0C58-071C-1DBA-9509C64B3417}"/>
              </a:ext>
            </a:extLst>
          </p:cNvPr>
          <p:cNvPicPr>
            <a:picLocks noChangeAspect="1"/>
          </p:cNvPicPr>
          <p:nvPr/>
        </p:nvPicPr>
        <p:blipFill>
          <a:blip r:embed="rId4"/>
          <a:stretch>
            <a:fillRect/>
          </a:stretch>
        </p:blipFill>
        <p:spPr>
          <a:xfrm>
            <a:off x="595809" y="6413314"/>
            <a:ext cx="4249615" cy="355616"/>
          </a:xfrm>
          <a:prstGeom prst="rect">
            <a:avLst/>
          </a:prstGeom>
        </p:spPr>
      </p:pic>
    </p:spTree>
    <p:custDataLst>
      <p:tags r:id="rId1"/>
    </p:custDataLst>
    <p:extLst>
      <p:ext uri="{BB962C8B-B14F-4D97-AF65-F5344CB8AC3E}">
        <p14:creationId xmlns:p14="http://schemas.microsoft.com/office/powerpoint/2010/main" val="8588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93739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330" y="1102080"/>
            <a:ext cx="7123470" cy="5638800"/>
          </a:xfrm>
        </p:spPr>
        <p:txBody>
          <a:bodyPr>
            <a:normAutofit/>
          </a:bodyPr>
          <a:lstStyle/>
          <a:p>
            <a:r>
              <a:rPr lang="en-US" sz="2400" b="0" i="0" dirty="0">
                <a:effectLst/>
              </a:rPr>
              <a:t>For people of all ages with diabetes and atherosclerotic cardiovascular disease:</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cholesterol goal of &lt;55.</a:t>
            </a:r>
          </a:p>
          <a:p>
            <a:pPr lvl="1">
              <a:buFont typeface="Arial" panose="020B0604020202020204" pitchFamily="34" charset="0"/>
              <a:buChar char="•"/>
            </a:pPr>
            <a:r>
              <a:rPr lang="en-US" sz="2400" b="0" i="0" dirty="0">
                <a:effectLst/>
              </a:rPr>
              <a:t>Addition of ezetimibe or a PCSK9 inhibitor with proven benefit in recommended if goal is not achieved on maximum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7225036" y="1295400"/>
            <a:ext cx="1780529" cy="2175307"/>
          </a:xfrm>
          <a:prstGeom prst="rect">
            <a:avLst/>
          </a:prstGeom>
          <a:noFill/>
        </p:spPr>
      </p:pic>
      <p:pic>
        <p:nvPicPr>
          <p:cNvPr id="4" name="Picture 3">
            <a:extLst>
              <a:ext uri="{FF2B5EF4-FFF2-40B4-BE49-F238E27FC236}">
                <a16:creationId xmlns:a16="http://schemas.microsoft.com/office/drawing/2014/main" id="{19D9B231-516E-F828-4B35-0E99CBB7AE7B}"/>
              </a:ext>
            </a:extLst>
          </p:cNvPr>
          <p:cNvPicPr>
            <a:picLocks noChangeAspect="1"/>
          </p:cNvPicPr>
          <p:nvPr/>
        </p:nvPicPr>
        <p:blipFill>
          <a:blip r:embed="rId3"/>
          <a:stretch>
            <a:fillRect/>
          </a:stretch>
        </p:blipFill>
        <p:spPr>
          <a:xfrm>
            <a:off x="5257800" y="6308911"/>
            <a:ext cx="3735808" cy="463924"/>
          </a:xfrm>
          <a:prstGeom prst="rect">
            <a:avLst/>
          </a:prstGeom>
        </p:spPr>
      </p:pic>
      <p:pic>
        <p:nvPicPr>
          <p:cNvPr id="8" name="Picture 7">
            <a:extLst>
              <a:ext uri="{FF2B5EF4-FFF2-40B4-BE49-F238E27FC236}">
                <a16:creationId xmlns:a16="http://schemas.microsoft.com/office/drawing/2014/main" id="{DADD6E13-D2B3-C7E4-BA74-C331C253C7B1}"/>
              </a:ext>
            </a:extLst>
          </p:cNvPr>
          <p:cNvPicPr>
            <a:picLocks noChangeAspect="1"/>
          </p:cNvPicPr>
          <p:nvPr/>
        </p:nvPicPr>
        <p:blipFill>
          <a:blip r:embed="rId4"/>
          <a:stretch>
            <a:fillRect/>
          </a:stretch>
        </p:blipFill>
        <p:spPr>
          <a:xfrm>
            <a:off x="145476" y="4629482"/>
            <a:ext cx="8688808" cy="2064115"/>
          </a:xfrm>
          <a:prstGeom prst="rect">
            <a:avLst/>
          </a:prstGeom>
        </p:spPr>
      </p:pic>
    </p:spTree>
    <p:extLst>
      <p:ext uri="{BB962C8B-B14F-4D97-AF65-F5344CB8AC3E}">
        <p14:creationId xmlns:p14="http://schemas.microsoft.com/office/powerpoint/2010/main" val="191800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364C-841D-263A-9AA1-6FA39B3D59CF}"/>
              </a:ext>
            </a:extLst>
          </p:cNvPr>
          <p:cNvSpPr>
            <a:spLocks noGrp="1"/>
          </p:cNvSpPr>
          <p:nvPr>
            <p:ph type="title"/>
          </p:nvPr>
        </p:nvSpPr>
        <p:spPr/>
        <p:txBody>
          <a:bodyPr/>
          <a:lstStyle/>
          <a:p>
            <a:r>
              <a:rPr lang="en-US" dirty="0"/>
              <a:t>Half-Way Cuteness Break</a:t>
            </a:r>
          </a:p>
        </p:txBody>
      </p:sp>
      <p:pic>
        <p:nvPicPr>
          <p:cNvPr id="5" name="Picture 4" descr="Kittens in a pineapple suit">
            <a:extLst>
              <a:ext uri="{FF2B5EF4-FFF2-40B4-BE49-F238E27FC236}">
                <a16:creationId xmlns:a16="http://schemas.microsoft.com/office/drawing/2014/main" id="{4AE4E28C-DD5B-B971-B9B8-A671FCECE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295400"/>
            <a:ext cx="7620000" cy="5322898"/>
          </a:xfrm>
          <a:prstGeom prst="rect">
            <a:avLst/>
          </a:prstGeom>
        </p:spPr>
      </p:pic>
    </p:spTree>
    <p:extLst>
      <p:ext uri="{BB962C8B-B14F-4D97-AF65-F5344CB8AC3E}">
        <p14:creationId xmlns:p14="http://schemas.microsoft.com/office/powerpoint/2010/main" val="409303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63B3-1D13-4371-BECB-B25E53C12624}"/>
              </a:ext>
            </a:extLst>
          </p:cNvPr>
          <p:cNvSpPr>
            <a:spLocks noGrp="1"/>
          </p:cNvSpPr>
          <p:nvPr>
            <p:ph type="title"/>
          </p:nvPr>
        </p:nvSpPr>
        <p:spPr/>
        <p:txBody>
          <a:bodyPr/>
          <a:lstStyle/>
          <a:p>
            <a:r>
              <a:rPr lang="en-US" dirty="0"/>
              <a:t>Case Study - JR</a:t>
            </a:r>
          </a:p>
        </p:txBody>
      </p:sp>
      <p:sp>
        <p:nvSpPr>
          <p:cNvPr id="3" name="Content Placeholder 2">
            <a:extLst>
              <a:ext uri="{FF2B5EF4-FFF2-40B4-BE49-F238E27FC236}">
                <a16:creationId xmlns:a16="http://schemas.microsoft.com/office/drawing/2014/main" id="{CE5818E5-B0E5-4C29-BFE1-256BDAECF783}"/>
              </a:ext>
            </a:extLst>
          </p:cNvPr>
          <p:cNvSpPr>
            <a:spLocks noGrp="1"/>
          </p:cNvSpPr>
          <p:nvPr>
            <p:ph sz="quarter" idx="1"/>
          </p:nvPr>
        </p:nvSpPr>
        <p:spPr>
          <a:xfrm>
            <a:off x="457200" y="1219200"/>
            <a:ext cx="5410200" cy="5181600"/>
          </a:xfrm>
        </p:spPr>
        <p:txBody>
          <a:bodyPr>
            <a:normAutofit fontScale="70000" lnSpcReduction="20000"/>
          </a:bodyPr>
          <a:lstStyle/>
          <a:p>
            <a:pPr>
              <a:lnSpc>
                <a:spcPct val="120000"/>
              </a:lnSpc>
            </a:pPr>
            <a:r>
              <a:rPr lang="en-US" dirty="0"/>
              <a:t>38 </a:t>
            </a:r>
            <a:r>
              <a:rPr lang="en-US" dirty="0" err="1"/>
              <a:t>yr</a:t>
            </a:r>
            <a:r>
              <a:rPr lang="en-US" dirty="0"/>
              <a:t> old male, BMI 28, arrives in clinic for physical. Says he has been feeling tired lately, but attributes that to his job. In office fingerstick reads 228 mg/dl.  </a:t>
            </a:r>
          </a:p>
          <a:p>
            <a:pPr>
              <a:lnSpc>
                <a:spcPct val="120000"/>
              </a:lnSpc>
            </a:pPr>
            <a:r>
              <a:rPr lang="en-US" dirty="0"/>
              <a:t>1. What lab tests are needed?</a:t>
            </a:r>
          </a:p>
          <a:p>
            <a:pPr>
              <a:lnSpc>
                <a:spcPct val="120000"/>
              </a:lnSpc>
            </a:pPr>
            <a:r>
              <a:rPr lang="en-US" dirty="0"/>
              <a:t>2. What would you include in your initial exam?</a:t>
            </a:r>
          </a:p>
          <a:p>
            <a:pPr>
              <a:lnSpc>
                <a:spcPct val="120000"/>
              </a:lnSpc>
            </a:pPr>
            <a:r>
              <a:rPr lang="en-US" dirty="0">
                <a:solidFill>
                  <a:srgbClr val="0070C0"/>
                </a:solidFill>
              </a:rPr>
              <a:t>What medications?</a:t>
            </a:r>
          </a:p>
          <a:p>
            <a:pPr>
              <a:lnSpc>
                <a:spcPct val="120000"/>
              </a:lnSpc>
            </a:pPr>
            <a:r>
              <a:rPr lang="en-US" dirty="0">
                <a:solidFill>
                  <a:srgbClr val="0070C0"/>
                </a:solidFill>
              </a:rPr>
              <a:t>What about his feet?</a:t>
            </a:r>
          </a:p>
          <a:p>
            <a:endParaRPr lang="en-US" dirty="0"/>
          </a:p>
        </p:txBody>
      </p:sp>
      <p:pic>
        <p:nvPicPr>
          <p:cNvPr id="7" name="Picture 6" descr="Businessman hand on forehead">
            <a:extLst>
              <a:ext uri="{FF2B5EF4-FFF2-40B4-BE49-F238E27FC236}">
                <a16:creationId xmlns:a16="http://schemas.microsoft.com/office/drawing/2014/main" id="{0C2C8D3E-81EC-41F7-ACD2-326AF2E9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219200"/>
            <a:ext cx="2057400" cy="5592160"/>
          </a:xfrm>
          <a:prstGeom prst="rect">
            <a:avLst/>
          </a:prstGeom>
        </p:spPr>
      </p:pic>
    </p:spTree>
    <p:extLst>
      <p:ext uri="{BB962C8B-B14F-4D97-AF65-F5344CB8AC3E}">
        <p14:creationId xmlns:p14="http://schemas.microsoft.com/office/powerpoint/2010/main" val="97254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70C0"/>
                                      </p:to>
                                    </p:animClr>
                                    <p:animClr clrSpc="rgb" dir="cw">
                                      <p:cBhvr>
                                        <p:cTn id="7" dur="500" fill="hold"/>
                                        <p:tgtEl>
                                          <p:spTgt spid="3">
                                            <p:txEl>
                                              <p:pRg st="1" end="1"/>
                                            </p:txEl>
                                          </p:spTgt>
                                        </p:tgtEl>
                                        <p:attrNameLst>
                                          <p:attrName>fillcolor</p:attrName>
                                        </p:attrNameLst>
                                      </p:cBhvr>
                                      <p:to>
                                        <a:srgbClr val="0070C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7D6C2-BA93-521F-E2A6-84A17D5513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C206C-46CC-0ABF-B047-392B754A5CFD}"/>
              </a:ext>
            </a:extLst>
          </p:cNvPr>
          <p:cNvSpPr>
            <a:spLocks noGrp="1"/>
          </p:cNvSpPr>
          <p:nvPr>
            <p:ph type="title"/>
          </p:nvPr>
        </p:nvSpPr>
        <p:spPr/>
        <p:txBody>
          <a:bodyPr/>
          <a:lstStyle/>
          <a:p>
            <a:r>
              <a:rPr lang="en-US" dirty="0"/>
              <a:t>JR Started on These Medications</a:t>
            </a:r>
          </a:p>
        </p:txBody>
      </p:sp>
      <p:sp>
        <p:nvSpPr>
          <p:cNvPr id="3" name="Content Placeholder 2">
            <a:extLst>
              <a:ext uri="{FF2B5EF4-FFF2-40B4-BE49-F238E27FC236}">
                <a16:creationId xmlns:a16="http://schemas.microsoft.com/office/drawing/2014/main" id="{FC7FCE66-4369-F867-9AF3-A3300DB58FA5}"/>
              </a:ext>
            </a:extLst>
          </p:cNvPr>
          <p:cNvSpPr>
            <a:spLocks noGrp="1"/>
          </p:cNvSpPr>
          <p:nvPr>
            <p:ph sz="quarter" idx="1"/>
          </p:nvPr>
        </p:nvSpPr>
        <p:spPr>
          <a:xfrm>
            <a:off x="457200" y="1219200"/>
            <a:ext cx="4343400" cy="4267200"/>
          </a:xfrm>
        </p:spPr>
        <p:txBody>
          <a:bodyPr>
            <a:normAutofit/>
          </a:bodyPr>
          <a:lstStyle/>
          <a:p>
            <a:r>
              <a:rPr lang="en-US" sz="3600" dirty="0">
                <a:solidFill>
                  <a:srgbClr val="0070C0"/>
                </a:solidFill>
              </a:rPr>
              <a:t>Meds started:</a:t>
            </a:r>
          </a:p>
          <a:p>
            <a:pPr lvl="1"/>
            <a:r>
              <a:rPr lang="en-US" sz="2400" dirty="0"/>
              <a:t>Metformin 1000 mg</a:t>
            </a:r>
          </a:p>
          <a:p>
            <a:pPr lvl="1">
              <a:lnSpc>
                <a:spcPct val="120000"/>
              </a:lnSpc>
            </a:pPr>
            <a:r>
              <a:rPr lang="en-US" sz="2400" dirty="0"/>
              <a:t>Glipizide 10 mg BID (sulfonylurea)</a:t>
            </a:r>
          </a:p>
          <a:p>
            <a:pPr lvl="1">
              <a:lnSpc>
                <a:spcPct val="120000"/>
              </a:lnSpc>
            </a:pPr>
            <a:r>
              <a:rPr lang="en-US" sz="2400" dirty="0"/>
              <a:t>Lovastatin 40 mg</a:t>
            </a:r>
          </a:p>
          <a:p>
            <a:pPr lvl="1">
              <a:lnSpc>
                <a:spcPct val="120000"/>
              </a:lnSpc>
            </a:pPr>
            <a:r>
              <a:rPr lang="en-US" sz="2400" dirty="0"/>
              <a:t>Lisinopril 20mg (ACE Inhibitor)</a:t>
            </a:r>
          </a:p>
          <a:p>
            <a:pPr lvl="1">
              <a:lnSpc>
                <a:spcPct val="120000"/>
              </a:lnSpc>
            </a:pPr>
            <a:r>
              <a:rPr lang="en-US" sz="2400" dirty="0"/>
              <a:t>Pioglitazone (Actos) 15mg</a:t>
            </a:r>
          </a:p>
          <a:p>
            <a:pPr marL="274320" lvl="1" indent="0">
              <a:buNone/>
            </a:pPr>
            <a:endParaRPr lang="en-US" dirty="0"/>
          </a:p>
        </p:txBody>
      </p:sp>
      <p:pic>
        <p:nvPicPr>
          <p:cNvPr id="9" name="Content Placeholder 8" descr="Pharmacist looking in drawer">
            <a:extLst>
              <a:ext uri="{FF2B5EF4-FFF2-40B4-BE49-F238E27FC236}">
                <a16:creationId xmlns:a16="http://schemas.microsoft.com/office/drawing/2014/main" id="{758F755A-0DEC-E00C-8D68-01B0976B4DB5}"/>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914400" y="4796330"/>
            <a:ext cx="3084577" cy="2057400"/>
          </a:xfrm>
        </p:spPr>
      </p:pic>
      <p:sp>
        <p:nvSpPr>
          <p:cNvPr id="10" name="Content Placeholder 3">
            <a:extLst>
              <a:ext uri="{FF2B5EF4-FFF2-40B4-BE49-F238E27FC236}">
                <a16:creationId xmlns:a16="http://schemas.microsoft.com/office/drawing/2014/main" id="{5B389F38-062B-CE80-7FB4-CD7ECE5B5229}"/>
              </a:ext>
            </a:extLst>
          </p:cNvPr>
          <p:cNvSpPr txBox="1">
            <a:spLocks/>
          </p:cNvSpPr>
          <p:nvPr/>
        </p:nvSpPr>
        <p:spPr>
          <a:xfrm>
            <a:off x="4800600" y="1225899"/>
            <a:ext cx="4041648" cy="4937760"/>
          </a:xfrm>
          <a:prstGeom prst="rect">
            <a:avLst/>
          </a:prstGeom>
        </p:spPr>
        <p:txBody>
          <a:bodyPr vert="horz">
            <a:normAutofit fontScale="70000" lnSpcReduction="20000"/>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dirty="0"/>
              <a:t>B/P 142/94  Pulse 86</a:t>
            </a:r>
          </a:p>
          <a:p>
            <a:r>
              <a:rPr lang="en-US" dirty="0"/>
              <a:t>A1C – 9.8%</a:t>
            </a:r>
          </a:p>
          <a:p>
            <a:r>
              <a:rPr lang="en-US" dirty="0"/>
              <a:t>Cholesterol - 216</a:t>
            </a:r>
          </a:p>
          <a:p>
            <a:r>
              <a:rPr lang="en-US" dirty="0"/>
              <a:t>LDL – 164 mg/dL</a:t>
            </a:r>
          </a:p>
          <a:p>
            <a:r>
              <a:rPr lang="en-US" dirty="0"/>
              <a:t>HDL – 46  </a:t>
            </a:r>
          </a:p>
          <a:p>
            <a:r>
              <a:rPr lang="en-US" dirty="0"/>
              <a:t>Triglycerides – 276</a:t>
            </a:r>
          </a:p>
          <a:p>
            <a:r>
              <a:rPr lang="en-US" dirty="0"/>
              <a:t>TSH – 1.43</a:t>
            </a:r>
          </a:p>
          <a:p>
            <a:r>
              <a:rPr lang="en-US" dirty="0"/>
              <a:t>GFR - &gt;60</a:t>
            </a:r>
          </a:p>
          <a:p>
            <a:r>
              <a:rPr lang="en-US" dirty="0"/>
              <a:t>UACR - &lt;30 mg/gm</a:t>
            </a:r>
          </a:p>
          <a:p>
            <a:r>
              <a:rPr lang="en-US" dirty="0"/>
              <a:t>ALT, AST 90 &amp; 85</a:t>
            </a:r>
          </a:p>
          <a:p>
            <a:r>
              <a:rPr lang="en-US" dirty="0"/>
              <a:t>Platelets 217</a:t>
            </a:r>
          </a:p>
          <a:p>
            <a:r>
              <a:rPr lang="en-US" dirty="0"/>
              <a:t>K+ 3.8</a:t>
            </a:r>
          </a:p>
          <a:p>
            <a:endParaRPr lang="en-US" dirty="0"/>
          </a:p>
        </p:txBody>
      </p:sp>
    </p:spTree>
    <p:extLst>
      <p:ext uri="{BB962C8B-B14F-4D97-AF65-F5344CB8AC3E}">
        <p14:creationId xmlns:p14="http://schemas.microsoft.com/office/powerpoint/2010/main" val="392588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4000" dirty="0"/>
              <a:t>Lift the Sheets and Look at the Feet</a:t>
            </a:r>
          </a:p>
        </p:txBody>
      </p:sp>
      <p:pic>
        <p:nvPicPr>
          <p:cNvPr id="4" name="Picture 3"/>
          <p:cNvPicPr>
            <a:picLocks noChangeAspect="1"/>
          </p:cNvPicPr>
          <p:nvPr/>
        </p:nvPicPr>
        <p:blipFill>
          <a:blip r:embed="rId3"/>
          <a:stretch>
            <a:fillRect/>
          </a:stretch>
        </p:blipFill>
        <p:spPr>
          <a:xfrm>
            <a:off x="5388094" y="2035848"/>
            <a:ext cx="3262312" cy="2260534"/>
          </a:xfrm>
          <a:prstGeom prst="rect">
            <a:avLst/>
          </a:prstGeom>
        </p:spPr>
      </p:pic>
      <p:pic>
        <p:nvPicPr>
          <p:cNvPr id="5" name="Picture 4"/>
          <p:cNvPicPr>
            <a:picLocks noChangeAspect="1"/>
          </p:cNvPicPr>
          <p:nvPr/>
        </p:nvPicPr>
        <p:blipFill>
          <a:blip r:embed="rId4"/>
          <a:stretch>
            <a:fillRect/>
          </a:stretch>
        </p:blipFill>
        <p:spPr>
          <a:xfrm>
            <a:off x="351606" y="2068830"/>
            <a:ext cx="1952625" cy="1619250"/>
          </a:xfrm>
          <a:prstGeom prst="rect">
            <a:avLst/>
          </a:prstGeom>
        </p:spPr>
      </p:pic>
      <p:pic>
        <p:nvPicPr>
          <p:cNvPr id="6" name="Picture 5"/>
          <p:cNvPicPr>
            <a:picLocks noChangeAspect="1"/>
          </p:cNvPicPr>
          <p:nvPr/>
        </p:nvPicPr>
        <p:blipFill>
          <a:blip r:embed="rId5"/>
          <a:stretch>
            <a:fillRect/>
          </a:stretch>
        </p:blipFill>
        <p:spPr>
          <a:xfrm>
            <a:off x="2576956" y="2068830"/>
            <a:ext cx="2538413" cy="3382747"/>
          </a:xfrm>
          <a:prstGeom prst="rect">
            <a:avLst/>
          </a:prstGeom>
        </p:spPr>
      </p:pic>
    </p:spTree>
    <p:custDataLst>
      <p:tags r:id="rId1"/>
    </p:custDataLst>
    <p:extLst>
      <p:ext uri="{BB962C8B-B14F-4D97-AF65-F5344CB8AC3E}">
        <p14:creationId xmlns:p14="http://schemas.microsoft.com/office/powerpoint/2010/main" val="40574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9B363E1-2EA7-4807-98AC-91D67F8D31B2}"/>
              </a:ext>
            </a:extLst>
          </p:cNvPr>
          <p:cNvPicPr>
            <a:picLocks noChangeAspect="1"/>
          </p:cNvPicPr>
          <p:nvPr/>
        </p:nvPicPr>
        <p:blipFill>
          <a:blip r:embed="rId5"/>
          <a:stretch>
            <a:fillRect/>
          </a:stretch>
        </p:blipFill>
        <p:spPr>
          <a:xfrm rot="17290342">
            <a:off x="2479493" y="-287356"/>
            <a:ext cx="4606444" cy="7432710"/>
          </a:xfrm>
          <a:prstGeom prst="rect">
            <a:avLst/>
          </a:prstGeom>
        </p:spPr>
      </p:pic>
    </p:spTree>
    <p:custDataLst>
      <p:tags r:id="rId1"/>
    </p:custDataLst>
    <p:extLst>
      <p:ext uri="{BB962C8B-B14F-4D97-AF65-F5344CB8AC3E}">
        <p14:creationId xmlns:p14="http://schemas.microsoft.com/office/powerpoint/2010/main" val="927839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8669267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6351287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304800" y="152400"/>
            <a:ext cx="8382000" cy="990600"/>
          </a:xfrm>
        </p:spPr>
        <p:txBody>
          <a:bodyPr/>
          <a:lstStyle/>
          <a:p>
            <a:pPr eaLnBrk="1" hangingPunct="1"/>
            <a:r>
              <a:rPr lang="en-US"/>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3766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951" y="1431926"/>
            <a:ext cx="6680098"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7351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E1E7-02D3-DC2A-BF65-8026AB9F7364}"/>
              </a:ext>
            </a:extLst>
          </p:cNvPr>
          <p:cNvSpPr>
            <a:spLocks noGrp="1"/>
          </p:cNvSpPr>
          <p:nvPr>
            <p:ph type="title"/>
          </p:nvPr>
        </p:nvSpPr>
        <p:spPr/>
        <p:txBody>
          <a:bodyPr/>
          <a:lstStyle/>
          <a:p>
            <a:r>
              <a:rPr lang="en-US" dirty="0"/>
              <a:t>Lived Experiences &amp; Advocacy</a:t>
            </a:r>
          </a:p>
        </p:txBody>
      </p:sp>
      <p:pic>
        <p:nvPicPr>
          <p:cNvPr id="5" name="Content Placeholder 4" descr="Group of smiling people standing in a greenhouse">
            <a:extLst>
              <a:ext uri="{FF2B5EF4-FFF2-40B4-BE49-F238E27FC236}">
                <a16:creationId xmlns:a16="http://schemas.microsoft.com/office/drawing/2014/main" id="{91E57286-F959-6A1C-C03A-18FE39B98AAE}"/>
              </a:ext>
            </a:extLst>
          </p:cNvPr>
          <p:cNvPicPr>
            <a:picLocks noGrp="1" noChangeAspect="1"/>
          </p:cNvPicPr>
          <p:nvPr>
            <p:ph sz="quarter" idx="1"/>
          </p:nvPr>
        </p:nvPicPr>
        <p:blipFill>
          <a:blip r:embed="rId2"/>
          <a:stretch>
            <a:fillRect/>
          </a:stretch>
        </p:blipFill>
        <p:spPr>
          <a:xfrm>
            <a:off x="801319" y="1219200"/>
            <a:ext cx="7541361" cy="4937125"/>
          </a:xfrm>
        </p:spPr>
      </p:pic>
    </p:spTree>
    <p:extLst>
      <p:ext uri="{BB962C8B-B14F-4D97-AF65-F5344CB8AC3E}">
        <p14:creationId xmlns:p14="http://schemas.microsoft.com/office/powerpoint/2010/main" val="226275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145211"/>
            <a:ext cx="8229600" cy="1302589"/>
          </a:xfrm>
          <a:solidFill>
            <a:srgbClr val="B1D45A"/>
          </a:solidFill>
        </p:spPr>
        <p:txBody>
          <a:bodyPr lIns="90477" tIns="44445" rIns="90477" bIns="44445" anchor="b">
            <a:noAutofit/>
          </a:bodyPr>
          <a:lstStyle/>
          <a:p>
            <a:pPr eaLnBrk="1" hangingPunct="1"/>
            <a:r>
              <a:rPr lang="en-US" sz="4000" dirty="0"/>
              <a:t>Three Most Important </a:t>
            </a:r>
            <a:br>
              <a:rPr lang="en-US" sz="4000" dirty="0"/>
            </a:br>
            <a:r>
              <a:rPr lang="en-US" sz="4000" dirty="0"/>
              <a:t>Foot Care Tips</a:t>
            </a:r>
            <a:endParaRPr lang="en-US" sz="2800" dirty="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normAutofit fontScale="92500"/>
          </a:bodyPr>
          <a:lstStyle/>
          <a:p>
            <a:pPr eaLnBrk="1" hangingPunct="1"/>
            <a:r>
              <a:rPr lang="en-US" dirty="0"/>
              <a:t>Inspect and apply lotion to your feet every night before you go to bed.</a:t>
            </a:r>
          </a:p>
          <a:p>
            <a:pPr eaLnBrk="1" hangingPunct="1">
              <a:buFont typeface="Wingdings" panose="05000000000000000000" pitchFamily="2" charset="2"/>
              <a:buNone/>
            </a:pPr>
            <a:endParaRPr lang="en-US" dirty="0"/>
          </a:p>
          <a:p>
            <a:pPr eaLnBrk="1" hangingPunct="1"/>
            <a:r>
              <a:rPr lang="en-US" dirty="0"/>
              <a:t>Do NOT go barefoot, even in your house.  Always wear shoes!</a:t>
            </a:r>
          </a:p>
          <a:p>
            <a:pPr eaLnBrk="1" hangingPunct="1">
              <a:buFont typeface="Wingdings" panose="05000000000000000000" pitchFamily="2" charset="2"/>
              <a:buNone/>
            </a:pPr>
            <a:endParaRPr lang="en-US" dirty="0"/>
          </a:p>
          <a:p>
            <a:pPr eaLnBrk="1" hangingPunct="1"/>
            <a:r>
              <a:rPr lang="en-US" dirty="0"/>
              <a:t>Every time you see your provider, take off your shoes and show your feet.</a:t>
            </a:r>
          </a:p>
          <a:p>
            <a:pPr eaLnBrk="1" hangingPunct="1">
              <a:buFont typeface="Wingdings" panose="05000000000000000000" pitchFamily="2" charset="2"/>
              <a:buNone/>
            </a:pPr>
            <a:endParaRPr lang="en-US" sz="2800" dirty="0"/>
          </a:p>
        </p:txBody>
      </p:sp>
    </p:spTree>
    <p:custDataLst>
      <p:tags r:id="rId1"/>
    </p:custDataLst>
    <p:extLst>
      <p:ext uri="{BB962C8B-B14F-4D97-AF65-F5344CB8AC3E}">
        <p14:creationId xmlns:p14="http://schemas.microsoft.com/office/powerpoint/2010/main" val="376161057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63B3-1D13-4371-BECB-B25E53C12624}"/>
              </a:ext>
            </a:extLst>
          </p:cNvPr>
          <p:cNvSpPr>
            <a:spLocks noGrp="1"/>
          </p:cNvSpPr>
          <p:nvPr>
            <p:ph type="title"/>
          </p:nvPr>
        </p:nvSpPr>
        <p:spPr/>
        <p:txBody>
          <a:bodyPr/>
          <a:lstStyle/>
          <a:p>
            <a:r>
              <a:rPr lang="en-US" dirty="0"/>
              <a:t>Case Study - JR</a:t>
            </a:r>
          </a:p>
        </p:txBody>
      </p:sp>
      <p:sp>
        <p:nvSpPr>
          <p:cNvPr id="3" name="Content Placeholder 2">
            <a:extLst>
              <a:ext uri="{FF2B5EF4-FFF2-40B4-BE49-F238E27FC236}">
                <a16:creationId xmlns:a16="http://schemas.microsoft.com/office/drawing/2014/main" id="{CE5818E5-B0E5-4C29-BFE1-256BDAECF783}"/>
              </a:ext>
            </a:extLst>
          </p:cNvPr>
          <p:cNvSpPr>
            <a:spLocks noGrp="1"/>
          </p:cNvSpPr>
          <p:nvPr>
            <p:ph sz="quarter" idx="1"/>
          </p:nvPr>
        </p:nvSpPr>
        <p:spPr>
          <a:xfrm>
            <a:off x="457200" y="1219200"/>
            <a:ext cx="5410200" cy="5181600"/>
          </a:xfrm>
        </p:spPr>
        <p:txBody>
          <a:bodyPr>
            <a:normAutofit lnSpcReduction="10000"/>
          </a:bodyPr>
          <a:lstStyle/>
          <a:p>
            <a:pPr>
              <a:lnSpc>
                <a:spcPct val="120000"/>
              </a:lnSpc>
            </a:pPr>
            <a:r>
              <a:rPr lang="en-US" dirty="0"/>
              <a:t>38 yr old male, BMI 28, arrives in clinic for physical. In office fingerstick reads 228 mg/dL A1C is 12.3%.  </a:t>
            </a:r>
          </a:p>
          <a:p>
            <a:pPr>
              <a:lnSpc>
                <a:spcPct val="120000"/>
              </a:lnSpc>
            </a:pPr>
            <a:r>
              <a:rPr lang="en-US" dirty="0"/>
              <a:t>How will we approach this new diabetes?</a:t>
            </a:r>
          </a:p>
          <a:p>
            <a:pPr marL="0" indent="0">
              <a:buNone/>
            </a:pPr>
            <a:endParaRPr lang="en-US" dirty="0"/>
          </a:p>
        </p:txBody>
      </p:sp>
      <p:pic>
        <p:nvPicPr>
          <p:cNvPr id="5" name="Picture 4" descr="Businessman presenting">
            <a:extLst>
              <a:ext uri="{FF2B5EF4-FFF2-40B4-BE49-F238E27FC236}">
                <a16:creationId xmlns:a16="http://schemas.microsoft.com/office/drawing/2014/main" id="{5139D985-BAAF-426B-A3D7-016CD8165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52327" y="1219200"/>
            <a:ext cx="3124200" cy="5486400"/>
          </a:xfrm>
          <a:prstGeom prst="rect">
            <a:avLst/>
          </a:prstGeom>
        </p:spPr>
      </p:pic>
    </p:spTree>
    <p:extLst>
      <p:ext uri="{BB962C8B-B14F-4D97-AF65-F5344CB8AC3E}">
        <p14:creationId xmlns:p14="http://schemas.microsoft.com/office/powerpoint/2010/main" val="44883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CEF47D18-C586-7A92-2B99-73477F1D0E11}"/>
              </a:ext>
            </a:extLst>
          </p:cNvPr>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nchor="b"/>
          <a:lstStyle/>
          <a:p>
            <a:r>
              <a:rPr lang="en-US" altLang="en-US"/>
              <a:t>ABC’s of Diabetes Education</a:t>
            </a:r>
          </a:p>
        </p:txBody>
      </p:sp>
      <p:sp>
        <p:nvSpPr>
          <p:cNvPr id="153603" name="Rectangle 3">
            <a:extLst>
              <a:ext uri="{FF2B5EF4-FFF2-40B4-BE49-F238E27FC236}">
                <a16:creationId xmlns:a16="http://schemas.microsoft.com/office/drawing/2014/main" id="{0CEB9FDD-9495-3B79-4CD8-F77E78AFA6E0}"/>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lstStyle/>
          <a:p>
            <a:pPr marL="0" indent="0">
              <a:buNone/>
            </a:pPr>
            <a:endParaRPr lang="en-US" altLang="en-US" dirty="0"/>
          </a:p>
        </p:txBody>
      </p:sp>
      <p:graphicFrame>
        <p:nvGraphicFramePr>
          <p:cNvPr id="153604" name="Object 4">
            <a:extLst>
              <a:ext uri="{FF2B5EF4-FFF2-40B4-BE49-F238E27FC236}">
                <a16:creationId xmlns:a16="http://schemas.microsoft.com/office/drawing/2014/main" id="{CC8F9FB3-3D1C-3009-04DD-09F632BB185B}"/>
              </a:ext>
            </a:extLst>
          </p:cNvPr>
          <p:cNvGraphicFramePr>
            <a:graphicFrameLocks noChangeAspect="1"/>
          </p:cNvGraphicFramePr>
          <p:nvPr/>
        </p:nvGraphicFramePr>
        <p:xfrm>
          <a:off x="1311637" y="1981200"/>
          <a:ext cx="1295400" cy="12954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3604" name="Object 4">
                        <a:extLst>
                          <a:ext uri="{FF2B5EF4-FFF2-40B4-BE49-F238E27FC236}">
                            <a16:creationId xmlns:a16="http://schemas.microsoft.com/office/drawing/2014/main" id="{CC8F9FB3-3D1C-3009-04DD-09F632BB1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637" y="1981200"/>
                        <a:ext cx="1295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5" name="Object 5">
            <a:extLst>
              <a:ext uri="{FF2B5EF4-FFF2-40B4-BE49-F238E27FC236}">
                <a16:creationId xmlns:a16="http://schemas.microsoft.com/office/drawing/2014/main" id="{6E37840F-78F0-3F36-C62B-DEE2E4EE1116}"/>
              </a:ext>
            </a:extLst>
          </p:cNvPr>
          <p:cNvGraphicFramePr>
            <a:graphicFrameLocks noChangeAspect="1"/>
          </p:cNvGraphicFramePr>
          <p:nvPr/>
        </p:nvGraphicFramePr>
        <p:xfrm>
          <a:off x="3693427" y="1981200"/>
          <a:ext cx="1295400" cy="1295400"/>
        </p:xfrm>
        <a:graphic>
          <a:graphicData uri="http://schemas.openxmlformats.org/presentationml/2006/ole">
            <mc:AlternateContent xmlns:mc="http://schemas.openxmlformats.org/markup-compatibility/2006">
              <mc:Choice xmlns:v="urn:schemas-microsoft-com:vml" Requires="v">
                <p:oleObj name="Clip" r:id="rId5" imgW="657360" imgH="657360" progId="MS_ClipArt_Gallery.2">
                  <p:embed/>
                </p:oleObj>
              </mc:Choice>
              <mc:Fallback>
                <p:oleObj name="Clip" r:id="rId5" imgW="657360" imgH="657360" progId="MS_ClipArt_Gallery.2">
                  <p:embed/>
                  <p:pic>
                    <p:nvPicPr>
                      <p:cNvPr id="153605" name="Object 5">
                        <a:extLst>
                          <a:ext uri="{FF2B5EF4-FFF2-40B4-BE49-F238E27FC236}">
                            <a16:creationId xmlns:a16="http://schemas.microsoft.com/office/drawing/2014/main" id="{6E37840F-78F0-3F36-C62B-DEE2E4EE1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3427" y="1981200"/>
                        <a:ext cx="1295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06" name="Object 6">
            <a:extLst>
              <a:ext uri="{FF2B5EF4-FFF2-40B4-BE49-F238E27FC236}">
                <a16:creationId xmlns:a16="http://schemas.microsoft.com/office/drawing/2014/main" id="{3FACFAEB-DBDA-CB79-93B1-97A8F97FA623}"/>
              </a:ext>
            </a:extLst>
          </p:cNvPr>
          <p:cNvGraphicFramePr>
            <a:graphicFrameLocks noChangeAspect="1"/>
          </p:cNvGraphicFramePr>
          <p:nvPr/>
        </p:nvGraphicFramePr>
        <p:xfrm>
          <a:off x="6152013" y="1981200"/>
          <a:ext cx="1371600" cy="1371600"/>
        </p:xfrm>
        <a:graphic>
          <a:graphicData uri="http://schemas.openxmlformats.org/presentationml/2006/ole">
            <mc:AlternateContent xmlns:mc="http://schemas.openxmlformats.org/markup-compatibility/2006">
              <mc:Choice xmlns:v="urn:schemas-microsoft-com:vml" Requires="v">
                <p:oleObj name="Clip" r:id="rId7" imgW="657360" imgH="657360" progId="MS_ClipArt_Gallery.2">
                  <p:embed/>
                </p:oleObj>
              </mc:Choice>
              <mc:Fallback>
                <p:oleObj name="Clip" r:id="rId7" imgW="657360" imgH="657360" progId="MS_ClipArt_Gallery.2">
                  <p:embed/>
                  <p:pic>
                    <p:nvPicPr>
                      <p:cNvPr id="153606" name="Object 6">
                        <a:extLst>
                          <a:ext uri="{FF2B5EF4-FFF2-40B4-BE49-F238E27FC236}">
                            <a16:creationId xmlns:a16="http://schemas.microsoft.com/office/drawing/2014/main" id="{3FACFAEB-DBDA-CB79-93B1-97A8F97FA6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2013" y="1981200"/>
                        <a:ext cx="13716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F809D1BC-5ABD-93F3-A13F-710FED775058}"/>
              </a:ext>
            </a:extLst>
          </p:cNvPr>
          <p:cNvSpPr txBox="1"/>
          <p:nvPr/>
        </p:nvSpPr>
        <p:spPr>
          <a:xfrm>
            <a:off x="1524000" y="3605646"/>
            <a:ext cx="6553200" cy="584775"/>
          </a:xfrm>
          <a:prstGeom prst="rect">
            <a:avLst/>
          </a:prstGeom>
          <a:noFill/>
        </p:spPr>
        <p:txBody>
          <a:bodyPr wrap="square" rtlCol="0">
            <a:spAutoFit/>
          </a:bodyPr>
          <a:lstStyle/>
          <a:p>
            <a:r>
              <a:rPr lang="en-US" sz="3200" dirty="0">
                <a:solidFill>
                  <a:srgbClr val="7030A0"/>
                </a:solidFill>
              </a:rPr>
              <a:t>of Healing Through Connection</a:t>
            </a:r>
          </a:p>
        </p:txBody>
      </p:sp>
    </p:spTree>
    <p:extLst>
      <p:ext uri="{BB962C8B-B14F-4D97-AF65-F5344CB8AC3E}">
        <p14:creationId xmlns:p14="http://schemas.microsoft.com/office/powerpoint/2010/main" val="27286942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153603">
                                            <p:txEl>
                                              <p:pRg st="0" end="0"/>
                                            </p:txEl>
                                          </p:spTgt>
                                        </p:tgtEl>
                                        <p:attrNameLst>
                                          <p:attrName>style.visibility</p:attrName>
                                        </p:attrNameLst>
                                      </p:cBhvr>
                                      <p:to>
                                        <p:strVal val="visible"/>
                                      </p:to>
                                    </p:set>
                                    <p:animEffect transition="in" filter="wipe(left)">
                                      <p:cBhvr>
                                        <p:cTn id="7" dur="500"/>
                                        <p:tgtEl>
                                          <p:spTgt spid="153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10D1957-81BF-E378-1045-9A176B4339D2}"/>
            </a:ext>
          </a:extLst>
        </p:cNvPr>
        <p:cNvGrpSpPr/>
        <p:nvPr/>
      </p:nvGrpSpPr>
      <p:grpSpPr>
        <a:xfrm>
          <a:off x="0" y="0"/>
          <a:ext cx="0" cy="0"/>
          <a:chOff x="0" y="0"/>
          <a:chExt cx="0" cy="0"/>
        </a:xfrm>
      </p:grpSpPr>
      <p:sp>
        <p:nvSpPr>
          <p:cNvPr id="154626" name="Rectangle 2">
            <a:extLst>
              <a:ext uri="{FF2B5EF4-FFF2-40B4-BE49-F238E27FC236}">
                <a16:creationId xmlns:a16="http://schemas.microsoft.com/office/drawing/2014/main" id="{759F50C2-E949-6902-F3A9-7E56C8F31A55}"/>
              </a:ext>
            </a:extLst>
          </p:cNvPr>
          <p:cNvSpPr>
            <a:spLocks noGrp="1" noChangeArrowheads="1"/>
          </p:cNvSpPr>
          <p:nvPr>
            <p:ph type="body" idx="1"/>
          </p:nvPr>
        </p:nvSpPr>
        <p:spPr>
          <a:xfrm>
            <a:off x="914400" y="2133600"/>
            <a:ext cx="73152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lstStyle/>
          <a:p>
            <a:pPr>
              <a:lnSpc>
                <a:spcPct val="90000"/>
              </a:lnSpc>
              <a:buFontTx/>
              <a:buBlip>
                <a:blip r:embed="rId2"/>
              </a:buBlip>
            </a:pPr>
            <a:r>
              <a:rPr lang="en-US" altLang="en-US" b="0" dirty="0">
                <a:solidFill>
                  <a:srgbClr val="0070C0"/>
                </a:solidFill>
              </a:rPr>
              <a:t>Ask about their life (SDOH)</a:t>
            </a:r>
          </a:p>
          <a:p>
            <a:pPr>
              <a:lnSpc>
                <a:spcPct val="90000"/>
              </a:lnSpc>
              <a:buFontTx/>
              <a:buBlip>
                <a:blip r:embed="rId2"/>
              </a:buBlip>
            </a:pPr>
            <a:r>
              <a:rPr lang="en-US" altLang="en-US" dirty="0">
                <a:solidFill>
                  <a:srgbClr val="0070C0"/>
                </a:solidFill>
              </a:rPr>
              <a:t>A</a:t>
            </a:r>
            <a:r>
              <a:rPr lang="en-US" altLang="en-US" b="0" dirty="0">
                <a:solidFill>
                  <a:srgbClr val="0070C0"/>
                </a:solidFill>
              </a:rPr>
              <a:t>ssess</a:t>
            </a:r>
            <a:r>
              <a:rPr lang="en-US" altLang="en-US" dirty="0">
                <a:solidFill>
                  <a:srgbClr val="0070C0"/>
                </a:solidFill>
              </a:rPr>
              <a:t> current self-management behaviors</a:t>
            </a:r>
          </a:p>
          <a:p>
            <a:pPr lvl="1">
              <a:lnSpc>
                <a:spcPct val="90000"/>
              </a:lnSpc>
              <a:buFontTx/>
              <a:buBlip>
                <a:blip r:embed="rId2"/>
              </a:buBlip>
            </a:pPr>
            <a:r>
              <a:rPr lang="en-US" altLang="en-US" dirty="0">
                <a:solidFill>
                  <a:srgbClr val="0070C0"/>
                </a:solidFill>
              </a:rPr>
              <a:t>Use opened ended questions</a:t>
            </a:r>
          </a:p>
          <a:p>
            <a:pPr lvl="1">
              <a:lnSpc>
                <a:spcPct val="90000"/>
              </a:lnSpc>
              <a:buFontTx/>
              <a:buBlip>
                <a:blip r:embed="rId2"/>
              </a:buBlip>
            </a:pPr>
            <a:r>
              <a:rPr lang="en-US" altLang="en-US" dirty="0">
                <a:solidFill>
                  <a:srgbClr val="0070C0"/>
                </a:solidFill>
              </a:rPr>
              <a:t>Listen for feeling words</a:t>
            </a:r>
          </a:p>
          <a:p>
            <a:pPr>
              <a:lnSpc>
                <a:spcPct val="90000"/>
              </a:lnSpc>
              <a:buFontTx/>
              <a:buBlip>
                <a:blip r:embed="rId2"/>
              </a:buBlip>
            </a:pPr>
            <a:r>
              <a:rPr lang="en-US" altLang="en-US" dirty="0">
                <a:solidFill>
                  <a:srgbClr val="0070C0"/>
                </a:solidFill>
              </a:rPr>
              <a:t>Assess your feelings</a:t>
            </a:r>
          </a:p>
          <a:p>
            <a:pPr marL="0" indent="0">
              <a:lnSpc>
                <a:spcPct val="90000"/>
              </a:lnSpc>
              <a:buNone/>
            </a:pPr>
            <a:endParaRPr lang="en-US" altLang="en-US" dirty="0"/>
          </a:p>
        </p:txBody>
      </p:sp>
      <p:graphicFrame>
        <p:nvGraphicFramePr>
          <p:cNvPr id="154627" name="Object 3">
            <a:extLst>
              <a:ext uri="{FF2B5EF4-FFF2-40B4-BE49-F238E27FC236}">
                <a16:creationId xmlns:a16="http://schemas.microsoft.com/office/drawing/2014/main" id="{2616D382-AB0F-D534-E25C-386CAC8F47D5}"/>
              </a:ext>
            </a:extLst>
          </p:cNvPr>
          <p:cNvGraphicFramePr>
            <a:graphicFrameLocks noChangeAspect="1"/>
          </p:cNvGraphicFramePr>
          <p:nvPr/>
        </p:nvGraphicFramePr>
        <p:xfrm>
          <a:off x="3657600" y="304800"/>
          <a:ext cx="1600200" cy="16002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4627" name="Object 3">
                        <a:extLst>
                          <a:ext uri="{FF2B5EF4-FFF2-40B4-BE49-F238E27FC236}">
                            <a16:creationId xmlns:a16="http://schemas.microsoft.com/office/drawing/2014/main" id="{2616D382-AB0F-D534-E25C-386CAC8F4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04800"/>
                        <a:ext cx="16002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4274889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26">
                                            <p:txEl>
                                              <p:pRg st="0" end="0"/>
                                            </p:txEl>
                                          </p:spTgt>
                                        </p:tgtEl>
                                        <p:attrNameLst>
                                          <p:attrName>style.visibility</p:attrName>
                                        </p:attrNameLst>
                                      </p:cBhvr>
                                      <p:to>
                                        <p:strVal val="visible"/>
                                      </p:to>
                                    </p:set>
                                    <p:animEffect transition="in" filter="wipe(left)">
                                      <p:cBhvr>
                                        <p:cTn id="7" dur="500"/>
                                        <p:tgtEl>
                                          <p:spTgt spid="154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4626">
                                            <p:txEl>
                                              <p:pRg st="0" end="0"/>
                                            </p:txEl>
                                          </p:spTgt>
                                        </p:tgtEl>
                                        <p:attrNameLst>
                                          <p:attrName>style.visibility</p:attrName>
                                        </p:attrNameLst>
                                      </p:cBhvr>
                                      <p:to>
                                        <p:strVal val="visible"/>
                                      </p:to>
                                    </p:set>
                                    <p:anim calcmode="lin" valueType="num">
                                      <p:cBhvr>
                                        <p:cTn id="12" dur="1000" fill="hold"/>
                                        <p:tgtEl>
                                          <p:spTgt spid="154626">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54626">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54626">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54626">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154626">
                                            <p:txEl>
                                              <p:pRg st="1" end="1"/>
                                            </p:txEl>
                                          </p:spTgt>
                                        </p:tgtEl>
                                        <p:attrNameLst>
                                          <p:attrName>style.visibility</p:attrName>
                                        </p:attrNameLst>
                                      </p:cBhvr>
                                      <p:to>
                                        <p:strVal val="visible"/>
                                      </p:to>
                                    </p:set>
                                    <p:anim calcmode="lin" valueType="num">
                                      <p:cBhvr>
                                        <p:cTn id="18" dur="1000" fill="hold"/>
                                        <p:tgtEl>
                                          <p:spTgt spid="154626">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154626">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154626">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154626">
                                            <p:txEl>
                                              <p:pRg st="1" end="1"/>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154626">
                                            <p:txEl>
                                              <p:pRg st="2" end="2"/>
                                            </p:txEl>
                                          </p:spTgt>
                                        </p:tgtEl>
                                        <p:attrNameLst>
                                          <p:attrName>style.visibility</p:attrName>
                                        </p:attrNameLst>
                                      </p:cBhvr>
                                      <p:to>
                                        <p:strVal val="visible"/>
                                      </p:to>
                                    </p:set>
                                    <p:anim calcmode="lin" valueType="num">
                                      <p:cBhvr>
                                        <p:cTn id="24" dur="1000" fill="hold"/>
                                        <p:tgtEl>
                                          <p:spTgt spid="154626">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154626">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154626">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154626">
                                            <p:txEl>
                                              <p:pRg st="2" end="2"/>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154626">
                                            <p:txEl>
                                              <p:pRg st="3" end="3"/>
                                            </p:txEl>
                                          </p:spTgt>
                                        </p:tgtEl>
                                        <p:attrNameLst>
                                          <p:attrName>style.visibility</p:attrName>
                                        </p:attrNameLst>
                                      </p:cBhvr>
                                      <p:to>
                                        <p:strVal val="visible"/>
                                      </p:to>
                                    </p:set>
                                    <p:anim calcmode="lin" valueType="num">
                                      <p:cBhvr>
                                        <p:cTn id="30" dur="1000" fill="hold"/>
                                        <p:tgtEl>
                                          <p:spTgt spid="154626">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154626">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154626">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15462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54626">
                                            <p:txEl>
                                              <p:pRg st="4" end="4"/>
                                            </p:txEl>
                                          </p:spTgt>
                                        </p:tgtEl>
                                        <p:attrNameLst>
                                          <p:attrName>style.visibility</p:attrName>
                                        </p:attrNameLst>
                                      </p:cBhvr>
                                      <p:to>
                                        <p:strVal val="visible"/>
                                      </p:to>
                                    </p:set>
                                    <p:anim calcmode="lin" valueType="num">
                                      <p:cBhvr>
                                        <p:cTn id="38" dur="1000" fill="hold"/>
                                        <p:tgtEl>
                                          <p:spTgt spid="154626">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154626">
                                            <p:txEl>
                                              <p:pRg st="4" end="4"/>
                                            </p:txEl>
                                          </p:spTgt>
                                        </p:tgtEl>
                                        <p:attrNameLst>
                                          <p:attrName>ppt_h</p:attrName>
                                        </p:attrNameLst>
                                      </p:cBhvr>
                                      <p:tavLst>
                                        <p:tav tm="0">
                                          <p:val>
                                            <p:fltVal val="0"/>
                                          </p:val>
                                        </p:tav>
                                        <p:tav tm="100000">
                                          <p:val>
                                            <p:strVal val="#ppt_h"/>
                                          </p:val>
                                        </p:tav>
                                      </p:tavLst>
                                    </p:anim>
                                    <p:anim calcmode="lin" valueType="num">
                                      <p:cBhvr>
                                        <p:cTn id="40" dur="1000" fill="hold"/>
                                        <p:tgtEl>
                                          <p:spTgt spid="154626">
                                            <p:txEl>
                                              <p:pRg st="4" end="4"/>
                                            </p:txEl>
                                          </p:spTgt>
                                        </p:tgtEl>
                                        <p:attrNameLst>
                                          <p:attrName>style.rotation</p:attrName>
                                        </p:attrNameLst>
                                      </p:cBhvr>
                                      <p:tavLst>
                                        <p:tav tm="0">
                                          <p:val>
                                            <p:fltVal val="90"/>
                                          </p:val>
                                        </p:tav>
                                        <p:tav tm="100000">
                                          <p:val>
                                            <p:fltVal val="0"/>
                                          </p:val>
                                        </p:tav>
                                      </p:tavLst>
                                    </p:anim>
                                    <p:animEffect transition="in" filter="fade">
                                      <p:cBhvr>
                                        <p:cTn id="41" dur="1000"/>
                                        <p:tgtEl>
                                          <p:spTgt spid="1546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uiExpand="1"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12B1-BF0C-FC3B-D199-B09094065DA9}"/>
              </a:ext>
            </a:extLst>
          </p:cNvPr>
          <p:cNvSpPr>
            <a:spLocks noGrp="1"/>
          </p:cNvSpPr>
          <p:nvPr>
            <p:ph type="title"/>
          </p:nvPr>
        </p:nvSpPr>
        <p:spPr/>
        <p:txBody>
          <a:bodyPr/>
          <a:lstStyle/>
          <a:p>
            <a:r>
              <a:rPr lang="en-US" dirty="0"/>
              <a:t>2 Responses to A1C of 12.3%</a:t>
            </a:r>
          </a:p>
        </p:txBody>
      </p:sp>
      <p:sp>
        <p:nvSpPr>
          <p:cNvPr id="3" name="Content Placeholder 2">
            <a:extLst>
              <a:ext uri="{FF2B5EF4-FFF2-40B4-BE49-F238E27FC236}">
                <a16:creationId xmlns:a16="http://schemas.microsoft.com/office/drawing/2014/main" id="{CED6D07B-A2F9-5045-263C-AD4037F8262E}"/>
              </a:ext>
            </a:extLst>
          </p:cNvPr>
          <p:cNvSpPr>
            <a:spLocks noGrp="1"/>
          </p:cNvSpPr>
          <p:nvPr>
            <p:ph sz="quarter" idx="1"/>
          </p:nvPr>
        </p:nvSpPr>
        <p:spPr/>
        <p:txBody>
          <a:bodyPr>
            <a:normAutofit lnSpcReduction="10000"/>
          </a:bodyPr>
          <a:lstStyle/>
          <a:p>
            <a:r>
              <a:rPr lang="en-US" dirty="0"/>
              <a:t>Well, you know the A1C target is less than 7%. You are going to get complications if you don’t get your glucose under control.</a:t>
            </a:r>
          </a:p>
          <a:p>
            <a:endParaRPr lang="en-US" dirty="0"/>
          </a:p>
        </p:txBody>
      </p:sp>
      <p:sp>
        <p:nvSpPr>
          <p:cNvPr id="4" name="Content Placeholder 3">
            <a:extLst>
              <a:ext uri="{FF2B5EF4-FFF2-40B4-BE49-F238E27FC236}">
                <a16:creationId xmlns:a16="http://schemas.microsoft.com/office/drawing/2014/main" id="{7F9DD310-0E2D-62C1-E2A8-12577CFCEED1}"/>
              </a:ext>
            </a:extLst>
          </p:cNvPr>
          <p:cNvSpPr>
            <a:spLocks noGrp="1"/>
          </p:cNvSpPr>
          <p:nvPr>
            <p:ph sz="quarter" idx="2"/>
          </p:nvPr>
        </p:nvSpPr>
        <p:spPr/>
        <p:txBody>
          <a:bodyPr>
            <a:normAutofit lnSpcReduction="10000"/>
          </a:bodyPr>
          <a:lstStyle/>
          <a:p>
            <a:r>
              <a:rPr lang="en-US" dirty="0"/>
              <a:t>Nobody can give themselves diabetes. It’s not your fault. We are here to help you manage your diabetes.</a:t>
            </a:r>
          </a:p>
        </p:txBody>
      </p:sp>
      <p:pic>
        <p:nvPicPr>
          <p:cNvPr id="6" name="Graphic 5" descr="A scared face">
            <a:extLst>
              <a:ext uri="{FF2B5EF4-FFF2-40B4-BE49-F238E27FC236}">
                <a16:creationId xmlns:a16="http://schemas.microsoft.com/office/drawing/2014/main" id="{7D5DC5AB-A2B9-8D82-CA21-8A7F867AE2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8424" y="5470421"/>
            <a:ext cx="1219200" cy="1366982"/>
          </a:xfrm>
          <a:prstGeom prst="rect">
            <a:avLst/>
          </a:prstGeom>
        </p:spPr>
      </p:pic>
      <p:pic>
        <p:nvPicPr>
          <p:cNvPr id="8" name="Graphic 7" descr="Happy face with large eyes">
            <a:extLst>
              <a:ext uri="{FF2B5EF4-FFF2-40B4-BE49-F238E27FC236}">
                <a16:creationId xmlns:a16="http://schemas.microsoft.com/office/drawing/2014/main" id="{9CD2FA7F-943F-6F88-D05E-E97F06E7C0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4600" y="5199878"/>
            <a:ext cx="1597152" cy="1510820"/>
          </a:xfrm>
          <a:prstGeom prst="rect">
            <a:avLst/>
          </a:prstGeom>
        </p:spPr>
      </p:pic>
    </p:spTree>
    <p:extLst>
      <p:ext uri="{BB962C8B-B14F-4D97-AF65-F5344CB8AC3E}">
        <p14:creationId xmlns:p14="http://schemas.microsoft.com/office/powerpoint/2010/main" val="132345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3C04-02F9-1DFB-2AEB-F9DB704B1533}"/>
              </a:ext>
            </a:extLst>
          </p:cNvPr>
          <p:cNvSpPr>
            <a:spLocks noGrp="1"/>
          </p:cNvSpPr>
          <p:nvPr>
            <p:ph type="title"/>
          </p:nvPr>
        </p:nvSpPr>
        <p:spPr/>
        <p:txBody>
          <a:bodyPr/>
          <a:lstStyle/>
          <a:p>
            <a:r>
              <a:rPr lang="en-US" dirty="0"/>
              <a:t>From Judgement to Curiosity</a:t>
            </a:r>
          </a:p>
        </p:txBody>
      </p:sp>
      <p:pic>
        <p:nvPicPr>
          <p:cNvPr id="5" name="Content Placeholder 4">
            <a:extLst>
              <a:ext uri="{FF2B5EF4-FFF2-40B4-BE49-F238E27FC236}">
                <a16:creationId xmlns:a16="http://schemas.microsoft.com/office/drawing/2014/main" id="{FE346D97-C003-3792-A678-240A3B87F46F}"/>
              </a:ext>
            </a:extLst>
          </p:cNvPr>
          <p:cNvPicPr>
            <a:picLocks noGrp="1" noChangeAspect="1"/>
          </p:cNvPicPr>
          <p:nvPr>
            <p:ph sz="quarter" idx="1"/>
          </p:nvPr>
        </p:nvPicPr>
        <p:blipFill>
          <a:blip r:embed="rId2"/>
          <a:stretch>
            <a:fillRect/>
          </a:stretch>
        </p:blipFill>
        <p:spPr>
          <a:xfrm>
            <a:off x="304800" y="1132609"/>
            <a:ext cx="8382000" cy="5476582"/>
          </a:xfrm>
        </p:spPr>
      </p:pic>
    </p:spTree>
    <p:extLst>
      <p:ext uri="{BB962C8B-B14F-4D97-AF65-F5344CB8AC3E}">
        <p14:creationId xmlns:p14="http://schemas.microsoft.com/office/powerpoint/2010/main" val="90814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7650C76-E521-2E08-4058-98C2EDC5DBD0}"/>
            </a:ext>
          </a:extLst>
        </p:cNvPr>
        <p:cNvGrpSpPr/>
        <p:nvPr/>
      </p:nvGrpSpPr>
      <p:grpSpPr>
        <a:xfrm>
          <a:off x="0" y="0"/>
          <a:ext cx="0" cy="0"/>
          <a:chOff x="0" y="0"/>
          <a:chExt cx="0" cy="0"/>
        </a:xfrm>
      </p:grpSpPr>
      <p:sp>
        <p:nvSpPr>
          <p:cNvPr id="154626" name="Rectangle 2">
            <a:extLst>
              <a:ext uri="{FF2B5EF4-FFF2-40B4-BE49-F238E27FC236}">
                <a16:creationId xmlns:a16="http://schemas.microsoft.com/office/drawing/2014/main" id="{61EB5AE5-DF66-77A8-F3A3-D492A56C9231}"/>
              </a:ext>
            </a:extLst>
          </p:cNvPr>
          <p:cNvSpPr>
            <a:spLocks noGrp="1" noChangeArrowheads="1"/>
          </p:cNvSpPr>
          <p:nvPr>
            <p:ph type="body" idx="1"/>
          </p:nvPr>
        </p:nvSpPr>
        <p:spPr>
          <a:xfrm>
            <a:off x="914400" y="2133600"/>
            <a:ext cx="73152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77" tIns="44445" rIns="90477" bIns="44445">
            <a:normAutofit fontScale="92500" lnSpcReduction="10000"/>
          </a:bodyPr>
          <a:lstStyle/>
          <a:p>
            <a:pPr>
              <a:lnSpc>
                <a:spcPct val="90000"/>
              </a:lnSpc>
              <a:buFontTx/>
              <a:buBlip>
                <a:blip r:embed="rId2"/>
              </a:buBlip>
            </a:pPr>
            <a:r>
              <a:rPr lang="en-US" altLang="en-US" b="0" dirty="0"/>
              <a:t>Ask about their life (SDOH)</a:t>
            </a:r>
          </a:p>
          <a:p>
            <a:pPr>
              <a:lnSpc>
                <a:spcPct val="90000"/>
              </a:lnSpc>
              <a:buFontTx/>
              <a:buBlip>
                <a:blip r:embed="rId2"/>
              </a:buBlip>
            </a:pPr>
            <a:r>
              <a:rPr lang="en-US" altLang="en-US" dirty="0"/>
              <a:t>A</a:t>
            </a:r>
            <a:r>
              <a:rPr lang="en-US" altLang="en-US" b="0" dirty="0"/>
              <a:t>ssess</a:t>
            </a:r>
            <a:r>
              <a:rPr lang="en-US" altLang="en-US" dirty="0"/>
              <a:t> current self-management behaviors</a:t>
            </a:r>
          </a:p>
          <a:p>
            <a:pPr>
              <a:lnSpc>
                <a:spcPct val="90000"/>
              </a:lnSpc>
              <a:buFontTx/>
              <a:buBlip>
                <a:blip r:embed="rId2"/>
              </a:buBlip>
            </a:pPr>
            <a:r>
              <a:rPr lang="en-US" altLang="en-US" dirty="0"/>
              <a:t>Assess your feelings</a:t>
            </a:r>
          </a:p>
          <a:p>
            <a:pPr>
              <a:lnSpc>
                <a:spcPct val="90000"/>
              </a:lnSpc>
              <a:buFontTx/>
              <a:buBlip>
                <a:blip r:embed="rId2"/>
              </a:buBlip>
            </a:pPr>
            <a:r>
              <a:rPr lang="en-US" altLang="en-US" b="0" dirty="0">
                <a:solidFill>
                  <a:srgbClr val="0070C0"/>
                </a:solidFill>
              </a:rPr>
              <a:t>Accept</a:t>
            </a:r>
            <a:r>
              <a:rPr lang="en-US" altLang="en-US" dirty="0">
                <a:solidFill>
                  <a:srgbClr val="0070C0"/>
                </a:solidFill>
              </a:rPr>
              <a:t> without judgement</a:t>
            </a:r>
          </a:p>
          <a:p>
            <a:pPr>
              <a:lnSpc>
                <a:spcPct val="90000"/>
              </a:lnSpc>
              <a:buFontTx/>
              <a:buBlip>
                <a:blip r:embed="rId2"/>
              </a:buBlip>
            </a:pPr>
            <a:r>
              <a:rPr lang="en-US" altLang="en-US" b="0" dirty="0">
                <a:solidFill>
                  <a:srgbClr val="0070C0"/>
                </a:solidFill>
              </a:rPr>
              <a:t>Acknowledge</a:t>
            </a:r>
            <a:r>
              <a:rPr lang="en-US" altLang="en-US" dirty="0">
                <a:solidFill>
                  <a:srgbClr val="0070C0"/>
                </a:solidFill>
              </a:rPr>
              <a:t> one thing they are doing  </a:t>
            </a:r>
          </a:p>
          <a:p>
            <a:pPr>
              <a:lnSpc>
                <a:spcPct val="90000"/>
              </a:lnSpc>
              <a:buFontTx/>
              <a:buBlip>
                <a:blip r:embed="rId2"/>
              </a:buBlip>
            </a:pPr>
            <a:r>
              <a:rPr lang="en-US" altLang="en-US" b="0" dirty="0">
                <a:solidFill>
                  <a:srgbClr val="0070C0"/>
                </a:solidFill>
              </a:rPr>
              <a:t>Advocate</a:t>
            </a:r>
            <a:r>
              <a:rPr lang="en-US" altLang="en-US" dirty="0">
                <a:solidFill>
                  <a:srgbClr val="0070C0"/>
                </a:solidFill>
              </a:rPr>
              <a:t> for needed resources</a:t>
            </a:r>
          </a:p>
          <a:p>
            <a:pPr marL="0" indent="0">
              <a:lnSpc>
                <a:spcPct val="90000"/>
              </a:lnSpc>
              <a:buNone/>
            </a:pPr>
            <a:endParaRPr lang="en-US" altLang="en-US" dirty="0"/>
          </a:p>
        </p:txBody>
      </p:sp>
      <p:graphicFrame>
        <p:nvGraphicFramePr>
          <p:cNvPr id="154627" name="Object 3">
            <a:extLst>
              <a:ext uri="{FF2B5EF4-FFF2-40B4-BE49-F238E27FC236}">
                <a16:creationId xmlns:a16="http://schemas.microsoft.com/office/drawing/2014/main" id="{F2A2A6B3-BF4E-40F3-F095-76326AEE4E79}"/>
              </a:ext>
            </a:extLst>
          </p:cNvPr>
          <p:cNvGraphicFramePr>
            <a:graphicFrameLocks noChangeAspect="1"/>
          </p:cNvGraphicFramePr>
          <p:nvPr/>
        </p:nvGraphicFramePr>
        <p:xfrm>
          <a:off x="3657600" y="304800"/>
          <a:ext cx="1600200" cy="16002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4627" name="Object 3">
                        <a:extLst>
                          <a:ext uri="{FF2B5EF4-FFF2-40B4-BE49-F238E27FC236}">
                            <a16:creationId xmlns:a16="http://schemas.microsoft.com/office/drawing/2014/main" id="{F2A2A6B3-BF4E-40F3-F095-76326AEE4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04800"/>
                        <a:ext cx="16002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746278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4626">
                                            <p:txEl>
                                              <p:pRg st="3" end="3"/>
                                            </p:txEl>
                                          </p:spTgt>
                                        </p:tgtEl>
                                        <p:attrNameLst>
                                          <p:attrName>style.visibility</p:attrName>
                                        </p:attrNameLst>
                                      </p:cBhvr>
                                      <p:to>
                                        <p:strVal val="visible"/>
                                      </p:to>
                                    </p:set>
                                    <p:animEffect transition="in" filter="randombar(horizontal)">
                                      <p:cBhvr>
                                        <p:cTn id="7" dur="500"/>
                                        <p:tgtEl>
                                          <p:spTgt spid="15462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4626">
                                            <p:txEl>
                                              <p:pRg st="4" end="4"/>
                                            </p:txEl>
                                          </p:spTgt>
                                        </p:tgtEl>
                                        <p:attrNameLst>
                                          <p:attrName>style.visibility</p:attrName>
                                        </p:attrNameLst>
                                      </p:cBhvr>
                                      <p:to>
                                        <p:strVal val="visible"/>
                                      </p:to>
                                    </p:set>
                                    <p:animEffect transition="in" filter="randombar(horizontal)">
                                      <p:cBhvr>
                                        <p:cTn id="12" dur="500"/>
                                        <p:tgtEl>
                                          <p:spTgt spid="15462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4626">
                                            <p:txEl>
                                              <p:pRg st="5" end="5"/>
                                            </p:txEl>
                                          </p:spTgt>
                                        </p:tgtEl>
                                        <p:attrNameLst>
                                          <p:attrName>style.visibility</p:attrName>
                                        </p:attrNameLst>
                                      </p:cBhvr>
                                      <p:to>
                                        <p:strVal val="visible"/>
                                      </p:to>
                                    </p:set>
                                    <p:animEffect transition="in" filter="randombar(horizontal)">
                                      <p:cBhvr>
                                        <p:cTn id="17" dur="500"/>
                                        <p:tgtEl>
                                          <p:spTgt spid="1546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F2AF7-EAED-4D17-D159-4C7F94BF882F}"/>
              </a:ext>
            </a:extLst>
          </p:cNvPr>
          <p:cNvSpPr>
            <a:spLocks noGrp="1"/>
          </p:cNvSpPr>
          <p:nvPr>
            <p:ph type="title"/>
          </p:nvPr>
        </p:nvSpPr>
        <p:spPr>
          <a:xfrm>
            <a:off x="603844" y="124509"/>
            <a:ext cx="7936312" cy="1295400"/>
          </a:xfrm>
        </p:spPr>
        <p:txBody>
          <a:bodyPr>
            <a:noAutofit/>
          </a:bodyPr>
          <a:lstStyle/>
          <a:p>
            <a:r>
              <a:rPr lang="en-US" sz="4000" dirty="0"/>
              <a:t>Create a Judgement Free Zone – Roll out the Carpet of Acceptance</a:t>
            </a:r>
          </a:p>
        </p:txBody>
      </p:sp>
      <p:pic>
        <p:nvPicPr>
          <p:cNvPr id="12" name="Content Placeholder 11" descr="Low angle view of clouds in blue sky">
            <a:extLst>
              <a:ext uri="{FF2B5EF4-FFF2-40B4-BE49-F238E27FC236}">
                <a16:creationId xmlns:a16="http://schemas.microsoft.com/office/drawing/2014/main" id="{543C1C26-1CE4-3972-848D-A40A2E5C1A42}"/>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03843" y="1530806"/>
            <a:ext cx="7936313" cy="4937125"/>
          </a:xfrm>
        </p:spPr>
      </p:pic>
      <p:sp>
        <p:nvSpPr>
          <p:cNvPr id="14" name="TextBox 13">
            <a:extLst>
              <a:ext uri="{FF2B5EF4-FFF2-40B4-BE49-F238E27FC236}">
                <a16:creationId xmlns:a16="http://schemas.microsoft.com/office/drawing/2014/main" id="{31BECA97-192F-9FA1-6B83-6AE96A4B0A41}"/>
              </a:ext>
            </a:extLst>
          </p:cNvPr>
          <p:cNvSpPr txBox="1"/>
          <p:nvPr/>
        </p:nvSpPr>
        <p:spPr>
          <a:xfrm>
            <a:off x="685800" y="1752600"/>
            <a:ext cx="7772400" cy="2677656"/>
          </a:xfrm>
          <a:prstGeom prst="rect">
            <a:avLst/>
          </a:prstGeom>
          <a:noFill/>
        </p:spPr>
        <p:txBody>
          <a:bodyPr wrap="square">
            <a:spAutoFit/>
          </a:bodyPr>
          <a:lstStyle/>
          <a:p>
            <a:pPr algn="ctr"/>
            <a:r>
              <a:rPr lang="en-US" sz="2800" dirty="0">
                <a:solidFill>
                  <a:schemeClr val="bg1"/>
                </a:solidFill>
              </a:rPr>
              <a:t>There are no bad or good blood glucose numbers.</a:t>
            </a:r>
          </a:p>
          <a:p>
            <a:pPr algn="ctr"/>
            <a:r>
              <a:rPr lang="en-US" sz="2800" dirty="0">
                <a:solidFill>
                  <a:schemeClr val="bg1"/>
                </a:solidFill>
              </a:rPr>
              <a:t>There is no such thing as cheating.</a:t>
            </a:r>
          </a:p>
          <a:p>
            <a:pPr algn="ctr"/>
            <a:r>
              <a:rPr lang="en-US" sz="2800" dirty="0">
                <a:solidFill>
                  <a:schemeClr val="bg1"/>
                </a:solidFill>
              </a:rPr>
              <a:t>You are not failing at your diabetes.</a:t>
            </a:r>
          </a:p>
          <a:p>
            <a:pPr algn="ctr"/>
            <a:r>
              <a:rPr lang="en-US" sz="2800" dirty="0">
                <a:solidFill>
                  <a:schemeClr val="bg1"/>
                </a:solidFill>
              </a:rPr>
              <a:t>It is not your fault you have diabetes.</a:t>
            </a:r>
          </a:p>
          <a:p>
            <a:pPr algn="ctr"/>
            <a:r>
              <a:rPr lang="en-US" sz="2800" dirty="0">
                <a:solidFill>
                  <a:schemeClr val="bg1"/>
                </a:solidFill>
              </a:rPr>
              <a:t>Thank you for showing up today.</a:t>
            </a:r>
            <a:endParaRPr lang="en-US" sz="1800" dirty="0">
              <a:solidFill>
                <a:schemeClr val="bg1"/>
              </a:solidFill>
            </a:endParaRPr>
          </a:p>
        </p:txBody>
      </p:sp>
    </p:spTree>
    <p:extLst>
      <p:ext uri="{BB962C8B-B14F-4D97-AF65-F5344CB8AC3E}">
        <p14:creationId xmlns:p14="http://schemas.microsoft.com/office/powerpoint/2010/main" val="4038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9C42-5912-8C34-61A0-566243C1CD7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38170A2-80F3-6E5C-1332-74221DCEF5E2}"/>
              </a:ext>
            </a:extLst>
          </p:cNvPr>
          <p:cNvPicPr>
            <a:picLocks noChangeAspect="1"/>
          </p:cNvPicPr>
          <p:nvPr/>
        </p:nvPicPr>
        <p:blipFill>
          <a:blip r:embed="rId2"/>
          <a:stretch>
            <a:fillRect/>
          </a:stretch>
        </p:blipFill>
        <p:spPr>
          <a:xfrm>
            <a:off x="2148678" y="0"/>
            <a:ext cx="4846643" cy="6858000"/>
          </a:xfrm>
          <a:prstGeom prst="rect">
            <a:avLst/>
          </a:prstGeom>
        </p:spPr>
      </p:pic>
    </p:spTree>
    <p:extLst>
      <p:ext uri="{BB962C8B-B14F-4D97-AF65-F5344CB8AC3E}">
        <p14:creationId xmlns:p14="http://schemas.microsoft.com/office/powerpoint/2010/main" val="22273092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9FF6-6FE3-4BCB-A9E7-0C9307DF1212}"/>
              </a:ext>
            </a:extLst>
          </p:cNvPr>
          <p:cNvSpPr>
            <a:spLocks noGrp="1"/>
          </p:cNvSpPr>
          <p:nvPr>
            <p:ph type="title"/>
          </p:nvPr>
        </p:nvSpPr>
        <p:spPr/>
        <p:txBody>
          <a:bodyPr/>
          <a:lstStyle/>
          <a:p>
            <a:r>
              <a:rPr lang="en-US" dirty="0"/>
              <a:t>JR Returns in 1 month</a:t>
            </a:r>
          </a:p>
        </p:txBody>
      </p:sp>
      <p:sp>
        <p:nvSpPr>
          <p:cNvPr id="3" name="Content Placeholder 2">
            <a:extLst>
              <a:ext uri="{FF2B5EF4-FFF2-40B4-BE49-F238E27FC236}">
                <a16:creationId xmlns:a16="http://schemas.microsoft.com/office/drawing/2014/main" id="{94DF86B6-25A5-4A1A-A205-5B832C4F876D}"/>
              </a:ext>
            </a:extLst>
          </p:cNvPr>
          <p:cNvSpPr>
            <a:spLocks noGrp="1"/>
          </p:cNvSpPr>
          <p:nvPr>
            <p:ph sz="quarter" idx="1"/>
          </p:nvPr>
        </p:nvSpPr>
        <p:spPr>
          <a:xfrm>
            <a:off x="457200" y="1219200"/>
            <a:ext cx="4041648" cy="4267200"/>
          </a:xfrm>
        </p:spPr>
        <p:txBody>
          <a:bodyPr>
            <a:normAutofit fontScale="62500" lnSpcReduction="20000"/>
          </a:bodyPr>
          <a:lstStyle/>
          <a:p>
            <a:r>
              <a:rPr lang="en-US" dirty="0"/>
              <a:t>Blood glucose improved</a:t>
            </a:r>
          </a:p>
          <a:p>
            <a:r>
              <a:rPr lang="en-US" dirty="0"/>
              <a:t>B/P 142/94  Pulse 86</a:t>
            </a:r>
          </a:p>
          <a:p>
            <a:r>
              <a:rPr lang="en-US" dirty="0">
                <a:solidFill>
                  <a:srgbClr val="0070C0"/>
                </a:solidFill>
              </a:rPr>
              <a:t>BMI 32 – trying to lose </a:t>
            </a:r>
            <a:r>
              <a:rPr lang="en-US" dirty="0" err="1">
                <a:solidFill>
                  <a:srgbClr val="0070C0"/>
                </a:solidFill>
              </a:rPr>
              <a:t>wt</a:t>
            </a:r>
            <a:endParaRPr lang="en-US" dirty="0">
              <a:solidFill>
                <a:srgbClr val="0070C0"/>
              </a:solidFill>
            </a:endParaRPr>
          </a:p>
          <a:p>
            <a:pPr marL="0" indent="0">
              <a:buNone/>
            </a:pPr>
            <a:endParaRPr lang="en-US" dirty="0"/>
          </a:p>
          <a:p>
            <a:r>
              <a:rPr lang="en-US" dirty="0"/>
              <a:t>Meds started include:</a:t>
            </a:r>
          </a:p>
          <a:p>
            <a:pPr lvl="1">
              <a:lnSpc>
                <a:spcPct val="120000"/>
              </a:lnSpc>
            </a:pPr>
            <a:r>
              <a:rPr lang="en-US" dirty="0"/>
              <a:t>Metformin 1000 mg</a:t>
            </a:r>
          </a:p>
          <a:p>
            <a:pPr lvl="1">
              <a:lnSpc>
                <a:spcPct val="120000"/>
              </a:lnSpc>
            </a:pPr>
            <a:r>
              <a:rPr lang="en-US" dirty="0"/>
              <a:t>Glipizide 10 mg BID (sulfonylurea)</a:t>
            </a:r>
          </a:p>
          <a:p>
            <a:pPr lvl="1">
              <a:lnSpc>
                <a:spcPct val="120000"/>
              </a:lnSpc>
            </a:pPr>
            <a:r>
              <a:rPr lang="en-US" dirty="0"/>
              <a:t>Lovastatin 40 mg</a:t>
            </a:r>
          </a:p>
          <a:p>
            <a:pPr lvl="1">
              <a:lnSpc>
                <a:spcPct val="120000"/>
              </a:lnSpc>
            </a:pPr>
            <a:r>
              <a:rPr lang="en-US" dirty="0"/>
              <a:t>Lisinopril 20mg (ACE Inhibitor)</a:t>
            </a:r>
          </a:p>
          <a:p>
            <a:pPr lvl="1">
              <a:lnSpc>
                <a:spcPct val="120000"/>
              </a:lnSpc>
            </a:pPr>
            <a:r>
              <a:rPr lang="en-US" dirty="0"/>
              <a:t>Pioglitazone (Actos) 15mg</a:t>
            </a:r>
          </a:p>
          <a:p>
            <a:pPr marL="274320" lvl="1" indent="0">
              <a:buNone/>
            </a:pPr>
            <a:endParaRPr lang="en-US" dirty="0"/>
          </a:p>
        </p:txBody>
      </p:sp>
      <p:sp>
        <p:nvSpPr>
          <p:cNvPr id="4" name="Content Placeholder 3">
            <a:extLst>
              <a:ext uri="{FF2B5EF4-FFF2-40B4-BE49-F238E27FC236}">
                <a16:creationId xmlns:a16="http://schemas.microsoft.com/office/drawing/2014/main" id="{FCCB9996-AE2F-4EA6-A565-C53F67F3B739}"/>
              </a:ext>
            </a:extLst>
          </p:cNvPr>
          <p:cNvSpPr>
            <a:spLocks noGrp="1"/>
          </p:cNvSpPr>
          <p:nvPr>
            <p:ph sz="quarter" idx="2"/>
          </p:nvPr>
        </p:nvSpPr>
        <p:spPr>
          <a:xfrm>
            <a:off x="4419600" y="1143000"/>
            <a:ext cx="4254246" cy="5562600"/>
          </a:xfrm>
        </p:spPr>
        <p:txBody>
          <a:bodyPr>
            <a:normAutofit fontScale="62500" lnSpcReduction="20000"/>
          </a:bodyPr>
          <a:lstStyle/>
          <a:p>
            <a:pPr>
              <a:lnSpc>
                <a:spcPct val="120000"/>
              </a:lnSpc>
            </a:pPr>
            <a:r>
              <a:rPr lang="en-US" dirty="0">
                <a:solidFill>
                  <a:srgbClr val="0070C0"/>
                </a:solidFill>
              </a:rPr>
              <a:t>JR checks BG 4-7 x’s a week.</a:t>
            </a:r>
          </a:p>
          <a:p>
            <a:pPr lvl="1">
              <a:lnSpc>
                <a:spcPct val="120000"/>
              </a:lnSpc>
            </a:pPr>
            <a:r>
              <a:rPr lang="en-US" dirty="0">
                <a:solidFill>
                  <a:srgbClr val="0070C0"/>
                </a:solidFill>
              </a:rPr>
              <a:t>Lowest 152, Highest 289 </a:t>
            </a:r>
          </a:p>
          <a:p>
            <a:pPr>
              <a:lnSpc>
                <a:spcPct val="120000"/>
              </a:lnSpc>
            </a:pPr>
            <a:r>
              <a:rPr lang="en-US" sz="2800" dirty="0">
                <a:solidFill>
                  <a:srgbClr val="0070C0"/>
                </a:solidFill>
              </a:rPr>
              <a:t>What other issues do we need to evaluate?</a:t>
            </a:r>
          </a:p>
          <a:p>
            <a:pPr lvl="1">
              <a:lnSpc>
                <a:spcPct val="120000"/>
              </a:lnSpc>
            </a:pPr>
            <a:r>
              <a:rPr lang="en-US" dirty="0"/>
              <a:t>Activity – mostly sedentary</a:t>
            </a:r>
          </a:p>
          <a:p>
            <a:pPr lvl="1">
              <a:lnSpc>
                <a:spcPct val="120000"/>
              </a:lnSpc>
            </a:pPr>
            <a:r>
              <a:rPr lang="en-US" dirty="0"/>
              <a:t>Sleep: 6-7 </a:t>
            </a:r>
            <a:r>
              <a:rPr lang="en-US" dirty="0" err="1"/>
              <a:t>hrs</a:t>
            </a:r>
            <a:r>
              <a:rPr lang="en-US" dirty="0"/>
              <a:t> a night</a:t>
            </a:r>
          </a:p>
          <a:p>
            <a:pPr lvl="1">
              <a:lnSpc>
                <a:spcPct val="120000"/>
              </a:lnSpc>
            </a:pPr>
            <a:r>
              <a:rPr lang="en-US" dirty="0"/>
              <a:t>Pain issues – knees</a:t>
            </a:r>
          </a:p>
          <a:p>
            <a:pPr lvl="1">
              <a:lnSpc>
                <a:spcPct val="120000"/>
              </a:lnSpc>
            </a:pPr>
            <a:r>
              <a:rPr lang="en-US" dirty="0"/>
              <a:t>Brushing – once daily</a:t>
            </a:r>
          </a:p>
          <a:p>
            <a:pPr lvl="1">
              <a:lnSpc>
                <a:spcPct val="120000"/>
              </a:lnSpc>
            </a:pPr>
            <a:r>
              <a:rPr lang="en-US" dirty="0"/>
              <a:t>Alcohol and other drug use</a:t>
            </a:r>
          </a:p>
          <a:p>
            <a:pPr lvl="2">
              <a:lnSpc>
                <a:spcPct val="120000"/>
              </a:lnSpc>
            </a:pPr>
            <a:r>
              <a:rPr lang="en-US" dirty="0"/>
              <a:t>Drinks a few beers on weekends</a:t>
            </a:r>
          </a:p>
          <a:p>
            <a:pPr lvl="1">
              <a:lnSpc>
                <a:spcPct val="120000"/>
              </a:lnSpc>
            </a:pPr>
            <a:r>
              <a:rPr lang="en-US" dirty="0"/>
              <a:t>Coping - okay</a:t>
            </a:r>
          </a:p>
          <a:p>
            <a:pPr lvl="1">
              <a:lnSpc>
                <a:spcPct val="120000"/>
              </a:lnSpc>
            </a:pPr>
            <a:r>
              <a:rPr lang="en-US" dirty="0"/>
              <a:t>Steatosis – elevated LFTs</a:t>
            </a:r>
          </a:p>
          <a:p>
            <a:pPr lvl="1">
              <a:lnSpc>
                <a:spcPct val="120000"/>
              </a:lnSpc>
            </a:pPr>
            <a:r>
              <a:rPr lang="en-US" dirty="0"/>
              <a:t>Affordability</a:t>
            </a:r>
          </a:p>
          <a:p>
            <a:pPr lvl="1">
              <a:lnSpc>
                <a:spcPct val="120000"/>
              </a:lnSpc>
            </a:pPr>
            <a:r>
              <a:rPr lang="en-US" dirty="0"/>
              <a:t>Met with CDCES and RD</a:t>
            </a:r>
          </a:p>
          <a:p>
            <a:pPr lvl="1"/>
            <a:endParaRPr lang="en-US" dirty="0"/>
          </a:p>
        </p:txBody>
      </p:sp>
      <p:sp>
        <p:nvSpPr>
          <p:cNvPr id="6" name="TextBox 5">
            <a:extLst>
              <a:ext uri="{FF2B5EF4-FFF2-40B4-BE49-F238E27FC236}">
                <a16:creationId xmlns:a16="http://schemas.microsoft.com/office/drawing/2014/main" id="{96311785-E18C-A27B-0CDD-64BBEE9A1B99}"/>
              </a:ext>
            </a:extLst>
          </p:cNvPr>
          <p:cNvSpPr txBox="1"/>
          <p:nvPr/>
        </p:nvSpPr>
        <p:spPr>
          <a:xfrm>
            <a:off x="304800" y="5293409"/>
            <a:ext cx="4041648" cy="1383264"/>
          </a:xfrm>
          <a:prstGeom prst="rect">
            <a:avLst/>
          </a:prstGeom>
          <a:noFill/>
        </p:spPr>
        <p:txBody>
          <a:bodyPr wrap="square">
            <a:spAutoFit/>
          </a:bodyPr>
          <a:lstStyle/>
          <a:p>
            <a:pPr marL="0" indent="0">
              <a:lnSpc>
                <a:spcPct val="120000"/>
              </a:lnSpc>
              <a:buNone/>
            </a:pP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Provider increases metformin/glipizide and adds SGLT-2 Empagliflozin 10 mg</a:t>
            </a:r>
          </a:p>
        </p:txBody>
      </p:sp>
    </p:spTree>
    <p:extLst>
      <p:ext uri="{BB962C8B-B14F-4D97-AF65-F5344CB8AC3E}">
        <p14:creationId xmlns:p14="http://schemas.microsoft.com/office/powerpoint/2010/main" val="98481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rgbClr val="C00000"/>
                                      </p:to>
                                    </p:animClr>
                                    <p:animClr clrSpc="rgb" dir="cw">
                                      <p:cBhvr>
                                        <p:cTn id="7" dur="500" fill="hold"/>
                                        <p:tgtEl>
                                          <p:spTgt spid="4">
                                            <p:txEl>
                                              <p:pRg st="2" end="2"/>
                                            </p:txEl>
                                          </p:spTgt>
                                        </p:tgtEl>
                                        <p:attrNameLst>
                                          <p:attrName>fillcolor</p:attrName>
                                        </p:attrNameLst>
                                      </p:cBhvr>
                                      <p:to>
                                        <a:srgbClr val="C00000"/>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4">
                                            <p:txEl>
                                              <p:pRg st="3" end="3"/>
                                            </p:txEl>
                                          </p:spTgt>
                                        </p:tgtEl>
                                        <p:attrNameLst>
                                          <p:attrName>style.color</p:attrName>
                                        </p:attrNameLst>
                                      </p:cBhvr>
                                      <p:to>
                                        <a:srgbClr val="C00000"/>
                                      </p:to>
                                    </p:animClr>
                                    <p:animClr clrSpc="rgb" dir="cw">
                                      <p:cBhvr>
                                        <p:cTn id="14" dur="500" fill="hold"/>
                                        <p:tgtEl>
                                          <p:spTgt spid="4">
                                            <p:txEl>
                                              <p:pRg st="3" end="3"/>
                                            </p:txEl>
                                          </p:spTgt>
                                        </p:tgtEl>
                                        <p:attrNameLst>
                                          <p:attrName>fillcolor</p:attrName>
                                        </p:attrNameLst>
                                      </p:cBhvr>
                                      <p:to>
                                        <a:srgbClr val="C00000"/>
                                      </p:to>
                                    </p:animClr>
                                    <p:set>
                                      <p:cBhvr>
                                        <p:cTn id="15" dur="500" fill="hold"/>
                                        <p:tgtEl>
                                          <p:spTgt spid="4">
                                            <p:txEl>
                                              <p:pRg st="3" end="3"/>
                                            </p:txEl>
                                          </p:spTgt>
                                        </p:tgtEl>
                                        <p:attrNameLst>
                                          <p:attrName>fill.type</p:attrName>
                                        </p:attrNameLst>
                                      </p:cBhvr>
                                      <p:to>
                                        <p:strVal val="solid"/>
                                      </p:to>
                                    </p:set>
                                    <p:set>
                                      <p:cBhvr>
                                        <p:cTn id="16" dur="500" fill="hold"/>
                                        <p:tgtEl>
                                          <p:spTgt spid="4">
                                            <p:txEl>
                                              <p:pRg st="3" end="3"/>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4">
                                            <p:txEl>
                                              <p:pRg st="4" end="4"/>
                                            </p:txEl>
                                          </p:spTgt>
                                        </p:tgtEl>
                                        <p:attrNameLst>
                                          <p:attrName>style.color</p:attrName>
                                        </p:attrNameLst>
                                      </p:cBhvr>
                                      <p:to>
                                        <a:srgbClr val="C00000"/>
                                      </p:to>
                                    </p:animClr>
                                    <p:animClr clrSpc="rgb" dir="cw">
                                      <p:cBhvr>
                                        <p:cTn id="21" dur="500" fill="hold"/>
                                        <p:tgtEl>
                                          <p:spTgt spid="4">
                                            <p:txEl>
                                              <p:pRg st="4" end="4"/>
                                            </p:txEl>
                                          </p:spTgt>
                                        </p:tgtEl>
                                        <p:attrNameLst>
                                          <p:attrName>fillcolor</p:attrName>
                                        </p:attrNameLst>
                                      </p:cBhvr>
                                      <p:to>
                                        <a:srgbClr val="C00000"/>
                                      </p:to>
                                    </p:animClr>
                                    <p:set>
                                      <p:cBhvr>
                                        <p:cTn id="22" dur="500" fill="hold"/>
                                        <p:tgtEl>
                                          <p:spTgt spid="4">
                                            <p:txEl>
                                              <p:pRg st="4" end="4"/>
                                            </p:txEl>
                                          </p:spTgt>
                                        </p:tgtEl>
                                        <p:attrNameLst>
                                          <p:attrName>fill.type</p:attrName>
                                        </p:attrNameLst>
                                      </p:cBhvr>
                                      <p:to>
                                        <p:strVal val="solid"/>
                                      </p:to>
                                    </p:set>
                                    <p:set>
                                      <p:cBhvr>
                                        <p:cTn id="23" dur="500" fill="hold"/>
                                        <p:tgtEl>
                                          <p:spTgt spid="4">
                                            <p:txEl>
                                              <p:pRg st="4" end="4"/>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4">
                                            <p:txEl>
                                              <p:pRg st="5" end="5"/>
                                            </p:txEl>
                                          </p:spTgt>
                                        </p:tgtEl>
                                        <p:attrNameLst>
                                          <p:attrName>style.color</p:attrName>
                                        </p:attrNameLst>
                                      </p:cBhvr>
                                      <p:to>
                                        <a:srgbClr val="C00000"/>
                                      </p:to>
                                    </p:animClr>
                                    <p:animClr clrSpc="rgb" dir="cw">
                                      <p:cBhvr>
                                        <p:cTn id="28" dur="500" fill="hold"/>
                                        <p:tgtEl>
                                          <p:spTgt spid="4">
                                            <p:txEl>
                                              <p:pRg st="5" end="5"/>
                                            </p:txEl>
                                          </p:spTgt>
                                        </p:tgtEl>
                                        <p:attrNameLst>
                                          <p:attrName>fillcolor</p:attrName>
                                        </p:attrNameLst>
                                      </p:cBhvr>
                                      <p:to>
                                        <a:srgbClr val="C00000"/>
                                      </p:to>
                                    </p:animClr>
                                    <p:set>
                                      <p:cBhvr>
                                        <p:cTn id="29" dur="500" fill="hold"/>
                                        <p:tgtEl>
                                          <p:spTgt spid="4">
                                            <p:txEl>
                                              <p:pRg st="5" end="5"/>
                                            </p:txEl>
                                          </p:spTgt>
                                        </p:tgtEl>
                                        <p:attrNameLst>
                                          <p:attrName>fill.type</p:attrName>
                                        </p:attrNameLst>
                                      </p:cBhvr>
                                      <p:to>
                                        <p:strVal val="solid"/>
                                      </p:to>
                                    </p:set>
                                    <p:set>
                                      <p:cBhvr>
                                        <p:cTn id="30" dur="500" fill="hold"/>
                                        <p:tgtEl>
                                          <p:spTgt spid="4">
                                            <p:txEl>
                                              <p:pRg st="5" end="5"/>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4">
                                            <p:txEl>
                                              <p:pRg st="6" end="6"/>
                                            </p:txEl>
                                          </p:spTgt>
                                        </p:tgtEl>
                                        <p:attrNameLst>
                                          <p:attrName>style.color</p:attrName>
                                        </p:attrNameLst>
                                      </p:cBhvr>
                                      <p:to>
                                        <a:srgbClr val="C00000"/>
                                      </p:to>
                                    </p:animClr>
                                    <p:animClr clrSpc="rgb" dir="cw">
                                      <p:cBhvr>
                                        <p:cTn id="35" dur="500" fill="hold"/>
                                        <p:tgtEl>
                                          <p:spTgt spid="4">
                                            <p:txEl>
                                              <p:pRg st="6" end="6"/>
                                            </p:txEl>
                                          </p:spTgt>
                                        </p:tgtEl>
                                        <p:attrNameLst>
                                          <p:attrName>fillcolor</p:attrName>
                                        </p:attrNameLst>
                                      </p:cBhvr>
                                      <p:to>
                                        <a:srgbClr val="C00000"/>
                                      </p:to>
                                    </p:animClr>
                                    <p:set>
                                      <p:cBhvr>
                                        <p:cTn id="36" dur="500" fill="hold"/>
                                        <p:tgtEl>
                                          <p:spTgt spid="4">
                                            <p:txEl>
                                              <p:pRg st="6" end="6"/>
                                            </p:txEl>
                                          </p:spTgt>
                                        </p:tgtEl>
                                        <p:attrNameLst>
                                          <p:attrName>fill.type</p:attrName>
                                        </p:attrNameLst>
                                      </p:cBhvr>
                                      <p:to>
                                        <p:strVal val="solid"/>
                                      </p:to>
                                    </p:set>
                                    <p:set>
                                      <p:cBhvr>
                                        <p:cTn id="37" dur="500" fill="hold"/>
                                        <p:tgtEl>
                                          <p:spTgt spid="4">
                                            <p:txEl>
                                              <p:pRg st="6" end="6"/>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4">
                                            <p:txEl>
                                              <p:pRg st="7" end="7"/>
                                            </p:txEl>
                                          </p:spTgt>
                                        </p:tgtEl>
                                        <p:attrNameLst>
                                          <p:attrName>style.color</p:attrName>
                                        </p:attrNameLst>
                                      </p:cBhvr>
                                      <p:to>
                                        <a:srgbClr val="C00000"/>
                                      </p:to>
                                    </p:animClr>
                                    <p:animClr clrSpc="rgb" dir="cw">
                                      <p:cBhvr>
                                        <p:cTn id="42" dur="500" fill="hold"/>
                                        <p:tgtEl>
                                          <p:spTgt spid="4">
                                            <p:txEl>
                                              <p:pRg st="7" end="7"/>
                                            </p:txEl>
                                          </p:spTgt>
                                        </p:tgtEl>
                                        <p:attrNameLst>
                                          <p:attrName>fillcolor</p:attrName>
                                        </p:attrNameLst>
                                      </p:cBhvr>
                                      <p:to>
                                        <a:srgbClr val="C00000"/>
                                      </p:to>
                                    </p:animClr>
                                    <p:set>
                                      <p:cBhvr>
                                        <p:cTn id="43" dur="500" fill="hold"/>
                                        <p:tgtEl>
                                          <p:spTgt spid="4">
                                            <p:txEl>
                                              <p:pRg st="7" end="7"/>
                                            </p:txEl>
                                          </p:spTgt>
                                        </p:tgtEl>
                                        <p:attrNameLst>
                                          <p:attrName>fill.type</p:attrName>
                                        </p:attrNameLst>
                                      </p:cBhvr>
                                      <p:to>
                                        <p:strVal val="solid"/>
                                      </p:to>
                                    </p:set>
                                    <p:set>
                                      <p:cBhvr>
                                        <p:cTn id="44" dur="500" fill="hold"/>
                                        <p:tgtEl>
                                          <p:spTgt spid="4">
                                            <p:txEl>
                                              <p:pRg st="7" end="7"/>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4">
                                            <p:txEl>
                                              <p:pRg st="8" end="8"/>
                                            </p:txEl>
                                          </p:spTgt>
                                        </p:tgtEl>
                                        <p:attrNameLst>
                                          <p:attrName>style.color</p:attrName>
                                        </p:attrNameLst>
                                      </p:cBhvr>
                                      <p:to>
                                        <a:srgbClr val="C00000"/>
                                      </p:to>
                                    </p:animClr>
                                    <p:animClr clrSpc="rgb" dir="cw">
                                      <p:cBhvr>
                                        <p:cTn id="49" dur="500" fill="hold"/>
                                        <p:tgtEl>
                                          <p:spTgt spid="4">
                                            <p:txEl>
                                              <p:pRg st="8" end="8"/>
                                            </p:txEl>
                                          </p:spTgt>
                                        </p:tgtEl>
                                        <p:attrNameLst>
                                          <p:attrName>fillcolor</p:attrName>
                                        </p:attrNameLst>
                                      </p:cBhvr>
                                      <p:to>
                                        <a:srgbClr val="C00000"/>
                                      </p:to>
                                    </p:animClr>
                                    <p:set>
                                      <p:cBhvr>
                                        <p:cTn id="50" dur="500" fill="hold"/>
                                        <p:tgtEl>
                                          <p:spTgt spid="4">
                                            <p:txEl>
                                              <p:pRg st="8" end="8"/>
                                            </p:txEl>
                                          </p:spTgt>
                                        </p:tgtEl>
                                        <p:attrNameLst>
                                          <p:attrName>fill.type</p:attrName>
                                        </p:attrNameLst>
                                      </p:cBhvr>
                                      <p:to>
                                        <p:strVal val="solid"/>
                                      </p:to>
                                    </p:set>
                                    <p:set>
                                      <p:cBhvr>
                                        <p:cTn id="51" dur="500" fill="hold"/>
                                        <p:tgtEl>
                                          <p:spTgt spid="4">
                                            <p:txEl>
                                              <p:pRg st="8" end="8"/>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nodeType="clickEffect">
                                  <p:stCondLst>
                                    <p:cond delay="0"/>
                                  </p:stCondLst>
                                  <p:childTnLst>
                                    <p:animClr clrSpc="rgb" dir="cw">
                                      <p:cBhvr override="childStyle">
                                        <p:cTn id="55" dur="500" fill="hold"/>
                                        <p:tgtEl>
                                          <p:spTgt spid="4">
                                            <p:txEl>
                                              <p:pRg st="9" end="9"/>
                                            </p:txEl>
                                          </p:spTgt>
                                        </p:tgtEl>
                                        <p:attrNameLst>
                                          <p:attrName>style.color</p:attrName>
                                        </p:attrNameLst>
                                      </p:cBhvr>
                                      <p:to>
                                        <a:srgbClr val="C00000"/>
                                      </p:to>
                                    </p:animClr>
                                    <p:animClr clrSpc="rgb" dir="cw">
                                      <p:cBhvr>
                                        <p:cTn id="56" dur="500" fill="hold"/>
                                        <p:tgtEl>
                                          <p:spTgt spid="4">
                                            <p:txEl>
                                              <p:pRg st="9" end="9"/>
                                            </p:txEl>
                                          </p:spTgt>
                                        </p:tgtEl>
                                        <p:attrNameLst>
                                          <p:attrName>fillcolor</p:attrName>
                                        </p:attrNameLst>
                                      </p:cBhvr>
                                      <p:to>
                                        <a:srgbClr val="C00000"/>
                                      </p:to>
                                    </p:animClr>
                                    <p:set>
                                      <p:cBhvr>
                                        <p:cTn id="57" dur="500" fill="hold"/>
                                        <p:tgtEl>
                                          <p:spTgt spid="4">
                                            <p:txEl>
                                              <p:pRg st="9" end="9"/>
                                            </p:txEl>
                                          </p:spTgt>
                                        </p:tgtEl>
                                        <p:attrNameLst>
                                          <p:attrName>fill.type</p:attrName>
                                        </p:attrNameLst>
                                      </p:cBhvr>
                                      <p:to>
                                        <p:strVal val="solid"/>
                                      </p:to>
                                    </p:set>
                                    <p:set>
                                      <p:cBhvr>
                                        <p:cTn id="58" dur="500" fill="hold"/>
                                        <p:tgtEl>
                                          <p:spTgt spid="4">
                                            <p:txEl>
                                              <p:pRg st="9" end="9"/>
                                            </p:txEl>
                                          </p:spTgt>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9" presetClass="emph" presetSubtype="0" fill="hold" nodeType="clickEffect">
                                  <p:stCondLst>
                                    <p:cond delay="0"/>
                                  </p:stCondLst>
                                  <p:childTnLst>
                                    <p:animClr clrSpc="rgb" dir="cw">
                                      <p:cBhvr override="childStyle">
                                        <p:cTn id="62" dur="500" fill="hold"/>
                                        <p:tgtEl>
                                          <p:spTgt spid="4">
                                            <p:txEl>
                                              <p:pRg st="11" end="11"/>
                                            </p:txEl>
                                          </p:spTgt>
                                        </p:tgtEl>
                                        <p:attrNameLst>
                                          <p:attrName>style.color</p:attrName>
                                        </p:attrNameLst>
                                      </p:cBhvr>
                                      <p:to>
                                        <a:srgbClr val="C00000"/>
                                      </p:to>
                                    </p:animClr>
                                    <p:animClr clrSpc="rgb" dir="cw">
                                      <p:cBhvr>
                                        <p:cTn id="63" dur="500" fill="hold"/>
                                        <p:tgtEl>
                                          <p:spTgt spid="4">
                                            <p:txEl>
                                              <p:pRg st="11" end="11"/>
                                            </p:txEl>
                                          </p:spTgt>
                                        </p:tgtEl>
                                        <p:attrNameLst>
                                          <p:attrName>fillcolor</p:attrName>
                                        </p:attrNameLst>
                                      </p:cBhvr>
                                      <p:to>
                                        <a:srgbClr val="C00000"/>
                                      </p:to>
                                    </p:animClr>
                                    <p:set>
                                      <p:cBhvr>
                                        <p:cTn id="64" dur="500" fill="hold"/>
                                        <p:tgtEl>
                                          <p:spTgt spid="4">
                                            <p:txEl>
                                              <p:pRg st="11" end="11"/>
                                            </p:txEl>
                                          </p:spTgt>
                                        </p:tgtEl>
                                        <p:attrNameLst>
                                          <p:attrName>fill.type</p:attrName>
                                        </p:attrNameLst>
                                      </p:cBhvr>
                                      <p:to>
                                        <p:strVal val="solid"/>
                                      </p:to>
                                    </p:set>
                                    <p:set>
                                      <p:cBhvr>
                                        <p:cTn id="65" dur="500" fill="hold"/>
                                        <p:tgtEl>
                                          <p:spTgt spid="4">
                                            <p:txEl>
                                              <p:pRg st="11" end="11"/>
                                            </p:txEl>
                                          </p:spTgt>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9" presetClass="emph" presetSubtype="0" fill="hold" nodeType="clickEffect">
                                  <p:stCondLst>
                                    <p:cond delay="0"/>
                                  </p:stCondLst>
                                  <p:childTnLst>
                                    <p:animClr clrSpc="rgb" dir="cw">
                                      <p:cBhvr override="childStyle">
                                        <p:cTn id="69" dur="500" fill="hold"/>
                                        <p:tgtEl>
                                          <p:spTgt spid="4">
                                            <p:txEl>
                                              <p:pRg st="12" end="12"/>
                                            </p:txEl>
                                          </p:spTgt>
                                        </p:tgtEl>
                                        <p:attrNameLst>
                                          <p:attrName>style.color</p:attrName>
                                        </p:attrNameLst>
                                      </p:cBhvr>
                                      <p:to>
                                        <a:srgbClr val="C00000"/>
                                      </p:to>
                                    </p:animClr>
                                    <p:animClr clrSpc="rgb" dir="cw">
                                      <p:cBhvr>
                                        <p:cTn id="70" dur="500" fill="hold"/>
                                        <p:tgtEl>
                                          <p:spTgt spid="4">
                                            <p:txEl>
                                              <p:pRg st="12" end="12"/>
                                            </p:txEl>
                                          </p:spTgt>
                                        </p:tgtEl>
                                        <p:attrNameLst>
                                          <p:attrName>fillcolor</p:attrName>
                                        </p:attrNameLst>
                                      </p:cBhvr>
                                      <p:to>
                                        <a:srgbClr val="C00000"/>
                                      </p:to>
                                    </p:animClr>
                                    <p:set>
                                      <p:cBhvr>
                                        <p:cTn id="71" dur="500" fill="hold"/>
                                        <p:tgtEl>
                                          <p:spTgt spid="4">
                                            <p:txEl>
                                              <p:pRg st="12" end="12"/>
                                            </p:txEl>
                                          </p:spTgt>
                                        </p:tgtEl>
                                        <p:attrNameLst>
                                          <p:attrName>fill.type</p:attrName>
                                        </p:attrNameLst>
                                      </p:cBhvr>
                                      <p:to>
                                        <p:strVal val="solid"/>
                                      </p:to>
                                    </p:set>
                                    <p:set>
                                      <p:cBhvr>
                                        <p:cTn id="72" dur="500" fill="hold"/>
                                        <p:tgtEl>
                                          <p:spTgt spid="4">
                                            <p:txEl>
                                              <p:pRg st="12" end="12"/>
                                            </p:txEl>
                                          </p:spTgt>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9" presetClass="emph" presetSubtype="0" fill="hold" nodeType="clickEffect">
                                  <p:stCondLst>
                                    <p:cond delay="0"/>
                                  </p:stCondLst>
                                  <p:childTnLst>
                                    <p:animClr clrSpc="rgb" dir="cw">
                                      <p:cBhvr override="childStyle">
                                        <p:cTn id="76" dur="500" fill="hold"/>
                                        <p:tgtEl>
                                          <p:spTgt spid="4">
                                            <p:txEl>
                                              <p:pRg st="10" end="10"/>
                                            </p:txEl>
                                          </p:spTgt>
                                        </p:tgtEl>
                                        <p:attrNameLst>
                                          <p:attrName>style.color</p:attrName>
                                        </p:attrNameLst>
                                      </p:cBhvr>
                                      <p:to>
                                        <a:srgbClr val="C00000"/>
                                      </p:to>
                                    </p:animClr>
                                    <p:animClr clrSpc="rgb" dir="cw">
                                      <p:cBhvr>
                                        <p:cTn id="77" dur="500" fill="hold"/>
                                        <p:tgtEl>
                                          <p:spTgt spid="4">
                                            <p:txEl>
                                              <p:pRg st="10" end="10"/>
                                            </p:txEl>
                                          </p:spTgt>
                                        </p:tgtEl>
                                        <p:attrNameLst>
                                          <p:attrName>fillcolor</p:attrName>
                                        </p:attrNameLst>
                                      </p:cBhvr>
                                      <p:to>
                                        <a:srgbClr val="C00000"/>
                                      </p:to>
                                    </p:animClr>
                                    <p:set>
                                      <p:cBhvr>
                                        <p:cTn id="78" dur="500" fill="hold"/>
                                        <p:tgtEl>
                                          <p:spTgt spid="4">
                                            <p:txEl>
                                              <p:pRg st="10" end="10"/>
                                            </p:txEl>
                                          </p:spTgt>
                                        </p:tgtEl>
                                        <p:attrNameLst>
                                          <p:attrName>fill.type</p:attrName>
                                        </p:attrNameLst>
                                      </p:cBhvr>
                                      <p:to>
                                        <p:strVal val="solid"/>
                                      </p:to>
                                    </p:set>
                                    <p:set>
                                      <p:cBhvr>
                                        <p:cTn id="79" dur="500" fill="hold"/>
                                        <p:tgtEl>
                                          <p:spTgt spid="4">
                                            <p:txEl>
                                              <p:pRg st="10" end="10"/>
                                            </p:txEl>
                                          </p:spTgt>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p:cTn id="84" dur="1000" fill="hold"/>
                                        <p:tgtEl>
                                          <p:spTgt spid="6"/>
                                        </p:tgtEl>
                                        <p:attrNameLst>
                                          <p:attrName>ppt_w</p:attrName>
                                        </p:attrNameLst>
                                      </p:cBhvr>
                                      <p:tavLst>
                                        <p:tav tm="0">
                                          <p:val>
                                            <p:fltVal val="0"/>
                                          </p:val>
                                        </p:tav>
                                        <p:tav tm="100000">
                                          <p:val>
                                            <p:strVal val="#ppt_w"/>
                                          </p:val>
                                        </p:tav>
                                      </p:tavLst>
                                    </p:anim>
                                    <p:anim calcmode="lin" valueType="num">
                                      <p:cBhvr>
                                        <p:cTn id="85" dur="1000" fill="hold"/>
                                        <p:tgtEl>
                                          <p:spTgt spid="6"/>
                                        </p:tgtEl>
                                        <p:attrNameLst>
                                          <p:attrName>ppt_h</p:attrName>
                                        </p:attrNameLst>
                                      </p:cBhvr>
                                      <p:tavLst>
                                        <p:tav tm="0">
                                          <p:val>
                                            <p:fltVal val="0"/>
                                          </p:val>
                                        </p:tav>
                                        <p:tav tm="100000">
                                          <p:val>
                                            <p:strVal val="#ppt_h"/>
                                          </p:val>
                                        </p:tav>
                                      </p:tavLst>
                                    </p:anim>
                                    <p:anim calcmode="lin" valueType="num">
                                      <p:cBhvr>
                                        <p:cTn id="86" dur="1000" fill="hold"/>
                                        <p:tgtEl>
                                          <p:spTgt spid="6"/>
                                        </p:tgtEl>
                                        <p:attrNameLst>
                                          <p:attrName>style.rotation</p:attrName>
                                        </p:attrNameLst>
                                      </p:cBhvr>
                                      <p:tavLst>
                                        <p:tav tm="0">
                                          <p:val>
                                            <p:fltVal val="90"/>
                                          </p:val>
                                        </p:tav>
                                        <p:tav tm="100000">
                                          <p:val>
                                            <p:fltVal val="0"/>
                                          </p:val>
                                        </p:tav>
                                      </p:tavLst>
                                    </p:anim>
                                    <p:animEffect transition="in" filter="fade">
                                      <p:cBhvr>
                                        <p:cTn id="8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UDIO_ID" val="665"/>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7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8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46257</TotalTime>
  <Words>9263</Words>
  <Application>Microsoft Office PowerPoint</Application>
  <PresentationFormat>On-screen Show (4:3)</PresentationFormat>
  <Paragraphs>1326</Paragraphs>
  <Slides>146</Slides>
  <Notes>60</Notes>
  <HiddenSlides>0</HiddenSlides>
  <MMClips>2</MMClips>
  <ScaleCrop>false</ScaleCrop>
  <HeadingPairs>
    <vt:vector size="8" baseType="variant">
      <vt:variant>
        <vt:lpstr>Fonts Used</vt:lpstr>
      </vt:variant>
      <vt:variant>
        <vt:i4>22</vt:i4>
      </vt:variant>
      <vt:variant>
        <vt:lpstr>Theme</vt:lpstr>
      </vt:variant>
      <vt:variant>
        <vt:i4>9</vt:i4>
      </vt:variant>
      <vt:variant>
        <vt:lpstr>Embedded OLE Servers</vt:lpstr>
      </vt:variant>
      <vt:variant>
        <vt:i4>1</vt:i4>
      </vt:variant>
      <vt:variant>
        <vt:lpstr>Slide Titles</vt:lpstr>
      </vt:variant>
      <vt:variant>
        <vt:i4>146</vt:i4>
      </vt:variant>
    </vt:vector>
  </HeadingPairs>
  <TitlesOfParts>
    <vt:vector size="178" baseType="lpstr">
      <vt:lpstr>ＭＳ Ｐゴシック</vt:lpstr>
      <vt:lpstr>Aptos</vt:lpstr>
      <vt:lpstr>Arial</vt:lpstr>
      <vt:lpstr>Arial Black</vt:lpstr>
      <vt:lpstr>Bookman Old Style</vt:lpstr>
      <vt:lpstr>Calibri</vt:lpstr>
      <vt:lpstr>Courier New</vt:lpstr>
      <vt:lpstr>Gill Sans MT</vt:lpstr>
      <vt:lpstr>Helvetica</vt:lpstr>
      <vt:lpstr>Helvetica Neue</vt:lpstr>
      <vt:lpstr>Monaco</vt:lpstr>
      <vt:lpstr>Monotype Sorts</vt:lpstr>
      <vt:lpstr>Open Sans</vt:lpstr>
      <vt:lpstr>Segoe UI</vt:lpstr>
      <vt:lpstr>signika_negativeregular</vt:lpstr>
      <vt:lpstr>Symbol</vt:lpstr>
      <vt:lpstr>Tahoma</vt:lpstr>
      <vt:lpstr>Times</vt:lpstr>
      <vt:lpstr>Times New Roman</vt:lpstr>
      <vt:lpstr>Trebuchet MS</vt:lpstr>
      <vt:lpstr>Wingdings</vt:lpstr>
      <vt:lpstr>Wingdings 3</vt:lpstr>
      <vt:lpstr>1_Origin</vt:lpstr>
      <vt:lpstr>Origin</vt:lpstr>
      <vt:lpstr>2_Origin</vt:lpstr>
      <vt:lpstr>3_Origin</vt:lpstr>
      <vt:lpstr>4_Origin</vt:lpstr>
      <vt:lpstr>5_Origin</vt:lpstr>
      <vt:lpstr>6_Origin</vt:lpstr>
      <vt:lpstr>7_Origin</vt:lpstr>
      <vt:lpstr>8_Origin</vt:lpstr>
      <vt:lpstr>Clip</vt:lpstr>
      <vt:lpstr> Diabetes: Implementing Person Centered Care</vt:lpstr>
      <vt:lpstr>Diabetes: Implementing Person Centered Care</vt:lpstr>
      <vt:lpstr>Coach Bev has no Conflict of Interest</vt:lpstr>
      <vt:lpstr>CDC Announces</vt:lpstr>
      <vt:lpstr>Poll Question 1</vt:lpstr>
      <vt:lpstr>Type 2 Diabetes in America 2025 </vt:lpstr>
      <vt:lpstr>Diabetes Prevalence by Ethnic Group</vt:lpstr>
      <vt:lpstr>17. Diabetes Advocacy</vt:lpstr>
      <vt:lpstr>Lived Experiences &amp; Advocacy</vt:lpstr>
      <vt:lpstr>Equality vs Equity</vt:lpstr>
      <vt:lpstr>Address Barriers to Self Management</vt:lpstr>
      <vt:lpstr>Social Determinants of Health</vt:lpstr>
      <vt:lpstr>Tailoring Treatment for Social Context</vt:lpstr>
      <vt:lpstr>Now, let’s get to the Nitty Gritty</vt:lpstr>
      <vt:lpstr>PowerPoint Presentation</vt:lpstr>
      <vt:lpstr>Hormones Effect on Glucose</vt:lpstr>
      <vt:lpstr>Pre Diabetes &amp; Type 2- Screening Guidelines (ADA 2025 Clinical Practice Guidelines)</vt:lpstr>
      <vt:lpstr>Diabetes 2 - Who is at Risk?  (ADA 2024 Clinical Practice Guidelines)</vt:lpstr>
      <vt:lpstr>Diabetes Screening Guidelines  (ADA 2025 Clinical Practice Guidelines – Cheat Sheet)</vt:lpstr>
      <vt:lpstr>Poll Question 2 </vt:lpstr>
      <vt:lpstr>Natural History of Diabetes</vt:lpstr>
      <vt:lpstr>PreDiabetes is FREAKING ME OUT</vt:lpstr>
      <vt:lpstr>Poll Question 3</vt:lpstr>
      <vt:lpstr>3. Prevent or Delay Diabetes for those with Prediabetes</vt:lpstr>
      <vt:lpstr>Get About 7 Hours of Quality Sleep to Prevent Diabetes</vt:lpstr>
      <vt:lpstr>3. Pharmacologic Interventions</vt:lpstr>
      <vt:lpstr>Cost Related Barriers</vt:lpstr>
      <vt:lpstr>PowerPoint Presentation</vt:lpstr>
      <vt:lpstr>Poll question 4</vt:lpstr>
      <vt:lpstr>PowerPoint Presentation</vt:lpstr>
      <vt:lpstr>Let’s meet people where they are at.</vt:lpstr>
      <vt:lpstr>PowerPoint Presentation</vt:lpstr>
      <vt:lpstr>PowerPoint Presentation</vt:lpstr>
      <vt:lpstr>Type 1 ~ Immune Mediated  5-10% of Diabetes</vt:lpstr>
      <vt:lpstr>Type 1 – 10% of all Diabetes</vt:lpstr>
      <vt:lpstr>Poll 5. What Kind of Diabetes? </vt:lpstr>
      <vt:lpstr>Antibody Testing for Type 1</vt:lpstr>
      <vt:lpstr>Miracle of Insulin</vt:lpstr>
      <vt:lpstr>Beta-Cell Mass Loss</vt:lpstr>
      <vt:lpstr>PowerPoint Presentation</vt:lpstr>
      <vt:lpstr>Signs of Diabetes</vt:lpstr>
      <vt:lpstr>PowerPoint Presentation</vt:lpstr>
      <vt:lpstr>What is Type 2 Diabetes?</vt:lpstr>
      <vt:lpstr>Ominous Octet</vt:lpstr>
      <vt:lpstr>Diabetes Bingo “DiaBingo”  Shout out Right Answer</vt:lpstr>
      <vt:lpstr>DiaBingo</vt:lpstr>
      <vt:lpstr>PowerPoint Presentation</vt:lpstr>
      <vt:lpstr> SGLT2 Inhibitors- “Glucoretics” </vt:lpstr>
      <vt:lpstr>Let’s Break it Down ADA 2025</vt:lpstr>
      <vt:lpstr>SGLT-2i Indications Summary</vt:lpstr>
      <vt:lpstr>Chronic Kidney Disease– 2025 Update</vt:lpstr>
      <vt:lpstr> Standard 11 – Protect Kidneys</vt:lpstr>
      <vt:lpstr>Poll Question 5</vt:lpstr>
      <vt:lpstr>6. Glycemic Goals</vt:lpstr>
      <vt:lpstr>6. Glycemic Targets for Non-Pregnant Adults</vt:lpstr>
      <vt:lpstr>6. Glycemic Targets Individualize Targets – ADA  </vt:lpstr>
      <vt:lpstr>A1c and Estimated Avg Glucose (eAG)  </vt:lpstr>
      <vt:lpstr>PowerPoint Presentation</vt:lpstr>
      <vt:lpstr>Ambulatory Glucose Profile </vt:lpstr>
      <vt:lpstr>At least 42 factors affect glucose!</vt:lpstr>
      <vt:lpstr>PowerPoint Presentation</vt:lpstr>
      <vt:lpstr>ADA 2025 Goal Summary</vt:lpstr>
      <vt:lpstr>“The highest form of wisdom is kindness.”  The Talmud</vt:lpstr>
      <vt:lpstr>Diabetes Bingo “DiaBingo”  Shout out Right Answer</vt:lpstr>
      <vt:lpstr>DiaBingo- G</vt:lpstr>
      <vt:lpstr>Case Study - JR</vt:lpstr>
      <vt:lpstr>Lab Eval at Initial &amp; Annual Visit</vt:lpstr>
      <vt:lpstr>Case Study - JR</vt:lpstr>
      <vt:lpstr>Standard 4 – Diabetes Medical Evaluation </vt:lpstr>
      <vt:lpstr>Lab Test, BP, Family History</vt:lpstr>
      <vt:lpstr>Acanthosis Nigricans</vt:lpstr>
      <vt:lpstr>PowerPoint Presentation</vt:lpstr>
      <vt:lpstr>Assess ASCVD and Heart Failure Risk Yearly</vt:lpstr>
      <vt:lpstr>BP Treatment in addition to Lifestyle</vt:lpstr>
      <vt:lpstr>Lipid and HTN Meds Cheat Sheets</vt:lpstr>
      <vt:lpstr>Hypertension Management</vt:lpstr>
      <vt:lpstr>Poll Question 6</vt:lpstr>
      <vt:lpstr>Lipid Goals – Primary Prevention</vt:lpstr>
      <vt:lpstr>Statin Dosing</vt:lpstr>
      <vt:lpstr>Lipid Goals for People with ASCVD</vt:lpstr>
      <vt:lpstr>Half-Way Cuteness Break</vt:lpstr>
      <vt:lpstr>Case Study - JR</vt:lpstr>
      <vt:lpstr>JR Started on These Medications</vt:lpstr>
      <vt:lpstr>Lower Extremities</vt:lpstr>
      <vt:lpstr>PowerPoint Presentation</vt:lpstr>
      <vt:lpstr>PowerPoint Presentation</vt:lpstr>
      <vt:lpstr>PowerPoint Presentation</vt:lpstr>
      <vt:lpstr>No Bathroom Surgery</vt:lpstr>
      <vt:lpstr>5.07 monofilament = 10gms linear pressure</vt:lpstr>
      <vt:lpstr>Three Most Important  Foot Care Tips</vt:lpstr>
      <vt:lpstr>Case Study - JR</vt:lpstr>
      <vt:lpstr>ABC’s of Diabetes Education</vt:lpstr>
      <vt:lpstr>PowerPoint Presentation</vt:lpstr>
      <vt:lpstr>2 Responses to A1C of 12.3%</vt:lpstr>
      <vt:lpstr>From Judgement to Curiosity</vt:lpstr>
      <vt:lpstr>PowerPoint Presentation</vt:lpstr>
      <vt:lpstr>Create a Judgement Free Zone – Roll out the Carpet of Acceptance</vt:lpstr>
      <vt:lpstr>PowerPoint Presentation</vt:lpstr>
      <vt:lpstr>JR Returns in 1 month</vt:lpstr>
      <vt:lpstr>PowerPoint Presentation</vt:lpstr>
      <vt:lpstr>Diabetes is Complex</vt:lpstr>
      <vt:lpstr>Weight is a Heavy Issue</vt:lpstr>
      <vt:lpstr>Medical Nutrition Therapy Works</vt:lpstr>
      <vt:lpstr>Healthy Eating Patterns/Approaches</vt:lpstr>
      <vt:lpstr>Plate example</vt:lpstr>
      <vt:lpstr>Exercise Standards </vt:lpstr>
      <vt:lpstr>A hard truth</vt:lpstr>
      <vt:lpstr>Where are we on this continuum?</vt:lpstr>
      <vt:lpstr>Good Exercise Info / Quotes</vt:lpstr>
      <vt:lpstr>JR Return Visit 3 months</vt:lpstr>
      <vt:lpstr>Sulfonylureas - Secretagogues or “Squirters”</vt:lpstr>
      <vt:lpstr>Hypoglycemia (Glucose) Alert Values</vt:lpstr>
      <vt:lpstr>PowerPoint Presentation</vt:lpstr>
      <vt:lpstr>PowerPoint Presentation</vt:lpstr>
      <vt:lpstr>JR Return Visit 6 months</vt:lpstr>
      <vt:lpstr>Diabetes Bingo “DiaBingo” Shout out Right Answer</vt:lpstr>
      <vt:lpstr>DiaBingo- G</vt:lpstr>
      <vt:lpstr>Incretins: GLP &amp; GIP Receptor Agonists</vt:lpstr>
      <vt:lpstr>Pocket Card: GLP-1 &amp; GIP RA  </vt:lpstr>
      <vt:lpstr>Counseling Points: GLP-1 RA &amp; GLP-1/GIP</vt:lpstr>
      <vt:lpstr>Poll Question 7</vt:lpstr>
      <vt:lpstr>GLP-1/GIP Receptor Agonist Indications</vt:lpstr>
      <vt:lpstr>Assessing Malnutrition</vt:lpstr>
      <vt:lpstr>PowerPoint Presentation</vt:lpstr>
      <vt:lpstr>Metabolic Sydrome &amp; Steatohepatitis</vt:lpstr>
      <vt:lpstr>Natural History of MASLD to MASH</vt:lpstr>
      <vt:lpstr>Screening for MASH – FIB-4</vt:lpstr>
      <vt:lpstr>Other Treatments for MASLD and MASH</vt:lpstr>
      <vt:lpstr>JR Return Visit 1 Year – Big Strides</vt:lpstr>
      <vt:lpstr>JR Return Visit 3 Years – Stuck</vt:lpstr>
      <vt:lpstr>PowerPoint Presentation</vt:lpstr>
      <vt:lpstr>PowerPoint Presentation</vt:lpstr>
      <vt:lpstr>Conversational Tools You Can Use To Address Diabetes Distress</vt:lpstr>
      <vt:lpstr> Clinical Engagement Tools: Label &amp; Address Feelings </vt:lpstr>
      <vt:lpstr>Having the Conversation</vt:lpstr>
      <vt:lpstr>Having the Conversation</vt:lpstr>
      <vt:lpstr>Releasing the Distress Brake </vt:lpstr>
      <vt:lpstr>Releasing the Break MR</vt:lpstr>
      <vt:lpstr>When Treatment Goals aren’t met</vt:lpstr>
      <vt:lpstr>Example of A More Helpful Expectation: From Perfectionism to “Healthy Good Enough”</vt:lpstr>
      <vt:lpstr>Avoid and Lean Into</vt:lpstr>
      <vt:lpstr>Support Self-Confidence</vt:lpstr>
      <vt:lpstr>ABC’s of Diabetes Education</vt:lpstr>
      <vt:lpstr>Step 8  Compassion for Yourself</vt:lpstr>
      <vt:lpstr>PowerPoint Presentation</vt:lpstr>
      <vt:lpstr>Thank You &amp; QR for 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811</cp:revision>
  <cp:lastPrinted>2024-09-25T20:30:13Z</cp:lastPrinted>
  <dcterms:created xsi:type="dcterms:W3CDTF">2014-04-17T17:56:59Z</dcterms:created>
  <dcterms:modified xsi:type="dcterms:W3CDTF">2025-06-17T20:34:37Z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