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handoutMasterIdLst>
    <p:handoutMasterId r:id="rId46"/>
  </p:handoutMasterIdLst>
  <p:sldIdLst>
    <p:sldId id="435" r:id="rId2"/>
    <p:sldId id="2145707220" r:id="rId3"/>
    <p:sldId id="2141411153" r:id="rId4"/>
    <p:sldId id="2141411157" r:id="rId5"/>
    <p:sldId id="2145707226"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90" r:id="rId20"/>
    <p:sldId id="269" r:id="rId21"/>
    <p:sldId id="270" r:id="rId22"/>
    <p:sldId id="271" r:id="rId23"/>
    <p:sldId id="272" r:id="rId24"/>
    <p:sldId id="273" r:id="rId25"/>
    <p:sldId id="274" r:id="rId26"/>
    <p:sldId id="275" r:id="rId27"/>
    <p:sldId id="276" r:id="rId28"/>
    <p:sldId id="292" r:id="rId29"/>
    <p:sldId id="277" r:id="rId30"/>
    <p:sldId id="278" r:id="rId31"/>
    <p:sldId id="279" r:id="rId32"/>
    <p:sldId id="280" r:id="rId33"/>
    <p:sldId id="293" r:id="rId34"/>
    <p:sldId id="281" r:id="rId35"/>
    <p:sldId id="282" r:id="rId36"/>
    <p:sldId id="283" r:id="rId37"/>
    <p:sldId id="294" r:id="rId38"/>
    <p:sldId id="284" r:id="rId39"/>
    <p:sldId id="285" r:id="rId40"/>
    <p:sldId id="286" r:id="rId41"/>
    <p:sldId id="287" r:id="rId42"/>
    <p:sldId id="288" r:id="rId43"/>
    <p:sldId id="2141411125" r:id="rId44"/>
  </p:sldIdLst>
  <p:sldSz cx="18288000" cy="10287000"/>
  <p:notesSz cx="6858000" cy="9144000"/>
  <p:embeddedFontLst>
    <p:embeddedFont>
      <p:font typeface="Arial Bold" panose="020B0704020202020204" pitchFamily="34" charset="0"/>
      <p:regular r:id="rId47"/>
      <p:bold r:id="rId48"/>
    </p:embeddedFont>
    <p:embeddedFont>
      <p:font typeface="Open Sans" panose="020B0606030504020204" pitchFamily="34" charset="0"/>
      <p:regular r:id="rId49"/>
      <p:bold r:id="rId50"/>
      <p:italic r:id="rId51"/>
      <p:boldItalic r:id="rId52"/>
    </p:embeddedFont>
    <p:embeddedFont>
      <p:font typeface="Source Sans Pro" panose="020B0503030403020204" pitchFamily="34" charset="0"/>
      <p:regular r:id="rId53"/>
      <p:bold r:id="rId54"/>
      <p:italic r:id="rId55"/>
    </p:embeddedFont>
    <p:embeddedFont>
      <p:font typeface="Source Sans Pro Bold" panose="020B0703030403020204" charset="0"/>
      <p:regular r:id="rId56"/>
      <p:bold r:id="rId57"/>
    </p:embeddedFont>
    <p:embeddedFont>
      <p:font typeface="Source Sans Pro Italics" panose="020B0604020202020204" charset="0"/>
      <p:regular r:id="rId58"/>
      <p:italic r:id="rId59"/>
    </p:embeddedFont>
    <p:embeddedFont>
      <p:font typeface="Source Serif Pro Bold" panose="020B0604020202020204"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3886"/>
    <a:srgbClr val="CC00FF"/>
    <a:srgbClr val="FB93AE"/>
    <a:srgbClr val="F95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7" autoAdjust="0"/>
    <p:restoredTop sz="94603" autoAdjust="0"/>
  </p:normalViewPr>
  <p:slideViewPr>
    <p:cSldViewPr>
      <p:cViewPr varScale="1">
        <p:scale>
          <a:sx n="65" d="100"/>
          <a:sy n="65" d="100"/>
        </p:scale>
        <p:origin x="107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F8567A7-4D18-1E61-CCE5-7CC3580265B4}"/>
              </a:ext>
            </a:extLst>
          </p:cNvPr>
          <p:cNvSpPr>
            <a:spLocks noGrp="1"/>
          </p:cNvSpPr>
          <p:nvPr>
            <p:ph type="ftr" sz="quarter" idx="2"/>
          </p:nvPr>
        </p:nvSpPr>
        <p:spPr>
          <a:xfrm>
            <a:off x="381000" y="8685213"/>
            <a:ext cx="4648200" cy="458787"/>
          </a:xfrm>
          <a:prstGeom prst="rect">
            <a:avLst/>
          </a:prstGeom>
        </p:spPr>
        <p:txBody>
          <a:bodyPr vert="horz" lIns="91440" tIns="45720" rIns="91440" bIns="45720" rtlCol="0" anchor="b"/>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1998-2025 DiabetesEd Services©                  www.DiabetesEd.net </a:t>
            </a:r>
          </a:p>
        </p:txBody>
      </p:sp>
      <p:sp>
        <p:nvSpPr>
          <p:cNvPr id="5" name="Slide Number Placeholder 4">
            <a:extLst>
              <a:ext uri="{FF2B5EF4-FFF2-40B4-BE49-F238E27FC236}">
                <a16:creationId xmlns:a16="http://schemas.microsoft.com/office/drawing/2014/main" id="{A31AC5EA-A766-A3B0-316D-29150AC7A697}"/>
              </a:ext>
            </a:extLst>
          </p:cNvPr>
          <p:cNvSpPr>
            <a:spLocks noGrp="1"/>
          </p:cNvSpPr>
          <p:nvPr>
            <p:ph type="sldNum" sz="quarter" idx="3"/>
          </p:nvPr>
        </p:nvSpPr>
        <p:spPr>
          <a:xfrm>
            <a:off x="5333999" y="8685213"/>
            <a:ext cx="1295401" cy="458787"/>
          </a:xfrm>
          <a:prstGeom prst="rect">
            <a:avLst/>
          </a:prstGeom>
        </p:spPr>
        <p:txBody>
          <a:bodyPr vert="horz" lIns="91440" tIns="45720" rIns="91440" bIns="45720" rtlCol="0" anchor="b"/>
          <a:lstStyle>
            <a:lvl1pPr algn="r">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Page </a:t>
            </a:r>
            <a:fld id="{764539F7-1ADE-40D5-AA29-88C9F165498E}" type="slidenum">
              <a:rPr lang="en-US" smtClean="0">
                <a:latin typeface="Calibri" panose="020F0502020204030204" pitchFamily="34" charset="0"/>
                <a:ea typeface="Calibri" panose="020F0502020204030204" pitchFamily="34" charset="0"/>
                <a:cs typeface="Calibri" panose="020F0502020204030204" pitchFamily="34" charset="0"/>
              </a:rPr>
              <a:t>‹#›</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7157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1366B-AB56-5DEC-B97F-E44B5356FA7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723FC9-089E-44DF-7D39-FA8FE6ECDDE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E43302B-AB96-FFFB-B95A-B840E83D04A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B96BA25-9093-514F-C960-B37ADC8597E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8C3B6E5-1C66-2337-2671-BF1F7E7A576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a:extLst>
              <a:ext uri="{FF2B5EF4-FFF2-40B4-BE49-F238E27FC236}">
                <a16:creationId xmlns:a16="http://schemas.microsoft.com/office/drawing/2014/main" id="{C8132674-2167-C907-0494-1ED007AA274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322CAFC-37A7-A2E3-734D-1568604CCFC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64615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C7D78-729F-3301-2A99-475A31742D5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046F1C-3EFF-DB38-8A56-3D141D6AD36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8623036-4020-AB48-4FAD-208495BBED5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87E43B5-1989-532D-16EA-AFD981ED41D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B7F84AA-A3DB-6D24-05F8-ACD75832148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a:extLst>
              <a:ext uri="{FF2B5EF4-FFF2-40B4-BE49-F238E27FC236}">
                <a16:creationId xmlns:a16="http://schemas.microsoft.com/office/drawing/2014/main" id="{E4192C4F-88B7-BC27-A90C-7F21FED477A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8C247A1-48ED-6EFA-D903-5EF6F476713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23635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a:t>
            </a:fld>
            <a:endParaRPr lang="en-US"/>
          </a:p>
        </p:txBody>
      </p:sp>
    </p:spTree>
    <p:extLst>
      <p:ext uri="{BB962C8B-B14F-4D97-AF65-F5344CB8AC3E}">
        <p14:creationId xmlns:p14="http://schemas.microsoft.com/office/powerpoint/2010/main" val="506713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A4E92-498C-3DB3-A5FA-F918576E5A7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005B3-BB3B-7D87-953F-FD7F93D6809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82BA93A-7B91-9E53-63C3-43D200D3240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70C719E-0C53-DED4-113A-471D04F4711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FBA5781-382A-2070-7D32-21C2FB95D1E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a:extLst>
              <a:ext uri="{FF2B5EF4-FFF2-40B4-BE49-F238E27FC236}">
                <a16:creationId xmlns:a16="http://schemas.microsoft.com/office/drawing/2014/main" id="{3BDE847F-9466-2CCC-2F21-5156910F58D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E8B903E-E1CA-0653-FFC2-ED31E432A1D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27028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CBA50-D5F9-7ED2-6878-6005CA6B5B7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77D124-3747-2F31-2F66-C121D46D355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2C513CC-5CD3-5F3A-D65D-904AEFD4C0A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F0D5551-016C-F42C-67A1-C2735944679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461B34E-24E4-4A80-955C-86AB4D61701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a:extLst>
              <a:ext uri="{FF2B5EF4-FFF2-40B4-BE49-F238E27FC236}">
                <a16:creationId xmlns:a16="http://schemas.microsoft.com/office/drawing/2014/main" id="{9689F93D-C4A0-9B0A-9203-81F3A20ADA4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C5829D6-1C37-DDA7-FBA3-964ABEA1737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09515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457200" y="720725"/>
            <a:ext cx="64008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64" indent="-285716">
              <a:defRPr>
                <a:solidFill>
                  <a:schemeClr val="tx1"/>
                </a:solidFill>
                <a:latin typeface="Arial" panose="020B0604020202020204" pitchFamily="34" charset="0"/>
              </a:defRPr>
            </a:lvl2pPr>
            <a:lvl3pPr marL="1142868" indent="-228574">
              <a:defRPr>
                <a:solidFill>
                  <a:schemeClr val="tx1"/>
                </a:solidFill>
                <a:latin typeface="Arial" panose="020B0604020202020204" pitchFamily="34" charset="0"/>
              </a:defRPr>
            </a:lvl3pPr>
            <a:lvl4pPr marL="1600016" indent="-228574">
              <a:defRPr>
                <a:solidFill>
                  <a:schemeClr val="tx1"/>
                </a:solidFill>
                <a:latin typeface="Arial" panose="020B0604020202020204" pitchFamily="34" charset="0"/>
              </a:defRPr>
            </a:lvl4pPr>
            <a:lvl5pPr marL="2057163" indent="-228574">
              <a:defRPr>
                <a:solidFill>
                  <a:schemeClr val="tx1"/>
                </a:solidFill>
                <a:latin typeface="Arial" panose="020B0604020202020204" pitchFamily="34" charset="0"/>
              </a:defRPr>
            </a:lvl5pPr>
            <a:lvl6pPr marL="2514310" indent="-228574" eaLnBrk="0" fontAlgn="base" hangingPunct="0">
              <a:spcBef>
                <a:spcPct val="0"/>
              </a:spcBef>
              <a:spcAft>
                <a:spcPct val="0"/>
              </a:spcAft>
              <a:defRPr>
                <a:solidFill>
                  <a:schemeClr val="tx1"/>
                </a:solidFill>
                <a:latin typeface="Arial" panose="020B0604020202020204" pitchFamily="34" charset="0"/>
              </a:defRPr>
            </a:lvl6pPr>
            <a:lvl7pPr marL="2971457" indent="-228574" eaLnBrk="0" fontAlgn="base" hangingPunct="0">
              <a:spcBef>
                <a:spcPct val="0"/>
              </a:spcBef>
              <a:spcAft>
                <a:spcPct val="0"/>
              </a:spcAft>
              <a:defRPr>
                <a:solidFill>
                  <a:schemeClr val="tx1"/>
                </a:solidFill>
                <a:latin typeface="Arial" panose="020B0604020202020204" pitchFamily="34" charset="0"/>
              </a:defRPr>
            </a:lvl7pPr>
            <a:lvl8pPr marL="3428604" indent="-228574" eaLnBrk="0" fontAlgn="base" hangingPunct="0">
              <a:spcBef>
                <a:spcPct val="0"/>
              </a:spcBef>
              <a:spcAft>
                <a:spcPct val="0"/>
              </a:spcAft>
              <a:defRPr>
                <a:solidFill>
                  <a:schemeClr val="tx1"/>
                </a:solidFill>
                <a:latin typeface="Arial" panose="020B0604020202020204" pitchFamily="34" charset="0"/>
              </a:defRPr>
            </a:lvl8pPr>
            <a:lvl9pPr marL="3885752" indent="-228574"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64" indent="-285716">
              <a:defRPr>
                <a:solidFill>
                  <a:schemeClr val="tx1"/>
                </a:solidFill>
                <a:latin typeface="Arial" panose="020B0604020202020204" pitchFamily="34" charset="0"/>
              </a:defRPr>
            </a:lvl2pPr>
            <a:lvl3pPr marL="1142868" indent="-228574">
              <a:defRPr>
                <a:solidFill>
                  <a:schemeClr val="tx1"/>
                </a:solidFill>
                <a:latin typeface="Arial" panose="020B0604020202020204" pitchFamily="34" charset="0"/>
              </a:defRPr>
            </a:lvl3pPr>
            <a:lvl4pPr marL="1600016" indent="-228574">
              <a:defRPr>
                <a:solidFill>
                  <a:schemeClr val="tx1"/>
                </a:solidFill>
                <a:latin typeface="Arial" panose="020B0604020202020204" pitchFamily="34" charset="0"/>
              </a:defRPr>
            </a:lvl4pPr>
            <a:lvl5pPr marL="2057163" indent="-228574">
              <a:defRPr>
                <a:solidFill>
                  <a:schemeClr val="tx1"/>
                </a:solidFill>
                <a:latin typeface="Arial" panose="020B0604020202020204" pitchFamily="34" charset="0"/>
              </a:defRPr>
            </a:lvl5pPr>
            <a:lvl6pPr marL="2514310" indent="-228574" eaLnBrk="0" fontAlgn="base" hangingPunct="0">
              <a:spcBef>
                <a:spcPct val="0"/>
              </a:spcBef>
              <a:spcAft>
                <a:spcPct val="0"/>
              </a:spcAft>
              <a:defRPr>
                <a:solidFill>
                  <a:schemeClr val="tx1"/>
                </a:solidFill>
                <a:latin typeface="Arial" panose="020B0604020202020204" pitchFamily="34" charset="0"/>
              </a:defRPr>
            </a:lvl6pPr>
            <a:lvl7pPr marL="2971457" indent="-228574" eaLnBrk="0" fontAlgn="base" hangingPunct="0">
              <a:spcBef>
                <a:spcPct val="0"/>
              </a:spcBef>
              <a:spcAft>
                <a:spcPct val="0"/>
              </a:spcAft>
              <a:defRPr>
                <a:solidFill>
                  <a:schemeClr val="tx1"/>
                </a:solidFill>
                <a:latin typeface="Arial" panose="020B0604020202020204" pitchFamily="34" charset="0"/>
              </a:defRPr>
            </a:lvl7pPr>
            <a:lvl8pPr marL="3428604" indent="-228574" eaLnBrk="0" fontAlgn="base" hangingPunct="0">
              <a:spcBef>
                <a:spcPct val="0"/>
              </a:spcBef>
              <a:spcAft>
                <a:spcPct val="0"/>
              </a:spcAft>
              <a:defRPr>
                <a:solidFill>
                  <a:schemeClr val="tx1"/>
                </a:solidFill>
                <a:latin typeface="Arial" panose="020B0604020202020204" pitchFamily="34" charset="0"/>
              </a:defRPr>
            </a:lvl8pPr>
            <a:lvl9pPr marL="3885752" indent="-228574"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43</a:t>
            </a:fld>
            <a:endParaRPr lang="en-US">
              <a:latin typeface="Times New Roman" panose="02020603050405020304" pitchFamily="18" charset="0"/>
            </a:endParaRPr>
          </a:p>
        </p:txBody>
      </p:sp>
    </p:spTree>
    <p:extLst>
      <p:ext uri="{BB962C8B-B14F-4D97-AF65-F5344CB8AC3E}">
        <p14:creationId xmlns:p14="http://schemas.microsoft.com/office/powerpoint/2010/main" val="63653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59.jpeg"/><Relationship Id="rId4" Type="http://schemas.openxmlformats.org/officeDocument/2006/relationships/hyperlink" Target="http://www.diabetesed.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3429000" y="4966820"/>
            <a:ext cx="10972800" cy="2286000"/>
          </a:xfrm>
        </p:spPr>
        <p:txBody>
          <a:bodyPr>
            <a:normAutofit/>
          </a:bodyPr>
          <a:lstStyle/>
          <a:p>
            <a:r>
              <a:rPr lang="en-US" sz="5400" dirty="0"/>
              <a:t>Mindful Eating for Successful Diabetes Management |Level 5 |2025 </a:t>
            </a:r>
          </a:p>
        </p:txBody>
      </p:sp>
      <p:sp>
        <p:nvSpPr>
          <p:cNvPr id="11" name="Subtitle 10"/>
          <p:cNvSpPr>
            <a:spLocks noGrp="1"/>
          </p:cNvSpPr>
          <p:nvPr>
            <p:ph type="subTitle" idx="1"/>
          </p:nvPr>
        </p:nvSpPr>
        <p:spPr>
          <a:xfrm>
            <a:off x="3124200" y="7686675"/>
            <a:ext cx="12306300" cy="2409825"/>
          </a:xfrm>
        </p:spPr>
        <p:txBody>
          <a:bodyPr>
            <a:normAutofit fontScale="55000" lnSpcReduction="20000"/>
          </a:bodyPr>
          <a:lstStyle/>
          <a:p>
            <a:pPr>
              <a:lnSpc>
                <a:spcPct val="120000"/>
              </a:lnSpc>
              <a:spcBef>
                <a:spcPts val="0"/>
              </a:spcBef>
              <a:buClr>
                <a:srgbClr val="86AA2C"/>
              </a:buClr>
            </a:pPr>
            <a:r>
              <a:rPr lang="en-US" sz="7300" dirty="0">
                <a:solidFill>
                  <a:prstClr val="black"/>
                </a:solidFill>
              </a:rPr>
              <a:t>Evgeniya Evans, MAPP, RDN, LDN, CDCES</a:t>
            </a:r>
            <a:br>
              <a:rPr lang="en-US" sz="7300" dirty="0">
                <a:solidFill>
                  <a:prstClr val="black"/>
                </a:solidFill>
              </a:rPr>
            </a:br>
            <a:r>
              <a:rPr lang="en-US" sz="7300" dirty="0">
                <a:solidFill>
                  <a:prstClr val="black"/>
                </a:solidFill>
              </a:rPr>
              <a:t>Pronouns: she/her</a:t>
            </a:r>
            <a:br>
              <a:rPr lang="en-US" sz="7300" dirty="0">
                <a:solidFill>
                  <a:prstClr val="black"/>
                </a:solidFill>
              </a:rPr>
            </a:br>
            <a:r>
              <a:rPr lang="en-US" sz="5400" b="0" i="0" dirty="0">
                <a:solidFill>
                  <a:srgbClr val="000000"/>
                </a:solidFill>
                <a:effectLst/>
                <a:latin typeface="Open Sans" panose="020B0606030504020204" pitchFamily="34" charset="0"/>
              </a:rPr>
              <a:t>Endocrinology Department,</a:t>
            </a:r>
            <a:r>
              <a:rPr lang="en-US" sz="4400" dirty="0">
                <a:solidFill>
                  <a:prstClr val="black"/>
                </a:solidFill>
              </a:rPr>
              <a:t> </a:t>
            </a:r>
          </a:p>
          <a:p>
            <a:pPr>
              <a:lnSpc>
                <a:spcPct val="120000"/>
              </a:lnSpc>
              <a:spcBef>
                <a:spcPts val="0"/>
              </a:spcBef>
              <a:buClr>
                <a:srgbClr val="86AA2C"/>
              </a:buClr>
            </a:pPr>
            <a:r>
              <a:rPr lang="en-US" sz="5400" b="0" i="0" dirty="0">
                <a:solidFill>
                  <a:srgbClr val="000000"/>
                </a:solidFill>
                <a:effectLst/>
                <a:latin typeface="Open Sans" panose="020B0606030504020204" pitchFamily="34" charset="0"/>
              </a:rPr>
              <a:t>Cook County Health’s Diabetes Clinic, </a:t>
            </a:r>
            <a:r>
              <a:rPr lang="en-US" sz="5400" b="0" dirty="0">
                <a:solidFill>
                  <a:srgbClr val="000000"/>
                </a:solidFill>
                <a:effectLst/>
                <a:latin typeface="Open Sans" panose="020B0606030504020204" pitchFamily="34" charset="0"/>
              </a:rPr>
              <a:t>Illinois</a:t>
            </a:r>
            <a:endParaRPr lang="en-US" sz="3600" dirty="0">
              <a:solidFill>
                <a:prstClr val="black"/>
              </a:solidFill>
            </a:endParaRPr>
          </a:p>
        </p:txBody>
      </p:sp>
      <p:pic>
        <p:nvPicPr>
          <p:cNvPr id="2" name="Picture 1" descr="A purple sign with white text&#10;&#10;Description automatically generated">
            <a:extLst>
              <a:ext uri="{FF2B5EF4-FFF2-40B4-BE49-F238E27FC236}">
                <a16:creationId xmlns:a16="http://schemas.microsoft.com/office/drawing/2014/main" id="{6FEB0223-7C98-06AE-220A-B4095739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0" y="1600201"/>
            <a:ext cx="12573000" cy="2692718"/>
          </a:xfrm>
          <a:prstGeom prst="rect">
            <a:avLst/>
          </a:prstGeom>
        </p:spPr>
      </p:pic>
    </p:spTree>
    <p:custDataLst>
      <p:tags r:id="rId1"/>
    </p:custDataLst>
    <p:extLst>
      <p:ext uri="{BB962C8B-B14F-4D97-AF65-F5344CB8AC3E}">
        <p14:creationId xmlns:p14="http://schemas.microsoft.com/office/powerpoint/2010/main" val="403111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descr="preencoded.png"/>
          <p:cNvSpPr/>
          <p:nvPr/>
        </p:nvSpPr>
        <p:spPr>
          <a:xfrm>
            <a:off x="7119" y="-35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2000"/>
            </a:blip>
            <a:stretch>
              <a:fillRect/>
            </a:stretch>
          </a:blipFill>
        </p:spPr>
        <p:txBody>
          <a:bodyPr/>
          <a:lstStyle/>
          <a:p>
            <a:endParaRPr lang="en-US"/>
          </a:p>
        </p:txBody>
      </p:sp>
      <p:sp>
        <p:nvSpPr>
          <p:cNvPr id="3" name="Freeform 3"/>
          <p:cNvSpPr/>
          <p:nvPr/>
        </p:nvSpPr>
        <p:spPr>
          <a:xfrm>
            <a:off x="11125200" y="0"/>
            <a:ext cx="716992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l="-87075" r="-37924"/>
            </a:stretch>
          </a:blipFill>
        </p:spPr>
        <p:txBody>
          <a:bodyPr/>
          <a:lstStyle/>
          <a:p>
            <a:endParaRPr lang="en-US"/>
          </a:p>
        </p:txBody>
      </p:sp>
      <p:grpSp>
        <p:nvGrpSpPr>
          <p:cNvPr id="4" name="Group 4"/>
          <p:cNvGrpSpPr/>
          <p:nvPr/>
        </p:nvGrpSpPr>
        <p:grpSpPr>
          <a:xfrm>
            <a:off x="947886" y="894010"/>
            <a:ext cx="8589317" cy="1879700"/>
            <a:chOff x="0" y="0"/>
            <a:chExt cx="11452422" cy="2506267"/>
          </a:xfrm>
        </p:grpSpPr>
        <p:sp>
          <p:nvSpPr>
            <p:cNvPr id="5" name="Freeform 5"/>
            <p:cNvSpPr/>
            <p:nvPr/>
          </p:nvSpPr>
          <p:spPr>
            <a:xfrm>
              <a:off x="0" y="0"/>
              <a:ext cx="11452423" cy="2506267"/>
            </a:xfrm>
            <a:custGeom>
              <a:avLst/>
              <a:gdLst/>
              <a:ahLst/>
              <a:cxnLst/>
              <a:rect l="l" t="t" r="r" b="b"/>
              <a:pathLst>
                <a:path w="11452423" h="2506267">
                  <a:moveTo>
                    <a:pt x="0" y="0"/>
                  </a:moveTo>
                  <a:lnTo>
                    <a:pt x="11452423" y="0"/>
                  </a:lnTo>
                  <a:lnTo>
                    <a:pt x="11452423" y="2506267"/>
                  </a:lnTo>
                  <a:lnTo>
                    <a:pt x="0" y="2506267"/>
                  </a:lnTo>
                  <a:close/>
                </a:path>
              </a:pathLst>
            </a:custGeom>
            <a:solidFill>
              <a:srgbClr val="000000">
                <a:alpha val="0"/>
              </a:srgbClr>
            </a:solidFill>
          </p:spPr>
          <p:txBody>
            <a:bodyPr/>
            <a:lstStyle/>
            <a:p>
              <a:endParaRPr lang="en-US"/>
            </a:p>
          </p:txBody>
        </p:sp>
        <p:sp>
          <p:nvSpPr>
            <p:cNvPr id="6" name="TextBox 6"/>
            <p:cNvSpPr txBox="1"/>
            <p:nvPr/>
          </p:nvSpPr>
          <p:spPr>
            <a:xfrm>
              <a:off x="0" y="38100"/>
              <a:ext cx="11452422" cy="2468167"/>
            </a:xfrm>
            <a:prstGeom prst="rect">
              <a:avLst/>
            </a:prstGeom>
          </p:spPr>
          <p:txBody>
            <a:bodyPr lIns="0" tIns="0" rIns="0" bIns="0" rtlCol="0" anchor="t"/>
            <a:lstStyle/>
            <a:p>
              <a:pPr algn="l">
                <a:lnSpc>
                  <a:spcPts val="6249"/>
                </a:lnSpc>
              </a:pPr>
              <a:r>
                <a:rPr lang="en-US" sz="5500" b="1" spc="-100">
                  <a:solidFill>
                    <a:srgbClr val="D73AD7"/>
                  </a:solidFill>
                  <a:latin typeface="Source Serif Pro Bold"/>
                  <a:ea typeface="Source Serif Pro Bold"/>
                  <a:cs typeface="Source Serif Pro Bold"/>
                  <a:sym typeface="Source Serif Pro Bold"/>
                </a:rPr>
                <a:t>Understanding Diabetes</a:t>
              </a:r>
            </a:p>
          </p:txBody>
        </p:sp>
      </p:grpSp>
      <p:sp>
        <p:nvSpPr>
          <p:cNvPr id="7" name="Freeform 7" descr="preencoded.png"/>
          <p:cNvSpPr/>
          <p:nvPr/>
        </p:nvSpPr>
        <p:spPr>
          <a:xfrm>
            <a:off x="947886" y="2096691"/>
            <a:ext cx="677019" cy="677019"/>
          </a:xfrm>
          <a:custGeom>
            <a:avLst/>
            <a:gdLst/>
            <a:ahLst/>
            <a:cxnLst/>
            <a:rect l="l" t="t" r="r" b="b"/>
            <a:pathLst>
              <a:path w="677019" h="677019">
                <a:moveTo>
                  <a:pt x="0" y="0"/>
                </a:moveTo>
                <a:lnTo>
                  <a:pt x="677019" y="0"/>
                </a:lnTo>
                <a:lnTo>
                  <a:pt x="677019" y="677019"/>
                </a:lnTo>
                <a:lnTo>
                  <a:pt x="0" y="677019"/>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947886" y="2990255"/>
            <a:ext cx="3186559" cy="398264"/>
            <a:chOff x="0" y="0"/>
            <a:chExt cx="4248745" cy="531018"/>
          </a:xfrm>
        </p:grpSpPr>
        <p:sp>
          <p:nvSpPr>
            <p:cNvPr id="9" name="Freeform 9"/>
            <p:cNvSpPr/>
            <p:nvPr/>
          </p:nvSpPr>
          <p:spPr>
            <a:xfrm>
              <a:off x="0" y="0"/>
              <a:ext cx="4248745" cy="531018"/>
            </a:xfrm>
            <a:custGeom>
              <a:avLst/>
              <a:gdLst/>
              <a:ahLst/>
              <a:cxnLst/>
              <a:rect l="l" t="t" r="r" b="b"/>
              <a:pathLst>
                <a:path w="4248745" h="531018">
                  <a:moveTo>
                    <a:pt x="0" y="0"/>
                  </a:moveTo>
                  <a:lnTo>
                    <a:pt x="4248745" y="0"/>
                  </a:lnTo>
                  <a:lnTo>
                    <a:pt x="4248745" y="531018"/>
                  </a:lnTo>
                  <a:lnTo>
                    <a:pt x="0" y="531018"/>
                  </a:lnTo>
                  <a:close/>
                </a:path>
              </a:pathLst>
            </a:custGeom>
            <a:solidFill>
              <a:srgbClr val="000000">
                <a:alpha val="0"/>
              </a:srgbClr>
            </a:solidFill>
          </p:spPr>
          <p:txBody>
            <a:bodyPr/>
            <a:lstStyle/>
            <a:p>
              <a:endParaRPr lang="en-US"/>
            </a:p>
          </p:txBody>
        </p:sp>
        <p:sp>
          <p:nvSpPr>
            <p:cNvPr id="10" name="TextBox 10"/>
            <p:cNvSpPr txBox="1"/>
            <p:nvPr/>
          </p:nvSpPr>
          <p:spPr>
            <a:xfrm>
              <a:off x="0" y="-19050"/>
              <a:ext cx="4248745" cy="550068"/>
            </a:xfrm>
            <a:prstGeom prst="rect">
              <a:avLst/>
            </a:prstGeom>
          </p:spPr>
          <p:txBody>
            <a:bodyPr lIns="0" tIns="0" rIns="0" bIns="0" rtlCol="0" anchor="t"/>
            <a:lstStyle/>
            <a:p>
              <a:pPr algn="l">
                <a:lnSpc>
                  <a:spcPts val="3124"/>
                </a:lnSpc>
              </a:pPr>
              <a:r>
                <a:rPr lang="en-US" sz="2499" b="1" spc="-49" dirty="0">
                  <a:solidFill>
                    <a:srgbClr val="272525"/>
                  </a:solidFill>
                  <a:latin typeface="Source Serif Pro Bold"/>
                  <a:ea typeface="Source Serif Pro Bold"/>
                  <a:cs typeface="Source Serif Pro Bold"/>
                  <a:sym typeface="Source Serif Pro Bold"/>
                </a:rPr>
                <a:t>Definition</a:t>
              </a:r>
            </a:p>
          </p:txBody>
        </p:sp>
      </p:grpSp>
      <p:grpSp>
        <p:nvGrpSpPr>
          <p:cNvPr id="11" name="Group 11"/>
          <p:cNvGrpSpPr/>
          <p:nvPr/>
        </p:nvGrpSpPr>
        <p:grpSpPr>
          <a:xfrm>
            <a:off x="947886" y="3605064"/>
            <a:ext cx="4563964" cy="2166938"/>
            <a:chOff x="0" y="0"/>
            <a:chExt cx="6085285" cy="2889250"/>
          </a:xfrm>
        </p:grpSpPr>
        <p:sp>
          <p:nvSpPr>
            <p:cNvPr id="12" name="Freeform 12"/>
            <p:cNvSpPr/>
            <p:nvPr/>
          </p:nvSpPr>
          <p:spPr>
            <a:xfrm>
              <a:off x="0" y="0"/>
              <a:ext cx="6085285" cy="2889250"/>
            </a:xfrm>
            <a:custGeom>
              <a:avLst/>
              <a:gdLst/>
              <a:ahLst/>
              <a:cxnLst/>
              <a:rect l="l" t="t" r="r" b="b"/>
              <a:pathLst>
                <a:path w="6085285" h="2889250">
                  <a:moveTo>
                    <a:pt x="0" y="0"/>
                  </a:moveTo>
                  <a:lnTo>
                    <a:pt x="6085285" y="0"/>
                  </a:lnTo>
                  <a:lnTo>
                    <a:pt x="6085285" y="2889250"/>
                  </a:lnTo>
                  <a:lnTo>
                    <a:pt x="0" y="2889250"/>
                  </a:lnTo>
                  <a:close/>
                </a:path>
              </a:pathLst>
            </a:custGeom>
            <a:solidFill>
              <a:srgbClr val="000000">
                <a:alpha val="0"/>
              </a:srgbClr>
            </a:solidFill>
          </p:spPr>
          <p:txBody>
            <a:bodyPr/>
            <a:lstStyle/>
            <a:p>
              <a:endParaRPr lang="en-US" sz="2000"/>
            </a:p>
          </p:txBody>
        </p:sp>
        <p:sp>
          <p:nvSpPr>
            <p:cNvPr id="13" name="TextBox 13"/>
            <p:cNvSpPr txBox="1"/>
            <p:nvPr/>
          </p:nvSpPr>
          <p:spPr>
            <a:xfrm>
              <a:off x="0" y="-38100"/>
              <a:ext cx="6085285" cy="2927350"/>
            </a:xfrm>
            <a:prstGeom prst="rect">
              <a:avLst/>
            </a:prstGeom>
          </p:spPr>
          <p:txBody>
            <a:bodyPr lIns="0" tIns="0" rIns="0" bIns="0" rtlCol="0" anchor="t"/>
            <a:lstStyle/>
            <a:p>
              <a:pPr algn="l">
                <a:lnSpc>
                  <a:spcPts val="3375"/>
                </a:lnSpc>
              </a:pPr>
              <a:r>
                <a:rPr lang="en-US" sz="2000" b="1" spc="-42" dirty="0">
                  <a:solidFill>
                    <a:srgbClr val="272525"/>
                  </a:solidFill>
                  <a:latin typeface="Source Sans Pro Bold"/>
                  <a:ea typeface="Source Sans Pro Bold"/>
                  <a:cs typeface="Source Sans Pro Bold"/>
                  <a:sym typeface="Source Sans Pro Bold"/>
                </a:rPr>
                <a:t>Chronic condition</a:t>
              </a:r>
              <a:r>
                <a:rPr lang="en-US" sz="2000" spc="-42" dirty="0">
                  <a:solidFill>
                    <a:srgbClr val="272525"/>
                  </a:solidFill>
                  <a:latin typeface="Source Sans Pro"/>
                  <a:ea typeface="Source Sans Pro"/>
                  <a:cs typeface="Source Sans Pro"/>
                  <a:sym typeface="Source Sans Pro"/>
                </a:rPr>
                <a:t> that affects the body's ability to </a:t>
              </a:r>
              <a:r>
                <a:rPr lang="en-US" sz="2000" b="1" spc="-42" dirty="0">
                  <a:solidFill>
                    <a:srgbClr val="272525"/>
                  </a:solidFill>
                  <a:latin typeface="Source Sans Pro Bold"/>
                  <a:ea typeface="Source Sans Pro Bold"/>
                  <a:cs typeface="Source Sans Pro Bold"/>
                  <a:sym typeface="Source Sans Pro Bold"/>
                </a:rPr>
                <a:t>produce or use insulin</a:t>
              </a:r>
              <a:r>
                <a:rPr lang="en-US" sz="2000" spc="-42" dirty="0">
                  <a:solidFill>
                    <a:srgbClr val="272525"/>
                  </a:solidFill>
                  <a:latin typeface="Source Sans Pro"/>
                  <a:ea typeface="Source Sans Pro"/>
                  <a:cs typeface="Source Sans Pro"/>
                  <a:sym typeface="Source Sans Pro"/>
                </a:rPr>
                <a:t>, a hormone critical for converting food into energy (American Diabetes Association, 2022).</a:t>
              </a:r>
            </a:p>
          </p:txBody>
        </p:sp>
      </p:grpSp>
      <p:sp>
        <p:nvSpPr>
          <p:cNvPr id="14" name="Freeform 14" descr="preencoded.png"/>
          <p:cNvSpPr/>
          <p:nvPr/>
        </p:nvSpPr>
        <p:spPr>
          <a:xfrm>
            <a:off x="5918001" y="2096691"/>
            <a:ext cx="677019" cy="677019"/>
          </a:xfrm>
          <a:custGeom>
            <a:avLst/>
            <a:gdLst/>
            <a:ahLst/>
            <a:cxnLst/>
            <a:rect l="l" t="t" r="r" b="b"/>
            <a:pathLst>
              <a:path w="677019" h="677019">
                <a:moveTo>
                  <a:pt x="0" y="0"/>
                </a:moveTo>
                <a:lnTo>
                  <a:pt x="677019" y="0"/>
                </a:lnTo>
                <a:lnTo>
                  <a:pt x="677019" y="677019"/>
                </a:lnTo>
                <a:lnTo>
                  <a:pt x="0" y="677019"/>
                </a:lnTo>
                <a:lnTo>
                  <a:pt x="0" y="0"/>
                </a:lnTo>
                <a:close/>
              </a:path>
            </a:pathLst>
          </a:custGeom>
          <a:blipFill>
            <a:blip r:embed="rId6"/>
            <a:stretch>
              <a:fillRect/>
            </a:stretch>
          </a:blipFill>
        </p:spPr>
        <p:txBody>
          <a:bodyPr/>
          <a:lstStyle/>
          <a:p>
            <a:endParaRPr lang="en-US"/>
          </a:p>
        </p:txBody>
      </p:sp>
      <p:grpSp>
        <p:nvGrpSpPr>
          <p:cNvPr id="15" name="Group 15"/>
          <p:cNvGrpSpPr/>
          <p:nvPr/>
        </p:nvGrpSpPr>
        <p:grpSpPr>
          <a:xfrm>
            <a:off x="5918001" y="2990255"/>
            <a:ext cx="3186559" cy="398264"/>
            <a:chOff x="0" y="0"/>
            <a:chExt cx="4248745" cy="531018"/>
          </a:xfrm>
        </p:grpSpPr>
        <p:sp>
          <p:nvSpPr>
            <p:cNvPr id="16" name="Freeform 16"/>
            <p:cNvSpPr/>
            <p:nvPr/>
          </p:nvSpPr>
          <p:spPr>
            <a:xfrm>
              <a:off x="0" y="0"/>
              <a:ext cx="4248745" cy="531018"/>
            </a:xfrm>
            <a:custGeom>
              <a:avLst/>
              <a:gdLst/>
              <a:ahLst/>
              <a:cxnLst/>
              <a:rect l="l" t="t" r="r" b="b"/>
              <a:pathLst>
                <a:path w="4248745" h="531018">
                  <a:moveTo>
                    <a:pt x="0" y="0"/>
                  </a:moveTo>
                  <a:lnTo>
                    <a:pt x="4248745" y="0"/>
                  </a:lnTo>
                  <a:lnTo>
                    <a:pt x="4248745" y="531018"/>
                  </a:lnTo>
                  <a:lnTo>
                    <a:pt x="0" y="531018"/>
                  </a:lnTo>
                  <a:close/>
                </a:path>
              </a:pathLst>
            </a:custGeom>
            <a:solidFill>
              <a:srgbClr val="000000">
                <a:alpha val="0"/>
              </a:srgbClr>
            </a:solidFill>
          </p:spPr>
          <p:txBody>
            <a:bodyPr/>
            <a:lstStyle/>
            <a:p>
              <a:endParaRPr lang="en-US"/>
            </a:p>
          </p:txBody>
        </p:sp>
        <p:sp>
          <p:nvSpPr>
            <p:cNvPr id="17" name="TextBox 17"/>
            <p:cNvSpPr txBox="1"/>
            <p:nvPr/>
          </p:nvSpPr>
          <p:spPr>
            <a:xfrm>
              <a:off x="0" y="-19050"/>
              <a:ext cx="4248745" cy="550068"/>
            </a:xfrm>
            <a:prstGeom prst="rect">
              <a:avLst/>
            </a:prstGeom>
          </p:spPr>
          <p:txBody>
            <a:bodyPr lIns="0" tIns="0" rIns="0" bIns="0" rtlCol="0" anchor="t"/>
            <a:lstStyle/>
            <a:p>
              <a:pPr algn="l">
                <a:lnSpc>
                  <a:spcPts val="3124"/>
                </a:lnSpc>
              </a:pPr>
              <a:r>
                <a:rPr lang="en-US" sz="2499" b="1" spc="-49" dirty="0">
                  <a:solidFill>
                    <a:srgbClr val="272525"/>
                  </a:solidFill>
                  <a:latin typeface="Source Serif Pro Bold"/>
                  <a:ea typeface="Source Serif Pro Bold"/>
                  <a:cs typeface="Source Serif Pro Bold"/>
                  <a:sym typeface="Source Serif Pro Bold"/>
                </a:rPr>
                <a:t>Prevalence</a:t>
              </a:r>
            </a:p>
          </p:txBody>
        </p:sp>
      </p:grpSp>
      <p:grpSp>
        <p:nvGrpSpPr>
          <p:cNvPr id="18" name="Group 18"/>
          <p:cNvGrpSpPr/>
          <p:nvPr/>
        </p:nvGrpSpPr>
        <p:grpSpPr>
          <a:xfrm>
            <a:off x="5918001" y="3605064"/>
            <a:ext cx="4564112" cy="1960805"/>
            <a:chOff x="0" y="0"/>
            <a:chExt cx="6085483" cy="2614407"/>
          </a:xfrm>
        </p:grpSpPr>
        <p:sp>
          <p:nvSpPr>
            <p:cNvPr id="19" name="Freeform 19"/>
            <p:cNvSpPr/>
            <p:nvPr/>
          </p:nvSpPr>
          <p:spPr>
            <a:xfrm>
              <a:off x="0" y="0"/>
              <a:ext cx="6085483" cy="2614407"/>
            </a:xfrm>
            <a:custGeom>
              <a:avLst/>
              <a:gdLst/>
              <a:ahLst/>
              <a:cxnLst/>
              <a:rect l="l" t="t" r="r" b="b"/>
              <a:pathLst>
                <a:path w="6085483" h="2614407">
                  <a:moveTo>
                    <a:pt x="0" y="0"/>
                  </a:moveTo>
                  <a:lnTo>
                    <a:pt x="6085483" y="0"/>
                  </a:lnTo>
                  <a:lnTo>
                    <a:pt x="6085483" y="2614407"/>
                  </a:lnTo>
                  <a:lnTo>
                    <a:pt x="0" y="2614407"/>
                  </a:lnTo>
                  <a:close/>
                </a:path>
              </a:pathLst>
            </a:custGeom>
            <a:solidFill>
              <a:srgbClr val="000000">
                <a:alpha val="0"/>
              </a:srgbClr>
            </a:solidFill>
          </p:spPr>
          <p:txBody>
            <a:bodyPr/>
            <a:lstStyle/>
            <a:p>
              <a:endParaRPr lang="en-US" sz="2000"/>
            </a:p>
          </p:txBody>
        </p:sp>
        <p:sp>
          <p:nvSpPr>
            <p:cNvPr id="20" name="TextBox 20"/>
            <p:cNvSpPr txBox="1"/>
            <p:nvPr/>
          </p:nvSpPr>
          <p:spPr>
            <a:xfrm>
              <a:off x="0" y="-95250"/>
              <a:ext cx="6085483" cy="2709657"/>
            </a:xfrm>
            <a:prstGeom prst="rect">
              <a:avLst/>
            </a:prstGeom>
          </p:spPr>
          <p:txBody>
            <a:bodyPr lIns="0" tIns="0" rIns="0" bIns="0" rtlCol="0" anchor="t"/>
            <a:lstStyle/>
            <a:p>
              <a:pPr algn="l">
                <a:lnSpc>
                  <a:spcPts val="3970"/>
                </a:lnSpc>
              </a:pPr>
              <a:r>
                <a:rPr lang="en-US" sz="2000" spc="-49" dirty="0">
                  <a:solidFill>
                    <a:srgbClr val="272525"/>
                  </a:solidFill>
                  <a:latin typeface="Source Sans Pro"/>
                  <a:ea typeface="Source Sans Pro"/>
                  <a:cs typeface="Source Sans Pro"/>
                  <a:sym typeface="Source Sans Pro"/>
                </a:rPr>
                <a:t>Over </a:t>
              </a:r>
              <a:r>
                <a:rPr lang="en-US" sz="2000" b="1" spc="-49" dirty="0">
                  <a:solidFill>
                    <a:srgbClr val="272525"/>
                  </a:solidFill>
                  <a:latin typeface="Source Sans Pro Bold"/>
                  <a:ea typeface="Source Sans Pro Bold"/>
                  <a:cs typeface="Source Sans Pro Bold"/>
                  <a:sym typeface="Source Sans Pro Bold"/>
                </a:rPr>
                <a:t>133 million Americans</a:t>
              </a:r>
              <a:r>
                <a:rPr lang="en-US" sz="2000" spc="-49" dirty="0">
                  <a:solidFill>
                    <a:srgbClr val="272525"/>
                  </a:solidFill>
                  <a:latin typeface="Source Sans Pro"/>
                  <a:ea typeface="Source Sans Pro"/>
                  <a:cs typeface="Source Sans Pro"/>
                  <a:sym typeface="Source Sans Pro"/>
                </a:rPr>
                <a:t> have </a:t>
              </a:r>
              <a:r>
                <a:rPr lang="en-US" sz="2000" b="1" spc="-49" dirty="0">
                  <a:solidFill>
                    <a:srgbClr val="272525"/>
                  </a:solidFill>
                  <a:latin typeface="Source Sans Pro Bold"/>
                  <a:ea typeface="Source Sans Pro Bold"/>
                  <a:cs typeface="Source Sans Pro Bold"/>
                  <a:sym typeface="Source Sans Pro Bold"/>
                </a:rPr>
                <a:t>diabetes or prediabetes</a:t>
              </a:r>
              <a:r>
                <a:rPr lang="en-US" sz="2000" spc="-49" dirty="0">
                  <a:solidFill>
                    <a:srgbClr val="272525"/>
                  </a:solidFill>
                  <a:latin typeface="Source Sans Pro"/>
                  <a:ea typeface="Source Sans Pro"/>
                  <a:cs typeface="Source Sans Pro"/>
                  <a:sym typeface="Source Sans Pro"/>
                </a:rPr>
                <a:t> (Centers for Disease Control and Prevention, 2024).</a:t>
              </a:r>
            </a:p>
          </p:txBody>
        </p:sp>
      </p:grpSp>
      <p:sp>
        <p:nvSpPr>
          <p:cNvPr id="21" name="Freeform 21" descr="preencoded.png"/>
          <p:cNvSpPr/>
          <p:nvPr/>
        </p:nvSpPr>
        <p:spPr>
          <a:xfrm>
            <a:off x="947886" y="6584454"/>
            <a:ext cx="677019" cy="677019"/>
          </a:xfrm>
          <a:custGeom>
            <a:avLst/>
            <a:gdLst/>
            <a:ahLst/>
            <a:cxnLst/>
            <a:rect l="l" t="t" r="r" b="b"/>
            <a:pathLst>
              <a:path w="677019" h="677019">
                <a:moveTo>
                  <a:pt x="0" y="0"/>
                </a:moveTo>
                <a:lnTo>
                  <a:pt x="677019" y="0"/>
                </a:lnTo>
                <a:lnTo>
                  <a:pt x="677019" y="677018"/>
                </a:lnTo>
                <a:lnTo>
                  <a:pt x="0" y="677018"/>
                </a:lnTo>
                <a:lnTo>
                  <a:pt x="0" y="0"/>
                </a:lnTo>
                <a:close/>
              </a:path>
            </a:pathLst>
          </a:custGeom>
          <a:blipFill>
            <a:blip r:embed="rId7"/>
            <a:stretch>
              <a:fillRect/>
            </a:stretch>
          </a:blipFill>
        </p:spPr>
        <p:txBody>
          <a:bodyPr/>
          <a:lstStyle/>
          <a:p>
            <a:endParaRPr lang="en-US"/>
          </a:p>
        </p:txBody>
      </p:sp>
      <p:grpSp>
        <p:nvGrpSpPr>
          <p:cNvPr id="22" name="Group 22"/>
          <p:cNvGrpSpPr/>
          <p:nvPr/>
        </p:nvGrpSpPr>
        <p:grpSpPr>
          <a:xfrm>
            <a:off x="947886" y="7478018"/>
            <a:ext cx="3186559" cy="398264"/>
            <a:chOff x="0" y="0"/>
            <a:chExt cx="4248745" cy="531018"/>
          </a:xfrm>
        </p:grpSpPr>
        <p:sp>
          <p:nvSpPr>
            <p:cNvPr id="23" name="Freeform 23"/>
            <p:cNvSpPr/>
            <p:nvPr/>
          </p:nvSpPr>
          <p:spPr>
            <a:xfrm>
              <a:off x="0" y="0"/>
              <a:ext cx="4248745" cy="531018"/>
            </a:xfrm>
            <a:custGeom>
              <a:avLst/>
              <a:gdLst/>
              <a:ahLst/>
              <a:cxnLst/>
              <a:rect l="l" t="t" r="r" b="b"/>
              <a:pathLst>
                <a:path w="4248745" h="531018">
                  <a:moveTo>
                    <a:pt x="0" y="0"/>
                  </a:moveTo>
                  <a:lnTo>
                    <a:pt x="4248745" y="0"/>
                  </a:lnTo>
                  <a:lnTo>
                    <a:pt x="4248745" y="531018"/>
                  </a:lnTo>
                  <a:lnTo>
                    <a:pt x="0" y="531018"/>
                  </a:lnTo>
                  <a:close/>
                </a:path>
              </a:pathLst>
            </a:custGeom>
            <a:solidFill>
              <a:srgbClr val="000000">
                <a:alpha val="0"/>
              </a:srgbClr>
            </a:solidFill>
          </p:spPr>
          <p:txBody>
            <a:bodyPr/>
            <a:lstStyle/>
            <a:p>
              <a:endParaRPr lang="en-US"/>
            </a:p>
          </p:txBody>
        </p:sp>
        <p:sp>
          <p:nvSpPr>
            <p:cNvPr id="24" name="TextBox 24"/>
            <p:cNvSpPr txBox="1"/>
            <p:nvPr/>
          </p:nvSpPr>
          <p:spPr>
            <a:xfrm>
              <a:off x="0" y="-19050"/>
              <a:ext cx="4248745" cy="550068"/>
            </a:xfrm>
            <a:prstGeom prst="rect">
              <a:avLst/>
            </a:prstGeom>
          </p:spPr>
          <p:txBody>
            <a:bodyPr lIns="0" tIns="0" rIns="0" bIns="0" rtlCol="0" anchor="t"/>
            <a:lstStyle/>
            <a:p>
              <a:pPr algn="l">
                <a:lnSpc>
                  <a:spcPts val="3124"/>
                </a:lnSpc>
              </a:pPr>
              <a:r>
                <a:rPr lang="en-US" sz="2499" b="1" spc="-49">
                  <a:solidFill>
                    <a:srgbClr val="272525"/>
                  </a:solidFill>
                  <a:latin typeface="Source Serif Pro Bold"/>
                  <a:ea typeface="Source Serif Pro Bold"/>
                  <a:cs typeface="Source Serif Pro Bold"/>
                  <a:sym typeface="Source Serif Pro Bold"/>
                </a:rPr>
                <a:t>Complications</a:t>
              </a:r>
            </a:p>
          </p:txBody>
        </p:sp>
      </p:grpSp>
      <p:grpSp>
        <p:nvGrpSpPr>
          <p:cNvPr id="25" name="Group 25"/>
          <p:cNvGrpSpPr/>
          <p:nvPr/>
        </p:nvGrpSpPr>
        <p:grpSpPr>
          <a:xfrm>
            <a:off x="947886" y="8092827"/>
            <a:ext cx="4563964" cy="1300162"/>
            <a:chOff x="0" y="0"/>
            <a:chExt cx="6085285" cy="1733550"/>
          </a:xfrm>
        </p:grpSpPr>
        <p:sp>
          <p:nvSpPr>
            <p:cNvPr id="26" name="Freeform 26"/>
            <p:cNvSpPr/>
            <p:nvPr/>
          </p:nvSpPr>
          <p:spPr>
            <a:xfrm>
              <a:off x="0" y="0"/>
              <a:ext cx="6085285" cy="1733550"/>
            </a:xfrm>
            <a:custGeom>
              <a:avLst/>
              <a:gdLst/>
              <a:ahLst/>
              <a:cxnLst/>
              <a:rect l="l" t="t" r="r" b="b"/>
              <a:pathLst>
                <a:path w="6085285" h="1733550">
                  <a:moveTo>
                    <a:pt x="0" y="0"/>
                  </a:moveTo>
                  <a:lnTo>
                    <a:pt x="6085285" y="0"/>
                  </a:lnTo>
                  <a:lnTo>
                    <a:pt x="6085285" y="1733550"/>
                  </a:lnTo>
                  <a:lnTo>
                    <a:pt x="0" y="1733550"/>
                  </a:lnTo>
                  <a:close/>
                </a:path>
              </a:pathLst>
            </a:custGeom>
            <a:solidFill>
              <a:srgbClr val="000000">
                <a:alpha val="0"/>
              </a:srgbClr>
            </a:solidFill>
          </p:spPr>
          <p:txBody>
            <a:bodyPr/>
            <a:lstStyle/>
            <a:p>
              <a:endParaRPr lang="en-US" sz="2000"/>
            </a:p>
          </p:txBody>
        </p:sp>
        <p:sp>
          <p:nvSpPr>
            <p:cNvPr id="27" name="TextBox 27"/>
            <p:cNvSpPr txBox="1"/>
            <p:nvPr/>
          </p:nvSpPr>
          <p:spPr>
            <a:xfrm>
              <a:off x="0" y="-38100"/>
              <a:ext cx="6085285" cy="1771650"/>
            </a:xfrm>
            <a:prstGeom prst="rect">
              <a:avLst/>
            </a:prstGeom>
          </p:spPr>
          <p:txBody>
            <a:bodyPr lIns="0" tIns="0" rIns="0" bIns="0" rtlCol="0" anchor="t"/>
            <a:lstStyle/>
            <a:p>
              <a:pPr algn="l">
                <a:lnSpc>
                  <a:spcPts val="3375"/>
                </a:lnSpc>
              </a:pPr>
              <a:r>
                <a:rPr lang="en-US" sz="2000" spc="-42" dirty="0">
                  <a:solidFill>
                    <a:srgbClr val="272525"/>
                  </a:solidFill>
                  <a:latin typeface="Source Sans Pro"/>
                  <a:ea typeface="Source Sans Pro"/>
                  <a:cs typeface="Source Sans Pro"/>
                  <a:sym typeface="Source Sans Pro"/>
                </a:rPr>
                <a:t>Can lead to multiple complications, including cardiovascular disease, stroke, vision loss, and kidney failure, and more</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blipFill>
              <a:blip r:embed="rId3">
                <a:alphaModFix amt="50000"/>
              </a:blip>
              <a:stretch>
                <a:fillRect/>
              </a:stretch>
            </a:blipFill>
          </p:spPr>
          <p:txBody>
            <a:bodyPr/>
            <a:lstStyle/>
            <a:p>
              <a:endParaRPr lang="en-US"/>
            </a:p>
          </p:txBody>
        </p:sp>
      </p:grpSp>
      <p:grpSp>
        <p:nvGrpSpPr>
          <p:cNvPr id="8" name="Group 8"/>
          <p:cNvGrpSpPr/>
          <p:nvPr/>
        </p:nvGrpSpPr>
        <p:grpSpPr>
          <a:xfrm>
            <a:off x="1047155" y="1550194"/>
            <a:ext cx="17006884" cy="1011745"/>
            <a:chOff x="0" y="0"/>
            <a:chExt cx="22675845" cy="1348994"/>
          </a:xfrm>
        </p:grpSpPr>
        <p:sp>
          <p:nvSpPr>
            <p:cNvPr id="9" name="Freeform 9"/>
            <p:cNvSpPr/>
            <p:nvPr/>
          </p:nvSpPr>
          <p:spPr>
            <a:xfrm>
              <a:off x="0" y="0"/>
              <a:ext cx="22675844" cy="1348994"/>
            </a:xfrm>
            <a:custGeom>
              <a:avLst/>
              <a:gdLst/>
              <a:ahLst/>
              <a:cxnLst/>
              <a:rect l="l" t="t" r="r" b="b"/>
              <a:pathLst>
                <a:path w="22675844" h="1348994">
                  <a:moveTo>
                    <a:pt x="0" y="0"/>
                  </a:moveTo>
                  <a:lnTo>
                    <a:pt x="22675844" y="0"/>
                  </a:lnTo>
                  <a:lnTo>
                    <a:pt x="22675844" y="1348994"/>
                  </a:lnTo>
                  <a:lnTo>
                    <a:pt x="0" y="1348994"/>
                  </a:lnTo>
                  <a:close/>
                </a:path>
              </a:pathLst>
            </a:custGeom>
            <a:solidFill>
              <a:srgbClr val="000000">
                <a:alpha val="0"/>
              </a:srgbClr>
            </a:solidFill>
          </p:spPr>
          <p:txBody>
            <a:bodyPr/>
            <a:lstStyle/>
            <a:p>
              <a:endParaRPr lang="en-US"/>
            </a:p>
          </p:txBody>
        </p:sp>
        <p:sp>
          <p:nvSpPr>
            <p:cNvPr id="10" name="TextBox 10"/>
            <p:cNvSpPr txBox="1"/>
            <p:nvPr/>
          </p:nvSpPr>
          <p:spPr>
            <a:xfrm>
              <a:off x="0" y="104775"/>
              <a:ext cx="22675845" cy="1244219"/>
            </a:xfrm>
            <a:prstGeom prst="rect">
              <a:avLst/>
            </a:prstGeom>
          </p:spPr>
          <p:txBody>
            <a:bodyPr lIns="0" tIns="0" rIns="0" bIns="0" rtlCol="0" anchor="t"/>
            <a:lstStyle/>
            <a:p>
              <a:pPr algn="l">
                <a:lnSpc>
                  <a:spcPts val="5500"/>
                </a:lnSpc>
              </a:pPr>
              <a:r>
                <a:rPr lang="en-US" sz="5500" b="1" spc="-88">
                  <a:solidFill>
                    <a:srgbClr val="D73AD7"/>
                  </a:solidFill>
                  <a:latin typeface="Source Serif Pro Bold"/>
                  <a:ea typeface="Source Serif Pro Bold"/>
                  <a:cs typeface="Source Serif Pro Bold"/>
                  <a:sym typeface="Source Serif Pro Bold"/>
                </a:rPr>
                <a:t>Lifestyle Pillars for Diabetes Management (ADA, 2024)</a:t>
              </a:r>
            </a:p>
          </p:txBody>
        </p:sp>
      </p:grpSp>
      <p:sp>
        <p:nvSpPr>
          <p:cNvPr id="11" name="Freeform 11" descr="preencoded.png"/>
          <p:cNvSpPr/>
          <p:nvPr/>
        </p:nvSpPr>
        <p:spPr>
          <a:xfrm>
            <a:off x="1047155" y="2590800"/>
            <a:ext cx="748010" cy="748010"/>
          </a:xfrm>
          <a:custGeom>
            <a:avLst/>
            <a:gdLst/>
            <a:ahLst/>
            <a:cxnLst/>
            <a:rect l="l" t="t" r="r" b="b"/>
            <a:pathLst>
              <a:path w="748010" h="748010">
                <a:moveTo>
                  <a:pt x="0" y="0"/>
                </a:moveTo>
                <a:lnTo>
                  <a:pt x="748010" y="0"/>
                </a:lnTo>
                <a:lnTo>
                  <a:pt x="748010" y="748010"/>
                </a:lnTo>
                <a:lnTo>
                  <a:pt x="0" y="748010"/>
                </a:lnTo>
                <a:lnTo>
                  <a:pt x="0" y="0"/>
                </a:lnTo>
                <a:close/>
              </a:path>
            </a:pathLst>
          </a:custGeom>
          <a:blipFill>
            <a:blip r:embed="rId4"/>
            <a:stretch>
              <a:fillRect/>
            </a:stretch>
          </a:blipFill>
        </p:spPr>
        <p:txBody>
          <a:bodyPr/>
          <a:lstStyle/>
          <a:p>
            <a:endParaRPr lang="en-US"/>
          </a:p>
        </p:txBody>
      </p:sp>
      <p:grpSp>
        <p:nvGrpSpPr>
          <p:cNvPr id="12" name="Group 12"/>
          <p:cNvGrpSpPr/>
          <p:nvPr/>
        </p:nvGrpSpPr>
        <p:grpSpPr>
          <a:xfrm>
            <a:off x="1047155" y="3630811"/>
            <a:ext cx="7872412" cy="887016"/>
            <a:chOff x="0" y="-9525"/>
            <a:chExt cx="10496550" cy="1182688"/>
          </a:xfrm>
        </p:grpSpPr>
        <p:sp>
          <p:nvSpPr>
            <p:cNvPr id="13" name="Freeform 13"/>
            <p:cNvSpPr/>
            <p:nvPr/>
          </p:nvSpPr>
          <p:spPr>
            <a:xfrm>
              <a:off x="0" y="0"/>
              <a:ext cx="10496550" cy="1173163"/>
            </a:xfrm>
            <a:custGeom>
              <a:avLst/>
              <a:gdLst/>
              <a:ahLst/>
              <a:cxnLst/>
              <a:rect l="l" t="t" r="r" b="b"/>
              <a:pathLst>
                <a:path w="10496550" h="1173163">
                  <a:moveTo>
                    <a:pt x="0" y="0"/>
                  </a:moveTo>
                  <a:lnTo>
                    <a:pt x="10496550" y="0"/>
                  </a:lnTo>
                  <a:lnTo>
                    <a:pt x="10496550" y="1173163"/>
                  </a:lnTo>
                  <a:lnTo>
                    <a:pt x="0" y="1173163"/>
                  </a:lnTo>
                  <a:close/>
                </a:path>
              </a:pathLst>
            </a:custGeom>
            <a:solidFill>
              <a:srgbClr val="000000">
                <a:alpha val="0"/>
              </a:srgbClr>
            </a:solidFill>
          </p:spPr>
          <p:txBody>
            <a:bodyPr/>
            <a:lstStyle/>
            <a:p>
              <a:endParaRPr lang="en-US"/>
            </a:p>
          </p:txBody>
        </p:sp>
        <p:sp>
          <p:nvSpPr>
            <p:cNvPr id="14" name="TextBox 14"/>
            <p:cNvSpPr txBox="1"/>
            <p:nvPr/>
          </p:nvSpPr>
          <p:spPr>
            <a:xfrm>
              <a:off x="0" y="-9525"/>
              <a:ext cx="10084594" cy="1182688"/>
            </a:xfrm>
            <a:prstGeom prst="rect">
              <a:avLst/>
            </a:prstGeom>
          </p:spPr>
          <p:txBody>
            <a:bodyPr lIns="0" tIns="0" rIns="0" bIns="0" rtlCol="0" anchor="t"/>
            <a:lstStyle/>
            <a:p>
              <a:pPr algn="l">
                <a:lnSpc>
                  <a:spcPts val="3437"/>
                </a:lnSpc>
              </a:pPr>
              <a:r>
                <a:rPr lang="en-US" sz="2750" b="1" spc="-55" dirty="0">
                  <a:solidFill>
                    <a:srgbClr val="272525"/>
                  </a:solidFill>
                  <a:latin typeface="Source Serif Pro Bold"/>
                  <a:ea typeface="Source Serif Pro Bold"/>
                  <a:cs typeface="Source Serif Pro Bold"/>
                  <a:sym typeface="Source Serif Pro Bold"/>
                </a:rPr>
                <a:t>Diabetes Self-Management Education and Support (DSMES)</a:t>
              </a:r>
            </a:p>
          </p:txBody>
        </p:sp>
      </p:grpSp>
      <p:grpSp>
        <p:nvGrpSpPr>
          <p:cNvPr id="15" name="Group 15"/>
          <p:cNvGrpSpPr/>
          <p:nvPr/>
        </p:nvGrpSpPr>
        <p:grpSpPr>
          <a:xfrm>
            <a:off x="1047155" y="4697314"/>
            <a:ext cx="7872412" cy="478780"/>
            <a:chOff x="0" y="0"/>
            <a:chExt cx="10496550" cy="638373"/>
          </a:xfrm>
        </p:grpSpPr>
        <p:sp>
          <p:nvSpPr>
            <p:cNvPr id="16" name="Freeform 16"/>
            <p:cNvSpPr/>
            <p:nvPr/>
          </p:nvSpPr>
          <p:spPr>
            <a:xfrm>
              <a:off x="0" y="0"/>
              <a:ext cx="10496550" cy="638373"/>
            </a:xfrm>
            <a:custGeom>
              <a:avLst/>
              <a:gdLst/>
              <a:ahLst/>
              <a:cxnLst/>
              <a:rect l="l" t="t" r="r" b="b"/>
              <a:pathLst>
                <a:path w="10496550" h="638373">
                  <a:moveTo>
                    <a:pt x="0" y="0"/>
                  </a:moveTo>
                  <a:lnTo>
                    <a:pt x="10496550" y="0"/>
                  </a:lnTo>
                  <a:lnTo>
                    <a:pt x="10496550" y="638373"/>
                  </a:lnTo>
                  <a:lnTo>
                    <a:pt x="0" y="638373"/>
                  </a:lnTo>
                  <a:close/>
                </a:path>
              </a:pathLst>
            </a:custGeom>
            <a:solidFill>
              <a:srgbClr val="000000">
                <a:alpha val="0"/>
              </a:srgbClr>
            </a:solidFill>
          </p:spPr>
          <p:txBody>
            <a:bodyPr/>
            <a:lstStyle/>
            <a:p>
              <a:endParaRPr lang="en-US"/>
            </a:p>
          </p:txBody>
        </p:sp>
        <p:sp>
          <p:nvSpPr>
            <p:cNvPr id="17" name="TextBox 17"/>
            <p:cNvSpPr txBox="1"/>
            <p:nvPr/>
          </p:nvSpPr>
          <p:spPr>
            <a:xfrm>
              <a:off x="0" y="-95250"/>
              <a:ext cx="10496550" cy="733623"/>
            </a:xfrm>
            <a:prstGeom prst="rect">
              <a:avLst/>
            </a:prstGeom>
          </p:spPr>
          <p:txBody>
            <a:bodyPr lIns="0" tIns="0" rIns="0" bIns="0" rtlCol="0" anchor="t"/>
            <a:lstStyle/>
            <a:p>
              <a:pPr algn="l">
                <a:lnSpc>
                  <a:spcPts val="3750"/>
                </a:lnSpc>
              </a:pPr>
              <a:r>
                <a:rPr lang="en-US" sz="2312" spc="-47" dirty="0">
                  <a:solidFill>
                    <a:srgbClr val="272525"/>
                  </a:solidFill>
                  <a:latin typeface="Source Sans Pro"/>
                  <a:ea typeface="Source Sans Pro"/>
                  <a:cs typeface="Source Sans Pro"/>
                  <a:sym typeface="Source Sans Pro"/>
                </a:rPr>
                <a:t>Essential knowledge and self-care skills</a:t>
              </a:r>
            </a:p>
          </p:txBody>
        </p:sp>
      </p:grpSp>
      <p:sp>
        <p:nvSpPr>
          <p:cNvPr id="18" name="Freeform 18" descr="preencoded.png"/>
          <p:cNvSpPr/>
          <p:nvPr/>
        </p:nvSpPr>
        <p:spPr>
          <a:xfrm>
            <a:off x="9368284" y="2590800"/>
            <a:ext cx="748010" cy="748010"/>
          </a:xfrm>
          <a:custGeom>
            <a:avLst/>
            <a:gdLst/>
            <a:ahLst/>
            <a:cxnLst/>
            <a:rect l="l" t="t" r="r" b="b"/>
            <a:pathLst>
              <a:path w="748010" h="748010">
                <a:moveTo>
                  <a:pt x="0" y="0"/>
                </a:moveTo>
                <a:lnTo>
                  <a:pt x="748010" y="0"/>
                </a:lnTo>
                <a:lnTo>
                  <a:pt x="748010" y="748010"/>
                </a:lnTo>
                <a:lnTo>
                  <a:pt x="0" y="748010"/>
                </a:lnTo>
                <a:lnTo>
                  <a:pt x="0" y="0"/>
                </a:lnTo>
                <a:close/>
              </a:path>
            </a:pathLst>
          </a:custGeom>
          <a:blipFill>
            <a:blip r:embed="rId5"/>
            <a:stretch>
              <a:fillRect/>
            </a:stretch>
          </a:blipFill>
        </p:spPr>
        <p:txBody>
          <a:bodyPr/>
          <a:lstStyle/>
          <a:p>
            <a:endParaRPr lang="en-US"/>
          </a:p>
        </p:txBody>
      </p:sp>
      <p:grpSp>
        <p:nvGrpSpPr>
          <p:cNvPr id="19" name="Group 19"/>
          <p:cNvGrpSpPr/>
          <p:nvPr/>
        </p:nvGrpSpPr>
        <p:grpSpPr>
          <a:xfrm>
            <a:off x="9368284" y="3637955"/>
            <a:ext cx="3520231" cy="439936"/>
            <a:chOff x="0" y="0"/>
            <a:chExt cx="4693642" cy="586582"/>
          </a:xfrm>
        </p:grpSpPr>
        <p:sp>
          <p:nvSpPr>
            <p:cNvPr id="20" name="Freeform 20"/>
            <p:cNvSpPr/>
            <p:nvPr/>
          </p:nvSpPr>
          <p:spPr>
            <a:xfrm>
              <a:off x="0" y="0"/>
              <a:ext cx="4693642" cy="586582"/>
            </a:xfrm>
            <a:custGeom>
              <a:avLst/>
              <a:gdLst/>
              <a:ahLst/>
              <a:cxnLst/>
              <a:rect l="l" t="t" r="r" b="b"/>
              <a:pathLst>
                <a:path w="4693642" h="586582">
                  <a:moveTo>
                    <a:pt x="0" y="0"/>
                  </a:moveTo>
                  <a:lnTo>
                    <a:pt x="4693642" y="0"/>
                  </a:lnTo>
                  <a:lnTo>
                    <a:pt x="4693642" y="586582"/>
                  </a:lnTo>
                  <a:lnTo>
                    <a:pt x="0" y="586582"/>
                  </a:lnTo>
                  <a:close/>
                </a:path>
              </a:pathLst>
            </a:custGeom>
            <a:solidFill>
              <a:srgbClr val="000000">
                <a:alpha val="0"/>
              </a:srgbClr>
            </a:solidFill>
          </p:spPr>
          <p:txBody>
            <a:bodyPr/>
            <a:lstStyle/>
            <a:p>
              <a:endParaRPr lang="en-US"/>
            </a:p>
          </p:txBody>
        </p:sp>
        <p:sp>
          <p:nvSpPr>
            <p:cNvPr id="21" name="TextBox 21"/>
            <p:cNvSpPr txBox="1"/>
            <p:nvPr/>
          </p:nvSpPr>
          <p:spPr>
            <a:xfrm>
              <a:off x="0" y="-9525"/>
              <a:ext cx="4693642" cy="596107"/>
            </a:xfrm>
            <a:prstGeom prst="rect">
              <a:avLst/>
            </a:prstGeom>
          </p:spPr>
          <p:txBody>
            <a:bodyPr lIns="0" tIns="0" rIns="0" bIns="0" rtlCol="0" anchor="t"/>
            <a:lstStyle/>
            <a:p>
              <a:pPr algn="l">
                <a:lnSpc>
                  <a:spcPts val="3437"/>
                </a:lnSpc>
              </a:pPr>
              <a:r>
                <a:rPr lang="en-US" sz="2750" b="1" spc="-55">
                  <a:solidFill>
                    <a:srgbClr val="272525"/>
                  </a:solidFill>
                  <a:latin typeface="Source Serif Pro Bold"/>
                  <a:ea typeface="Source Serif Pro Bold"/>
                  <a:cs typeface="Source Serif Pro Bold"/>
                  <a:sym typeface="Source Serif Pro Bold"/>
                </a:rPr>
                <a:t>Physical Activity</a:t>
              </a:r>
            </a:p>
          </p:txBody>
        </p:sp>
      </p:grpSp>
      <p:grpSp>
        <p:nvGrpSpPr>
          <p:cNvPr id="22" name="Group 22"/>
          <p:cNvGrpSpPr/>
          <p:nvPr/>
        </p:nvGrpSpPr>
        <p:grpSpPr>
          <a:xfrm>
            <a:off x="9368284" y="4257378"/>
            <a:ext cx="7872561" cy="957560"/>
            <a:chOff x="0" y="0"/>
            <a:chExt cx="10496748" cy="1276747"/>
          </a:xfrm>
        </p:grpSpPr>
        <p:sp>
          <p:nvSpPr>
            <p:cNvPr id="23" name="Freeform 23"/>
            <p:cNvSpPr/>
            <p:nvPr/>
          </p:nvSpPr>
          <p:spPr>
            <a:xfrm>
              <a:off x="0" y="0"/>
              <a:ext cx="10496748" cy="1276747"/>
            </a:xfrm>
            <a:custGeom>
              <a:avLst/>
              <a:gdLst/>
              <a:ahLst/>
              <a:cxnLst/>
              <a:rect l="l" t="t" r="r" b="b"/>
              <a:pathLst>
                <a:path w="10496748" h="1276747">
                  <a:moveTo>
                    <a:pt x="0" y="0"/>
                  </a:moveTo>
                  <a:lnTo>
                    <a:pt x="10496748" y="0"/>
                  </a:lnTo>
                  <a:lnTo>
                    <a:pt x="10496748" y="1276747"/>
                  </a:lnTo>
                  <a:lnTo>
                    <a:pt x="0" y="1276747"/>
                  </a:lnTo>
                  <a:close/>
                </a:path>
              </a:pathLst>
            </a:custGeom>
            <a:solidFill>
              <a:srgbClr val="000000">
                <a:alpha val="0"/>
              </a:srgbClr>
            </a:solidFill>
          </p:spPr>
          <p:txBody>
            <a:bodyPr/>
            <a:lstStyle/>
            <a:p>
              <a:endParaRPr lang="en-US"/>
            </a:p>
          </p:txBody>
        </p:sp>
        <p:sp>
          <p:nvSpPr>
            <p:cNvPr id="24" name="TextBox 24"/>
            <p:cNvSpPr txBox="1"/>
            <p:nvPr/>
          </p:nvSpPr>
          <p:spPr>
            <a:xfrm>
              <a:off x="0" y="-95250"/>
              <a:ext cx="10496748" cy="1371997"/>
            </a:xfrm>
            <a:prstGeom prst="rect">
              <a:avLst/>
            </a:prstGeom>
          </p:spPr>
          <p:txBody>
            <a:bodyPr lIns="0" tIns="0" rIns="0" bIns="0" rtlCol="0" anchor="t"/>
            <a:lstStyle/>
            <a:p>
              <a:pPr algn="l">
                <a:lnSpc>
                  <a:spcPts val="3750"/>
                </a:lnSpc>
              </a:pPr>
              <a:r>
                <a:rPr lang="en-US" sz="2312" spc="-47" dirty="0">
                  <a:solidFill>
                    <a:srgbClr val="272525"/>
                  </a:solidFill>
                  <a:latin typeface="Source Sans Pro"/>
                  <a:ea typeface="Source Sans Pro"/>
                  <a:cs typeface="Source Sans Pro"/>
                  <a:sym typeface="Source Sans Pro"/>
                </a:rPr>
                <a:t>150 minutes of moderate aerobic exercise per week + strength-based training</a:t>
              </a:r>
            </a:p>
          </p:txBody>
        </p:sp>
      </p:grpSp>
      <p:sp>
        <p:nvSpPr>
          <p:cNvPr id="25" name="Freeform 25" descr="preencoded.png"/>
          <p:cNvSpPr/>
          <p:nvPr/>
        </p:nvSpPr>
        <p:spPr>
          <a:xfrm>
            <a:off x="1047155" y="6112520"/>
            <a:ext cx="748010" cy="748010"/>
          </a:xfrm>
          <a:custGeom>
            <a:avLst/>
            <a:gdLst/>
            <a:ahLst/>
            <a:cxnLst/>
            <a:rect l="l" t="t" r="r" b="b"/>
            <a:pathLst>
              <a:path w="748010" h="748010">
                <a:moveTo>
                  <a:pt x="0" y="0"/>
                </a:moveTo>
                <a:lnTo>
                  <a:pt x="748010" y="0"/>
                </a:lnTo>
                <a:lnTo>
                  <a:pt x="748010" y="748010"/>
                </a:lnTo>
                <a:lnTo>
                  <a:pt x="0" y="748010"/>
                </a:lnTo>
                <a:lnTo>
                  <a:pt x="0" y="0"/>
                </a:lnTo>
                <a:close/>
              </a:path>
            </a:pathLst>
          </a:custGeom>
          <a:blipFill>
            <a:blip r:embed="rId6"/>
            <a:stretch>
              <a:fillRect/>
            </a:stretch>
          </a:blipFill>
        </p:spPr>
        <p:txBody>
          <a:bodyPr/>
          <a:lstStyle/>
          <a:p>
            <a:endParaRPr lang="en-US"/>
          </a:p>
        </p:txBody>
      </p:sp>
      <p:grpSp>
        <p:nvGrpSpPr>
          <p:cNvPr id="26" name="Group 26"/>
          <p:cNvGrpSpPr/>
          <p:nvPr/>
        </p:nvGrpSpPr>
        <p:grpSpPr>
          <a:xfrm>
            <a:off x="1047155" y="7092701"/>
            <a:ext cx="4210645" cy="447080"/>
            <a:chOff x="0" y="-9525"/>
            <a:chExt cx="5614194" cy="596107"/>
          </a:xfrm>
        </p:grpSpPr>
        <p:sp>
          <p:nvSpPr>
            <p:cNvPr id="27" name="Freeform 27"/>
            <p:cNvSpPr/>
            <p:nvPr/>
          </p:nvSpPr>
          <p:spPr>
            <a:xfrm>
              <a:off x="0" y="0"/>
              <a:ext cx="4693642" cy="586582"/>
            </a:xfrm>
            <a:custGeom>
              <a:avLst/>
              <a:gdLst/>
              <a:ahLst/>
              <a:cxnLst/>
              <a:rect l="l" t="t" r="r" b="b"/>
              <a:pathLst>
                <a:path w="4693642" h="586582">
                  <a:moveTo>
                    <a:pt x="0" y="0"/>
                  </a:moveTo>
                  <a:lnTo>
                    <a:pt x="4693642" y="0"/>
                  </a:lnTo>
                  <a:lnTo>
                    <a:pt x="4693642" y="586582"/>
                  </a:lnTo>
                  <a:lnTo>
                    <a:pt x="0" y="586582"/>
                  </a:lnTo>
                  <a:close/>
                </a:path>
              </a:pathLst>
            </a:custGeom>
            <a:solidFill>
              <a:srgbClr val="000000">
                <a:alpha val="0"/>
              </a:srgbClr>
            </a:solidFill>
          </p:spPr>
          <p:txBody>
            <a:bodyPr/>
            <a:lstStyle/>
            <a:p>
              <a:endParaRPr lang="en-US"/>
            </a:p>
          </p:txBody>
        </p:sp>
        <p:sp>
          <p:nvSpPr>
            <p:cNvPr id="28" name="TextBox 28"/>
            <p:cNvSpPr txBox="1"/>
            <p:nvPr/>
          </p:nvSpPr>
          <p:spPr>
            <a:xfrm>
              <a:off x="0" y="-9525"/>
              <a:ext cx="5614194" cy="596107"/>
            </a:xfrm>
            <a:prstGeom prst="rect">
              <a:avLst/>
            </a:prstGeom>
          </p:spPr>
          <p:txBody>
            <a:bodyPr lIns="0" tIns="0" rIns="0" bIns="0" rtlCol="0" anchor="t"/>
            <a:lstStyle/>
            <a:p>
              <a:pPr algn="l">
                <a:lnSpc>
                  <a:spcPts val="3437"/>
                </a:lnSpc>
              </a:pPr>
              <a:r>
                <a:rPr lang="en-US" sz="2750" b="1" spc="-55" dirty="0">
                  <a:solidFill>
                    <a:srgbClr val="272525"/>
                  </a:solidFill>
                  <a:latin typeface="Source Serif Pro Bold"/>
                  <a:ea typeface="Source Serif Pro Bold"/>
                  <a:cs typeface="Source Serif Pro Bold"/>
                  <a:sym typeface="Source Serif Pro Bold"/>
                </a:rPr>
                <a:t>Mental Health Support</a:t>
              </a:r>
            </a:p>
          </p:txBody>
        </p:sp>
      </p:grpSp>
      <p:grpSp>
        <p:nvGrpSpPr>
          <p:cNvPr id="29" name="Group 29"/>
          <p:cNvGrpSpPr/>
          <p:nvPr/>
        </p:nvGrpSpPr>
        <p:grpSpPr>
          <a:xfrm>
            <a:off x="1047155" y="7779097"/>
            <a:ext cx="7872412" cy="478780"/>
            <a:chOff x="0" y="0"/>
            <a:chExt cx="10496550" cy="638373"/>
          </a:xfrm>
        </p:grpSpPr>
        <p:sp>
          <p:nvSpPr>
            <p:cNvPr id="30" name="Freeform 30"/>
            <p:cNvSpPr/>
            <p:nvPr/>
          </p:nvSpPr>
          <p:spPr>
            <a:xfrm>
              <a:off x="0" y="0"/>
              <a:ext cx="10496550" cy="638373"/>
            </a:xfrm>
            <a:custGeom>
              <a:avLst/>
              <a:gdLst/>
              <a:ahLst/>
              <a:cxnLst/>
              <a:rect l="l" t="t" r="r" b="b"/>
              <a:pathLst>
                <a:path w="10496550" h="638373">
                  <a:moveTo>
                    <a:pt x="0" y="0"/>
                  </a:moveTo>
                  <a:lnTo>
                    <a:pt x="10496550" y="0"/>
                  </a:lnTo>
                  <a:lnTo>
                    <a:pt x="10496550" y="638373"/>
                  </a:lnTo>
                  <a:lnTo>
                    <a:pt x="0" y="638373"/>
                  </a:lnTo>
                  <a:close/>
                </a:path>
              </a:pathLst>
            </a:custGeom>
            <a:solidFill>
              <a:srgbClr val="000000">
                <a:alpha val="0"/>
              </a:srgbClr>
            </a:solidFill>
          </p:spPr>
          <p:txBody>
            <a:bodyPr/>
            <a:lstStyle/>
            <a:p>
              <a:endParaRPr lang="en-US"/>
            </a:p>
          </p:txBody>
        </p:sp>
        <p:sp>
          <p:nvSpPr>
            <p:cNvPr id="31" name="TextBox 31"/>
            <p:cNvSpPr txBox="1"/>
            <p:nvPr/>
          </p:nvSpPr>
          <p:spPr>
            <a:xfrm>
              <a:off x="0" y="-95250"/>
              <a:ext cx="10496550" cy="733623"/>
            </a:xfrm>
            <a:prstGeom prst="rect">
              <a:avLst/>
            </a:prstGeom>
          </p:spPr>
          <p:txBody>
            <a:bodyPr lIns="0" tIns="0" rIns="0" bIns="0" rtlCol="0" anchor="t"/>
            <a:lstStyle/>
            <a:p>
              <a:pPr algn="l">
                <a:lnSpc>
                  <a:spcPts val="3750"/>
                </a:lnSpc>
              </a:pPr>
              <a:r>
                <a:rPr lang="en-US" sz="2312" spc="-47" dirty="0">
                  <a:solidFill>
                    <a:srgbClr val="272525"/>
                  </a:solidFill>
                  <a:latin typeface="Source Sans Pro"/>
                  <a:ea typeface="Source Sans Pro"/>
                  <a:cs typeface="Source Sans Pro"/>
                  <a:sym typeface="Source Sans Pro"/>
                </a:rPr>
                <a:t>Addressing diabetes distress and emotional well-being</a:t>
              </a:r>
            </a:p>
          </p:txBody>
        </p:sp>
      </p:grpSp>
      <p:sp>
        <p:nvSpPr>
          <p:cNvPr id="32" name="Freeform 32" descr="preencoded.png"/>
          <p:cNvSpPr/>
          <p:nvPr/>
        </p:nvSpPr>
        <p:spPr>
          <a:xfrm>
            <a:off x="9368284" y="6112520"/>
            <a:ext cx="748010" cy="748010"/>
          </a:xfrm>
          <a:custGeom>
            <a:avLst/>
            <a:gdLst/>
            <a:ahLst/>
            <a:cxnLst/>
            <a:rect l="l" t="t" r="r" b="b"/>
            <a:pathLst>
              <a:path w="748010" h="748010">
                <a:moveTo>
                  <a:pt x="0" y="0"/>
                </a:moveTo>
                <a:lnTo>
                  <a:pt x="748010" y="0"/>
                </a:lnTo>
                <a:lnTo>
                  <a:pt x="748010" y="748010"/>
                </a:lnTo>
                <a:lnTo>
                  <a:pt x="0" y="748010"/>
                </a:lnTo>
                <a:lnTo>
                  <a:pt x="0" y="0"/>
                </a:lnTo>
                <a:close/>
              </a:path>
            </a:pathLst>
          </a:custGeom>
          <a:blipFill>
            <a:blip r:embed="rId7"/>
            <a:stretch>
              <a:fillRect/>
            </a:stretch>
          </a:blipFill>
        </p:spPr>
        <p:txBody>
          <a:bodyPr/>
          <a:lstStyle/>
          <a:p>
            <a:endParaRPr lang="en-US"/>
          </a:p>
        </p:txBody>
      </p:sp>
      <p:grpSp>
        <p:nvGrpSpPr>
          <p:cNvPr id="33" name="Group 33"/>
          <p:cNvGrpSpPr/>
          <p:nvPr/>
        </p:nvGrpSpPr>
        <p:grpSpPr>
          <a:xfrm>
            <a:off x="9368284" y="7152531"/>
            <a:ext cx="6176516" cy="447080"/>
            <a:chOff x="0" y="-9525"/>
            <a:chExt cx="8235355" cy="596107"/>
          </a:xfrm>
        </p:grpSpPr>
        <p:sp>
          <p:nvSpPr>
            <p:cNvPr id="34" name="Freeform 34"/>
            <p:cNvSpPr/>
            <p:nvPr/>
          </p:nvSpPr>
          <p:spPr>
            <a:xfrm>
              <a:off x="0" y="0"/>
              <a:ext cx="6843712" cy="586582"/>
            </a:xfrm>
            <a:custGeom>
              <a:avLst/>
              <a:gdLst/>
              <a:ahLst/>
              <a:cxnLst/>
              <a:rect l="l" t="t" r="r" b="b"/>
              <a:pathLst>
                <a:path w="6843712" h="586582">
                  <a:moveTo>
                    <a:pt x="0" y="0"/>
                  </a:moveTo>
                  <a:lnTo>
                    <a:pt x="6843712" y="0"/>
                  </a:lnTo>
                  <a:lnTo>
                    <a:pt x="6843712" y="586582"/>
                  </a:lnTo>
                  <a:lnTo>
                    <a:pt x="0" y="586582"/>
                  </a:lnTo>
                  <a:close/>
                </a:path>
              </a:pathLst>
            </a:custGeom>
            <a:solidFill>
              <a:srgbClr val="000000">
                <a:alpha val="0"/>
              </a:srgbClr>
            </a:solidFill>
          </p:spPr>
          <p:txBody>
            <a:bodyPr/>
            <a:lstStyle/>
            <a:p>
              <a:endParaRPr lang="en-US"/>
            </a:p>
          </p:txBody>
        </p:sp>
        <p:sp>
          <p:nvSpPr>
            <p:cNvPr id="35" name="TextBox 35"/>
            <p:cNvSpPr txBox="1"/>
            <p:nvPr/>
          </p:nvSpPr>
          <p:spPr>
            <a:xfrm>
              <a:off x="0" y="-9525"/>
              <a:ext cx="8235355" cy="596107"/>
            </a:xfrm>
            <a:prstGeom prst="rect">
              <a:avLst/>
            </a:prstGeom>
          </p:spPr>
          <p:txBody>
            <a:bodyPr lIns="0" tIns="0" rIns="0" bIns="0" rtlCol="0" anchor="t"/>
            <a:lstStyle/>
            <a:p>
              <a:pPr algn="l">
                <a:lnSpc>
                  <a:spcPts val="3437"/>
                </a:lnSpc>
              </a:pPr>
              <a:r>
                <a:rPr lang="en-US" sz="2750" b="1" spc="-55" dirty="0">
                  <a:solidFill>
                    <a:srgbClr val="272525"/>
                  </a:solidFill>
                  <a:latin typeface="Source Serif Pro Bold"/>
                  <a:ea typeface="Source Serif Pro Bold"/>
                  <a:cs typeface="Source Serif Pro Bold"/>
                  <a:sym typeface="Source Serif Pro Bold"/>
                </a:rPr>
                <a:t>Medical Nutrition Therapy (MNT)</a:t>
              </a:r>
            </a:p>
          </p:txBody>
        </p:sp>
      </p:grpSp>
      <p:grpSp>
        <p:nvGrpSpPr>
          <p:cNvPr id="36" name="Group 36"/>
          <p:cNvGrpSpPr/>
          <p:nvPr/>
        </p:nvGrpSpPr>
        <p:grpSpPr>
          <a:xfrm>
            <a:off x="9368284" y="7779097"/>
            <a:ext cx="7872561" cy="957560"/>
            <a:chOff x="0" y="0"/>
            <a:chExt cx="10496748" cy="1276747"/>
          </a:xfrm>
        </p:grpSpPr>
        <p:sp>
          <p:nvSpPr>
            <p:cNvPr id="37" name="Freeform 37"/>
            <p:cNvSpPr/>
            <p:nvPr/>
          </p:nvSpPr>
          <p:spPr>
            <a:xfrm>
              <a:off x="0" y="0"/>
              <a:ext cx="10496748" cy="1276747"/>
            </a:xfrm>
            <a:custGeom>
              <a:avLst/>
              <a:gdLst/>
              <a:ahLst/>
              <a:cxnLst/>
              <a:rect l="l" t="t" r="r" b="b"/>
              <a:pathLst>
                <a:path w="10496748" h="1276747">
                  <a:moveTo>
                    <a:pt x="0" y="0"/>
                  </a:moveTo>
                  <a:lnTo>
                    <a:pt x="10496748" y="0"/>
                  </a:lnTo>
                  <a:lnTo>
                    <a:pt x="10496748" y="1276747"/>
                  </a:lnTo>
                  <a:lnTo>
                    <a:pt x="0" y="1276747"/>
                  </a:lnTo>
                  <a:close/>
                </a:path>
              </a:pathLst>
            </a:custGeom>
            <a:solidFill>
              <a:srgbClr val="000000">
                <a:alpha val="0"/>
              </a:srgbClr>
            </a:solidFill>
          </p:spPr>
          <p:txBody>
            <a:bodyPr/>
            <a:lstStyle/>
            <a:p>
              <a:endParaRPr lang="en-US"/>
            </a:p>
          </p:txBody>
        </p:sp>
        <p:sp>
          <p:nvSpPr>
            <p:cNvPr id="38" name="TextBox 38"/>
            <p:cNvSpPr txBox="1"/>
            <p:nvPr/>
          </p:nvSpPr>
          <p:spPr>
            <a:xfrm>
              <a:off x="0" y="-95250"/>
              <a:ext cx="10496748" cy="1371997"/>
            </a:xfrm>
            <a:prstGeom prst="rect">
              <a:avLst/>
            </a:prstGeom>
          </p:spPr>
          <p:txBody>
            <a:bodyPr lIns="0" tIns="0" rIns="0" bIns="0" rtlCol="0" anchor="t"/>
            <a:lstStyle/>
            <a:p>
              <a:pPr algn="l">
                <a:lnSpc>
                  <a:spcPts val="3750"/>
                </a:lnSpc>
              </a:pPr>
              <a:r>
                <a:rPr lang="en-US" sz="2312" spc="-47">
                  <a:solidFill>
                    <a:srgbClr val="272525"/>
                  </a:solidFill>
                  <a:latin typeface="Source Sans Pro"/>
                  <a:ea typeface="Source Sans Pro"/>
                  <a:cs typeface="Source Sans Pro"/>
                  <a:sym typeface="Source Sans Pro"/>
                </a:rPr>
                <a:t>Individualized, evidence-based dietary approach: various dietary patterns can work</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a:stretch>
          </a:blipFill>
        </p:spPr>
        <p:txBody>
          <a:bodyPr/>
          <a:lstStyle/>
          <a:p>
            <a:endParaRPr lang="en-US" dirty="0"/>
          </a:p>
        </p:txBody>
      </p:sp>
      <p:grpSp>
        <p:nvGrpSpPr>
          <p:cNvPr id="3" name="Group 3"/>
          <p:cNvGrpSpPr/>
          <p:nvPr/>
        </p:nvGrpSpPr>
        <p:grpSpPr>
          <a:xfrm>
            <a:off x="1921576" y="355241"/>
            <a:ext cx="14444847" cy="1072494"/>
            <a:chOff x="0" y="0"/>
            <a:chExt cx="19259797" cy="1429992"/>
          </a:xfrm>
        </p:grpSpPr>
        <p:sp>
          <p:nvSpPr>
            <p:cNvPr id="4" name="Freeform 4"/>
            <p:cNvSpPr/>
            <p:nvPr/>
          </p:nvSpPr>
          <p:spPr>
            <a:xfrm>
              <a:off x="0" y="0"/>
              <a:ext cx="19259796" cy="1429992"/>
            </a:xfrm>
            <a:custGeom>
              <a:avLst/>
              <a:gdLst/>
              <a:ahLst/>
              <a:cxnLst/>
              <a:rect l="l" t="t" r="r" b="b"/>
              <a:pathLst>
                <a:path w="19259796" h="1429992">
                  <a:moveTo>
                    <a:pt x="0" y="0"/>
                  </a:moveTo>
                  <a:lnTo>
                    <a:pt x="19259796" y="0"/>
                  </a:lnTo>
                  <a:lnTo>
                    <a:pt x="19259796" y="1429992"/>
                  </a:lnTo>
                  <a:lnTo>
                    <a:pt x="0" y="1429992"/>
                  </a:lnTo>
                  <a:close/>
                </a:path>
              </a:pathLst>
            </a:custGeom>
            <a:solidFill>
              <a:srgbClr val="000000">
                <a:alpha val="0"/>
              </a:srgbClr>
            </a:solidFill>
          </p:spPr>
          <p:txBody>
            <a:bodyPr/>
            <a:lstStyle/>
            <a:p>
              <a:endParaRPr lang="en-US"/>
            </a:p>
          </p:txBody>
        </p:sp>
        <p:sp>
          <p:nvSpPr>
            <p:cNvPr id="5" name="TextBox 5"/>
            <p:cNvSpPr txBox="1"/>
            <p:nvPr/>
          </p:nvSpPr>
          <p:spPr>
            <a:xfrm>
              <a:off x="0" y="123825"/>
              <a:ext cx="19259797" cy="1306167"/>
            </a:xfrm>
            <a:prstGeom prst="rect">
              <a:avLst/>
            </a:prstGeom>
          </p:spPr>
          <p:txBody>
            <a:bodyPr lIns="0" tIns="0" rIns="0" bIns="0" rtlCol="0" anchor="t"/>
            <a:lstStyle/>
            <a:p>
              <a:pPr algn="ctr">
                <a:lnSpc>
                  <a:spcPts val="5312"/>
                </a:lnSpc>
              </a:pPr>
              <a:r>
                <a:rPr lang="en-US" sz="5500" b="1" spc="-85">
                  <a:solidFill>
                    <a:srgbClr val="D73AD7"/>
                  </a:solidFill>
                  <a:latin typeface="Source Serif Pro Bold"/>
                  <a:ea typeface="Source Serif Pro Bold"/>
                  <a:cs typeface="Source Serif Pro Bold"/>
                  <a:sym typeface="Source Serif Pro Bold"/>
                </a:rPr>
                <a:t>MNT Simplified: The Plate Method</a:t>
              </a:r>
            </a:p>
          </p:txBody>
        </p:sp>
      </p:grpSp>
      <p:sp>
        <p:nvSpPr>
          <p:cNvPr id="6" name="Freeform 6" descr="preencoded.png"/>
          <p:cNvSpPr/>
          <p:nvPr/>
        </p:nvSpPr>
        <p:spPr>
          <a:xfrm>
            <a:off x="2163217" y="1889119"/>
            <a:ext cx="5904321" cy="4547611"/>
          </a:xfrm>
          <a:custGeom>
            <a:avLst/>
            <a:gdLst/>
            <a:ahLst/>
            <a:cxnLst/>
            <a:rect l="l" t="t" r="r" b="b"/>
            <a:pathLst>
              <a:path w="5904321" h="4547611">
                <a:moveTo>
                  <a:pt x="0" y="0"/>
                </a:moveTo>
                <a:lnTo>
                  <a:pt x="5904321" y="0"/>
                </a:lnTo>
                <a:lnTo>
                  <a:pt x="5904321" y="4547611"/>
                </a:lnTo>
                <a:lnTo>
                  <a:pt x="0" y="4547611"/>
                </a:lnTo>
                <a:lnTo>
                  <a:pt x="0" y="0"/>
                </a:lnTo>
                <a:close/>
              </a:path>
            </a:pathLst>
          </a:custGeom>
          <a:blipFill>
            <a:blip r:embed="rId4"/>
            <a:stretch>
              <a:fillRect l="-53" r="-1399"/>
            </a:stretch>
          </a:blipFill>
        </p:spPr>
        <p:txBody>
          <a:bodyPr/>
          <a:lstStyle/>
          <a:p>
            <a:endParaRPr lang="en-US"/>
          </a:p>
        </p:txBody>
      </p:sp>
      <p:sp>
        <p:nvSpPr>
          <p:cNvPr id="9" name="TextBox 9"/>
          <p:cNvSpPr txBox="1"/>
          <p:nvPr/>
        </p:nvSpPr>
        <p:spPr>
          <a:xfrm>
            <a:off x="2241673" y="6573880"/>
            <a:ext cx="5747407" cy="753771"/>
          </a:xfrm>
          <a:prstGeom prst="rect">
            <a:avLst/>
          </a:prstGeom>
        </p:spPr>
        <p:txBody>
          <a:bodyPr lIns="0" tIns="0" rIns="0" bIns="0" rtlCol="0" anchor="t"/>
          <a:lstStyle/>
          <a:p>
            <a:pPr algn="ctr">
              <a:lnSpc>
                <a:spcPts val="2717"/>
              </a:lnSpc>
            </a:pPr>
            <a:r>
              <a:rPr lang="en-US" sz="2199" b="1" spc="-43" dirty="0">
                <a:solidFill>
                  <a:srgbClr val="D73AD7"/>
                </a:solidFill>
                <a:latin typeface="Source Serif Pro Bold"/>
                <a:ea typeface="Source Serif Pro Bold"/>
                <a:cs typeface="Source Serif Pro Bold"/>
                <a:sym typeface="Source Serif Pro Bold"/>
              </a:rPr>
              <a:t>The Plate Method, recommended by the American Diabetes Association (ADA)</a:t>
            </a:r>
          </a:p>
        </p:txBody>
      </p:sp>
      <p:sp>
        <p:nvSpPr>
          <p:cNvPr id="10" name="Freeform 10" descr="preencoded.png"/>
          <p:cNvSpPr/>
          <p:nvPr/>
        </p:nvSpPr>
        <p:spPr>
          <a:xfrm>
            <a:off x="10531821" y="1959388"/>
            <a:ext cx="5592962" cy="4407072"/>
          </a:xfrm>
          <a:custGeom>
            <a:avLst/>
            <a:gdLst/>
            <a:ahLst/>
            <a:cxnLst/>
            <a:rect l="l" t="t" r="r" b="b"/>
            <a:pathLst>
              <a:path w="5592962" h="4407072">
                <a:moveTo>
                  <a:pt x="0" y="0"/>
                </a:moveTo>
                <a:lnTo>
                  <a:pt x="5592962" y="0"/>
                </a:lnTo>
                <a:lnTo>
                  <a:pt x="5592962" y="4407072"/>
                </a:lnTo>
                <a:lnTo>
                  <a:pt x="0" y="4407072"/>
                </a:lnTo>
                <a:lnTo>
                  <a:pt x="0" y="0"/>
                </a:lnTo>
                <a:close/>
              </a:path>
            </a:pathLst>
          </a:custGeom>
          <a:blipFill>
            <a:blip r:embed="rId5"/>
            <a:stretch>
              <a:fillRect l="-46" r="-46"/>
            </a:stretch>
          </a:blipFill>
        </p:spPr>
        <p:txBody>
          <a:bodyPr/>
          <a:lstStyle/>
          <a:p>
            <a:endParaRPr lang="en-US"/>
          </a:p>
        </p:txBody>
      </p:sp>
      <p:grpSp>
        <p:nvGrpSpPr>
          <p:cNvPr id="11" name="Group 11"/>
          <p:cNvGrpSpPr/>
          <p:nvPr/>
        </p:nvGrpSpPr>
        <p:grpSpPr>
          <a:xfrm>
            <a:off x="11064906" y="6573880"/>
            <a:ext cx="3619666" cy="444857"/>
            <a:chOff x="0" y="-54840"/>
            <a:chExt cx="4826222" cy="593143"/>
          </a:xfrm>
        </p:grpSpPr>
        <p:sp>
          <p:nvSpPr>
            <p:cNvPr id="12" name="Freeform 12"/>
            <p:cNvSpPr/>
            <p:nvPr/>
          </p:nvSpPr>
          <p:spPr>
            <a:xfrm>
              <a:off x="0" y="0"/>
              <a:ext cx="3616722" cy="538303"/>
            </a:xfrm>
            <a:custGeom>
              <a:avLst/>
              <a:gdLst/>
              <a:ahLst/>
              <a:cxnLst/>
              <a:rect l="l" t="t" r="r" b="b"/>
              <a:pathLst>
                <a:path w="3616722" h="538303">
                  <a:moveTo>
                    <a:pt x="0" y="0"/>
                  </a:moveTo>
                  <a:lnTo>
                    <a:pt x="3616722" y="0"/>
                  </a:lnTo>
                  <a:lnTo>
                    <a:pt x="3616722" y="538303"/>
                  </a:lnTo>
                  <a:lnTo>
                    <a:pt x="0" y="538303"/>
                  </a:lnTo>
                  <a:close/>
                </a:path>
              </a:pathLst>
            </a:custGeom>
            <a:solidFill>
              <a:srgbClr val="000000">
                <a:alpha val="0"/>
              </a:srgbClr>
            </a:solidFill>
          </p:spPr>
          <p:txBody>
            <a:bodyPr/>
            <a:lstStyle/>
            <a:p>
              <a:endParaRPr lang="en-US"/>
            </a:p>
          </p:txBody>
        </p:sp>
        <p:sp>
          <p:nvSpPr>
            <p:cNvPr id="13" name="TextBox 13"/>
            <p:cNvSpPr txBox="1"/>
            <p:nvPr/>
          </p:nvSpPr>
          <p:spPr>
            <a:xfrm>
              <a:off x="1209500" y="-54840"/>
              <a:ext cx="3616722" cy="547828"/>
            </a:xfrm>
            <a:prstGeom prst="rect">
              <a:avLst/>
            </a:prstGeom>
          </p:spPr>
          <p:txBody>
            <a:bodyPr lIns="0" tIns="0" rIns="0" bIns="0" rtlCol="0" anchor="t"/>
            <a:lstStyle/>
            <a:p>
              <a:pPr algn="l">
                <a:lnSpc>
                  <a:spcPts val="2717"/>
                </a:lnSpc>
              </a:pPr>
              <a:r>
                <a:rPr lang="en-US" sz="2199" b="1" spc="-43" dirty="0">
                  <a:solidFill>
                    <a:srgbClr val="D73AD7"/>
                  </a:solidFill>
                  <a:latin typeface="Source Serif Pro Bold"/>
                  <a:ea typeface="Source Serif Pro Bold"/>
                  <a:cs typeface="Source Serif Pro Bold"/>
                  <a:sym typeface="Source Serif Pro Bold"/>
                </a:rPr>
                <a:t>Harvard Health Plate</a:t>
              </a:r>
            </a:p>
          </p:txBody>
        </p:sp>
      </p:grpSp>
      <p:grpSp>
        <p:nvGrpSpPr>
          <p:cNvPr id="14" name="Group 14"/>
          <p:cNvGrpSpPr/>
          <p:nvPr/>
        </p:nvGrpSpPr>
        <p:grpSpPr>
          <a:xfrm>
            <a:off x="806946" y="7549051"/>
            <a:ext cx="2712541" cy="339030"/>
            <a:chOff x="0" y="0"/>
            <a:chExt cx="3616722" cy="452040"/>
          </a:xfrm>
        </p:grpSpPr>
        <p:sp>
          <p:nvSpPr>
            <p:cNvPr id="15" name="Freeform 15"/>
            <p:cNvSpPr/>
            <p:nvPr/>
          </p:nvSpPr>
          <p:spPr>
            <a:xfrm>
              <a:off x="0" y="0"/>
              <a:ext cx="3616722" cy="452040"/>
            </a:xfrm>
            <a:custGeom>
              <a:avLst/>
              <a:gdLst/>
              <a:ahLst/>
              <a:cxnLst/>
              <a:rect l="l" t="t" r="r" b="b"/>
              <a:pathLst>
                <a:path w="3616722" h="452040">
                  <a:moveTo>
                    <a:pt x="0" y="0"/>
                  </a:moveTo>
                  <a:lnTo>
                    <a:pt x="3616722" y="0"/>
                  </a:lnTo>
                  <a:lnTo>
                    <a:pt x="3616722" y="452040"/>
                  </a:lnTo>
                  <a:lnTo>
                    <a:pt x="0" y="452040"/>
                  </a:lnTo>
                  <a:close/>
                </a:path>
              </a:pathLst>
            </a:custGeom>
            <a:solidFill>
              <a:srgbClr val="000000">
                <a:alpha val="0"/>
              </a:srgbClr>
            </a:solidFill>
          </p:spPr>
          <p:txBody>
            <a:bodyPr/>
            <a:lstStyle/>
            <a:p>
              <a:endParaRPr lang="en-US"/>
            </a:p>
          </p:txBody>
        </p:sp>
        <p:sp>
          <p:nvSpPr>
            <p:cNvPr id="16" name="TextBox 16"/>
            <p:cNvSpPr txBox="1"/>
            <p:nvPr/>
          </p:nvSpPr>
          <p:spPr>
            <a:xfrm>
              <a:off x="0" y="-9525"/>
              <a:ext cx="3616722" cy="461565"/>
            </a:xfrm>
            <a:prstGeom prst="rect">
              <a:avLst/>
            </a:prstGeom>
          </p:spPr>
          <p:txBody>
            <a:bodyPr lIns="0" tIns="0" rIns="0" bIns="0" rtlCol="0" anchor="t"/>
            <a:lstStyle/>
            <a:p>
              <a:pPr algn="l">
                <a:lnSpc>
                  <a:spcPts val="2625"/>
                </a:lnSpc>
              </a:pPr>
              <a:r>
                <a:rPr lang="en-US" sz="2125" b="1" spc="-42" dirty="0">
                  <a:solidFill>
                    <a:srgbClr val="D73AD7"/>
                  </a:solidFill>
                  <a:latin typeface="Source Serif Pro Bold"/>
                  <a:ea typeface="Source Serif Pro Bold"/>
                  <a:cs typeface="Source Serif Pro Bold"/>
                  <a:sym typeface="Source Serif Pro Bold"/>
                </a:rPr>
                <a:t>What's </a:t>
              </a:r>
              <a:r>
                <a:rPr lang="en-US" sz="2400" b="1" spc="-42" dirty="0">
                  <a:solidFill>
                    <a:srgbClr val="D73AD7"/>
                  </a:solidFill>
                  <a:latin typeface="Source Serif Pro Bold"/>
                  <a:ea typeface="Source Serif Pro Bold"/>
                  <a:cs typeface="Source Serif Pro Bold"/>
                  <a:sym typeface="Source Serif Pro Bold"/>
                </a:rPr>
                <a:t>common</a:t>
              </a:r>
              <a:r>
                <a:rPr lang="en-US" sz="2125" b="1" spc="-42" dirty="0">
                  <a:solidFill>
                    <a:srgbClr val="D73AD7"/>
                  </a:solidFill>
                  <a:latin typeface="Source Serif Pro Bold"/>
                  <a:ea typeface="Source Serif Pro Bold"/>
                  <a:cs typeface="Source Serif Pro Bold"/>
                  <a:sym typeface="Source Serif Pro Bold"/>
                </a:rPr>
                <a:t>?</a:t>
              </a:r>
            </a:p>
          </p:txBody>
        </p:sp>
      </p:grpSp>
      <p:grpSp>
        <p:nvGrpSpPr>
          <p:cNvPr id="17" name="Group 17"/>
          <p:cNvGrpSpPr/>
          <p:nvPr/>
        </p:nvGrpSpPr>
        <p:grpSpPr>
          <a:xfrm>
            <a:off x="806946" y="8075495"/>
            <a:ext cx="16674107" cy="384151"/>
            <a:chOff x="0" y="0"/>
            <a:chExt cx="22232143" cy="512201"/>
          </a:xfrm>
        </p:grpSpPr>
        <p:sp>
          <p:nvSpPr>
            <p:cNvPr id="18" name="Freeform 18"/>
            <p:cNvSpPr/>
            <p:nvPr/>
          </p:nvSpPr>
          <p:spPr>
            <a:xfrm>
              <a:off x="0" y="0"/>
              <a:ext cx="22232144" cy="512201"/>
            </a:xfrm>
            <a:custGeom>
              <a:avLst/>
              <a:gdLst/>
              <a:ahLst/>
              <a:cxnLst/>
              <a:rect l="l" t="t" r="r" b="b"/>
              <a:pathLst>
                <a:path w="22232144" h="512201">
                  <a:moveTo>
                    <a:pt x="0" y="0"/>
                  </a:moveTo>
                  <a:lnTo>
                    <a:pt x="22232144" y="0"/>
                  </a:lnTo>
                  <a:lnTo>
                    <a:pt x="22232144" y="512201"/>
                  </a:lnTo>
                  <a:lnTo>
                    <a:pt x="0" y="512201"/>
                  </a:lnTo>
                  <a:close/>
                </a:path>
              </a:pathLst>
            </a:custGeom>
            <a:solidFill>
              <a:srgbClr val="000000">
                <a:alpha val="0"/>
              </a:srgbClr>
            </a:solidFill>
          </p:spPr>
          <p:txBody>
            <a:bodyPr/>
            <a:lstStyle/>
            <a:p>
              <a:endParaRPr lang="en-US" sz="2400"/>
            </a:p>
          </p:txBody>
        </p:sp>
        <p:sp>
          <p:nvSpPr>
            <p:cNvPr id="19" name="TextBox 19"/>
            <p:cNvSpPr txBox="1"/>
            <p:nvPr/>
          </p:nvSpPr>
          <p:spPr>
            <a:xfrm>
              <a:off x="0" y="-76200"/>
              <a:ext cx="22232143" cy="588401"/>
            </a:xfrm>
            <a:prstGeom prst="rect">
              <a:avLst/>
            </a:prstGeom>
          </p:spPr>
          <p:txBody>
            <a:bodyPr lIns="0" tIns="0" rIns="0" bIns="0" rtlCol="0" anchor="t"/>
            <a:lstStyle/>
            <a:p>
              <a:pPr algn="l">
                <a:lnSpc>
                  <a:spcPts val="3192"/>
                </a:lnSpc>
              </a:pPr>
              <a:r>
                <a:rPr lang="en-US" sz="2400" spc="-40" dirty="0">
                  <a:solidFill>
                    <a:srgbClr val="272525"/>
                  </a:solidFill>
                  <a:latin typeface="Source Sans Pro"/>
                  <a:ea typeface="Source Sans Pro"/>
                  <a:cs typeface="Source Sans Pro"/>
                  <a:sym typeface="Source Sans Pro"/>
                </a:rPr>
                <a:t>Emphasis on balance and simplicity: </a:t>
              </a:r>
            </a:p>
          </p:txBody>
        </p:sp>
      </p:grpSp>
      <p:grpSp>
        <p:nvGrpSpPr>
          <p:cNvPr id="20" name="Group 20"/>
          <p:cNvGrpSpPr/>
          <p:nvPr/>
        </p:nvGrpSpPr>
        <p:grpSpPr>
          <a:xfrm>
            <a:off x="806947" y="8472636"/>
            <a:ext cx="11308854" cy="784201"/>
            <a:chOff x="0" y="0"/>
            <a:chExt cx="22232143" cy="1045601"/>
          </a:xfrm>
        </p:grpSpPr>
        <p:sp>
          <p:nvSpPr>
            <p:cNvPr id="21" name="Freeform 21"/>
            <p:cNvSpPr/>
            <p:nvPr/>
          </p:nvSpPr>
          <p:spPr>
            <a:xfrm>
              <a:off x="0" y="0"/>
              <a:ext cx="22232144" cy="1045601"/>
            </a:xfrm>
            <a:custGeom>
              <a:avLst/>
              <a:gdLst/>
              <a:ahLst/>
              <a:cxnLst/>
              <a:rect l="l" t="t" r="r" b="b"/>
              <a:pathLst>
                <a:path w="22232144" h="1045601">
                  <a:moveTo>
                    <a:pt x="0" y="0"/>
                  </a:moveTo>
                  <a:lnTo>
                    <a:pt x="22232144" y="0"/>
                  </a:lnTo>
                  <a:lnTo>
                    <a:pt x="22232144" y="1045601"/>
                  </a:lnTo>
                  <a:lnTo>
                    <a:pt x="0" y="1045601"/>
                  </a:lnTo>
                  <a:close/>
                </a:path>
              </a:pathLst>
            </a:custGeom>
            <a:solidFill>
              <a:srgbClr val="000000">
                <a:alpha val="0"/>
              </a:srgbClr>
            </a:solidFill>
          </p:spPr>
          <p:txBody>
            <a:bodyPr/>
            <a:lstStyle/>
            <a:p>
              <a:endParaRPr lang="en-US" sz="2400"/>
            </a:p>
          </p:txBody>
        </p:sp>
        <p:sp>
          <p:nvSpPr>
            <p:cNvPr id="22" name="TextBox 22"/>
            <p:cNvSpPr txBox="1"/>
            <p:nvPr/>
          </p:nvSpPr>
          <p:spPr>
            <a:xfrm>
              <a:off x="0" y="-76200"/>
              <a:ext cx="22232143" cy="1121801"/>
            </a:xfrm>
            <a:prstGeom prst="rect">
              <a:avLst/>
            </a:prstGeom>
          </p:spPr>
          <p:txBody>
            <a:bodyPr lIns="0" tIns="0" rIns="0" bIns="0" rtlCol="0" anchor="t"/>
            <a:lstStyle/>
            <a:p>
              <a:pPr algn="l">
                <a:lnSpc>
                  <a:spcPts val="3192"/>
                </a:lnSpc>
              </a:pPr>
              <a:r>
                <a:rPr lang="en-US" sz="2400" spc="-40" dirty="0">
                  <a:solidFill>
                    <a:srgbClr val="272525"/>
                  </a:solidFill>
                  <a:latin typeface="Source Sans Pro"/>
                  <a:ea typeface="Source Sans Pro"/>
                  <a:cs typeface="Source Sans Pro"/>
                  <a:sym typeface="Source Sans Pro"/>
                </a:rPr>
                <a:t>Half the plate for fiber-rich vegetables, one-quarter for lean protein, and one-quarter for whole grains or starchy foods. Healthy fats are added to boost nutrients, flavor, and satiety. </a:t>
              </a:r>
            </a:p>
            <a:p>
              <a:pPr algn="l">
                <a:lnSpc>
                  <a:spcPts val="3192"/>
                </a:lnSpc>
              </a:pPr>
              <a:endParaRPr lang="en-US" sz="2400" spc="-40" dirty="0">
                <a:solidFill>
                  <a:srgbClr val="272525"/>
                </a:solidFill>
                <a:latin typeface="Source Sans Pro"/>
                <a:ea typeface="Source Sans Pro"/>
                <a:cs typeface="Source Sans Pro"/>
                <a:sym typeface="Source Sans Pro"/>
              </a:endParaRPr>
            </a:p>
            <a:p>
              <a:pPr algn="l">
                <a:lnSpc>
                  <a:spcPts val="3192"/>
                </a:lnSpc>
              </a:pPr>
              <a:endParaRPr lang="en-US" sz="2400" spc="-40" dirty="0">
                <a:solidFill>
                  <a:srgbClr val="272525"/>
                </a:solidFill>
                <a:latin typeface="Source Sans Pro"/>
                <a:ea typeface="Source Sans Pro"/>
                <a:cs typeface="Source Sans Pro"/>
                <a:sym typeface="Source Sans Pro"/>
              </a:endParaRPr>
            </a:p>
          </p:txBody>
        </p:sp>
      </p:grpSp>
      <p:grpSp>
        <p:nvGrpSpPr>
          <p:cNvPr id="23" name="Group 23"/>
          <p:cNvGrpSpPr/>
          <p:nvPr/>
        </p:nvGrpSpPr>
        <p:grpSpPr>
          <a:xfrm>
            <a:off x="806946" y="9285412"/>
            <a:ext cx="16674107" cy="384151"/>
            <a:chOff x="0" y="0"/>
            <a:chExt cx="22232143" cy="512201"/>
          </a:xfrm>
        </p:grpSpPr>
        <p:sp>
          <p:nvSpPr>
            <p:cNvPr id="24" name="Freeform 24"/>
            <p:cNvSpPr/>
            <p:nvPr/>
          </p:nvSpPr>
          <p:spPr>
            <a:xfrm>
              <a:off x="0" y="0"/>
              <a:ext cx="22232144" cy="512201"/>
            </a:xfrm>
            <a:custGeom>
              <a:avLst/>
              <a:gdLst/>
              <a:ahLst/>
              <a:cxnLst/>
              <a:rect l="l" t="t" r="r" b="b"/>
              <a:pathLst>
                <a:path w="22232144" h="512201">
                  <a:moveTo>
                    <a:pt x="0" y="0"/>
                  </a:moveTo>
                  <a:lnTo>
                    <a:pt x="22232144" y="0"/>
                  </a:lnTo>
                  <a:lnTo>
                    <a:pt x="22232144" y="512201"/>
                  </a:lnTo>
                  <a:lnTo>
                    <a:pt x="0" y="512201"/>
                  </a:lnTo>
                  <a:close/>
                </a:path>
              </a:pathLst>
            </a:custGeom>
            <a:solidFill>
              <a:srgbClr val="000000">
                <a:alpha val="0"/>
              </a:srgbClr>
            </a:solidFill>
          </p:spPr>
          <p:txBody>
            <a:bodyPr/>
            <a:lstStyle/>
            <a:p>
              <a:endParaRPr lang="en-US" sz="2400"/>
            </a:p>
          </p:txBody>
        </p:sp>
        <p:sp>
          <p:nvSpPr>
            <p:cNvPr id="25" name="TextBox 25"/>
            <p:cNvSpPr txBox="1"/>
            <p:nvPr/>
          </p:nvSpPr>
          <p:spPr>
            <a:xfrm>
              <a:off x="0" y="-76200"/>
              <a:ext cx="22232143" cy="588401"/>
            </a:xfrm>
            <a:prstGeom prst="rect">
              <a:avLst/>
            </a:prstGeom>
          </p:spPr>
          <p:txBody>
            <a:bodyPr lIns="0" tIns="0" rIns="0" bIns="0" rtlCol="0" anchor="t"/>
            <a:lstStyle/>
            <a:p>
              <a:pPr algn="l">
                <a:lnSpc>
                  <a:spcPts val="3192"/>
                </a:lnSpc>
              </a:pPr>
              <a:r>
                <a:rPr lang="en-US" sz="2400" spc="-40" dirty="0">
                  <a:solidFill>
                    <a:srgbClr val="272525"/>
                  </a:solidFill>
                  <a:latin typeface="Source Sans Pro"/>
                  <a:ea typeface="Source Sans Pro"/>
                  <a:cs typeface="Source Sans Pro"/>
                  <a:sym typeface="Source Sans Pro"/>
                </a:rPr>
                <a:t>These versatile frameworks adapt easily to various cuisines and individual preferences.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988665" y="1001762"/>
            <a:ext cx="9452670" cy="1661517"/>
            <a:chOff x="0" y="0"/>
            <a:chExt cx="12603560" cy="2215357"/>
          </a:xfrm>
        </p:grpSpPr>
        <p:sp>
          <p:nvSpPr>
            <p:cNvPr id="7" name="Freeform 7"/>
            <p:cNvSpPr/>
            <p:nvPr/>
          </p:nvSpPr>
          <p:spPr>
            <a:xfrm>
              <a:off x="0" y="0"/>
              <a:ext cx="12603560" cy="2215357"/>
            </a:xfrm>
            <a:custGeom>
              <a:avLst/>
              <a:gdLst/>
              <a:ahLst/>
              <a:cxnLst/>
              <a:rect l="l" t="t" r="r" b="b"/>
              <a:pathLst>
                <a:path w="12603560" h="2215357">
                  <a:moveTo>
                    <a:pt x="0" y="0"/>
                  </a:moveTo>
                  <a:lnTo>
                    <a:pt x="12603560" y="0"/>
                  </a:lnTo>
                  <a:lnTo>
                    <a:pt x="12603560" y="2215357"/>
                  </a:lnTo>
                  <a:lnTo>
                    <a:pt x="0" y="2215357"/>
                  </a:lnTo>
                  <a:close/>
                </a:path>
              </a:pathLst>
            </a:custGeom>
            <a:solidFill>
              <a:srgbClr val="000000">
                <a:alpha val="0"/>
              </a:srgbClr>
            </a:solidFill>
          </p:spPr>
          <p:txBody>
            <a:bodyPr/>
            <a:lstStyle/>
            <a:p>
              <a:endParaRPr lang="en-US"/>
            </a:p>
          </p:txBody>
        </p:sp>
        <p:sp>
          <p:nvSpPr>
            <p:cNvPr id="8" name="TextBox 8"/>
            <p:cNvSpPr txBox="1"/>
            <p:nvPr/>
          </p:nvSpPr>
          <p:spPr>
            <a:xfrm>
              <a:off x="0" y="19050"/>
              <a:ext cx="12603560" cy="2196307"/>
            </a:xfrm>
            <a:prstGeom prst="rect">
              <a:avLst/>
            </a:prstGeom>
          </p:spPr>
          <p:txBody>
            <a:bodyPr lIns="0" tIns="0" rIns="0" bIns="0" rtlCol="0" anchor="t"/>
            <a:lstStyle/>
            <a:p>
              <a:pPr algn="l">
                <a:lnSpc>
                  <a:spcPts val="6499"/>
                </a:lnSpc>
              </a:pPr>
              <a:r>
                <a:rPr lang="en-US" sz="5500" b="1" spc="-105">
                  <a:solidFill>
                    <a:srgbClr val="D73AD7"/>
                  </a:solidFill>
                  <a:latin typeface="Source Serif Pro Bold"/>
                  <a:ea typeface="Source Serif Pro Bold"/>
                  <a:cs typeface="Source Serif Pro Bold"/>
                  <a:sym typeface="Source Serif Pro Bold"/>
                </a:rPr>
                <a:t>Mental Health Challenges in Diabetes</a:t>
              </a:r>
            </a:p>
          </p:txBody>
        </p:sp>
      </p:grpSp>
      <p:grpSp>
        <p:nvGrpSpPr>
          <p:cNvPr id="9" name="Group 9"/>
          <p:cNvGrpSpPr/>
          <p:nvPr/>
        </p:nvGrpSpPr>
        <p:grpSpPr>
          <a:xfrm>
            <a:off x="983902" y="3082230"/>
            <a:ext cx="4594622" cy="2533799"/>
            <a:chOff x="0" y="0"/>
            <a:chExt cx="6126163" cy="3378398"/>
          </a:xfrm>
        </p:grpSpPr>
        <p:sp>
          <p:nvSpPr>
            <p:cNvPr id="10" name="Freeform 10"/>
            <p:cNvSpPr/>
            <p:nvPr/>
          </p:nvSpPr>
          <p:spPr>
            <a:xfrm>
              <a:off x="6350" y="6350"/>
              <a:ext cx="6113526" cy="3365754"/>
            </a:xfrm>
            <a:custGeom>
              <a:avLst/>
              <a:gdLst/>
              <a:ahLst/>
              <a:cxnLst/>
              <a:rect l="l" t="t" r="r" b="b"/>
              <a:pathLst>
                <a:path w="6113526" h="3365754">
                  <a:moveTo>
                    <a:pt x="0" y="158242"/>
                  </a:moveTo>
                  <a:cubicBezTo>
                    <a:pt x="0" y="70866"/>
                    <a:pt x="70993" y="0"/>
                    <a:pt x="158496" y="0"/>
                  </a:cubicBezTo>
                  <a:lnTo>
                    <a:pt x="5955030" y="0"/>
                  </a:lnTo>
                  <a:cubicBezTo>
                    <a:pt x="6042533" y="0"/>
                    <a:pt x="6113526" y="70866"/>
                    <a:pt x="6113526" y="158242"/>
                  </a:cubicBezTo>
                  <a:lnTo>
                    <a:pt x="6113526" y="3207512"/>
                  </a:lnTo>
                  <a:cubicBezTo>
                    <a:pt x="6113526" y="3294888"/>
                    <a:pt x="6042533" y="3365754"/>
                    <a:pt x="5955030" y="3365754"/>
                  </a:cubicBezTo>
                  <a:lnTo>
                    <a:pt x="158496" y="3365754"/>
                  </a:lnTo>
                  <a:cubicBezTo>
                    <a:pt x="70993" y="3365754"/>
                    <a:pt x="0" y="3294888"/>
                    <a:pt x="0" y="3207512"/>
                  </a:cubicBezTo>
                  <a:close/>
                </a:path>
              </a:pathLst>
            </a:custGeom>
            <a:solidFill>
              <a:srgbClr val="F4D4F7"/>
            </a:solidFill>
          </p:spPr>
          <p:txBody>
            <a:bodyPr/>
            <a:lstStyle/>
            <a:p>
              <a:endParaRPr lang="en-US"/>
            </a:p>
          </p:txBody>
        </p:sp>
        <p:sp>
          <p:nvSpPr>
            <p:cNvPr id="11" name="Freeform 11"/>
            <p:cNvSpPr/>
            <p:nvPr/>
          </p:nvSpPr>
          <p:spPr>
            <a:xfrm>
              <a:off x="0" y="0"/>
              <a:ext cx="6126226" cy="3378454"/>
            </a:xfrm>
            <a:custGeom>
              <a:avLst/>
              <a:gdLst/>
              <a:ahLst/>
              <a:cxnLst/>
              <a:rect l="l" t="t" r="r" b="b"/>
              <a:pathLst>
                <a:path w="6126226" h="3378454">
                  <a:moveTo>
                    <a:pt x="0" y="164592"/>
                  </a:moveTo>
                  <a:cubicBezTo>
                    <a:pt x="0" y="73660"/>
                    <a:pt x="73787" y="0"/>
                    <a:pt x="164846" y="0"/>
                  </a:cubicBezTo>
                  <a:lnTo>
                    <a:pt x="5961380" y="0"/>
                  </a:lnTo>
                  <a:lnTo>
                    <a:pt x="5961380" y="6350"/>
                  </a:lnTo>
                  <a:lnTo>
                    <a:pt x="5961380" y="0"/>
                  </a:lnTo>
                  <a:cubicBezTo>
                    <a:pt x="6052439" y="0"/>
                    <a:pt x="6126226" y="73660"/>
                    <a:pt x="6126226" y="164592"/>
                  </a:cubicBezTo>
                  <a:lnTo>
                    <a:pt x="6119876" y="164592"/>
                  </a:lnTo>
                  <a:lnTo>
                    <a:pt x="6126226" y="164592"/>
                  </a:lnTo>
                  <a:lnTo>
                    <a:pt x="6126226" y="3213862"/>
                  </a:lnTo>
                  <a:lnTo>
                    <a:pt x="6119876" y="3213862"/>
                  </a:lnTo>
                  <a:lnTo>
                    <a:pt x="6126226" y="3213862"/>
                  </a:lnTo>
                  <a:cubicBezTo>
                    <a:pt x="6126226" y="3304794"/>
                    <a:pt x="6052439" y="3378454"/>
                    <a:pt x="5961380" y="3378454"/>
                  </a:cubicBezTo>
                  <a:lnTo>
                    <a:pt x="5961380" y="3372104"/>
                  </a:lnTo>
                  <a:lnTo>
                    <a:pt x="5961380" y="3378454"/>
                  </a:lnTo>
                  <a:lnTo>
                    <a:pt x="164846" y="3378454"/>
                  </a:lnTo>
                  <a:lnTo>
                    <a:pt x="164846" y="3372104"/>
                  </a:lnTo>
                  <a:lnTo>
                    <a:pt x="164846" y="3378454"/>
                  </a:lnTo>
                  <a:cubicBezTo>
                    <a:pt x="73787" y="3378454"/>
                    <a:pt x="0" y="3304794"/>
                    <a:pt x="0" y="3213862"/>
                  </a:cubicBezTo>
                  <a:lnTo>
                    <a:pt x="0" y="164592"/>
                  </a:lnTo>
                  <a:lnTo>
                    <a:pt x="6350" y="164592"/>
                  </a:lnTo>
                  <a:lnTo>
                    <a:pt x="0" y="164592"/>
                  </a:lnTo>
                  <a:moveTo>
                    <a:pt x="12700" y="164592"/>
                  </a:moveTo>
                  <a:lnTo>
                    <a:pt x="12700" y="3213862"/>
                  </a:lnTo>
                  <a:lnTo>
                    <a:pt x="6350" y="3213862"/>
                  </a:lnTo>
                  <a:lnTo>
                    <a:pt x="12700" y="3213862"/>
                  </a:lnTo>
                  <a:cubicBezTo>
                    <a:pt x="12700" y="3297682"/>
                    <a:pt x="80772" y="3365754"/>
                    <a:pt x="164846" y="3365754"/>
                  </a:cubicBezTo>
                  <a:lnTo>
                    <a:pt x="5961380" y="3365754"/>
                  </a:lnTo>
                  <a:cubicBezTo>
                    <a:pt x="6045454" y="3365754"/>
                    <a:pt x="6113526" y="3297809"/>
                    <a:pt x="6113526" y="3213862"/>
                  </a:cubicBezTo>
                  <a:lnTo>
                    <a:pt x="6113526" y="164592"/>
                  </a:lnTo>
                  <a:cubicBezTo>
                    <a:pt x="6113526" y="80645"/>
                    <a:pt x="6045327" y="12700"/>
                    <a:pt x="5961380" y="12700"/>
                  </a:cubicBezTo>
                  <a:lnTo>
                    <a:pt x="164846" y="12700"/>
                  </a:lnTo>
                  <a:lnTo>
                    <a:pt x="164846" y="6350"/>
                  </a:lnTo>
                  <a:lnTo>
                    <a:pt x="164846" y="12700"/>
                  </a:lnTo>
                  <a:cubicBezTo>
                    <a:pt x="80772" y="12700"/>
                    <a:pt x="12700" y="80645"/>
                    <a:pt x="12700" y="164592"/>
                  </a:cubicBezTo>
                  <a:close/>
                </a:path>
              </a:pathLst>
            </a:custGeom>
            <a:solidFill>
              <a:srgbClr val="DABADD"/>
            </a:solidFill>
          </p:spPr>
          <p:txBody>
            <a:bodyPr/>
            <a:lstStyle/>
            <a:p>
              <a:endParaRPr lang="en-US"/>
            </a:p>
          </p:txBody>
        </p:sp>
      </p:grpSp>
      <p:grpSp>
        <p:nvGrpSpPr>
          <p:cNvPr id="12" name="Group 12"/>
          <p:cNvGrpSpPr/>
          <p:nvPr/>
        </p:nvGrpSpPr>
        <p:grpSpPr>
          <a:xfrm>
            <a:off x="1280666" y="3378994"/>
            <a:ext cx="3323332" cy="415379"/>
            <a:chOff x="0" y="0"/>
            <a:chExt cx="4431110" cy="553838"/>
          </a:xfrm>
        </p:grpSpPr>
        <p:sp>
          <p:nvSpPr>
            <p:cNvPr id="13" name="Freeform 13"/>
            <p:cNvSpPr/>
            <p:nvPr/>
          </p:nvSpPr>
          <p:spPr>
            <a:xfrm>
              <a:off x="0" y="0"/>
              <a:ext cx="4431110" cy="553838"/>
            </a:xfrm>
            <a:custGeom>
              <a:avLst/>
              <a:gdLst/>
              <a:ahLst/>
              <a:cxnLst/>
              <a:rect l="l" t="t" r="r" b="b"/>
              <a:pathLst>
                <a:path w="4431110" h="553838">
                  <a:moveTo>
                    <a:pt x="0" y="0"/>
                  </a:moveTo>
                  <a:lnTo>
                    <a:pt x="4431110" y="0"/>
                  </a:lnTo>
                  <a:lnTo>
                    <a:pt x="4431110" y="553838"/>
                  </a:lnTo>
                  <a:lnTo>
                    <a:pt x="0" y="553838"/>
                  </a:lnTo>
                  <a:close/>
                </a:path>
              </a:pathLst>
            </a:custGeom>
            <a:solidFill>
              <a:srgbClr val="000000">
                <a:alpha val="0"/>
              </a:srgbClr>
            </a:solidFill>
          </p:spPr>
          <p:txBody>
            <a:bodyPr/>
            <a:lstStyle/>
            <a:p>
              <a:endParaRPr lang="en-US"/>
            </a:p>
          </p:txBody>
        </p:sp>
        <p:sp>
          <p:nvSpPr>
            <p:cNvPr id="14" name="TextBox 14"/>
            <p:cNvSpPr txBox="1"/>
            <p:nvPr/>
          </p:nvSpPr>
          <p:spPr>
            <a:xfrm>
              <a:off x="0" y="-19050"/>
              <a:ext cx="4431110" cy="572888"/>
            </a:xfrm>
            <a:prstGeom prst="rect">
              <a:avLst/>
            </a:prstGeom>
          </p:spPr>
          <p:txBody>
            <a:bodyPr lIns="0" tIns="0" rIns="0" bIns="0" rtlCol="0" anchor="t"/>
            <a:lstStyle/>
            <a:p>
              <a:pPr algn="l">
                <a:lnSpc>
                  <a:spcPts val="3250"/>
                </a:lnSpc>
              </a:pPr>
              <a:r>
                <a:rPr lang="en-US" sz="2562" b="1" spc="-52">
                  <a:solidFill>
                    <a:srgbClr val="272525"/>
                  </a:solidFill>
                  <a:latin typeface="Source Serif Pro Bold"/>
                  <a:ea typeface="Source Serif Pro Bold"/>
                  <a:cs typeface="Source Serif Pro Bold"/>
                  <a:sym typeface="Source Serif Pro Bold"/>
                </a:rPr>
                <a:t>Depression</a:t>
              </a:r>
            </a:p>
          </p:txBody>
        </p:sp>
      </p:grpSp>
      <p:grpSp>
        <p:nvGrpSpPr>
          <p:cNvPr id="15" name="Group 15"/>
          <p:cNvGrpSpPr/>
          <p:nvPr/>
        </p:nvGrpSpPr>
        <p:grpSpPr>
          <a:xfrm>
            <a:off x="1280666" y="3963740"/>
            <a:ext cx="4001095" cy="1355526"/>
            <a:chOff x="0" y="0"/>
            <a:chExt cx="5334793" cy="1807368"/>
          </a:xfrm>
        </p:grpSpPr>
        <p:sp>
          <p:nvSpPr>
            <p:cNvPr id="16" name="Freeform 16"/>
            <p:cNvSpPr/>
            <p:nvPr/>
          </p:nvSpPr>
          <p:spPr>
            <a:xfrm>
              <a:off x="0" y="0"/>
              <a:ext cx="5334793" cy="1807368"/>
            </a:xfrm>
            <a:custGeom>
              <a:avLst/>
              <a:gdLst/>
              <a:ahLst/>
              <a:cxnLst/>
              <a:rect l="l" t="t" r="r" b="b"/>
              <a:pathLst>
                <a:path w="5334793" h="1807368">
                  <a:moveTo>
                    <a:pt x="0" y="0"/>
                  </a:moveTo>
                  <a:lnTo>
                    <a:pt x="5334793" y="0"/>
                  </a:lnTo>
                  <a:lnTo>
                    <a:pt x="5334793" y="1807368"/>
                  </a:lnTo>
                  <a:lnTo>
                    <a:pt x="0" y="1807368"/>
                  </a:lnTo>
                  <a:close/>
                </a:path>
              </a:pathLst>
            </a:custGeom>
            <a:solidFill>
              <a:srgbClr val="000000">
                <a:alpha val="0"/>
              </a:srgbClr>
            </a:solidFill>
          </p:spPr>
          <p:txBody>
            <a:bodyPr/>
            <a:lstStyle/>
            <a:p>
              <a:endParaRPr lang="en-US"/>
            </a:p>
          </p:txBody>
        </p:sp>
        <p:sp>
          <p:nvSpPr>
            <p:cNvPr id="17" name="TextBox 17"/>
            <p:cNvSpPr txBox="1"/>
            <p:nvPr/>
          </p:nvSpPr>
          <p:spPr>
            <a:xfrm>
              <a:off x="0" y="-95250"/>
              <a:ext cx="5334793" cy="1902618"/>
            </a:xfrm>
            <a:prstGeom prst="rect">
              <a:avLst/>
            </a:prstGeom>
          </p:spPr>
          <p:txBody>
            <a:bodyPr lIns="0" tIns="0" rIns="0" bIns="0" rtlCol="0" anchor="t"/>
            <a:lstStyle/>
            <a:p>
              <a:pPr algn="l">
                <a:lnSpc>
                  <a:spcPts val="3500"/>
                </a:lnSpc>
              </a:pPr>
              <a:r>
                <a:rPr lang="en-US" sz="2187" spc="-45" dirty="0">
                  <a:solidFill>
                    <a:srgbClr val="272525"/>
                  </a:solidFill>
                  <a:latin typeface="Source Sans Pro"/>
                  <a:ea typeface="Source Sans Pro"/>
                  <a:cs typeface="Source Sans Pro"/>
                  <a:sym typeface="Source Sans Pro"/>
                </a:rPr>
                <a:t>2-3 times more likely in individuals with diabetes (Anderson et al., 2001; CDC, 2022).</a:t>
              </a:r>
            </a:p>
          </p:txBody>
        </p:sp>
      </p:grpSp>
      <p:grpSp>
        <p:nvGrpSpPr>
          <p:cNvPr id="18" name="Group 18"/>
          <p:cNvGrpSpPr/>
          <p:nvPr/>
        </p:nvGrpSpPr>
        <p:grpSpPr>
          <a:xfrm>
            <a:off x="5851475" y="3082230"/>
            <a:ext cx="4594622" cy="2533799"/>
            <a:chOff x="0" y="0"/>
            <a:chExt cx="6126163" cy="3378398"/>
          </a:xfrm>
        </p:grpSpPr>
        <p:sp>
          <p:nvSpPr>
            <p:cNvPr id="19" name="Freeform 19"/>
            <p:cNvSpPr/>
            <p:nvPr/>
          </p:nvSpPr>
          <p:spPr>
            <a:xfrm>
              <a:off x="6350" y="6350"/>
              <a:ext cx="6113526" cy="3365754"/>
            </a:xfrm>
            <a:custGeom>
              <a:avLst/>
              <a:gdLst/>
              <a:ahLst/>
              <a:cxnLst/>
              <a:rect l="l" t="t" r="r" b="b"/>
              <a:pathLst>
                <a:path w="6113526" h="3365754">
                  <a:moveTo>
                    <a:pt x="0" y="158242"/>
                  </a:moveTo>
                  <a:cubicBezTo>
                    <a:pt x="0" y="70866"/>
                    <a:pt x="70993" y="0"/>
                    <a:pt x="158496" y="0"/>
                  </a:cubicBezTo>
                  <a:lnTo>
                    <a:pt x="5955030" y="0"/>
                  </a:lnTo>
                  <a:cubicBezTo>
                    <a:pt x="6042533" y="0"/>
                    <a:pt x="6113526" y="70866"/>
                    <a:pt x="6113526" y="158242"/>
                  </a:cubicBezTo>
                  <a:lnTo>
                    <a:pt x="6113526" y="3207512"/>
                  </a:lnTo>
                  <a:cubicBezTo>
                    <a:pt x="6113526" y="3294888"/>
                    <a:pt x="6042533" y="3365754"/>
                    <a:pt x="5955030" y="3365754"/>
                  </a:cubicBezTo>
                  <a:lnTo>
                    <a:pt x="158496" y="3365754"/>
                  </a:lnTo>
                  <a:cubicBezTo>
                    <a:pt x="70993" y="3365754"/>
                    <a:pt x="0" y="3294888"/>
                    <a:pt x="0" y="3207512"/>
                  </a:cubicBezTo>
                  <a:close/>
                </a:path>
              </a:pathLst>
            </a:custGeom>
            <a:solidFill>
              <a:srgbClr val="F4D4F7"/>
            </a:solidFill>
          </p:spPr>
          <p:txBody>
            <a:bodyPr/>
            <a:lstStyle/>
            <a:p>
              <a:endParaRPr lang="en-US"/>
            </a:p>
          </p:txBody>
        </p:sp>
        <p:sp>
          <p:nvSpPr>
            <p:cNvPr id="20" name="Freeform 20"/>
            <p:cNvSpPr/>
            <p:nvPr/>
          </p:nvSpPr>
          <p:spPr>
            <a:xfrm>
              <a:off x="0" y="0"/>
              <a:ext cx="6126226" cy="3378454"/>
            </a:xfrm>
            <a:custGeom>
              <a:avLst/>
              <a:gdLst/>
              <a:ahLst/>
              <a:cxnLst/>
              <a:rect l="l" t="t" r="r" b="b"/>
              <a:pathLst>
                <a:path w="6126226" h="3378454">
                  <a:moveTo>
                    <a:pt x="0" y="164592"/>
                  </a:moveTo>
                  <a:cubicBezTo>
                    <a:pt x="0" y="73660"/>
                    <a:pt x="73787" y="0"/>
                    <a:pt x="164846" y="0"/>
                  </a:cubicBezTo>
                  <a:lnTo>
                    <a:pt x="5961380" y="0"/>
                  </a:lnTo>
                  <a:lnTo>
                    <a:pt x="5961380" y="6350"/>
                  </a:lnTo>
                  <a:lnTo>
                    <a:pt x="5961380" y="0"/>
                  </a:lnTo>
                  <a:cubicBezTo>
                    <a:pt x="6052439" y="0"/>
                    <a:pt x="6126226" y="73660"/>
                    <a:pt x="6126226" y="164592"/>
                  </a:cubicBezTo>
                  <a:lnTo>
                    <a:pt x="6119876" y="164592"/>
                  </a:lnTo>
                  <a:lnTo>
                    <a:pt x="6126226" y="164592"/>
                  </a:lnTo>
                  <a:lnTo>
                    <a:pt x="6126226" y="3213862"/>
                  </a:lnTo>
                  <a:lnTo>
                    <a:pt x="6119876" y="3213862"/>
                  </a:lnTo>
                  <a:lnTo>
                    <a:pt x="6126226" y="3213862"/>
                  </a:lnTo>
                  <a:cubicBezTo>
                    <a:pt x="6126226" y="3304794"/>
                    <a:pt x="6052439" y="3378454"/>
                    <a:pt x="5961380" y="3378454"/>
                  </a:cubicBezTo>
                  <a:lnTo>
                    <a:pt x="5961380" y="3372104"/>
                  </a:lnTo>
                  <a:lnTo>
                    <a:pt x="5961380" y="3378454"/>
                  </a:lnTo>
                  <a:lnTo>
                    <a:pt x="164846" y="3378454"/>
                  </a:lnTo>
                  <a:lnTo>
                    <a:pt x="164846" y="3372104"/>
                  </a:lnTo>
                  <a:lnTo>
                    <a:pt x="164846" y="3378454"/>
                  </a:lnTo>
                  <a:cubicBezTo>
                    <a:pt x="73787" y="3378454"/>
                    <a:pt x="0" y="3304794"/>
                    <a:pt x="0" y="3213862"/>
                  </a:cubicBezTo>
                  <a:lnTo>
                    <a:pt x="0" y="164592"/>
                  </a:lnTo>
                  <a:lnTo>
                    <a:pt x="6350" y="164592"/>
                  </a:lnTo>
                  <a:lnTo>
                    <a:pt x="0" y="164592"/>
                  </a:lnTo>
                  <a:moveTo>
                    <a:pt x="12700" y="164592"/>
                  </a:moveTo>
                  <a:lnTo>
                    <a:pt x="12700" y="3213862"/>
                  </a:lnTo>
                  <a:lnTo>
                    <a:pt x="6350" y="3213862"/>
                  </a:lnTo>
                  <a:lnTo>
                    <a:pt x="12700" y="3213862"/>
                  </a:lnTo>
                  <a:cubicBezTo>
                    <a:pt x="12700" y="3297682"/>
                    <a:pt x="80772" y="3365754"/>
                    <a:pt x="164846" y="3365754"/>
                  </a:cubicBezTo>
                  <a:lnTo>
                    <a:pt x="5961380" y="3365754"/>
                  </a:lnTo>
                  <a:cubicBezTo>
                    <a:pt x="6045454" y="3365754"/>
                    <a:pt x="6113526" y="3297809"/>
                    <a:pt x="6113526" y="3213862"/>
                  </a:cubicBezTo>
                  <a:lnTo>
                    <a:pt x="6113526" y="164592"/>
                  </a:lnTo>
                  <a:cubicBezTo>
                    <a:pt x="6113526" y="80645"/>
                    <a:pt x="6045327" y="12700"/>
                    <a:pt x="5961380" y="12700"/>
                  </a:cubicBezTo>
                  <a:lnTo>
                    <a:pt x="164846" y="12700"/>
                  </a:lnTo>
                  <a:lnTo>
                    <a:pt x="164846" y="6350"/>
                  </a:lnTo>
                  <a:lnTo>
                    <a:pt x="164846" y="12700"/>
                  </a:lnTo>
                  <a:cubicBezTo>
                    <a:pt x="80772" y="12700"/>
                    <a:pt x="12700" y="80645"/>
                    <a:pt x="12700" y="164592"/>
                  </a:cubicBezTo>
                  <a:close/>
                </a:path>
              </a:pathLst>
            </a:custGeom>
            <a:solidFill>
              <a:srgbClr val="DABADD"/>
            </a:solidFill>
          </p:spPr>
          <p:txBody>
            <a:bodyPr/>
            <a:lstStyle/>
            <a:p>
              <a:endParaRPr lang="en-US"/>
            </a:p>
          </p:txBody>
        </p:sp>
      </p:grpSp>
      <p:grpSp>
        <p:nvGrpSpPr>
          <p:cNvPr id="21" name="Group 21"/>
          <p:cNvGrpSpPr/>
          <p:nvPr/>
        </p:nvGrpSpPr>
        <p:grpSpPr>
          <a:xfrm>
            <a:off x="6148239" y="3378994"/>
            <a:ext cx="3323333" cy="415379"/>
            <a:chOff x="0" y="0"/>
            <a:chExt cx="4431110" cy="553838"/>
          </a:xfrm>
        </p:grpSpPr>
        <p:sp>
          <p:nvSpPr>
            <p:cNvPr id="22" name="Freeform 22"/>
            <p:cNvSpPr/>
            <p:nvPr/>
          </p:nvSpPr>
          <p:spPr>
            <a:xfrm>
              <a:off x="0" y="0"/>
              <a:ext cx="4431110" cy="553838"/>
            </a:xfrm>
            <a:custGeom>
              <a:avLst/>
              <a:gdLst/>
              <a:ahLst/>
              <a:cxnLst/>
              <a:rect l="l" t="t" r="r" b="b"/>
              <a:pathLst>
                <a:path w="4431110" h="553838">
                  <a:moveTo>
                    <a:pt x="0" y="0"/>
                  </a:moveTo>
                  <a:lnTo>
                    <a:pt x="4431110" y="0"/>
                  </a:lnTo>
                  <a:lnTo>
                    <a:pt x="4431110" y="553838"/>
                  </a:lnTo>
                  <a:lnTo>
                    <a:pt x="0" y="553838"/>
                  </a:lnTo>
                  <a:close/>
                </a:path>
              </a:pathLst>
            </a:custGeom>
            <a:solidFill>
              <a:srgbClr val="000000">
                <a:alpha val="0"/>
              </a:srgbClr>
            </a:solidFill>
          </p:spPr>
          <p:txBody>
            <a:bodyPr/>
            <a:lstStyle/>
            <a:p>
              <a:endParaRPr lang="en-US"/>
            </a:p>
          </p:txBody>
        </p:sp>
        <p:sp>
          <p:nvSpPr>
            <p:cNvPr id="23" name="TextBox 23"/>
            <p:cNvSpPr txBox="1"/>
            <p:nvPr/>
          </p:nvSpPr>
          <p:spPr>
            <a:xfrm>
              <a:off x="0" y="-19050"/>
              <a:ext cx="4431110" cy="572888"/>
            </a:xfrm>
            <a:prstGeom prst="rect">
              <a:avLst/>
            </a:prstGeom>
          </p:spPr>
          <p:txBody>
            <a:bodyPr lIns="0" tIns="0" rIns="0" bIns="0" rtlCol="0" anchor="t"/>
            <a:lstStyle/>
            <a:p>
              <a:pPr algn="l">
                <a:lnSpc>
                  <a:spcPts val="3250"/>
                </a:lnSpc>
              </a:pPr>
              <a:r>
                <a:rPr lang="en-US" sz="2562" b="1" spc="-52">
                  <a:solidFill>
                    <a:srgbClr val="272525"/>
                  </a:solidFill>
                  <a:latin typeface="Source Serif Pro Bold"/>
                  <a:ea typeface="Source Serif Pro Bold"/>
                  <a:cs typeface="Source Serif Pro Bold"/>
                  <a:sym typeface="Source Serif Pro Bold"/>
                </a:rPr>
                <a:t>Anxiety</a:t>
              </a:r>
            </a:p>
          </p:txBody>
        </p:sp>
      </p:grpSp>
      <p:grpSp>
        <p:nvGrpSpPr>
          <p:cNvPr id="24" name="Group 24"/>
          <p:cNvGrpSpPr/>
          <p:nvPr/>
        </p:nvGrpSpPr>
        <p:grpSpPr>
          <a:xfrm>
            <a:off x="6148239" y="3963740"/>
            <a:ext cx="4001095" cy="1355526"/>
            <a:chOff x="0" y="0"/>
            <a:chExt cx="5334793" cy="1807368"/>
          </a:xfrm>
        </p:grpSpPr>
        <p:sp>
          <p:nvSpPr>
            <p:cNvPr id="25" name="Freeform 25"/>
            <p:cNvSpPr/>
            <p:nvPr/>
          </p:nvSpPr>
          <p:spPr>
            <a:xfrm>
              <a:off x="0" y="0"/>
              <a:ext cx="5334793" cy="1807368"/>
            </a:xfrm>
            <a:custGeom>
              <a:avLst/>
              <a:gdLst/>
              <a:ahLst/>
              <a:cxnLst/>
              <a:rect l="l" t="t" r="r" b="b"/>
              <a:pathLst>
                <a:path w="5334793" h="1807368">
                  <a:moveTo>
                    <a:pt x="0" y="0"/>
                  </a:moveTo>
                  <a:lnTo>
                    <a:pt x="5334793" y="0"/>
                  </a:lnTo>
                  <a:lnTo>
                    <a:pt x="5334793" y="1807368"/>
                  </a:lnTo>
                  <a:lnTo>
                    <a:pt x="0" y="1807368"/>
                  </a:lnTo>
                  <a:close/>
                </a:path>
              </a:pathLst>
            </a:custGeom>
            <a:solidFill>
              <a:srgbClr val="000000">
                <a:alpha val="0"/>
              </a:srgbClr>
            </a:solidFill>
          </p:spPr>
          <p:txBody>
            <a:bodyPr/>
            <a:lstStyle/>
            <a:p>
              <a:endParaRPr lang="en-US"/>
            </a:p>
          </p:txBody>
        </p:sp>
        <p:sp>
          <p:nvSpPr>
            <p:cNvPr id="26" name="TextBox 26"/>
            <p:cNvSpPr txBox="1"/>
            <p:nvPr/>
          </p:nvSpPr>
          <p:spPr>
            <a:xfrm>
              <a:off x="0" y="-95250"/>
              <a:ext cx="5334793" cy="1902618"/>
            </a:xfrm>
            <a:prstGeom prst="rect">
              <a:avLst/>
            </a:prstGeom>
          </p:spPr>
          <p:txBody>
            <a:bodyPr lIns="0" tIns="0" rIns="0" bIns="0" rtlCol="0" anchor="t"/>
            <a:lstStyle/>
            <a:p>
              <a:pPr algn="l">
                <a:lnSpc>
                  <a:spcPts val="3500"/>
                </a:lnSpc>
              </a:pPr>
              <a:r>
                <a:rPr lang="en-US" sz="2187" spc="-45" dirty="0">
                  <a:solidFill>
                    <a:srgbClr val="272525"/>
                  </a:solidFill>
                  <a:latin typeface="Source Sans Pro"/>
                  <a:ea typeface="Source Sans Pro"/>
                  <a:cs typeface="Source Sans Pro"/>
                  <a:sym typeface="Source Sans Pro"/>
                </a:rPr>
                <a:t>18% prevalence in type 2 diabetes vs. 7.3% in general population (Chaturvedi et al., 2019).</a:t>
              </a:r>
            </a:p>
          </p:txBody>
        </p:sp>
      </p:grpSp>
      <p:grpSp>
        <p:nvGrpSpPr>
          <p:cNvPr id="27" name="Group 27"/>
          <p:cNvGrpSpPr/>
          <p:nvPr/>
        </p:nvGrpSpPr>
        <p:grpSpPr>
          <a:xfrm>
            <a:off x="983902" y="5888980"/>
            <a:ext cx="4594622" cy="3401020"/>
            <a:chOff x="0" y="0"/>
            <a:chExt cx="6126163" cy="4534693"/>
          </a:xfrm>
        </p:grpSpPr>
        <p:sp>
          <p:nvSpPr>
            <p:cNvPr id="28" name="Freeform 28"/>
            <p:cNvSpPr/>
            <p:nvPr/>
          </p:nvSpPr>
          <p:spPr>
            <a:xfrm>
              <a:off x="6350" y="6350"/>
              <a:ext cx="6113399" cy="4522089"/>
            </a:xfrm>
            <a:custGeom>
              <a:avLst/>
              <a:gdLst/>
              <a:ahLst/>
              <a:cxnLst/>
              <a:rect l="l" t="t" r="r" b="b"/>
              <a:pathLst>
                <a:path w="6113399" h="4522089">
                  <a:moveTo>
                    <a:pt x="0" y="158242"/>
                  </a:moveTo>
                  <a:cubicBezTo>
                    <a:pt x="0" y="70866"/>
                    <a:pt x="70866" y="0"/>
                    <a:pt x="158242" y="0"/>
                  </a:cubicBezTo>
                  <a:lnTo>
                    <a:pt x="5955157" y="0"/>
                  </a:lnTo>
                  <a:cubicBezTo>
                    <a:pt x="6042533" y="0"/>
                    <a:pt x="6113399" y="70866"/>
                    <a:pt x="6113399" y="158242"/>
                  </a:cubicBezTo>
                  <a:lnTo>
                    <a:pt x="6113399" y="4363847"/>
                  </a:lnTo>
                  <a:cubicBezTo>
                    <a:pt x="6113399" y="4451223"/>
                    <a:pt x="6042533" y="4522089"/>
                    <a:pt x="5955157" y="4522089"/>
                  </a:cubicBezTo>
                  <a:lnTo>
                    <a:pt x="158242" y="4522089"/>
                  </a:lnTo>
                  <a:cubicBezTo>
                    <a:pt x="70866" y="4521962"/>
                    <a:pt x="0" y="4451223"/>
                    <a:pt x="0" y="4363847"/>
                  </a:cubicBezTo>
                  <a:close/>
                </a:path>
              </a:pathLst>
            </a:custGeom>
            <a:solidFill>
              <a:srgbClr val="F4D4F7"/>
            </a:solidFill>
          </p:spPr>
          <p:txBody>
            <a:bodyPr/>
            <a:lstStyle/>
            <a:p>
              <a:endParaRPr lang="en-US"/>
            </a:p>
          </p:txBody>
        </p:sp>
        <p:sp>
          <p:nvSpPr>
            <p:cNvPr id="29" name="Freeform 29"/>
            <p:cNvSpPr/>
            <p:nvPr/>
          </p:nvSpPr>
          <p:spPr>
            <a:xfrm>
              <a:off x="0" y="0"/>
              <a:ext cx="6126099" cy="4534789"/>
            </a:xfrm>
            <a:custGeom>
              <a:avLst/>
              <a:gdLst/>
              <a:ahLst/>
              <a:cxnLst/>
              <a:rect l="l" t="t" r="r" b="b"/>
              <a:pathLst>
                <a:path w="6126099" h="4534789">
                  <a:moveTo>
                    <a:pt x="0" y="164592"/>
                  </a:moveTo>
                  <a:cubicBezTo>
                    <a:pt x="0" y="73660"/>
                    <a:pt x="73660" y="0"/>
                    <a:pt x="164592" y="0"/>
                  </a:cubicBezTo>
                  <a:lnTo>
                    <a:pt x="5961507" y="0"/>
                  </a:lnTo>
                  <a:lnTo>
                    <a:pt x="5961507" y="6350"/>
                  </a:lnTo>
                  <a:lnTo>
                    <a:pt x="5961507" y="0"/>
                  </a:lnTo>
                  <a:cubicBezTo>
                    <a:pt x="6052439" y="0"/>
                    <a:pt x="6126099" y="73660"/>
                    <a:pt x="6126099" y="164592"/>
                  </a:cubicBezTo>
                  <a:lnTo>
                    <a:pt x="6119749" y="164592"/>
                  </a:lnTo>
                  <a:lnTo>
                    <a:pt x="6126099" y="164592"/>
                  </a:lnTo>
                  <a:lnTo>
                    <a:pt x="6126099" y="4370197"/>
                  </a:lnTo>
                  <a:lnTo>
                    <a:pt x="6119749" y="4370197"/>
                  </a:lnTo>
                  <a:lnTo>
                    <a:pt x="6126099" y="4370197"/>
                  </a:lnTo>
                  <a:cubicBezTo>
                    <a:pt x="6126099" y="4461129"/>
                    <a:pt x="6052439" y="4534789"/>
                    <a:pt x="5961507" y="4534789"/>
                  </a:cubicBezTo>
                  <a:lnTo>
                    <a:pt x="5961507" y="4528439"/>
                  </a:lnTo>
                  <a:lnTo>
                    <a:pt x="5961507" y="4534789"/>
                  </a:lnTo>
                  <a:lnTo>
                    <a:pt x="164592" y="4534789"/>
                  </a:lnTo>
                  <a:lnTo>
                    <a:pt x="164592" y="4528439"/>
                  </a:lnTo>
                  <a:lnTo>
                    <a:pt x="164592" y="4534789"/>
                  </a:lnTo>
                  <a:cubicBezTo>
                    <a:pt x="73660" y="4534662"/>
                    <a:pt x="0" y="4461002"/>
                    <a:pt x="0" y="4370197"/>
                  </a:cubicBezTo>
                  <a:lnTo>
                    <a:pt x="0" y="164592"/>
                  </a:lnTo>
                  <a:lnTo>
                    <a:pt x="6350" y="164592"/>
                  </a:lnTo>
                  <a:lnTo>
                    <a:pt x="0" y="164592"/>
                  </a:lnTo>
                  <a:moveTo>
                    <a:pt x="12700" y="164592"/>
                  </a:moveTo>
                  <a:lnTo>
                    <a:pt x="12700" y="4370197"/>
                  </a:lnTo>
                  <a:lnTo>
                    <a:pt x="6350" y="4370197"/>
                  </a:lnTo>
                  <a:lnTo>
                    <a:pt x="12700" y="4370197"/>
                  </a:lnTo>
                  <a:cubicBezTo>
                    <a:pt x="12700" y="4454017"/>
                    <a:pt x="80772" y="4522089"/>
                    <a:pt x="164592" y="4522089"/>
                  </a:cubicBezTo>
                  <a:lnTo>
                    <a:pt x="5961507" y="4522089"/>
                  </a:lnTo>
                  <a:cubicBezTo>
                    <a:pt x="6045454" y="4522089"/>
                    <a:pt x="6113399" y="4454144"/>
                    <a:pt x="6113399" y="4370197"/>
                  </a:cubicBezTo>
                  <a:lnTo>
                    <a:pt x="6113399" y="164592"/>
                  </a:lnTo>
                  <a:cubicBezTo>
                    <a:pt x="6113399" y="80772"/>
                    <a:pt x="6045327" y="12700"/>
                    <a:pt x="5961507" y="12700"/>
                  </a:cubicBezTo>
                  <a:lnTo>
                    <a:pt x="164592" y="12700"/>
                  </a:lnTo>
                  <a:lnTo>
                    <a:pt x="164592" y="6350"/>
                  </a:lnTo>
                  <a:lnTo>
                    <a:pt x="164592" y="12700"/>
                  </a:lnTo>
                  <a:cubicBezTo>
                    <a:pt x="80772" y="12700"/>
                    <a:pt x="12700" y="80645"/>
                    <a:pt x="12700" y="164592"/>
                  </a:cubicBezTo>
                  <a:close/>
                </a:path>
              </a:pathLst>
            </a:custGeom>
            <a:solidFill>
              <a:srgbClr val="DABADD"/>
            </a:solidFill>
          </p:spPr>
          <p:txBody>
            <a:bodyPr/>
            <a:lstStyle/>
            <a:p>
              <a:endParaRPr lang="en-US"/>
            </a:p>
          </p:txBody>
        </p:sp>
      </p:grpSp>
      <p:grpSp>
        <p:nvGrpSpPr>
          <p:cNvPr id="30" name="Group 30"/>
          <p:cNvGrpSpPr/>
          <p:nvPr/>
        </p:nvGrpSpPr>
        <p:grpSpPr>
          <a:xfrm>
            <a:off x="1280666" y="6185744"/>
            <a:ext cx="3323332" cy="415379"/>
            <a:chOff x="0" y="0"/>
            <a:chExt cx="4431110" cy="553838"/>
          </a:xfrm>
        </p:grpSpPr>
        <p:sp>
          <p:nvSpPr>
            <p:cNvPr id="31" name="Freeform 31"/>
            <p:cNvSpPr/>
            <p:nvPr/>
          </p:nvSpPr>
          <p:spPr>
            <a:xfrm>
              <a:off x="0" y="0"/>
              <a:ext cx="4431110" cy="553838"/>
            </a:xfrm>
            <a:custGeom>
              <a:avLst/>
              <a:gdLst/>
              <a:ahLst/>
              <a:cxnLst/>
              <a:rect l="l" t="t" r="r" b="b"/>
              <a:pathLst>
                <a:path w="4431110" h="553838">
                  <a:moveTo>
                    <a:pt x="0" y="0"/>
                  </a:moveTo>
                  <a:lnTo>
                    <a:pt x="4431110" y="0"/>
                  </a:lnTo>
                  <a:lnTo>
                    <a:pt x="4431110" y="553838"/>
                  </a:lnTo>
                  <a:lnTo>
                    <a:pt x="0" y="553838"/>
                  </a:lnTo>
                  <a:close/>
                </a:path>
              </a:pathLst>
            </a:custGeom>
            <a:solidFill>
              <a:srgbClr val="000000">
                <a:alpha val="0"/>
              </a:srgbClr>
            </a:solidFill>
          </p:spPr>
          <p:txBody>
            <a:bodyPr/>
            <a:lstStyle/>
            <a:p>
              <a:endParaRPr lang="en-US"/>
            </a:p>
          </p:txBody>
        </p:sp>
        <p:sp>
          <p:nvSpPr>
            <p:cNvPr id="32" name="TextBox 32"/>
            <p:cNvSpPr txBox="1"/>
            <p:nvPr/>
          </p:nvSpPr>
          <p:spPr>
            <a:xfrm>
              <a:off x="0" y="-19050"/>
              <a:ext cx="4431110" cy="572888"/>
            </a:xfrm>
            <a:prstGeom prst="rect">
              <a:avLst/>
            </a:prstGeom>
          </p:spPr>
          <p:txBody>
            <a:bodyPr lIns="0" tIns="0" rIns="0" bIns="0" rtlCol="0" anchor="t"/>
            <a:lstStyle/>
            <a:p>
              <a:pPr algn="l">
                <a:lnSpc>
                  <a:spcPts val="3250"/>
                </a:lnSpc>
              </a:pPr>
              <a:r>
                <a:rPr lang="en-US" sz="2562" b="1" spc="-52">
                  <a:solidFill>
                    <a:srgbClr val="272525"/>
                  </a:solidFill>
                  <a:latin typeface="Source Serif Pro Bold"/>
                  <a:ea typeface="Source Serif Pro Bold"/>
                  <a:cs typeface="Source Serif Pro Bold"/>
                  <a:sym typeface="Source Serif Pro Bold"/>
                </a:rPr>
                <a:t>Diabetes Distress </a:t>
              </a:r>
            </a:p>
          </p:txBody>
        </p:sp>
      </p:grpSp>
      <p:grpSp>
        <p:nvGrpSpPr>
          <p:cNvPr id="33" name="Group 33"/>
          <p:cNvGrpSpPr/>
          <p:nvPr/>
        </p:nvGrpSpPr>
        <p:grpSpPr>
          <a:xfrm>
            <a:off x="1280666" y="6770489"/>
            <a:ext cx="4001095" cy="1807369"/>
            <a:chOff x="0" y="0"/>
            <a:chExt cx="5334793" cy="2409825"/>
          </a:xfrm>
        </p:grpSpPr>
        <p:sp>
          <p:nvSpPr>
            <p:cNvPr id="34" name="Freeform 34"/>
            <p:cNvSpPr/>
            <p:nvPr/>
          </p:nvSpPr>
          <p:spPr>
            <a:xfrm>
              <a:off x="0" y="0"/>
              <a:ext cx="5334793" cy="2409825"/>
            </a:xfrm>
            <a:custGeom>
              <a:avLst/>
              <a:gdLst/>
              <a:ahLst/>
              <a:cxnLst/>
              <a:rect l="l" t="t" r="r" b="b"/>
              <a:pathLst>
                <a:path w="5334793" h="2409825">
                  <a:moveTo>
                    <a:pt x="0" y="0"/>
                  </a:moveTo>
                  <a:lnTo>
                    <a:pt x="5334793" y="0"/>
                  </a:lnTo>
                  <a:lnTo>
                    <a:pt x="5334793" y="2409825"/>
                  </a:lnTo>
                  <a:lnTo>
                    <a:pt x="0" y="2409825"/>
                  </a:lnTo>
                  <a:close/>
                </a:path>
              </a:pathLst>
            </a:custGeom>
            <a:solidFill>
              <a:srgbClr val="000000">
                <a:alpha val="0"/>
              </a:srgbClr>
            </a:solidFill>
          </p:spPr>
          <p:txBody>
            <a:bodyPr/>
            <a:lstStyle/>
            <a:p>
              <a:endParaRPr lang="en-US"/>
            </a:p>
          </p:txBody>
        </p:sp>
        <p:sp>
          <p:nvSpPr>
            <p:cNvPr id="35" name="TextBox 35"/>
            <p:cNvSpPr txBox="1"/>
            <p:nvPr/>
          </p:nvSpPr>
          <p:spPr>
            <a:xfrm>
              <a:off x="0" y="-95250"/>
              <a:ext cx="5334793" cy="2505075"/>
            </a:xfrm>
            <a:prstGeom prst="rect">
              <a:avLst/>
            </a:prstGeom>
          </p:spPr>
          <p:txBody>
            <a:bodyPr lIns="0" tIns="0" rIns="0" bIns="0" rtlCol="0" anchor="t"/>
            <a:lstStyle/>
            <a:p>
              <a:pPr algn="l">
                <a:lnSpc>
                  <a:spcPts val="3500"/>
                </a:lnSpc>
              </a:pPr>
              <a:r>
                <a:rPr lang="en-US" sz="2187" spc="-45" dirty="0">
                  <a:solidFill>
                    <a:srgbClr val="272525"/>
                  </a:solidFill>
                  <a:latin typeface="Source Sans Pro"/>
                  <a:ea typeface="Source Sans Pro"/>
                  <a:cs typeface="Source Sans Pro"/>
                  <a:sym typeface="Source Sans Pro"/>
                </a:rPr>
                <a:t>A condition unique to diabetes, affecting one-third to one-half of people within an 18-month period  (Fisher et al., 2016).</a:t>
              </a:r>
            </a:p>
          </p:txBody>
        </p:sp>
      </p:grpSp>
      <p:grpSp>
        <p:nvGrpSpPr>
          <p:cNvPr id="36" name="Group 36"/>
          <p:cNvGrpSpPr/>
          <p:nvPr/>
        </p:nvGrpSpPr>
        <p:grpSpPr>
          <a:xfrm>
            <a:off x="5851475" y="5888980"/>
            <a:ext cx="4594622" cy="3401020"/>
            <a:chOff x="0" y="0"/>
            <a:chExt cx="6126163" cy="4534693"/>
          </a:xfrm>
        </p:grpSpPr>
        <p:sp>
          <p:nvSpPr>
            <p:cNvPr id="37" name="Freeform 37"/>
            <p:cNvSpPr/>
            <p:nvPr/>
          </p:nvSpPr>
          <p:spPr>
            <a:xfrm>
              <a:off x="6350" y="6350"/>
              <a:ext cx="6113399" cy="4522089"/>
            </a:xfrm>
            <a:custGeom>
              <a:avLst/>
              <a:gdLst/>
              <a:ahLst/>
              <a:cxnLst/>
              <a:rect l="l" t="t" r="r" b="b"/>
              <a:pathLst>
                <a:path w="6113399" h="4522089">
                  <a:moveTo>
                    <a:pt x="0" y="158242"/>
                  </a:moveTo>
                  <a:cubicBezTo>
                    <a:pt x="0" y="70866"/>
                    <a:pt x="70866" y="0"/>
                    <a:pt x="158242" y="0"/>
                  </a:cubicBezTo>
                  <a:lnTo>
                    <a:pt x="5955157" y="0"/>
                  </a:lnTo>
                  <a:cubicBezTo>
                    <a:pt x="6042533" y="0"/>
                    <a:pt x="6113399" y="70866"/>
                    <a:pt x="6113399" y="158242"/>
                  </a:cubicBezTo>
                  <a:lnTo>
                    <a:pt x="6113399" y="4363847"/>
                  </a:lnTo>
                  <a:cubicBezTo>
                    <a:pt x="6113399" y="4451223"/>
                    <a:pt x="6042533" y="4522089"/>
                    <a:pt x="5955157" y="4522089"/>
                  </a:cubicBezTo>
                  <a:lnTo>
                    <a:pt x="158242" y="4522089"/>
                  </a:lnTo>
                  <a:cubicBezTo>
                    <a:pt x="70866" y="4521962"/>
                    <a:pt x="0" y="4451223"/>
                    <a:pt x="0" y="4363847"/>
                  </a:cubicBezTo>
                  <a:close/>
                </a:path>
              </a:pathLst>
            </a:custGeom>
            <a:solidFill>
              <a:srgbClr val="F4D4F7"/>
            </a:solidFill>
          </p:spPr>
          <p:txBody>
            <a:bodyPr/>
            <a:lstStyle/>
            <a:p>
              <a:endParaRPr lang="en-US"/>
            </a:p>
          </p:txBody>
        </p:sp>
        <p:sp>
          <p:nvSpPr>
            <p:cNvPr id="38" name="Freeform 38"/>
            <p:cNvSpPr/>
            <p:nvPr/>
          </p:nvSpPr>
          <p:spPr>
            <a:xfrm>
              <a:off x="0" y="0"/>
              <a:ext cx="6126099" cy="4534789"/>
            </a:xfrm>
            <a:custGeom>
              <a:avLst/>
              <a:gdLst/>
              <a:ahLst/>
              <a:cxnLst/>
              <a:rect l="l" t="t" r="r" b="b"/>
              <a:pathLst>
                <a:path w="6126099" h="4534789">
                  <a:moveTo>
                    <a:pt x="0" y="164592"/>
                  </a:moveTo>
                  <a:cubicBezTo>
                    <a:pt x="0" y="73660"/>
                    <a:pt x="73660" y="0"/>
                    <a:pt x="164592" y="0"/>
                  </a:cubicBezTo>
                  <a:lnTo>
                    <a:pt x="5961507" y="0"/>
                  </a:lnTo>
                  <a:lnTo>
                    <a:pt x="5961507" y="6350"/>
                  </a:lnTo>
                  <a:lnTo>
                    <a:pt x="5961507" y="0"/>
                  </a:lnTo>
                  <a:cubicBezTo>
                    <a:pt x="6052439" y="0"/>
                    <a:pt x="6126099" y="73660"/>
                    <a:pt x="6126099" y="164592"/>
                  </a:cubicBezTo>
                  <a:lnTo>
                    <a:pt x="6119749" y="164592"/>
                  </a:lnTo>
                  <a:lnTo>
                    <a:pt x="6126099" y="164592"/>
                  </a:lnTo>
                  <a:lnTo>
                    <a:pt x="6126099" y="4370197"/>
                  </a:lnTo>
                  <a:lnTo>
                    <a:pt x="6119749" y="4370197"/>
                  </a:lnTo>
                  <a:lnTo>
                    <a:pt x="6126099" y="4370197"/>
                  </a:lnTo>
                  <a:cubicBezTo>
                    <a:pt x="6126099" y="4461129"/>
                    <a:pt x="6052439" y="4534789"/>
                    <a:pt x="5961507" y="4534789"/>
                  </a:cubicBezTo>
                  <a:lnTo>
                    <a:pt x="5961507" y="4528439"/>
                  </a:lnTo>
                  <a:lnTo>
                    <a:pt x="5961507" y="4534789"/>
                  </a:lnTo>
                  <a:lnTo>
                    <a:pt x="164592" y="4534789"/>
                  </a:lnTo>
                  <a:lnTo>
                    <a:pt x="164592" y="4528439"/>
                  </a:lnTo>
                  <a:lnTo>
                    <a:pt x="164592" y="4534789"/>
                  </a:lnTo>
                  <a:cubicBezTo>
                    <a:pt x="73660" y="4534662"/>
                    <a:pt x="0" y="4461002"/>
                    <a:pt x="0" y="4370197"/>
                  </a:cubicBezTo>
                  <a:lnTo>
                    <a:pt x="0" y="164592"/>
                  </a:lnTo>
                  <a:lnTo>
                    <a:pt x="6350" y="164592"/>
                  </a:lnTo>
                  <a:lnTo>
                    <a:pt x="0" y="164592"/>
                  </a:lnTo>
                  <a:moveTo>
                    <a:pt x="12700" y="164592"/>
                  </a:moveTo>
                  <a:lnTo>
                    <a:pt x="12700" y="4370197"/>
                  </a:lnTo>
                  <a:lnTo>
                    <a:pt x="6350" y="4370197"/>
                  </a:lnTo>
                  <a:lnTo>
                    <a:pt x="12700" y="4370197"/>
                  </a:lnTo>
                  <a:cubicBezTo>
                    <a:pt x="12700" y="4454017"/>
                    <a:pt x="80772" y="4522089"/>
                    <a:pt x="164592" y="4522089"/>
                  </a:cubicBezTo>
                  <a:lnTo>
                    <a:pt x="5961507" y="4522089"/>
                  </a:lnTo>
                  <a:cubicBezTo>
                    <a:pt x="6045454" y="4522089"/>
                    <a:pt x="6113399" y="4454144"/>
                    <a:pt x="6113399" y="4370197"/>
                  </a:cubicBezTo>
                  <a:lnTo>
                    <a:pt x="6113399" y="164592"/>
                  </a:lnTo>
                  <a:cubicBezTo>
                    <a:pt x="6113399" y="80772"/>
                    <a:pt x="6045327" y="12700"/>
                    <a:pt x="5961507" y="12700"/>
                  </a:cubicBezTo>
                  <a:lnTo>
                    <a:pt x="164592" y="12700"/>
                  </a:lnTo>
                  <a:lnTo>
                    <a:pt x="164592" y="6350"/>
                  </a:lnTo>
                  <a:lnTo>
                    <a:pt x="164592" y="12700"/>
                  </a:lnTo>
                  <a:cubicBezTo>
                    <a:pt x="80772" y="12700"/>
                    <a:pt x="12700" y="80645"/>
                    <a:pt x="12700" y="164592"/>
                  </a:cubicBezTo>
                  <a:close/>
                </a:path>
              </a:pathLst>
            </a:custGeom>
            <a:solidFill>
              <a:srgbClr val="DABADD"/>
            </a:solidFill>
          </p:spPr>
          <p:txBody>
            <a:bodyPr/>
            <a:lstStyle/>
            <a:p>
              <a:endParaRPr lang="en-US"/>
            </a:p>
          </p:txBody>
        </p:sp>
      </p:grpSp>
      <p:grpSp>
        <p:nvGrpSpPr>
          <p:cNvPr id="39" name="Group 39"/>
          <p:cNvGrpSpPr/>
          <p:nvPr/>
        </p:nvGrpSpPr>
        <p:grpSpPr>
          <a:xfrm>
            <a:off x="6148239" y="6185744"/>
            <a:ext cx="4001095" cy="830759"/>
            <a:chOff x="0" y="0"/>
            <a:chExt cx="5334793" cy="1107678"/>
          </a:xfrm>
        </p:grpSpPr>
        <p:sp>
          <p:nvSpPr>
            <p:cNvPr id="40" name="Freeform 40"/>
            <p:cNvSpPr/>
            <p:nvPr/>
          </p:nvSpPr>
          <p:spPr>
            <a:xfrm>
              <a:off x="0" y="0"/>
              <a:ext cx="5334793" cy="1107678"/>
            </a:xfrm>
            <a:custGeom>
              <a:avLst/>
              <a:gdLst/>
              <a:ahLst/>
              <a:cxnLst/>
              <a:rect l="l" t="t" r="r" b="b"/>
              <a:pathLst>
                <a:path w="5334793" h="1107678">
                  <a:moveTo>
                    <a:pt x="0" y="0"/>
                  </a:moveTo>
                  <a:lnTo>
                    <a:pt x="5334793" y="0"/>
                  </a:lnTo>
                  <a:lnTo>
                    <a:pt x="5334793" y="1107678"/>
                  </a:lnTo>
                  <a:lnTo>
                    <a:pt x="0" y="1107678"/>
                  </a:lnTo>
                  <a:close/>
                </a:path>
              </a:pathLst>
            </a:custGeom>
            <a:solidFill>
              <a:srgbClr val="000000">
                <a:alpha val="0"/>
              </a:srgbClr>
            </a:solidFill>
          </p:spPr>
          <p:txBody>
            <a:bodyPr/>
            <a:lstStyle/>
            <a:p>
              <a:endParaRPr lang="en-US"/>
            </a:p>
          </p:txBody>
        </p:sp>
        <p:sp>
          <p:nvSpPr>
            <p:cNvPr id="41" name="TextBox 41"/>
            <p:cNvSpPr txBox="1"/>
            <p:nvPr/>
          </p:nvSpPr>
          <p:spPr>
            <a:xfrm>
              <a:off x="0" y="-19050"/>
              <a:ext cx="5334793" cy="1126728"/>
            </a:xfrm>
            <a:prstGeom prst="rect">
              <a:avLst/>
            </a:prstGeom>
          </p:spPr>
          <p:txBody>
            <a:bodyPr lIns="0" tIns="0" rIns="0" bIns="0" rtlCol="0" anchor="t"/>
            <a:lstStyle/>
            <a:p>
              <a:pPr algn="l">
                <a:lnSpc>
                  <a:spcPts val="3250"/>
                </a:lnSpc>
              </a:pPr>
              <a:r>
                <a:rPr lang="en-US" sz="2562" b="1" spc="-52">
                  <a:solidFill>
                    <a:srgbClr val="272525"/>
                  </a:solidFill>
                  <a:latin typeface="Source Serif Pro Bold"/>
                  <a:ea typeface="Source Serif Pro Bold"/>
                  <a:cs typeface="Source Serif Pro Bold"/>
                  <a:sym typeface="Source Serif Pro Bold"/>
                </a:rPr>
                <a:t>Binge Eating and Emotional Eating </a:t>
              </a:r>
            </a:p>
          </p:txBody>
        </p:sp>
      </p:grpSp>
      <p:grpSp>
        <p:nvGrpSpPr>
          <p:cNvPr id="42" name="Group 42"/>
          <p:cNvGrpSpPr/>
          <p:nvPr/>
        </p:nvGrpSpPr>
        <p:grpSpPr>
          <a:xfrm>
            <a:off x="6148239" y="7185869"/>
            <a:ext cx="4001095" cy="1807369"/>
            <a:chOff x="0" y="0"/>
            <a:chExt cx="5334793" cy="2409825"/>
          </a:xfrm>
        </p:grpSpPr>
        <p:sp>
          <p:nvSpPr>
            <p:cNvPr id="43" name="Freeform 43"/>
            <p:cNvSpPr/>
            <p:nvPr/>
          </p:nvSpPr>
          <p:spPr>
            <a:xfrm>
              <a:off x="0" y="0"/>
              <a:ext cx="5334793" cy="2409825"/>
            </a:xfrm>
            <a:custGeom>
              <a:avLst/>
              <a:gdLst/>
              <a:ahLst/>
              <a:cxnLst/>
              <a:rect l="l" t="t" r="r" b="b"/>
              <a:pathLst>
                <a:path w="5334793" h="2409825">
                  <a:moveTo>
                    <a:pt x="0" y="0"/>
                  </a:moveTo>
                  <a:lnTo>
                    <a:pt x="5334793" y="0"/>
                  </a:lnTo>
                  <a:lnTo>
                    <a:pt x="5334793" y="2409825"/>
                  </a:lnTo>
                  <a:lnTo>
                    <a:pt x="0" y="2409825"/>
                  </a:lnTo>
                  <a:close/>
                </a:path>
              </a:pathLst>
            </a:custGeom>
            <a:solidFill>
              <a:srgbClr val="000000">
                <a:alpha val="0"/>
              </a:srgbClr>
            </a:solidFill>
          </p:spPr>
          <p:txBody>
            <a:bodyPr/>
            <a:lstStyle/>
            <a:p>
              <a:endParaRPr lang="en-US"/>
            </a:p>
          </p:txBody>
        </p:sp>
        <p:sp>
          <p:nvSpPr>
            <p:cNvPr id="44" name="TextBox 44"/>
            <p:cNvSpPr txBox="1"/>
            <p:nvPr/>
          </p:nvSpPr>
          <p:spPr>
            <a:xfrm>
              <a:off x="0" y="-95250"/>
              <a:ext cx="5334793" cy="2505075"/>
            </a:xfrm>
            <a:prstGeom prst="rect">
              <a:avLst/>
            </a:prstGeom>
          </p:spPr>
          <p:txBody>
            <a:bodyPr lIns="0" tIns="0" rIns="0" bIns="0" rtlCol="0" anchor="t"/>
            <a:lstStyle/>
            <a:p>
              <a:pPr algn="l">
                <a:lnSpc>
                  <a:spcPts val="3500"/>
                </a:lnSpc>
              </a:pPr>
              <a:r>
                <a:rPr lang="en-US" sz="2187" spc="-45" dirty="0">
                  <a:solidFill>
                    <a:srgbClr val="272525"/>
                  </a:solidFill>
                  <a:latin typeface="Source Sans Pro"/>
                  <a:ea typeface="Source Sans Pro"/>
                  <a:cs typeface="Source Sans Pro"/>
                  <a:sym typeface="Source Sans Pro"/>
                </a:rPr>
                <a:t>7-20% of individuals with type 2 diabetes experience binge eating episodes, with 8% meeting BED criteria. (Choquette et al., 2022).</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9156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dirty="0"/>
          </a:p>
        </p:txBody>
      </p:sp>
      <p:sp>
        <p:nvSpPr>
          <p:cNvPr id="3" name="Freeform 3" descr="preencoded.png"/>
          <p:cNvSpPr/>
          <p:nvPr/>
        </p:nvSpPr>
        <p:spPr>
          <a:xfrm>
            <a:off x="0" y="0"/>
            <a:ext cx="18288000" cy="3740200"/>
          </a:xfrm>
          <a:custGeom>
            <a:avLst/>
            <a:gdLst/>
            <a:ahLst/>
            <a:cxnLst/>
            <a:rect l="l" t="t" r="r" b="b"/>
            <a:pathLst>
              <a:path w="18288000" h="3740200">
                <a:moveTo>
                  <a:pt x="0" y="0"/>
                </a:moveTo>
                <a:lnTo>
                  <a:pt x="18288000" y="0"/>
                </a:lnTo>
                <a:lnTo>
                  <a:pt x="18288000" y="3740200"/>
                </a:lnTo>
                <a:lnTo>
                  <a:pt x="0" y="3740200"/>
                </a:lnTo>
                <a:lnTo>
                  <a:pt x="0" y="0"/>
                </a:lnTo>
                <a:close/>
              </a:path>
            </a:pathLst>
          </a:custGeom>
          <a:blipFill>
            <a:blip r:embed="rId4"/>
            <a:stretch>
              <a:fillRect t="-41" b="-41"/>
            </a:stretch>
          </a:blipFill>
        </p:spPr>
        <p:txBody>
          <a:bodyPr/>
          <a:lstStyle/>
          <a:p>
            <a:endParaRPr lang="en-US"/>
          </a:p>
        </p:txBody>
      </p:sp>
      <p:grpSp>
        <p:nvGrpSpPr>
          <p:cNvPr id="4" name="Group 4"/>
          <p:cNvGrpSpPr/>
          <p:nvPr/>
        </p:nvGrpSpPr>
        <p:grpSpPr>
          <a:xfrm>
            <a:off x="3191503" y="4412211"/>
            <a:ext cx="11605849" cy="1368924"/>
            <a:chOff x="0" y="-480472"/>
            <a:chExt cx="15474465" cy="1825233"/>
          </a:xfrm>
        </p:grpSpPr>
        <p:sp>
          <p:nvSpPr>
            <p:cNvPr id="5" name="Freeform 5"/>
            <p:cNvSpPr/>
            <p:nvPr/>
          </p:nvSpPr>
          <p:spPr>
            <a:xfrm>
              <a:off x="0" y="0"/>
              <a:ext cx="15474465" cy="1344761"/>
            </a:xfrm>
            <a:custGeom>
              <a:avLst/>
              <a:gdLst/>
              <a:ahLst/>
              <a:cxnLst/>
              <a:rect l="l" t="t" r="r" b="b"/>
              <a:pathLst>
                <a:path w="15474465" h="1344761">
                  <a:moveTo>
                    <a:pt x="0" y="0"/>
                  </a:moveTo>
                  <a:lnTo>
                    <a:pt x="15474465" y="0"/>
                  </a:lnTo>
                  <a:lnTo>
                    <a:pt x="15474465" y="1344761"/>
                  </a:lnTo>
                  <a:lnTo>
                    <a:pt x="0" y="1344761"/>
                  </a:lnTo>
                  <a:close/>
                </a:path>
              </a:pathLst>
            </a:custGeom>
            <a:solidFill>
              <a:srgbClr val="000000">
                <a:alpha val="0"/>
              </a:srgbClr>
            </a:solidFill>
          </p:spPr>
          <p:txBody>
            <a:bodyPr/>
            <a:lstStyle/>
            <a:p>
              <a:endParaRPr lang="en-US"/>
            </a:p>
          </p:txBody>
        </p:sp>
        <p:sp>
          <p:nvSpPr>
            <p:cNvPr id="6" name="TextBox 6"/>
            <p:cNvSpPr txBox="1"/>
            <p:nvPr/>
          </p:nvSpPr>
          <p:spPr>
            <a:xfrm>
              <a:off x="0" y="-480472"/>
              <a:ext cx="15474465" cy="1363810"/>
            </a:xfrm>
            <a:prstGeom prst="rect">
              <a:avLst/>
            </a:prstGeom>
          </p:spPr>
          <p:txBody>
            <a:bodyPr lIns="0" tIns="0" rIns="0" bIns="0" rtlCol="0" anchor="t"/>
            <a:lstStyle/>
            <a:p>
              <a:pPr algn="ctr">
                <a:lnSpc>
                  <a:spcPts val="6875"/>
                </a:lnSpc>
              </a:pPr>
              <a:r>
                <a:rPr lang="en-US" sz="5500" b="1" spc="-111" dirty="0">
                  <a:solidFill>
                    <a:srgbClr val="D73AD7"/>
                  </a:solidFill>
                  <a:latin typeface="Source Serif Pro Bold"/>
                  <a:ea typeface="Source Serif Pro Bold"/>
                  <a:cs typeface="Source Serif Pro Bold"/>
                  <a:sym typeface="Source Serif Pro Bold"/>
                </a:rPr>
                <a:t>Introduction to Mindfulness</a:t>
              </a:r>
            </a:p>
          </p:txBody>
        </p:sp>
      </p:grpSp>
      <p:grpSp>
        <p:nvGrpSpPr>
          <p:cNvPr id="26" name="Group 25">
            <a:extLst>
              <a:ext uri="{FF2B5EF4-FFF2-40B4-BE49-F238E27FC236}">
                <a16:creationId xmlns:a16="http://schemas.microsoft.com/office/drawing/2014/main" id="{C51A38B0-8F9C-4EBC-FE1F-88B5B8B01208}"/>
              </a:ext>
            </a:extLst>
          </p:cNvPr>
          <p:cNvGrpSpPr/>
          <p:nvPr/>
        </p:nvGrpSpPr>
        <p:grpSpPr>
          <a:xfrm>
            <a:off x="1044861" y="6214078"/>
            <a:ext cx="7949566" cy="2181167"/>
            <a:chOff x="1044861" y="6214078"/>
            <a:chExt cx="7949566" cy="2181167"/>
          </a:xfrm>
        </p:grpSpPr>
        <p:grpSp>
          <p:nvGrpSpPr>
            <p:cNvPr id="7" name="Group 7"/>
            <p:cNvGrpSpPr/>
            <p:nvPr/>
          </p:nvGrpSpPr>
          <p:grpSpPr>
            <a:xfrm>
              <a:off x="1044861" y="6300101"/>
              <a:ext cx="533019" cy="533114"/>
              <a:chOff x="0" y="0"/>
              <a:chExt cx="710692" cy="710819"/>
            </a:xfrm>
          </p:grpSpPr>
          <p:sp>
            <p:nvSpPr>
              <p:cNvPr id="8" name="Freeform 8"/>
              <p:cNvSpPr/>
              <p:nvPr/>
            </p:nvSpPr>
            <p:spPr>
              <a:xfrm>
                <a:off x="6349" y="6349"/>
                <a:ext cx="697992" cy="698119"/>
              </a:xfrm>
              <a:custGeom>
                <a:avLst/>
                <a:gdLst/>
                <a:ahLst/>
                <a:cxnLst/>
                <a:rect l="l" t="t" r="r" b="b"/>
                <a:pathLst>
                  <a:path w="697992" h="698119">
                    <a:moveTo>
                      <a:pt x="0" y="167513"/>
                    </a:moveTo>
                    <a:cubicBezTo>
                      <a:pt x="0" y="75057"/>
                      <a:pt x="75057" y="0"/>
                      <a:pt x="167513" y="0"/>
                    </a:cubicBezTo>
                    <a:lnTo>
                      <a:pt x="530479" y="0"/>
                    </a:lnTo>
                    <a:cubicBezTo>
                      <a:pt x="623062" y="0"/>
                      <a:pt x="697992" y="75057"/>
                      <a:pt x="697992" y="167513"/>
                    </a:cubicBezTo>
                    <a:lnTo>
                      <a:pt x="697992" y="530479"/>
                    </a:lnTo>
                    <a:cubicBezTo>
                      <a:pt x="697992" y="623062"/>
                      <a:pt x="622935" y="697992"/>
                      <a:pt x="530479" y="697992"/>
                    </a:cubicBezTo>
                    <a:lnTo>
                      <a:pt x="167513" y="697992"/>
                    </a:lnTo>
                    <a:cubicBezTo>
                      <a:pt x="75057" y="698119"/>
                      <a:pt x="0" y="623062"/>
                      <a:pt x="0" y="530479"/>
                    </a:cubicBezTo>
                    <a:close/>
                  </a:path>
                </a:pathLst>
              </a:custGeom>
              <a:solidFill>
                <a:srgbClr val="F4D4F7"/>
              </a:solidFill>
            </p:spPr>
            <p:txBody>
              <a:bodyPr/>
              <a:lstStyle/>
              <a:p>
                <a:endParaRPr lang="en-US"/>
              </a:p>
            </p:txBody>
          </p:sp>
          <p:sp>
            <p:nvSpPr>
              <p:cNvPr id="9" name="Freeform 9"/>
              <p:cNvSpPr/>
              <p:nvPr/>
            </p:nvSpPr>
            <p:spPr>
              <a:xfrm>
                <a:off x="0" y="0"/>
                <a:ext cx="710692" cy="710819"/>
              </a:xfrm>
              <a:custGeom>
                <a:avLst/>
                <a:gdLst/>
                <a:ahLst/>
                <a:cxnLst/>
                <a:rect l="l" t="t" r="r" b="b"/>
                <a:pathLst>
                  <a:path w="710692" h="710819">
                    <a:moveTo>
                      <a:pt x="0" y="173863"/>
                    </a:moveTo>
                    <a:cubicBezTo>
                      <a:pt x="0" y="77851"/>
                      <a:pt x="77851" y="0"/>
                      <a:pt x="173863" y="0"/>
                    </a:cubicBezTo>
                    <a:lnTo>
                      <a:pt x="536829" y="0"/>
                    </a:lnTo>
                    <a:lnTo>
                      <a:pt x="536829" y="6350"/>
                    </a:lnTo>
                    <a:lnTo>
                      <a:pt x="536829" y="0"/>
                    </a:lnTo>
                    <a:lnTo>
                      <a:pt x="536829" y="6350"/>
                    </a:lnTo>
                    <a:lnTo>
                      <a:pt x="536829" y="0"/>
                    </a:lnTo>
                    <a:cubicBezTo>
                      <a:pt x="632841" y="0"/>
                      <a:pt x="710692" y="77851"/>
                      <a:pt x="710692" y="173863"/>
                    </a:cubicBezTo>
                    <a:lnTo>
                      <a:pt x="710692" y="536829"/>
                    </a:lnTo>
                    <a:lnTo>
                      <a:pt x="704342" y="536829"/>
                    </a:lnTo>
                    <a:lnTo>
                      <a:pt x="710692" y="536829"/>
                    </a:lnTo>
                    <a:cubicBezTo>
                      <a:pt x="710692" y="632841"/>
                      <a:pt x="632841" y="710692"/>
                      <a:pt x="536829" y="710692"/>
                    </a:cubicBezTo>
                    <a:lnTo>
                      <a:pt x="536829" y="704342"/>
                    </a:lnTo>
                    <a:lnTo>
                      <a:pt x="536829" y="710692"/>
                    </a:lnTo>
                    <a:lnTo>
                      <a:pt x="173863" y="710692"/>
                    </a:lnTo>
                    <a:lnTo>
                      <a:pt x="173863" y="704342"/>
                    </a:lnTo>
                    <a:lnTo>
                      <a:pt x="173863" y="710692"/>
                    </a:lnTo>
                    <a:cubicBezTo>
                      <a:pt x="77851" y="710819"/>
                      <a:pt x="0" y="632968"/>
                      <a:pt x="0" y="536829"/>
                    </a:cubicBezTo>
                    <a:lnTo>
                      <a:pt x="0" y="173863"/>
                    </a:lnTo>
                    <a:lnTo>
                      <a:pt x="6350" y="173863"/>
                    </a:lnTo>
                    <a:lnTo>
                      <a:pt x="0" y="173863"/>
                    </a:lnTo>
                    <a:moveTo>
                      <a:pt x="12700" y="173863"/>
                    </a:moveTo>
                    <a:lnTo>
                      <a:pt x="12700" y="536829"/>
                    </a:lnTo>
                    <a:lnTo>
                      <a:pt x="6350" y="536829"/>
                    </a:lnTo>
                    <a:lnTo>
                      <a:pt x="12700" y="536829"/>
                    </a:lnTo>
                    <a:cubicBezTo>
                      <a:pt x="12700" y="625856"/>
                      <a:pt x="84836" y="697992"/>
                      <a:pt x="173863" y="697992"/>
                    </a:cubicBezTo>
                    <a:lnTo>
                      <a:pt x="536829" y="697992"/>
                    </a:lnTo>
                    <a:cubicBezTo>
                      <a:pt x="625856" y="697992"/>
                      <a:pt x="697992" y="625856"/>
                      <a:pt x="697992" y="536829"/>
                    </a:cubicBezTo>
                    <a:lnTo>
                      <a:pt x="697992" y="173863"/>
                    </a:lnTo>
                    <a:lnTo>
                      <a:pt x="704342" y="173863"/>
                    </a:lnTo>
                    <a:lnTo>
                      <a:pt x="697992" y="173863"/>
                    </a:lnTo>
                    <a:cubicBezTo>
                      <a:pt x="698119" y="84836"/>
                      <a:pt x="625983" y="12700"/>
                      <a:pt x="536829"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10" name="Group 10"/>
            <p:cNvGrpSpPr/>
            <p:nvPr/>
          </p:nvGrpSpPr>
          <p:grpSpPr>
            <a:xfrm>
              <a:off x="1771880" y="6214078"/>
              <a:ext cx="3618227" cy="582125"/>
              <a:chOff x="-130661" y="0"/>
              <a:chExt cx="4824303" cy="776167"/>
            </a:xfrm>
          </p:grpSpPr>
          <p:sp>
            <p:nvSpPr>
              <p:cNvPr id="11" name="Freeform 11"/>
              <p:cNvSpPr/>
              <p:nvPr/>
            </p:nvSpPr>
            <p:spPr>
              <a:xfrm>
                <a:off x="0" y="0"/>
                <a:ext cx="4693642" cy="586582"/>
              </a:xfrm>
              <a:custGeom>
                <a:avLst/>
                <a:gdLst/>
                <a:ahLst/>
                <a:cxnLst/>
                <a:rect l="l" t="t" r="r" b="b"/>
                <a:pathLst>
                  <a:path w="4693642" h="586582">
                    <a:moveTo>
                      <a:pt x="0" y="0"/>
                    </a:moveTo>
                    <a:lnTo>
                      <a:pt x="4693642" y="0"/>
                    </a:lnTo>
                    <a:lnTo>
                      <a:pt x="4693642" y="586582"/>
                    </a:lnTo>
                    <a:lnTo>
                      <a:pt x="0" y="586582"/>
                    </a:lnTo>
                    <a:close/>
                  </a:path>
                </a:pathLst>
              </a:custGeom>
              <a:solidFill>
                <a:srgbClr val="000000">
                  <a:alpha val="0"/>
                </a:srgbClr>
              </a:solidFill>
            </p:spPr>
            <p:txBody>
              <a:bodyPr/>
              <a:lstStyle/>
              <a:p>
                <a:endParaRPr lang="en-US"/>
              </a:p>
            </p:txBody>
          </p:sp>
          <p:sp>
            <p:nvSpPr>
              <p:cNvPr id="12" name="TextBox 12"/>
              <p:cNvSpPr txBox="1"/>
              <p:nvPr/>
            </p:nvSpPr>
            <p:spPr>
              <a:xfrm>
                <a:off x="-130661" y="180060"/>
                <a:ext cx="4693642" cy="596107"/>
              </a:xfrm>
              <a:prstGeom prst="rect">
                <a:avLst/>
              </a:prstGeom>
            </p:spPr>
            <p:txBody>
              <a:bodyPr lIns="0" tIns="0" rIns="0" bIns="0" rtlCol="0" anchor="t"/>
              <a:lstStyle/>
              <a:p>
                <a:pPr algn="l">
                  <a:lnSpc>
                    <a:spcPts val="3437"/>
                  </a:lnSpc>
                </a:pPr>
                <a:r>
                  <a:rPr lang="en-US" sz="2750" b="1" spc="-55" dirty="0">
                    <a:solidFill>
                      <a:srgbClr val="272525"/>
                    </a:solidFill>
                    <a:latin typeface="Source Serif Pro Bold"/>
                    <a:ea typeface="Source Serif Pro Bold"/>
                    <a:cs typeface="Source Serif Pro Bold"/>
                    <a:sym typeface="Source Serif Pro Bold"/>
                  </a:rPr>
                  <a:t>Definition</a:t>
                </a:r>
              </a:p>
            </p:txBody>
          </p:sp>
        </p:grpSp>
        <p:grpSp>
          <p:nvGrpSpPr>
            <p:cNvPr id="13" name="Group 13"/>
            <p:cNvGrpSpPr/>
            <p:nvPr/>
          </p:nvGrpSpPr>
          <p:grpSpPr>
            <a:xfrm>
              <a:off x="1869876" y="6958905"/>
              <a:ext cx="7124551" cy="1436340"/>
              <a:chOff x="0" y="0"/>
              <a:chExt cx="9499402" cy="1915120"/>
            </a:xfrm>
          </p:grpSpPr>
          <p:sp>
            <p:nvSpPr>
              <p:cNvPr id="14" name="Freeform 14"/>
              <p:cNvSpPr/>
              <p:nvPr/>
            </p:nvSpPr>
            <p:spPr>
              <a:xfrm>
                <a:off x="0" y="0"/>
                <a:ext cx="9499402" cy="1915120"/>
              </a:xfrm>
              <a:custGeom>
                <a:avLst/>
                <a:gdLst/>
                <a:ahLst/>
                <a:cxnLst/>
                <a:rect l="l" t="t" r="r" b="b"/>
                <a:pathLst>
                  <a:path w="9499402" h="1915120">
                    <a:moveTo>
                      <a:pt x="0" y="0"/>
                    </a:moveTo>
                    <a:lnTo>
                      <a:pt x="9499402" y="0"/>
                    </a:lnTo>
                    <a:lnTo>
                      <a:pt x="9499402" y="1915120"/>
                    </a:lnTo>
                    <a:lnTo>
                      <a:pt x="0" y="1915120"/>
                    </a:lnTo>
                    <a:close/>
                  </a:path>
                </a:pathLst>
              </a:custGeom>
              <a:solidFill>
                <a:srgbClr val="000000">
                  <a:alpha val="0"/>
                </a:srgbClr>
              </a:solidFill>
            </p:spPr>
            <p:txBody>
              <a:bodyPr/>
              <a:lstStyle/>
              <a:p>
                <a:endParaRPr lang="en-US"/>
              </a:p>
            </p:txBody>
          </p:sp>
          <p:sp>
            <p:nvSpPr>
              <p:cNvPr id="15" name="TextBox 15"/>
              <p:cNvSpPr txBox="1"/>
              <p:nvPr/>
            </p:nvSpPr>
            <p:spPr>
              <a:xfrm>
                <a:off x="0" y="-95250"/>
                <a:ext cx="9499402" cy="2010370"/>
              </a:xfrm>
              <a:prstGeom prst="rect">
                <a:avLst/>
              </a:prstGeom>
            </p:spPr>
            <p:txBody>
              <a:bodyPr lIns="0" tIns="0" rIns="0" bIns="0" rtlCol="0" anchor="t"/>
              <a:lstStyle/>
              <a:p>
                <a:pPr algn="l">
                  <a:lnSpc>
                    <a:spcPts val="3750"/>
                  </a:lnSpc>
                </a:pPr>
                <a:r>
                  <a:rPr lang="en-US" sz="2312" spc="-47" dirty="0">
                    <a:solidFill>
                      <a:srgbClr val="272525"/>
                    </a:solidFill>
                    <a:latin typeface="Source Sans Pro"/>
                    <a:ea typeface="Source Sans Pro"/>
                    <a:cs typeface="Source Sans Pro"/>
                    <a:sym typeface="Source Sans Pro"/>
                  </a:rPr>
                  <a:t>Practice of purposefully focusing attention on the present moment in a nonjudgmental and accepting manner (Kabat-Zinn, 2009)</a:t>
                </a:r>
              </a:p>
            </p:txBody>
          </p:sp>
        </p:grpSp>
      </p:grpSp>
      <p:grpSp>
        <p:nvGrpSpPr>
          <p:cNvPr id="27" name="Group 26">
            <a:extLst>
              <a:ext uri="{FF2B5EF4-FFF2-40B4-BE49-F238E27FC236}">
                <a16:creationId xmlns:a16="http://schemas.microsoft.com/office/drawing/2014/main" id="{A1A7AB4F-A46F-B520-6C92-F76E50796F78}"/>
              </a:ext>
            </a:extLst>
          </p:cNvPr>
          <p:cNvGrpSpPr/>
          <p:nvPr/>
        </p:nvGrpSpPr>
        <p:grpSpPr>
          <a:xfrm>
            <a:off x="9293575" y="6206934"/>
            <a:ext cx="7947270" cy="1709531"/>
            <a:chOff x="9293575" y="6307245"/>
            <a:chExt cx="7947270" cy="1709531"/>
          </a:xfrm>
        </p:grpSpPr>
        <p:grpSp>
          <p:nvGrpSpPr>
            <p:cNvPr id="16" name="Group 16"/>
            <p:cNvGrpSpPr/>
            <p:nvPr/>
          </p:nvGrpSpPr>
          <p:grpSpPr>
            <a:xfrm>
              <a:off x="9293575" y="6387463"/>
              <a:ext cx="533103" cy="533102"/>
              <a:chOff x="0" y="0"/>
              <a:chExt cx="710803" cy="710803"/>
            </a:xfrm>
          </p:grpSpPr>
          <p:sp>
            <p:nvSpPr>
              <p:cNvPr id="17" name="Freeform 17"/>
              <p:cNvSpPr/>
              <p:nvPr/>
            </p:nvSpPr>
            <p:spPr>
              <a:xfrm>
                <a:off x="6350" y="6350"/>
                <a:ext cx="697992" cy="698119"/>
              </a:xfrm>
              <a:custGeom>
                <a:avLst/>
                <a:gdLst/>
                <a:ahLst/>
                <a:cxnLst/>
                <a:rect l="l" t="t" r="r" b="b"/>
                <a:pathLst>
                  <a:path w="697992" h="698119">
                    <a:moveTo>
                      <a:pt x="0" y="167513"/>
                    </a:moveTo>
                    <a:cubicBezTo>
                      <a:pt x="0" y="75057"/>
                      <a:pt x="75057" y="0"/>
                      <a:pt x="167513" y="0"/>
                    </a:cubicBezTo>
                    <a:lnTo>
                      <a:pt x="530479" y="0"/>
                    </a:lnTo>
                    <a:cubicBezTo>
                      <a:pt x="623062" y="0"/>
                      <a:pt x="697992" y="75057"/>
                      <a:pt x="697992" y="167513"/>
                    </a:cubicBezTo>
                    <a:lnTo>
                      <a:pt x="697992" y="530479"/>
                    </a:lnTo>
                    <a:cubicBezTo>
                      <a:pt x="697992" y="623062"/>
                      <a:pt x="622935" y="697992"/>
                      <a:pt x="530479" y="697992"/>
                    </a:cubicBezTo>
                    <a:lnTo>
                      <a:pt x="167513" y="697992"/>
                    </a:lnTo>
                    <a:cubicBezTo>
                      <a:pt x="75057" y="698119"/>
                      <a:pt x="0" y="623062"/>
                      <a:pt x="0" y="530479"/>
                    </a:cubicBezTo>
                    <a:close/>
                  </a:path>
                </a:pathLst>
              </a:custGeom>
              <a:solidFill>
                <a:srgbClr val="F4D4F7"/>
              </a:solidFill>
            </p:spPr>
            <p:txBody>
              <a:bodyPr/>
              <a:lstStyle/>
              <a:p>
                <a:endParaRPr lang="en-US"/>
              </a:p>
            </p:txBody>
          </p:sp>
          <p:sp>
            <p:nvSpPr>
              <p:cNvPr id="18" name="Freeform 18"/>
              <p:cNvSpPr/>
              <p:nvPr/>
            </p:nvSpPr>
            <p:spPr>
              <a:xfrm>
                <a:off x="0" y="0"/>
                <a:ext cx="710692" cy="710819"/>
              </a:xfrm>
              <a:custGeom>
                <a:avLst/>
                <a:gdLst/>
                <a:ahLst/>
                <a:cxnLst/>
                <a:rect l="l" t="t" r="r" b="b"/>
                <a:pathLst>
                  <a:path w="710692" h="710819">
                    <a:moveTo>
                      <a:pt x="0" y="173863"/>
                    </a:moveTo>
                    <a:cubicBezTo>
                      <a:pt x="0" y="77851"/>
                      <a:pt x="77851" y="0"/>
                      <a:pt x="173863" y="0"/>
                    </a:cubicBezTo>
                    <a:lnTo>
                      <a:pt x="536829" y="0"/>
                    </a:lnTo>
                    <a:lnTo>
                      <a:pt x="536829" y="6350"/>
                    </a:lnTo>
                    <a:lnTo>
                      <a:pt x="536829" y="0"/>
                    </a:lnTo>
                    <a:lnTo>
                      <a:pt x="536829" y="6350"/>
                    </a:lnTo>
                    <a:lnTo>
                      <a:pt x="536829" y="0"/>
                    </a:lnTo>
                    <a:cubicBezTo>
                      <a:pt x="632841" y="0"/>
                      <a:pt x="710692" y="77851"/>
                      <a:pt x="710692" y="173863"/>
                    </a:cubicBezTo>
                    <a:lnTo>
                      <a:pt x="710692" y="536829"/>
                    </a:lnTo>
                    <a:lnTo>
                      <a:pt x="704342" y="536829"/>
                    </a:lnTo>
                    <a:lnTo>
                      <a:pt x="710692" y="536829"/>
                    </a:lnTo>
                    <a:cubicBezTo>
                      <a:pt x="710692" y="632841"/>
                      <a:pt x="632841" y="710692"/>
                      <a:pt x="536829" y="710692"/>
                    </a:cubicBezTo>
                    <a:lnTo>
                      <a:pt x="536829" y="704342"/>
                    </a:lnTo>
                    <a:lnTo>
                      <a:pt x="536829" y="710692"/>
                    </a:lnTo>
                    <a:lnTo>
                      <a:pt x="173863" y="710692"/>
                    </a:lnTo>
                    <a:lnTo>
                      <a:pt x="173863" y="704342"/>
                    </a:lnTo>
                    <a:lnTo>
                      <a:pt x="173863" y="710692"/>
                    </a:lnTo>
                    <a:cubicBezTo>
                      <a:pt x="77851" y="710819"/>
                      <a:pt x="0" y="632968"/>
                      <a:pt x="0" y="536829"/>
                    </a:cubicBezTo>
                    <a:lnTo>
                      <a:pt x="0" y="173863"/>
                    </a:lnTo>
                    <a:lnTo>
                      <a:pt x="6350" y="173863"/>
                    </a:lnTo>
                    <a:lnTo>
                      <a:pt x="0" y="173863"/>
                    </a:lnTo>
                    <a:moveTo>
                      <a:pt x="12700" y="173863"/>
                    </a:moveTo>
                    <a:lnTo>
                      <a:pt x="12700" y="536829"/>
                    </a:lnTo>
                    <a:lnTo>
                      <a:pt x="6350" y="536829"/>
                    </a:lnTo>
                    <a:lnTo>
                      <a:pt x="12700" y="536829"/>
                    </a:lnTo>
                    <a:cubicBezTo>
                      <a:pt x="12700" y="625856"/>
                      <a:pt x="84836" y="697992"/>
                      <a:pt x="173863" y="697992"/>
                    </a:cubicBezTo>
                    <a:lnTo>
                      <a:pt x="536829" y="697992"/>
                    </a:lnTo>
                    <a:cubicBezTo>
                      <a:pt x="625856" y="697992"/>
                      <a:pt x="697992" y="625856"/>
                      <a:pt x="697992" y="536829"/>
                    </a:cubicBezTo>
                    <a:lnTo>
                      <a:pt x="697992" y="173863"/>
                    </a:lnTo>
                    <a:lnTo>
                      <a:pt x="704342" y="173863"/>
                    </a:lnTo>
                    <a:lnTo>
                      <a:pt x="697992" y="173863"/>
                    </a:lnTo>
                    <a:cubicBezTo>
                      <a:pt x="698119" y="84836"/>
                      <a:pt x="625983" y="12700"/>
                      <a:pt x="536829"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19" name="Group 19"/>
            <p:cNvGrpSpPr/>
            <p:nvPr/>
          </p:nvGrpSpPr>
          <p:grpSpPr>
            <a:xfrm>
              <a:off x="10053555" y="6307245"/>
              <a:ext cx="3582970" cy="589269"/>
              <a:chOff x="-83652" y="0"/>
              <a:chExt cx="4777294" cy="785693"/>
            </a:xfrm>
          </p:grpSpPr>
          <p:sp>
            <p:nvSpPr>
              <p:cNvPr id="20" name="Freeform 20"/>
              <p:cNvSpPr/>
              <p:nvPr/>
            </p:nvSpPr>
            <p:spPr>
              <a:xfrm>
                <a:off x="0" y="0"/>
                <a:ext cx="4693642" cy="586582"/>
              </a:xfrm>
              <a:custGeom>
                <a:avLst/>
                <a:gdLst/>
                <a:ahLst/>
                <a:cxnLst/>
                <a:rect l="l" t="t" r="r" b="b"/>
                <a:pathLst>
                  <a:path w="4693642" h="586582">
                    <a:moveTo>
                      <a:pt x="0" y="0"/>
                    </a:moveTo>
                    <a:lnTo>
                      <a:pt x="4693642" y="0"/>
                    </a:lnTo>
                    <a:lnTo>
                      <a:pt x="4693642" y="586582"/>
                    </a:lnTo>
                    <a:lnTo>
                      <a:pt x="0" y="586582"/>
                    </a:lnTo>
                    <a:close/>
                  </a:path>
                </a:pathLst>
              </a:custGeom>
              <a:solidFill>
                <a:srgbClr val="000000">
                  <a:alpha val="0"/>
                </a:srgbClr>
              </a:solidFill>
            </p:spPr>
            <p:txBody>
              <a:bodyPr/>
              <a:lstStyle/>
              <a:p>
                <a:endParaRPr lang="en-US"/>
              </a:p>
            </p:txBody>
          </p:sp>
          <p:sp>
            <p:nvSpPr>
              <p:cNvPr id="21" name="TextBox 21"/>
              <p:cNvSpPr txBox="1"/>
              <p:nvPr/>
            </p:nvSpPr>
            <p:spPr>
              <a:xfrm>
                <a:off x="-83652" y="189586"/>
                <a:ext cx="4693642" cy="596107"/>
              </a:xfrm>
              <a:prstGeom prst="rect">
                <a:avLst/>
              </a:prstGeom>
            </p:spPr>
            <p:txBody>
              <a:bodyPr lIns="0" tIns="0" rIns="0" bIns="0" rtlCol="0" anchor="t"/>
              <a:lstStyle/>
              <a:p>
                <a:pPr algn="l">
                  <a:lnSpc>
                    <a:spcPts val="3437"/>
                  </a:lnSpc>
                </a:pPr>
                <a:r>
                  <a:rPr lang="en-US" sz="2750" b="1" spc="-55" dirty="0">
                    <a:solidFill>
                      <a:srgbClr val="272525"/>
                    </a:solidFill>
                    <a:latin typeface="Source Serif Pro Bold"/>
                    <a:ea typeface="Source Serif Pro Bold"/>
                    <a:cs typeface="Source Serif Pro Bold"/>
                    <a:sym typeface="Source Serif Pro Bold"/>
                  </a:rPr>
                  <a:t>Benefits</a:t>
                </a:r>
              </a:p>
            </p:txBody>
          </p:sp>
        </p:grpSp>
        <p:grpSp>
          <p:nvGrpSpPr>
            <p:cNvPr id="22" name="Group 22"/>
            <p:cNvGrpSpPr/>
            <p:nvPr/>
          </p:nvGrpSpPr>
          <p:grpSpPr>
            <a:xfrm>
              <a:off x="10074249" y="6958905"/>
              <a:ext cx="7166596" cy="1057871"/>
              <a:chOff x="0" y="0"/>
              <a:chExt cx="9555462" cy="1410495"/>
            </a:xfrm>
          </p:grpSpPr>
          <p:sp>
            <p:nvSpPr>
              <p:cNvPr id="23" name="Freeform 23"/>
              <p:cNvSpPr/>
              <p:nvPr/>
            </p:nvSpPr>
            <p:spPr>
              <a:xfrm>
                <a:off x="0" y="0"/>
                <a:ext cx="9499402" cy="1276747"/>
              </a:xfrm>
              <a:custGeom>
                <a:avLst/>
                <a:gdLst/>
                <a:ahLst/>
                <a:cxnLst/>
                <a:rect l="l" t="t" r="r" b="b"/>
                <a:pathLst>
                  <a:path w="9499402" h="1276747">
                    <a:moveTo>
                      <a:pt x="0" y="0"/>
                    </a:moveTo>
                    <a:lnTo>
                      <a:pt x="9499402" y="0"/>
                    </a:lnTo>
                    <a:lnTo>
                      <a:pt x="9499402" y="1276747"/>
                    </a:lnTo>
                    <a:lnTo>
                      <a:pt x="0" y="1276747"/>
                    </a:lnTo>
                    <a:close/>
                  </a:path>
                </a:pathLst>
              </a:custGeom>
              <a:solidFill>
                <a:srgbClr val="000000">
                  <a:alpha val="0"/>
                </a:srgbClr>
              </a:solidFill>
            </p:spPr>
            <p:txBody>
              <a:bodyPr/>
              <a:lstStyle/>
              <a:p>
                <a:endParaRPr lang="en-US"/>
              </a:p>
            </p:txBody>
          </p:sp>
          <p:sp>
            <p:nvSpPr>
              <p:cNvPr id="24" name="TextBox 24"/>
              <p:cNvSpPr txBox="1"/>
              <p:nvPr/>
            </p:nvSpPr>
            <p:spPr>
              <a:xfrm>
                <a:off x="56060" y="38499"/>
                <a:ext cx="9499402" cy="1371996"/>
              </a:xfrm>
              <a:prstGeom prst="rect">
                <a:avLst/>
              </a:prstGeom>
            </p:spPr>
            <p:txBody>
              <a:bodyPr lIns="0" tIns="0" rIns="0" bIns="0" rtlCol="0" anchor="t"/>
              <a:lstStyle/>
              <a:p>
                <a:pPr algn="l">
                  <a:lnSpc>
                    <a:spcPts val="3750"/>
                  </a:lnSpc>
                </a:pPr>
                <a:r>
                  <a:rPr lang="en-US" sz="2312" spc="-47" dirty="0">
                    <a:solidFill>
                      <a:srgbClr val="272525"/>
                    </a:solidFill>
                    <a:latin typeface="Source Sans Pro"/>
                    <a:ea typeface="Source Sans Pro"/>
                    <a:cs typeface="Source Sans Pro"/>
                    <a:sym typeface="Source Sans Pro"/>
                  </a:rPr>
                  <a:t>Enhances awareness, emotional regulation, and decision-making</a:t>
                </a: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65433"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l="-133215" r="-51144"/>
            </a:stretch>
          </a:blipFill>
        </p:spPr>
        <p:txBody>
          <a:bodyPr/>
          <a:lstStyle/>
          <a:p>
            <a:endParaRPr lang="en-US"/>
          </a:p>
        </p:txBody>
      </p:sp>
      <p:grpSp>
        <p:nvGrpSpPr>
          <p:cNvPr id="6" name="Group 6"/>
          <p:cNvGrpSpPr/>
          <p:nvPr/>
        </p:nvGrpSpPr>
        <p:grpSpPr>
          <a:xfrm>
            <a:off x="7801570" y="710251"/>
            <a:ext cx="9245341" cy="1010158"/>
            <a:chOff x="0" y="0"/>
            <a:chExt cx="12327121" cy="1346877"/>
          </a:xfrm>
        </p:grpSpPr>
        <p:sp>
          <p:nvSpPr>
            <p:cNvPr id="7" name="Freeform 7"/>
            <p:cNvSpPr/>
            <p:nvPr/>
          </p:nvSpPr>
          <p:spPr>
            <a:xfrm>
              <a:off x="0" y="0"/>
              <a:ext cx="12327120" cy="1346877"/>
            </a:xfrm>
            <a:custGeom>
              <a:avLst/>
              <a:gdLst/>
              <a:ahLst/>
              <a:cxnLst/>
              <a:rect l="l" t="t" r="r" b="b"/>
              <a:pathLst>
                <a:path w="12327120" h="1346877">
                  <a:moveTo>
                    <a:pt x="0" y="0"/>
                  </a:moveTo>
                  <a:lnTo>
                    <a:pt x="12327120" y="0"/>
                  </a:lnTo>
                  <a:lnTo>
                    <a:pt x="12327120" y="1346877"/>
                  </a:lnTo>
                  <a:lnTo>
                    <a:pt x="0" y="1346877"/>
                  </a:lnTo>
                  <a:close/>
                </a:path>
              </a:pathLst>
            </a:custGeom>
            <a:solidFill>
              <a:srgbClr val="000000">
                <a:alpha val="0"/>
              </a:srgbClr>
            </a:solidFill>
          </p:spPr>
          <p:txBody>
            <a:bodyPr/>
            <a:lstStyle/>
            <a:p>
              <a:endParaRPr lang="en-US"/>
            </a:p>
          </p:txBody>
        </p:sp>
        <p:sp>
          <p:nvSpPr>
            <p:cNvPr id="8" name="TextBox 8"/>
            <p:cNvSpPr txBox="1"/>
            <p:nvPr/>
          </p:nvSpPr>
          <p:spPr>
            <a:xfrm>
              <a:off x="0" y="47625"/>
              <a:ext cx="12327121" cy="1299252"/>
            </a:xfrm>
            <a:prstGeom prst="rect">
              <a:avLst/>
            </a:prstGeom>
          </p:spPr>
          <p:txBody>
            <a:bodyPr lIns="0" tIns="0" rIns="0" bIns="0" rtlCol="0" anchor="t"/>
            <a:lstStyle/>
            <a:p>
              <a:pPr algn="l">
                <a:lnSpc>
                  <a:spcPts val="6187"/>
                </a:lnSpc>
              </a:pPr>
              <a:r>
                <a:rPr lang="en-US" sz="5500" b="1" spc="-100">
                  <a:solidFill>
                    <a:srgbClr val="D73AD7"/>
                  </a:solidFill>
                  <a:latin typeface="Source Serif Pro Bold"/>
                  <a:ea typeface="Source Serif Pro Bold"/>
                  <a:cs typeface="Source Serif Pro Bold"/>
                  <a:sym typeface="Source Serif Pro Bold"/>
                </a:rPr>
                <a:t>What is Mindful Eating?</a:t>
              </a:r>
            </a:p>
          </p:txBody>
        </p:sp>
      </p:grpSp>
      <p:sp>
        <p:nvSpPr>
          <p:cNvPr id="9" name="Freeform 9" descr="preencoded.png"/>
          <p:cNvSpPr/>
          <p:nvPr/>
        </p:nvSpPr>
        <p:spPr>
          <a:xfrm>
            <a:off x="7801570" y="1940272"/>
            <a:ext cx="1347936" cy="2714179"/>
          </a:xfrm>
          <a:custGeom>
            <a:avLst/>
            <a:gdLst/>
            <a:ahLst/>
            <a:cxnLst/>
            <a:rect l="l" t="t" r="r" b="b"/>
            <a:pathLst>
              <a:path w="1347936" h="2714179">
                <a:moveTo>
                  <a:pt x="0" y="0"/>
                </a:moveTo>
                <a:lnTo>
                  <a:pt x="1347936" y="0"/>
                </a:lnTo>
                <a:lnTo>
                  <a:pt x="1347936" y="2714179"/>
                </a:lnTo>
                <a:lnTo>
                  <a:pt x="0" y="2714179"/>
                </a:lnTo>
                <a:lnTo>
                  <a:pt x="0" y="0"/>
                </a:lnTo>
                <a:close/>
              </a:path>
            </a:pathLst>
          </a:custGeom>
          <a:blipFill>
            <a:blip r:embed="rId5"/>
            <a:stretch>
              <a:fillRect l="-162" r="-162"/>
            </a:stretch>
          </a:blipFill>
        </p:spPr>
        <p:txBody>
          <a:bodyPr/>
          <a:lstStyle/>
          <a:p>
            <a:endParaRPr lang="en-US"/>
          </a:p>
        </p:txBody>
      </p:sp>
      <p:grpSp>
        <p:nvGrpSpPr>
          <p:cNvPr id="10" name="Group 10"/>
          <p:cNvGrpSpPr/>
          <p:nvPr/>
        </p:nvGrpSpPr>
        <p:grpSpPr>
          <a:xfrm>
            <a:off x="9553872" y="2060473"/>
            <a:ext cx="3171676" cy="545656"/>
            <a:chOff x="0" y="0"/>
            <a:chExt cx="4228902" cy="727541"/>
          </a:xfrm>
        </p:grpSpPr>
        <p:sp>
          <p:nvSpPr>
            <p:cNvPr id="11" name="Freeform 11"/>
            <p:cNvSpPr/>
            <p:nvPr/>
          </p:nvSpPr>
          <p:spPr>
            <a:xfrm>
              <a:off x="0" y="0"/>
              <a:ext cx="4228902" cy="727541"/>
            </a:xfrm>
            <a:custGeom>
              <a:avLst/>
              <a:gdLst/>
              <a:ahLst/>
              <a:cxnLst/>
              <a:rect l="l" t="t" r="r" b="b"/>
              <a:pathLst>
                <a:path w="4228902" h="727541">
                  <a:moveTo>
                    <a:pt x="0" y="0"/>
                  </a:moveTo>
                  <a:lnTo>
                    <a:pt x="4228902" y="0"/>
                  </a:lnTo>
                  <a:lnTo>
                    <a:pt x="4228902" y="727541"/>
                  </a:lnTo>
                  <a:lnTo>
                    <a:pt x="0" y="727541"/>
                  </a:lnTo>
                  <a:close/>
                </a:path>
              </a:pathLst>
            </a:custGeom>
            <a:solidFill>
              <a:srgbClr val="000000">
                <a:alpha val="0"/>
              </a:srgbClr>
            </a:solidFill>
          </p:spPr>
          <p:txBody>
            <a:bodyPr/>
            <a:lstStyle/>
            <a:p>
              <a:endParaRPr lang="en-US"/>
            </a:p>
          </p:txBody>
        </p:sp>
        <p:sp>
          <p:nvSpPr>
            <p:cNvPr id="12" name="TextBox 12"/>
            <p:cNvSpPr txBox="1"/>
            <p:nvPr/>
          </p:nvSpPr>
          <p:spPr>
            <a:xfrm>
              <a:off x="0" y="57150"/>
              <a:ext cx="4228902" cy="670391"/>
            </a:xfrm>
            <a:prstGeom prst="rect">
              <a:avLst/>
            </a:prstGeom>
          </p:spPr>
          <p:txBody>
            <a:bodyPr lIns="0" tIns="0" rIns="0" bIns="0" rtlCol="0" anchor="t"/>
            <a:lstStyle/>
            <a:p>
              <a:pPr algn="l">
                <a:lnSpc>
                  <a:spcPts val="3062"/>
                </a:lnSpc>
              </a:pPr>
              <a:r>
                <a:rPr lang="en-US" sz="3000" b="1" spc="-50">
                  <a:solidFill>
                    <a:srgbClr val="272525"/>
                  </a:solidFill>
                  <a:latin typeface="Source Serif Pro Bold"/>
                  <a:ea typeface="Source Serif Pro Bold"/>
                  <a:cs typeface="Source Serif Pro Bold"/>
                  <a:sym typeface="Source Serif Pro Bold"/>
                </a:rPr>
                <a:t>Definition</a:t>
              </a:r>
            </a:p>
          </p:txBody>
        </p:sp>
      </p:grpSp>
      <p:grpSp>
        <p:nvGrpSpPr>
          <p:cNvPr id="13" name="Group 13"/>
          <p:cNvGrpSpPr/>
          <p:nvPr/>
        </p:nvGrpSpPr>
        <p:grpSpPr>
          <a:xfrm>
            <a:off x="9553872" y="2767756"/>
            <a:ext cx="7133928" cy="1617166"/>
            <a:chOff x="0" y="0"/>
            <a:chExt cx="10387410" cy="2156222"/>
          </a:xfrm>
        </p:grpSpPr>
        <p:sp>
          <p:nvSpPr>
            <p:cNvPr id="14" name="Freeform 14"/>
            <p:cNvSpPr/>
            <p:nvPr/>
          </p:nvSpPr>
          <p:spPr>
            <a:xfrm>
              <a:off x="0" y="0"/>
              <a:ext cx="10387410" cy="2156222"/>
            </a:xfrm>
            <a:custGeom>
              <a:avLst/>
              <a:gdLst/>
              <a:ahLst/>
              <a:cxnLst/>
              <a:rect l="l" t="t" r="r" b="b"/>
              <a:pathLst>
                <a:path w="10387410" h="2156222">
                  <a:moveTo>
                    <a:pt x="0" y="0"/>
                  </a:moveTo>
                  <a:lnTo>
                    <a:pt x="10387410" y="0"/>
                  </a:lnTo>
                  <a:lnTo>
                    <a:pt x="10387410" y="2156222"/>
                  </a:lnTo>
                  <a:lnTo>
                    <a:pt x="0" y="2156222"/>
                  </a:lnTo>
                  <a:close/>
                </a:path>
              </a:pathLst>
            </a:custGeom>
            <a:solidFill>
              <a:srgbClr val="000000">
                <a:alpha val="0"/>
              </a:srgbClr>
            </a:solidFill>
          </p:spPr>
          <p:txBody>
            <a:bodyPr/>
            <a:lstStyle/>
            <a:p>
              <a:endParaRPr lang="en-US"/>
            </a:p>
          </p:txBody>
        </p:sp>
        <p:sp>
          <p:nvSpPr>
            <p:cNvPr id="15" name="TextBox 15"/>
            <p:cNvSpPr txBox="1"/>
            <p:nvPr/>
          </p:nvSpPr>
          <p:spPr>
            <a:xfrm>
              <a:off x="0" y="-95250"/>
              <a:ext cx="10387410" cy="2251472"/>
            </a:xfrm>
            <a:prstGeom prst="rect">
              <a:avLst/>
            </a:prstGeom>
          </p:spPr>
          <p:txBody>
            <a:bodyPr lIns="0" tIns="0" rIns="0" bIns="0" rtlCol="0" anchor="t"/>
            <a:lstStyle/>
            <a:p>
              <a:pPr algn="l">
                <a:lnSpc>
                  <a:spcPts val="4187"/>
                </a:lnSpc>
              </a:pPr>
              <a:r>
                <a:rPr lang="en-US" sz="2625" spc="-42" dirty="0">
                  <a:solidFill>
                    <a:srgbClr val="272525"/>
                  </a:solidFill>
                  <a:latin typeface="Source Sans Pro"/>
                  <a:ea typeface="Source Sans Pro"/>
                  <a:cs typeface="Source Sans Pro"/>
                  <a:sym typeface="Source Sans Pro"/>
                </a:rPr>
                <a:t>Applying mindfulness principles to eating, focusing on intentional, nonjudgmental awareness of the present moment.</a:t>
              </a:r>
            </a:p>
          </p:txBody>
        </p:sp>
      </p:grpSp>
      <p:sp>
        <p:nvSpPr>
          <p:cNvPr id="16" name="Freeform 16" descr="preencoded.png"/>
          <p:cNvSpPr/>
          <p:nvPr/>
        </p:nvSpPr>
        <p:spPr>
          <a:xfrm>
            <a:off x="7801570" y="4654451"/>
            <a:ext cx="1347936" cy="2714179"/>
          </a:xfrm>
          <a:custGeom>
            <a:avLst/>
            <a:gdLst/>
            <a:ahLst/>
            <a:cxnLst/>
            <a:rect l="l" t="t" r="r" b="b"/>
            <a:pathLst>
              <a:path w="1347936" h="2714179">
                <a:moveTo>
                  <a:pt x="0" y="0"/>
                </a:moveTo>
                <a:lnTo>
                  <a:pt x="1347936" y="0"/>
                </a:lnTo>
                <a:lnTo>
                  <a:pt x="1347936" y="2714179"/>
                </a:lnTo>
                <a:lnTo>
                  <a:pt x="0" y="2714179"/>
                </a:lnTo>
                <a:lnTo>
                  <a:pt x="0" y="0"/>
                </a:lnTo>
                <a:close/>
              </a:path>
            </a:pathLst>
          </a:custGeom>
          <a:blipFill>
            <a:blip r:embed="rId6"/>
            <a:stretch>
              <a:fillRect l="-162" r="-162"/>
            </a:stretch>
          </a:blipFill>
        </p:spPr>
        <p:txBody>
          <a:bodyPr/>
          <a:lstStyle/>
          <a:p>
            <a:endParaRPr lang="en-US"/>
          </a:p>
        </p:txBody>
      </p:sp>
      <p:grpSp>
        <p:nvGrpSpPr>
          <p:cNvPr id="17" name="Group 17"/>
          <p:cNvGrpSpPr/>
          <p:nvPr/>
        </p:nvGrpSpPr>
        <p:grpSpPr>
          <a:xfrm>
            <a:off x="9553872" y="4774652"/>
            <a:ext cx="3171676" cy="545656"/>
            <a:chOff x="0" y="0"/>
            <a:chExt cx="4228902" cy="727541"/>
          </a:xfrm>
        </p:grpSpPr>
        <p:sp>
          <p:nvSpPr>
            <p:cNvPr id="18" name="Freeform 18"/>
            <p:cNvSpPr/>
            <p:nvPr/>
          </p:nvSpPr>
          <p:spPr>
            <a:xfrm>
              <a:off x="0" y="0"/>
              <a:ext cx="4228902" cy="727541"/>
            </a:xfrm>
            <a:custGeom>
              <a:avLst/>
              <a:gdLst/>
              <a:ahLst/>
              <a:cxnLst/>
              <a:rect l="l" t="t" r="r" b="b"/>
              <a:pathLst>
                <a:path w="4228902" h="727541">
                  <a:moveTo>
                    <a:pt x="0" y="0"/>
                  </a:moveTo>
                  <a:lnTo>
                    <a:pt x="4228902" y="0"/>
                  </a:lnTo>
                  <a:lnTo>
                    <a:pt x="4228902" y="727541"/>
                  </a:lnTo>
                  <a:lnTo>
                    <a:pt x="0" y="727541"/>
                  </a:lnTo>
                  <a:close/>
                </a:path>
              </a:pathLst>
            </a:custGeom>
            <a:solidFill>
              <a:srgbClr val="000000">
                <a:alpha val="0"/>
              </a:srgbClr>
            </a:solidFill>
          </p:spPr>
          <p:txBody>
            <a:bodyPr/>
            <a:lstStyle/>
            <a:p>
              <a:endParaRPr lang="en-US"/>
            </a:p>
          </p:txBody>
        </p:sp>
        <p:sp>
          <p:nvSpPr>
            <p:cNvPr id="19" name="TextBox 19"/>
            <p:cNvSpPr txBox="1"/>
            <p:nvPr/>
          </p:nvSpPr>
          <p:spPr>
            <a:xfrm>
              <a:off x="0" y="57150"/>
              <a:ext cx="4228902" cy="670391"/>
            </a:xfrm>
            <a:prstGeom prst="rect">
              <a:avLst/>
            </a:prstGeom>
          </p:spPr>
          <p:txBody>
            <a:bodyPr lIns="0" tIns="0" rIns="0" bIns="0" rtlCol="0" anchor="t"/>
            <a:lstStyle/>
            <a:p>
              <a:pPr algn="l">
                <a:lnSpc>
                  <a:spcPts val="3062"/>
                </a:lnSpc>
              </a:pPr>
              <a:r>
                <a:rPr lang="en-US" sz="3000" b="1" spc="-50">
                  <a:solidFill>
                    <a:srgbClr val="272525"/>
                  </a:solidFill>
                  <a:latin typeface="Source Serif Pro Bold"/>
                  <a:ea typeface="Source Serif Pro Bold"/>
                  <a:cs typeface="Source Serif Pro Bold"/>
                  <a:sym typeface="Source Serif Pro Bold"/>
                </a:rPr>
                <a:t>Approach</a:t>
              </a:r>
            </a:p>
          </p:txBody>
        </p:sp>
      </p:grpSp>
      <p:grpSp>
        <p:nvGrpSpPr>
          <p:cNvPr id="20" name="Group 20"/>
          <p:cNvGrpSpPr/>
          <p:nvPr/>
        </p:nvGrpSpPr>
        <p:grpSpPr>
          <a:xfrm>
            <a:off x="9553872" y="5481935"/>
            <a:ext cx="7133928" cy="1617166"/>
            <a:chOff x="0" y="0"/>
            <a:chExt cx="10387410" cy="2156222"/>
          </a:xfrm>
        </p:grpSpPr>
        <p:sp>
          <p:nvSpPr>
            <p:cNvPr id="21" name="Freeform 21"/>
            <p:cNvSpPr/>
            <p:nvPr/>
          </p:nvSpPr>
          <p:spPr>
            <a:xfrm>
              <a:off x="0" y="0"/>
              <a:ext cx="10387410" cy="2156222"/>
            </a:xfrm>
            <a:custGeom>
              <a:avLst/>
              <a:gdLst/>
              <a:ahLst/>
              <a:cxnLst/>
              <a:rect l="l" t="t" r="r" b="b"/>
              <a:pathLst>
                <a:path w="10387410" h="2156222">
                  <a:moveTo>
                    <a:pt x="0" y="0"/>
                  </a:moveTo>
                  <a:lnTo>
                    <a:pt x="10387410" y="0"/>
                  </a:lnTo>
                  <a:lnTo>
                    <a:pt x="10387410" y="2156222"/>
                  </a:lnTo>
                  <a:lnTo>
                    <a:pt x="0" y="2156222"/>
                  </a:lnTo>
                  <a:close/>
                </a:path>
              </a:pathLst>
            </a:custGeom>
            <a:solidFill>
              <a:srgbClr val="000000">
                <a:alpha val="0"/>
              </a:srgbClr>
            </a:solidFill>
          </p:spPr>
          <p:txBody>
            <a:bodyPr/>
            <a:lstStyle/>
            <a:p>
              <a:endParaRPr lang="en-US"/>
            </a:p>
          </p:txBody>
        </p:sp>
        <p:sp>
          <p:nvSpPr>
            <p:cNvPr id="22" name="TextBox 22"/>
            <p:cNvSpPr txBox="1"/>
            <p:nvPr/>
          </p:nvSpPr>
          <p:spPr>
            <a:xfrm>
              <a:off x="0" y="-95250"/>
              <a:ext cx="10387410" cy="2251472"/>
            </a:xfrm>
            <a:prstGeom prst="rect">
              <a:avLst/>
            </a:prstGeom>
          </p:spPr>
          <p:txBody>
            <a:bodyPr lIns="0" tIns="0" rIns="0" bIns="0" rtlCol="0" anchor="t"/>
            <a:lstStyle/>
            <a:p>
              <a:pPr algn="l">
                <a:lnSpc>
                  <a:spcPts val="4187"/>
                </a:lnSpc>
              </a:pPr>
              <a:r>
                <a:rPr lang="en-US" sz="2625" spc="-42" dirty="0">
                  <a:solidFill>
                    <a:srgbClr val="272525"/>
                  </a:solidFill>
                  <a:latin typeface="Source Sans Pro"/>
                  <a:ea typeface="Source Sans Pro"/>
                  <a:cs typeface="Source Sans Pro"/>
                  <a:sym typeface="Source Sans Pro"/>
                </a:rPr>
                <a:t>Process-driven, encouraging savoring food and tuning into internal cues like hunger and satiety (</a:t>
              </a:r>
              <a:r>
                <a:rPr lang="en-US" sz="2625" spc="-42" dirty="0" err="1">
                  <a:solidFill>
                    <a:srgbClr val="272525"/>
                  </a:solidFill>
                  <a:latin typeface="Source Sans Pro"/>
                  <a:ea typeface="Source Sans Pro"/>
                  <a:cs typeface="Source Sans Pro"/>
                  <a:sym typeface="Source Sans Pro"/>
                </a:rPr>
                <a:t>Framson</a:t>
              </a:r>
              <a:r>
                <a:rPr lang="en-US" sz="2625" spc="-42" dirty="0">
                  <a:solidFill>
                    <a:srgbClr val="272525"/>
                  </a:solidFill>
                  <a:latin typeface="Source Sans Pro"/>
                  <a:ea typeface="Source Sans Pro"/>
                  <a:cs typeface="Source Sans Pro"/>
                  <a:sym typeface="Source Sans Pro"/>
                </a:rPr>
                <a:t> et al., 2009; Nelson, 2017).</a:t>
              </a:r>
            </a:p>
          </p:txBody>
        </p:sp>
      </p:grpSp>
      <p:sp>
        <p:nvSpPr>
          <p:cNvPr id="23" name="Freeform 23" descr="preencoded.png"/>
          <p:cNvSpPr/>
          <p:nvPr/>
        </p:nvSpPr>
        <p:spPr>
          <a:xfrm>
            <a:off x="7801570" y="7368629"/>
            <a:ext cx="1347936" cy="2175122"/>
          </a:xfrm>
          <a:custGeom>
            <a:avLst/>
            <a:gdLst/>
            <a:ahLst/>
            <a:cxnLst/>
            <a:rect l="l" t="t" r="r" b="b"/>
            <a:pathLst>
              <a:path w="1347936" h="2175122">
                <a:moveTo>
                  <a:pt x="0" y="0"/>
                </a:moveTo>
                <a:lnTo>
                  <a:pt x="1347936" y="0"/>
                </a:lnTo>
                <a:lnTo>
                  <a:pt x="1347936" y="2175122"/>
                </a:lnTo>
                <a:lnTo>
                  <a:pt x="0" y="2175122"/>
                </a:lnTo>
                <a:lnTo>
                  <a:pt x="0" y="0"/>
                </a:lnTo>
                <a:close/>
              </a:path>
            </a:pathLst>
          </a:custGeom>
          <a:blipFill>
            <a:blip r:embed="rId7"/>
            <a:stretch>
              <a:fillRect l="-250" r="-250"/>
            </a:stretch>
          </a:blipFill>
        </p:spPr>
        <p:txBody>
          <a:bodyPr/>
          <a:lstStyle/>
          <a:p>
            <a:endParaRPr lang="en-US"/>
          </a:p>
        </p:txBody>
      </p:sp>
      <p:grpSp>
        <p:nvGrpSpPr>
          <p:cNvPr id="24" name="Group 24"/>
          <p:cNvGrpSpPr/>
          <p:nvPr/>
        </p:nvGrpSpPr>
        <p:grpSpPr>
          <a:xfrm>
            <a:off x="9553872" y="7488831"/>
            <a:ext cx="3171676" cy="545656"/>
            <a:chOff x="0" y="0"/>
            <a:chExt cx="4228902" cy="727541"/>
          </a:xfrm>
        </p:grpSpPr>
        <p:sp>
          <p:nvSpPr>
            <p:cNvPr id="25" name="Freeform 25"/>
            <p:cNvSpPr/>
            <p:nvPr/>
          </p:nvSpPr>
          <p:spPr>
            <a:xfrm>
              <a:off x="0" y="0"/>
              <a:ext cx="4228902" cy="727541"/>
            </a:xfrm>
            <a:custGeom>
              <a:avLst/>
              <a:gdLst/>
              <a:ahLst/>
              <a:cxnLst/>
              <a:rect l="l" t="t" r="r" b="b"/>
              <a:pathLst>
                <a:path w="4228902" h="727541">
                  <a:moveTo>
                    <a:pt x="0" y="0"/>
                  </a:moveTo>
                  <a:lnTo>
                    <a:pt x="4228902" y="0"/>
                  </a:lnTo>
                  <a:lnTo>
                    <a:pt x="4228902" y="727541"/>
                  </a:lnTo>
                  <a:lnTo>
                    <a:pt x="0" y="727541"/>
                  </a:lnTo>
                  <a:close/>
                </a:path>
              </a:pathLst>
            </a:custGeom>
            <a:solidFill>
              <a:srgbClr val="000000">
                <a:alpha val="0"/>
              </a:srgbClr>
            </a:solidFill>
          </p:spPr>
          <p:txBody>
            <a:bodyPr/>
            <a:lstStyle/>
            <a:p>
              <a:endParaRPr lang="en-US"/>
            </a:p>
          </p:txBody>
        </p:sp>
        <p:sp>
          <p:nvSpPr>
            <p:cNvPr id="26" name="TextBox 26"/>
            <p:cNvSpPr txBox="1"/>
            <p:nvPr/>
          </p:nvSpPr>
          <p:spPr>
            <a:xfrm>
              <a:off x="0" y="57150"/>
              <a:ext cx="4228902" cy="670391"/>
            </a:xfrm>
            <a:prstGeom prst="rect">
              <a:avLst/>
            </a:prstGeom>
          </p:spPr>
          <p:txBody>
            <a:bodyPr lIns="0" tIns="0" rIns="0" bIns="0" rtlCol="0" anchor="t"/>
            <a:lstStyle/>
            <a:p>
              <a:pPr algn="l">
                <a:lnSpc>
                  <a:spcPts val="3062"/>
                </a:lnSpc>
              </a:pPr>
              <a:r>
                <a:rPr lang="en-US" sz="3000" b="1" spc="-50">
                  <a:solidFill>
                    <a:srgbClr val="272525"/>
                  </a:solidFill>
                  <a:latin typeface="Source Serif Pro Bold"/>
                  <a:ea typeface="Source Serif Pro Bold"/>
                  <a:cs typeface="Source Serif Pro Bold"/>
                  <a:sym typeface="Source Serif Pro Bold"/>
                </a:rPr>
                <a:t>Benefits</a:t>
              </a:r>
            </a:p>
          </p:txBody>
        </p:sp>
      </p:grpSp>
      <p:grpSp>
        <p:nvGrpSpPr>
          <p:cNvPr id="27" name="Group 27"/>
          <p:cNvGrpSpPr/>
          <p:nvPr/>
        </p:nvGrpSpPr>
        <p:grpSpPr>
          <a:xfrm>
            <a:off x="9553872" y="8196114"/>
            <a:ext cx="7493038" cy="1078111"/>
            <a:chOff x="0" y="0"/>
            <a:chExt cx="10273903" cy="1437482"/>
          </a:xfrm>
        </p:grpSpPr>
        <p:sp>
          <p:nvSpPr>
            <p:cNvPr id="28" name="Freeform 28"/>
            <p:cNvSpPr/>
            <p:nvPr/>
          </p:nvSpPr>
          <p:spPr>
            <a:xfrm>
              <a:off x="0" y="0"/>
              <a:ext cx="10273903" cy="1437482"/>
            </a:xfrm>
            <a:custGeom>
              <a:avLst/>
              <a:gdLst/>
              <a:ahLst/>
              <a:cxnLst/>
              <a:rect l="l" t="t" r="r" b="b"/>
              <a:pathLst>
                <a:path w="10273903" h="1437482">
                  <a:moveTo>
                    <a:pt x="0" y="0"/>
                  </a:moveTo>
                  <a:lnTo>
                    <a:pt x="10273903" y="0"/>
                  </a:lnTo>
                  <a:lnTo>
                    <a:pt x="10273903" y="1437482"/>
                  </a:lnTo>
                  <a:lnTo>
                    <a:pt x="0" y="1437482"/>
                  </a:lnTo>
                  <a:close/>
                </a:path>
              </a:pathLst>
            </a:custGeom>
            <a:solidFill>
              <a:srgbClr val="000000">
                <a:alpha val="0"/>
              </a:srgbClr>
            </a:solidFill>
          </p:spPr>
          <p:txBody>
            <a:bodyPr/>
            <a:lstStyle/>
            <a:p>
              <a:endParaRPr lang="en-US"/>
            </a:p>
          </p:txBody>
        </p:sp>
        <p:sp>
          <p:nvSpPr>
            <p:cNvPr id="29" name="TextBox 29"/>
            <p:cNvSpPr txBox="1"/>
            <p:nvPr/>
          </p:nvSpPr>
          <p:spPr>
            <a:xfrm>
              <a:off x="0" y="-95250"/>
              <a:ext cx="10273903" cy="1532732"/>
            </a:xfrm>
            <a:prstGeom prst="rect">
              <a:avLst/>
            </a:prstGeom>
          </p:spPr>
          <p:txBody>
            <a:bodyPr lIns="0" tIns="0" rIns="0" bIns="0" rtlCol="0" anchor="t"/>
            <a:lstStyle/>
            <a:p>
              <a:pPr algn="l">
                <a:lnSpc>
                  <a:spcPts val="4187"/>
                </a:lnSpc>
              </a:pPr>
              <a:r>
                <a:rPr lang="en-US" sz="2625" spc="-42" dirty="0">
                  <a:solidFill>
                    <a:srgbClr val="272525"/>
                  </a:solidFill>
                  <a:latin typeface="Source Sans Pro"/>
                  <a:ea typeface="Source Sans Pro"/>
                  <a:cs typeface="Source Sans Pro"/>
                  <a:sym typeface="Source Sans Pro"/>
                </a:rPr>
                <a:t>Promotes deeper connection with body and food, interrupting automatic and emotional eating patterns.</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descr="preencoded.png"/>
          <p:cNvSpPr/>
          <p:nvPr/>
        </p:nvSpPr>
        <p:spPr>
          <a:xfrm>
            <a:off x="0" y="0"/>
            <a:ext cx="18288000" cy="3449539"/>
          </a:xfrm>
          <a:custGeom>
            <a:avLst/>
            <a:gdLst/>
            <a:ahLst/>
            <a:cxnLst/>
            <a:rect l="l" t="t" r="r" b="b"/>
            <a:pathLst>
              <a:path w="18288000" h="3449539">
                <a:moveTo>
                  <a:pt x="0" y="0"/>
                </a:moveTo>
                <a:lnTo>
                  <a:pt x="18288000" y="0"/>
                </a:lnTo>
                <a:lnTo>
                  <a:pt x="18288000" y="3449539"/>
                </a:lnTo>
                <a:lnTo>
                  <a:pt x="0" y="3449539"/>
                </a:lnTo>
                <a:lnTo>
                  <a:pt x="0" y="0"/>
                </a:lnTo>
                <a:close/>
              </a:path>
            </a:pathLst>
          </a:custGeom>
          <a:blipFill>
            <a:blip r:embed="rId4"/>
            <a:stretch>
              <a:fillRect l="-21" r="-21"/>
            </a:stretch>
          </a:blipFill>
        </p:spPr>
        <p:txBody>
          <a:bodyPr/>
          <a:lstStyle/>
          <a:p>
            <a:endParaRPr lang="en-US"/>
          </a:p>
        </p:txBody>
      </p:sp>
      <p:grpSp>
        <p:nvGrpSpPr>
          <p:cNvPr id="4" name="Group 4"/>
          <p:cNvGrpSpPr/>
          <p:nvPr/>
        </p:nvGrpSpPr>
        <p:grpSpPr>
          <a:xfrm>
            <a:off x="965895" y="3882063"/>
            <a:ext cx="11982004" cy="811560"/>
            <a:chOff x="0" y="0"/>
            <a:chExt cx="15976005" cy="1082080"/>
          </a:xfrm>
        </p:grpSpPr>
        <p:sp>
          <p:nvSpPr>
            <p:cNvPr id="5" name="Freeform 5"/>
            <p:cNvSpPr/>
            <p:nvPr/>
          </p:nvSpPr>
          <p:spPr>
            <a:xfrm>
              <a:off x="0" y="0"/>
              <a:ext cx="15976005" cy="1082080"/>
            </a:xfrm>
            <a:custGeom>
              <a:avLst/>
              <a:gdLst/>
              <a:ahLst/>
              <a:cxnLst/>
              <a:rect l="l" t="t" r="r" b="b"/>
              <a:pathLst>
                <a:path w="15976005" h="1082080">
                  <a:moveTo>
                    <a:pt x="0" y="0"/>
                  </a:moveTo>
                  <a:lnTo>
                    <a:pt x="15976005" y="0"/>
                  </a:lnTo>
                  <a:lnTo>
                    <a:pt x="15976005" y="1082080"/>
                  </a:lnTo>
                  <a:lnTo>
                    <a:pt x="0" y="1082080"/>
                  </a:lnTo>
                  <a:close/>
                </a:path>
              </a:pathLst>
            </a:custGeom>
            <a:solidFill>
              <a:srgbClr val="000000">
                <a:alpha val="0"/>
              </a:srgbClr>
            </a:solidFill>
          </p:spPr>
          <p:txBody>
            <a:bodyPr/>
            <a:lstStyle/>
            <a:p>
              <a:endParaRPr lang="en-US"/>
            </a:p>
          </p:txBody>
        </p:sp>
        <p:sp>
          <p:nvSpPr>
            <p:cNvPr id="6" name="TextBox 6"/>
            <p:cNvSpPr txBox="1"/>
            <p:nvPr/>
          </p:nvSpPr>
          <p:spPr>
            <a:xfrm>
              <a:off x="0" y="28575"/>
              <a:ext cx="15976005" cy="1053505"/>
            </a:xfrm>
            <a:prstGeom prst="rect">
              <a:avLst/>
            </a:prstGeom>
          </p:spPr>
          <p:txBody>
            <a:bodyPr lIns="0" tIns="0" rIns="0" bIns="0" rtlCol="0" anchor="t"/>
            <a:lstStyle/>
            <a:p>
              <a:pPr algn="l">
                <a:lnSpc>
                  <a:spcPts val="6374"/>
                </a:lnSpc>
              </a:pPr>
              <a:r>
                <a:rPr lang="en-US" sz="5500" b="1" spc="-102" dirty="0">
                  <a:solidFill>
                    <a:srgbClr val="D73AD7"/>
                  </a:solidFill>
                  <a:latin typeface="Source Serif Pro Bold"/>
                  <a:ea typeface="Source Serif Pro Bold"/>
                  <a:cs typeface="Source Serif Pro Bold"/>
                  <a:sym typeface="Source Serif Pro Bold"/>
                </a:rPr>
                <a:t>Evidence-Based Benefits of Mindful Eating</a:t>
              </a:r>
            </a:p>
          </p:txBody>
        </p:sp>
      </p:grpSp>
      <p:grpSp>
        <p:nvGrpSpPr>
          <p:cNvPr id="7" name="Group 7"/>
          <p:cNvGrpSpPr/>
          <p:nvPr/>
        </p:nvGrpSpPr>
        <p:grpSpPr>
          <a:xfrm>
            <a:off x="965895" y="5657106"/>
            <a:ext cx="9111088" cy="489661"/>
            <a:chOff x="0" y="0"/>
            <a:chExt cx="12148117" cy="652882"/>
          </a:xfrm>
        </p:grpSpPr>
        <p:sp>
          <p:nvSpPr>
            <p:cNvPr id="8" name="Freeform 8"/>
            <p:cNvSpPr/>
            <p:nvPr/>
          </p:nvSpPr>
          <p:spPr>
            <a:xfrm>
              <a:off x="0" y="0"/>
              <a:ext cx="12148117" cy="652882"/>
            </a:xfrm>
            <a:custGeom>
              <a:avLst/>
              <a:gdLst/>
              <a:ahLst/>
              <a:cxnLst/>
              <a:rect l="l" t="t" r="r" b="b"/>
              <a:pathLst>
                <a:path w="12148117" h="652882">
                  <a:moveTo>
                    <a:pt x="0" y="0"/>
                  </a:moveTo>
                  <a:lnTo>
                    <a:pt x="12148117" y="0"/>
                  </a:lnTo>
                  <a:lnTo>
                    <a:pt x="12148117" y="652882"/>
                  </a:lnTo>
                  <a:lnTo>
                    <a:pt x="0" y="652882"/>
                  </a:lnTo>
                  <a:close/>
                </a:path>
              </a:pathLst>
            </a:custGeom>
            <a:solidFill>
              <a:srgbClr val="000000">
                <a:alpha val="0"/>
              </a:srgbClr>
            </a:solidFill>
          </p:spPr>
          <p:txBody>
            <a:bodyPr/>
            <a:lstStyle/>
            <a:p>
              <a:endParaRPr lang="en-US"/>
            </a:p>
          </p:txBody>
        </p:sp>
        <p:sp>
          <p:nvSpPr>
            <p:cNvPr id="9" name="TextBox 9"/>
            <p:cNvSpPr txBox="1"/>
            <p:nvPr/>
          </p:nvSpPr>
          <p:spPr>
            <a:xfrm>
              <a:off x="0" y="-19050"/>
              <a:ext cx="12148117" cy="671932"/>
            </a:xfrm>
            <a:prstGeom prst="rect">
              <a:avLst/>
            </a:prstGeom>
          </p:spPr>
          <p:txBody>
            <a:bodyPr lIns="0" tIns="0" rIns="0" bIns="0" rtlCol="0" anchor="t"/>
            <a:lstStyle/>
            <a:p>
              <a:pPr algn="l">
                <a:lnSpc>
                  <a:spcPts val="3442"/>
                </a:lnSpc>
              </a:pPr>
              <a:r>
                <a:rPr lang="en-US" sz="2700" b="1" spc="-55">
                  <a:solidFill>
                    <a:srgbClr val="D73AD7"/>
                  </a:solidFill>
                  <a:latin typeface="Source Serif Pro Bold"/>
                  <a:ea typeface="Source Serif Pro Bold"/>
                  <a:cs typeface="Source Serif Pro Bold"/>
                  <a:sym typeface="Source Serif Pro Bold"/>
                </a:rPr>
                <a:t>Overview of Mindfulness-Based Interventions (MBIs)</a:t>
              </a:r>
            </a:p>
          </p:txBody>
        </p:sp>
      </p:grpSp>
      <p:grpSp>
        <p:nvGrpSpPr>
          <p:cNvPr id="10" name="Group 10"/>
          <p:cNvGrpSpPr/>
          <p:nvPr/>
        </p:nvGrpSpPr>
        <p:grpSpPr>
          <a:xfrm>
            <a:off x="965895" y="6476851"/>
            <a:ext cx="16356211" cy="441424"/>
            <a:chOff x="0" y="0"/>
            <a:chExt cx="21808282" cy="588565"/>
          </a:xfrm>
        </p:grpSpPr>
        <p:sp>
          <p:nvSpPr>
            <p:cNvPr id="11" name="Freeform 11"/>
            <p:cNvSpPr/>
            <p:nvPr/>
          </p:nvSpPr>
          <p:spPr>
            <a:xfrm>
              <a:off x="0" y="0"/>
              <a:ext cx="21808281" cy="588565"/>
            </a:xfrm>
            <a:custGeom>
              <a:avLst/>
              <a:gdLst/>
              <a:ahLst/>
              <a:cxnLst/>
              <a:rect l="l" t="t" r="r" b="b"/>
              <a:pathLst>
                <a:path w="21808281" h="588565">
                  <a:moveTo>
                    <a:pt x="0" y="0"/>
                  </a:moveTo>
                  <a:lnTo>
                    <a:pt x="21808281" y="0"/>
                  </a:lnTo>
                  <a:lnTo>
                    <a:pt x="21808281" y="588565"/>
                  </a:lnTo>
                  <a:lnTo>
                    <a:pt x="0" y="588565"/>
                  </a:lnTo>
                  <a:close/>
                </a:path>
              </a:pathLst>
            </a:custGeom>
            <a:solidFill>
              <a:srgbClr val="000000">
                <a:alpha val="0"/>
              </a:srgbClr>
            </a:solidFill>
          </p:spPr>
          <p:txBody>
            <a:bodyPr/>
            <a:lstStyle/>
            <a:p>
              <a:endParaRPr lang="en-US"/>
            </a:p>
          </p:txBody>
        </p:sp>
        <p:sp>
          <p:nvSpPr>
            <p:cNvPr id="12" name="TextBox 12"/>
            <p:cNvSpPr txBox="1"/>
            <p:nvPr/>
          </p:nvSpPr>
          <p:spPr>
            <a:xfrm>
              <a:off x="0" y="-85725"/>
              <a:ext cx="21808282" cy="674290"/>
            </a:xfrm>
            <a:prstGeom prst="rect">
              <a:avLst/>
            </a:prstGeom>
          </p:spPr>
          <p:txBody>
            <a:bodyPr lIns="0" tIns="0" rIns="0" bIns="0" rtlCol="0" anchor="t"/>
            <a:lstStyle/>
            <a:p>
              <a:pPr algn="l">
                <a:lnSpc>
                  <a:spcPts val="3558"/>
                </a:lnSpc>
              </a:pPr>
              <a:r>
                <a:rPr lang="en-US" sz="2199" spc="-45" dirty="0">
                  <a:solidFill>
                    <a:srgbClr val="272525"/>
                  </a:solidFill>
                  <a:latin typeface="Source Sans Pro"/>
                  <a:ea typeface="Source Sans Pro"/>
                  <a:cs typeface="Source Sans Pro"/>
                  <a:sym typeface="Source Sans Pro"/>
                </a:rPr>
                <a:t>Mindful eating is often part of broader </a:t>
              </a:r>
              <a:r>
                <a:rPr lang="en-US" sz="2199" b="1" spc="-45" dirty="0">
                  <a:solidFill>
                    <a:srgbClr val="272525"/>
                  </a:solidFill>
                  <a:latin typeface="Source Sans Pro Bold"/>
                  <a:ea typeface="Source Sans Pro Bold"/>
                  <a:cs typeface="Source Sans Pro Bold"/>
                  <a:sym typeface="Source Sans Pro Bold"/>
                </a:rPr>
                <a:t>mindfulness-based interventions (MBIs)</a:t>
              </a:r>
              <a:r>
                <a:rPr lang="en-US" sz="2199" spc="-45" dirty="0">
                  <a:solidFill>
                    <a:srgbClr val="272525"/>
                  </a:solidFill>
                  <a:latin typeface="Source Sans Pro"/>
                  <a:ea typeface="Source Sans Pro"/>
                  <a:cs typeface="Source Sans Pro"/>
                  <a:sym typeface="Source Sans Pro"/>
                </a:rPr>
                <a:t> like </a:t>
              </a:r>
              <a:r>
                <a:rPr lang="en-US" sz="2199" b="1" spc="-45" dirty="0">
                  <a:solidFill>
                    <a:srgbClr val="272525"/>
                  </a:solidFill>
                  <a:latin typeface="Source Sans Pro Bold"/>
                  <a:ea typeface="Source Sans Pro Bold"/>
                  <a:cs typeface="Source Sans Pro Bold"/>
                  <a:sym typeface="Source Sans Pro Bold"/>
                </a:rPr>
                <a:t>Mindfulness-Based Eating Awareness Training (MB-EAT)</a:t>
              </a:r>
              <a:r>
                <a:rPr lang="en-US" sz="2199" spc="-45" dirty="0">
                  <a:solidFill>
                    <a:srgbClr val="272525"/>
                  </a:solidFill>
                  <a:latin typeface="Source Sans Pro"/>
                  <a:ea typeface="Source Sans Pro"/>
                  <a:cs typeface="Source Sans Pro"/>
                  <a:sym typeface="Source Sans Pro"/>
                </a:rPr>
                <a:t>. </a:t>
              </a:r>
            </a:p>
          </p:txBody>
        </p:sp>
      </p:grpSp>
      <p:grpSp>
        <p:nvGrpSpPr>
          <p:cNvPr id="13" name="Group 13"/>
          <p:cNvGrpSpPr/>
          <p:nvPr/>
        </p:nvGrpSpPr>
        <p:grpSpPr>
          <a:xfrm>
            <a:off x="965895" y="7228731"/>
            <a:ext cx="16356211" cy="882849"/>
            <a:chOff x="0" y="0"/>
            <a:chExt cx="21808282" cy="1177132"/>
          </a:xfrm>
        </p:grpSpPr>
        <p:sp>
          <p:nvSpPr>
            <p:cNvPr id="14" name="Freeform 14"/>
            <p:cNvSpPr/>
            <p:nvPr/>
          </p:nvSpPr>
          <p:spPr>
            <a:xfrm>
              <a:off x="0" y="0"/>
              <a:ext cx="21808281" cy="1177132"/>
            </a:xfrm>
            <a:custGeom>
              <a:avLst/>
              <a:gdLst/>
              <a:ahLst/>
              <a:cxnLst/>
              <a:rect l="l" t="t" r="r" b="b"/>
              <a:pathLst>
                <a:path w="21808281" h="1177132">
                  <a:moveTo>
                    <a:pt x="0" y="0"/>
                  </a:moveTo>
                  <a:lnTo>
                    <a:pt x="21808281" y="0"/>
                  </a:lnTo>
                  <a:lnTo>
                    <a:pt x="21808281" y="1177132"/>
                  </a:lnTo>
                  <a:lnTo>
                    <a:pt x="0" y="1177132"/>
                  </a:lnTo>
                  <a:close/>
                </a:path>
              </a:pathLst>
            </a:custGeom>
            <a:solidFill>
              <a:srgbClr val="000000">
                <a:alpha val="0"/>
              </a:srgbClr>
            </a:solidFill>
          </p:spPr>
          <p:txBody>
            <a:bodyPr/>
            <a:lstStyle/>
            <a:p>
              <a:endParaRPr lang="en-US"/>
            </a:p>
          </p:txBody>
        </p:sp>
        <p:sp>
          <p:nvSpPr>
            <p:cNvPr id="15" name="TextBox 15"/>
            <p:cNvSpPr txBox="1"/>
            <p:nvPr/>
          </p:nvSpPr>
          <p:spPr>
            <a:xfrm>
              <a:off x="0" y="-95250"/>
              <a:ext cx="21808282" cy="1272382"/>
            </a:xfrm>
            <a:prstGeom prst="rect">
              <a:avLst/>
            </a:prstGeom>
          </p:spPr>
          <p:txBody>
            <a:bodyPr lIns="0" tIns="0" rIns="0" bIns="0" rtlCol="0" anchor="t"/>
            <a:lstStyle/>
            <a:p>
              <a:pPr algn="l">
                <a:lnSpc>
                  <a:spcPts val="3437"/>
                </a:lnSpc>
              </a:pPr>
              <a:r>
                <a:rPr lang="en-US" sz="2125" spc="-43">
                  <a:solidFill>
                    <a:srgbClr val="272525"/>
                  </a:solidFill>
                  <a:latin typeface="Source Sans Pro"/>
                  <a:ea typeface="Source Sans Pro"/>
                  <a:cs typeface="Source Sans Pro"/>
                  <a:sym typeface="Source Sans Pro"/>
                </a:rPr>
                <a:t>Other MBIs, such as </a:t>
              </a:r>
              <a:r>
                <a:rPr lang="en-US" sz="2125" b="1" spc="-43">
                  <a:solidFill>
                    <a:srgbClr val="272525"/>
                  </a:solidFill>
                  <a:latin typeface="Source Sans Pro Bold"/>
                  <a:ea typeface="Source Sans Pro Bold"/>
                  <a:cs typeface="Source Sans Pro Bold"/>
                  <a:sym typeface="Source Sans Pro Bold"/>
                </a:rPr>
                <a:t>Acceptance and Commitment Therapy (ACT)</a:t>
              </a:r>
              <a:r>
                <a:rPr lang="en-US" sz="2125" spc="-43">
                  <a:solidFill>
                    <a:srgbClr val="272525"/>
                  </a:solidFill>
                  <a:latin typeface="Source Sans Pro"/>
                  <a:ea typeface="Source Sans Pro"/>
                  <a:cs typeface="Source Sans Pro"/>
                  <a:sym typeface="Source Sans Pro"/>
                </a:rPr>
                <a:t> and </a:t>
              </a:r>
              <a:r>
                <a:rPr lang="en-US" sz="2125" b="1" spc="-43">
                  <a:solidFill>
                    <a:srgbClr val="272525"/>
                  </a:solidFill>
                  <a:latin typeface="Source Sans Pro Bold"/>
                  <a:ea typeface="Source Sans Pro Bold"/>
                  <a:cs typeface="Source Sans Pro Bold"/>
                  <a:sym typeface="Source Sans Pro Bold"/>
                </a:rPr>
                <a:t>Dialectical Behavior Therapy (DBT)</a:t>
              </a:r>
              <a:r>
                <a:rPr lang="en-US" sz="2125" spc="-43">
                  <a:solidFill>
                    <a:srgbClr val="272525"/>
                  </a:solidFill>
                  <a:latin typeface="Source Sans Pro"/>
                  <a:ea typeface="Source Sans Pro"/>
                  <a:cs typeface="Source Sans Pro"/>
                  <a:sym typeface="Source Sans Pro"/>
                </a:rPr>
                <a:t>, use mindfulness to improve eating habits (Lawlor et al., 2020; Mercado et al., 2021).</a:t>
              </a:r>
            </a:p>
          </p:txBody>
        </p:sp>
      </p:grpSp>
      <p:grpSp>
        <p:nvGrpSpPr>
          <p:cNvPr id="16" name="Group 16"/>
          <p:cNvGrpSpPr/>
          <p:nvPr/>
        </p:nvGrpSpPr>
        <p:grpSpPr>
          <a:xfrm>
            <a:off x="965895" y="8422035"/>
            <a:ext cx="16356211" cy="882849"/>
            <a:chOff x="0" y="0"/>
            <a:chExt cx="21808282" cy="1177132"/>
          </a:xfrm>
        </p:grpSpPr>
        <p:sp>
          <p:nvSpPr>
            <p:cNvPr id="17" name="Freeform 17"/>
            <p:cNvSpPr/>
            <p:nvPr/>
          </p:nvSpPr>
          <p:spPr>
            <a:xfrm>
              <a:off x="0" y="0"/>
              <a:ext cx="21808281" cy="1177132"/>
            </a:xfrm>
            <a:custGeom>
              <a:avLst/>
              <a:gdLst/>
              <a:ahLst/>
              <a:cxnLst/>
              <a:rect l="l" t="t" r="r" b="b"/>
              <a:pathLst>
                <a:path w="21808281" h="1177132">
                  <a:moveTo>
                    <a:pt x="0" y="0"/>
                  </a:moveTo>
                  <a:lnTo>
                    <a:pt x="21808281" y="0"/>
                  </a:lnTo>
                  <a:lnTo>
                    <a:pt x="21808281" y="1177132"/>
                  </a:lnTo>
                  <a:lnTo>
                    <a:pt x="0" y="1177132"/>
                  </a:lnTo>
                  <a:close/>
                </a:path>
              </a:pathLst>
            </a:custGeom>
            <a:solidFill>
              <a:srgbClr val="000000">
                <a:alpha val="0"/>
              </a:srgbClr>
            </a:solidFill>
          </p:spPr>
          <p:txBody>
            <a:bodyPr/>
            <a:lstStyle/>
            <a:p>
              <a:endParaRPr lang="en-US"/>
            </a:p>
          </p:txBody>
        </p:sp>
        <p:sp>
          <p:nvSpPr>
            <p:cNvPr id="18" name="TextBox 18"/>
            <p:cNvSpPr txBox="1"/>
            <p:nvPr/>
          </p:nvSpPr>
          <p:spPr>
            <a:xfrm>
              <a:off x="0" y="-85725"/>
              <a:ext cx="21808282" cy="1262857"/>
            </a:xfrm>
            <a:prstGeom prst="rect">
              <a:avLst/>
            </a:prstGeom>
          </p:spPr>
          <p:txBody>
            <a:bodyPr lIns="0" tIns="0" rIns="0" bIns="0" rtlCol="0" anchor="t"/>
            <a:lstStyle/>
            <a:p>
              <a:pPr algn="l">
                <a:lnSpc>
                  <a:spcPts val="3558"/>
                </a:lnSpc>
              </a:pPr>
              <a:r>
                <a:rPr lang="en-US" sz="2199" spc="-45">
                  <a:solidFill>
                    <a:srgbClr val="272525"/>
                  </a:solidFill>
                  <a:latin typeface="Source Sans Pro"/>
                  <a:ea typeface="Source Sans Pro"/>
                  <a:cs typeface="Source Sans Pro"/>
                  <a:sym typeface="Source Sans Pro"/>
                </a:rPr>
                <a:t>Research indicates MBIs can </a:t>
              </a:r>
              <a:r>
                <a:rPr lang="en-US" sz="2199" b="1" spc="-45">
                  <a:solidFill>
                    <a:srgbClr val="272525"/>
                  </a:solidFill>
                  <a:latin typeface="Source Sans Pro Bold"/>
                  <a:ea typeface="Source Sans Pro Bold"/>
                  <a:cs typeface="Source Sans Pro Bold"/>
                  <a:sym typeface="Source Sans Pro Bold"/>
                </a:rPr>
                <a:t>reduce maladaptive eating behaviors, improve weight outcomes, diabetes-sepcific outcomes, and enhance well-being</a:t>
              </a:r>
              <a:r>
                <a:rPr lang="en-US" sz="2199" spc="-45">
                  <a:solidFill>
                    <a:srgbClr val="272525"/>
                  </a:solidFill>
                  <a:latin typeface="Source Sans Pro"/>
                  <a:ea typeface="Source Sans Pro"/>
                  <a:cs typeface="Source Sans Pro"/>
                  <a:sym typeface="Source Sans Pro"/>
                </a:rPr>
                <a:t> (Miller et al., 2012; 2014). </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333" b="-3333"/>
            </a:stretch>
          </a:blipFill>
        </p:spPr>
        <p:txBody>
          <a:bodyPr/>
          <a:lstStyle/>
          <a:p>
            <a:endParaRPr lang="en-US"/>
          </a:p>
        </p:txBody>
      </p:sp>
      <p:sp>
        <p:nvSpPr>
          <p:cNvPr id="3" name="Freeform 3"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grpSp>
        <p:nvGrpSpPr>
          <p:cNvPr id="6" name="Group 6"/>
          <p:cNvGrpSpPr/>
          <p:nvPr/>
        </p:nvGrpSpPr>
        <p:grpSpPr>
          <a:xfrm>
            <a:off x="2278995" y="467770"/>
            <a:ext cx="14460233" cy="1058913"/>
            <a:chOff x="-973631" y="0"/>
            <a:chExt cx="19280310" cy="1411885"/>
          </a:xfrm>
        </p:grpSpPr>
        <p:sp>
          <p:nvSpPr>
            <p:cNvPr id="7" name="Freeform 7"/>
            <p:cNvSpPr/>
            <p:nvPr/>
          </p:nvSpPr>
          <p:spPr>
            <a:xfrm>
              <a:off x="0" y="0"/>
              <a:ext cx="18306679" cy="1344761"/>
            </a:xfrm>
            <a:custGeom>
              <a:avLst/>
              <a:gdLst/>
              <a:ahLst/>
              <a:cxnLst/>
              <a:rect l="l" t="t" r="r" b="b"/>
              <a:pathLst>
                <a:path w="18306679" h="1344761">
                  <a:moveTo>
                    <a:pt x="0" y="0"/>
                  </a:moveTo>
                  <a:lnTo>
                    <a:pt x="18306679" y="0"/>
                  </a:lnTo>
                  <a:lnTo>
                    <a:pt x="18306679" y="1344761"/>
                  </a:lnTo>
                  <a:lnTo>
                    <a:pt x="0" y="1344761"/>
                  </a:lnTo>
                  <a:close/>
                </a:path>
              </a:pathLst>
            </a:custGeom>
            <a:solidFill>
              <a:srgbClr val="000000">
                <a:alpha val="0"/>
              </a:srgbClr>
            </a:solidFill>
          </p:spPr>
          <p:txBody>
            <a:bodyPr/>
            <a:lstStyle/>
            <a:p>
              <a:endParaRPr lang="en-US"/>
            </a:p>
          </p:txBody>
        </p:sp>
        <p:sp>
          <p:nvSpPr>
            <p:cNvPr id="8" name="TextBox 8"/>
            <p:cNvSpPr txBox="1"/>
            <p:nvPr/>
          </p:nvSpPr>
          <p:spPr>
            <a:xfrm>
              <a:off x="-973631" y="295724"/>
              <a:ext cx="18306679" cy="1116161"/>
            </a:xfrm>
            <a:prstGeom prst="rect">
              <a:avLst/>
            </a:prstGeom>
          </p:spPr>
          <p:txBody>
            <a:bodyPr lIns="0" tIns="0" rIns="0" bIns="0" rtlCol="0" anchor="t"/>
            <a:lstStyle/>
            <a:p>
              <a:pPr algn="l">
                <a:lnSpc>
                  <a:spcPts val="4250"/>
                </a:lnSpc>
              </a:pPr>
              <a:r>
                <a:rPr lang="en-US" sz="5500" b="1" spc="-67" dirty="0">
                  <a:solidFill>
                    <a:srgbClr val="D73AD7"/>
                  </a:solidFill>
                  <a:latin typeface="Source Serif Pro Bold"/>
                  <a:ea typeface="Source Serif Pro Bold"/>
                  <a:cs typeface="Source Serif Pro Bold"/>
                  <a:sym typeface="Source Serif Pro Bold"/>
                </a:rPr>
                <a:t>Evidence-Based Benefits of Mindful Eating</a:t>
              </a:r>
            </a:p>
          </p:txBody>
        </p:sp>
      </p:grpSp>
      <p:grpSp>
        <p:nvGrpSpPr>
          <p:cNvPr id="9" name="Group 9"/>
          <p:cNvGrpSpPr/>
          <p:nvPr/>
        </p:nvGrpSpPr>
        <p:grpSpPr>
          <a:xfrm>
            <a:off x="1005334" y="1537274"/>
            <a:ext cx="7371019" cy="760619"/>
            <a:chOff x="0" y="0"/>
            <a:chExt cx="9828025" cy="1014158"/>
          </a:xfrm>
        </p:grpSpPr>
        <p:sp>
          <p:nvSpPr>
            <p:cNvPr id="10" name="Freeform 10"/>
            <p:cNvSpPr/>
            <p:nvPr/>
          </p:nvSpPr>
          <p:spPr>
            <a:xfrm>
              <a:off x="0" y="0"/>
              <a:ext cx="9828025" cy="1014158"/>
            </a:xfrm>
            <a:custGeom>
              <a:avLst/>
              <a:gdLst/>
              <a:ahLst/>
              <a:cxnLst/>
              <a:rect l="l" t="t" r="r" b="b"/>
              <a:pathLst>
                <a:path w="9828025" h="1014158">
                  <a:moveTo>
                    <a:pt x="0" y="0"/>
                  </a:moveTo>
                  <a:lnTo>
                    <a:pt x="9828025" y="0"/>
                  </a:lnTo>
                  <a:lnTo>
                    <a:pt x="9828025" y="1014158"/>
                  </a:lnTo>
                  <a:lnTo>
                    <a:pt x="0" y="1014158"/>
                  </a:lnTo>
                  <a:close/>
                </a:path>
              </a:pathLst>
            </a:custGeom>
            <a:solidFill>
              <a:srgbClr val="000000">
                <a:alpha val="0"/>
              </a:srgbClr>
            </a:solidFill>
          </p:spPr>
          <p:txBody>
            <a:bodyPr/>
            <a:lstStyle/>
            <a:p>
              <a:endParaRPr lang="en-US"/>
            </a:p>
          </p:txBody>
        </p:sp>
        <p:sp>
          <p:nvSpPr>
            <p:cNvPr id="11" name="TextBox 11"/>
            <p:cNvSpPr txBox="1"/>
            <p:nvPr/>
          </p:nvSpPr>
          <p:spPr>
            <a:xfrm>
              <a:off x="0" y="200025"/>
              <a:ext cx="9828025" cy="814133"/>
            </a:xfrm>
            <a:prstGeom prst="rect">
              <a:avLst/>
            </a:prstGeom>
          </p:spPr>
          <p:txBody>
            <a:bodyPr lIns="0" tIns="0" rIns="0" bIns="0" rtlCol="0" anchor="t"/>
            <a:lstStyle/>
            <a:p>
              <a:pPr algn="l">
                <a:lnSpc>
                  <a:spcPts val="2125"/>
                </a:lnSpc>
              </a:pPr>
              <a:r>
                <a:rPr lang="en-US" sz="3500" b="1" spc="-33" dirty="0">
                  <a:solidFill>
                    <a:srgbClr val="FB93AE"/>
                  </a:solidFill>
                  <a:latin typeface="Source Serif Pro Bold"/>
                  <a:ea typeface="Source Serif Pro Bold"/>
                  <a:cs typeface="Source Serif Pro Bold"/>
                  <a:sym typeface="Source Serif Pro Bold"/>
                </a:rPr>
                <a:t>Aids in weight management </a:t>
              </a:r>
            </a:p>
          </p:txBody>
        </p:sp>
      </p:grpSp>
      <p:grpSp>
        <p:nvGrpSpPr>
          <p:cNvPr id="12" name="Group 12"/>
          <p:cNvGrpSpPr/>
          <p:nvPr/>
        </p:nvGrpSpPr>
        <p:grpSpPr>
          <a:xfrm>
            <a:off x="1613754" y="2115487"/>
            <a:ext cx="14368611" cy="914624"/>
            <a:chOff x="0" y="-98619"/>
            <a:chExt cx="22170825" cy="1219499"/>
          </a:xfrm>
        </p:grpSpPr>
        <p:sp>
          <p:nvSpPr>
            <p:cNvPr id="13" name="Freeform 13"/>
            <p:cNvSpPr/>
            <p:nvPr/>
          </p:nvSpPr>
          <p:spPr>
            <a:xfrm>
              <a:off x="0" y="0"/>
              <a:ext cx="22170825" cy="1120880"/>
            </a:xfrm>
            <a:custGeom>
              <a:avLst/>
              <a:gdLst/>
              <a:ahLst/>
              <a:cxnLst/>
              <a:rect l="l" t="t" r="r" b="b"/>
              <a:pathLst>
                <a:path w="22170825" h="1120880">
                  <a:moveTo>
                    <a:pt x="0" y="0"/>
                  </a:moveTo>
                  <a:lnTo>
                    <a:pt x="22170825" y="0"/>
                  </a:lnTo>
                  <a:lnTo>
                    <a:pt x="22170825" y="1120880"/>
                  </a:lnTo>
                  <a:lnTo>
                    <a:pt x="0" y="1120880"/>
                  </a:lnTo>
                  <a:close/>
                </a:path>
              </a:pathLst>
            </a:custGeom>
            <a:solidFill>
              <a:srgbClr val="000000">
                <a:alpha val="0"/>
              </a:srgbClr>
            </a:solidFill>
          </p:spPr>
          <p:txBody>
            <a:bodyPr/>
            <a:lstStyle/>
            <a:p>
              <a:endParaRPr lang="en-US"/>
            </a:p>
          </p:txBody>
        </p:sp>
        <p:sp>
          <p:nvSpPr>
            <p:cNvPr id="14" name="TextBox 14"/>
            <p:cNvSpPr txBox="1"/>
            <p:nvPr/>
          </p:nvSpPr>
          <p:spPr>
            <a:xfrm>
              <a:off x="0" y="-98619"/>
              <a:ext cx="22170825" cy="1111355"/>
            </a:xfrm>
            <a:prstGeom prst="rect">
              <a:avLst/>
            </a:prstGeom>
          </p:spPr>
          <p:txBody>
            <a:bodyPr lIns="0" tIns="0" rIns="0" bIns="0" rtlCol="0" anchor="t"/>
            <a:lstStyle/>
            <a:p>
              <a:pPr algn="l">
                <a:lnSpc>
                  <a:spcPts val="2890"/>
                </a:lnSpc>
              </a:pPr>
              <a:r>
                <a:rPr lang="en-US" sz="2499" spc="-35" dirty="0">
                  <a:solidFill>
                    <a:srgbClr val="272525"/>
                  </a:solidFill>
                  <a:latin typeface="Source Sans Pro"/>
                  <a:ea typeface="Source Sans Pro"/>
                  <a:cs typeface="Source Sans Pro"/>
                  <a:sym typeface="Source Sans Pro"/>
                </a:rPr>
                <a:t>As effective as traditional behavioral approaches (e.g., diet education and goal setting) for weight loss (</a:t>
              </a:r>
              <a:r>
                <a:rPr lang="en-US" sz="2499" spc="-35" dirty="0" err="1">
                  <a:solidFill>
                    <a:srgbClr val="272525"/>
                  </a:solidFill>
                  <a:latin typeface="Source Sans Pro"/>
                  <a:ea typeface="Source Sans Pro"/>
                  <a:cs typeface="Source Sans Pro"/>
                  <a:sym typeface="Source Sans Pro"/>
                </a:rPr>
                <a:t>Carrière</a:t>
              </a:r>
              <a:r>
                <a:rPr lang="en-US" sz="2499" spc="-35" dirty="0">
                  <a:solidFill>
                    <a:srgbClr val="272525"/>
                  </a:solidFill>
                  <a:latin typeface="Source Sans Pro"/>
                  <a:ea typeface="Source Sans Pro"/>
                  <a:cs typeface="Source Sans Pro"/>
                  <a:sym typeface="Source Sans Pro"/>
                </a:rPr>
                <a:t> et al., 2018; Lawlor et al., 2020).</a:t>
              </a:r>
            </a:p>
          </p:txBody>
        </p:sp>
      </p:grpSp>
      <p:grpSp>
        <p:nvGrpSpPr>
          <p:cNvPr id="15" name="Group 15"/>
          <p:cNvGrpSpPr/>
          <p:nvPr/>
        </p:nvGrpSpPr>
        <p:grpSpPr>
          <a:xfrm>
            <a:off x="1005334" y="3235699"/>
            <a:ext cx="9028868" cy="1176084"/>
            <a:chOff x="0" y="0"/>
            <a:chExt cx="12038491" cy="1568111"/>
          </a:xfrm>
        </p:grpSpPr>
        <p:sp>
          <p:nvSpPr>
            <p:cNvPr id="16" name="Freeform 16"/>
            <p:cNvSpPr/>
            <p:nvPr/>
          </p:nvSpPr>
          <p:spPr>
            <a:xfrm>
              <a:off x="0" y="0"/>
              <a:ext cx="12038490" cy="1568111"/>
            </a:xfrm>
            <a:custGeom>
              <a:avLst/>
              <a:gdLst/>
              <a:ahLst/>
              <a:cxnLst/>
              <a:rect l="l" t="t" r="r" b="b"/>
              <a:pathLst>
                <a:path w="12038490" h="1568111">
                  <a:moveTo>
                    <a:pt x="0" y="0"/>
                  </a:moveTo>
                  <a:lnTo>
                    <a:pt x="12038490" y="0"/>
                  </a:lnTo>
                  <a:lnTo>
                    <a:pt x="12038490" y="1568111"/>
                  </a:lnTo>
                  <a:lnTo>
                    <a:pt x="0" y="1568111"/>
                  </a:lnTo>
                  <a:close/>
                </a:path>
              </a:pathLst>
            </a:custGeom>
            <a:solidFill>
              <a:srgbClr val="000000">
                <a:alpha val="0"/>
              </a:srgbClr>
            </a:solidFill>
          </p:spPr>
          <p:txBody>
            <a:bodyPr/>
            <a:lstStyle/>
            <a:p>
              <a:endParaRPr lang="en-US"/>
            </a:p>
          </p:txBody>
        </p:sp>
        <p:sp>
          <p:nvSpPr>
            <p:cNvPr id="17" name="TextBox 17"/>
            <p:cNvSpPr txBox="1"/>
            <p:nvPr/>
          </p:nvSpPr>
          <p:spPr>
            <a:xfrm>
              <a:off x="0" y="200025"/>
              <a:ext cx="12038491" cy="1368086"/>
            </a:xfrm>
            <a:prstGeom prst="rect">
              <a:avLst/>
            </a:prstGeom>
          </p:spPr>
          <p:txBody>
            <a:bodyPr lIns="0" tIns="0" rIns="0" bIns="0" rtlCol="0" anchor="t"/>
            <a:lstStyle/>
            <a:p>
              <a:pPr algn="l">
                <a:lnSpc>
                  <a:spcPts val="2125"/>
                </a:lnSpc>
              </a:pPr>
              <a:r>
                <a:rPr lang="en-US" sz="3500" b="1" spc="-33" dirty="0">
                  <a:solidFill>
                    <a:srgbClr val="FB93AE"/>
                  </a:solidFill>
                  <a:latin typeface="Source Serif Pro Bold"/>
                  <a:ea typeface="Source Serif Pro Bold"/>
                  <a:cs typeface="Source Serif Pro Bold"/>
                  <a:sym typeface="Source Serif Pro Bold"/>
                </a:rPr>
                <a:t>Interrupts Automatic Eating</a:t>
              </a:r>
            </a:p>
          </p:txBody>
        </p:sp>
      </p:grpSp>
      <p:grpSp>
        <p:nvGrpSpPr>
          <p:cNvPr id="18" name="Group 18"/>
          <p:cNvGrpSpPr/>
          <p:nvPr/>
        </p:nvGrpSpPr>
        <p:grpSpPr>
          <a:xfrm>
            <a:off x="1613754" y="3808011"/>
            <a:ext cx="15431840" cy="504013"/>
            <a:chOff x="0" y="-33737"/>
            <a:chExt cx="20575787" cy="672017"/>
          </a:xfrm>
        </p:grpSpPr>
        <p:sp>
          <p:nvSpPr>
            <p:cNvPr id="19" name="Freeform 19"/>
            <p:cNvSpPr/>
            <p:nvPr/>
          </p:nvSpPr>
          <p:spPr>
            <a:xfrm>
              <a:off x="0" y="0"/>
              <a:ext cx="20575787" cy="638280"/>
            </a:xfrm>
            <a:custGeom>
              <a:avLst/>
              <a:gdLst/>
              <a:ahLst/>
              <a:cxnLst/>
              <a:rect l="l" t="t" r="r" b="b"/>
              <a:pathLst>
                <a:path w="20575787" h="638280">
                  <a:moveTo>
                    <a:pt x="0" y="0"/>
                  </a:moveTo>
                  <a:lnTo>
                    <a:pt x="20575787" y="0"/>
                  </a:lnTo>
                  <a:lnTo>
                    <a:pt x="20575787" y="638280"/>
                  </a:lnTo>
                  <a:lnTo>
                    <a:pt x="0" y="638280"/>
                  </a:lnTo>
                  <a:close/>
                </a:path>
              </a:pathLst>
            </a:custGeom>
            <a:solidFill>
              <a:srgbClr val="000000">
                <a:alpha val="0"/>
              </a:srgbClr>
            </a:solidFill>
            <a:ln cap="sq">
              <a:noFill/>
              <a:prstDash val="solid"/>
              <a:miter/>
            </a:ln>
          </p:spPr>
          <p:txBody>
            <a:bodyPr/>
            <a:lstStyle/>
            <a:p>
              <a:endParaRPr lang="en-US"/>
            </a:p>
          </p:txBody>
        </p:sp>
        <p:sp>
          <p:nvSpPr>
            <p:cNvPr id="20" name="TextBox 20"/>
            <p:cNvSpPr txBox="1"/>
            <p:nvPr/>
          </p:nvSpPr>
          <p:spPr>
            <a:xfrm>
              <a:off x="0" y="-33737"/>
              <a:ext cx="20575787" cy="628755"/>
            </a:xfrm>
            <a:prstGeom prst="rect">
              <a:avLst/>
            </a:prstGeom>
          </p:spPr>
          <p:txBody>
            <a:bodyPr lIns="0" tIns="0" rIns="0" bIns="0" rtlCol="0" anchor="t"/>
            <a:lstStyle/>
            <a:p>
              <a:pPr marL="0" lvl="0" indent="0" algn="l">
                <a:lnSpc>
                  <a:spcPts val="2890"/>
                </a:lnSpc>
                <a:spcBef>
                  <a:spcPct val="0"/>
                </a:spcBef>
              </a:pPr>
              <a:r>
                <a:rPr lang="en-US" sz="2499" u="none" strike="noStrike" spc="-35" dirty="0">
                  <a:solidFill>
                    <a:srgbClr val="272525"/>
                  </a:solidFill>
                  <a:latin typeface="Source Sans Pro"/>
                  <a:ea typeface="Source Sans Pro"/>
                  <a:cs typeface="Source Sans Pro"/>
                  <a:sym typeface="Source Sans Pro"/>
                </a:rPr>
                <a:t>Helps to foster a deeper connection with one's body and food (Forman et al., 2016).</a:t>
              </a:r>
            </a:p>
          </p:txBody>
        </p:sp>
      </p:grpSp>
      <p:grpSp>
        <p:nvGrpSpPr>
          <p:cNvPr id="21" name="Group 21"/>
          <p:cNvGrpSpPr/>
          <p:nvPr/>
        </p:nvGrpSpPr>
        <p:grpSpPr>
          <a:xfrm>
            <a:off x="1005334" y="4569902"/>
            <a:ext cx="5398226" cy="674916"/>
            <a:chOff x="0" y="0"/>
            <a:chExt cx="2880717" cy="360163"/>
          </a:xfrm>
        </p:grpSpPr>
        <p:sp>
          <p:nvSpPr>
            <p:cNvPr id="22" name="Freeform 22"/>
            <p:cNvSpPr/>
            <p:nvPr/>
          </p:nvSpPr>
          <p:spPr>
            <a:xfrm>
              <a:off x="0" y="0"/>
              <a:ext cx="2880717" cy="360163"/>
            </a:xfrm>
            <a:custGeom>
              <a:avLst/>
              <a:gdLst/>
              <a:ahLst/>
              <a:cxnLst/>
              <a:rect l="l" t="t" r="r" b="b"/>
              <a:pathLst>
                <a:path w="2880717" h="360163">
                  <a:moveTo>
                    <a:pt x="0" y="0"/>
                  </a:moveTo>
                  <a:lnTo>
                    <a:pt x="2880717" y="0"/>
                  </a:lnTo>
                  <a:lnTo>
                    <a:pt x="2880717" y="360163"/>
                  </a:lnTo>
                  <a:lnTo>
                    <a:pt x="0" y="360163"/>
                  </a:lnTo>
                  <a:close/>
                </a:path>
              </a:pathLst>
            </a:custGeom>
            <a:solidFill>
              <a:srgbClr val="000000">
                <a:alpha val="0"/>
              </a:srgbClr>
            </a:solidFill>
          </p:spPr>
          <p:txBody>
            <a:bodyPr/>
            <a:lstStyle/>
            <a:p>
              <a:endParaRPr lang="en-US"/>
            </a:p>
          </p:txBody>
        </p:sp>
        <p:sp>
          <p:nvSpPr>
            <p:cNvPr id="23" name="TextBox 23"/>
            <p:cNvSpPr txBox="1"/>
            <p:nvPr/>
          </p:nvSpPr>
          <p:spPr>
            <a:xfrm>
              <a:off x="0" y="200025"/>
              <a:ext cx="2880717" cy="160138"/>
            </a:xfrm>
            <a:prstGeom prst="rect">
              <a:avLst/>
            </a:prstGeom>
          </p:spPr>
          <p:txBody>
            <a:bodyPr lIns="0" tIns="0" rIns="0" bIns="0" rtlCol="0" anchor="t"/>
            <a:lstStyle/>
            <a:p>
              <a:pPr algn="l">
                <a:lnSpc>
                  <a:spcPts val="2125"/>
                </a:lnSpc>
              </a:pPr>
              <a:r>
                <a:rPr lang="en-US" sz="3500" b="1" spc="-33" dirty="0">
                  <a:solidFill>
                    <a:srgbClr val="FB93AE"/>
                  </a:solidFill>
                  <a:latin typeface="Source Serif Pro Bold"/>
                  <a:ea typeface="Source Serif Pro Bold"/>
                  <a:cs typeface="Source Serif Pro Bold"/>
                  <a:sym typeface="Source Serif Pro Bold"/>
                </a:rPr>
                <a:t>Reduces Binge Eating</a:t>
              </a:r>
            </a:p>
          </p:txBody>
        </p:sp>
      </p:grpSp>
      <p:grpSp>
        <p:nvGrpSpPr>
          <p:cNvPr id="24" name="Group 24"/>
          <p:cNvGrpSpPr/>
          <p:nvPr/>
        </p:nvGrpSpPr>
        <p:grpSpPr>
          <a:xfrm>
            <a:off x="1613754" y="5342445"/>
            <a:ext cx="10558611" cy="478710"/>
            <a:chOff x="0" y="0"/>
            <a:chExt cx="22419513" cy="638280"/>
          </a:xfrm>
        </p:grpSpPr>
        <p:sp>
          <p:nvSpPr>
            <p:cNvPr id="25" name="Freeform 25"/>
            <p:cNvSpPr/>
            <p:nvPr/>
          </p:nvSpPr>
          <p:spPr>
            <a:xfrm>
              <a:off x="0" y="0"/>
              <a:ext cx="22419512" cy="638280"/>
            </a:xfrm>
            <a:custGeom>
              <a:avLst/>
              <a:gdLst/>
              <a:ahLst/>
              <a:cxnLst/>
              <a:rect l="l" t="t" r="r" b="b"/>
              <a:pathLst>
                <a:path w="22419512" h="638280">
                  <a:moveTo>
                    <a:pt x="0" y="0"/>
                  </a:moveTo>
                  <a:lnTo>
                    <a:pt x="22419512" y="0"/>
                  </a:lnTo>
                  <a:lnTo>
                    <a:pt x="22419512" y="638280"/>
                  </a:lnTo>
                  <a:lnTo>
                    <a:pt x="0" y="638280"/>
                  </a:lnTo>
                  <a:close/>
                </a:path>
              </a:pathLst>
            </a:custGeom>
            <a:solidFill>
              <a:srgbClr val="000000">
                <a:alpha val="0"/>
              </a:srgbClr>
            </a:solidFill>
            <a:ln cap="sq">
              <a:noFill/>
              <a:prstDash val="solid"/>
              <a:miter/>
            </a:ln>
          </p:spPr>
          <p:txBody>
            <a:bodyPr/>
            <a:lstStyle/>
            <a:p>
              <a:endParaRPr lang="en-US"/>
            </a:p>
          </p:txBody>
        </p:sp>
        <p:sp>
          <p:nvSpPr>
            <p:cNvPr id="26" name="TextBox 26"/>
            <p:cNvSpPr txBox="1"/>
            <p:nvPr/>
          </p:nvSpPr>
          <p:spPr>
            <a:xfrm>
              <a:off x="0" y="9525"/>
              <a:ext cx="22419513" cy="628755"/>
            </a:xfrm>
            <a:prstGeom prst="rect">
              <a:avLst/>
            </a:prstGeom>
          </p:spPr>
          <p:txBody>
            <a:bodyPr lIns="0" tIns="0" rIns="0" bIns="0" rtlCol="0" anchor="t"/>
            <a:lstStyle/>
            <a:p>
              <a:pPr marL="0" lvl="0" indent="0" algn="l">
                <a:lnSpc>
                  <a:spcPts val="2890"/>
                </a:lnSpc>
                <a:spcBef>
                  <a:spcPct val="0"/>
                </a:spcBef>
              </a:pPr>
              <a:r>
                <a:rPr lang="en-US" sz="2499" u="none" strike="noStrike" spc="-35" dirty="0">
                  <a:solidFill>
                    <a:srgbClr val="272525"/>
                  </a:solidFill>
                  <a:latin typeface="Source Sans Pro"/>
                  <a:ea typeface="Source Sans Pro"/>
                  <a:cs typeface="Source Sans Pro"/>
                  <a:sym typeface="Source Sans Pro"/>
                </a:rPr>
                <a:t>Has been shown to reduce binge eating episodes and improve meal enjoyment (</a:t>
              </a:r>
              <a:r>
                <a:rPr lang="en-US" sz="2499" u="none" strike="noStrike" spc="-35" dirty="0" err="1">
                  <a:solidFill>
                    <a:srgbClr val="272525"/>
                  </a:solidFill>
                  <a:latin typeface="Source Sans Pro"/>
                  <a:ea typeface="Source Sans Pro"/>
                  <a:cs typeface="Source Sans Pro"/>
                  <a:sym typeface="Source Sans Pro"/>
                </a:rPr>
                <a:t>Kristeller</a:t>
              </a:r>
              <a:r>
                <a:rPr lang="en-US" sz="2499" u="none" strike="noStrike" spc="-35" dirty="0">
                  <a:solidFill>
                    <a:srgbClr val="272525"/>
                  </a:solidFill>
                  <a:latin typeface="Source Sans Pro"/>
                  <a:ea typeface="Source Sans Pro"/>
                  <a:cs typeface="Source Sans Pro"/>
                  <a:sym typeface="Source Sans Pro"/>
                </a:rPr>
                <a:t> &amp; Hallett, 1999; Mercado et al., 2021).</a:t>
              </a:r>
            </a:p>
          </p:txBody>
        </p:sp>
      </p:grpSp>
      <p:grpSp>
        <p:nvGrpSpPr>
          <p:cNvPr id="27" name="Group 27"/>
          <p:cNvGrpSpPr/>
          <p:nvPr/>
        </p:nvGrpSpPr>
        <p:grpSpPr>
          <a:xfrm>
            <a:off x="1005334" y="5991662"/>
            <a:ext cx="7758666" cy="792947"/>
            <a:chOff x="0" y="0"/>
            <a:chExt cx="3524052" cy="360163"/>
          </a:xfrm>
        </p:grpSpPr>
        <p:sp>
          <p:nvSpPr>
            <p:cNvPr id="28" name="Freeform 28"/>
            <p:cNvSpPr/>
            <p:nvPr/>
          </p:nvSpPr>
          <p:spPr>
            <a:xfrm>
              <a:off x="0" y="0"/>
              <a:ext cx="3524052" cy="360163"/>
            </a:xfrm>
            <a:custGeom>
              <a:avLst/>
              <a:gdLst/>
              <a:ahLst/>
              <a:cxnLst/>
              <a:rect l="l" t="t" r="r" b="b"/>
              <a:pathLst>
                <a:path w="3524052" h="360163">
                  <a:moveTo>
                    <a:pt x="0" y="0"/>
                  </a:moveTo>
                  <a:lnTo>
                    <a:pt x="3524052" y="0"/>
                  </a:lnTo>
                  <a:lnTo>
                    <a:pt x="3524052" y="360163"/>
                  </a:lnTo>
                  <a:lnTo>
                    <a:pt x="0" y="360163"/>
                  </a:lnTo>
                  <a:close/>
                </a:path>
              </a:pathLst>
            </a:custGeom>
            <a:solidFill>
              <a:srgbClr val="000000">
                <a:alpha val="0"/>
              </a:srgbClr>
            </a:solidFill>
          </p:spPr>
          <p:txBody>
            <a:bodyPr/>
            <a:lstStyle/>
            <a:p>
              <a:endParaRPr lang="en-US"/>
            </a:p>
          </p:txBody>
        </p:sp>
        <p:sp>
          <p:nvSpPr>
            <p:cNvPr id="29" name="TextBox 29"/>
            <p:cNvSpPr txBox="1"/>
            <p:nvPr/>
          </p:nvSpPr>
          <p:spPr>
            <a:xfrm>
              <a:off x="0" y="200025"/>
              <a:ext cx="3524052" cy="160138"/>
            </a:xfrm>
            <a:prstGeom prst="rect">
              <a:avLst/>
            </a:prstGeom>
          </p:spPr>
          <p:txBody>
            <a:bodyPr lIns="0" tIns="0" rIns="0" bIns="0" rtlCol="0" anchor="t"/>
            <a:lstStyle/>
            <a:p>
              <a:pPr algn="l">
                <a:lnSpc>
                  <a:spcPts val="2125"/>
                </a:lnSpc>
              </a:pPr>
              <a:r>
                <a:rPr lang="en-US" sz="3500" b="1" spc="-33" dirty="0">
                  <a:solidFill>
                    <a:srgbClr val="FB93AE"/>
                  </a:solidFill>
                  <a:latin typeface="Source Serif Pro Bold"/>
                  <a:ea typeface="Source Serif Pro Bold"/>
                  <a:cs typeface="Source Serif Pro Bold"/>
                  <a:sym typeface="Source Serif Pro Bold"/>
                </a:rPr>
                <a:t>Provides Glycemic Benefits  </a:t>
              </a:r>
            </a:p>
          </p:txBody>
        </p:sp>
      </p:grpSp>
      <p:grpSp>
        <p:nvGrpSpPr>
          <p:cNvPr id="30" name="Group 30"/>
          <p:cNvGrpSpPr/>
          <p:nvPr/>
        </p:nvGrpSpPr>
        <p:grpSpPr>
          <a:xfrm>
            <a:off x="1613754" y="6915584"/>
            <a:ext cx="13509136" cy="911279"/>
            <a:chOff x="0" y="-94157"/>
            <a:chExt cx="20808355" cy="1215037"/>
          </a:xfrm>
        </p:grpSpPr>
        <p:sp>
          <p:nvSpPr>
            <p:cNvPr id="31" name="Freeform 31"/>
            <p:cNvSpPr/>
            <p:nvPr/>
          </p:nvSpPr>
          <p:spPr>
            <a:xfrm>
              <a:off x="0" y="0"/>
              <a:ext cx="20808355" cy="1120880"/>
            </a:xfrm>
            <a:custGeom>
              <a:avLst/>
              <a:gdLst/>
              <a:ahLst/>
              <a:cxnLst/>
              <a:rect l="l" t="t" r="r" b="b"/>
              <a:pathLst>
                <a:path w="20808355" h="1120880">
                  <a:moveTo>
                    <a:pt x="0" y="0"/>
                  </a:moveTo>
                  <a:lnTo>
                    <a:pt x="20808355" y="0"/>
                  </a:lnTo>
                  <a:lnTo>
                    <a:pt x="20808355" y="1120880"/>
                  </a:lnTo>
                  <a:lnTo>
                    <a:pt x="0" y="1120880"/>
                  </a:lnTo>
                  <a:close/>
                </a:path>
              </a:pathLst>
            </a:custGeom>
            <a:solidFill>
              <a:srgbClr val="000000">
                <a:alpha val="0"/>
              </a:srgbClr>
            </a:solidFill>
            <a:ln cap="sq">
              <a:noFill/>
              <a:prstDash val="solid"/>
              <a:miter/>
            </a:ln>
          </p:spPr>
          <p:txBody>
            <a:bodyPr/>
            <a:lstStyle/>
            <a:p>
              <a:endParaRPr lang="en-US"/>
            </a:p>
          </p:txBody>
        </p:sp>
        <p:sp>
          <p:nvSpPr>
            <p:cNvPr id="32" name="TextBox 32"/>
            <p:cNvSpPr txBox="1"/>
            <p:nvPr/>
          </p:nvSpPr>
          <p:spPr>
            <a:xfrm>
              <a:off x="0" y="-94157"/>
              <a:ext cx="20808355" cy="1111355"/>
            </a:xfrm>
            <a:prstGeom prst="rect">
              <a:avLst/>
            </a:prstGeom>
          </p:spPr>
          <p:txBody>
            <a:bodyPr lIns="0" tIns="0" rIns="0" bIns="0" rtlCol="0" anchor="t"/>
            <a:lstStyle/>
            <a:p>
              <a:pPr marL="0" lvl="0" indent="0" algn="l">
                <a:lnSpc>
                  <a:spcPts val="2890"/>
                </a:lnSpc>
                <a:spcBef>
                  <a:spcPct val="0"/>
                </a:spcBef>
              </a:pPr>
              <a:r>
                <a:rPr lang="en-US" sz="2499" u="none" strike="noStrike" spc="-35" dirty="0">
                  <a:solidFill>
                    <a:srgbClr val="272525"/>
                  </a:solidFill>
                  <a:latin typeface="Source Sans Pro"/>
                  <a:ea typeface="Source Sans Pro"/>
                  <a:cs typeface="Source Sans Pro"/>
                  <a:sym typeface="Source Sans Pro"/>
                </a:rPr>
                <a:t>For diabetes management, it enhances glycemic control, reduces depressive symptoms, and supports healthier dietary patterns (Miller et al., 2014).</a:t>
              </a:r>
            </a:p>
          </p:txBody>
        </p:sp>
      </p:grpSp>
      <p:grpSp>
        <p:nvGrpSpPr>
          <p:cNvPr id="33" name="Group 33"/>
          <p:cNvGrpSpPr/>
          <p:nvPr/>
        </p:nvGrpSpPr>
        <p:grpSpPr>
          <a:xfrm>
            <a:off x="1005334" y="7709669"/>
            <a:ext cx="15606266" cy="775760"/>
            <a:chOff x="0" y="0"/>
            <a:chExt cx="7245548" cy="360163"/>
          </a:xfrm>
        </p:grpSpPr>
        <p:sp>
          <p:nvSpPr>
            <p:cNvPr id="34" name="Freeform 34"/>
            <p:cNvSpPr/>
            <p:nvPr/>
          </p:nvSpPr>
          <p:spPr>
            <a:xfrm>
              <a:off x="0" y="0"/>
              <a:ext cx="7245548" cy="360163"/>
            </a:xfrm>
            <a:custGeom>
              <a:avLst/>
              <a:gdLst/>
              <a:ahLst/>
              <a:cxnLst/>
              <a:rect l="l" t="t" r="r" b="b"/>
              <a:pathLst>
                <a:path w="7245548" h="360163">
                  <a:moveTo>
                    <a:pt x="0" y="0"/>
                  </a:moveTo>
                  <a:lnTo>
                    <a:pt x="7245548" y="0"/>
                  </a:lnTo>
                  <a:lnTo>
                    <a:pt x="7245548" y="360163"/>
                  </a:lnTo>
                  <a:lnTo>
                    <a:pt x="0" y="360163"/>
                  </a:lnTo>
                  <a:close/>
                </a:path>
              </a:pathLst>
            </a:custGeom>
            <a:solidFill>
              <a:srgbClr val="000000">
                <a:alpha val="0"/>
              </a:srgbClr>
            </a:solidFill>
          </p:spPr>
          <p:txBody>
            <a:bodyPr/>
            <a:lstStyle/>
            <a:p>
              <a:endParaRPr lang="en-US"/>
            </a:p>
          </p:txBody>
        </p:sp>
        <p:sp>
          <p:nvSpPr>
            <p:cNvPr id="35" name="TextBox 35"/>
            <p:cNvSpPr txBox="1"/>
            <p:nvPr/>
          </p:nvSpPr>
          <p:spPr>
            <a:xfrm>
              <a:off x="0" y="200025"/>
              <a:ext cx="7245548" cy="160138"/>
            </a:xfrm>
            <a:prstGeom prst="rect">
              <a:avLst/>
            </a:prstGeom>
          </p:spPr>
          <p:txBody>
            <a:bodyPr lIns="0" tIns="0" rIns="0" bIns="0" rtlCol="0" anchor="t"/>
            <a:lstStyle/>
            <a:p>
              <a:pPr algn="l">
                <a:lnSpc>
                  <a:spcPts val="2125"/>
                </a:lnSpc>
              </a:pPr>
              <a:r>
                <a:rPr lang="en-US" sz="3500" b="1" spc="-33" dirty="0">
                  <a:solidFill>
                    <a:srgbClr val="FB93AE"/>
                  </a:solidFill>
                  <a:latin typeface="Source Serif Pro Bold"/>
                  <a:ea typeface="Source Serif Pro Bold"/>
                  <a:cs typeface="Source Serif Pro Bold"/>
                  <a:sym typeface="Source Serif Pro Bold"/>
                </a:rPr>
                <a:t>Encouraged a flexible and enjoyable approach to nutrition</a:t>
              </a:r>
            </a:p>
          </p:txBody>
        </p:sp>
      </p:grpSp>
      <p:grpSp>
        <p:nvGrpSpPr>
          <p:cNvPr id="36" name="Group 36"/>
          <p:cNvGrpSpPr/>
          <p:nvPr/>
        </p:nvGrpSpPr>
        <p:grpSpPr>
          <a:xfrm>
            <a:off x="1613754" y="8606402"/>
            <a:ext cx="16369446" cy="654395"/>
            <a:chOff x="0" y="9525"/>
            <a:chExt cx="21825928" cy="872527"/>
          </a:xfrm>
        </p:grpSpPr>
        <p:sp>
          <p:nvSpPr>
            <p:cNvPr id="37" name="Freeform 37"/>
            <p:cNvSpPr/>
            <p:nvPr/>
          </p:nvSpPr>
          <p:spPr>
            <a:xfrm>
              <a:off x="0" y="243772"/>
              <a:ext cx="21825928" cy="638280"/>
            </a:xfrm>
            <a:custGeom>
              <a:avLst/>
              <a:gdLst/>
              <a:ahLst/>
              <a:cxnLst/>
              <a:rect l="l" t="t" r="r" b="b"/>
              <a:pathLst>
                <a:path w="21825928" h="638280">
                  <a:moveTo>
                    <a:pt x="0" y="0"/>
                  </a:moveTo>
                  <a:lnTo>
                    <a:pt x="21825928" y="0"/>
                  </a:lnTo>
                  <a:lnTo>
                    <a:pt x="21825928" y="638280"/>
                  </a:lnTo>
                  <a:lnTo>
                    <a:pt x="0" y="638280"/>
                  </a:lnTo>
                  <a:close/>
                </a:path>
              </a:pathLst>
            </a:custGeom>
            <a:solidFill>
              <a:srgbClr val="000000">
                <a:alpha val="0"/>
              </a:srgbClr>
            </a:solidFill>
            <a:ln cap="sq">
              <a:noFill/>
              <a:prstDash val="solid"/>
              <a:miter/>
            </a:ln>
          </p:spPr>
          <p:txBody>
            <a:bodyPr/>
            <a:lstStyle/>
            <a:p>
              <a:endParaRPr lang="en-US"/>
            </a:p>
          </p:txBody>
        </p:sp>
        <p:sp>
          <p:nvSpPr>
            <p:cNvPr id="38" name="TextBox 38"/>
            <p:cNvSpPr txBox="1"/>
            <p:nvPr/>
          </p:nvSpPr>
          <p:spPr>
            <a:xfrm>
              <a:off x="0" y="9525"/>
              <a:ext cx="21825928" cy="628755"/>
            </a:xfrm>
            <a:prstGeom prst="rect">
              <a:avLst/>
            </a:prstGeom>
          </p:spPr>
          <p:txBody>
            <a:bodyPr lIns="0" tIns="0" rIns="0" bIns="0" rtlCol="0" anchor="t"/>
            <a:lstStyle/>
            <a:p>
              <a:pPr marL="0" lvl="0" indent="0" algn="l">
                <a:lnSpc>
                  <a:spcPts val="2890"/>
                </a:lnSpc>
                <a:spcBef>
                  <a:spcPct val="0"/>
                </a:spcBef>
              </a:pPr>
              <a:r>
                <a:rPr lang="en-US" sz="2499" u="none" strike="noStrike" spc="-35" dirty="0">
                  <a:solidFill>
                    <a:srgbClr val="272525"/>
                  </a:solidFill>
                  <a:latin typeface="Source Sans Pro"/>
                  <a:ea typeface="Source Sans Pro"/>
                  <a:cs typeface="Source Sans Pro"/>
                  <a:sym typeface="Source Sans Pro"/>
                </a:rPr>
                <a:t>Unlike rigid diet plans, mindful eating emphasizes process-driven change, fostering self-compassion and adaptability</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p:cNvSpPr/>
          <p:nvPr/>
        </p:nvSpPr>
        <p:spPr>
          <a:xfrm>
            <a:off x="0" y="744"/>
            <a:ext cx="18288000" cy="2851548"/>
          </a:xfrm>
          <a:custGeom>
            <a:avLst/>
            <a:gdLst/>
            <a:ahLst/>
            <a:cxnLst/>
            <a:rect l="l" t="t" r="r" b="b"/>
            <a:pathLst>
              <a:path w="18288000" h="2851548">
                <a:moveTo>
                  <a:pt x="0" y="0"/>
                </a:moveTo>
                <a:lnTo>
                  <a:pt x="18288000" y="0"/>
                </a:lnTo>
                <a:lnTo>
                  <a:pt x="18288000" y="2851547"/>
                </a:lnTo>
                <a:lnTo>
                  <a:pt x="0" y="2851547"/>
                </a:lnTo>
                <a:lnTo>
                  <a:pt x="0" y="0"/>
                </a:lnTo>
                <a:close/>
              </a:path>
            </a:pathLst>
          </a:custGeom>
          <a:blipFill>
            <a:blip r:embed="rId4"/>
            <a:stretch>
              <a:fillRect t="-163778" b="-163778"/>
            </a:stretch>
          </a:blipFill>
        </p:spPr>
        <p:txBody>
          <a:bodyPr/>
          <a:lstStyle/>
          <a:p>
            <a:endParaRPr lang="en-US"/>
          </a:p>
        </p:txBody>
      </p:sp>
      <p:grpSp>
        <p:nvGrpSpPr>
          <p:cNvPr id="6" name="Group 6"/>
          <p:cNvGrpSpPr/>
          <p:nvPr/>
        </p:nvGrpSpPr>
        <p:grpSpPr>
          <a:xfrm>
            <a:off x="696723" y="3164650"/>
            <a:ext cx="16894554" cy="1014921"/>
            <a:chOff x="0" y="0"/>
            <a:chExt cx="22526073" cy="1353227"/>
          </a:xfrm>
        </p:grpSpPr>
        <p:sp>
          <p:nvSpPr>
            <p:cNvPr id="7" name="Freeform 7"/>
            <p:cNvSpPr/>
            <p:nvPr/>
          </p:nvSpPr>
          <p:spPr>
            <a:xfrm>
              <a:off x="0" y="0"/>
              <a:ext cx="22526073" cy="1353227"/>
            </a:xfrm>
            <a:custGeom>
              <a:avLst/>
              <a:gdLst/>
              <a:ahLst/>
              <a:cxnLst/>
              <a:rect l="l" t="t" r="r" b="b"/>
              <a:pathLst>
                <a:path w="22526073" h="1353227">
                  <a:moveTo>
                    <a:pt x="0" y="0"/>
                  </a:moveTo>
                  <a:lnTo>
                    <a:pt x="22526073" y="0"/>
                  </a:lnTo>
                  <a:lnTo>
                    <a:pt x="22526073" y="1353227"/>
                  </a:lnTo>
                  <a:lnTo>
                    <a:pt x="0" y="1353227"/>
                  </a:lnTo>
                  <a:close/>
                </a:path>
              </a:pathLst>
            </a:custGeom>
            <a:solidFill>
              <a:srgbClr val="000000">
                <a:alpha val="0"/>
              </a:srgbClr>
            </a:solidFill>
          </p:spPr>
          <p:txBody>
            <a:bodyPr/>
            <a:lstStyle/>
            <a:p>
              <a:endParaRPr lang="en-US"/>
            </a:p>
          </p:txBody>
        </p:sp>
        <p:sp>
          <p:nvSpPr>
            <p:cNvPr id="8" name="TextBox 8"/>
            <p:cNvSpPr txBox="1"/>
            <p:nvPr/>
          </p:nvSpPr>
          <p:spPr>
            <a:xfrm>
              <a:off x="0" y="133350"/>
              <a:ext cx="22526073" cy="1219877"/>
            </a:xfrm>
            <a:prstGeom prst="rect">
              <a:avLst/>
            </a:prstGeom>
          </p:spPr>
          <p:txBody>
            <a:bodyPr lIns="0" tIns="0" rIns="0" bIns="0" rtlCol="0" anchor="t"/>
            <a:lstStyle/>
            <a:p>
              <a:pPr algn="l">
                <a:lnSpc>
                  <a:spcPts val="5250"/>
                </a:lnSpc>
              </a:pPr>
              <a:r>
                <a:rPr lang="en-US" sz="5500" b="1" spc="-85">
                  <a:solidFill>
                    <a:srgbClr val="D73AD7"/>
                  </a:solidFill>
                  <a:latin typeface="Source Serif Pro Bold"/>
                  <a:ea typeface="Source Serif Pro Bold"/>
                  <a:cs typeface="Source Serif Pro Bold"/>
                  <a:sym typeface="Source Serif Pro Bold"/>
                </a:rPr>
                <a:t>Benefits of Mindful Eating for Diabetes: Closer Look</a:t>
              </a:r>
            </a:p>
          </p:txBody>
        </p:sp>
      </p:grpSp>
      <p:grpSp>
        <p:nvGrpSpPr>
          <p:cNvPr id="9" name="Group 9"/>
          <p:cNvGrpSpPr/>
          <p:nvPr/>
        </p:nvGrpSpPr>
        <p:grpSpPr>
          <a:xfrm>
            <a:off x="707609" y="4309629"/>
            <a:ext cx="16691372" cy="797504"/>
            <a:chOff x="0" y="0"/>
            <a:chExt cx="22255163" cy="1063338"/>
          </a:xfrm>
        </p:grpSpPr>
        <p:sp>
          <p:nvSpPr>
            <p:cNvPr id="10" name="Freeform 10"/>
            <p:cNvSpPr/>
            <p:nvPr/>
          </p:nvSpPr>
          <p:spPr>
            <a:xfrm>
              <a:off x="0" y="0"/>
              <a:ext cx="22255164" cy="1063338"/>
            </a:xfrm>
            <a:custGeom>
              <a:avLst/>
              <a:gdLst/>
              <a:ahLst/>
              <a:cxnLst/>
              <a:rect l="l" t="t" r="r" b="b"/>
              <a:pathLst>
                <a:path w="22255164" h="1063338">
                  <a:moveTo>
                    <a:pt x="0" y="0"/>
                  </a:moveTo>
                  <a:lnTo>
                    <a:pt x="22255164" y="0"/>
                  </a:lnTo>
                  <a:lnTo>
                    <a:pt x="22255164" y="1063338"/>
                  </a:lnTo>
                  <a:lnTo>
                    <a:pt x="0" y="1063338"/>
                  </a:lnTo>
                  <a:close/>
                </a:path>
              </a:pathLst>
            </a:custGeom>
            <a:solidFill>
              <a:srgbClr val="000000">
                <a:alpha val="0"/>
              </a:srgbClr>
            </a:solidFill>
          </p:spPr>
          <p:txBody>
            <a:bodyPr/>
            <a:lstStyle/>
            <a:p>
              <a:endParaRPr lang="en-US"/>
            </a:p>
          </p:txBody>
        </p:sp>
        <p:sp>
          <p:nvSpPr>
            <p:cNvPr id="11" name="TextBox 11"/>
            <p:cNvSpPr txBox="1"/>
            <p:nvPr/>
          </p:nvSpPr>
          <p:spPr>
            <a:xfrm>
              <a:off x="0" y="-76200"/>
              <a:ext cx="22255163" cy="1139538"/>
            </a:xfrm>
            <a:prstGeom prst="rect">
              <a:avLst/>
            </a:prstGeom>
          </p:spPr>
          <p:txBody>
            <a:bodyPr lIns="0" tIns="0" rIns="0" bIns="0" rtlCol="0" anchor="t"/>
            <a:lstStyle/>
            <a:p>
              <a:pPr algn="l">
                <a:lnSpc>
                  <a:spcPts val="3294"/>
                </a:lnSpc>
              </a:pPr>
              <a:r>
                <a:rPr lang="en-US" sz="2049" spc="-42" dirty="0">
                  <a:solidFill>
                    <a:srgbClr val="272525"/>
                  </a:solidFill>
                  <a:latin typeface="Source Sans Pro"/>
                  <a:ea typeface="Source Sans Pro"/>
                  <a:cs typeface="Source Sans Pro"/>
                  <a:sym typeface="Source Sans Pro"/>
                </a:rPr>
                <a:t>Research suggests mindful eating improves glycemic control, dietary patterns, self-efficacy, and mental health (Erbakan et al., 2024; Miller et al., 2012; 2014). Key trials highlight these benefits:</a:t>
              </a:r>
            </a:p>
          </p:txBody>
        </p:sp>
      </p:grpSp>
      <p:grpSp>
        <p:nvGrpSpPr>
          <p:cNvPr id="12" name="Group 12"/>
          <p:cNvGrpSpPr/>
          <p:nvPr/>
        </p:nvGrpSpPr>
        <p:grpSpPr>
          <a:xfrm>
            <a:off x="707609" y="5409102"/>
            <a:ext cx="16691372" cy="387929"/>
            <a:chOff x="0" y="0"/>
            <a:chExt cx="22255163" cy="517238"/>
          </a:xfrm>
        </p:grpSpPr>
        <p:sp>
          <p:nvSpPr>
            <p:cNvPr id="13" name="Freeform 13"/>
            <p:cNvSpPr/>
            <p:nvPr/>
          </p:nvSpPr>
          <p:spPr>
            <a:xfrm>
              <a:off x="0" y="0"/>
              <a:ext cx="22255164" cy="517238"/>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14" name="TextBox 14"/>
            <p:cNvSpPr txBox="1"/>
            <p:nvPr/>
          </p:nvSpPr>
          <p:spPr>
            <a:xfrm>
              <a:off x="0" y="-76200"/>
              <a:ext cx="22255163" cy="593438"/>
            </a:xfrm>
            <a:prstGeom prst="rect">
              <a:avLst/>
            </a:prstGeom>
          </p:spPr>
          <p:txBody>
            <a:bodyPr lIns="0" tIns="0" rIns="0" bIns="0" rtlCol="0" anchor="t"/>
            <a:lstStyle/>
            <a:p>
              <a:pPr algn="l">
                <a:lnSpc>
                  <a:spcPts val="3294"/>
                </a:lnSpc>
              </a:pPr>
              <a:r>
                <a:rPr lang="en-US" sz="2049" b="1" spc="-42" dirty="0">
                  <a:solidFill>
                    <a:srgbClr val="272525"/>
                  </a:solidFill>
                  <a:latin typeface="Source Sans Pro Bold"/>
                  <a:ea typeface="Source Sans Pro Bold"/>
                  <a:cs typeface="Source Sans Pro Bold"/>
                  <a:sym typeface="Source Sans Pro Bold"/>
                </a:rPr>
                <a:t>Miller et al. (2012)</a:t>
              </a:r>
              <a:r>
                <a:rPr lang="en-US" sz="2049" spc="-42" dirty="0">
                  <a:solidFill>
                    <a:srgbClr val="272525"/>
                  </a:solidFill>
                  <a:latin typeface="Source Sans Pro"/>
                  <a:ea typeface="Source Sans Pro"/>
                  <a:cs typeface="Source Sans Pro"/>
                  <a:sym typeface="Source Sans Pro"/>
                </a:rPr>
                <a:t> – MB-EAT-D for diabetes patients focused on mindfulness, not strict diets. Both mindful eating and traditional education showed:</a:t>
              </a:r>
            </a:p>
          </p:txBody>
        </p:sp>
      </p:grpSp>
      <p:grpSp>
        <p:nvGrpSpPr>
          <p:cNvPr id="15" name="Group 15"/>
          <p:cNvGrpSpPr/>
          <p:nvPr/>
        </p:nvGrpSpPr>
        <p:grpSpPr>
          <a:xfrm>
            <a:off x="798314" y="6099870"/>
            <a:ext cx="16691372" cy="387929"/>
            <a:chOff x="0" y="0"/>
            <a:chExt cx="22255163" cy="517238"/>
          </a:xfrm>
        </p:grpSpPr>
        <p:sp>
          <p:nvSpPr>
            <p:cNvPr id="16" name="Freeform 16"/>
            <p:cNvSpPr/>
            <p:nvPr/>
          </p:nvSpPr>
          <p:spPr>
            <a:xfrm>
              <a:off x="0" y="0"/>
              <a:ext cx="22255164" cy="517238"/>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17" name="TextBox 17"/>
            <p:cNvSpPr txBox="1"/>
            <p:nvPr/>
          </p:nvSpPr>
          <p:spPr>
            <a:xfrm>
              <a:off x="0" y="-76200"/>
              <a:ext cx="22255163" cy="593438"/>
            </a:xfrm>
            <a:prstGeom prst="rect">
              <a:avLst/>
            </a:prstGeom>
          </p:spPr>
          <p:txBody>
            <a:bodyPr lIns="0" tIns="0" rIns="0" bIns="0" rtlCol="0" anchor="t"/>
            <a:lstStyle/>
            <a:p>
              <a:pPr marL="309165" lvl="1" indent="-154583" algn="l">
                <a:lnSpc>
                  <a:spcPts val="3294"/>
                </a:lnSpc>
                <a:buFont typeface="Arial"/>
                <a:buChar char="•"/>
              </a:pPr>
              <a:r>
                <a:rPr lang="en-US" sz="2049" b="1" spc="-42" dirty="0">
                  <a:solidFill>
                    <a:srgbClr val="272525"/>
                  </a:solidFill>
                  <a:latin typeface="Source Sans Pro Bold"/>
                  <a:ea typeface="Source Sans Pro Bold"/>
                  <a:cs typeface="Source Sans Pro Bold"/>
                  <a:sym typeface="Source Sans Pro Bold"/>
                </a:rPr>
                <a:t>Significant A1c reductions</a:t>
              </a:r>
              <a:r>
                <a:rPr lang="en-US" sz="2049" spc="-42" dirty="0">
                  <a:solidFill>
                    <a:srgbClr val="272525"/>
                  </a:solidFill>
                  <a:latin typeface="Source Sans Pro"/>
                  <a:ea typeface="Source Sans Pro"/>
                  <a:cs typeface="Source Sans Pro"/>
                  <a:sym typeface="Source Sans Pro"/>
                </a:rPr>
                <a:t>, weight loss, and reduced energy intake</a:t>
              </a:r>
            </a:p>
          </p:txBody>
        </p:sp>
      </p:grpSp>
      <p:grpSp>
        <p:nvGrpSpPr>
          <p:cNvPr id="18" name="Group 18"/>
          <p:cNvGrpSpPr/>
          <p:nvPr/>
        </p:nvGrpSpPr>
        <p:grpSpPr>
          <a:xfrm>
            <a:off x="798314" y="6544567"/>
            <a:ext cx="16691372" cy="387929"/>
            <a:chOff x="0" y="0"/>
            <a:chExt cx="22255163" cy="517238"/>
          </a:xfrm>
        </p:grpSpPr>
        <p:sp>
          <p:nvSpPr>
            <p:cNvPr id="19" name="Freeform 19"/>
            <p:cNvSpPr/>
            <p:nvPr/>
          </p:nvSpPr>
          <p:spPr>
            <a:xfrm>
              <a:off x="0" y="0"/>
              <a:ext cx="22255164" cy="517238"/>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20" name="TextBox 20"/>
            <p:cNvSpPr txBox="1"/>
            <p:nvPr/>
          </p:nvSpPr>
          <p:spPr>
            <a:xfrm>
              <a:off x="0" y="-76200"/>
              <a:ext cx="22255163" cy="593438"/>
            </a:xfrm>
            <a:prstGeom prst="rect">
              <a:avLst/>
            </a:prstGeom>
          </p:spPr>
          <p:txBody>
            <a:bodyPr lIns="0" tIns="0" rIns="0" bIns="0" rtlCol="0" anchor="t"/>
            <a:lstStyle/>
            <a:p>
              <a:pPr marL="309165" lvl="1" indent="-154583" algn="l">
                <a:lnSpc>
                  <a:spcPts val="3294"/>
                </a:lnSpc>
                <a:buFont typeface="Arial"/>
                <a:buChar char="•"/>
              </a:pPr>
              <a:r>
                <a:rPr lang="en-US" sz="2049" b="1" spc="-42">
                  <a:solidFill>
                    <a:srgbClr val="272525"/>
                  </a:solidFill>
                  <a:latin typeface="Source Sans Pro Bold"/>
                  <a:ea typeface="Source Sans Pro Bold"/>
                  <a:cs typeface="Source Sans Pro Bold"/>
                  <a:sym typeface="Source Sans Pro Bold"/>
                </a:rPr>
                <a:t>Decreased high-glycemic food consumption</a:t>
              </a:r>
            </a:p>
          </p:txBody>
        </p:sp>
      </p:grpSp>
      <p:grpSp>
        <p:nvGrpSpPr>
          <p:cNvPr id="21" name="Group 21"/>
          <p:cNvGrpSpPr/>
          <p:nvPr/>
        </p:nvGrpSpPr>
        <p:grpSpPr>
          <a:xfrm>
            <a:off x="798314" y="6989266"/>
            <a:ext cx="16691372" cy="387929"/>
            <a:chOff x="0" y="0"/>
            <a:chExt cx="22255163" cy="517238"/>
          </a:xfrm>
        </p:grpSpPr>
        <p:sp>
          <p:nvSpPr>
            <p:cNvPr id="22" name="Freeform 22"/>
            <p:cNvSpPr/>
            <p:nvPr/>
          </p:nvSpPr>
          <p:spPr>
            <a:xfrm>
              <a:off x="0" y="0"/>
              <a:ext cx="22255164" cy="517238"/>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23" name="TextBox 23"/>
            <p:cNvSpPr txBox="1"/>
            <p:nvPr/>
          </p:nvSpPr>
          <p:spPr>
            <a:xfrm>
              <a:off x="0" y="-76200"/>
              <a:ext cx="22255163" cy="593438"/>
            </a:xfrm>
            <a:prstGeom prst="rect">
              <a:avLst/>
            </a:prstGeom>
          </p:spPr>
          <p:txBody>
            <a:bodyPr lIns="0" tIns="0" rIns="0" bIns="0" rtlCol="0" anchor="t"/>
            <a:lstStyle/>
            <a:p>
              <a:pPr marL="309165" lvl="1" indent="-154583" algn="l">
                <a:lnSpc>
                  <a:spcPts val="3294"/>
                </a:lnSpc>
                <a:buFont typeface="Arial"/>
                <a:buChar char="•"/>
              </a:pPr>
              <a:r>
                <a:rPr lang="en-US" sz="2049" b="1" spc="-42">
                  <a:solidFill>
                    <a:srgbClr val="272525"/>
                  </a:solidFill>
                  <a:latin typeface="Source Sans Pro Bold"/>
                  <a:ea typeface="Source Sans Pro Bold"/>
                  <a:cs typeface="Source Sans Pro Bold"/>
                  <a:sym typeface="Source Sans Pro Bold"/>
                </a:rPr>
                <a:t>Equally effective</a:t>
              </a:r>
              <a:r>
                <a:rPr lang="en-US" sz="2049" spc="-42">
                  <a:solidFill>
                    <a:srgbClr val="272525"/>
                  </a:solidFill>
                  <a:latin typeface="Source Sans Pro"/>
                  <a:ea typeface="Source Sans Pro"/>
                  <a:cs typeface="Source Sans Pro"/>
                  <a:sym typeface="Source Sans Pro"/>
                </a:rPr>
                <a:t> for blood sugar and weight management</a:t>
              </a:r>
            </a:p>
          </p:txBody>
        </p:sp>
      </p:grpSp>
      <p:grpSp>
        <p:nvGrpSpPr>
          <p:cNvPr id="24" name="Group 24"/>
          <p:cNvGrpSpPr/>
          <p:nvPr/>
        </p:nvGrpSpPr>
        <p:grpSpPr>
          <a:xfrm>
            <a:off x="707609" y="7586899"/>
            <a:ext cx="16691372" cy="387929"/>
            <a:chOff x="0" y="0"/>
            <a:chExt cx="22255163" cy="517238"/>
          </a:xfrm>
        </p:grpSpPr>
        <p:sp>
          <p:nvSpPr>
            <p:cNvPr id="25" name="Freeform 25"/>
            <p:cNvSpPr/>
            <p:nvPr/>
          </p:nvSpPr>
          <p:spPr>
            <a:xfrm>
              <a:off x="0" y="0"/>
              <a:ext cx="22255164" cy="517238"/>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26" name="TextBox 26"/>
            <p:cNvSpPr txBox="1"/>
            <p:nvPr/>
          </p:nvSpPr>
          <p:spPr>
            <a:xfrm>
              <a:off x="0" y="-76200"/>
              <a:ext cx="22255163" cy="593438"/>
            </a:xfrm>
            <a:prstGeom prst="rect">
              <a:avLst/>
            </a:prstGeom>
          </p:spPr>
          <p:txBody>
            <a:bodyPr lIns="0" tIns="0" rIns="0" bIns="0" rtlCol="0" anchor="t"/>
            <a:lstStyle/>
            <a:p>
              <a:pPr algn="l">
                <a:lnSpc>
                  <a:spcPts val="3294"/>
                </a:lnSpc>
              </a:pPr>
              <a:r>
                <a:rPr lang="en-US" sz="2049" b="1" spc="-42">
                  <a:solidFill>
                    <a:srgbClr val="272525"/>
                  </a:solidFill>
                  <a:latin typeface="Source Sans Pro Bold"/>
                  <a:ea typeface="Source Sans Pro Bold"/>
                  <a:cs typeface="Source Sans Pro Bold"/>
                  <a:sym typeface="Source Sans Pro Bold"/>
                </a:rPr>
                <a:t>Miller et al. (2014)</a:t>
              </a:r>
              <a:r>
                <a:rPr lang="en-US" sz="2049" spc="-42">
                  <a:solidFill>
                    <a:srgbClr val="272525"/>
                  </a:solidFill>
                  <a:latin typeface="Source Sans Pro"/>
                  <a:ea typeface="Source Sans Pro"/>
                  <a:cs typeface="Source Sans Pro"/>
                  <a:sym typeface="Source Sans Pro"/>
                </a:rPr>
                <a:t> – Compared two groups:</a:t>
              </a:r>
            </a:p>
          </p:txBody>
        </p:sp>
      </p:grpSp>
      <p:grpSp>
        <p:nvGrpSpPr>
          <p:cNvPr id="27" name="Group 27"/>
          <p:cNvGrpSpPr/>
          <p:nvPr/>
        </p:nvGrpSpPr>
        <p:grpSpPr>
          <a:xfrm>
            <a:off x="798314" y="8232279"/>
            <a:ext cx="16691372" cy="387929"/>
            <a:chOff x="0" y="0"/>
            <a:chExt cx="22255163" cy="517238"/>
          </a:xfrm>
        </p:grpSpPr>
        <p:sp>
          <p:nvSpPr>
            <p:cNvPr id="28" name="Freeform 28"/>
            <p:cNvSpPr/>
            <p:nvPr/>
          </p:nvSpPr>
          <p:spPr>
            <a:xfrm>
              <a:off x="0" y="0"/>
              <a:ext cx="22255164" cy="517238"/>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29" name="TextBox 29"/>
            <p:cNvSpPr txBox="1"/>
            <p:nvPr/>
          </p:nvSpPr>
          <p:spPr>
            <a:xfrm>
              <a:off x="0" y="-76200"/>
              <a:ext cx="22255163" cy="593438"/>
            </a:xfrm>
            <a:prstGeom prst="rect">
              <a:avLst/>
            </a:prstGeom>
          </p:spPr>
          <p:txBody>
            <a:bodyPr lIns="0" tIns="0" rIns="0" bIns="0" rtlCol="0" anchor="t"/>
            <a:lstStyle/>
            <a:p>
              <a:pPr marL="309165" lvl="1" indent="-154583" algn="l">
                <a:lnSpc>
                  <a:spcPts val="3294"/>
                </a:lnSpc>
                <a:buFont typeface="Arial"/>
                <a:buChar char="•"/>
              </a:pPr>
              <a:r>
                <a:rPr lang="en-US" sz="2049" b="1" spc="-42">
                  <a:solidFill>
                    <a:srgbClr val="272525"/>
                  </a:solidFill>
                  <a:latin typeface="Source Sans Pro Bold"/>
                  <a:ea typeface="Source Sans Pro Bold"/>
                  <a:cs typeface="Source Sans Pro Bold"/>
                  <a:sym typeface="Source Sans Pro Bold"/>
                </a:rPr>
                <a:t>Mindful Eating Group</a:t>
              </a:r>
              <a:r>
                <a:rPr lang="en-US" sz="2049" spc="-42">
                  <a:solidFill>
                    <a:srgbClr val="272525"/>
                  </a:solidFill>
                  <a:latin typeface="Source Sans Pro"/>
                  <a:ea typeface="Source Sans Pro"/>
                  <a:cs typeface="Source Sans Pro"/>
                  <a:sym typeface="Source Sans Pro"/>
                </a:rPr>
                <a:t>: Improved self-awareness of hunger/satiety, mindful decisions, and fruit/lean protein intake.</a:t>
              </a:r>
            </a:p>
          </p:txBody>
        </p:sp>
      </p:grpSp>
      <p:grpSp>
        <p:nvGrpSpPr>
          <p:cNvPr id="30" name="Group 30"/>
          <p:cNvGrpSpPr/>
          <p:nvPr/>
        </p:nvGrpSpPr>
        <p:grpSpPr>
          <a:xfrm>
            <a:off x="798314" y="8676978"/>
            <a:ext cx="16691372" cy="387929"/>
            <a:chOff x="0" y="0"/>
            <a:chExt cx="22255163" cy="517238"/>
          </a:xfrm>
        </p:grpSpPr>
        <p:sp>
          <p:nvSpPr>
            <p:cNvPr id="31" name="Freeform 31"/>
            <p:cNvSpPr/>
            <p:nvPr/>
          </p:nvSpPr>
          <p:spPr>
            <a:xfrm>
              <a:off x="0" y="0"/>
              <a:ext cx="22255164" cy="517238"/>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32" name="TextBox 32"/>
            <p:cNvSpPr txBox="1"/>
            <p:nvPr/>
          </p:nvSpPr>
          <p:spPr>
            <a:xfrm>
              <a:off x="0" y="-76200"/>
              <a:ext cx="22255163" cy="593438"/>
            </a:xfrm>
            <a:prstGeom prst="rect">
              <a:avLst/>
            </a:prstGeom>
          </p:spPr>
          <p:txBody>
            <a:bodyPr lIns="0" tIns="0" rIns="0" bIns="0" rtlCol="0" anchor="t"/>
            <a:lstStyle/>
            <a:p>
              <a:pPr marL="309165" lvl="1" indent="-154583" algn="l">
                <a:lnSpc>
                  <a:spcPts val="3294"/>
                </a:lnSpc>
                <a:buFont typeface="Arial"/>
                <a:buChar char="•"/>
              </a:pPr>
              <a:r>
                <a:rPr lang="en-US" sz="2049" b="1" spc="-42">
                  <a:solidFill>
                    <a:srgbClr val="272525"/>
                  </a:solidFill>
                  <a:latin typeface="Source Sans Pro Bold"/>
                  <a:ea typeface="Source Sans Pro Bold"/>
                  <a:cs typeface="Source Sans Pro Bold"/>
                  <a:sym typeface="Source Sans Pro Bold"/>
                </a:rPr>
                <a:t>Traditional Education Group</a:t>
              </a:r>
              <a:r>
                <a:rPr lang="en-US" sz="2049" spc="-42">
                  <a:solidFill>
                    <a:srgbClr val="272525"/>
                  </a:solidFill>
                  <a:latin typeface="Source Sans Pro"/>
                  <a:ea typeface="Source Sans Pro"/>
                  <a:cs typeface="Source Sans Pro"/>
                  <a:sym typeface="Source Sans Pro"/>
                </a:rPr>
                <a:t>: Better adherence to dietary guidelines, increased vegetable intake, and structured meal planning.</a:t>
              </a:r>
            </a:p>
          </p:txBody>
        </p:sp>
      </p:grpSp>
      <p:grpSp>
        <p:nvGrpSpPr>
          <p:cNvPr id="33" name="Group 33"/>
          <p:cNvGrpSpPr/>
          <p:nvPr/>
        </p:nvGrpSpPr>
        <p:grpSpPr>
          <a:xfrm>
            <a:off x="707609" y="9274611"/>
            <a:ext cx="16691372" cy="387929"/>
            <a:chOff x="0" y="0"/>
            <a:chExt cx="22255163" cy="517238"/>
          </a:xfrm>
        </p:grpSpPr>
        <p:sp>
          <p:nvSpPr>
            <p:cNvPr id="34" name="Freeform 34"/>
            <p:cNvSpPr/>
            <p:nvPr/>
          </p:nvSpPr>
          <p:spPr>
            <a:xfrm>
              <a:off x="0" y="0"/>
              <a:ext cx="22255164" cy="517238"/>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35" name="TextBox 35"/>
            <p:cNvSpPr txBox="1"/>
            <p:nvPr/>
          </p:nvSpPr>
          <p:spPr>
            <a:xfrm>
              <a:off x="0" y="-76200"/>
              <a:ext cx="22255163" cy="593438"/>
            </a:xfrm>
            <a:prstGeom prst="rect">
              <a:avLst/>
            </a:prstGeom>
          </p:spPr>
          <p:txBody>
            <a:bodyPr lIns="0" tIns="0" rIns="0" bIns="0" rtlCol="0" anchor="t"/>
            <a:lstStyle/>
            <a:p>
              <a:pPr algn="l">
                <a:lnSpc>
                  <a:spcPts val="3294"/>
                </a:lnSpc>
              </a:pPr>
              <a:r>
                <a:rPr lang="en-US" sz="2049" b="1" spc="-42" dirty="0">
                  <a:solidFill>
                    <a:srgbClr val="272525"/>
                  </a:solidFill>
                  <a:latin typeface="Source Sans Pro Bold"/>
                  <a:ea typeface="Source Sans Pro Bold"/>
                  <a:cs typeface="Source Sans Pro Bold"/>
                  <a:sym typeface="Source Sans Pro Bold"/>
                </a:rPr>
                <a:t>Key takeaway</a:t>
              </a:r>
              <a:r>
                <a:rPr lang="en-US" sz="2049" spc="-42" dirty="0">
                  <a:solidFill>
                    <a:srgbClr val="272525"/>
                  </a:solidFill>
                  <a:latin typeface="Source Sans Pro"/>
                  <a:ea typeface="Source Sans Pro"/>
                  <a:cs typeface="Source Sans Pro"/>
                  <a:sym typeface="Source Sans Pro"/>
                </a:rPr>
                <a:t>: Both are beneficial, but mindful eating is effective for those struggling with rigid diets or emotional eating.</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19298-48C2-A59E-56AD-BFEE9AE0D7DB}"/>
            </a:ext>
          </a:extLst>
        </p:cNvPr>
        <p:cNvGrpSpPr/>
        <p:nvPr/>
      </p:nvGrpSpPr>
      <p:grpSpPr>
        <a:xfrm>
          <a:off x="0" y="0"/>
          <a:ext cx="0" cy="0"/>
          <a:chOff x="0" y="0"/>
          <a:chExt cx="0" cy="0"/>
        </a:xfrm>
      </p:grpSpPr>
      <p:sp>
        <p:nvSpPr>
          <p:cNvPr id="2" name="Freeform 2" descr="preencoded.png">
            <a:extLst>
              <a:ext uri="{FF2B5EF4-FFF2-40B4-BE49-F238E27FC236}">
                <a16:creationId xmlns:a16="http://schemas.microsoft.com/office/drawing/2014/main" id="{2B0CE717-7FDF-7BAD-E8F7-85155A23709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a:extLst>
              <a:ext uri="{FF2B5EF4-FFF2-40B4-BE49-F238E27FC236}">
                <a16:creationId xmlns:a16="http://schemas.microsoft.com/office/drawing/2014/main" id="{1BCDB76F-1644-348D-A17B-682D8BE0BCF5}"/>
              </a:ext>
            </a:extLst>
          </p:cNvPr>
          <p:cNvGrpSpPr/>
          <p:nvPr/>
        </p:nvGrpSpPr>
        <p:grpSpPr>
          <a:xfrm>
            <a:off x="-2275" y="-71055"/>
            <a:ext cx="18288000" cy="10287000"/>
            <a:chOff x="0" y="0"/>
            <a:chExt cx="24384000" cy="13716000"/>
          </a:xfrm>
        </p:grpSpPr>
        <p:sp>
          <p:nvSpPr>
            <p:cNvPr id="4" name="Freeform 4">
              <a:extLst>
                <a:ext uri="{FF2B5EF4-FFF2-40B4-BE49-F238E27FC236}">
                  <a16:creationId xmlns:a16="http://schemas.microsoft.com/office/drawing/2014/main" id="{F83D6E7E-10D1-459B-D189-4141330779E5}"/>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grpSp>
        <p:nvGrpSpPr>
          <p:cNvPr id="6" name="Group 6">
            <a:extLst>
              <a:ext uri="{FF2B5EF4-FFF2-40B4-BE49-F238E27FC236}">
                <a16:creationId xmlns:a16="http://schemas.microsoft.com/office/drawing/2014/main" id="{A32C5CCE-DFE1-4C18-1BCA-912B41CD1A7C}"/>
              </a:ext>
            </a:extLst>
          </p:cNvPr>
          <p:cNvGrpSpPr/>
          <p:nvPr/>
        </p:nvGrpSpPr>
        <p:grpSpPr>
          <a:xfrm>
            <a:off x="696723" y="308712"/>
            <a:ext cx="16894554" cy="3870859"/>
            <a:chOff x="0" y="-3807915"/>
            <a:chExt cx="22526073" cy="5161142"/>
          </a:xfrm>
        </p:grpSpPr>
        <p:sp>
          <p:nvSpPr>
            <p:cNvPr id="7" name="Freeform 7">
              <a:extLst>
                <a:ext uri="{FF2B5EF4-FFF2-40B4-BE49-F238E27FC236}">
                  <a16:creationId xmlns:a16="http://schemas.microsoft.com/office/drawing/2014/main" id="{ADF90BAF-32DA-5D4E-B7CC-D5C6727C95DC}"/>
                </a:ext>
              </a:extLst>
            </p:cNvPr>
            <p:cNvSpPr/>
            <p:nvPr/>
          </p:nvSpPr>
          <p:spPr>
            <a:xfrm>
              <a:off x="0" y="0"/>
              <a:ext cx="22526073" cy="1353227"/>
            </a:xfrm>
            <a:custGeom>
              <a:avLst/>
              <a:gdLst/>
              <a:ahLst/>
              <a:cxnLst/>
              <a:rect l="l" t="t" r="r" b="b"/>
              <a:pathLst>
                <a:path w="22526073" h="1353227">
                  <a:moveTo>
                    <a:pt x="0" y="0"/>
                  </a:moveTo>
                  <a:lnTo>
                    <a:pt x="22526073" y="0"/>
                  </a:lnTo>
                  <a:lnTo>
                    <a:pt x="22526073" y="1353227"/>
                  </a:lnTo>
                  <a:lnTo>
                    <a:pt x="0" y="1353227"/>
                  </a:lnTo>
                  <a:close/>
                </a:path>
              </a:pathLst>
            </a:custGeom>
            <a:solidFill>
              <a:srgbClr val="000000">
                <a:alpha val="0"/>
              </a:srgbClr>
            </a:solidFill>
          </p:spPr>
          <p:txBody>
            <a:bodyPr/>
            <a:lstStyle/>
            <a:p>
              <a:endParaRPr lang="en-US"/>
            </a:p>
          </p:txBody>
        </p:sp>
        <p:sp>
          <p:nvSpPr>
            <p:cNvPr id="8" name="TextBox 8">
              <a:extLst>
                <a:ext uri="{FF2B5EF4-FFF2-40B4-BE49-F238E27FC236}">
                  <a16:creationId xmlns:a16="http://schemas.microsoft.com/office/drawing/2014/main" id="{BE384BF2-F9C2-0947-3608-8EDFCCA99642}"/>
                </a:ext>
              </a:extLst>
            </p:cNvPr>
            <p:cNvSpPr txBox="1"/>
            <p:nvPr/>
          </p:nvSpPr>
          <p:spPr>
            <a:xfrm>
              <a:off x="1019633" y="-3807915"/>
              <a:ext cx="12885003" cy="1219877"/>
            </a:xfrm>
            <a:prstGeom prst="rect">
              <a:avLst/>
            </a:prstGeom>
          </p:spPr>
          <p:txBody>
            <a:bodyPr lIns="0" tIns="0" rIns="0" bIns="0" rtlCol="0" anchor="t"/>
            <a:lstStyle/>
            <a:p>
              <a:pPr rtl="0">
                <a:lnSpc>
                  <a:spcPct val="150000"/>
                </a:lnSpc>
                <a:spcBef>
                  <a:spcPts val="1200"/>
                </a:spcBef>
                <a:buNone/>
              </a:pPr>
              <a:r>
                <a:rPr lang="en-US" sz="3600" b="1" i="0" u="none" strike="noStrike" dirty="0">
                  <a:solidFill>
                    <a:srgbClr val="CC00FF"/>
                  </a:solidFill>
                  <a:effectLst/>
                  <a:latin typeface="Arial" panose="020B0604020202020204" pitchFamily="34" charset="0"/>
                </a:rPr>
                <a:t>Poll Question 1: Which of the following </a:t>
              </a:r>
            </a:p>
            <a:p>
              <a:pPr rtl="0">
                <a:lnSpc>
                  <a:spcPct val="150000"/>
                </a:lnSpc>
                <a:spcBef>
                  <a:spcPts val="1200"/>
                </a:spcBef>
                <a:buNone/>
              </a:pPr>
              <a:r>
                <a:rPr lang="en-US" sz="3600" b="1" i="0" u="none" strike="noStrike" dirty="0">
                  <a:solidFill>
                    <a:srgbClr val="7030A0"/>
                  </a:solidFill>
                  <a:effectLst/>
                  <a:latin typeface="Arial" panose="020B0604020202020204" pitchFamily="34" charset="0"/>
                </a:rPr>
                <a:t>best</a:t>
              </a:r>
              <a:r>
                <a:rPr lang="en-US" sz="3600" b="1" i="0" u="none" strike="noStrike" dirty="0">
                  <a:solidFill>
                    <a:srgbClr val="CC00FF"/>
                  </a:solidFill>
                  <a:effectLst/>
                  <a:latin typeface="Arial" panose="020B0604020202020204" pitchFamily="34" charset="0"/>
                </a:rPr>
                <a:t> defines mindful eating?</a:t>
              </a:r>
              <a:endParaRPr lang="en-US" sz="3600" b="1" dirty="0">
                <a:solidFill>
                  <a:srgbClr val="CC00FF"/>
                </a:solidFill>
                <a:effectLst/>
              </a:endParaRPr>
            </a:p>
            <a:p>
              <a:pPr>
                <a:buNone/>
              </a:pPr>
              <a:br>
                <a:rPr lang="en-US" sz="6000" dirty="0"/>
              </a:br>
              <a:endParaRPr lang="en-US" sz="5500" b="1" spc="-85" dirty="0">
                <a:solidFill>
                  <a:srgbClr val="D73AD7"/>
                </a:solidFill>
                <a:latin typeface="Source Serif Pro Bold"/>
                <a:ea typeface="Source Serif Pro Bold"/>
                <a:cs typeface="Source Serif Pro Bold"/>
                <a:sym typeface="Source Serif Pro Bold"/>
              </a:endParaRPr>
            </a:p>
          </p:txBody>
        </p:sp>
      </p:grpSp>
      <p:grpSp>
        <p:nvGrpSpPr>
          <p:cNvPr id="9" name="Group 9">
            <a:extLst>
              <a:ext uri="{FF2B5EF4-FFF2-40B4-BE49-F238E27FC236}">
                <a16:creationId xmlns:a16="http://schemas.microsoft.com/office/drawing/2014/main" id="{CA819189-324B-827C-0238-93FF3A5ACF47}"/>
              </a:ext>
            </a:extLst>
          </p:cNvPr>
          <p:cNvGrpSpPr/>
          <p:nvPr/>
        </p:nvGrpSpPr>
        <p:grpSpPr>
          <a:xfrm>
            <a:off x="707609" y="4309629"/>
            <a:ext cx="16691372" cy="797504"/>
            <a:chOff x="0" y="0"/>
            <a:chExt cx="22255163" cy="1063338"/>
          </a:xfrm>
        </p:grpSpPr>
        <p:sp>
          <p:nvSpPr>
            <p:cNvPr id="10" name="Freeform 10">
              <a:extLst>
                <a:ext uri="{FF2B5EF4-FFF2-40B4-BE49-F238E27FC236}">
                  <a16:creationId xmlns:a16="http://schemas.microsoft.com/office/drawing/2014/main" id="{364BF5F4-35EF-B478-AA75-EEFD2DA36FFA}"/>
                </a:ext>
              </a:extLst>
            </p:cNvPr>
            <p:cNvSpPr/>
            <p:nvPr/>
          </p:nvSpPr>
          <p:spPr>
            <a:xfrm>
              <a:off x="0" y="0"/>
              <a:ext cx="22255164" cy="1063338"/>
            </a:xfrm>
            <a:custGeom>
              <a:avLst/>
              <a:gdLst/>
              <a:ahLst/>
              <a:cxnLst/>
              <a:rect l="l" t="t" r="r" b="b"/>
              <a:pathLst>
                <a:path w="22255164" h="1063338">
                  <a:moveTo>
                    <a:pt x="0" y="0"/>
                  </a:moveTo>
                  <a:lnTo>
                    <a:pt x="22255164" y="0"/>
                  </a:lnTo>
                  <a:lnTo>
                    <a:pt x="22255164" y="1063338"/>
                  </a:lnTo>
                  <a:lnTo>
                    <a:pt x="0" y="1063338"/>
                  </a:lnTo>
                  <a:close/>
                </a:path>
              </a:pathLst>
            </a:custGeom>
            <a:solidFill>
              <a:srgbClr val="000000">
                <a:alpha val="0"/>
              </a:srgbClr>
            </a:solidFill>
          </p:spPr>
          <p:txBody>
            <a:bodyPr/>
            <a:lstStyle/>
            <a:p>
              <a:endParaRPr lang="en-US"/>
            </a:p>
          </p:txBody>
        </p:sp>
        <p:sp>
          <p:nvSpPr>
            <p:cNvPr id="11" name="TextBox 11">
              <a:extLst>
                <a:ext uri="{FF2B5EF4-FFF2-40B4-BE49-F238E27FC236}">
                  <a16:creationId xmlns:a16="http://schemas.microsoft.com/office/drawing/2014/main" id="{A2A00289-E4F5-EFA8-F945-49DD0174966D}"/>
                </a:ext>
              </a:extLst>
            </p:cNvPr>
            <p:cNvSpPr txBox="1"/>
            <p:nvPr/>
          </p:nvSpPr>
          <p:spPr>
            <a:xfrm>
              <a:off x="0" y="-76200"/>
              <a:ext cx="22255163" cy="1139538"/>
            </a:xfrm>
            <a:prstGeom prst="rect">
              <a:avLst/>
            </a:prstGeom>
          </p:spPr>
          <p:txBody>
            <a:bodyPr lIns="0" tIns="0" rIns="0" bIns="0" rtlCol="0" anchor="t"/>
            <a:lstStyle/>
            <a:p>
              <a:pPr algn="l">
                <a:lnSpc>
                  <a:spcPts val="3294"/>
                </a:lnSpc>
              </a:pPr>
              <a:endParaRPr lang="en-US" sz="2049" spc="-42" dirty="0">
                <a:solidFill>
                  <a:srgbClr val="272525"/>
                </a:solidFill>
                <a:latin typeface="Source Sans Pro"/>
                <a:ea typeface="Source Sans Pro"/>
                <a:cs typeface="Source Sans Pro"/>
                <a:sym typeface="Source Sans Pro"/>
              </a:endParaRPr>
            </a:p>
          </p:txBody>
        </p:sp>
      </p:grpSp>
      <p:sp>
        <p:nvSpPr>
          <p:cNvPr id="16" name="Freeform 16">
            <a:extLst>
              <a:ext uri="{FF2B5EF4-FFF2-40B4-BE49-F238E27FC236}">
                <a16:creationId xmlns:a16="http://schemas.microsoft.com/office/drawing/2014/main" id="{B6C5FF15-3C34-4AD7-2A65-244E66A27392}"/>
              </a:ext>
            </a:extLst>
          </p:cNvPr>
          <p:cNvSpPr/>
          <p:nvPr/>
        </p:nvSpPr>
        <p:spPr>
          <a:xfrm>
            <a:off x="798314" y="6099870"/>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19" name="Freeform 19">
            <a:extLst>
              <a:ext uri="{FF2B5EF4-FFF2-40B4-BE49-F238E27FC236}">
                <a16:creationId xmlns:a16="http://schemas.microsoft.com/office/drawing/2014/main" id="{5409A544-0732-358D-FC05-DCA8B763295E}"/>
              </a:ext>
            </a:extLst>
          </p:cNvPr>
          <p:cNvSpPr/>
          <p:nvPr/>
        </p:nvSpPr>
        <p:spPr>
          <a:xfrm>
            <a:off x="798314" y="6544567"/>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25" name="Freeform 25">
            <a:extLst>
              <a:ext uri="{FF2B5EF4-FFF2-40B4-BE49-F238E27FC236}">
                <a16:creationId xmlns:a16="http://schemas.microsoft.com/office/drawing/2014/main" id="{EB6A7C49-9076-5C1C-C425-DD7FAB800BCC}"/>
              </a:ext>
            </a:extLst>
          </p:cNvPr>
          <p:cNvSpPr/>
          <p:nvPr/>
        </p:nvSpPr>
        <p:spPr>
          <a:xfrm>
            <a:off x="708746" y="7500727"/>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39" name="TextBox 38">
            <a:extLst>
              <a:ext uri="{FF2B5EF4-FFF2-40B4-BE49-F238E27FC236}">
                <a16:creationId xmlns:a16="http://schemas.microsoft.com/office/drawing/2014/main" id="{7705BE42-F764-7E60-4E55-D45EEAF1655D}"/>
              </a:ext>
            </a:extLst>
          </p:cNvPr>
          <p:cNvSpPr txBox="1"/>
          <p:nvPr/>
        </p:nvSpPr>
        <p:spPr>
          <a:xfrm>
            <a:off x="1455761" y="2171700"/>
            <a:ext cx="10003691" cy="7448193"/>
          </a:xfrm>
          <a:prstGeom prst="rect">
            <a:avLst/>
          </a:prstGeom>
          <a:noFill/>
        </p:spPr>
        <p:txBody>
          <a:bodyPr wrap="square">
            <a:spAutoFit/>
          </a:bodyPr>
          <a:lstStyle/>
          <a:p>
            <a:pPr rtl="0">
              <a:lnSpc>
                <a:spcPct val="150000"/>
              </a:lnSpc>
              <a:spcBef>
                <a:spcPts val="1200"/>
              </a:spcBef>
              <a:buNone/>
            </a:pPr>
            <a:r>
              <a:rPr lang="en-US" sz="3600" b="0" i="0" u="none" strike="noStrike" dirty="0">
                <a:solidFill>
                  <a:srgbClr val="222222"/>
                </a:solidFill>
                <a:effectLst/>
                <a:latin typeface="Arial" panose="020B0604020202020204" pitchFamily="34" charset="0"/>
              </a:rPr>
              <a:t>a) Avoiding sugar and processed foods to promote mindful health</a:t>
            </a:r>
            <a:endParaRPr lang="en-US" sz="3600" b="0" dirty="0">
              <a:effectLst/>
            </a:endParaRPr>
          </a:p>
          <a:p>
            <a:pPr rtl="0">
              <a:lnSpc>
                <a:spcPct val="150000"/>
              </a:lnSpc>
              <a:buNone/>
            </a:pPr>
            <a:r>
              <a:rPr lang="en-US" sz="3600" b="0" i="0" u="none" strike="noStrike" dirty="0">
                <a:solidFill>
                  <a:srgbClr val="222222"/>
                </a:solidFill>
                <a:effectLst/>
                <a:latin typeface="Arial" panose="020B0604020202020204" pitchFamily="34" charset="0"/>
              </a:rPr>
              <a:t>b) Relying on strict portion control and calorie tracking</a:t>
            </a:r>
            <a:endParaRPr lang="en-US" sz="3600" b="0" dirty="0">
              <a:effectLst/>
            </a:endParaRPr>
          </a:p>
          <a:p>
            <a:pPr rtl="0">
              <a:lnSpc>
                <a:spcPct val="150000"/>
              </a:lnSpc>
              <a:buNone/>
            </a:pPr>
            <a:r>
              <a:rPr lang="en-US" sz="3600" b="0" i="0" u="none" strike="noStrike" dirty="0">
                <a:solidFill>
                  <a:srgbClr val="222222"/>
                </a:solidFill>
                <a:effectLst/>
                <a:latin typeface="Arial" panose="020B0604020202020204" pitchFamily="34" charset="0"/>
              </a:rPr>
              <a:t>c) Bringing full awareness to the process of eating, including bodily sensations, thoughts, and emotions</a:t>
            </a:r>
            <a:endParaRPr lang="en-US" sz="3600" b="0" dirty="0">
              <a:effectLst/>
            </a:endParaRPr>
          </a:p>
          <a:p>
            <a:pPr rtl="0">
              <a:lnSpc>
                <a:spcPct val="150000"/>
              </a:lnSpc>
              <a:spcAft>
                <a:spcPts val="1200"/>
              </a:spcAft>
              <a:buNone/>
            </a:pPr>
            <a:r>
              <a:rPr lang="en-US" sz="3600" b="0" i="0" u="none" strike="noStrike" dirty="0">
                <a:solidFill>
                  <a:srgbClr val="222222"/>
                </a:solidFill>
                <a:effectLst/>
                <a:latin typeface="Arial" panose="020B0604020202020204" pitchFamily="34" charset="0"/>
              </a:rPr>
              <a:t>d) Eating only when hungry to avoid overeating</a:t>
            </a:r>
            <a:endParaRPr lang="en-US" sz="3600" b="0" dirty="0">
              <a:effectLst/>
            </a:endParaRPr>
          </a:p>
          <a:p>
            <a:pPr>
              <a:buNone/>
            </a:pPr>
            <a:br>
              <a:rPr lang="en-US" dirty="0"/>
            </a:br>
            <a:endParaRPr lang="en-US" dirty="0"/>
          </a:p>
        </p:txBody>
      </p:sp>
      <p:pic>
        <p:nvPicPr>
          <p:cNvPr id="43" name="Picture 42" descr="A close-up of pink flowers&#10;&#10;AI-generated content may be incorrect.">
            <a:extLst>
              <a:ext uri="{FF2B5EF4-FFF2-40B4-BE49-F238E27FC236}">
                <a16:creationId xmlns:a16="http://schemas.microsoft.com/office/drawing/2014/main" id="{8441EB55-9061-BEA4-92D6-846665E34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2399" y="0"/>
            <a:ext cx="7501639" cy="10429110"/>
          </a:xfrm>
          <a:prstGeom prst="rect">
            <a:avLst/>
          </a:prstGeom>
        </p:spPr>
      </p:pic>
      <p:sp>
        <p:nvSpPr>
          <p:cNvPr id="5" name="Oval 4">
            <a:extLst>
              <a:ext uri="{FF2B5EF4-FFF2-40B4-BE49-F238E27FC236}">
                <a16:creationId xmlns:a16="http://schemas.microsoft.com/office/drawing/2014/main" id="{E44E179A-CB64-962C-371B-516DE2B15818}"/>
              </a:ext>
            </a:extLst>
          </p:cNvPr>
          <p:cNvSpPr/>
          <p:nvPr/>
        </p:nvSpPr>
        <p:spPr>
          <a:xfrm>
            <a:off x="887881" y="5151600"/>
            <a:ext cx="10192643" cy="3242607"/>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14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2971800" y="342900"/>
            <a:ext cx="12344400" cy="1943100"/>
          </a:xfrm>
          <a:solidFill>
            <a:srgbClr val="5E3886"/>
          </a:solidFill>
        </p:spPr>
        <p:txBody>
          <a:bodyPr>
            <a:normAutofit/>
          </a:bodyPr>
          <a:lstStyle/>
          <a:p>
            <a:r>
              <a:rPr lang="en-US" dirty="0">
                <a:solidFill>
                  <a:schemeClr val="bg1"/>
                </a:solidFill>
              </a:rPr>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8001001" y="2286002"/>
            <a:ext cx="7360418" cy="8001000"/>
          </a:xfrm>
        </p:spPr>
        <p:txBody>
          <a:bodyPr>
            <a:normAutofit fontScale="47500" lnSpcReduction="20000"/>
          </a:bodyPr>
          <a:lstStyle/>
          <a:p>
            <a:pPr>
              <a:lnSpc>
                <a:spcPct val="120000"/>
              </a:lnSpc>
            </a:pPr>
            <a:r>
              <a:rPr lang="en-US" sz="5700" dirty="0"/>
              <a:t>We are committed to promoting diversity and inclusion in our educational offerings.</a:t>
            </a:r>
          </a:p>
          <a:p>
            <a:pPr>
              <a:lnSpc>
                <a:spcPct val="120000"/>
              </a:lnSpc>
            </a:pPr>
            <a:r>
              <a:rPr lang="en-US" sz="5700" dirty="0"/>
              <a:t>We recognize, respect, and include differences in ability, age, culture, ethnicity, gender, gender identity, sexual orientation, size, and socioeconomic characteristics.</a:t>
            </a:r>
          </a:p>
          <a:p>
            <a:pPr>
              <a:lnSpc>
                <a:spcPct val="120000"/>
              </a:lnSpc>
            </a:pPr>
            <a:r>
              <a:rPr lang="en-US" sz="5700" dirty="0"/>
              <a:t>Our goal is to promote equity and access, acknowledging historical and institutional inequities.</a:t>
            </a:r>
          </a:p>
          <a:p>
            <a:pPr>
              <a:lnSpc>
                <a:spcPct val="120000"/>
              </a:lnSpc>
            </a:pPr>
            <a:r>
              <a:rPr lang="en-US" sz="5700" dirty="0">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5700" dirty="0">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2971800" y="2400300"/>
            <a:ext cx="5029200" cy="6676125"/>
          </a:xfrm>
        </p:spPr>
        <p:txBody>
          <a:bodyPr>
            <a:normAutofit fontScale="47500" lnSpcReduction="20000"/>
          </a:bodyPr>
          <a:lstStyle/>
          <a:p>
            <a:pPr marL="0" indent="0">
              <a:buNone/>
            </a:pPr>
            <a:r>
              <a:rPr lang="en-US" sz="7650" dirty="0"/>
              <a:t>Based on the IDEA Initiative inspired by CDR</a:t>
            </a:r>
          </a:p>
          <a:p>
            <a:r>
              <a:rPr lang="en-US" sz="6600" dirty="0"/>
              <a:t>Inclusion </a:t>
            </a:r>
          </a:p>
          <a:p>
            <a:r>
              <a:rPr lang="en-US" sz="6600" dirty="0"/>
              <a:t>Diversity </a:t>
            </a:r>
          </a:p>
          <a:p>
            <a:r>
              <a:rPr lang="en-US" sz="6600" dirty="0"/>
              <a:t>Equity </a:t>
            </a:r>
          </a:p>
          <a:p>
            <a:r>
              <a:rPr lang="en-US" sz="66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3429000" y="5452614"/>
            <a:ext cx="3461598" cy="4229100"/>
          </a:xfrm>
          <a:prstGeom prst="rect">
            <a:avLst/>
          </a:prstGeom>
          <a:noFill/>
        </p:spPr>
      </p:pic>
    </p:spTree>
    <p:extLst>
      <p:ext uri="{BB962C8B-B14F-4D97-AF65-F5344CB8AC3E}">
        <p14:creationId xmlns:p14="http://schemas.microsoft.com/office/powerpoint/2010/main" val="381809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p:cNvSpPr/>
          <p:nvPr/>
        </p:nvSpPr>
        <p:spPr>
          <a:xfrm>
            <a:off x="10231486" y="0"/>
            <a:ext cx="8056514" cy="10287000"/>
          </a:xfrm>
          <a:custGeom>
            <a:avLst/>
            <a:gdLst/>
            <a:ahLst/>
            <a:cxnLst/>
            <a:rect l="l" t="t" r="r" b="b"/>
            <a:pathLst>
              <a:path w="8056514" h="10287000">
                <a:moveTo>
                  <a:pt x="0" y="0"/>
                </a:moveTo>
                <a:lnTo>
                  <a:pt x="8056514" y="0"/>
                </a:lnTo>
                <a:lnTo>
                  <a:pt x="8056514" y="10287000"/>
                </a:lnTo>
                <a:lnTo>
                  <a:pt x="0" y="10287000"/>
                </a:lnTo>
                <a:lnTo>
                  <a:pt x="0" y="0"/>
                </a:lnTo>
                <a:close/>
              </a:path>
            </a:pathLst>
          </a:custGeom>
          <a:blipFill>
            <a:blip r:embed="rId4"/>
            <a:stretch>
              <a:fillRect l="-41402" r="-49886"/>
            </a:stretch>
          </a:blipFill>
        </p:spPr>
        <p:txBody>
          <a:bodyPr/>
          <a:lstStyle/>
          <a:p>
            <a:endParaRPr lang="en-US"/>
          </a:p>
        </p:txBody>
      </p:sp>
      <p:grpSp>
        <p:nvGrpSpPr>
          <p:cNvPr id="6" name="Group 6"/>
          <p:cNvGrpSpPr/>
          <p:nvPr/>
        </p:nvGrpSpPr>
        <p:grpSpPr>
          <a:xfrm>
            <a:off x="591582" y="713780"/>
            <a:ext cx="10219730" cy="979417"/>
            <a:chOff x="-418518" y="0"/>
            <a:chExt cx="13626307" cy="1305890"/>
          </a:xfrm>
        </p:grpSpPr>
        <p:sp>
          <p:nvSpPr>
            <p:cNvPr id="7" name="Freeform 7"/>
            <p:cNvSpPr/>
            <p:nvPr/>
          </p:nvSpPr>
          <p:spPr>
            <a:xfrm>
              <a:off x="0" y="0"/>
              <a:ext cx="12434688" cy="1014413"/>
            </a:xfrm>
            <a:custGeom>
              <a:avLst/>
              <a:gdLst/>
              <a:ahLst/>
              <a:cxnLst/>
              <a:rect l="l" t="t" r="r" b="b"/>
              <a:pathLst>
                <a:path w="12434688" h="1014413">
                  <a:moveTo>
                    <a:pt x="0" y="0"/>
                  </a:moveTo>
                  <a:lnTo>
                    <a:pt x="12434688" y="0"/>
                  </a:lnTo>
                  <a:lnTo>
                    <a:pt x="12434688" y="1014413"/>
                  </a:lnTo>
                  <a:lnTo>
                    <a:pt x="0" y="1014413"/>
                  </a:lnTo>
                  <a:close/>
                </a:path>
              </a:pathLst>
            </a:custGeom>
            <a:solidFill>
              <a:srgbClr val="000000">
                <a:alpha val="0"/>
              </a:srgbClr>
            </a:solidFill>
          </p:spPr>
          <p:txBody>
            <a:bodyPr/>
            <a:lstStyle/>
            <a:p>
              <a:endParaRPr lang="en-US"/>
            </a:p>
          </p:txBody>
        </p:sp>
        <p:sp>
          <p:nvSpPr>
            <p:cNvPr id="8" name="TextBox 8"/>
            <p:cNvSpPr txBox="1"/>
            <p:nvPr/>
          </p:nvSpPr>
          <p:spPr>
            <a:xfrm>
              <a:off x="-418518" y="262902"/>
              <a:ext cx="13626307" cy="1042988"/>
            </a:xfrm>
            <a:prstGeom prst="rect">
              <a:avLst/>
            </a:prstGeom>
          </p:spPr>
          <p:txBody>
            <a:bodyPr lIns="0" tIns="0" rIns="0" bIns="0" rtlCol="0" anchor="t"/>
            <a:lstStyle/>
            <a:p>
              <a:pPr algn="l">
                <a:lnSpc>
                  <a:spcPts val="5937"/>
                </a:lnSpc>
              </a:pPr>
              <a:r>
                <a:rPr lang="en-US" sz="4750" b="1" spc="-96" dirty="0">
                  <a:solidFill>
                    <a:srgbClr val="D73AD7"/>
                  </a:solidFill>
                  <a:latin typeface="Source Serif Pro Bold"/>
                  <a:ea typeface="Source Serif Pro Bold"/>
                  <a:cs typeface="Source Serif Pro Bold"/>
                  <a:sym typeface="Source Serif Pro Bold"/>
                </a:rPr>
                <a:t>Mindful Eating: Four Key Strategies</a:t>
              </a:r>
            </a:p>
          </p:txBody>
        </p:sp>
      </p:grpSp>
      <p:sp>
        <p:nvSpPr>
          <p:cNvPr id="9" name="Freeform 9" descr="preencoded.png"/>
          <p:cNvSpPr/>
          <p:nvPr/>
        </p:nvSpPr>
        <p:spPr>
          <a:xfrm>
            <a:off x="871596" y="2757510"/>
            <a:ext cx="646808" cy="646808"/>
          </a:xfrm>
          <a:custGeom>
            <a:avLst/>
            <a:gdLst/>
            <a:ahLst/>
            <a:cxnLst/>
            <a:rect l="l" t="t" r="r" b="b"/>
            <a:pathLst>
              <a:path w="646808" h="646808">
                <a:moveTo>
                  <a:pt x="0" y="0"/>
                </a:moveTo>
                <a:lnTo>
                  <a:pt x="646808" y="0"/>
                </a:lnTo>
                <a:lnTo>
                  <a:pt x="646808" y="646807"/>
                </a:lnTo>
                <a:lnTo>
                  <a:pt x="0" y="646807"/>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871596" y="3662980"/>
            <a:ext cx="3043684" cy="380405"/>
            <a:chOff x="0" y="0"/>
            <a:chExt cx="4058245" cy="507207"/>
          </a:xfrm>
        </p:grpSpPr>
        <p:sp>
          <p:nvSpPr>
            <p:cNvPr id="11" name="Freeform 11"/>
            <p:cNvSpPr/>
            <p:nvPr/>
          </p:nvSpPr>
          <p:spPr>
            <a:xfrm>
              <a:off x="0" y="0"/>
              <a:ext cx="4058245" cy="507207"/>
            </a:xfrm>
            <a:custGeom>
              <a:avLst/>
              <a:gdLst/>
              <a:ahLst/>
              <a:cxnLst/>
              <a:rect l="l" t="t" r="r" b="b"/>
              <a:pathLst>
                <a:path w="4058245" h="507207">
                  <a:moveTo>
                    <a:pt x="0" y="0"/>
                  </a:moveTo>
                  <a:lnTo>
                    <a:pt x="4058245" y="0"/>
                  </a:lnTo>
                  <a:lnTo>
                    <a:pt x="4058245" y="507207"/>
                  </a:lnTo>
                  <a:lnTo>
                    <a:pt x="0" y="507207"/>
                  </a:lnTo>
                  <a:close/>
                </a:path>
              </a:pathLst>
            </a:custGeom>
            <a:solidFill>
              <a:srgbClr val="000000">
                <a:alpha val="0"/>
              </a:srgbClr>
            </a:solidFill>
          </p:spPr>
          <p:txBody>
            <a:bodyPr/>
            <a:lstStyle/>
            <a:p>
              <a:endParaRPr lang="en-US"/>
            </a:p>
          </p:txBody>
        </p:sp>
        <p:sp>
          <p:nvSpPr>
            <p:cNvPr id="12" name="TextBox 12"/>
            <p:cNvSpPr txBox="1"/>
            <p:nvPr/>
          </p:nvSpPr>
          <p:spPr>
            <a:xfrm>
              <a:off x="0" y="-19050"/>
              <a:ext cx="4058245" cy="526257"/>
            </a:xfrm>
            <a:prstGeom prst="rect">
              <a:avLst/>
            </a:prstGeom>
          </p:spPr>
          <p:txBody>
            <a:bodyPr lIns="0" tIns="0" rIns="0" bIns="0" rtlCol="0" anchor="t"/>
            <a:lstStyle/>
            <a:p>
              <a:pPr algn="l">
                <a:lnSpc>
                  <a:spcPts val="2937"/>
                </a:lnSpc>
              </a:pPr>
              <a:r>
                <a:rPr lang="en-US" sz="2375" b="1" spc="-47">
                  <a:solidFill>
                    <a:srgbClr val="272525"/>
                  </a:solidFill>
                  <a:latin typeface="Source Serif Pro Bold"/>
                  <a:ea typeface="Source Serif Pro Bold"/>
                  <a:cs typeface="Source Serif Pro Bold"/>
                  <a:sym typeface="Source Serif Pro Bold"/>
                </a:rPr>
                <a:t>Engaging the Senses</a:t>
              </a:r>
            </a:p>
          </p:txBody>
        </p:sp>
      </p:grpSp>
      <p:grpSp>
        <p:nvGrpSpPr>
          <p:cNvPr id="13" name="Group 13"/>
          <p:cNvGrpSpPr/>
          <p:nvPr/>
        </p:nvGrpSpPr>
        <p:grpSpPr>
          <a:xfrm>
            <a:off x="871596" y="4198612"/>
            <a:ext cx="4615457" cy="1034654"/>
            <a:chOff x="0" y="0"/>
            <a:chExt cx="6153943" cy="1379538"/>
          </a:xfrm>
        </p:grpSpPr>
        <p:sp>
          <p:nvSpPr>
            <p:cNvPr id="14" name="Freeform 14"/>
            <p:cNvSpPr/>
            <p:nvPr/>
          </p:nvSpPr>
          <p:spPr>
            <a:xfrm>
              <a:off x="0" y="0"/>
              <a:ext cx="6153943" cy="1379538"/>
            </a:xfrm>
            <a:custGeom>
              <a:avLst/>
              <a:gdLst/>
              <a:ahLst/>
              <a:cxnLst/>
              <a:rect l="l" t="t" r="r" b="b"/>
              <a:pathLst>
                <a:path w="6153943" h="1379538">
                  <a:moveTo>
                    <a:pt x="0" y="0"/>
                  </a:moveTo>
                  <a:lnTo>
                    <a:pt x="6153943" y="0"/>
                  </a:lnTo>
                  <a:lnTo>
                    <a:pt x="6153943" y="1379538"/>
                  </a:lnTo>
                  <a:lnTo>
                    <a:pt x="0" y="1379538"/>
                  </a:lnTo>
                  <a:close/>
                </a:path>
              </a:pathLst>
            </a:custGeom>
            <a:solidFill>
              <a:srgbClr val="000000">
                <a:alpha val="0"/>
              </a:srgbClr>
            </a:solidFill>
          </p:spPr>
          <p:txBody>
            <a:bodyPr/>
            <a:lstStyle/>
            <a:p>
              <a:endParaRPr lang="en-US"/>
            </a:p>
          </p:txBody>
        </p:sp>
        <p:sp>
          <p:nvSpPr>
            <p:cNvPr id="15" name="TextBox 15"/>
            <p:cNvSpPr txBox="1"/>
            <p:nvPr/>
          </p:nvSpPr>
          <p:spPr>
            <a:xfrm>
              <a:off x="0" y="-104775"/>
              <a:ext cx="6153943" cy="1484313"/>
            </a:xfrm>
            <a:prstGeom prst="rect">
              <a:avLst/>
            </a:prstGeom>
          </p:spPr>
          <p:txBody>
            <a:bodyPr lIns="0" tIns="0" rIns="0" bIns="0" rtlCol="0" anchor="t"/>
            <a:lstStyle/>
            <a:p>
              <a:pPr algn="l">
                <a:lnSpc>
                  <a:spcPts val="4062"/>
                </a:lnSpc>
              </a:pPr>
              <a:r>
                <a:rPr lang="en-US" sz="2499" spc="-41" dirty="0">
                  <a:solidFill>
                    <a:srgbClr val="272525"/>
                  </a:solidFill>
                  <a:latin typeface="Source Sans Pro"/>
                  <a:ea typeface="Source Sans Pro"/>
                  <a:cs typeface="Source Sans Pro"/>
                  <a:sym typeface="Source Sans Pro"/>
                </a:rPr>
                <a:t>Immerse fully in the sensory experience of eating.</a:t>
              </a:r>
            </a:p>
          </p:txBody>
        </p:sp>
      </p:grpSp>
      <p:sp>
        <p:nvSpPr>
          <p:cNvPr id="16" name="Freeform 16" descr="preencoded.png"/>
          <p:cNvSpPr/>
          <p:nvPr/>
        </p:nvSpPr>
        <p:spPr>
          <a:xfrm>
            <a:off x="5746072" y="2763378"/>
            <a:ext cx="646808" cy="646808"/>
          </a:xfrm>
          <a:custGeom>
            <a:avLst/>
            <a:gdLst/>
            <a:ahLst/>
            <a:cxnLst/>
            <a:rect l="l" t="t" r="r" b="b"/>
            <a:pathLst>
              <a:path w="646808" h="646808">
                <a:moveTo>
                  <a:pt x="0" y="0"/>
                </a:moveTo>
                <a:lnTo>
                  <a:pt x="646808" y="0"/>
                </a:lnTo>
                <a:lnTo>
                  <a:pt x="646808" y="646807"/>
                </a:lnTo>
                <a:lnTo>
                  <a:pt x="0" y="646807"/>
                </a:lnTo>
                <a:lnTo>
                  <a:pt x="0" y="0"/>
                </a:lnTo>
                <a:close/>
              </a:path>
            </a:pathLst>
          </a:custGeom>
          <a:blipFill>
            <a:blip r:embed="rId6"/>
            <a:stretch>
              <a:fillRect/>
            </a:stretch>
          </a:blipFill>
        </p:spPr>
        <p:txBody>
          <a:bodyPr/>
          <a:lstStyle/>
          <a:p>
            <a:endParaRPr lang="en-US"/>
          </a:p>
        </p:txBody>
      </p:sp>
      <p:grpSp>
        <p:nvGrpSpPr>
          <p:cNvPr id="17" name="Group 17"/>
          <p:cNvGrpSpPr/>
          <p:nvPr/>
        </p:nvGrpSpPr>
        <p:grpSpPr>
          <a:xfrm>
            <a:off x="5703722" y="3607179"/>
            <a:ext cx="4657956" cy="822479"/>
            <a:chOff x="-56467" y="-82226"/>
            <a:chExt cx="6210609" cy="1096639"/>
          </a:xfrm>
        </p:grpSpPr>
        <p:sp>
          <p:nvSpPr>
            <p:cNvPr id="18" name="Freeform 18"/>
            <p:cNvSpPr/>
            <p:nvPr/>
          </p:nvSpPr>
          <p:spPr>
            <a:xfrm>
              <a:off x="0" y="0"/>
              <a:ext cx="6154142" cy="1014413"/>
            </a:xfrm>
            <a:custGeom>
              <a:avLst/>
              <a:gdLst/>
              <a:ahLst/>
              <a:cxnLst/>
              <a:rect l="l" t="t" r="r" b="b"/>
              <a:pathLst>
                <a:path w="6154142" h="1014413">
                  <a:moveTo>
                    <a:pt x="0" y="0"/>
                  </a:moveTo>
                  <a:lnTo>
                    <a:pt x="6154142" y="0"/>
                  </a:lnTo>
                  <a:lnTo>
                    <a:pt x="6154142" y="1014413"/>
                  </a:lnTo>
                  <a:lnTo>
                    <a:pt x="0" y="1014413"/>
                  </a:lnTo>
                  <a:close/>
                </a:path>
              </a:pathLst>
            </a:custGeom>
            <a:solidFill>
              <a:srgbClr val="000000">
                <a:alpha val="0"/>
              </a:srgbClr>
            </a:solidFill>
          </p:spPr>
          <p:txBody>
            <a:bodyPr/>
            <a:lstStyle/>
            <a:p>
              <a:endParaRPr lang="en-US"/>
            </a:p>
          </p:txBody>
        </p:sp>
        <p:sp>
          <p:nvSpPr>
            <p:cNvPr id="19" name="TextBox 19"/>
            <p:cNvSpPr txBox="1"/>
            <p:nvPr/>
          </p:nvSpPr>
          <p:spPr>
            <a:xfrm>
              <a:off x="-56467" y="-82226"/>
              <a:ext cx="6154142" cy="1033464"/>
            </a:xfrm>
            <a:prstGeom prst="rect">
              <a:avLst/>
            </a:prstGeom>
          </p:spPr>
          <p:txBody>
            <a:bodyPr lIns="0" tIns="0" rIns="0" bIns="0" rtlCol="0" anchor="t"/>
            <a:lstStyle/>
            <a:p>
              <a:pPr algn="l">
                <a:lnSpc>
                  <a:spcPts val="2937"/>
                </a:lnSpc>
              </a:pPr>
              <a:r>
                <a:rPr lang="en-US" sz="2375" b="1" spc="-47" dirty="0">
                  <a:solidFill>
                    <a:srgbClr val="272525"/>
                  </a:solidFill>
                  <a:latin typeface="Source Serif Pro Bold"/>
                  <a:ea typeface="Source Serif Pro Bold"/>
                  <a:cs typeface="Source Serif Pro Bold"/>
                  <a:sym typeface="Source Serif Pro Bold"/>
                </a:rPr>
                <a:t>Redesigning the Eating Environment</a:t>
              </a:r>
            </a:p>
          </p:txBody>
        </p:sp>
      </p:grpSp>
      <p:grpSp>
        <p:nvGrpSpPr>
          <p:cNvPr id="20" name="Group 20"/>
          <p:cNvGrpSpPr/>
          <p:nvPr/>
        </p:nvGrpSpPr>
        <p:grpSpPr>
          <a:xfrm>
            <a:off x="5701447" y="4412468"/>
            <a:ext cx="4660231" cy="1207071"/>
            <a:chOff x="-59500" y="-229889"/>
            <a:chExt cx="6213642" cy="1609427"/>
          </a:xfrm>
        </p:grpSpPr>
        <p:sp>
          <p:nvSpPr>
            <p:cNvPr id="21" name="Freeform 21"/>
            <p:cNvSpPr/>
            <p:nvPr/>
          </p:nvSpPr>
          <p:spPr>
            <a:xfrm>
              <a:off x="0" y="0"/>
              <a:ext cx="6154142" cy="1379538"/>
            </a:xfrm>
            <a:custGeom>
              <a:avLst/>
              <a:gdLst/>
              <a:ahLst/>
              <a:cxnLst/>
              <a:rect l="l" t="t" r="r" b="b"/>
              <a:pathLst>
                <a:path w="6154142" h="1379538">
                  <a:moveTo>
                    <a:pt x="0" y="0"/>
                  </a:moveTo>
                  <a:lnTo>
                    <a:pt x="6154142" y="0"/>
                  </a:lnTo>
                  <a:lnTo>
                    <a:pt x="6154142" y="1379538"/>
                  </a:lnTo>
                  <a:lnTo>
                    <a:pt x="0" y="1379538"/>
                  </a:lnTo>
                  <a:close/>
                </a:path>
              </a:pathLst>
            </a:custGeom>
            <a:solidFill>
              <a:srgbClr val="000000">
                <a:alpha val="0"/>
              </a:srgbClr>
            </a:solidFill>
          </p:spPr>
          <p:txBody>
            <a:bodyPr/>
            <a:lstStyle/>
            <a:p>
              <a:endParaRPr lang="en-US"/>
            </a:p>
          </p:txBody>
        </p:sp>
        <p:sp>
          <p:nvSpPr>
            <p:cNvPr id="22" name="TextBox 22"/>
            <p:cNvSpPr txBox="1"/>
            <p:nvPr/>
          </p:nvSpPr>
          <p:spPr>
            <a:xfrm>
              <a:off x="-59500" y="-229889"/>
              <a:ext cx="6154142" cy="1484313"/>
            </a:xfrm>
            <a:prstGeom prst="rect">
              <a:avLst/>
            </a:prstGeom>
          </p:spPr>
          <p:txBody>
            <a:bodyPr lIns="0" tIns="0" rIns="0" bIns="0" rtlCol="0" anchor="t"/>
            <a:lstStyle/>
            <a:p>
              <a:pPr algn="l">
                <a:lnSpc>
                  <a:spcPts val="4062"/>
                </a:lnSpc>
              </a:pPr>
              <a:r>
                <a:rPr lang="en-US" sz="2499" spc="-41" dirty="0">
                  <a:solidFill>
                    <a:srgbClr val="272525"/>
                  </a:solidFill>
                  <a:latin typeface="Source Sans Pro"/>
                  <a:ea typeface="Source Sans Pro"/>
                  <a:cs typeface="Source Sans Pro"/>
                  <a:sym typeface="Source Sans Pro"/>
                </a:rPr>
                <a:t>Create a supportive space for mindful eating.</a:t>
              </a:r>
            </a:p>
          </p:txBody>
        </p:sp>
      </p:grpSp>
      <p:grpSp>
        <p:nvGrpSpPr>
          <p:cNvPr id="37" name="Group 36">
            <a:extLst>
              <a:ext uri="{FF2B5EF4-FFF2-40B4-BE49-F238E27FC236}">
                <a16:creationId xmlns:a16="http://schemas.microsoft.com/office/drawing/2014/main" id="{C5140A1B-911E-1F2E-EF5F-C4D8798D0C46}"/>
              </a:ext>
            </a:extLst>
          </p:cNvPr>
          <p:cNvGrpSpPr/>
          <p:nvPr/>
        </p:nvGrpSpPr>
        <p:grpSpPr>
          <a:xfrm>
            <a:off x="742620" y="6076004"/>
            <a:ext cx="4615457" cy="2856161"/>
            <a:chOff x="905470" y="5494884"/>
            <a:chExt cx="4615457" cy="2856161"/>
          </a:xfrm>
        </p:grpSpPr>
        <p:sp>
          <p:nvSpPr>
            <p:cNvPr id="23" name="Freeform 23" descr="preencoded.png"/>
            <p:cNvSpPr/>
            <p:nvPr/>
          </p:nvSpPr>
          <p:spPr>
            <a:xfrm>
              <a:off x="905470" y="5494884"/>
              <a:ext cx="646808" cy="646808"/>
            </a:xfrm>
            <a:custGeom>
              <a:avLst/>
              <a:gdLst/>
              <a:ahLst/>
              <a:cxnLst/>
              <a:rect l="l" t="t" r="r" b="b"/>
              <a:pathLst>
                <a:path w="646808" h="646808">
                  <a:moveTo>
                    <a:pt x="0" y="0"/>
                  </a:moveTo>
                  <a:lnTo>
                    <a:pt x="646808" y="0"/>
                  </a:lnTo>
                  <a:lnTo>
                    <a:pt x="646808" y="646807"/>
                  </a:lnTo>
                  <a:lnTo>
                    <a:pt x="0" y="646807"/>
                  </a:lnTo>
                  <a:lnTo>
                    <a:pt x="0" y="0"/>
                  </a:lnTo>
                  <a:close/>
                </a:path>
              </a:pathLst>
            </a:custGeom>
            <a:blipFill>
              <a:blip r:embed="rId7"/>
              <a:stretch>
                <a:fillRect/>
              </a:stretch>
            </a:blipFill>
          </p:spPr>
          <p:txBody>
            <a:bodyPr/>
            <a:lstStyle/>
            <a:p>
              <a:endParaRPr lang="en-US"/>
            </a:p>
          </p:txBody>
        </p:sp>
        <p:grpSp>
          <p:nvGrpSpPr>
            <p:cNvPr id="24" name="Group 24"/>
            <p:cNvGrpSpPr/>
            <p:nvPr/>
          </p:nvGrpSpPr>
          <p:grpSpPr>
            <a:xfrm>
              <a:off x="905470" y="6400354"/>
              <a:ext cx="4615457" cy="760810"/>
              <a:chOff x="0" y="0"/>
              <a:chExt cx="6153943" cy="1014413"/>
            </a:xfrm>
          </p:grpSpPr>
          <p:sp>
            <p:nvSpPr>
              <p:cNvPr id="25" name="Freeform 25"/>
              <p:cNvSpPr/>
              <p:nvPr/>
            </p:nvSpPr>
            <p:spPr>
              <a:xfrm>
                <a:off x="0" y="0"/>
                <a:ext cx="6153943" cy="1014413"/>
              </a:xfrm>
              <a:custGeom>
                <a:avLst/>
                <a:gdLst/>
                <a:ahLst/>
                <a:cxnLst/>
                <a:rect l="l" t="t" r="r" b="b"/>
                <a:pathLst>
                  <a:path w="6153943" h="1014413">
                    <a:moveTo>
                      <a:pt x="0" y="0"/>
                    </a:moveTo>
                    <a:lnTo>
                      <a:pt x="6153943" y="0"/>
                    </a:lnTo>
                    <a:lnTo>
                      <a:pt x="6153943" y="1014413"/>
                    </a:lnTo>
                    <a:lnTo>
                      <a:pt x="0" y="1014413"/>
                    </a:lnTo>
                    <a:close/>
                  </a:path>
                </a:pathLst>
              </a:custGeom>
              <a:solidFill>
                <a:srgbClr val="000000">
                  <a:alpha val="0"/>
                </a:srgbClr>
              </a:solidFill>
            </p:spPr>
            <p:txBody>
              <a:bodyPr/>
              <a:lstStyle/>
              <a:p>
                <a:endParaRPr lang="en-US"/>
              </a:p>
            </p:txBody>
          </p:sp>
          <p:sp>
            <p:nvSpPr>
              <p:cNvPr id="26" name="TextBox 26"/>
              <p:cNvSpPr txBox="1"/>
              <p:nvPr/>
            </p:nvSpPr>
            <p:spPr>
              <a:xfrm>
                <a:off x="0" y="-19050"/>
                <a:ext cx="6153943" cy="1033463"/>
              </a:xfrm>
              <a:prstGeom prst="rect">
                <a:avLst/>
              </a:prstGeom>
            </p:spPr>
            <p:txBody>
              <a:bodyPr lIns="0" tIns="0" rIns="0" bIns="0" rtlCol="0" anchor="t"/>
              <a:lstStyle/>
              <a:p>
                <a:pPr algn="l">
                  <a:lnSpc>
                    <a:spcPts val="2937"/>
                  </a:lnSpc>
                </a:pPr>
                <a:r>
                  <a:rPr lang="en-US" sz="2375" b="1" spc="-47">
                    <a:solidFill>
                      <a:srgbClr val="272525"/>
                    </a:solidFill>
                    <a:latin typeface="Source Serif Pro Bold"/>
                    <a:ea typeface="Source Serif Pro Bold"/>
                    <a:cs typeface="Source Serif Pro Bold"/>
                    <a:sym typeface="Source Serif Pro Bold"/>
                  </a:rPr>
                  <a:t>Cultivating Awareness of Internal Cues</a:t>
                </a:r>
              </a:p>
            </p:txBody>
          </p:sp>
        </p:grpSp>
        <p:grpSp>
          <p:nvGrpSpPr>
            <p:cNvPr id="27" name="Group 27"/>
            <p:cNvGrpSpPr/>
            <p:nvPr/>
          </p:nvGrpSpPr>
          <p:grpSpPr>
            <a:xfrm>
              <a:off x="905470" y="7316391"/>
              <a:ext cx="4615457" cy="1034654"/>
              <a:chOff x="0" y="0"/>
              <a:chExt cx="6153943" cy="1379538"/>
            </a:xfrm>
          </p:grpSpPr>
          <p:sp>
            <p:nvSpPr>
              <p:cNvPr id="28" name="Freeform 28"/>
              <p:cNvSpPr/>
              <p:nvPr/>
            </p:nvSpPr>
            <p:spPr>
              <a:xfrm>
                <a:off x="0" y="0"/>
                <a:ext cx="6153943" cy="1379538"/>
              </a:xfrm>
              <a:custGeom>
                <a:avLst/>
                <a:gdLst/>
                <a:ahLst/>
                <a:cxnLst/>
                <a:rect l="l" t="t" r="r" b="b"/>
                <a:pathLst>
                  <a:path w="6153943" h="1379538">
                    <a:moveTo>
                      <a:pt x="0" y="0"/>
                    </a:moveTo>
                    <a:lnTo>
                      <a:pt x="6153943" y="0"/>
                    </a:lnTo>
                    <a:lnTo>
                      <a:pt x="6153943" y="1379538"/>
                    </a:lnTo>
                    <a:lnTo>
                      <a:pt x="0" y="1379538"/>
                    </a:lnTo>
                    <a:close/>
                  </a:path>
                </a:pathLst>
              </a:custGeom>
              <a:solidFill>
                <a:srgbClr val="000000">
                  <a:alpha val="0"/>
                </a:srgbClr>
              </a:solidFill>
            </p:spPr>
            <p:txBody>
              <a:bodyPr/>
              <a:lstStyle/>
              <a:p>
                <a:endParaRPr lang="en-US"/>
              </a:p>
            </p:txBody>
          </p:sp>
          <p:sp>
            <p:nvSpPr>
              <p:cNvPr id="29" name="TextBox 29"/>
              <p:cNvSpPr txBox="1"/>
              <p:nvPr/>
            </p:nvSpPr>
            <p:spPr>
              <a:xfrm>
                <a:off x="0" y="-104775"/>
                <a:ext cx="6153943" cy="1484313"/>
              </a:xfrm>
              <a:prstGeom prst="rect">
                <a:avLst/>
              </a:prstGeom>
            </p:spPr>
            <p:txBody>
              <a:bodyPr lIns="0" tIns="0" rIns="0" bIns="0" rtlCol="0" anchor="t"/>
              <a:lstStyle/>
              <a:p>
                <a:pPr algn="l">
                  <a:lnSpc>
                    <a:spcPts val="4062"/>
                  </a:lnSpc>
                </a:pPr>
                <a:r>
                  <a:rPr lang="en-US" sz="2499" spc="-41" dirty="0">
                    <a:solidFill>
                      <a:srgbClr val="272525"/>
                    </a:solidFill>
                    <a:latin typeface="Source Sans Pro"/>
                    <a:ea typeface="Source Sans Pro"/>
                    <a:cs typeface="Source Sans Pro"/>
                    <a:sym typeface="Source Sans Pro"/>
                  </a:rPr>
                  <a:t>Recognize hunger and satiety signals.</a:t>
                </a:r>
              </a:p>
            </p:txBody>
          </p:sp>
        </p:grpSp>
      </p:grpSp>
      <p:grpSp>
        <p:nvGrpSpPr>
          <p:cNvPr id="38" name="Group 37">
            <a:extLst>
              <a:ext uri="{FF2B5EF4-FFF2-40B4-BE49-F238E27FC236}">
                <a16:creationId xmlns:a16="http://schemas.microsoft.com/office/drawing/2014/main" id="{0A564967-8E51-E8AF-6944-3E8AC75BD4D1}"/>
              </a:ext>
            </a:extLst>
          </p:cNvPr>
          <p:cNvGrpSpPr/>
          <p:nvPr/>
        </p:nvGrpSpPr>
        <p:grpSpPr>
          <a:xfrm>
            <a:off x="5746072" y="6076004"/>
            <a:ext cx="4615606" cy="3373487"/>
            <a:chOff x="5908922" y="5494884"/>
            <a:chExt cx="4615606" cy="3373487"/>
          </a:xfrm>
        </p:grpSpPr>
        <p:sp>
          <p:nvSpPr>
            <p:cNvPr id="30" name="Freeform 30" descr="preencoded.png"/>
            <p:cNvSpPr/>
            <p:nvPr/>
          </p:nvSpPr>
          <p:spPr>
            <a:xfrm>
              <a:off x="5908922" y="5494884"/>
              <a:ext cx="646808" cy="646808"/>
            </a:xfrm>
            <a:custGeom>
              <a:avLst/>
              <a:gdLst/>
              <a:ahLst/>
              <a:cxnLst/>
              <a:rect l="l" t="t" r="r" b="b"/>
              <a:pathLst>
                <a:path w="646808" h="646808">
                  <a:moveTo>
                    <a:pt x="0" y="0"/>
                  </a:moveTo>
                  <a:lnTo>
                    <a:pt x="646808" y="0"/>
                  </a:lnTo>
                  <a:lnTo>
                    <a:pt x="646808" y="646807"/>
                  </a:lnTo>
                  <a:lnTo>
                    <a:pt x="0" y="646807"/>
                  </a:lnTo>
                  <a:lnTo>
                    <a:pt x="0" y="0"/>
                  </a:lnTo>
                  <a:close/>
                </a:path>
              </a:pathLst>
            </a:custGeom>
            <a:blipFill>
              <a:blip r:embed="rId8"/>
              <a:stretch>
                <a:fillRect/>
              </a:stretch>
            </a:blipFill>
          </p:spPr>
          <p:txBody>
            <a:bodyPr/>
            <a:lstStyle/>
            <a:p>
              <a:endParaRPr lang="en-US"/>
            </a:p>
          </p:txBody>
        </p:sp>
        <p:grpSp>
          <p:nvGrpSpPr>
            <p:cNvPr id="31" name="Group 31"/>
            <p:cNvGrpSpPr/>
            <p:nvPr/>
          </p:nvGrpSpPr>
          <p:grpSpPr>
            <a:xfrm>
              <a:off x="5908922" y="6400354"/>
              <a:ext cx="4615606" cy="760810"/>
              <a:chOff x="0" y="0"/>
              <a:chExt cx="6154142" cy="1014413"/>
            </a:xfrm>
          </p:grpSpPr>
          <p:sp>
            <p:nvSpPr>
              <p:cNvPr id="32" name="Freeform 32"/>
              <p:cNvSpPr/>
              <p:nvPr/>
            </p:nvSpPr>
            <p:spPr>
              <a:xfrm>
                <a:off x="0" y="0"/>
                <a:ext cx="6154142" cy="1014413"/>
              </a:xfrm>
              <a:custGeom>
                <a:avLst/>
                <a:gdLst/>
                <a:ahLst/>
                <a:cxnLst/>
                <a:rect l="l" t="t" r="r" b="b"/>
                <a:pathLst>
                  <a:path w="6154142" h="1014413">
                    <a:moveTo>
                      <a:pt x="0" y="0"/>
                    </a:moveTo>
                    <a:lnTo>
                      <a:pt x="6154142" y="0"/>
                    </a:lnTo>
                    <a:lnTo>
                      <a:pt x="6154142" y="1014413"/>
                    </a:lnTo>
                    <a:lnTo>
                      <a:pt x="0" y="1014413"/>
                    </a:lnTo>
                    <a:close/>
                  </a:path>
                </a:pathLst>
              </a:custGeom>
              <a:solidFill>
                <a:srgbClr val="000000">
                  <a:alpha val="0"/>
                </a:srgbClr>
              </a:solidFill>
            </p:spPr>
            <p:txBody>
              <a:bodyPr/>
              <a:lstStyle/>
              <a:p>
                <a:endParaRPr lang="en-US"/>
              </a:p>
            </p:txBody>
          </p:sp>
          <p:sp>
            <p:nvSpPr>
              <p:cNvPr id="33" name="TextBox 33"/>
              <p:cNvSpPr txBox="1"/>
              <p:nvPr/>
            </p:nvSpPr>
            <p:spPr>
              <a:xfrm>
                <a:off x="0" y="-19050"/>
                <a:ext cx="6154142" cy="1033463"/>
              </a:xfrm>
              <a:prstGeom prst="rect">
                <a:avLst/>
              </a:prstGeom>
            </p:spPr>
            <p:txBody>
              <a:bodyPr lIns="0" tIns="0" rIns="0" bIns="0" rtlCol="0" anchor="t"/>
              <a:lstStyle/>
              <a:p>
                <a:pPr algn="l">
                  <a:lnSpc>
                    <a:spcPts val="2937"/>
                  </a:lnSpc>
                </a:pPr>
                <a:r>
                  <a:rPr lang="en-US" sz="2375" b="1" spc="-47" dirty="0">
                    <a:solidFill>
                      <a:srgbClr val="272525"/>
                    </a:solidFill>
                    <a:latin typeface="Source Serif Pro Bold"/>
                    <a:ea typeface="Source Serif Pro Bold"/>
                    <a:cs typeface="Source Serif Pro Bold"/>
                    <a:sym typeface="Source Serif Pro Bold"/>
                  </a:rPr>
                  <a:t>Craving Acceptance and Decentering Food Thoughts</a:t>
                </a:r>
              </a:p>
            </p:txBody>
          </p:sp>
        </p:grpSp>
        <p:grpSp>
          <p:nvGrpSpPr>
            <p:cNvPr id="34" name="Group 34"/>
            <p:cNvGrpSpPr/>
            <p:nvPr/>
          </p:nvGrpSpPr>
          <p:grpSpPr>
            <a:xfrm>
              <a:off x="5908922" y="7237810"/>
              <a:ext cx="4615606" cy="1630561"/>
              <a:chOff x="0" y="-104775"/>
              <a:chExt cx="6154142" cy="2174082"/>
            </a:xfrm>
          </p:grpSpPr>
          <p:sp>
            <p:nvSpPr>
              <p:cNvPr id="35" name="Freeform 35"/>
              <p:cNvSpPr/>
              <p:nvPr/>
            </p:nvSpPr>
            <p:spPr>
              <a:xfrm>
                <a:off x="0" y="0"/>
                <a:ext cx="6154142" cy="2069307"/>
              </a:xfrm>
              <a:custGeom>
                <a:avLst/>
                <a:gdLst/>
                <a:ahLst/>
                <a:cxnLst/>
                <a:rect l="l" t="t" r="r" b="b"/>
                <a:pathLst>
                  <a:path w="6154142" h="2069307">
                    <a:moveTo>
                      <a:pt x="0" y="0"/>
                    </a:moveTo>
                    <a:lnTo>
                      <a:pt x="6154142" y="0"/>
                    </a:lnTo>
                    <a:lnTo>
                      <a:pt x="6154142" y="2069307"/>
                    </a:lnTo>
                    <a:lnTo>
                      <a:pt x="0" y="2069307"/>
                    </a:lnTo>
                    <a:close/>
                  </a:path>
                </a:pathLst>
              </a:custGeom>
              <a:solidFill>
                <a:srgbClr val="000000">
                  <a:alpha val="0"/>
                </a:srgbClr>
              </a:solidFill>
            </p:spPr>
            <p:txBody>
              <a:bodyPr/>
              <a:lstStyle/>
              <a:p>
                <a:endParaRPr lang="en-US"/>
              </a:p>
            </p:txBody>
          </p:sp>
          <p:sp>
            <p:nvSpPr>
              <p:cNvPr id="36" name="TextBox 36"/>
              <p:cNvSpPr txBox="1"/>
              <p:nvPr/>
            </p:nvSpPr>
            <p:spPr>
              <a:xfrm>
                <a:off x="0" y="-104775"/>
                <a:ext cx="5463226" cy="2174082"/>
              </a:xfrm>
              <a:prstGeom prst="rect">
                <a:avLst/>
              </a:prstGeom>
            </p:spPr>
            <p:txBody>
              <a:bodyPr lIns="0" tIns="0" rIns="0" bIns="0" rtlCol="0" anchor="t"/>
              <a:lstStyle/>
              <a:p>
                <a:pPr algn="l">
                  <a:lnSpc>
                    <a:spcPts val="4062"/>
                  </a:lnSpc>
                </a:pPr>
                <a:r>
                  <a:rPr lang="en-US" sz="2499" spc="-41" dirty="0">
                    <a:solidFill>
                      <a:srgbClr val="272525"/>
                    </a:solidFill>
                    <a:latin typeface="Source Sans Pro"/>
                    <a:ea typeface="Source Sans Pro"/>
                    <a:cs typeface="Source Sans Pro"/>
                    <a:sym typeface="Source Sans Pro"/>
                  </a:rPr>
                  <a:t>Approach cravings non-judgmentally and view them as temporary.</a:t>
                </a: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p:cNvSpPr/>
          <p:nvPr/>
        </p:nvSpPr>
        <p:spPr>
          <a:xfrm>
            <a:off x="10682720" y="0"/>
            <a:ext cx="7605280" cy="10287000"/>
          </a:xfrm>
          <a:custGeom>
            <a:avLst/>
            <a:gdLst/>
            <a:ahLst/>
            <a:cxnLst/>
            <a:rect l="l" t="t" r="r" b="b"/>
            <a:pathLst>
              <a:path w="7605280" h="10287000">
                <a:moveTo>
                  <a:pt x="0" y="0"/>
                </a:moveTo>
                <a:lnTo>
                  <a:pt x="7605280" y="0"/>
                </a:lnTo>
                <a:lnTo>
                  <a:pt x="7605280" y="10287000"/>
                </a:lnTo>
                <a:lnTo>
                  <a:pt x="0" y="10287000"/>
                </a:lnTo>
                <a:lnTo>
                  <a:pt x="0" y="0"/>
                </a:lnTo>
                <a:close/>
              </a:path>
            </a:pathLst>
          </a:custGeom>
          <a:blipFill>
            <a:blip r:embed="rId4"/>
            <a:stretch>
              <a:fillRect l="-46187" r="-56640"/>
            </a:stretch>
          </a:blipFill>
        </p:spPr>
        <p:txBody>
          <a:bodyPr/>
          <a:lstStyle/>
          <a:p>
            <a:endParaRPr lang="en-US"/>
          </a:p>
        </p:txBody>
      </p:sp>
      <p:grpSp>
        <p:nvGrpSpPr>
          <p:cNvPr id="6" name="Group 6"/>
          <p:cNvGrpSpPr/>
          <p:nvPr/>
        </p:nvGrpSpPr>
        <p:grpSpPr>
          <a:xfrm>
            <a:off x="1029146" y="808881"/>
            <a:ext cx="9371708" cy="1729680"/>
            <a:chOff x="0" y="0"/>
            <a:chExt cx="12495610" cy="2306240"/>
          </a:xfrm>
        </p:grpSpPr>
        <p:sp>
          <p:nvSpPr>
            <p:cNvPr id="7" name="Freeform 7"/>
            <p:cNvSpPr/>
            <p:nvPr/>
          </p:nvSpPr>
          <p:spPr>
            <a:xfrm>
              <a:off x="0" y="0"/>
              <a:ext cx="12495610" cy="2306240"/>
            </a:xfrm>
            <a:custGeom>
              <a:avLst/>
              <a:gdLst/>
              <a:ahLst/>
              <a:cxnLst/>
              <a:rect l="l" t="t" r="r" b="b"/>
              <a:pathLst>
                <a:path w="12495610" h="2306240">
                  <a:moveTo>
                    <a:pt x="0" y="0"/>
                  </a:moveTo>
                  <a:lnTo>
                    <a:pt x="12495610" y="0"/>
                  </a:lnTo>
                  <a:lnTo>
                    <a:pt x="12495610" y="2306240"/>
                  </a:lnTo>
                  <a:lnTo>
                    <a:pt x="0" y="2306240"/>
                  </a:lnTo>
                  <a:close/>
                </a:path>
              </a:pathLst>
            </a:custGeom>
            <a:solidFill>
              <a:srgbClr val="000000">
                <a:alpha val="0"/>
              </a:srgbClr>
            </a:solidFill>
          </p:spPr>
          <p:txBody>
            <a:bodyPr/>
            <a:lstStyle/>
            <a:p>
              <a:endParaRPr lang="en-US"/>
            </a:p>
          </p:txBody>
        </p:sp>
        <p:sp>
          <p:nvSpPr>
            <p:cNvPr id="8" name="TextBox 8"/>
            <p:cNvSpPr txBox="1"/>
            <p:nvPr/>
          </p:nvSpPr>
          <p:spPr>
            <a:xfrm>
              <a:off x="0" y="-19050"/>
              <a:ext cx="12495610" cy="2325290"/>
            </a:xfrm>
            <a:prstGeom prst="rect">
              <a:avLst/>
            </a:prstGeom>
          </p:spPr>
          <p:txBody>
            <a:bodyPr lIns="0" tIns="0" rIns="0" bIns="0" rtlCol="0" anchor="t"/>
            <a:lstStyle/>
            <a:p>
              <a:pPr algn="l">
                <a:lnSpc>
                  <a:spcPts val="6749"/>
                </a:lnSpc>
              </a:pPr>
              <a:r>
                <a:rPr lang="en-US" sz="5437" b="1" spc="-108">
                  <a:solidFill>
                    <a:srgbClr val="D73AD7"/>
                  </a:solidFill>
                  <a:latin typeface="Source Serif Pro Bold"/>
                  <a:ea typeface="Source Serif Pro Bold"/>
                  <a:cs typeface="Source Serif Pro Bold"/>
                  <a:sym typeface="Source Serif Pro Bold"/>
                </a:rPr>
                <a:t>Strategy 1: Engaging the Senses</a:t>
              </a:r>
            </a:p>
          </p:txBody>
        </p:sp>
      </p:grpSp>
      <p:grpSp>
        <p:nvGrpSpPr>
          <p:cNvPr id="9" name="Group 9"/>
          <p:cNvGrpSpPr/>
          <p:nvPr/>
        </p:nvGrpSpPr>
        <p:grpSpPr>
          <a:xfrm>
            <a:off x="1012371" y="2655898"/>
            <a:ext cx="9388037" cy="1834434"/>
            <a:chOff x="-21772" y="-93237"/>
            <a:chExt cx="12517382" cy="2445912"/>
          </a:xfrm>
        </p:grpSpPr>
        <p:sp>
          <p:nvSpPr>
            <p:cNvPr id="10" name="Freeform 10"/>
            <p:cNvSpPr/>
            <p:nvPr/>
          </p:nvSpPr>
          <p:spPr>
            <a:xfrm>
              <a:off x="0" y="0"/>
              <a:ext cx="12495610" cy="2352675"/>
            </a:xfrm>
            <a:custGeom>
              <a:avLst/>
              <a:gdLst/>
              <a:ahLst/>
              <a:cxnLst/>
              <a:rect l="l" t="t" r="r" b="b"/>
              <a:pathLst>
                <a:path w="12495610" h="2352675">
                  <a:moveTo>
                    <a:pt x="0" y="0"/>
                  </a:moveTo>
                  <a:lnTo>
                    <a:pt x="12495610" y="0"/>
                  </a:lnTo>
                  <a:lnTo>
                    <a:pt x="12495610" y="2352675"/>
                  </a:lnTo>
                  <a:lnTo>
                    <a:pt x="0" y="2352675"/>
                  </a:lnTo>
                  <a:close/>
                </a:path>
              </a:pathLst>
            </a:custGeom>
            <a:solidFill>
              <a:srgbClr val="000000">
                <a:alpha val="0"/>
              </a:srgbClr>
            </a:solidFill>
          </p:spPr>
          <p:txBody>
            <a:bodyPr/>
            <a:lstStyle/>
            <a:p>
              <a:endParaRPr lang="en-US"/>
            </a:p>
          </p:txBody>
        </p:sp>
        <p:sp>
          <p:nvSpPr>
            <p:cNvPr id="11" name="TextBox 11"/>
            <p:cNvSpPr txBox="1"/>
            <p:nvPr/>
          </p:nvSpPr>
          <p:spPr>
            <a:xfrm>
              <a:off x="-21772" y="-93237"/>
              <a:ext cx="12495610" cy="2371724"/>
            </a:xfrm>
            <a:prstGeom prst="rect">
              <a:avLst/>
            </a:prstGeom>
          </p:spPr>
          <p:txBody>
            <a:bodyPr lIns="0" tIns="0" rIns="0" bIns="0" rtlCol="0" anchor="t"/>
            <a:lstStyle/>
            <a:p>
              <a:pPr marL="433586" lvl="1" indent="-216793" algn="l">
                <a:lnSpc>
                  <a:spcPts val="3687"/>
                </a:lnSpc>
                <a:buFont typeface="Arial"/>
                <a:buChar char="•"/>
              </a:pPr>
              <a:r>
                <a:rPr lang="en-US" sz="2874" spc="-46" dirty="0">
                  <a:solidFill>
                    <a:srgbClr val="272525"/>
                  </a:solidFill>
                  <a:latin typeface="Source Sans Pro"/>
                  <a:ea typeface="Source Sans Pro"/>
                  <a:cs typeface="Source Sans Pro"/>
                  <a:sym typeface="Source Sans Pro"/>
                </a:rPr>
                <a:t>Immerse fully in the sensory experience of eating (sight, sound, smell, touch, and taste).</a:t>
              </a:r>
            </a:p>
            <a:p>
              <a:pPr marL="433586" lvl="1" indent="-216793" algn="l">
                <a:lnSpc>
                  <a:spcPts val="3687"/>
                </a:lnSpc>
                <a:buFont typeface="Arial"/>
                <a:buChar char="•"/>
              </a:pPr>
              <a:endParaRPr lang="en-US" sz="2874" b="1" spc="-46" dirty="0">
                <a:solidFill>
                  <a:srgbClr val="272525"/>
                </a:solidFill>
                <a:latin typeface="Source Sans Pro"/>
                <a:ea typeface="Source Sans Pro"/>
                <a:cs typeface="Source Sans Pro Bold"/>
                <a:sym typeface="Source Sans Pro"/>
              </a:endParaRPr>
            </a:p>
            <a:p>
              <a:pPr marL="216793" lvl="1" algn="l">
                <a:lnSpc>
                  <a:spcPts val="3687"/>
                </a:lnSpc>
              </a:pPr>
              <a:endParaRPr lang="en-US" sz="2874" b="1" spc="-46" dirty="0">
                <a:solidFill>
                  <a:srgbClr val="272525"/>
                </a:solidFill>
                <a:latin typeface="Source Sans Pro"/>
                <a:ea typeface="Source Sans Pro"/>
                <a:cs typeface="Source Sans Pro Bold"/>
                <a:sym typeface="Source Sans Pro"/>
              </a:endParaRPr>
            </a:p>
            <a:p>
              <a:pPr marL="216793" lvl="1" algn="l">
                <a:lnSpc>
                  <a:spcPts val="3687"/>
                </a:lnSpc>
              </a:pPr>
              <a:endParaRPr lang="en-US" sz="2874" b="1" spc="-46" dirty="0">
                <a:solidFill>
                  <a:srgbClr val="272525"/>
                </a:solidFill>
                <a:latin typeface="Source Sans Pro"/>
                <a:ea typeface="Source Sans Pro"/>
                <a:cs typeface="Source Sans Pro Bold"/>
                <a:sym typeface="Source Sans Pro"/>
              </a:endParaRPr>
            </a:p>
            <a:p>
              <a:pPr marL="216793" lvl="1" algn="l">
                <a:lnSpc>
                  <a:spcPts val="3687"/>
                </a:lnSpc>
              </a:pPr>
              <a:r>
                <a:rPr lang="en-US" sz="3500" b="1" spc="-46" dirty="0">
                  <a:solidFill>
                    <a:srgbClr val="272525"/>
                  </a:solidFill>
                  <a:latin typeface="Source Sans Pro Bold"/>
                  <a:ea typeface="Source Sans Pro Bold"/>
                  <a:cs typeface="Source Sans Pro Bold"/>
                  <a:sym typeface="Source Sans Pro Bold"/>
                </a:rPr>
                <a:t>Practical Tips:</a:t>
              </a:r>
            </a:p>
          </p:txBody>
        </p:sp>
      </p:grpSp>
      <p:grpSp>
        <p:nvGrpSpPr>
          <p:cNvPr id="12" name="Group 12"/>
          <p:cNvGrpSpPr/>
          <p:nvPr/>
        </p:nvGrpSpPr>
        <p:grpSpPr>
          <a:xfrm>
            <a:off x="1028700" y="5710944"/>
            <a:ext cx="8348132" cy="1262063"/>
            <a:chOff x="0" y="-114300"/>
            <a:chExt cx="12854115" cy="1682750"/>
          </a:xfrm>
        </p:grpSpPr>
        <p:sp>
          <p:nvSpPr>
            <p:cNvPr id="13" name="Freeform 13"/>
            <p:cNvSpPr/>
            <p:nvPr/>
          </p:nvSpPr>
          <p:spPr>
            <a:xfrm>
              <a:off x="0" y="0"/>
              <a:ext cx="12495610" cy="1568450"/>
            </a:xfrm>
            <a:custGeom>
              <a:avLst/>
              <a:gdLst/>
              <a:ahLst/>
              <a:cxnLst/>
              <a:rect l="l" t="t" r="r" b="b"/>
              <a:pathLst>
                <a:path w="12495610" h="1568450">
                  <a:moveTo>
                    <a:pt x="0" y="0"/>
                  </a:moveTo>
                  <a:lnTo>
                    <a:pt x="12495610" y="0"/>
                  </a:lnTo>
                  <a:lnTo>
                    <a:pt x="12495610" y="1568450"/>
                  </a:lnTo>
                  <a:lnTo>
                    <a:pt x="0" y="1568450"/>
                  </a:lnTo>
                  <a:close/>
                </a:path>
              </a:pathLst>
            </a:custGeom>
            <a:solidFill>
              <a:srgbClr val="000000">
                <a:alpha val="0"/>
              </a:srgbClr>
            </a:solidFill>
          </p:spPr>
          <p:txBody>
            <a:bodyPr/>
            <a:lstStyle/>
            <a:p>
              <a:endParaRPr lang="en-US"/>
            </a:p>
          </p:txBody>
        </p:sp>
        <p:sp>
          <p:nvSpPr>
            <p:cNvPr id="14" name="TextBox 14"/>
            <p:cNvSpPr txBox="1"/>
            <p:nvPr/>
          </p:nvSpPr>
          <p:spPr>
            <a:xfrm>
              <a:off x="358505" y="-114300"/>
              <a:ext cx="12495610" cy="1682750"/>
            </a:xfrm>
            <a:prstGeom prst="rect">
              <a:avLst/>
            </a:prstGeom>
          </p:spPr>
          <p:txBody>
            <a:bodyPr lIns="0" tIns="0" rIns="0" bIns="0" rtlCol="0" anchor="t"/>
            <a:lstStyle/>
            <a:p>
              <a:pPr algn="l">
                <a:lnSpc>
                  <a:spcPts val="4625"/>
                </a:lnSpc>
              </a:pPr>
              <a:r>
                <a:rPr lang="en-US" sz="2874" spc="-46" dirty="0">
                  <a:solidFill>
                    <a:srgbClr val="272525"/>
                  </a:solidFill>
                  <a:latin typeface="Source Sans Pro"/>
                  <a:ea typeface="Source Sans Pro"/>
                  <a:cs typeface="Source Sans Pro"/>
                  <a:sym typeface="Source Sans Pro"/>
                </a:rPr>
                <a:t>Slow down by chewing thoroughly and taking smaller bites (Zhu &amp; Hollis, 2014).</a:t>
              </a:r>
            </a:p>
          </p:txBody>
        </p:sp>
      </p:grpSp>
      <p:grpSp>
        <p:nvGrpSpPr>
          <p:cNvPr id="15" name="Group 15"/>
          <p:cNvGrpSpPr/>
          <p:nvPr/>
        </p:nvGrpSpPr>
        <p:grpSpPr>
          <a:xfrm>
            <a:off x="1261532" y="7124046"/>
            <a:ext cx="8115300" cy="1176338"/>
            <a:chOff x="0" y="0"/>
            <a:chExt cx="12495610" cy="1568450"/>
          </a:xfrm>
        </p:grpSpPr>
        <p:sp>
          <p:nvSpPr>
            <p:cNvPr id="16" name="Freeform 16"/>
            <p:cNvSpPr/>
            <p:nvPr/>
          </p:nvSpPr>
          <p:spPr>
            <a:xfrm>
              <a:off x="0" y="0"/>
              <a:ext cx="12495610" cy="1568450"/>
            </a:xfrm>
            <a:custGeom>
              <a:avLst/>
              <a:gdLst/>
              <a:ahLst/>
              <a:cxnLst/>
              <a:rect l="l" t="t" r="r" b="b"/>
              <a:pathLst>
                <a:path w="12495610" h="1568450">
                  <a:moveTo>
                    <a:pt x="0" y="0"/>
                  </a:moveTo>
                  <a:lnTo>
                    <a:pt x="12495610" y="0"/>
                  </a:lnTo>
                  <a:lnTo>
                    <a:pt x="12495610" y="1568450"/>
                  </a:lnTo>
                  <a:lnTo>
                    <a:pt x="0" y="1568450"/>
                  </a:lnTo>
                  <a:close/>
                </a:path>
              </a:pathLst>
            </a:custGeom>
            <a:solidFill>
              <a:srgbClr val="000000">
                <a:alpha val="0"/>
              </a:srgbClr>
            </a:solidFill>
          </p:spPr>
          <p:txBody>
            <a:bodyPr/>
            <a:lstStyle/>
            <a:p>
              <a:endParaRPr lang="en-US"/>
            </a:p>
          </p:txBody>
        </p:sp>
        <p:sp>
          <p:nvSpPr>
            <p:cNvPr id="17" name="TextBox 17"/>
            <p:cNvSpPr txBox="1"/>
            <p:nvPr/>
          </p:nvSpPr>
          <p:spPr>
            <a:xfrm>
              <a:off x="0" y="-114300"/>
              <a:ext cx="12495610" cy="1682750"/>
            </a:xfrm>
            <a:prstGeom prst="rect">
              <a:avLst/>
            </a:prstGeom>
          </p:spPr>
          <p:txBody>
            <a:bodyPr lIns="0" tIns="0" rIns="0" bIns="0" rtlCol="0" anchor="t"/>
            <a:lstStyle/>
            <a:p>
              <a:pPr algn="l">
                <a:lnSpc>
                  <a:spcPts val="4625"/>
                </a:lnSpc>
              </a:pPr>
              <a:r>
                <a:rPr lang="en-US" sz="2874" spc="-46" dirty="0">
                  <a:solidFill>
                    <a:srgbClr val="272525"/>
                  </a:solidFill>
                  <a:latin typeface="Source Sans Pro"/>
                  <a:ea typeface="Source Sans Pro"/>
                  <a:cs typeface="Source Sans Pro"/>
                  <a:sym typeface="Source Sans Pro"/>
                </a:rPr>
                <a:t>Savor food and create a pleasant eating environment (García-Segovia et al., 2015).</a:t>
              </a:r>
            </a:p>
          </p:txBody>
        </p:sp>
      </p:grpSp>
      <p:grpSp>
        <p:nvGrpSpPr>
          <p:cNvPr id="18" name="Group 18"/>
          <p:cNvGrpSpPr/>
          <p:nvPr/>
        </p:nvGrpSpPr>
        <p:grpSpPr>
          <a:xfrm>
            <a:off x="1028700" y="8447516"/>
            <a:ext cx="8375428" cy="871326"/>
            <a:chOff x="0" y="-377543"/>
            <a:chExt cx="12896145" cy="1161768"/>
          </a:xfrm>
        </p:grpSpPr>
        <p:sp>
          <p:nvSpPr>
            <p:cNvPr id="19" name="Freeform 19"/>
            <p:cNvSpPr/>
            <p:nvPr/>
          </p:nvSpPr>
          <p:spPr>
            <a:xfrm>
              <a:off x="0" y="0"/>
              <a:ext cx="12495610" cy="784225"/>
            </a:xfrm>
            <a:custGeom>
              <a:avLst/>
              <a:gdLst/>
              <a:ahLst/>
              <a:cxnLst/>
              <a:rect l="l" t="t" r="r" b="b"/>
              <a:pathLst>
                <a:path w="12495610" h="784225">
                  <a:moveTo>
                    <a:pt x="0" y="0"/>
                  </a:moveTo>
                  <a:lnTo>
                    <a:pt x="12495610" y="0"/>
                  </a:lnTo>
                  <a:lnTo>
                    <a:pt x="12495610" y="784225"/>
                  </a:lnTo>
                  <a:lnTo>
                    <a:pt x="0" y="784225"/>
                  </a:lnTo>
                  <a:close/>
                </a:path>
              </a:pathLst>
            </a:custGeom>
            <a:solidFill>
              <a:srgbClr val="000000">
                <a:alpha val="0"/>
              </a:srgbClr>
            </a:solidFill>
          </p:spPr>
          <p:txBody>
            <a:bodyPr/>
            <a:lstStyle/>
            <a:p>
              <a:endParaRPr lang="en-US"/>
            </a:p>
          </p:txBody>
        </p:sp>
        <p:sp>
          <p:nvSpPr>
            <p:cNvPr id="20" name="TextBox 20"/>
            <p:cNvSpPr txBox="1"/>
            <p:nvPr/>
          </p:nvSpPr>
          <p:spPr>
            <a:xfrm>
              <a:off x="400535" y="-377543"/>
              <a:ext cx="12495610" cy="898525"/>
            </a:xfrm>
            <a:prstGeom prst="rect">
              <a:avLst/>
            </a:prstGeom>
          </p:spPr>
          <p:txBody>
            <a:bodyPr lIns="0" tIns="0" rIns="0" bIns="0" rtlCol="0" anchor="t"/>
            <a:lstStyle/>
            <a:p>
              <a:pPr algn="l">
                <a:lnSpc>
                  <a:spcPts val="4625"/>
                </a:lnSpc>
              </a:pPr>
              <a:r>
                <a:rPr lang="en-US" sz="2874" spc="-46" dirty="0">
                  <a:solidFill>
                    <a:srgbClr val="272525"/>
                  </a:solidFill>
                  <a:latin typeface="Source Sans Pro"/>
                  <a:ea typeface="Source Sans Pro"/>
                  <a:cs typeface="Source Sans Pro"/>
                  <a:sym typeface="Source Sans Pro"/>
                </a:rPr>
                <a:t>Express gratitude before meals (Hanh &amp; Cheung, 2011).</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52400" y="-515542"/>
            <a:ext cx="18288000" cy="10802541"/>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descr="preencoded.png"/>
          <p:cNvSpPr/>
          <p:nvPr/>
        </p:nvSpPr>
        <p:spPr>
          <a:xfrm>
            <a:off x="10703438" y="-15296"/>
            <a:ext cx="7567503" cy="10287000"/>
          </a:xfrm>
          <a:custGeom>
            <a:avLst/>
            <a:gdLst/>
            <a:ahLst/>
            <a:cxnLst/>
            <a:rect l="l" t="t" r="r" b="b"/>
            <a:pathLst>
              <a:path w="10218470" h="14362090">
                <a:moveTo>
                  <a:pt x="0" y="0"/>
                </a:moveTo>
                <a:lnTo>
                  <a:pt x="10218470" y="0"/>
                </a:lnTo>
                <a:lnTo>
                  <a:pt x="10218470" y="14362090"/>
                </a:lnTo>
                <a:lnTo>
                  <a:pt x="0" y="14362090"/>
                </a:lnTo>
                <a:lnTo>
                  <a:pt x="0" y="0"/>
                </a:lnTo>
                <a:close/>
              </a:path>
            </a:pathLst>
          </a:custGeom>
          <a:blipFill>
            <a:blip r:embed="rId4"/>
            <a:stretch>
              <a:fillRect t="-3361" b="-3361"/>
            </a:stretch>
          </a:blipFill>
        </p:spPr>
        <p:txBody>
          <a:bodyPr/>
          <a:lstStyle/>
          <a:p>
            <a:endParaRPr lang="en-US"/>
          </a:p>
        </p:txBody>
      </p:sp>
      <p:grpSp>
        <p:nvGrpSpPr>
          <p:cNvPr id="6" name="Group 6"/>
          <p:cNvGrpSpPr/>
          <p:nvPr/>
        </p:nvGrpSpPr>
        <p:grpSpPr>
          <a:xfrm>
            <a:off x="852803" y="1103003"/>
            <a:ext cx="9577299" cy="1008571"/>
            <a:chOff x="0" y="0"/>
            <a:chExt cx="12769732" cy="1344761"/>
          </a:xfrm>
        </p:grpSpPr>
        <p:sp>
          <p:nvSpPr>
            <p:cNvPr id="7" name="Freeform 7"/>
            <p:cNvSpPr/>
            <p:nvPr/>
          </p:nvSpPr>
          <p:spPr>
            <a:xfrm>
              <a:off x="0" y="0"/>
              <a:ext cx="12769732" cy="1344761"/>
            </a:xfrm>
            <a:custGeom>
              <a:avLst/>
              <a:gdLst/>
              <a:ahLst/>
              <a:cxnLst/>
              <a:rect l="l" t="t" r="r" b="b"/>
              <a:pathLst>
                <a:path w="12769732" h="1344761">
                  <a:moveTo>
                    <a:pt x="0" y="0"/>
                  </a:moveTo>
                  <a:lnTo>
                    <a:pt x="12769732" y="0"/>
                  </a:lnTo>
                  <a:lnTo>
                    <a:pt x="12769732" y="1344761"/>
                  </a:lnTo>
                  <a:lnTo>
                    <a:pt x="0" y="1344761"/>
                  </a:lnTo>
                  <a:close/>
                </a:path>
              </a:pathLst>
            </a:custGeom>
            <a:solidFill>
              <a:srgbClr val="000000">
                <a:alpha val="0"/>
              </a:srgbClr>
            </a:solidFill>
          </p:spPr>
          <p:txBody>
            <a:bodyPr/>
            <a:lstStyle/>
            <a:p>
              <a:endParaRPr lang="en-US"/>
            </a:p>
          </p:txBody>
        </p:sp>
        <p:sp>
          <p:nvSpPr>
            <p:cNvPr id="8" name="TextBox 8"/>
            <p:cNvSpPr txBox="1"/>
            <p:nvPr/>
          </p:nvSpPr>
          <p:spPr>
            <a:xfrm>
              <a:off x="0" y="333375"/>
              <a:ext cx="12769732" cy="1011386"/>
            </a:xfrm>
            <a:prstGeom prst="rect">
              <a:avLst/>
            </a:prstGeom>
          </p:spPr>
          <p:txBody>
            <a:bodyPr lIns="0" tIns="0" rIns="0" bIns="0" rtlCol="0" anchor="t"/>
            <a:lstStyle/>
            <a:p>
              <a:pPr algn="l">
                <a:lnSpc>
                  <a:spcPts val="3124"/>
                </a:lnSpc>
              </a:pPr>
              <a:r>
                <a:rPr lang="en-US" sz="5500" b="1" spc="-50">
                  <a:solidFill>
                    <a:srgbClr val="D73AD7"/>
                  </a:solidFill>
                  <a:latin typeface="Source Serif Pro Bold"/>
                  <a:ea typeface="Source Serif Pro Bold"/>
                  <a:cs typeface="Source Serif Pro Bold"/>
                  <a:sym typeface="Source Serif Pro Bold"/>
                </a:rPr>
                <a:t>The Raisin Exercise</a:t>
              </a:r>
            </a:p>
          </p:txBody>
        </p:sp>
      </p:grpSp>
      <p:grpSp>
        <p:nvGrpSpPr>
          <p:cNvPr id="9" name="Group 9"/>
          <p:cNvGrpSpPr/>
          <p:nvPr/>
        </p:nvGrpSpPr>
        <p:grpSpPr>
          <a:xfrm>
            <a:off x="852803" y="2454473"/>
            <a:ext cx="8897769" cy="454978"/>
            <a:chOff x="0" y="0"/>
            <a:chExt cx="11863692" cy="606637"/>
          </a:xfrm>
        </p:grpSpPr>
        <p:sp>
          <p:nvSpPr>
            <p:cNvPr id="10" name="Freeform 10"/>
            <p:cNvSpPr/>
            <p:nvPr/>
          </p:nvSpPr>
          <p:spPr>
            <a:xfrm>
              <a:off x="0" y="0"/>
              <a:ext cx="11863692" cy="606637"/>
            </a:xfrm>
            <a:custGeom>
              <a:avLst/>
              <a:gdLst/>
              <a:ahLst/>
              <a:cxnLst/>
              <a:rect l="l" t="t" r="r" b="b"/>
              <a:pathLst>
                <a:path w="11863692" h="606637">
                  <a:moveTo>
                    <a:pt x="0" y="0"/>
                  </a:moveTo>
                  <a:lnTo>
                    <a:pt x="11863692" y="0"/>
                  </a:lnTo>
                  <a:lnTo>
                    <a:pt x="11863692" y="606637"/>
                  </a:lnTo>
                  <a:lnTo>
                    <a:pt x="0" y="606637"/>
                  </a:lnTo>
                  <a:close/>
                </a:path>
              </a:pathLst>
            </a:custGeom>
            <a:solidFill>
              <a:srgbClr val="000000">
                <a:alpha val="0"/>
              </a:srgbClr>
            </a:solidFill>
          </p:spPr>
          <p:txBody>
            <a:bodyPr/>
            <a:lstStyle/>
            <a:p>
              <a:endParaRPr lang="en-US"/>
            </a:p>
          </p:txBody>
        </p:sp>
        <p:sp>
          <p:nvSpPr>
            <p:cNvPr id="11" name="TextBox 11"/>
            <p:cNvSpPr txBox="1"/>
            <p:nvPr/>
          </p:nvSpPr>
          <p:spPr>
            <a:xfrm>
              <a:off x="0" y="-19050"/>
              <a:ext cx="11863692" cy="625687"/>
            </a:xfrm>
            <a:prstGeom prst="rect">
              <a:avLst/>
            </a:prstGeom>
          </p:spPr>
          <p:txBody>
            <a:bodyPr lIns="0" tIns="0" rIns="0" bIns="0" rtlCol="0" anchor="t"/>
            <a:lstStyle/>
            <a:p>
              <a:pPr algn="l">
                <a:lnSpc>
                  <a:spcPts val="3124"/>
                </a:lnSpc>
              </a:pPr>
              <a:r>
                <a:rPr lang="en-US" sz="2499" b="1" spc="-49">
                  <a:solidFill>
                    <a:srgbClr val="D73AD7"/>
                  </a:solidFill>
                  <a:latin typeface="Source Serif Pro Bold"/>
                  <a:ea typeface="Source Serif Pro Bold"/>
                  <a:cs typeface="Source Serif Pro Bold"/>
                  <a:sym typeface="Source Serif Pro Bold"/>
                </a:rPr>
                <a:t>Mindful Eating Steps (Adapted from Kabat-Zinn, 2009):</a:t>
              </a:r>
            </a:p>
          </p:txBody>
        </p:sp>
      </p:grpSp>
      <p:grpSp>
        <p:nvGrpSpPr>
          <p:cNvPr id="12" name="Group 12"/>
          <p:cNvGrpSpPr/>
          <p:nvPr/>
        </p:nvGrpSpPr>
        <p:grpSpPr>
          <a:xfrm>
            <a:off x="717463" y="3052761"/>
            <a:ext cx="8854929" cy="1045370"/>
            <a:chOff x="-203861" y="-190501"/>
            <a:chExt cx="13338042" cy="1393826"/>
          </a:xfrm>
        </p:grpSpPr>
        <p:sp>
          <p:nvSpPr>
            <p:cNvPr id="13" name="Freeform 13"/>
            <p:cNvSpPr/>
            <p:nvPr/>
          </p:nvSpPr>
          <p:spPr>
            <a:xfrm>
              <a:off x="0" y="0"/>
              <a:ext cx="13134181" cy="1203325"/>
            </a:xfrm>
            <a:custGeom>
              <a:avLst/>
              <a:gdLst/>
              <a:ahLst/>
              <a:cxnLst/>
              <a:rect l="l" t="t" r="r" b="b"/>
              <a:pathLst>
                <a:path w="13134181" h="1203325">
                  <a:moveTo>
                    <a:pt x="0" y="0"/>
                  </a:moveTo>
                  <a:lnTo>
                    <a:pt x="13134181" y="0"/>
                  </a:lnTo>
                  <a:lnTo>
                    <a:pt x="13134181" y="1203325"/>
                  </a:lnTo>
                  <a:lnTo>
                    <a:pt x="0" y="1203325"/>
                  </a:lnTo>
                  <a:close/>
                </a:path>
              </a:pathLst>
            </a:custGeom>
            <a:solidFill>
              <a:srgbClr val="000000">
                <a:alpha val="0"/>
              </a:srgbClr>
            </a:solidFill>
          </p:spPr>
          <p:txBody>
            <a:bodyPr/>
            <a:lstStyle/>
            <a:p>
              <a:endParaRPr lang="en-US"/>
            </a:p>
          </p:txBody>
        </p:sp>
        <p:sp>
          <p:nvSpPr>
            <p:cNvPr id="14" name="TextBox 14"/>
            <p:cNvSpPr txBox="1"/>
            <p:nvPr/>
          </p:nvSpPr>
          <p:spPr>
            <a:xfrm>
              <a:off x="-203861" y="-190501"/>
              <a:ext cx="13134182" cy="1289050"/>
            </a:xfrm>
            <a:prstGeom prst="rect">
              <a:avLst/>
            </a:prstGeom>
          </p:spPr>
          <p:txBody>
            <a:bodyPr lIns="0" tIns="0" rIns="0" bIns="0" rtlCol="0" anchor="t"/>
            <a:lstStyle/>
            <a:p>
              <a:pPr marL="301625" lvl="1" indent="-150813" algn="l">
                <a:lnSpc>
                  <a:spcPts val="3214"/>
                </a:lnSpc>
                <a:buAutoNum type="arabicPeriod"/>
              </a:pPr>
              <a:r>
                <a:rPr lang="en-US" sz="2000" spc="-40" dirty="0">
                  <a:solidFill>
                    <a:srgbClr val="272525"/>
                  </a:solidFill>
                  <a:latin typeface="Source Sans Pro"/>
                  <a:ea typeface="Source Sans Pro"/>
                  <a:cs typeface="Source Sans Pro"/>
                  <a:sym typeface="Source Sans Pro"/>
                </a:rPr>
                <a:t> Imagine being newly arrived on planet Earth, with no prior Earth-like experiences. You are handed a small piece of food—a raisin.</a:t>
              </a:r>
            </a:p>
          </p:txBody>
        </p:sp>
      </p:grpSp>
      <p:grpSp>
        <p:nvGrpSpPr>
          <p:cNvPr id="15" name="Group 15"/>
          <p:cNvGrpSpPr/>
          <p:nvPr/>
        </p:nvGrpSpPr>
        <p:grpSpPr>
          <a:xfrm>
            <a:off x="852803" y="4098131"/>
            <a:ext cx="9850636" cy="451247"/>
            <a:chOff x="0" y="0"/>
            <a:chExt cx="13134182" cy="601663"/>
          </a:xfrm>
        </p:grpSpPr>
        <p:sp>
          <p:nvSpPr>
            <p:cNvPr id="16" name="Freeform 16"/>
            <p:cNvSpPr/>
            <p:nvPr/>
          </p:nvSpPr>
          <p:spPr>
            <a:xfrm>
              <a:off x="0" y="0"/>
              <a:ext cx="13134181" cy="601663"/>
            </a:xfrm>
            <a:custGeom>
              <a:avLst/>
              <a:gdLst/>
              <a:ahLst/>
              <a:cxnLst/>
              <a:rect l="l" t="t" r="r" b="b"/>
              <a:pathLst>
                <a:path w="13134181" h="601663">
                  <a:moveTo>
                    <a:pt x="0" y="0"/>
                  </a:moveTo>
                  <a:lnTo>
                    <a:pt x="13134181" y="0"/>
                  </a:lnTo>
                  <a:lnTo>
                    <a:pt x="13134181" y="601663"/>
                  </a:lnTo>
                  <a:lnTo>
                    <a:pt x="0" y="601663"/>
                  </a:lnTo>
                  <a:close/>
                </a:path>
              </a:pathLst>
            </a:custGeom>
            <a:solidFill>
              <a:srgbClr val="000000">
                <a:alpha val="0"/>
              </a:srgbClr>
            </a:solidFill>
            <a:ln cap="sq">
              <a:noFill/>
              <a:prstDash val="solid"/>
              <a:miter/>
            </a:ln>
          </p:spPr>
          <p:txBody>
            <a:bodyPr/>
            <a:lstStyle/>
            <a:p>
              <a:endParaRPr lang="en-US"/>
            </a:p>
          </p:txBody>
        </p:sp>
        <p:sp>
          <p:nvSpPr>
            <p:cNvPr id="17" name="TextBox 17"/>
            <p:cNvSpPr txBox="1"/>
            <p:nvPr/>
          </p:nvSpPr>
          <p:spPr>
            <a:xfrm>
              <a:off x="0" y="-85725"/>
              <a:ext cx="13134182" cy="687388"/>
            </a:xfrm>
            <a:prstGeom prst="rect">
              <a:avLst/>
            </a:prstGeom>
          </p:spPr>
          <p:txBody>
            <a:bodyPr lIns="0" tIns="0" rIns="0" bIns="0" rtlCol="0" anchor="t"/>
            <a:lstStyle/>
            <a:p>
              <a:pPr algn="l">
                <a:lnSpc>
                  <a:spcPts val="3214"/>
                </a:lnSpc>
                <a:spcBef>
                  <a:spcPct val="0"/>
                </a:spcBef>
              </a:pPr>
              <a:r>
                <a:rPr lang="en-US" sz="2000" spc="-40">
                  <a:solidFill>
                    <a:srgbClr val="272525"/>
                  </a:solidFill>
                  <a:latin typeface="Source Sans Pro"/>
                  <a:ea typeface="Source Sans Pro"/>
                  <a:cs typeface="Source Sans Pro"/>
                  <a:sym typeface="Source Sans Pro"/>
                </a:rPr>
                <a:t>2. </a:t>
              </a:r>
              <a:r>
                <a:rPr lang="en-US" sz="2000" u="none" strike="noStrike" spc="-40">
                  <a:solidFill>
                    <a:srgbClr val="272525"/>
                  </a:solidFill>
                  <a:latin typeface="Source Sans Pro"/>
                  <a:ea typeface="Source Sans Pro"/>
                  <a:cs typeface="Source Sans Pro"/>
                  <a:sym typeface="Source Sans Pro"/>
                </a:rPr>
                <a:t>Hold the raisin: Notice its weight and presence in your hand.</a:t>
              </a:r>
            </a:p>
          </p:txBody>
        </p:sp>
      </p:grpSp>
      <p:grpSp>
        <p:nvGrpSpPr>
          <p:cNvPr id="18" name="Group 18"/>
          <p:cNvGrpSpPr/>
          <p:nvPr/>
        </p:nvGrpSpPr>
        <p:grpSpPr>
          <a:xfrm>
            <a:off x="852803" y="4692253"/>
            <a:ext cx="9850636" cy="451247"/>
            <a:chOff x="0" y="0"/>
            <a:chExt cx="13134182" cy="601663"/>
          </a:xfrm>
        </p:grpSpPr>
        <p:sp>
          <p:nvSpPr>
            <p:cNvPr id="19" name="Freeform 19"/>
            <p:cNvSpPr/>
            <p:nvPr/>
          </p:nvSpPr>
          <p:spPr>
            <a:xfrm>
              <a:off x="0" y="0"/>
              <a:ext cx="13134181" cy="601663"/>
            </a:xfrm>
            <a:custGeom>
              <a:avLst/>
              <a:gdLst/>
              <a:ahLst/>
              <a:cxnLst/>
              <a:rect l="l" t="t" r="r" b="b"/>
              <a:pathLst>
                <a:path w="13134181" h="601663">
                  <a:moveTo>
                    <a:pt x="0" y="0"/>
                  </a:moveTo>
                  <a:lnTo>
                    <a:pt x="13134181" y="0"/>
                  </a:lnTo>
                  <a:lnTo>
                    <a:pt x="13134181" y="601663"/>
                  </a:lnTo>
                  <a:lnTo>
                    <a:pt x="0" y="601663"/>
                  </a:lnTo>
                  <a:close/>
                </a:path>
              </a:pathLst>
            </a:custGeom>
            <a:solidFill>
              <a:srgbClr val="000000">
                <a:alpha val="0"/>
              </a:srgbClr>
            </a:solidFill>
            <a:ln cap="sq">
              <a:noFill/>
              <a:prstDash val="solid"/>
              <a:miter/>
            </a:ln>
          </p:spPr>
          <p:txBody>
            <a:bodyPr/>
            <a:lstStyle/>
            <a:p>
              <a:endParaRPr lang="en-US"/>
            </a:p>
          </p:txBody>
        </p:sp>
        <p:sp>
          <p:nvSpPr>
            <p:cNvPr id="20" name="TextBox 20"/>
            <p:cNvSpPr txBox="1"/>
            <p:nvPr/>
          </p:nvSpPr>
          <p:spPr>
            <a:xfrm>
              <a:off x="0" y="-85725"/>
              <a:ext cx="13134182" cy="687388"/>
            </a:xfrm>
            <a:prstGeom prst="rect">
              <a:avLst/>
            </a:prstGeom>
          </p:spPr>
          <p:txBody>
            <a:bodyPr lIns="0" tIns="0" rIns="0" bIns="0" rtlCol="0" anchor="t"/>
            <a:lstStyle/>
            <a:p>
              <a:pPr algn="l">
                <a:lnSpc>
                  <a:spcPts val="3214"/>
                </a:lnSpc>
                <a:spcBef>
                  <a:spcPct val="0"/>
                </a:spcBef>
              </a:pPr>
              <a:r>
                <a:rPr lang="en-US" sz="2000" spc="-40" dirty="0">
                  <a:solidFill>
                    <a:srgbClr val="272525"/>
                  </a:solidFill>
                  <a:latin typeface="Source Sans Pro"/>
                  <a:ea typeface="Source Sans Pro"/>
                  <a:cs typeface="Source Sans Pro"/>
                  <a:sym typeface="Source Sans Pro"/>
                </a:rPr>
                <a:t>3. </a:t>
              </a:r>
              <a:r>
                <a:rPr lang="en-US" sz="2000" u="none" strike="noStrike" spc="-40" dirty="0">
                  <a:solidFill>
                    <a:srgbClr val="272525"/>
                  </a:solidFill>
                  <a:latin typeface="Source Sans Pro"/>
                  <a:ea typeface="Source Sans Pro"/>
                  <a:cs typeface="Source Sans Pro"/>
                  <a:sym typeface="Source Sans Pro"/>
                </a:rPr>
                <a:t>Look closely at its surface: Observe every detail as if seeing it for the first time.</a:t>
              </a:r>
            </a:p>
          </p:txBody>
        </p:sp>
      </p:grpSp>
      <p:grpSp>
        <p:nvGrpSpPr>
          <p:cNvPr id="21" name="Group 21"/>
          <p:cNvGrpSpPr/>
          <p:nvPr/>
        </p:nvGrpSpPr>
        <p:grpSpPr>
          <a:xfrm>
            <a:off x="852803" y="5286376"/>
            <a:ext cx="9850636" cy="902494"/>
            <a:chOff x="0" y="0"/>
            <a:chExt cx="13134182" cy="1203325"/>
          </a:xfrm>
        </p:grpSpPr>
        <p:sp>
          <p:nvSpPr>
            <p:cNvPr id="22" name="Freeform 22"/>
            <p:cNvSpPr/>
            <p:nvPr/>
          </p:nvSpPr>
          <p:spPr>
            <a:xfrm>
              <a:off x="0" y="0"/>
              <a:ext cx="13134181" cy="1203325"/>
            </a:xfrm>
            <a:custGeom>
              <a:avLst/>
              <a:gdLst/>
              <a:ahLst/>
              <a:cxnLst/>
              <a:rect l="l" t="t" r="r" b="b"/>
              <a:pathLst>
                <a:path w="13134181" h="1203325">
                  <a:moveTo>
                    <a:pt x="0" y="0"/>
                  </a:moveTo>
                  <a:lnTo>
                    <a:pt x="13134181" y="0"/>
                  </a:lnTo>
                  <a:lnTo>
                    <a:pt x="13134181" y="1203325"/>
                  </a:lnTo>
                  <a:lnTo>
                    <a:pt x="0" y="1203325"/>
                  </a:lnTo>
                  <a:close/>
                </a:path>
              </a:pathLst>
            </a:custGeom>
            <a:solidFill>
              <a:srgbClr val="000000">
                <a:alpha val="0"/>
              </a:srgbClr>
            </a:solidFill>
            <a:ln cap="sq">
              <a:noFill/>
              <a:prstDash val="solid"/>
              <a:miter/>
            </a:ln>
          </p:spPr>
          <p:txBody>
            <a:bodyPr/>
            <a:lstStyle/>
            <a:p>
              <a:endParaRPr lang="en-US"/>
            </a:p>
          </p:txBody>
        </p:sp>
        <p:sp>
          <p:nvSpPr>
            <p:cNvPr id="23" name="TextBox 23"/>
            <p:cNvSpPr txBox="1"/>
            <p:nvPr/>
          </p:nvSpPr>
          <p:spPr>
            <a:xfrm>
              <a:off x="0" y="-85725"/>
              <a:ext cx="13134182" cy="1289050"/>
            </a:xfrm>
            <a:prstGeom prst="rect">
              <a:avLst/>
            </a:prstGeom>
          </p:spPr>
          <p:txBody>
            <a:bodyPr lIns="0" tIns="0" rIns="0" bIns="0" rtlCol="0" anchor="t"/>
            <a:lstStyle/>
            <a:p>
              <a:pPr algn="l">
                <a:lnSpc>
                  <a:spcPts val="3214"/>
                </a:lnSpc>
                <a:spcBef>
                  <a:spcPct val="0"/>
                </a:spcBef>
              </a:pPr>
              <a:r>
                <a:rPr lang="en-US" sz="2000" spc="-40" dirty="0">
                  <a:solidFill>
                    <a:srgbClr val="272525"/>
                  </a:solidFill>
                  <a:latin typeface="Source Sans Pro"/>
                  <a:ea typeface="Source Sans Pro"/>
                  <a:cs typeface="Source Sans Pro"/>
                  <a:sym typeface="Source Sans Pro"/>
                </a:rPr>
                <a:t>4. </a:t>
              </a:r>
              <a:r>
                <a:rPr lang="en-US" sz="2000" u="none" strike="noStrike" spc="-40" dirty="0">
                  <a:solidFill>
                    <a:srgbClr val="272525"/>
                  </a:solidFill>
                  <a:latin typeface="Source Sans Pro"/>
                  <a:ea typeface="Source Sans Pro"/>
                  <a:cs typeface="Source Sans Pro"/>
                  <a:sym typeface="Source Sans Pro"/>
                </a:rPr>
                <a:t>Feel its texture: Gently run your fingers over the raisin, noticing its texture and how it feels.</a:t>
              </a:r>
            </a:p>
          </p:txBody>
        </p:sp>
      </p:grpSp>
      <p:grpSp>
        <p:nvGrpSpPr>
          <p:cNvPr id="24" name="Group 24"/>
          <p:cNvGrpSpPr/>
          <p:nvPr/>
        </p:nvGrpSpPr>
        <p:grpSpPr>
          <a:xfrm>
            <a:off x="852803" y="5839367"/>
            <a:ext cx="9850636" cy="451247"/>
            <a:chOff x="0" y="0"/>
            <a:chExt cx="13134182" cy="601663"/>
          </a:xfrm>
        </p:grpSpPr>
        <p:sp>
          <p:nvSpPr>
            <p:cNvPr id="25" name="Freeform 25"/>
            <p:cNvSpPr/>
            <p:nvPr/>
          </p:nvSpPr>
          <p:spPr>
            <a:xfrm>
              <a:off x="0" y="0"/>
              <a:ext cx="13134181" cy="601663"/>
            </a:xfrm>
            <a:custGeom>
              <a:avLst/>
              <a:gdLst/>
              <a:ahLst/>
              <a:cxnLst/>
              <a:rect l="l" t="t" r="r" b="b"/>
              <a:pathLst>
                <a:path w="13134181" h="601663">
                  <a:moveTo>
                    <a:pt x="0" y="0"/>
                  </a:moveTo>
                  <a:lnTo>
                    <a:pt x="13134181" y="0"/>
                  </a:lnTo>
                  <a:lnTo>
                    <a:pt x="13134181" y="601663"/>
                  </a:lnTo>
                  <a:lnTo>
                    <a:pt x="0" y="601663"/>
                  </a:lnTo>
                  <a:close/>
                </a:path>
              </a:pathLst>
            </a:custGeom>
            <a:solidFill>
              <a:srgbClr val="000000">
                <a:alpha val="0"/>
              </a:srgbClr>
            </a:solidFill>
            <a:ln cap="sq">
              <a:noFill/>
              <a:prstDash val="solid"/>
              <a:miter/>
            </a:ln>
          </p:spPr>
          <p:txBody>
            <a:bodyPr/>
            <a:lstStyle/>
            <a:p>
              <a:endParaRPr lang="en-US"/>
            </a:p>
          </p:txBody>
        </p:sp>
        <p:sp>
          <p:nvSpPr>
            <p:cNvPr id="26" name="TextBox 26"/>
            <p:cNvSpPr txBox="1"/>
            <p:nvPr/>
          </p:nvSpPr>
          <p:spPr>
            <a:xfrm>
              <a:off x="0" y="-85725"/>
              <a:ext cx="13134182" cy="687388"/>
            </a:xfrm>
            <a:prstGeom prst="rect">
              <a:avLst/>
            </a:prstGeom>
          </p:spPr>
          <p:txBody>
            <a:bodyPr lIns="0" tIns="0" rIns="0" bIns="0" rtlCol="0" anchor="t"/>
            <a:lstStyle/>
            <a:p>
              <a:pPr algn="l">
                <a:lnSpc>
                  <a:spcPts val="3214"/>
                </a:lnSpc>
                <a:spcBef>
                  <a:spcPct val="0"/>
                </a:spcBef>
              </a:pPr>
              <a:r>
                <a:rPr lang="en-US" sz="2000" spc="-40">
                  <a:solidFill>
                    <a:srgbClr val="272525"/>
                  </a:solidFill>
                  <a:latin typeface="Source Sans Pro"/>
                  <a:ea typeface="Source Sans Pro"/>
                  <a:cs typeface="Source Sans Pro"/>
                  <a:sym typeface="Source Sans Pro"/>
                </a:rPr>
                <a:t>5. </a:t>
              </a:r>
              <a:r>
                <a:rPr lang="en-US" sz="2000" u="none" strike="noStrike" spc="-40">
                  <a:solidFill>
                    <a:srgbClr val="272525"/>
                  </a:solidFill>
                  <a:latin typeface="Source Sans Pro"/>
                  <a:ea typeface="Source Sans Pro"/>
                  <a:cs typeface="Source Sans Pro"/>
                  <a:sym typeface="Source Sans Pro"/>
                </a:rPr>
                <a:t>Smell the aroma: Bring it to your nose and take a deep breath, focusing on its scent.</a:t>
              </a:r>
            </a:p>
          </p:txBody>
        </p:sp>
      </p:grpSp>
      <p:grpSp>
        <p:nvGrpSpPr>
          <p:cNvPr id="27" name="Group 27"/>
          <p:cNvGrpSpPr/>
          <p:nvPr/>
        </p:nvGrpSpPr>
        <p:grpSpPr>
          <a:xfrm>
            <a:off x="852803" y="6433490"/>
            <a:ext cx="9344917" cy="902494"/>
            <a:chOff x="0" y="0"/>
            <a:chExt cx="13134182" cy="1203325"/>
          </a:xfrm>
        </p:grpSpPr>
        <p:sp>
          <p:nvSpPr>
            <p:cNvPr id="28" name="Freeform 28"/>
            <p:cNvSpPr/>
            <p:nvPr/>
          </p:nvSpPr>
          <p:spPr>
            <a:xfrm>
              <a:off x="0" y="0"/>
              <a:ext cx="13134181" cy="1203325"/>
            </a:xfrm>
            <a:custGeom>
              <a:avLst/>
              <a:gdLst/>
              <a:ahLst/>
              <a:cxnLst/>
              <a:rect l="l" t="t" r="r" b="b"/>
              <a:pathLst>
                <a:path w="13134181" h="1203325">
                  <a:moveTo>
                    <a:pt x="0" y="0"/>
                  </a:moveTo>
                  <a:lnTo>
                    <a:pt x="13134181" y="0"/>
                  </a:lnTo>
                  <a:lnTo>
                    <a:pt x="13134181" y="1203325"/>
                  </a:lnTo>
                  <a:lnTo>
                    <a:pt x="0" y="1203325"/>
                  </a:lnTo>
                  <a:close/>
                </a:path>
              </a:pathLst>
            </a:custGeom>
            <a:solidFill>
              <a:srgbClr val="000000">
                <a:alpha val="0"/>
              </a:srgbClr>
            </a:solidFill>
            <a:ln cap="sq">
              <a:noFill/>
              <a:prstDash val="solid"/>
              <a:miter/>
            </a:ln>
          </p:spPr>
          <p:txBody>
            <a:bodyPr/>
            <a:lstStyle/>
            <a:p>
              <a:endParaRPr lang="en-US"/>
            </a:p>
          </p:txBody>
        </p:sp>
        <p:sp>
          <p:nvSpPr>
            <p:cNvPr id="29" name="TextBox 29"/>
            <p:cNvSpPr txBox="1"/>
            <p:nvPr/>
          </p:nvSpPr>
          <p:spPr>
            <a:xfrm>
              <a:off x="0" y="-85725"/>
              <a:ext cx="13134182" cy="1289050"/>
            </a:xfrm>
            <a:prstGeom prst="rect">
              <a:avLst/>
            </a:prstGeom>
          </p:spPr>
          <p:txBody>
            <a:bodyPr lIns="0" tIns="0" rIns="0" bIns="0" rtlCol="0" anchor="t"/>
            <a:lstStyle/>
            <a:p>
              <a:pPr algn="l">
                <a:lnSpc>
                  <a:spcPts val="3214"/>
                </a:lnSpc>
                <a:spcBef>
                  <a:spcPct val="0"/>
                </a:spcBef>
              </a:pPr>
              <a:r>
                <a:rPr lang="en-US" sz="2000" spc="-40" dirty="0">
                  <a:solidFill>
                    <a:srgbClr val="272525"/>
                  </a:solidFill>
                  <a:latin typeface="Source Sans Pro"/>
                  <a:ea typeface="Source Sans Pro"/>
                  <a:cs typeface="Source Sans Pro"/>
                  <a:sym typeface="Source Sans Pro"/>
                </a:rPr>
                <a:t>6. </a:t>
              </a:r>
              <a:r>
                <a:rPr lang="en-US" sz="2000" u="none" strike="noStrike" spc="-40" dirty="0">
                  <a:solidFill>
                    <a:srgbClr val="272525"/>
                  </a:solidFill>
                  <a:latin typeface="Source Sans Pro"/>
                  <a:ea typeface="Source Sans Pro"/>
                  <a:cs typeface="Source Sans Pro"/>
                  <a:sym typeface="Source Sans Pro"/>
                </a:rPr>
                <a:t>Taste it slowly: Place the raisin in your mouth and notice its texture and flavor without chewing immediately.</a:t>
              </a:r>
            </a:p>
          </p:txBody>
        </p:sp>
      </p:grpSp>
      <p:grpSp>
        <p:nvGrpSpPr>
          <p:cNvPr id="30" name="Group 30"/>
          <p:cNvGrpSpPr/>
          <p:nvPr/>
        </p:nvGrpSpPr>
        <p:grpSpPr>
          <a:xfrm>
            <a:off x="852803" y="7335984"/>
            <a:ext cx="9850636" cy="902494"/>
            <a:chOff x="0" y="0"/>
            <a:chExt cx="13134182" cy="1203325"/>
          </a:xfrm>
        </p:grpSpPr>
        <p:sp>
          <p:nvSpPr>
            <p:cNvPr id="31" name="Freeform 31"/>
            <p:cNvSpPr/>
            <p:nvPr/>
          </p:nvSpPr>
          <p:spPr>
            <a:xfrm>
              <a:off x="0" y="0"/>
              <a:ext cx="13134181" cy="1203325"/>
            </a:xfrm>
            <a:custGeom>
              <a:avLst/>
              <a:gdLst/>
              <a:ahLst/>
              <a:cxnLst/>
              <a:rect l="l" t="t" r="r" b="b"/>
              <a:pathLst>
                <a:path w="13134181" h="1203325">
                  <a:moveTo>
                    <a:pt x="0" y="0"/>
                  </a:moveTo>
                  <a:lnTo>
                    <a:pt x="13134181" y="0"/>
                  </a:lnTo>
                  <a:lnTo>
                    <a:pt x="13134181" y="1203325"/>
                  </a:lnTo>
                  <a:lnTo>
                    <a:pt x="0" y="1203325"/>
                  </a:lnTo>
                  <a:close/>
                </a:path>
              </a:pathLst>
            </a:custGeom>
            <a:solidFill>
              <a:srgbClr val="000000">
                <a:alpha val="0"/>
              </a:srgbClr>
            </a:solidFill>
            <a:ln cap="sq">
              <a:noFill/>
              <a:prstDash val="solid"/>
              <a:miter/>
            </a:ln>
          </p:spPr>
          <p:txBody>
            <a:bodyPr/>
            <a:lstStyle/>
            <a:p>
              <a:endParaRPr lang="en-US"/>
            </a:p>
          </p:txBody>
        </p:sp>
        <p:sp>
          <p:nvSpPr>
            <p:cNvPr id="32" name="TextBox 32"/>
            <p:cNvSpPr txBox="1"/>
            <p:nvPr/>
          </p:nvSpPr>
          <p:spPr>
            <a:xfrm>
              <a:off x="0" y="-85725"/>
              <a:ext cx="13134182" cy="1289050"/>
            </a:xfrm>
            <a:prstGeom prst="rect">
              <a:avLst/>
            </a:prstGeom>
          </p:spPr>
          <p:txBody>
            <a:bodyPr lIns="0" tIns="0" rIns="0" bIns="0" rtlCol="0" anchor="t"/>
            <a:lstStyle/>
            <a:p>
              <a:pPr algn="l">
                <a:lnSpc>
                  <a:spcPts val="3214"/>
                </a:lnSpc>
                <a:spcBef>
                  <a:spcPct val="0"/>
                </a:spcBef>
              </a:pPr>
              <a:r>
                <a:rPr lang="en-US" sz="2000" spc="-40" dirty="0">
                  <a:solidFill>
                    <a:srgbClr val="272525"/>
                  </a:solidFill>
                  <a:latin typeface="Source Sans Pro"/>
                  <a:ea typeface="Source Sans Pro"/>
                  <a:cs typeface="Source Sans Pro"/>
                  <a:sym typeface="Source Sans Pro"/>
                </a:rPr>
                <a:t>7. </a:t>
              </a:r>
              <a:r>
                <a:rPr lang="en-US" sz="2000" u="none" strike="noStrike" spc="-40" dirty="0">
                  <a:solidFill>
                    <a:srgbClr val="272525"/>
                  </a:solidFill>
                  <a:latin typeface="Source Sans Pro"/>
                  <a:ea typeface="Source Sans Pro"/>
                  <a:cs typeface="Source Sans Pro"/>
                  <a:sym typeface="Source Sans Pro"/>
                </a:rPr>
                <a:t>Chew with awareness: Bite into the raisin slowly, paying attention to the sensations as it changes in texture and releases its flavors.</a:t>
              </a:r>
            </a:p>
          </p:txBody>
        </p:sp>
      </p:grpSp>
      <p:grpSp>
        <p:nvGrpSpPr>
          <p:cNvPr id="33" name="Group 33"/>
          <p:cNvGrpSpPr/>
          <p:nvPr/>
        </p:nvGrpSpPr>
        <p:grpSpPr>
          <a:xfrm>
            <a:off x="852803" y="8381352"/>
            <a:ext cx="9850636" cy="451247"/>
            <a:chOff x="0" y="0"/>
            <a:chExt cx="13134182" cy="601663"/>
          </a:xfrm>
        </p:grpSpPr>
        <p:sp>
          <p:nvSpPr>
            <p:cNvPr id="34" name="Freeform 34"/>
            <p:cNvSpPr/>
            <p:nvPr/>
          </p:nvSpPr>
          <p:spPr>
            <a:xfrm>
              <a:off x="0" y="0"/>
              <a:ext cx="13134181" cy="601663"/>
            </a:xfrm>
            <a:custGeom>
              <a:avLst/>
              <a:gdLst/>
              <a:ahLst/>
              <a:cxnLst/>
              <a:rect l="l" t="t" r="r" b="b"/>
              <a:pathLst>
                <a:path w="13134181" h="601663">
                  <a:moveTo>
                    <a:pt x="0" y="0"/>
                  </a:moveTo>
                  <a:lnTo>
                    <a:pt x="13134181" y="0"/>
                  </a:lnTo>
                  <a:lnTo>
                    <a:pt x="13134181" y="601663"/>
                  </a:lnTo>
                  <a:lnTo>
                    <a:pt x="0" y="601663"/>
                  </a:lnTo>
                  <a:close/>
                </a:path>
              </a:pathLst>
            </a:custGeom>
            <a:solidFill>
              <a:srgbClr val="000000">
                <a:alpha val="0"/>
              </a:srgbClr>
            </a:solidFill>
            <a:ln cap="sq">
              <a:noFill/>
              <a:prstDash val="solid"/>
              <a:miter/>
            </a:ln>
          </p:spPr>
          <p:txBody>
            <a:bodyPr/>
            <a:lstStyle/>
            <a:p>
              <a:endParaRPr lang="en-US"/>
            </a:p>
          </p:txBody>
        </p:sp>
        <p:sp>
          <p:nvSpPr>
            <p:cNvPr id="35" name="TextBox 35"/>
            <p:cNvSpPr txBox="1"/>
            <p:nvPr/>
          </p:nvSpPr>
          <p:spPr>
            <a:xfrm>
              <a:off x="0" y="-85725"/>
              <a:ext cx="13134182" cy="687388"/>
            </a:xfrm>
            <a:prstGeom prst="rect">
              <a:avLst/>
            </a:prstGeom>
          </p:spPr>
          <p:txBody>
            <a:bodyPr lIns="0" tIns="0" rIns="0" bIns="0" rtlCol="0" anchor="t"/>
            <a:lstStyle/>
            <a:p>
              <a:pPr algn="l">
                <a:lnSpc>
                  <a:spcPts val="3214"/>
                </a:lnSpc>
                <a:spcBef>
                  <a:spcPct val="0"/>
                </a:spcBef>
              </a:pPr>
              <a:r>
                <a:rPr lang="en-US" sz="2000" spc="-40" dirty="0">
                  <a:solidFill>
                    <a:srgbClr val="272525"/>
                  </a:solidFill>
                  <a:latin typeface="Source Sans Pro"/>
                  <a:ea typeface="Source Sans Pro"/>
                  <a:cs typeface="Source Sans Pro"/>
                  <a:sym typeface="Source Sans Pro"/>
                </a:rPr>
                <a:t>8. </a:t>
              </a:r>
              <a:r>
                <a:rPr lang="en-US" sz="2000" u="none" strike="noStrike" spc="-40" dirty="0">
                  <a:solidFill>
                    <a:srgbClr val="272525"/>
                  </a:solidFill>
                  <a:latin typeface="Source Sans Pro"/>
                  <a:ea typeface="Source Sans Pro"/>
                  <a:cs typeface="Source Sans Pro"/>
                  <a:sym typeface="Source Sans Pro"/>
                </a:rPr>
                <a:t>Swallow and reflect. Notice any lingering taste, sensations, or thoughts.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p:cNvSpPr/>
          <p:nvPr/>
        </p:nvSpPr>
        <p:spPr>
          <a:xfrm>
            <a:off x="0" y="-173315"/>
            <a:ext cx="8638000" cy="10799033"/>
          </a:xfrm>
          <a:custGeom>
            <a:avLst/>
            <a:gdLst/>
            <a:ahLst/>
            <a:cxnLst/>
            <a:rect l="l" t="t" r="r" b="b"/>
            <a:pathLst>
              <a:path w="8638000" h="10799033">
                <a:moveTo>
                  <a:pt x="0" y="0"/>
                </a:moveTo>
                <a:lnTo>
                  <a:pt x="8638000" y="0"/>
                </a:lnTo>
                <a:lnTo>
                  <a:pt x="8638000" y="10799033"/>
                </a:lnTo>
                <a:lnTo>
                  <a:pt x="0" y="10799033"/>
                </a:lnTo>
                <a:lnTo>
                  <a:pt x="0" y="0"/>
                </a:lnTo>
                <a:close/>
              </a:path>
            </a:pathLst>
          </a:custGeom>
          <a:blipFill>
            <a:blip r:embed="rId4"/>
            <a:stretch>
              <a:fillRect l="-43646" r="-43646"/>
            </a:stretch>
          </a:blipFill>
        </p:spPr>
        <p:txBody>
          <a:bodyPr/>
          <a:lstStyle/>
          <a:p>
            <a:endParaRPr lang="en-US"/>
          </a:p>
        </p:txBody>
      </p:sp>
      <p:grpSp>
        <p:nvGrpSpPr>
          <p:cNvPr id="6" name="Group 6"/>
          <p:cNvGrpSpPr/>
          <p:nvPr/>
        </p:nvGrpSpPr>
        <p:grpSpPr>
          <a:xfrm>
            <a:off x="9494490" y="1843682"/>
            <a:ext cx="7824639" cy="1644551"/>
            <a:chOff x="0" y="0"/>
            <a:chExt cx="10432852" cy="2192735"/>
          </a:xfrm>
        </p:grpSpPr>
        <p:sp>
          <p:nvSpPr>
            <p:cNvPr id="7" name="Freeform 7"/>
            <p:cNvSpPr/>
            <p:nvPr/>
          </p:nvSpPr>
          <p:spPr>
            <a:xfrm>
              <a:off x="0" y="0"/>
              <a:ext cx="10432852" cy="2192735"/>
            </a:xfrm>
            <a:custGeom>
              <a:avLst/>
              <a:gdLst/>
              <a:ahLst/>
              <a:cxnLst/>
              <a:rect l="l" t="t" r="r" b="b"/>
              <a:pathLst>
                <a:path w="10432852" h="2192735">
                  <a:moveTo>
                    <a:pt x="0" y="0"/>
                  </a:moveTo>
                  <a:lnTo>
                    <a:pt x="10432852" y="0"/>
                  </a:lnTo>
                  <a:lnTo>
                    <a:pt x="10432852" y="2192735"/>
                  </a:lnTo>
                  <a:lnTo>
                    <a:pt x="0" y="2192735"/>
                  </a:lnTo>
                  <a:close/>
                </a:path>
              </a:pathLst>
            </a:custGeom>
            <a:solidFill>
              <a:srgbClr val="000000">
                <a:alpha val="0"/>
              </a:srgbClr>
            </a:solidFill>
          </p:spPr>
          <p:txBody>
            <a:bodyPr/>
            <a:lstStyle/>
            <a:p>
              <a:endParaRPr lang="en-US"/>
            </a:p>
          </p:txBody>
        </p:sp>
        <p:sp>
          <p:nvSpPr>
            <p:cNvPr id="8" name="TextBox 8"/>
            <p:cNvSpPr txBox="1"/>
            <p:nvPr/>
          </p:nvSpPr>
          <p:spPr>
            <a:xfrm>
              <a:off x="0" y="19050"/>
              <a:ext cx="10432852" cy="2173685"/>
            </a:xfrm>
            <a:prstGeom prst="rect">
              <a:avLst/>
            </a:prstGeom>
          </p:spPr>
          <p:txBody>
            <a:bodyPr lIns="0" tIns="0" rIns="0" bIns="0" rtlCol="0" anchor="t"/>
            <a:lstStyle/>
            <a:p>
              <a:pPr algn="l">
                <a:lnSpc>
                  <a:spcPts val="6437"/>
                </a:lnSpc>
              </a:pPr>
              <a:r>
                <a:rPr lang="en-US" sz="5500" b="1" spc="-103">
                  <a:solidFill>
                    <a:srgbClr val="D73AD7"/>
                  </a:solidFill>
                  <a:latin typeface="Source Serif Pro Bold"/>
                  <a:ea typeface="Source Serif Pro Bold"/>
                  <a:cs typeface="Source Serif Pro Bold"/>
                  <a:sym typeface="Source Serif Pro Bold"/>
                </a:rPr>
                <a:t>Strategy 2: Internal Cues Awareness</a:t>
              </a:r>
            </a:p>
          </p:txBody>
        </p:sp>
      </p:grpSp>
      <p:grpSp>
        <p:nvGrpSpPr>
          <p:cNvPr id="9" name="Group 9"/>
          <p:cNvGrpSpPr/>
          <p:nvPr/>
        </p:nvGrpSpPr>
        <p:grpSpPr>
          <a:xfrm>
            <a:off x="9494490" y="3767732"/>
            <a:ext cx="3288804" cy="411064"/>
            <a:chOff x="0" y="0"/>
            <a:chExt cx="4385072" cy="548085"/>
          </a:xfrm>
        </p:grpSpPr>
        <p:sp>
          <p:nvSpPr>
            <p:cNvPr id="10" name="Freeform 10"/>
            <p:cNvSpPr/>
            <p:nvPr/>
          </p:nvSpPr>
          <p:spPr>
            <a:xfrm>
              <a:off x="0" y="0"/>
              <a:ext cx="4385072" cy="548085"/>
            </a:xfrm>
            <a:custGeom>
              <a:avLst/>
              <a:gdLst/>
              <a:ahLst/>
              <a:cxnLst/>
              <a:rect l="l" t="t" r="r" b="b"/>
              <a:pathLst>
                <a:path w="4385072" h="548085">
                  <a:moveTo>
                    <a:pt x="0" y="0"/>
                  </a:moveTo>
                  <a:lnTo>
                    <a:pt x="4385072" y="0"/>
                  </a:lnTo>
                  <a:lnTo>
                    <a:pt x="4385072" y="548085"/>
                  </a:lnTo>
                  <a:lnTo>
                    <a:pt x="0" y="548085"/>
                  </a:lnTo>
                  <a:close/>
                </a:path>
              </a:pathLst>
            </a:custGeom>
            <a:solidFill>
              <a:srgbClr val="000000">
                <a:alpha val="0"/>
              </a:srgbClr>
            </a:solidFill>
          </p:spPr>
          <p:txBody>
            <a:bodyPr/>
            <a:lstStyle/>
            <a:p>
              <a:endParaRPr lang="en-US"/>
            </a:p>
          </p:txBody>
        </p:sp>
        <p:sp>
          <p:nvSpPr>
            <p:cNvPr id="11" name="TextBox 11"/>
            <p:cNvSpPr txBox="1"/>
            <p:nvPr/>
          </p:nvSpPr>
          <p:spPr>
            <a:xfrm>
              <a:off x="0" y="-9525"/>
              <a:ext cx="4385072" cy="557610"/>
            </a:xfrm>
            <a:prstGeom prst="rect">
              <a:avLst/>
            </a:prstGeom>
          </p:spPr>
          <p:txBody>
            <a:bodyPr lIns="0" tIns="0" rIns="0" bIns="0" rtlCol="0" anchor="t"/>
            <a:lstStyle/>
            <a:p>
              <a:pPr algn="l">
                <a:lnSpc>
                  <a:spcPts val="3187"/>
                </a:lnSpc>
              </a:pPr>
              <a:r>
                <a:rPr lang="en-US" sz="2562" b="1" spc="-51" dirty="0">
                  <a:solidFill>
                    <a:srgbClr val="D73AD7"/>
                  </a:solidFill>
                  <a:latin typeface="Source Serif Pro Bold"/>
                  <a:ea typeface="Source Serif Pro Bold"/>
                  <a:cs typeface="Source Serif Pro Bold"/>
                  <a:sym typeface="Source Serif Pro Bold"/>
                </a:rPr>
                <a:t>Hunger-Satiety Scale</a:t>
              </a:r>
            </a:p>
          </p:txBody>
        </p:sp>
      </p:grpSp>
      <p:grpSp>
        <p:nvGrpSpPr>
          <p:cNvPr id="12" name="Group 12"/>
          <p:cNvGrpSpPr/>
          <p:nvPr/>
        </p:nvGrpSpPr>
        <p:grpSpPr>
          <a:xfrm>
            <a:off x="9494490" y="4458295"/>
            <a:ext cx="7824639" cy="1117997"/>
            <a:chOff x="0" y="0"/>
            <a:chExt cx="10432852" cy="1490663"/>
          </a:xfrm>
        </p:grpSpPr>
        <p:sp>
          <p:nvSpPr>
            <p:cNvPr id="13" name="Freeform 13"/>
            <p:cNvSpPr/>
            <p:nvPr/>
          </p:nvSpPr>
          <p:spPr>
            <a:xfrm>
              <a:off x="0" y="0"/>
              <a:ext cx="10432852" cy="1490663"/>
            </a:xfrm>
            <a:custGeom>
              <a:avLst/>
              <a:gdLst/>
              <a:ahLst/>
              <a:cxnLst/>
              <a:rect l="l" t="t" r="r" b="b"/>
              <a:pathLst>
                <a:path w="10432852" h="1490663">
                  <a:moveTo>
                    <a:pt x="0" y="0"/>
                  </a:moveTo>
                  <a:lnTo>
                    <a:pt x="10432852" y="0"/>
                  </a:lnTo>
                  <a:lnTo>
                    <a:pt x="10432852" y="1490663"/>
                  </a:lnTo>
                  <a:lnTo>
                    <a:pt x="0" y="1490663"/>
                  </a:lnTo>
                  <a:close/>
                </a:path>
              </a:pathLst>
            </a:custGeom>
            <a:solidFill>
              <a:srgbClr val="000000">
                <a:alpha val="0"/>
              </a:srgbClr>
            </a:solidFill>
          </p:spPr>
          <p:txBody>
            <a:bodyPr/>
            <a:lstStyle/>
            <a:p>
              <a:endParaRPr lang="en-US"/>
            </a:p>
          </p:txBody>
        </p:sp>
        <p:sp>
          <p:nvSpPr>
            <p:cNvPr id="14" name="TextBox 14"/>
            <p:cNvSpPr txBox="1"/>
            <p:nvPr/>
          </p:nvSpPr>
          <p:spPr>
            <a:xfrm>
              <a:off x="0" y="-95250"/>
              <a:ext cx="10432852" cy="1585913"/>
            </a:xfrm>
            <a:prstGeom prst="rect">
              <a:avLst/>
            </a:prstGeom>
          </p:spPr>
          <p:txBody>
            <a:bodyPr lIns="0" tIns="0" rIns="0" bIns="0" rtlCol="0" anchor="t"/>
            <a:lstStyle/>
            <a:p>
              <a:pPr algn="l">
                <a:lnSpc>
                  <a:spcPts val="4375"/>
                </a:lnSpc>
              </a:pPr>
              <a:r>
                <a:rPr lang="en-US" sz="2750" spc="-43">
                  <a:solidFill>
                    <a:srgbClr val="272525"/>
                  </a:solidFill>
                  <a:latin typeface="Source Sans Pro"/>
                  <a:ea typeface="Source Sans Pro"/>
                  <a:cs typeface="Source Sans Pro"/>
                  <a:sym typeface="Source Sans Pro"/>
                </a:rPr>
                <a:t>Use a scale to recognize and respond to internal hunger and fullness signals.</a:t>
              </a:r>
            </a:p>
          </p:txBody>
        </p:sp>
      </p:grpSp>
      <p:grpSp>
        <p:nvGrpSpPr>
          <p:cNvPr id="15" name="Group 15"/>
          <p:cNvGrpSpPr/>
          <p:nvPr/>
        </p:nvGrpSpPr>
        <p:grpSpPr>
          <a:xfrm>
            <a:off x="9494490" y="6666310"/>
            <a:ext cx="3288804" cy="411064"/>
            <a:chOff x="0" y="0"/>
            <a:chExt cx="4385072" cy="548085"/>
          </a:xfrm>
        </p:grpSpPr>
        <p:sp>
          <p:nvSpPr>
            <p:cNvPr id="16" name="Freeform 16"/>
            <p:cNvSpPr/>
            <p:nvPr/>
          </p:nvSpPr>
          <p:spPr>
            <a:xfrm>
              <a:off x="0" y="0"/>
              <a:ext cx="4385072" cy="548085"/>
            </a:xfrm>
            <a:custGeom>
              <a:avLst/>
              <a:gdLst/>
              <a:ahLst/>
              <a:cxnLst/>
              <a:rect l="l" t="t" r="r" b="b"/>
              <a:pathLst>
                <a:path w="4385072" h="548085">
                  <a:moveTo>
                    <a:pt x="0" y="0"/>
                  </a:moveTo>
                  <a:lnTo>
                    <a:pt x="4385072" y="0"/>
                  </a:lnTo>
                  <a:lnTo>
                    <a:pt x="4385072" y="548085"/>
                  </a:lnTo>
                  <a:lnTo>
                    <a:pt x="0" y="548085"/>
                  </a:lnTo>
                  <a:close/>
                </a:path>
              </a:pathLst>
            </a:custGeom>
            <a:solidFill>
              <a:srgbClr val="000000">
                <a:alpha val="0"/>
              </a:srgbClr>
            </a:solidFill>
          </p:spPr>
          <p:txBody>
            <a:bodyPr/>
            <a:lstStyle/>
            <a:p>
              <a:endParaRPr lang="en-US"/>
            </a:p>
          </p:txBody>
        </p:sp>
        <p:sp>
          <p:nvSpPr>
            <p:cNvPr id="17" name="TextBox 17"/>
            <p:cNvSpPr txBox="1"/>
            <p:nvPr/>
          </p:nvSpPr>
          <p:spPr>
            <a:xfrm>
              <a:off x="0" y="-9525"/>
              <a:ext cx="4385072" cy="557610"/>
            </a:xfrm>
            <a:prstGeom prst="rect">
              <a:avLst/>
            </a:prstGeom>
          </p:spPr>
          <p:txBody>
            <a:bodyPr lIns="0" tIns="0" rIns="0" bIns="0" rtlCol="0" anchor="t"/>
            <a:lstStyle/>
            <a:p>
              <a:pPr algn="l">
                <a:lnSpc>
                  <a:spcPts val="3187"/>
                </a:lnSpc>
              </a:pPr>
              <a:r>
                <a:rPr lang="en-US" sz="2562" b="1" spc="-51" dirty="0">
                  <a:solidFill>
                    <a:srgbClr val="D73AD7"/>
                  </a:solidFill>
                  <a:latin typeface="Source Serif Pro Bold"/>
                  <a:ea typeface="Source Serif Pro Bold"/>
                  <a:cs typeface="Source Serif Pro Bold"/>
                  <a:sym typeface="Source Serif Pro Bold"/>
                </a:rPr>
                <a:t>Portion Adjustment</a:t>
              </a:r>
            </a:p>
          </p:txBody>
        </p:sp>
      </p:grpSp>
      <p:grpSp>
        <p:nvGrpSpPr>
          <p:cNvPr id="18" name="Group 18"/>
          <p:cNvGrpSpPr/>
          <p:nvPr/>
        </p:nvGrpSpPr>
        <p:grpSpPr>
          <a:xfrm>
            <a:off x="9494490" y="7356873"/>
            <a:ext cx="7824639" cy="1117997"/>
            <a:chOff x="0" y="0"/>
            <a:chExt cx="10432852" cy="1490663"/>
          </a:xfrm>
        </p:grpSpPr>
        <p:sp>
          <p:nvSpPr>
            <p:cNvPr id="19" name="Freeform 19"/>
            <p:cNvSpPr/>
            <p:nvPr/>
          </p:nvSpPr>
          <p:spPr>
            <a:xfrm>
              <a:off x="0" y="0"/>
              <a:ext cx="10432852" cy="1490663"/>
            </a:xfrm>
            <a:custGeom>
              <a:avLst/>
              <a:gdLst/>
              <a:ahLst/>
              <a:cxnLst/>
              <a:rect l="l" t="t" r="r" b="b"/>
              <a:pathLst>
                <a:path w="10432852" h="1490663">
                  <a:moveTo>
                    <a:pt x="0" y="0"/>
                  </a:moveTo>
                  <a:lnTo>
                    <a:pt x="10432852" y="0"/>
                  </a:lnTo>
                  <a:lnTo>
                    <a:pt x="10432852" y="1490663"/>
                  </a:lnTo>
                  <a:lnTo>
                    <a:pt x="0" y="1490663"/>
                  </a:lnTo>
                  <a:close/>
                </a:path>
              </a:pathLst>
            </a:custGeom>
            <a:solidFill>
              <a:srgbClr val="000000">
                <a:alpha val="0"/>
              </a:srgbClr>
            </a:solidFill>
          </p:spPr>
          <p:txBody>
            <a:bodyPr/>
            <a:lstStyle/>
            <a:p>
              <a:endParaRPr lang="en-US"/>
            </a:p>
          </p:txBody>
        </p:sp>
        <p:sp>
          <p:nvSpPr>
            <p:cNvPr id="20" name="TextBox 20"/>
            <p:cNvSpPr txBox="1"/>
            <p:nvPr/>
          </p:nvSpPr>
          <p:spPr>
            <a:xfrm>
              <a:off x="0" y="-95250"/>
              <a:ext cx="10432852" cy="1585913"/>
            </a:xfrm>
            <a:prstGeom prst="rect">
              <a:avLst/>
            </a:prstGeom>
          </p:spPr>
          <p:txBody>
            <a:bodyPr lIns="0" tIns="0" rIns="0" bIns="0" rtlCol="0" anchor="t"/>
            <a:lstStyle/>
            <a:p>
              <a:pPr algn="l">
                <a:lnSpc>
                  <a:spcPts val="4375"/>
                </a:lnSpc>
              </a:pPr>
              <a:r>
                <a:rPr lang="en-US" sz="2750" spc="-43">
                  <a:solidFill>
                    <a:srgbClr val="272525"/>
                  </a:solidFill>
                  <a:latin typeface="Source Sans Pro"/>
                  <a:ea typeface="Source Sans Pro"/>
                  <a:cs typeface="Source Sans Pro"/>
                  <a:sym typeface="Source Sans Pro"/>
                </a:rPr>
                <a:t>Learn to adjust portions based on internal cues rather than external factors.</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descr="preencoded.png"/>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4"/>
            <a:stretch>
              <a:fillRect/>
            </a:stretch>
          </a:blipFill>
        </p:spPr>
        <p:txBody>
          <a:bodyPr/>
          <a:lstStyle/>
          <a:p>
            <a:endParaRPr lang="en-US"/>
          </a:p>
        </p:txBody>
      </p:sp>
      <p:sp>
        <p:nvSpPr>
          <p:cNvPr id="6" name="Freeform 6" descr="preencoded.png"/>
          <p:cNvSpPr/>
          <p:nvPr/>
        </p:nvSpPr>
        <p:spPr>
          <a:xfrm>
            <a:off x="9144000" y="1533080"/>
            <a:ext cx="9144000" cy="6802190"/>
          </a:xfrm>
          <a:custGeom>
            <a:avLst/>
            <a:gdLst/>
            <a:ahLst/>
            <a:cxnLst/>
            <a:rect l="l" t="t" r="r" b="b"/>
            <a:pathLst>
              <a:path w="9144000" h="6802190">
                <a:moveTo>
                  <a:pt x="0" y="0"/>
                </a:moveTo>
                <a:lnTo>
                  <a:pt x="9144000" y="0"/>
                </a:lnTo>
                <a:lnTo>
                  <a:pt x="9144000" y="6802190"/>
                </a:lnTo>
                <a:lnTo>
                  <a:pt x="0" y="6802190"/>
                </a:lnTo>
                <a:lnTo>
                  <a:pt x="0" y="0"/>
                </a:lnTo>
                <a:close/>
              </a:path>
            </a:pathLst>
          </a:custGeom>
          <a:blipFill>
            <a:blip r:embed="rId5"/>
            <a:stretch>
              <a:fillRect t="-410" b="-410"/>
            </a:stretch>
          </a:blipFill>
        </p:spPr>
        <p:txBody>
          <a:bodyPr/>
          <a:lstStyle/>
          <a:p>
            <a:endParaRPr lang="en-US"/>
          </a:p>
        </p:txBody>
      </p:sp>
      <p:grpSp>
        <p:nvGrpSpPr>
          <p:cNvPr id="7" name="Group 7"/>
          <p:cNvGrpSpPr/>
          <p:nvPr/>
        </p:nvGrpSpPr>
        <p:grpSpPr>
          <a:xfrm>
            <a:off x="885676" y="845836"/>
            <a:ext cx="5954762" cy="1078181"/>
            <a:chOff x="0" y="0"/>
            <a:chExt cx="7939683" cy="1437575"/>
          </a:xfrm>
        </p:grpSpPr>
        <p:sp>
          <p:nvSpPr>
            <p:cNvPr id="8" name="Freeform 8"/>
            <p:cNvSpPr/>
            <p:nvPr/>
          </p:nvSpPr>
          <p:spPr>
            <a:xfrm>
              <a:off x="0" y="0"/>
              <a:ext cx="7939684" cy="1437575"/>
            </a:xfrm>
            <a:custGeom>
              <a:avLst/>
              <a:gdLst/>
              <a:ahLst/>
              <a:cxnLst/>
              <a:rect l="l" t="t" r="r" b="b"/>
              <a:pathLst>
                <a:path w="7939684" h="1437575">
                  <a:moveTo>
                    <a:pt x="0" y="0"/>
                  </a:moveTo>
                  <a:lnTo>
                    <a:pt x="7939684" y="0"/>
                  </a:lnTo>
                  <a:lnTo>
                    <a:pt x="7939684" y="1437575"/>
                  </a:lnTo>
                  <a:lnTo>
                    <a:pt x="0" y="1437575"/>
                  </a:lnTo>
                  <a:close/>
                </a:path>
              </a:pathLst>
            </a:custGeom>
            <a:solidFill>
              <a:srgbClr val="000000">
                <a:alpha val="0"/>
              </a:srgbClr>
            </a:solidFill>
          </p:spPr>
          <p:txBody>
            <a:bodyPr/>
            <a:lstStyle/>
            <a:p>
              <a:endParaRPr lang="en-US"/>
            </a:p>
          </p:txBody>
        </p:sp>
        <p:sp>
          <p:nvSpPr>
            <p:cNvPr id="9" name="TextBox 9"/>
            <p:cNvSpPr txBox="1"/>
            <p:nvPr/>
          </p:nvSpPr>
          <p:spPr>
            <a:xfrm>
              <a:off x="0" y="76200"/>
              <a:ext cx="7939683" cy="1361375"/>
            </a:xfrm>
            <a:prstGeom prst="rect">
              <a:avLst/>
            </a:prstGeom>
          </p:spPr>
          <p:txBody>
            <a:bodyPr lIns="0" tIns="0" rIns="0" bIns="0" rtlCol="0" anchor="t"/>
            <a:lstStyle/>
            <a:p>
              <a:pPr algn="l">
                <a:lnSpc>
                  <a:spcPts val="5812"/>
                </a:lnSpc>
              </a:pPr>
              <a:r>
                <a:rPr lang="en-US" sz="5500" b="1" spc="-93">
                  <a:solidFill>
                    <a:srgbClr val="D73AD7"/>
                  </a:solidFill>
                  <a:latin typeface="Source Serif Pro Bold"/>
                  <a:ea typeface="Source Serif Pro Bold"/>
                  <a:cs typeface="Source Serif Pro Bold"/>
                  <a:sym typeface="Source Serif Pro Bold"/>
                </a:rPr>
                <a:t>A Simple Guide</a:t>
              </a:r>
            </a:p>
          </p:txBody>
        </p:sp>
      </p:grpSp>
      <p:grpSp>
        <p:nvGrpSpPr>
          <p:cNvPr id="33" name="Group 32">
            <a:extLst>
              <a:ext uri="{FF2B5EF4-FFF2-40B4-BE49-F238E27FC236}">
                <a16:creationId xmlns:a16="http://schemas.microsoft.com/office/drawing/2014/main" id="{1221A2A7-53E0-E5E1-F53F-111C9219B1B0}"/>
              </a:ext>
            </a:extLst>
          </p:cNvPr>
          <p:cNvGrpSpPr/>
          <p:nvPr/>
        </p:nvGrpSpPr>
        <p:grpSpPr>
          <a:xfrm>
            <a:off x="885676" y="2769853"/>
            <a:ext cx="6962924" cy="1601160"/>
            <a:chOff x="885676" y="2165597"/>
            <a:chExt cx="6962924" cy="1601160"/>
          </a:xfrm>
        </p:grpSpPr>
        <p:sp>
          <p:nvSpPr>
            <p:cNvPr id="10" name="Freeform 10" descr="preencoded.png"/>
            <p:cNvSpPr/>
            <p:nvPr/>
          </p:nvSpPr>
          <p:spPr>
            <a:xfrm>
              <a:off x="885676" y="2197299"/>
              <a:ext cx="674182" cy="674182"/>
            </a:xfrm>
            <a:custGeom>
              <a:avLst/>
              <a:gdLst/>
              <a:ahLst/>
              <a:cxnLst/>
              <a:rect l="l" t="t" r="r" b="b"/>
              <a:pathLst>
                <a:path w="674182" h="674182">
                  <a:moveTo>
                    <a:pt x="0" y="0"/>
                  </a:moveTo>
                  <a:lnTo>
                    <a:pt x="674183" y="0"/>
                  </a:lnTo>
                  <a:lnTo>
                    <a:pt x="674183" y="674182"/>
                  </a:lnTo>
                  <a:lnTo>
                    <a:pt x="0" y="674182"/>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2093565" y="2165597"/>
              <a:ext cx="4058478" cy="550418"/>
              <a:chOff x="0" y="0"/>
              <a:chExt cx="5411304" cy="733891"/>
            </a:xfrm>
          </p:grpSpPr>
          <p:sp>
            <p:nvSpPr>
              <p:cNvPr id="12" name="Freeform 12"/>
              <p:cNvSpPr/>
              <p:nvPr/>
            </p:nvSpPr>
            <p:spPr>
              <a:xfrm>
                <a:off x="0" y="0"/>
                <a:ext cx="5411304" cy="733891"/>
              </a:xfrm>
              <a:custGeom>
                <a:avLst/>
                <a:gdLst/>
                <a:ahLst/>
                <a:cxnLst/>
                <a:rect l="l" t="t" r="r" b="b"/>
                <a:pathLst>
                  <a:path w="5411304" h="733891">
                    <a:moveTo>
                      <a:pt x="0" y="0"/>
                    </a:moveTo>
                    <a:lnTo>
                      <a:pt x="5411304" y="0"/>
                    </a:lnTo>
                    <a:lnTo>
                      <a:pt x="5411304" y="733891"/>
                    </a:lnTo>
                    <a:lnTo>
                      <a:pt x="0" y="733891"/>
                    </a:lnTo>
                    <a:close/>
                  </a:path>
                </a:pathLst>
              </a:custGeom>
              <a:solidFill>
                <a:srgbClr val="000000">
                  <a:alpha val="0"/>
                </a:srgbClr>
              </a:solidFill>
            </p:spPr>
            <p:txBody>
              <a:bodyPr/>
              <a:lstStyle/>
              <a:p>
                <a:endParaRPr lang="en-US"/>
              </a:p>
            </p:txBody>
          </p:sp>
          <p:sp>
            <p:nvSpPr>
              <p:cNvPr id="13" name="TextBox 13"/>
              <p:cNvSpPr txBox="1"/>
              <p:nvPr/>
            </p:nvSpPr>
            <p:spPr>
              <a:xfrm>
                <a:off x="0" y="76200"/>
                <a:ext cx="5411304" cy="657691"/>
              </a:xfrm>
              <a:prstGeom prst="rect">
                <a:avLst/>
              </a:prstGeom>
            </p:spPr>
            <p:txBody>
              <a:bodyPr lIns="0" tIns="0" rIns="0" bIns="0" rtlCol="0" anchor="t"/>
              <a:lstStyle/>
              <a:p>
                <a:pPr algn="l">
                  <a:lnSpc>
                    <a:spcPts val="2874"/>
                  </a:lnSpc>
                </a:pPr>
                <a:r>
                  <a:rPr lang="en-US" sz="3000" b="1" spc="-47">
                    <a:solidFill>
                      <a:srgbClr val="D73AD7"/>
                    </a:solidFill>
                    <a:latin typeface="Source Serif Pro Bold"/>
                    <a:ea typeface="Source Serif Pro Bold"/>
                    <a:cs typeface="Source Serif Pro Bold"/>
                    <a:sym typeface="Source Serif Pro Bold"/>
                  </a:rPr>
                  <a:t>Extreme Hunger </a:t>
                </a:r>
              </a:p>
            </p:txBody>
          </p:sp>
        </p:grpSp>
        <p:grpSp>
          <p:nvGrpSpPr>
            <p:cNvPr id="14" name="Group 14"/>
            <p:cNvGrpSpPr/>
            <p:nvPr/>
          </p:nvGrpSpPr>
          <p:grpSpPr>
            <a:xfrm>
              <a:off x="2093565" y="2790825"/>
              <a:ext cx="5755035" cy="975932"/>
              <a:chOff x="0" y="0"/>
              <a:chExt cx="8232180" cy="1301242"/>
            </a:xfrm>
          </p:grpSpPr>
          <p:sp>
            <p:nvSpPr>
              <p:cNvPr id="15" name="Freeform 15"/>
              <p:cNvSpPr/>
              <p:nvPr/>
            </p:nvSpPr>
            <p:spPr>
              <a:xfrm>
                <a:off x="0" y="0"/>
                <a:ext cx="8232180" cy="1301242"/>
              </a:xfrm>
              <a:custGeom>
                <a:avLst/>
                <a:gdLst/>
                <a:ahLst/>
                <a:cxnLst/>
                <a:rect l="l" t="t" r="r" b="b"/>
                <a:pathLst>
                  <a:path w="8232180" h="1301242">
                    <a:moveTo>
                      <a:pt x="0" y="0"/>
                    </a:moveTo>
                    <a:lnTo>
                      <a:pt x="8232180" y="0"/>
                    </a:lnTo>
                    <a:lnTo>
                      <a:pt x="8232180" y="1301242"/>
                    </a:lnTo>
                    <a:lnTo>
                      <a:pt x="0" y="1301242"/>
                    </a:lnTo>
                    <a:close/>
                  </a:path>
                </a:pathLst>
              </a:custGeom>
              <a:solidFill>
                <a:srgbClr val="000000">
                  <a:alpha val="0"/>
                </a:srgbClr>
              </a:solidFill>
            </p:spPr>
            <p:txBody>
              <a:bodyPr/>
              <a:lstStyle/>
              <a:p>
                <a:endParaRPr lang="en-US"/>
              </a:p>
            </p:txBody>
          </p:sp>
          <p:sp>
            <p:nvSpPr>
              <p:cNvPr id="16" name="TextBox 16"/>
              <p:cNvSpPr txBox="1"/>
              <p:nvPr/>
            </p:nvSpPr>
            <p:spPr>
              <a:xfrm>
                <a:off x="0" y="47625"/>
                <a:ext cx="8232180" cy="1253617"/>
              </a:xfrm>
              <a:prstGeom prst="rect">
                <a:avLst/>
              </a:prstGeom>
            </p:spPr>
            <p:txBody>
              <a:bodyPr lIns="0" tIns="0" rIns="0" bIns="0" rtlCol="0" anchor="t"/>
              <a:lstStyle/>
              <a:p>
                <a:pPr algn="l">
                  <a:lnSpc>
                    <a:spcPts val="3187"/>
                  </a:lnSpc>
                </a:pPr>
                <a:r>
                  <a:rPr lang="en-US" sz="3000" spc="-40" dirty="0">
                    <a:solidFill>
                      <a:srgbClr val="272525"/>
                    </a:solidFill>
                    <a:latin typeface="Source Sans Pro"/>
                    <a:ea typeface="Source Sans Pro"/>
                    <a:cs typeface="Source Sans Pro"/>
                    <a:sym typeface="Source Sans Pro"/>
                  </a:rPr>
                  <a:t>Recognize feelings of extreme hunger as a starting point.</a:t>
                </a:r>
              </a:p>
            </p:txBody>
          </p:sp>
        </p:grpSp>
      </p:grpSp>
      <p:grpSp>
        <p:nvGrpSpPr>
          <p:cNvPr id="32" name="Group 31">
            <a:extLst>
              <a:ext uri="{FF2B5EF4-FFF2-40B4-BE49-F238E27FC236}">
                <a16:creationId xmlns:a16="http://schemas.microsoft.com/office/drawing/2014/main" id="{03D061A1-1DAF-60D3-B5FF-A6E2DF5975C8}"/>
              </a:ext>
            </a:extLst>
          </p:cNvPr>
          <p:cNvGrpSpPr/>
          <p:nvPr/>
        </p:nvGrpSpPr>
        <p:grpSpPr>
          <a:xfrm>
            <a:off x="885676" y="5216849"/>
            <a:ext cx="7382024" cy="1777320"/>
            <a:chOff x="885676" y="4807595"/>
            <a:chExt cx="7382024" cy="1777320"/>
          </a:xfrm>
        </p:grpSpPr>
        <p:sp>
          <p:nvSpPr>
            <p:cNvPr id="17" name="Freeform 17" descr="preencoded.png"/>
            <p:cNvSpPr/>
            <p:nvPr/>
          </p:nvSpPr>
          <p:spPr>
            <a:xfrm>
              <a:off x="885676" y="4839295"/>
              <a:ext cx="674182" cy="674182"/>
            </a:xfrm>
            <a:custGeom>
              <a:avLst/>
              <a:gdLst/>
              <a:ahLst/>
              <a:cxnLst/>
              <a:rect l="l" t="t" r="r" b="b"/>
              <a:pathLst>
                <a:path w="674182" h="674182">
                  <a:moveTo>
                    <a:pt x="0" y="0"/>
                  </a:moveTo>
                  <a:lnTo>
                    <a:pt x="674183" y="0"/>
                  </a:lnTo>
                  <a:lnTo>
                    <a:pt x="674183" y="674183"/>
                  </a:lnTo>
                  <a:lnTo>
                    <a:pt x="0" y="674183"/>
                  </a:lnTo>
                  <a:lnTo>
                    <a:pt x="0" y="0"/>
                  </a:lnTo>
                  <a:close/>
                </a:path>
              </a:pathLst>
            </a:custGeom>
            <a:blipFill>
              <a:blip r:embed="rId7"/>
              <a:stretch>
                <a:fillRect/>
              </a:stretch>
            </a:blipFill>
          </p:spPr>
          <p:txBody>
            <a:bodyPr/>
            <a:lstStyle/>
            <a:p>
              <a:endParaRPr lang="en-US"/>
            </a:p>
          </p:txBody>
        </p:sp>
        <p:grpSp>
          <p:nvGrpSpPr>
            <p:cNvPr id="18" name="Group 18"/>
            <p:cNvGrpSpPr/>
            <p:nvPr/>
          </p:nvGrpSpPr>
          <p:grpSpPr>
            <a:xfrm>
              <a:off x="2093565" y="4807595"/>
              <a:ext cx="4312871" cy="550418"/>
              <a:chOff x="0" y="0"/>
              <a:chExt cx="5750495" cy="733891"/>
            </a:xfrm>
          </p:grpSpPr>
          <p:sp>
            <p:nvSpPr>
              <p:cNvPr id="19" name="Freeform 19"/>
              <p:cNvSpPr/>
              <p:nvPr/>
            </p:nvSpPr>
            <p:spPr>
              <a:xfrm>
                <a:off x="0" y="0"/>
                <a:ext cx="5750495" cy="733891"/>
              </a:xfrm>
              <a:custGeom>
                <a:avLst/>
                <a:gdLst/>
                <a:ahLst/>
                <a:cxnLst/>
                <a:rect l="l" t="t" r="r" b="b"/>
                <a:pathLst>
                  <a:path w="5750495" h="733891">
                    <a:moveTo>
                      <a:pt x="0" y="0"/>
                    </a:moveTo>
                    <a:lnTo>
                      <a:pt x="5750495" y="0"/>
                    </a:lnTo>
                    <a:lnTo>
                      <a:pt x="5750495" y="733891"/>
                    </a:lnTo>
                    <a:lnTo>
                      <a:pt x="0" y="733891"/>
                    </a:lnTo>
                    <a:close/>
                  </a:path>
                </a:pathLst>
              </a:custGeom>
              <a:solidFill>
                <a:srgbClr val="000000">
                  <a:alpha val="0"/>
                </a:srgbClr>
              </a:solidFill>
            </p:spPr>
            <p:txBody>
              <a:bodyPr/>
              <a:lstStyle/>
              <a:p>
                <a:endParaRPr lang="en-US"/>
              </a:p>
            </p:txBody>
          </p:sp>
          <p:sp>
            <p:nvSpPr>
              <p:cNvPr id="20" name="TextBox 20"/>
              <p:cNvSpPr txBox="1"/>
              <p:nvPr/>
            </p:nvSpPr>
            <p:spPr>
              <a:xfrm>
                <a:off x="0" y="76200"/>
                <a:ext cx="5750495" cy="657691"/>
              </a:xfrm>
              <a:prstGeom prst="rect">
                <a:avLst/>
              </a:prstGeom>
            </p:spPr>
            <p:txBody>
              <a:bodyPr lIns="0" tIns="0" rIns="0" bIns="0" rtlCol="0" anchor="t"/>
              <a:lstStyle/>
              <a:p>
                <a:pPr algn="l">
                  <a:lnSpc>
                    <a:spcPts val="2874"/>
                  </a:lnSpc>
                </a:pPr>
                <a:r>
                  <a:rPr lang="en-US" sz="3000" b="1" spc="-47">
                    <a:solidFill>
                      <a:srgbClr val="D73AD7"/>
                    </a:solidFill>
                    <a:latin typeface="Source Serif Pro Bold"/>
                    <a:ea typeface="Source Serif Pro Bold"/>
                    <a:cs typeface="Source Serif Pro Bold"/>
                    <a:sym typeface="Source Serif Pro Bold"/>
                  </a:rPr>
                  <a:t>Comfortable Middle </a:t>
                </a:r>
              </a:p>
            </p:txBody>
          </p:sp>
        </p:grpSp>
        <p:grpSp>
          <p:nvGrpSpPr>
            <p:cNvPr id="21" name="Group 21"/>
            <p:cNvGrpSpPr/>
            <p:nvPr/>
          </p:nvGrpSpPr>
          <p:grpSpPr>
            <a:xfrm>
              <a:off x="2093565" y="5432822"/>
              <a:ext cx="6174135" cy="1152093"/>
              <a:chOff x="0" y="0"/>
              <a:chExt cx="8232180" cy="1536124"/>
            </a:xfrm>
          </p:grpSpPr>
          <p:sp>
            <p:nvSpPr>
              <p:cNvPr id="22" name="Freeform 22"/>
              <p:cNvSpPr/>
              <p:nvPr/>
            </p:nvSpPr>
            <p:spPr>
              <a:xfrm>
                <a:off x="0" y="0"/>
                <a:ext cx="8232180" cy="1536124"/>
              </a:xfrm>
              <a:custGeom>
                <a:avLst/>
                <a:gdLst/>
                <a:ahLst/>
                <a:cxnLst/>
                <a:rect l="l" t="t" r="r" b="b"/>
                <a:pathLst>
                  <a:path w="8232180" h="1536124">
                    <a:moveTo>
                      <a:pt x="0" y="0"/>
                    </a:moveTo>
                    <a:lnTo>
                      <a:pt x="8232180" y="0"/>
                    </a:lnTo>
                    <a:lnTo>
                      <a:pt x="8232180" y="1536124"/>
                    </a:lnTo>
                    <a:lnTo>
                      <a:pt x="0" y="1536124"/>
                    </a:lnTo>
                    <a:close/>
                  </a:path>
                </a:pathLst>
              </a:custGeom>
              <a:solidFill>
                <a:srgbClr val="000000">
                  <a:alpha val="0"/>
                </a:srgbClr>
              </a:solidFill>
            </p:spPr>
            <p:txBody>
              <a:bodyPr/>
              <a:lstStyle/>
              <a:p>
                <a:endParaRPr lang="en-US"/>
              </a:p>
            </p:txBody>
          </p:sp>
          <p:sp>
            <p:nvSpPr>
              <p:cNvPr id="23" name="TextBox 23"/>
              <p:cNvSpPr txBox="1"/>
              <p:nvPr/>
            </p:nvSpPr>
            <p:spPr>
              <a:xfrm>
                <a:off x="0" y="47625"/>
                <a:ext cx="8232180" cy="1488499"/>
              </a:xfrm>
              <a:prstGeom prst="rect">
                <a:avLst/>
              </a:prstGeom>
            </p:spPr>
            <p:txBody>
              <a:bodyPr lIns="0" tIns="0" rIns="0" bIns="0" rtlCol="0" anchor="t"/>
              <a:lstStyle/>
              <a:p>
                <a:pPr algn="l">
                  <a:lnSpc>
                    <a:spcPts val="3187"/>
                  </a:lnSpc>
                </a:pPr>
                <a:r>
                  <a:rPr lang="en-US" sz="3000" spc="-40" dirty="0">
                    <a:solidFill>
                      <a:srgbClr val="272525"/>
                    </a:solidFill>
                    <a:latin typeface="Source Sans Pro"/>
                    <a:ea typeface="Source Sans Pro"/>
                    <a:cs typeface="Source Sans Pro"/>
                    <a:sym typeface="Source Sans Pro"/>
                  </a:rPr>
                  <a:t>Identify the balanced state</a:t>
                </a:r>
              </a:p>
              <a:p>
                <a:pPr algn="l">
                  <a:lnSpc>
                    <a:spcPts val="3187"/>
                  </a:lnSpc>
                </a:pPr>
                <a:r>
                  <a:rPr lang="en-US" sz="3000" spc="-40" dirty="0">
                    <a:solidFill>
                      <a:srgbClr val="272525"/>
                    </a:solidFill>
                    <a:latin typeface="Source Sans Pro"/>
                    <a:ea typeface="Source Sans Pro"/>
                    <a:cs typeface="Source Sans Pro"/>
                    <a:sym typeface="Source Sans Pro"/>
                  </a:rPr>
                  <a:t>between hunger and fullness.</a:t>
                </a:r>
              </a:p>
            </p:txBody>
          </p:sp>
        </p:grpSp>
      </p:grpSp>
      <p:grpSp>
        <p:nvGrpSpPr>
          <p:cNvPr id="31" name="Group 30">
            <a:extLst>
              <a:ext uri="{FF2B5EF4-FFF2-40B4-BE49-F238E27FC236}">
                <a16:creationId xmlns:a16="http://schemas.microsoft.com/office/drawing/2014/main" id="{8F1EE24B-E88E-C319-96C6-33C23B29A76C}"/>
              </a:ext>
            </a:extLst>
          </p:cNvPr>
          <p:cNvGrpSpPr/>
          <p:nvPr/>
        </p:nvGrpSpPr>
        <p:grpSpPr>
          <a:xfrm>
            <a:off x="885676" y="7840005"/>
            <a:ext cx="7382024" cy="1601160"/>
            <a:chOff x="885676" y="7449591"/>
            <a:chExt cx="7382024" cy="1601160"/>
          </a:xfrm>
        </p:grpSpPr>
        <p:sp>
          <p:nvSpPr>
            <p:cNvPr id="24" name="Freeform 24" descr="preencoded.png"/>
            <p:cNvSpPr/>
            <p:nvPr/>
          </p:nvSpPr>
          <p:spPr>
            <a:xfrm>
              <a:off x="885676" y="7481292"/>
              <a:ext cx="674182" cy="674182"/>
            </a:xfrm>
            <a:custGeom>
              <a:avLst/>
              <a:gdLst/>
              <a:ahLst/>
              <a:cxnLst/>
              <a:rect l="l" t="t" r="r" b="b"/>
              <a:pathLst>
                <a:path w="674182" h="674182">
                  <a:moveTo>
                    <a:pt x="0" y="0"/>
                  </a:moveTo>
                  <a:lnTo>
                    <a:pt x="674183" y="0"/>
                  </a:lnTo>
                  <a:lnTo>
                    <a:pt x="674183" y="674183"/>
                  </a:lnTo>
                  <a:lnTo>
                    <a:pt x="0" y="674183"/>
                  </a:lnTo>
                  <a:lnTo>
                    <a:pt x="0" y="0"/>
                  </a:lnTo>
                  <a:close/>
                </a:path>
              </a:pathLst>
            </a:custGeom>
            <a:blipFill>
              <a:blip r:embed="rId8"/>
              <a:stretch>
                <a:fillRect/>
              </a:stretch>
            </a:blipFill>
          </p:spPr>
          <p:txBody>
            <a:bodyPr/>
            <a:lstStyle/>
            <a:p>
              <a:endParaRPr lang="en-US"/>
            </a:p>
          </p:txBody>
        </p:sp>
        <p:grpSp>
          <p:nvGrpSpPr>
            <p:cNvPr id="25" name="Group 25"/>
            <p:cNvGrpSpPr/>
            <p:nvPr/>
          </p:nvGrpSpPr>
          <p:grpSpPr>
            <a:xfrm>
              <a:off x="2253406" y="7449591"/>
              <a:ext cx="3613290" cy="550418"/>
              <a:chOff x="0" y="0"/>
              <a:chExt cx="4817719" cy="733891"/>
            </a:xfrm>
          </p:grpSpPr>
          <p:sp>
            <p:nvSpPr>
              <p:cNvPr id="26" name="Freeform 26"/>
              <p:cNvSpPr/>
              <p:nvPr/>
            </p:nvSpPr>
            <p:spPr>
              <a:xfrm>
                <a:off x="0" y="0"/>
                <a:ext cx="4817719" cy="733891"/>
              </a:xfrm>
              <a:custGeom>
                <a:avLst/>
                <a:gdLst/>
                <a:ahLst/>
                <a:cxnLst/>
                <a:rect l="l" t="t" r="r" b="b"/>
                <a:pathLst>
                  <a:path w="4817719" h="733891">
                    <a:moveTo>
                      <a:pt x="0" y="0"/>
                    </a:moveTo>
                    <a:lnTo>
                      <a:pt x="4817719" y="0"/>
                    </a:lnTo>
                    <a:lnTo>
                      <a:pt x="4817719" y="733891"/>
                    </a:lnTo>
                    <a:lnTo>
                      <a:pt x="0" y="733891"/>
                    </a:lnTo>
                    <a:close/>
                  </a:path>
                </a:pathLst>
              </a:custGeom>
              <a:solidFill>
                <a:srgbClr val="000000">
                  <a:alpha val="0"/>
                </a:srgbClr>
              </a:solidFill>
            </p:spPr>
            <p:txBody>
              <a:bodyPr/>
              <a:lstStyle/>
              <a:p>
                <a:endParaRPr lang="en-US"/>
              </a:p>
            </p:txBody>
          </p:sp>
          <p:sp>
            <p:nvSpPr>
              <p:cNvPr id="27" name="TextBox 27"/>
              <p:cNvSpPr txBox="1"/>
              <p:nvPr/>
            </p:nvSpPr>
            <p:spPr>
              <a:xfrm>
                <a:off x="0" y="76200"/>
                <a:ext cx="4817719" cy="657691"/>
              </a:xfrm>
              <a:prstGeom prst="rect">
                <a:avLst/>
              </a:prstGeom>
            </p:spPr>
            <p:txBody>
              <a:bodyPr lIns="0" tIns="0" rIns="0" bIns="0" rtlCol="0" anchor="t"/>
              <a:lstStyle/>
              <a:p>
                <a:pPr algn="l">
                  <a:lnSpc>
                    <a:spcPts val="2874"/>
                  </a:lnSpc>
                </a:pPr>
                <a:r>
                  <a:rPr lang="en-US" sz="3000" b="1" spc="-47">
                    <a:solidFill>
                      <a:srgbClr val="D73AD7"/>
                    </a:solidFill>
                    <a:latin typeface="Source Serif Pro Bold"/>
                    <a:ea typeface="Source Serif Pro Bold"/>
                    <a:cs typeface="Source Serif Pro Bold"/>
                    <a:sym typeface="Source Serif Pro Bold"/>
                  </a:rPr>
                  <a:t>Extreme Fullness</a:t>
                </a:r>
              </a:p>
            </p:txBody>
          </p:sp>
        </p:grpSp>
        <p:grpSp>
          <p:nvGrpSpPr>
            <p:cNvPr id="28" name="Group 28"/>
            <p:cNvGrpSpPr/>
            <p:nvPr/>
          </p:nvGrpSpPr>
          <p:grpSpPr>
            <a:xfrm>
              <a:off x="2253406" y="8074819"/>
              <a:ext cx="6014294" cy="975932"/>
              <a:chOff x="0" y="0"/>
              <a:chExt cx="8019058" cy="1301242"/>
            </a:xfrm>
          </p:grpSpPr>
          <p:sp>
            <p:nvSpPr>
              <p:cNvPr id="29" name="Freeform 29"/>
              <p:cNvSpPr/>
              <p:nvPr/>
            </p:nvSpPr>
            <p:spPr>
              <a:xfrm>
                <a:off x="0" y="0"/>
                <a:ext cx="8019059" cy="1301242"/>
              </a:xfrm>
              <a:custGeom>
                <a:avLst/>
                <a:gdLst/>
                <a:ahLst/>
                <a:cxnLst/>
                <a:rect l="l" t="t" r="r" b="b"/>
                <a:pathLst>
                  <a:path w="8019059" h="1301242">
                    <a:moveTo>
                      <a:pt x="0" y="0"/>
                    </a:moveTo>
                    <a:lnTo>
                      <a:pt x="8019059" y="0"/>
                    </a:lnTo>
                    <a:lnTo>
                      <a:pt x="8019059" y="1301242"/>
                    </a:lnTo>
                    <a:lnTo>
                      <a:pt x="0" y="1301242"/>
                    </a:lnTo>
                    <a:close/>
                  </a:path>
                </a:pathLst>
              </a:custGeom>
              <a:solidFill>
                <a:srgbClr val="000000">
                  <a:alpha val="0"/>
                </a:srgbClr>
              </a:solidFill>
            </p:spPr>
            <p:txBody>
              <a:bodyPr/>
              <a:lstStyle/>
              <a:p>
                <a:endParaRPr lang="en-US"/>
              </a:p>
            </p:txBody>
          </p:sp>
          <p:sp>
            <p:nvSpPr>
              <p:cNvPr id="30" name="TextBox 30"/>
              <p:cNvSpPr txBox="1"/>
              <p:nvPr/>
            </p:nvSpPr>
            <p:spPr>
              <a:xfrm>
                <a:off x="0" y="47625"/>
                <a:ext cx="8019058" cy="1253617"/>
              </a:xfrm>
              <a:prstGeom prst="rect">
                <a:avLst/>
              </a:prstGeom>
            </p:spPr>
            <p:txBody>
              <a:bodyPr lIns="0" tIns="0" rIns="0" bIns="0" rtlCol="0" anchor="t"/>
              <a:lstStyle/>
              <a:p>
                <a:pPr algn="l">
                  <a:lnSpc>
                    <a:spcPts val="3187"/>
                  </a:lnSpc>
                </a:pPr>
                <a:r>
                  <a:rPr lang="en-US" sz="3000" spc="-40" dirty="0">
                    <a:solidFill>
                      <a:srgbClr val="272525"/>
                    </a:solidFill>
                    <a:latin typeface="Source Sans Pro"/>
                    <a:ea typeface="Source Sans Pro"/>
                    <a:cs typeface="Source Sans Pro"/>
                    <a:sym typeface="Source Sans Pro"/>
                  </a:rPr>
                  <a:t>Recognize feelings of extreme </a:t>
                </a:r>
              </a:p>
              <a:p>
                <a:pPr algn="l">
                  <a:lnSpc>
                    <a:spcPts val="3187"/>
                  </a:lnSpc>
                </a:pPr>
                <a:r>
                  <a:rPr lang="en-US" sz="3000" spc="-40" dirty="0">
                    <a:solidFill>
                      <a:srgbClr val="272525"/>
                    </a:solidFill>
                    <a:latin typeface="Source Sans Pro"/>
                    <a:ea typeface="Source Sans Pro"/>
                    <a:cs typeface="Source Sans Pro"/>
                    <a:sym typeface="Source Sans Pro"/>
                  </a:rPr>
                  <a:t>fullness as a starting point.</a:t>
                </a: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68580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descr="preencoded.png"/>
          <p:cNvSpPr/>
          <p:nvPr/>
        </p:nvSpPr>
        <p:spPr>
          <a:xfrm>
            <a:off x="10682720" y="342900"/>
            <a:ext cx="7605280" cy="10287000"/>
          </a:xfrm>
          <a:custGeom>
            <a:avLst/>
            <a:gdLst/>
            <a:ahLst/>
            <a:cxnLst/>
            <a:rect l="l" t="t" r="r" b="b"/>
            <a:pathLst>
              <a:path w="7605280" h="10287000">
                <a:moveTo>
                  <a:pt x="0" y="0"/>
                </a:moveTo>
                <a:lnTo>
                  <a:pt x="7605280" y="0"/>
                </a:lnTo>
                <a:lnTo>
                  <a:pt x="7605280" y="10287000"/>
                </a:lnTo>
                <a:lnTo>
                  <a:pt x="0" y="10287000"/>
                </a:lnTo>
                <a:lnTo>
                  <a:pt x="0" y="0"/>
                </a:lnTo>
                <a:close/>
              </a:path>
            </a:pathLst>
          </a:custGeom>
          <a:blipFill>
            <a:blip r:embed="rId4"/>
            <a:stretch>
              <a:fillRect t="-5448" b="-5448"/>
            </a:stretch>
          </a:blipFill>
        </p:spPr>
        <p:txBody>
          <a:bodyPr/>
          <a:lstStyle/>
          <a:p>
            <a:endParaRPr lang="en-US"/>
          </a:p>
        </p:txBody>
      </p:sp>
      <p:grpSp>
        <p:nvGrpSpPr>
          <p:cNvPr id="6" name="Group 6"/>
          <p:cNvGrpSpPr/>
          <p:nvPr/>
        </p:nvGrpSpPr>
        <p:grpSpPr>
          <a:xfrm>
            <a:off x="1047155" y="937893"/>
            <a:ext cx="9335691" cy="1760041"/>
            <a:chOff x="0" y="0"/>
            <a:chExt cx="12447588" cy="2346722"/>
          </a:xfrm>
        </p:grpSpPr>
        <p:sp>
          <p:nvSpPr>
            <p:cNvPr id="7" name="Freeform 7"/>
            <p:cNvSpPr/>
            <p:nvPr/>
          </p:nvSpPr>
          <p:spPr>
            <a:xfrm>
              <a:off x="0" y="0"/>
              <a:ext cx="12447588" cy="2346722"/>
            </a:xfrm>
            <a:custGeom>
              <a:avLst/>
              <a:gdLst/>
              <a:ahLst/>
              <a:cxnLst/>
              <a:rect l="l" t="t" r="r" b="b"/>
              <a:pathLst>
                <a:path w="12447588" h="2346722">
                  <a:moveTo>
                    <a:pt x="0" y="0"/>
                  </a:moveTo>
                  <a:lnTo>
                    <a:pt x="12447588" y="0"/>
                  </a:lnTo>
                  <a:lnTo>
                    <a:pt x="12447588" y="2346722"/>
                  </a:lnTo>
                  <a:lnTo>
                    <a:pt x="0" y="2346722"/>
                  </a:lnTo>
                  <a:close/>
                </a:path>
              </a:pathLst>
            </a:custGeom>
            <a:solidFill>
              <a:srgbClr val="000000">
                <a:alpha val="0"/>
              </a:srgbClr>
            </a:solidFill>
          </p:spPr>
          <p:txBody>
            <a:bodyPr/>
            <a:lstStyle/>
            <a:p>
              <a:endParaRPr lang="en-US"/>
            </a:p>
          </p:txBody>
        </p:sp>
        <p:sp>
          <p:nvSpPr>
            <p:cNvPr id="8" name="TextBox 8"/>
            <p:cNvSpPr txBox="1"/>
            <p:nvPr/>
          </p:nvSpPr>
          <p:spPr>
            <a:xfrm>
              <a:off x="0" y="-19050"/>
              <a:ext cx="12447588" cy="2365772"/>
            </a:xfrm>
            <a:prstGeom prst="rect">
              <a:avLst/>
            </a:prstGeom>
          </p:spPr>
          <p:txBody>
            <a:bodyPr lIns="0" tIns="0" rIns="0" bIns="0" rtlCol="0" anchor="t"/>
            <a:lstStyle/>
            <a:p>
              <a:pPr algn="l">
                <a:lnSpc>
                  <a:spcPts val="6875"/>
                </a:lnSpc>
              </a:pPr>
              <a:r>
                <a:rPr lang="en-US" sz="5500" b="1" spc="-111">
                  <a:solidFill>
                    <a:srgbClr val="D73AD7"/>
                  </a:solidFill>
                  <a:latin typeface="Source Serif Pro Bold"/>
                  <a:ea typeface="Source Serif Pro Bold"/>
                  <a:cs typeface="Source Serif Pro Bold"/>
                  <a:sym typeface="Source Serif Pro Bold"/>
                </a:rPr>
                <a:t>Strategy 3: Redesigning the Environment</a:t>
              </a:r>
            </a:p>
          </p:txBody>
        </p:sp>
      </p:grpSp>
      <p:grpSp>
        <p:nvGrpSpPr>
          <p:cNvPr id="9" name="Group 9"/>
          <p:cNvGrpSpPr/>
          <p:nvPr/>
        </p:nvGrpSpPr>
        <p:grpSpPr>
          <a:xfrm>
            <a:off x="1047155" y="3635827"/>
            <a:ext cx="8173046" cy="957560"/>
            <a:chOff x="0" y="0"/>
            <a:chExt cx="12447588" cy="1276747"/>
          </a:xfrm>
        </p:grpSpPr>
        <p:sp>
          <p:nvSpPr>
            <p:cNvPr id="10" name="Freeform 10"/>
            <p:cNvSpPr/>
            <p:nvPr/>
          </p:nvSpPr>
          <p:spPr>
            <a:xfrm>
              <a:off x="0" y="0"/>
              <a:ext cx="12447588" cy="1276747"/>
            </a:xfrm>
            <a:custGeom>
              <a:avLst/>
              <a:gdLst/>
              <a:ahLst/>
              <a:cxnLst/>
              <a:rect l="l" t="t" r="r" b="b"/>
              <a:pathLst>
                <a:path w="12447588" h="1276747">
                  <a:moveTo>
                    <a:pt x="0" y="0"/>
                  </a:moveTo>
                  <a:lnTo>
                    <a:pt x="12447588" y="0"/>
                  </a:lnTo>
                  <a:lnTo>
                    <a:pt x="12447588" y="1276747"/>
                  </a:lnTo>
                  <a:lnTo>
                    <a:pt x="0" y="1276747"/>
                  </a:lnTo>
                  <a:close/>
                </a:path>
              </a:pathLst>
            </a:custGeom>
            <a:solidFill>
              <a:srgbClr val="000000">
                <a:alpha val="0"/>
              </a:srgbClr>
            </a:solidFill>
          </p:spPr>
          <p:txBody>
            <a:bodyPr/>
            <a:lstStyle/>
            <a:p>
              <a:endParaRPr lang="en-US"/>
            </a:p>
          </p:txBody>
        </p:sp>
        <p:sp>
          <p:nvSpPr>
            <p:cNvPr id="11" name="TextBox 11"/>
            <p:cNvSpPr txBox="1"/>
            <p:nvPr/>
          </p:nvSpPr>
          <p:spPr>
            <a:xfrm>
              <a:off x="0" y="-95250"/>
              <a:ext cx="12447588" cy="1371997"/>
            </a:xfrm>
            <a:prstGeom prst="rect">
              <a:avLst/>
            </a:prstGeom>
          </p:spPr>
          <p:txBody>
            <a:bodyPr lIns="0" tIns="0" rIns="0" bIns="0" rtlCol="0" anchor="t"/>
            <a:lstStyle/>
            <a:p>
              <a:pPr marL="348754" lvl="1" indent="-174377" algn="l">
                <a:lnSpc>
                  <a:spcPts val="3750"/>
                </a:lnSpc>
                <a:buFont typeface="Arial"/>
                <a:buChar char="•"/>
              </a:pPr>
              <a:r>
                <a:rPr lang="en-US" sz="2312" b="1" spc="-47" dirty="0">
                  <a:solidFill>
                    <a:srgbClr val="272525"/>
                  </a:solidFill>
                  <a:latin typeface="Source Sans Pro Bold"/>
                  <a:ea typeface="Source Sans Pro Bold"/>
                  <a:cs typeface="Source Sans Pro Bold"/>
                  <a:sym typeface="Source Sans Pro Bold"/>
                </a:rPr>
                <a:t>Remove Distractions:</a:t>
              </a:r>
              <a:r>
                <a:rPr lang="en-US" sz="2312" spc="-47" dirty="0">
                  <a:solidFill>
                    <a:srgbClr val="272525"/>
                  </a:solidFill>
                  <a:latin typeface="Source Sans Pro"/>
                  <a:ea typeface="Source Sans Pro"/>
                  <a:cs typeface="Source Sans Pro"/>
                  <a:sym typeface="Source Sans Pro"/>
                </a:rPr>
                <a:t> Create a dedicated eating space free from phones, TVs, and computers to enhance focus during meals.</a:t>
              </a:r>
            </a:p>
          </p:txBody>
        </p:sp>
      </p:grpSp>
      <p:grpSp>
        <p:nvGrpSpPr>
          <p:cNvPr id="12" name="Group 12"/>
          <p:cNvGrpSpPr/>
          <p:nvPr/>
        </p:nvGrpSpPr>
        <p:grpSpPr>
          <a:xfrm>
            <a:off x="1047153" y="5531280"/>
            <a:ext cx="8325448" cy="1436340"/>
            <a:chOff x="0" y="0"/>
            <a:chExt cx="12447588" cy="1915120"/>
          </a:xfrm>
        </p:grpSpPr>
        <p:sp>
          <p:nvSpPr>
            <p:cNvPr id="13" name="Freeform 13"/>
            <p:cNvSpPr/>
            <p:nvPr/>
          </p:nvSpPr>
          <p:spPr>
            <a:xfrm>
              <a:off x="0" y="0"/>
              <a:ext cx="12447588" cy="1915120"/>
            </a:xfrm>
            <a:custGeom>
              <a:avLst/>
              <a:gdLst/>
              <a:ahLst/>
              <a:cxnLst/>
              <a:rect l="l" t="t" r="r" b="b"/>
              <a:pathLst>
                <a:path w="12447588" h="1915120">
                  <a:moveTo>
                    <a:pt x="0" y="0"/>
                  </a:moveTo>
                  <a:lnTo>
                    <a:pt x="12447588" y="0"/>
                  </a:lnTo>
                  <a:lnTo>
                    <a:pt x="12447588" y="1915120"/>
                  </a:lnTo>
                  <a:lnTo>
                    <a:pt x="0" y="1915120"/>
                  </a:lnTo>
                  <a:close/>
                </a:path>
              </a:pathLst>
            </a:custGeom>
            <a:solidFill>
              <a:srgbClr val="000000">
                <a:alpha val="0"/>
              </a:srgbClr>
            </a:solidFill>
          </p:spPr>
          <p:txBody>
            <a:bodyPr/>
            <a:lstStyle/>
            <a:p>
              <a:endParaRPr lang="en-US"/>
            </a:p>
          </p:txBody>
        </p:sp>
        <p:sp>
          <p:nvSpPr>
            <p:cNvPr id="14" name="TextBox 14"/>
            <p:cNvSpPr txBox="1"/>
            <p:nvPr/>
          </p:nvSpPr>
          <p:spPr>
            <a:xfrm>
              <a:off x="0" y="-95250"/>
              <a:ext cx="12447588" cy="2010370"/>
            </a:xfrm>
            <a:prstGeom prst="rect">
              <a:avLst/>
            </a:prstGeom>
          </p:spPr>
          <p:txBody>
            <a:bodyPr lIns="0" tIns="0" rIns="0" bIns="0" rtlCol="0" anchor="t"/>
            <a:lstStyle/>
            <a:p>
              <a:pPr marL="348754" lvl="1" indent="-174377" algn="l">
                <a:lnSpc>
                  <a:spcPts val="3750"/>
                </a:lnSpc>
                <a:buFont typeface="Arial"/>
                <a:buChar char="•"/>
              </a:pPr>
              <a:r>
                <a:rPr lang="en-US" sz="2312" b="1" spc="-47" dirty="0">
                  <a:solidFill>
                    <a:srgbClr val="272525"/>
                  </a:solidFill>
                  <a:latin typeface="Source Sans Pro Bold"/>
                  <a:ea typeface="Source Sans Pro Bold"/>
                  <a:cs typeface="Source Sans Pro Bold"/>
                  <a:sym typeface="Source Sans Pro Bold"/>
                </a:rPr>
                <a:t>Address Triggers:</a:t>
              </a:r>
              <a:r>
                <a:rPr lang="en-US" sz="2312" spc="-47" dirty="0">
                  <a:solidFill>
                    <a:srgbClr val="272525"/>
                  </a:solidFill>
                  <a:latin typeface="Source Sans Pro"/>
                  <a:ea typeface="Source Sans Pro"/>
                  <a:cs typeface="Source Sans Pro"/>
                  <a:sym typeface="Source Sans Pro"/>
                </a:rPr>
                <a:t> Identify and modify situations that lead to unconscious eating. Replace negative habits with positive alternatives like keeping water nearby.</a:t>
              </a:r>
            </a:p>
          </p:txBody>
        </p:sp>
      </p:grpSp>
      <p:grpSp>
        <p:nvGrpSpPr>
          <p:cNvPr id="15" name="Group 15"/>
          <p:cNvGrpSpPr/>
          <p:nvPr/>
        </p:nvGrpSpPr>
        <p:grpSpPr>
          <a:xfrm>
            <a:off x="1025382" y="7905513"/>
            <a:ext cx="8118618" cy="1443593"/>
            <a:chOff x="-33472" y="-648044"/>
            <a:chExt cx="12481060" cy="1924791"/>
          </a:xfrm>
        </p:grpSpPr>
        <p:sp>
          <p:nvSpPr>
            <p:cNvPr id="16" name="Freeform 16"/>
            <p:cNvSpPr/>
            <p:nvPr/>
          </p:nvSpPr>
          <p:spPr>
            <a:xfrm>
              <a:off x="0" y="0"/>
              <a:ext cx="12447588" cy="1276747"/>
            </a:xfrm>
            <a:custGeom>
              <a:avLst/>
              <a:gdLst/>
              <a:ahLst/>
              <a:cxnLst/>
              <a:rect l="l" t="t" r="r" b="b"/>
              <a:pathLst>
                <a:path w="12447588" h="1276747">
                  <a:moveTo>
                    <a:pt x="0" y="0"/>
                  </a:moveTo>
                  <a:lnTo>
                    <a:pt x="12447588" y="0"/>
                  </a:lnTo>
                  <a:lnTo>
                    <a:pt x="12447588" y="1276747"/>
                  </a:lnTo>
                  <a:lnTo>
                    <a:pt x="0" y="1276747"/>
                  </a:lnTo>
                  <a:close/>
                </a:path>
              </a:pathLst>
            </a:custGeom>
            <a:solidFill>
              <a:srgbClr val="000000">
                <a:alpha val="0"/>
              </a:srgbClr>
            </a:solidFill>
          </p:spPr>
          <p:txBody>
            <a:bodyPr/>
            <a:lstStyle/>
            <a:p>
              <a:endParaRPr lang="en-US"/>
            </a:p>
          </p:txBody>
        </p:sp>
        <p:sp>
          <p:nvSpPr>
            <p:cNvPr id="17" name="TextBox 17"/>
            <p:cNvSpPr txBox="1"/>
            <p:nvPr/>
          </p:nvSpPr>
          <p:spPr>
            <a:xfrm>
              <a:off x="-33472" y="-648044"/>
              <a:ext cx="12447588" cy="1371996"/>
            </a:xfrm>
            <a:prstGeom prst="rect">
              <a:avLst/>
            </a:prstGeom>
          </p:spPr>
          <p:txBody>
            <a:bodyPr lIns="0" tIns="0" rIns="0" bIns="0" rtlCol="0" anchor="t"/>
            <a:lstStyle/>
            <a:p>
              <a:pPr marL="348754" lvl="1" indent="-174377" algn="l">
                <a:lnSpc>
                  <a:spcPts val="3750"/>
                </a:lnSpc>
                <a:buFont typeface="Arial"/>
                <a:buChar char="•"/>
              </a:pPr>
              <a:r>
                <a:rPr lang="en-US" sz="2312" b="1" spc="-47" dirty="0">
                  <a:solidFill>
                    <a:srgbClr val="272525"/>
                  </a:solidFill>
                  <a:latin typeface="Source Sans Pro Bold"/>
                  <a:ea typeface="Source Sans Pro Bold"/>
                  <a:cs typeface="Source Sans Pro Bold"/>
                  <a:sym typeface="Source Sans Pro Bold"/>
                </a:rPr>
                <a:t>Visibility:</a:t>
              </a:r>
              <a:r>
                <a:rPr lang="en-US" sz="2312" spc="-47" dirty="0">
                  <a:solidFill>
                    <a:srgbClr val="272525"/>
                  </a:solidFill>
                  <a:latin typeface="Source Sans Pro"/>
                  <a:ea typeface="Source Sans Pro"/>
                  <a:cs typeface="Source Sans Pro"/>
                  <a:sym typeface="Source Sans Pro"/>
                </a:rPr>
                <a:t> Make healthy foods easily visible and accessible. Store nutritious options at eye level and keep less healthy choices out of immediate sight.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p:cNvSpPr/>
          <p:nvPr/>
        </p:nvSpPr>
        <p:spPr>
          <a:xfrm>
            <a:off x="11621370" y="0"/>
            <a:ext cx="6666630" cy="10287000"/>
          </a:xfrm>
          <a:custGeom>
            <a:avLst/>
            <a:gdLst/>
            <a:ahLst/>
            <a:cxnLst/>
            <a:rect l="l" t="t" r="r" b="b"/>
            <a:pathLst>
              <a:path w="6666630" h="10287000">
                <a:moveTo>
                  <a:pt x="0" y="0"/>
                </a:moveTo>
                <a:lnTo>
                  <a:pt x="6666630" y="0"/>
                </a:lnTo>
                <a:lnTo>
                  <a:pt x="6666630" y="10287000"/>
                </a:lnTo>
                <a:lnTo>
                  <a:pt x="0" y="10287000"/>
                </a:lnTo>
                <a:lnTo>
                  <a:pt x="0" y="0"/>
                </a:lnTo>
                <a:close/>
              </a:path>
            </a:pathLst>
          </a:custGeom>
          <a:blipFill>
            <a:blip r:embed="rId4"/>
            <a:stretch>
              <a:fillRect l="-18309" r="-63137"/>
            </a:stretch>
          </a:blipFill>
        </p:spPr>
        <p:txBody>
          <a:bodyPr/>
          <a:lstStyle/>
          <a:p>
            <a:endParaRPr lang="en-US"/>
          </a:p>
        </p:txBody>
      </p:sp>
      <p:grpSp>
        <p:nvGrpSpPr>
          <p:cNvPr id="6" name="Group 6"/>
          <p:cNvGrpSpPr/>
          <p:nvPr/>
        </p:nvGrpSpPr>
        <p:grpSpPr>
          <a:xfrm>
            <a:off x="943272" y="1352104"/>
            <a:ext cx="9737310" cy="906359"/>
            <a:chOff x="0" y="0"/>
            <a:chExt cx="12983081" cy="1208479"/>
          </a:xfrm>
        </p:grpSpPr>
        <p:sp>
          <p:nvSpPr>
            <p:cNvPr id="7" name="Freeform 7"/>
            <p:cNvSpPr/>
            <p:nvPr/>
          </p:nvSpPr>
          <p:spPr>
            <a:xfrm>
              <a:off x="0" y="0"/>
              <a:ext cx="12983080" cy="1208479"/>
            </a:xfrm>
            <a:custGeom>
              <a:avLst/>
              <a:gdLst/>
              <a:ahLst/>
              <a:cxnLst/>
              <a:rect l="l" t="t" r="r" b="b"/>
              <a:pathLst>
                <a:path w="12983080" h="1208479">
                  <a:moveTo>
                    <a:pt x="0" y="0"/>
                  </a:moveTo>
                  <a:lnTo>
                    <a:pt x="12983080" y="0"/>
                  </a:lnTo>
                  <a:lnTo>
                    <a:pt x="12983080" y="1208479"/>
                  </a:lnTo>
                  <a:lnTo>
                    <a:pt x="0" y="1208479"/>
                  </a:lnTo>
                  <a:close/>
                </a:path>
              </a:pathLst>
            </a:custGeom>
            <a:solidFill>
              <a:srgbClr val="000000">
                <a:alpha val="0"/>
              </a:srgbClr>
            </a:solidFill>
          </p:spPr>
          <p:txBody>
            <a:bodyPr/>
            <a:lstStyle/>
            <a:p>
              <a:endParaRPr lang="en-US"/>
            </a:p>
          </p:txBody>
        </p:sp>
        <p:sp>
          <p:nvSpPr>
            <p:cNvPr id="8" name="TextBox 8"/>
            <p:cNvSpPr txBox="1"/>
            <p:nvPr/>
          </p:nvSpPr>
          <p:spPr>
            <a:xfrm>
              <a:off x="0" y="-19050"/>
              <a:ext cx="12983081" cy="1227529"/>
            </a:xfrm>
            <a:prstGeom prst="rect">
              <a:avLst/>
            </a:prstGeom>
          </p:spPr>
          <p:txBody>
            <a:bodyPr lIns="0" tIns="0" rIns="0" bIns="0" rtlCol="0" anchor="t"/>
            <a:lstStyle/>
            <a:p>
              <a:pPr algn="l">
                <a:lnSpc>
                  <a:spcPts val="6187"/>
                </a:lnSpc>
              </a:pPr>
              <a:r>
                <a:rPr lang="en-US" sz="4937" b="1" spc="-100">
                  <a:solidFill>
                    <a:srgbClr val="D73AD7"/>
                  </a:solidFill>
                  <a:latin typeface="Source Serif Pro Bold"/>
                  <a:ea typeface="Source Serif Pro Bold"/>
                  <a:cs typeface="Source Serif Pro Bold"/>
                  <a:sym typeface="Source Serif Pro Bold"/>
                </a:rPr>
                <a:t>Strategy 4: Craving Acceptance</a:t>
              </a:r>
            </a:p>
          </p:txBody>
        </p:sp>
      </p:grpSp>
      <p:grpSp>
        <p:nvGrpSpPr>
          <p:cNvPr id="9" name="Group 9"/>
          <p:cNvGrpSpPr/>
          <p:nvPr/>
        </p:nvGrpSpPr>
        <p:grpSpPr>
          <a:xfrm>
            <a:off x="972182" y="2544216"/>
            <a:ext cx="3010941" cy="4843016"/>
            <a:chOff x="0" y="0"/>
            <a:chExt cx="4014588" cy="6457355"/>
          </a:xfrm>
        </p:grpSpPr>
        <p:sp>
          <p:nvSpPr>
            <p:cNvPr id="10" name="Freeform 10"/>
            <p:cNvSpPr/>
            <p:nvPr/>
          </p:nvSpPr>
          <p:spPr>
            <a:xfrm>
              <a:off x="6350" y="6350"/>
              <a:ext cx="4001897" cy="6444615"/>
            </a:xfrm>
            <a:custGeom>
              <a:avLst/>
              <a:gdLst/>
              <a:ahLst/>
              <a:cxnLst/>
              <a:rect l="l" t="t" r="r" b="b"/>
              <a:pathLst>
                <a:path w="4001897" h="6444615">
                  <a:moveTo>
                    <a:pt x="0" y="151130"/>
                  </a:moveTo>
                  <a:cubicBezTo>
                    <a:pt x="0" y="67691"/>
                    <a:pt x="67564" y="0"/>
                    <a:pt x="151003" y="0"/>
                  </a:cubicBezTo>
                  <a:lnTo>
                    <a:pt x="3850894" y="0"/>
                  </a:lnTo>
                  <a:cubicBezTo>
                    <a:pt x="3934206" y="0"/>
                    <a:pt x="4001897" y="67691"/>
                    <a:pt x="4001897" y="151130"/>
                  </a:cubicBezTo>
                  <a:lnTo>
                    <a:pt x="4001897" y="6293485"/>
                  </a:lnTo>
                  <a:cubicBezTo>
                    <a:pt x="4001897" y="6376924"/>
                    <a:pt x="3934333" y="6444615"/>
                    <a:pt x="3850894" y="6444615"/>
                  </a:cubicBezTo>
                  <a:lnTo>
                    <a:pt x="151003" y="6444615"/>
                  </a:lnTo>
                  <a:cubicBezTo>
                    <a:pt x="67564" y="6444615"/>
                    <a:pt x="0" y="6377051"/>
                    <a:pt x="0" y="6293485"/>
                  </a:cubicBezTo>
                  <a:close/>
                </a:path>
              </a:pathLst>
            </a:custGeom>
            <a:solidFill>
              <a:srgbClr val="F4D4F7"/>
            </a:solidFill>
          </p:spPr>
          <p:txBody>
            <a:bodyPr/>
            <a:lstStyle/>
            <a:p>
              <a:endParaRPr lang="en-US"/>
            </a:p>
          </p:txBody>
        </p:sp>
        <p:sp>
          <p:nvSpPr>
            <p:cNvPr id="11" name="Freeform 11"/>
            <p:cNvSpPr/>
            <p:nvPr/>
          </p:nvSpPr>
          <p:spPr>
            <a:xfrm>
              <a:off x="0" y="0"/>
              <a:ext cx="4014597" cy="6457315"/>
            </a:xfrm>
            <a:custGeom>
              <a:avLst/>
              <a:gdLst/>
              <a:ahLst/>
              <a:cxnLst/>
              <a:rect l="l" t="t" r="r" b="b"/>
              <a:pathLst>
                <a:path w="4014597" h="6457315">
                  <a:moveTo>
                    <a:pt x="0" y="157480"/>
                  </a:moveTo>
                  <a:cubicBezTo>
                    <a:pt x="0" y="70485"/>
                    <a:pt x="70358" y="0"/>
                    <a:pt x="157353" y="0"/>
                  </a:cubicBezTo>
                  <a:lnTo>
                    <a:pt x="3857244" y="0"/>
                  </a:lnTo>
                  <a:lnTo>
                    <a:pt x="3857244" y="6350"/>
                  </a:lnTo>
                  <a:lnTo>
                    <a:pt x="3857244" y="0"/>
                  </a:lnTo>
                  <a:cubicBezTo>
                    <a:pt x="3944112" y="0"/>
                    <a:pt x="4014597" y="70485"/>
                    <a:pt x="4014597" y="157480"/>
                  </a:cubicBezTo>
                  <a:lnTo>
                    <a:pt x="4008247" y="157480"/>
                  </a:lnTo>
                  <a:lnTo>
                    <a:pt x="4014597" y="157480"/>
                  </a:lnTo>
                  <a:lnTo>
                    <a:pt x="4014597" y="6299835"/>
                  </a:lnTo>
                  <a:lnTo>
                    <a:pt x="4008247" y="6299835"/>
                  </a:lnTo>
                  <a:lnTo>
                    <a:pt x="4014597" y="6299835"/>
                  </a:lnTo>
                  <a:cubicBezTo>
                    <a:pt x="4014597" y="6386830"/>
                    <a:pt x="3944239" y="6457315"/>
                    <a:pt x="3857244" y="6457315"/>
                  </a:cubicBezTo>
                  <a:lnTo>
                    <a:pt x="3857244" y="6450965"/>
                  </a:lnTo>
                  <a:lnTo>
                    <a:pt x="3857244" y="6457315"/>
                  </a:lnTo>
                  <a:lnTo>
                    <a:pt x="157353" y="6457315"/>
                  </a:lnTo>
                  <a:lnTo>
                    <a:pt x="157353" y="6450965"/>
                  </a:lnTo>
                  <a:lnTo>
                    <a:pt x="157353" y="6457315"/>
                  </a:lnTo>
                  <a:cubicBezTo>
                    <a:pt x="70358" y="6457315"/>
                    <a:pt x="0" y="6386830"/>
                    <a:pt x="0" y="6299835"/>
                  </a:cubicBezTo>
                  <a:lnTo>
                    <a:pt x="0" y="157480"/>
                  </a:lnTo>
                  <a:lnTo>
                    <a:pt x="6350" y="157480"/>
                  </a:lnTo>
                  <a:lnTo>
                    <a:pt x="0" y="157480"/>
                  </a:lnTo>
                  <a:moveTo>
                    <a:pt x="12700" y="157480"/>
                  </a:moveTo>
                  <a:lnTo>
                    <a:pt x="12700" y="6299835"/>
                  </a:lnTo>
                  <a:lnTo>
                    <a:pt x="6350" y="6299835"/>
                  </a:lnTo>
                  <a:lnTo>
                    <a:pt x="12700" y="6299835"/>
                  </a:lnTo>
                  <a:cubicBezTo>
                    <a:pt x="12700" y="6379845"/>
                    <a:pt x="77470" y="6444615"/>
                    <a:pt x="157353" y="6444615"/>
                  </a:cubicBezTo>
                  <a:lnTo>
                    <a:pt x="3857244" y="6444615"/>
                  </a:lnTo>
                  <a:cubicBezTo>
                    <a:pt x="3937127" y="6444615"/>
                    <a:pt x="4001897" y="6379845"/>
                    <a:pt x="4001897" y="6299835"/>
                  </a:cubicBezTo>
                  <a:lnTo>
                    <a:pt x="4001897" y="157480"/>
                  </a:lnTo>
                  <a:cubicBezTo>
                    <a:pt x="4001897" y="77470"/>
                    <a:pt x="3937127" y="12700"/>
                    <a:pt x="3857244" y="12700"/>
                  </a:cubicBezTo>
                  <a:lnTo>
                    <a:pt x="157353" y="12700"/>
                  </a:lnTo>
                  <a:lnTo>
                    <a:pt x="157353" y="6350"/>
                  </a:lnTo>
                  <a:lnTo>
                    <a:pt x="157353" y="12700"/>
                  </a:lnTo>
                  <a:cubicBezTo>
                    <a:pt x="77470" y="12700"/>
                    <a:pt x="12700" y="77470"/>
                    <a:pt x="12700" y="157480"/>
                  </a:cubicBezTo>
                  <a:close/>
                </a:path>
              </a:pathLst>
            </a:custGeom>
            <a:solidFill>
              <a:srgbClr val="DABADD"/>
            </a:solidFill>
          </p:spPr>
          <p:txBody>
            <a:bodyPr/>
            <a:lstStyle/>
            <a:p>
              <a:endParaRPr lang="en-US"/>
            </a:p>
          </p:txBody>
        </p:sp>
      </p:grpSp>
      <p:grpSp>
        <p:nvGrpSpPr>
          <p:cNvPr id="12" name="Group 12"/>
          <p:cNvGrpSpPr/>
          <p:nvPr/>
        </p:nvGrpSpPr>
        <p:grpSpPr>
          <a:xfrm>
            <a:off x="1222325" y="2828032"/>
            <a:ext cx="2443311" cy="396329"/>
            <a:chOff x="0" y="0"/>
            <a:chExt cx="3257748" cy="528438"/>
          </a:xfrm>
        </p:grpSpPr>
        <p:sp>
          <p:nvSpPr>
            <p:cNvPr id="13" name="Freeform 13"/>
            <p:cNvSpPr/>
            <p:nvPr/>
          </p:nvSpPr>
          <p:spPr>
            <a:xfrm>
              <a:off x="0" y="0"/>
              <a:ext cx="3257748" cy="528438"/>
            </a:xfrm>
            <a:custGeom>
              <a:avLst/>
              <a:gdLst/>
              <a:ahLst/>
              <a:cxnLst/>
              <a:rect l="l" t="t" r="r" b="b"/>
              <a:pathLst>
                <a:path w="3257748" h="528438">
                  <a:moveTo>
                    <a:pt x="0" y="0"/>
                  </a:moveTo>
                  <a:lnTo>
                    <a:pt x="3257748" y="0"/>
                  </a:lnTo>
                  <a:lnTo>
                    <a:pt x="3257748" y="528438"/>
                  </a:lnTo>
                  <a:lnTo>
                    <a:pt x="0" y="528438"/>
                  </a:lnTo>
                  <a:close/>
                </a:path>
              </a:pathLst>
            </a:custGeom>
            <a:solidFill>
              <a:srgbClr val="000000">
                <a:alpha val="0"/>
              </a:srgbClr>
            </a:solidFill>
          </p:spPr>
          <p:txBody>
            <a:bodyPr/>
            <a:lstStyle/>
            <a:p>
              <a:endParaRPr lang="en-US"/>
            </a:p>
          </p:txBody>
        </p:sp>
        <p:sp>
          <p:nvSpPr>
            <p:cNvPr id="14" name="TextBox 14"/>
            <p:cNvSpPr txBox="1"/>
            <p:nvPr/>
          </p:nvSpPr>
          <p:spPr>
            <a:xfrm>
              <a:off x="0" y="-9525"/>
              <a:ext cx="3257748" cy="537963"/>
            </a:xfrm>
            <a:prstGeom prst="rect">
              <a:avLst/>
            </a:prstGeom>
          </p:spPr>
          <p:txBody>
            <a:bodyPr lIns="0" tIns="0" rIns="0" bIns="0" rtlCol="0" anchor="t"/>
            <a:lstStyle/>
            <a:p>
              <a:pPr algn="l">
                <a:lnSpc>
                  <a:spcPts val="3062"/>
                </a:lnSpc>
              </a:pPr>
              <a:r>
                <a:rPr lang="en-US" sz="2437" b="1" spc="-50">
                  <a:solidFill>
                    <a:srgbClr val="272525"/>
                  </a:solidFill>
                  <a:latin typeface="Source Serif Pro Bold"/>
                  <a:ea typeface="Source Serif Pro Bold"/>
                  <a:cs typeface="Source Serif Pro Bold"/>
                  <a:sym typeface="Source Serif Pro Bold"/>
                </a:rPr>
                <a:t>Surf the Urge</a:t>
              </a:r>
            </a:p>
          </p:txBody>
        </p:sp>
      </p:grpSp>
      <p:sp>
        <p:nvSpPr>
          <p:cNvPr id="15" name="Freeform 15" descr="preencoded.png"/>
          <p:cNvSpPr/>
          <p:nvPr/>
        </p:nvSpPr>
        <p:spPr>
          <a:xfrm>
            <a:off x="1993030" y="3550146"/>
            <a:ext cx="901899" cy="801589"/>
          </a:xfrm>
          <a:custGeom>
            <a:avLst/>
            <a:gdLst/>
            <a:ahLst/>
            <a:cxnLst/>
            <a:rect l="l" t="t" r="r" b="b"/>
            <a:pathLst>
              <a:path w="901899" h="801589">
                <a:moveTo>
                  <a:pt x="0" y="0"/>
                </a:moveTo>
                <a:lnTo>
                  <a:pt x="901899" y="0"/>
                </a:lnTo>
                <a:lnTo>
                  <a:pt x="901899" y="801589"/>
                </a:lnTo>
                <a:lnTo>
                  <a:pt x="0" y="801589"/>
                </a:lnTo>
                <a:lnTo>
                  <a:pt x="0" y="0"/>
                </a:lnTo>
                <a:close/>
              </a:path>
            </a:pathLst>
          </a:custGeom>
          <a:blipFill>
            <a:blip r:embed="rId5"/>
            <a:stretch>
              <a:fillRect l="-258" r="-258"/>
            </a:stretch>
          </a:blipFill>
        </p:spPr>
        <p:txBody>
          <a:bodyPr/>
          <a:lstStyle/>
          <a:p>
            <a:endParaRPr lang="en-US"/>
          </a:p>
        </p:txBody>
      </p:sp>
      <p:grpSp>
        <p:nvGrpSpPr>
          <p:cNvPr id="16" name="Group 16"/>
          <p:cNvGrpSpPr/>
          <p:nvPr/>
        </p:nvGrpSpPr>
        <p:grpSpPr>
          <a:xfrm>
            <a:off x="1299194" y="4592596"/>
            <a:ext cx="2443311" cy="1724620"/>
            <a:chOff x="0" y="0"/>
            <a:chExt cx="3257748" cy="2299493"/>
          </a:xfrm>
        </p:grpSpPr>
        <p:sp>
          <p:nvSpPr>
            <p:cNvPr id="17" name="Freeform 17"/>
            <p:cNvSpPr/>
            <p:nvPr/>
          </p:nvSpPr>
          <p:spPr>
            <a:xfrm>
              <a:off x="0" y="0"/>
              <a:ext cx="3257748" cy="2299493"/>
            </a:xfrm>
            <a:custGeom>
              <a:avLst/>
              <a:gdLst/>
              <a:ahLst/>
              <a:cxnLst/>
              <a:rect l="l" t="t" r="r" b="b"/>
              <a:pathLst>
                <a:path w="3257748" h="2299493">
                  <a:moveTo>
                    <a:pt x="0" y="0"/>
                  </a:moveTo>
                  <a:lnTo>
                    <a:pt x="3257748" y="0"/>
                  </a:lnTo>
                  <a:lnTo>
                    <a:pt x="3257748" y="2299493"/>
                  </a:lnTo>
                  <a:lnTo>
                    <a:pt x="0" y="2299493"/>
                  </a:lnTo>
                  <a:close/>
                </a:path>
              </a:pathLst>
            </a:custGeom>
            <a:solidFill>
              <a:srgbClr val="000000">
                <a:alpha val="0"/>
              </a:srgbClr>
            </a:solidFill>
          </p:spPr>
          <p:txBody>
            <a:bodyPr/>
            <a:lstStyle/>
            <a:p>
              <a:endParaRPr lang="en-US"/>
            </a:p>
          </p:txBody>
        </p:sp>
        <p:sp>
          <p:nvSpPr>
            <p:cNvPr id="18" name="TextBox 18"/>
            <p:cNvSpPr txBox="1"/>
            <p:nvPr/>
          </p:nvSpPr>
          <p:spPr>
            <a:xfrm>
              <a:off x="0" y="-85725"/>
              <a:ext cx="3257748" cy="2385218"/>
            </a:xfrm>
            <a:prstGeom prst="rect">
              <a:avLst/>
            </a:prstGeom>
          </p:spPr>
          <p:txBody>
            <a:bodyPr lIns="0" tIns="0" rIns="0" bIns="0" rtlCol="0" anchor="t"/>
            <a:lstStyle/>
            <a:p>
              <a:pPr algn="l">
                <a:lnSpc>
                  <a:spcPts val="3374"/>
                </a:lnSpc>
              </a:pPr>
              <a:r>
                <a:rPr lang="en-US" sz="2062" spc="-42">
                  <a:solidFill>
                    <a:srgbClr val="272525"/>
                  </a:solidFill>
                  <a:latin typeface="Source Sans Pro"/>
                  <a:ea typeface="Source Sans Pro"/>
                  <a:cs typeface="Source Sans Pro"/>
                  <a:sym typeface="Source Sans Pro"/>
                </a:rPr>
                <a:t>Observe cravings without acting, viewing them as temporary waves.</a:t>
              </a:r>
            </a:p>
          </p:txBody>
        </p:sp>
      </p:grpSp>
      <p:grpSp>
        <p:nvGrpSpPr>
          <p:cNvPr id="19" name="Group 19"/>
          <p:cNvGrpSpPr/>
          <p:nvPr/>
        </p:nvGrpSpPr>
        <p:grpSpPr>
          <a:xfrm>
            <a:off x="4209455" y="2544216"/>
            <a:ext cx="3010941" cy="4843016"/>
            <a:chOff x="0" y="0"/>
            <a:chExt cx="4014588" cy="6457355"/>
          </a:xfrm>
        </p:grpSpPr>
        <p:sp>
          <p:nvSpPr>
            <p:cNvPr id="20" name="Freeform 20"/>
            <p:cNvSpPr/>
            <p:nvPr/>
          </p:nvSpPr>
          <p:spPr>
            <a:xfrm>
              <a:off x="6350" y="6350"/>
              <a:ext cx="4001897" cy="6444615"/>
            </a:xfrm>
            <a:custGeom>
              <a:avLst/>
              <a:gdLst/>
              <a:ahLst/>
              <a:cxnLst/>
              <a:rect l="l" t="t" r="r" b="b"/>
              <a:pathLst>
                <a:path w="4001897" h="6444615">
                  <a:moveTo>
                    <a:pt x="0" y="151130"/>
                  </a:moveTo>
                  <a:cubicBezTo>
                    <a:pt x="0" y="67691"/>
                    <a:pt x="67564" y="0"/>
                    <a:pt x="151003" y="0"/>
                  </a:cubicBezTo>
                  <a:lnTo>
                    <a:pt x="3850894" y="0"/>
                  </a:lnTo>
                  <a:cubicBezTo>
                    <a:pt x="3934206" y="0"/>
                    <a:pt x="4001897" y="67691"/>
                    <a:pt x="4001897" y="151130"/>
                  </a:cubicBezTo>
                  <a:lnTo>
                    <a:pt x="4001897" y="6293485"/>
                  </a:lnTo>
                  <a:cubicBezTo>
                    <a:pt x="4001897" y="6376924"/>
                    <a:pt x="3934333" y="6444615"/>
                    <a:pt x="3850894" y="6444615"/>
                  </a:cubicBezTo>
                  <a:lnTo>
                    <a:pt x="151003" y="6444615"/>
                  </a:lnTo>
                  <a:cubicBezTo>
                    <a:pt x="67564" y="6444615"/>
                    <a:pt x="0" y="6377051"/>
                    <a:pt x="0" y="6293485"/>
                  </a:cubicBezTo>
                  <a:close/>
                </a:path>
              </a:pathLst>
            </a:custGeom>
            <a:solidFill>
              <a:srgbClr val="F4D4F7"/>
            </a:solidFill>
          </p:spPr>
          <p:txBody>
            <a:bodyPr/>
            <a:lstStyle/>
            <a:p>
              <a:endParaRPr lang="en-US"/>
            </a:p>
          </p:txBody>
        </p:sp>
        <p:sp>
          <p:nvSpPr>
            <p:cNvPr id="21" name="Freeform 21"/>
            <p:cNvSpPr/>
            <p:nvPr/>
          </p:nvSpPr>
          <p:spPr>
            <a:xfrm>
              <a:off x="0" y="0"/>
              <a:ext cx="4014597" cy="6457315"/>
            </a:xfrm>
            <a:custGeom>
              <a:avLst/>
              <a:gdLst/>
              <a:ahLst/>
              <a:cxnLst/>
              <a:rect l="l" t="t" r="r" b="b"/>
              <a:pathLst>
                <a:path w="4014597" h="6457315">
                  <a:moveTo>
                    <a:pt x="0" y="157480"/>
                  </a:moveTo>
                  <a:cubicBezTo>
                    <a:pt x="0" y="70485"/>
                    <a:pt x="70358" y="0"/>
                    <a:pt x="157353" y="0"/>
                  </a:cubicBezTo>
                  <a:lnTo>
                    <a:pt x="3857244" y="0"/>
                  </a:lnTo>
                  <a:lnTo>
                    <a:pt x="3857244" y="6350"/>
                  </a:lnTo>
                  <a:lnTo>
                    <a:pt x="3857244" y="0"/>
                  </a:lnTo>
                  <a:cubicBezTo>
                    <a:pt x="3944112" y="0"/>
                    <a:pt x="4014597" y="70485"/>
                    <a:pt x="4014597" y="157480"/>
                  </a:cubicBezTo>
                  <a:lnTo>
                    <a:pt x="4008247" y="157480"/>
                  </a:lnTo>
                  <a:lnTo>
                    <a:pt x="4014597" y="157480"/>
                  </a:lnTo>
                  <a:lnTo>
                    <a:pt x="4014597" y="6299835"/>
                  </a:lnTo>
                  <a:lnTo>
                    <a:pt x="4008247" y="6299835"/>
                  </a:lnTo>
                  <a:lnTo>
                    <a:pt x="4014597" y="6299835"/>
                  </a:lnTo>
                  <a:cubicBezTo>
                    <a:pt x="4014597" y="6386830"/>
                    <a:pt x="3944239" y="6457315"/>
                    <a:pt x="3857244" y="6457315"/>
                  </a:cubicBezTo>
                  <a:lnTo>
                    <a:pt x="3857244" y="6450965"/>
                  </a:lnTo>
                  <a:lnTo>
                    <a:pt x="3857244" y="6457315"/>
                  </a:lnTo>
                  <a:lnTo>
                    <a:pt x="157353" y="6457315"/>
                  </a:lnTo>
                  <a:lnTo>
                    <a:pt x="157353" y="6450965"/>
                  </a:lnTo>
                  <a:lnTo>
                    <a:pt x="157353" y="6457315"/>
                  </a:lnTo>
                  <a:cubicBezTo>
                    <a:pt x="70358" y="6457315"/>
                    <a:pt x="0" y="6386830"/>
                    <a:pt x="0" y="6299835"/>
                  </a:cubicBezTo>
                  <a:lnTo>
                    <a:pt x="0" y="157480"/>
                  </a:lnTo>
                  <a:lnTo>
                    <a:pt x="6350" y="157480"/>
                  </a:lnTo>
                  <a:lnTo>
                    <a:pt x="0" y="157480"/>
                  </a:lnTo>
                  <a:moveTo>
                    <a:pt x="12700" y="157480"/>
                  </a:moveTo>
                  <a:lnTo>
                    <a:pt x="12700" y="6299835"/>
                  </a:lnTo>
                  <a:lnTo>
                    <a:pt x="6350" y="6299835"/>
                  </a:lnTo>
                  <a:lnTo>
                    <a:pt x="12700" y="6299835"/>
                  </a:lnTo>
                  <a:cubicBezTo>
                    <a:pt x="12700" y="6379845"/>
                    <a:pt x="77470" y="6444615"/>
                    <a:pt x="157353" y="6444615"/>
                  </a:cubicBezTo>
                  <a:lnTo>
                    <a:pt x="3857244" y="6444615"/>
                  </a:lnTo>
                  <a:cubicBezTo>
                    <a:pt x="3937127" y="6444615"/>
                    <a:pt x="4001897" y="6379845"/>
                    <a:pt x="4001897" y="6299835"/>
                  </a:cubicBezTo>
                  <a:lnTo>
                    <a:pt x="4001897" y="157480"/>
                  </a:lnTo>
                  <a:cubicBezTo>
                    <a:pt x="4001897" y="77470"/>
                    <a:pt x="3937127" y="12700"/>
                    <a:pt x="3857244" y="12700"/>
                  </a:cubicBezTo>
                  <a:lnTo>
                    <a:pt x="157353" y="12700"/>
                  </a:lnTo>
                  <a:lnTo>
                    <a:pt x="157353" y="6350"/>
                  </a:lnTo>
                  <a:lnTo>
                    <a:pt x="157353" y="12700"/>
                  </a:lnTo>
                  <a:cubicBezTo>
                    <a:pt x="77470" y="12700"/>
                    <a:pt x="12700" y="77470"/>
                    <a:pt x="12700" y="157480"/>
                  </a:cubicBezTo>
                  <a:close/>
                </a:path>
              </a:pathLst>
            </a:custGeom>
            <a:solidFill>
              <a:srgbClr val="DABADD"/>
            </a:solidFill>
          </p:spPr>
          <p:txBody>
            <a:bodyPr/>
            <a:lstStyle/>
            <a:p>
              <a:endParaRPr lang="en-US"/>
            </a:p>
          </p:txBody>
        </p:sp>
      </p:grpSp>
      <p:grpSp>
        <p:nvGrpSpPr>
          <p:cNvPr id="22" name="Group 22"/>
          <p:cNvGrpSpPr/>
          <p:nvPr/>
        </p:nvGrpSpPr>
        <p:grpSpPr>
          <a:xfrm>
            <a:off x="4493270" y="2828032"/>
            <a:ext cx="2443311" cy="792659"/>
            <a:chOff x="0" y="0"/>
            <a:chExt cx="3257748" cy="1056878"/>
          </a:xfrm>
        </p:grpSpPr>
        <p:sp>
          <p:nvSpPr>
            <p:cNvPr id="23" name="Freeform 23"/>
            <p:cNvSpPr/>
            <p:nvPr/>
          </p:nvSpPr>
          <p:spPr>
            <a:xfrm>
              <a:off x="0" y="0"/>
              <a:ext cx="3257748" cy="1056878"/>
            </a:xfrm>
            <a:custGeom>
              <a:avLst/>
              <a:gdLst/>
              <a:ahLst/>
              <a:cxnLst/>
              <a:rect l="l" t="t" r="r" b="b"/>
              <a:pathLst>
                <a:path w="3257748" h="1056878">
                  <a:moveTo>
                    <a:pt x="0" y="0"/>
                  </a:moveTo>
                  <a:lnTo>
                    <a:pt x="3257748" y="0"/>
                  </a:lnTo>
                  <a:lnTo>
                    <a:pt x="3257748" y="1056878"/>
                  </a:lnTo>
                  <a:lnTo>
                    <a:pt x="0" y="1056878"/>
                  </a:lnTo>
                  <a:close/>
                </a:path>
              </a:pathLst>
            </a:custGeom>
            <a:solidFill>
              <a:srgbClr val="000000">
                <a:alpha val="0"/>
              </a:srgbClr>
            </a:solidFill>
          </p:spPr>
          <p:txBody>
            <a:bodyPr/>
            <a:lstStyle/>
            <a:p>
              <a:endParaRPr lang="en-US"/>
            </a:p>
          </p:txBody>
        </p:sp>
        <p:sp>
          <p:nvSpPr>
            <p:cNvPr id="24" name="TextBox 24"/>
            <p:cNvSpPr txBox="1"/>
            <p:nvPr/>
          </p:nvSpPr>
          <p:spPr>
            <a:xfrm>
              <a:off x="0" y="-9525"/>
              <a:ext cx="3257748" cy="1066403"/>
            </a:xfrm>
            <a:prstGeom prst="rect">
              <a:avLst/>
            </a:prstGeom>
          </p:spPr>
          <p:txBody>
            <a:bodyPr lIns="0" tIns="0" rIns="0" bIns="0" rtlCol="0" anchor="t"/>
            <a:lstStyle/>
            <a:p>
              <a:pPr algn="l">
                <a:lnSpc>
                  <a:spcPts val="3062"/>
                </a:lnSpc>
              </a:pPr>
              <a:r>
                <a:rPr lang="en-US" sz="2437" b="1" spc="-50">
                  <a:solidFill>
                    <a:srgbClr val="272525"/>
                  </a:solidFill>
                  <a:latin typeface="Source Serif Pro Bold"/>
                  <a:ea typeface="Source Serif Pro Bold"/>
                  <a:cs typeface="Source Serif Pro Bold"/>
                  <a:sym typeface="Source Serif Pro Bold"/>
                </a:rPr>
                <a:t>Leaves on a Stream</a:t>
              </a:r>
            </a:p>
          </p:txBody>
        </p:sp>
      </p:grpSp>
      <p:sp>
        <p:nvSpPr>
          <p:cNvPr id="25" name="Freeform 25" descr="preencoded.png"/>
          <p:cNvSpPr/>
          <p:nvPr/>
        </p:nvSpPr>
        <p:spPr>
          <a:xfrm>
            <a:off x="5289649" y="3561532"/>
            <a:ext cx="676424" cy="676424"/>
          </a:xfrm>
          <a:custGeom>
            <a:avLst/>
            <a:gdLst/>
            <a:ahLst/>
            <a:cxnLst/>
            <a:rect l="l" t="t" r="r" b="b"/>
            <a:pathLst>
              <a:path w="676424" h="676424">
                <a:moveTo>
                  <a:pt x="0" y="0"/>
                </a:moveTo>
                <a:lnTo>
                  <a:pt x="676423" y="0"/>
                </a:lnTo>
                <a:lnTo>
                  <a:pt x="676423" y="676424"/>
                </a:lnTo>
                <a:lnTo>
                  <a:pt x="0" y="676424"/>
                </a:lnTo>
                <a:lnTo>
                  <a:pt x="0" y="0"/>
                </a:lnTo>
                <a:close/>
              </a:path>
            </a:pathLst>
          </a:custGeom>
          <a:blipFill>
            <a:blip r:embed="rId6"/>
            <a:stretch>
              <a:fillRect/>
            </a:stretch>
          </a:blipFill>
        </p:spPr>
        <p:txBody>
          <a:bodyPr/>
          <a:lstStyle/>
          <a:p>
            <a:endParaRPr lang="en-US"/>
          </a:p>
        </p:txBody>
      </p:sp>
      <p:grpSp>
        <p:nvGrpSpPr>
          <p:cNvPr id="26" name="Group 26"/>
          <p:cNvGrpSpPr/>
          <p:nvPr/>
        </p:nvGrpSpPr>
        <p:grpSpPr>
          <a:xfrm>
            <a:off x="4465364" y="4562688"/>
            <a:ext cx="2443311" cy="1724620"/>
            <a:chOff x="0" y="0"/>
            <a:chExt cx="3257748" cy="2299493"/>
          </a:xfrm>
        </p:grpSpPr>
        <p:sp>
          <p:nvSpPr>
            <p:cNvPr id="27" name="Freeform 27"/>
            <p:cNvSpPr/>
            <p:nvPr/>
          </p:nvSpPr>
          <p:spPr>
            <a:xfrm>
              <a:off x="0" y="0"/>
              <a:ext cx="3257748" cy="2299493"/>
            </a:xfrm>
            <a:custGeom>
              <a:avLst/>
              <a:gdLst/>
              <a:ahLst/>
              <a:cxnLst/>
              <a:rect l="l" t="t" r="r" b="b"/>
              <a:pathLst>
                <a:path w="3257748" h="2299493">
                  <a:moveTo>
                    <a:pt x="0" y="0"/>
                  </a:moveTo>
                  <a:lnTo>
                    <a:pt x="3257748" y="0"/>
                  </a:lnTo>
                  <a:lnTo>
                    <a:pt x="3257748" y="2299493"/>
                  </a:lnTo>
                  <a:lnTo>
                    <a:pt x="0" y="2299493"/>
                  </a:lnTo>
                  <a:close/>
                </a:path>
              </a:pathLst>
            </a:custGeom>
            <a:solidFill>
              <a:srgbClr val="000000">
                <a:alpha val="0"/>
              </a:srgbClr>
            </a:solidFill>
          </p:spPr>
          <p:txBody>
            <a:bodyPr/>
            <a:lstStyle/>
            <a:p>
              <a:endParaRPr lang="en-US"/>
            </a:p>
          </p:txBody>
        </p:sp>
        <p:sp>
          <p:nvSpPr>
            <p:cNvPr id="28" name="TextBox 28"/>
            <p:cNvSpPr txBox="1"/>
            <p:nvPr/>
          </p:nvSpPr>
          <p:spPr>
            <a:xfrm>
              <a:off x="0" y="-85725"/>
              <a:ext cx="3257748" cy="2385218"/>
            </a:xfrm>
            <a:prstGeom prst="rect">
              <a:avLst/>
            </a:prstGeom>
          </p:spPr>
          <p:txBody>
            <a:bodyPr lIns="0" tIns="0" rIns="0" bIns="0" rtlCol="0" anchor="t"/>
            <a:lstStyle/>
            <a:p>
              <a:pPr algn="l">
                <a:lnSpc>
                  <a:spcPts val="3374"/>
                </a:lnSpc>
              </a:pPr>
              <a:r>
                <a:rPr lang="en-US" sz="2062" spc="-42">
                  <a:solidFill>
                    <a:srgbClr val="272525"/>
                  </a:solidFill>
                  <a:latin typeface="Source Sans Pro"/>
                  <a:ea typeface="Source Sans Pro"/>
                  <a:cs typeface="Source Sans Pro"/>
                  <a:sym typeface="Source Sans Pro"/>
                </a:rPr>
                <a:t>Use visualization to detach from food thoughts and reduce their power.</a:t>
              </a:r>
            </a:p>
          </p:txBody>
        </p:sp>
      </p:grpSp>
      <p:grpSp>
        <p:nvGrpSpPr>
          <p:cNvPr id="29" name="Group 29"/>
          <p:cNvGrpSpPr/>
          <p:nvPr/>
        </p:nvGrpSpPr>
        <p:grpSpPr>
          <a:xfrm>
            <a:off x="7480399" y="2544216"/>
            <a:ext cx="3010941" cy="4843016"/>
            <a:chOff x="0" y="0"/>
            <a:chExt cx="4014588" cy="6457355"/>
          </a:xfrm>
        </p:grpSpPr>
        <p:sp>
          <p:nvSpPr>
            <p:cNvPr id="30" name="Freeform 30"/>
            <p:cNvSpPr/>
            <p:nvPr/>
          </p:nvSpPr>
          <p:spPr>
            <a:xfrm>
              <a:off x="6350" y="6350"/>
              <a:ext cx="4001897" cy="6444615"/>
            </a:xfrm>
            <a:custGeom>
              <a:avLst/>
              <a:gdLst/>
              <a:ahLst/>
              <a:cxnLst/>
              <a:rect l="l" t="t" r="r" b="b"/>
              <a:pathLst>
                <a:path w="4001897" h="6444615">
                  <a:moveTo>
                    <a:pt x="0" y="151130"/>
                  </a:moveTo>
                  <a:cubicBezTo>
                    <a:pt x="0" y="67691"/>
                    <a:pt x="67564" y="0"/>
                    <a:pt x="151003" y="0"/>
                  </a:cubicBezTo>
                  <a:lnTo>
                    <a:pt x="3850894" y="0"/>
                  </a:lnTo>
                  <a:cubicBezTo>
                    <a:pt x="3934206" y="0"/>
                    <a:pt x="4001897" y="67691"/>
                    <a:pt x="4001897" y="151130"/>
                  </a:cubicBezTo>
                  <a:lnTo>
                    <a:pt x="4001897" y="6293485"/>
                  </a:lnTo>
                  <a:cubicBezTo>
                    <a:pt x="4001897" y="6376924"/>
                    <a:pt x="3934333" y="6444615"/>
                    <a:pt x="3850894" y="6444615"/>
                  </a:cubicBezTo>
                  <a:lnTo>
                    <a:pt x="151003" y="6444615"/>
                  </a:lnTo>
                  <a:cubicBezTo>
                    <a:pt x="67564" y="6444615"/>
                    <a:pt x="0" y="6377051"/>
                    <a:pt x="0" y="6293485"/>
                  </a:cubicBezTo>
                  <a:close/>
                </a:path>
              </a:pathLst>
            </a:custGeom>
            <a:solidFill>
              <a:srgbClr val="F4D4F7"/>
            </a:solidFill>
          </p:spPr>
          <p:txBody>
            <a:bodyPr/>
            <a:lstStyle/>
            <a:p>
              <a:endParaRPr lang="en-US"/>
            </a:p>
          </p:txBody>
        </p:sp>
        <p:sp>
          <p:nvSpPr>
            <p:cNvPr id="31" name="Freeform 31"/>
            <p:cNvSpPr/>
            <p:nvPr/>
          </p:nvSpPr>
          <p:spPr>
            <a:xfrm>
              <a:off x="0" y="0"/>
              <a:ext cx="4014597" cy="6457315"/>
            </a:xfrm>
            <a:custGeom>
              <a:avLst/>
              <a:gdLst/>
              <a:ahLst/>
              <a:cxnLst/>
              <a:rect l="l" t="t" r="r" b="b"/>
              <a:pathLst>
                <a:path w="4014597" h="6457315">
                  <a:moveTo>
                    <a:pt x="0" y="157480"/>
                  </a:moveTo>
                  <a:cubicBezTo>
                    <a:pt x="0" y="70485"/>
                    <a:pt x="70358" y="0"/>
                    <a:pt x="157353" y="0"/>
                  </a:cubicBezTo>
                  <a:lnTo>
                    <a:pt x="3857244" y="0"/>
                  </a:lnTo>
                  <a:lnTo>
                    <a:pt x="3857244" y="6350"/>
                  </a:lnTo>
                  <a:lnTo>
                    <a:pt x="3857244" y="0"/>
                  </a:lnTo>
                  <a:cubicBezTo>
                    <a:pt x="3944112" y="0"/>
                    <a:pt x="4014597" y="70485"/>
                    <a:pt x="4014597" y="157480"/>
                  </a:cubicBezTo>
                  <a:lnTo>
                    <a:pt x="4008247" y="157480"/>
                  </a:lnTo>
                  <a:lnTo>
                    <a:pt x="4014597" y="157480"/>
                  </a:lnTo>
                  <a:lnTo>
                    <a:pt x="4014597" y="6299835"/>
                  </a:lnTo>
                  <a:lnTo>
                    <a:pt x="4008247" y="6299835"/>
                  </a:lnTo>
                  <a:lnTo>
                    <a:pt x="4014597" y="6299835"/>
                  </a:lnTo>
                  <a:cubicBezTo>
                    <a:pt x="4014597" y="6386830"/>
                    <a:pt x="3944239" y="6457315"/>
                    <a:pt x="3857244" y="6457315"/>
                  </a:cubicBezTo>
                  <a:lnTo>
                    <a:pt x="3857244" y="6450965"/>
                  </a:lnTo>
                  <a:lnTo>
                    <a:pt x="3857244" y="6457315"/>
                  </a:lnTo>
                  <a:lnTo>
                    <a:pt x="157353" y="6457315"/>
                  </a:lnTo>
                  <a:lnTo>
                    <a:pt x="157353" y="6450965"/>
                  </a:lnTo>
                  <a:lnTo>
                    <a:pt x="157353" y="6457315"/>
                  </a:lnTo>
                  <a:cubicBezTo>
                    <a:pt x="70358" y="6457315"/>
                    <a:pt x="0" y="6386830"/>
                    <a:pt x="0" y="6299835"/>
                  </a:cubicBezTo>
                  <a:lnTo>
                    <a:pt x="0" y="157480"/>
                  </a:lnTo>
                  <a:lnTo>
                    <a:pt x="6350" y="157480"/>
                  </a:lnTo>
                  <a:lnTo>
                    <a:pt x="0" y="157480"/>
                  </a:lnTo>
                  <a:moveTo>
                    <a:pt x="12700" y="157480"/>
                  </a:moveTo>
                  <a:lnTo>
                    <a:pt x="12700" y="6299835"/>
                  </a:lnTo>
                  <a:lnTo>
                    <a:pt x="6350" y="6299835"/>
                  </a:lnTo>
                  <a:lnTo>
                    <a:pt x="12700" y="6299835"/>
                  </a:lnTo>
                  <a:cubicBezTo>
                    <a:pt x="12700" y="6379845"/>
                    <a:pt x="77470" y="6444615"/>
                    <a:pt x="157353" y="6444615"/>
                  </a:cubicBezTo>
                  <a:lnTo>
                    <a:pt x="3857244" y="6444615"/>
                  </a:lnTo>
                  <a:cubicBezTo>
                    <a:pt x="3937127" y="6444615"/>
                    <a:pt x="4001897" y="6379845"/>
                    <a:pt x="4001897" y="6299835"/>
                  </a:cubicBezTo>
                  <a:lnTo>
                    <a:pt x="4001897" y="157480"/>
                  </a:lnTo>
                  <a:cubicBezTo>
                    <a:pt x="4001897" y="77470"/>
                    <a:pt x="3937127" y="12700"/>
                    <a:pt x="3857244" y="12700"/>
                  </a:cubicBezTo>
                  <a:lnTo>
                    <a:pt x="157353" y="12700"/>
                  </a:lnTo>
                  <a:lnTo>
                    <a:pt x="157353" y="6350"/>
                  </a:lnTo>
                  <a:lnTo>
                    <a:pt x="157353" y="12700"/>
                  </a:lnTo>
                  <a:cubicBezTo>
                    <a:pt x="77470" y="12700"/>
                    <a:pt x="12700" y="77470"/>
                    <a:pt x="12700" y="157480"/>
                  </a:cubicBezTo>
                  <a:close/>
                </a:path>
              </a:pathLst>
            </a:custGeom>
            <a:solidFill>
              <a:srgbClr val="DABADD"/>
            </a:solidFill>
          </p:spPr>
          <p:txBody>
            <a:bodyPr/>
            <a:lstStyle/>
            <a:p>
              <a:endParaRPr lang="en-US"/>
            </a:p>
          </p:txBody>
        </p:sp>
      </p:grpSp>
      <p:grpSp>
        <p:nvGrpSpPr>
          <p:cNvPr id="32" name="Group 32"/>
          <p:cNvGrpSpPr/>
          <p:nvPr/>
        </p:nvGrpSpPr>
        <p:grpSpPr>
          <a:xfrm>
            <a:off x="7764215" y="2828032"/>
            <a:ext cx="2443311" cy="396329"/>
            <a:chOff x="0" y="0"/>
            <a:chExt cx="3257748" cy="528438"/>
          </a:xfrm>
        </p:grpSpPr>
        <p:sp>
          <p:nvSpPr>
            <p:cNvPr id="33" name="Freeform 33"/>
            <p:cNvSpPr/>
            <p:nvPr/>
          </p:nvSpPr>
          <p:spPr>
            <a:xfrm>
              <a:off x="0" y="0"/>
              <a:ext cx="3257748" cy="528438"/>
            </a:xfrm>
            <a:custGeom>
              <a:avLst/>
              <a:gdLst/>
              <a:ahLst/>
              <a:cxnLst/>
              <a:rect l="l" t="t" r="r" b="b"/>
              <a:pathLst>
                <a:path w="3257748" h="528438">
                  <a:moveTo>
                    <a:pt x="0" y="0"/>
                  </a:moveTo>
                  <a:lnTo>
                    <a:pt x="3257748" y="0"/>
                  </a:lnTo>
                  <a:lnTo>
                    <a:pt x="3257748" y="528438"/>
                  </a:lnTo>
                  <a:lnTo>
                    <a:pt x="0" y="528438"/>
                  </a:lnTo>
                  <a:close/>
                </a:path>
              </a:pathLst>
            </a:custGeom>
            <a:solidFill>
              <a:srgbClr val="000000">
                <a:alpha val="0"/>
              </a:srgbClr>
            </a:solidFill>
          </p:spPr>
          <p:txBody>
            <a:bodyPr/>
            <a:lstStyle/>
            <a:p>
              <a:endParaRPr lang="en-US"/>
            </a:p>
          </p:txBody>
        </p:sp>
        <p:sp>
          <p:nvSpPr>
            <p:cNvPr id="34" name="TextBox 34"/>
            <p:cNvSpPr txBox="1"/>
            <p:nvPr/>
          </p:nvSpPr>
          <p:spPr>
            <a:xfrm>
              <a:off x="0" y="-9525"/>
              <a:ext cx="3257748" cy="537963"/>
            </a:xfrm>
            <a:prstGeom prst="rect">
              <a:avLst/>
            </a:prstGeom>
          </p:spPr>
          <p:txBody>
            <a:bodyPr lIns="0" tIns="0" rIns="0" bIns="0" rtlCol="0" anchor="t"/>
            <a:lstStyle/>
            <a:p>
              <a:pPr algn="l">
                <a:lnSpc>
                  <a:spcPts val="3062"/>
                </a:lnSpc>
              </a:pPr>
              <a:r>
                <a:rPr lang="en-US" sz="2437" b="1" spc="-50">
                  <a:solidFill>
                    <a:srgbClr val="272525"/>
                  </a:solidFill>
                  <a:latin typeface="Source Serif Pro Bold"/>
                  <a:ea typeface="Source Serif Pro Bold"/>
                  <a:cs typeface="Source Serif Pro Bold"/>
                  <a:sym typeface="Source Serif Pro Bold"/>
                </a:rPr>
                <a:t>Redirect</a:t>
              </a:r>
            </a:p>
          </p:txBody>
        </p:sp>
      </p:grpSp>
      <p:sp>
        <p:nvSpPr>
          <p:cNvPr id="35" name="Freeform 35" descr="preencoded.png"/>
          <p:cNvSpPr/>
          <p:nvPr/>
        </p:nvSpPr>
        <p:spPr>
          <a:xfrm>
            <a:off x="8533730" y="3401366"/>
            <a:ext cx="789086" cy="701279"/>
          </a:xfrm>
          <a:custGeom>
            <a:avLst/>
            <a:gdLst/>
            <a:ahLst/>
            <a:cxnLst/>
            <a:rect l="l" t="t" r="r" b="b"/>
            <a:pathLst>
              <a:path w="789086" h="701279">
                <a:moveTo>
                  <a:pt x="0" y="0"/>
                </a:moveTo>
                <a:lnTo>
                  <a:pt x="789086" y="0"/>
                </a:lnTo>
                <a:lnTo>
                  <a:pt x="789086" y="701279"/>
                </a:lnTo>
                <a:lnTo>
                  <a:pt x="0" y="701279"/>
                </a:lnTo>
                <a:lnTo>
                  <a:pt x="0" y="0"/>
                </a:lnTo>
                <a:close/>
              </a:path>
            </a:pathLst>
          </a:custGeom>
          <a:blipFill>
            <a:blip r:embed="rId7"/>
            <a:stretch>
              <a:fillRect t="-159" b="-159"/>
            </a:stretch>
          </a:blipFill>
        </p:spPr>
        <p:txBody>
          <a:bodyPr/>
          <a:lstStyle/>
          <a:p>
            <a:endParaRPr lang="en-US"/>
          </a:p>
        </p:txBody>
      </p:sp>
      <p:grpSp>
        <p:nvGrpSpPr>
          <p:cNvPr id="36" name="Group 36"/>
          <p:cNvGrpSpPr/>
          <p:nvPr/>
        </p:nvGrpSpPr>
        <p:grpSpPr>
          <a:xfrm>
            <a:off x="7764215" y="4531965"/>
            <a:ext cx="2443311" cy="1724620"/>
            <a:chOff x="0" y="0"/>
            <a:chExt cx="3257748" cy="2299493"/>
          </a:xfrm>
        </p:grpSpPr>
        <p:sp>
          <p:nvSpPr>
            <p:cNvPr id="37" name="Freeform 37"/>
            <p:cNvSpPr/>
            <p:nvPr/>
          </p:nvSpPr>
          <p:spPr>
            <a:xfrm>
              <a:off x="0" y="0"/>
              <a:ext cx="3257748" cy="2299493"/>
            </a:xfrm>
            <a:custGeom>
              <a:avLst/>
              <a:gdLst/>
              <a:ahLst/>
              <a:cxnLst/>
              <a:rect l="l" t="t" r="r" b="b"/>
              <a:pathLst>
                <a:path w="3257748" h="2299493">
                  <a:moveTo>
                    <a:pt x="0" y="0"/>
                  </a:moveTo>
                  <a:lnTo>
                    <a:pt x="3257748" y="0"/>
                  </a:lnTo>
                  <a:lnTo>
                    <a:pt x="3257748" y="2299493"/>
                  </a:lnTo>
                  <a:lnTo>
                    <a:pt x="0" y="2299493"/>
                  </a:lnTo>
                  <a:close/>
                </a:path>
              </a:pathLst>
            </a:custGeom>
            <a:solidFill>
              <a:srgbClr val="000000">
                <a:alpha val="0"/>
              </a:srgbClr>
            </a:solidFill>
          </p:spPr>
          <p:txBody>
            <a:bodyPr/>
            <a:lstStyle/>
            <a:p>
              <a:endParaRPr lang="en-US"/>
            </a:p>
          </p:txBody>
        </p:sp>
        <p:sp>
          <p:nvSpPr>
            <p:cNvPr id="38" name="TextBox 38"/>
            <p:cNvSpPr txBox="1"/>
            <p:nvPr/>
          </p:nvSpPr>
          <p:spPr>
            <a:xfrm>
              <a:off x="0" y="-85725"/>
              <a:ext cx="3257748" cy="2385218"/>
            </a:xfrm>
            <a:prstGeom prst="rect">
              <a:avLst/>
            </a:prstGeom>
          </p:spPr>
          <p:txBody>
            <a:bodyPr lIns="0" tIns="0" rIns="0" bIns="0" rtlCol="0" anchor="t"/>
            <a:lstStyle/>
            <a:p>
              <a:pPr algn="l">
                <a:lnSpc>
                  <a:spcPts val="3374"/>
                </a:lnSpc>
              </a:pPr>
              <a:r>
                <a:rPr lang="en-US" sz="2062" spc="-42">
                  <a:solidFill>
                    <a:srgbClr val="272525"/>
                  </a:solidFill>
                  <a:latin typeface="Source Sans Pro"/>
                  <a:ea typeface="Source Sans Pro"/>
                  <a:cs typeface="Source Sans Pro"/>
                  <a:sym typeface="Source Sans Pro"/>
                </a:rPr>
                <a:t>Channel cravings into alternative activities like walking or meditation.</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descr="preencoded.png"/>
          <p:cNvSpPr/>
          <p:nvPr/>
        </p:nvSpPr>
        <p:spPr>
          <a:xfrm>
            <a:off x="10841715" y="0"/>
            <a:ext cx="7446285" cy="10287000"/>
          </a:xfrm>
          <a:custGeom>
            <a:avLst/>
            <a:gdLst/>
            <a:ahLst/>
            <a:cxnLst/>
            <a:rect l="l" t="t" r="r" b="b"/>
            <a:pathLst>
              <a:path w="7446285" h="10287000">
                <a:moveTo>
                  <a:pt x="0" y="0"/>
                </a:moveTo>
                <a:lnTo>
                  <a:pt x="7446285" y="0"/>
                </a:lnTo>
                <a:lnTo>
                  <a:pt x="7446285" y="10287000"/>
                </a:lnTo>
                <a:lnTo>
                  <a:pt x="0" y="10287000"/>
                </a:lnTo>
                <a:lnTo>
                  <a:pt x="0" y="0"/>
                </a:lnTo>
                <a:close/>
              </a:path>
            </a:pathLst>
          </a:custGeom>
          <a:blipFill>
            <a:blip r:embed="rId4"/>
            <a:stretch>
              <a:fillRect t="-4289" b="-4289"/>
            </a:stretch>
          </a:blipFill>
        </p:spPr>
        <p:txBody>
          <a:bodyPr/>
          <a:lstStyle/>
          <a:p>
            <a:endParaRPr lang="en-US"/>
          </a:p>
        </p:txBody>
      </p:sp>
      <p:grpSp>
        <p:nvGrpSpPr>
          <p:cNvPr id="6" name="Group 6"/>
          <p:cNvGrpSpPr/>
          <p:nvPr/>
        </p:nvGrpSpPr>
        <p:grpSpPr>
          <a:xfrm>
            <a:off x="1047155" y="1990576"/>
            <a:ext cx="4224338" cy="527894"/>
            <a:chOff x="0" y="0"/>
            <a:chExt cx="5632450" cy="703858"/>
          </a:xfrm>
        </p:grpSpPr>
        <p:sp>
          <p:nvSpPr>
            <p:cNvPr id="7" name="Freeform 7"/>
            <p:cNvSpPr/>
            <p:nvPr/>
          </p:nvSpPr>
          <p:spPr>
            <a:xfrm>
              <a:off x="0" y="0"/>
              <a:ext cx="5632450" cy="703858"/>
            </a:xfrm>
            <a:custGeom>
              <a:avLst/>
              <a:gdLst/>
              <a:ahLst/>
              <a:cxnLst/>
              <a:rect l="l" t="t" r="r" b="b"/>
              <a:pathLst>
                <a:path w="5632450" h="703858">
                  <a:moveTo>
                    <a:pt x="0" y="0"/>
                  </a:moveTo>
                  <a:lnTo>
                    <a:pt x="5632450" y="0"/>
                  </a:lnTo>
                  <a:lnTo>
                    <a:pt x="5632450" y="703858"/>
                  </a:lnTo>
                  <a:lnTo>
                    <a:pt x="0" y="703858"/>
                  </a:lnTo>
                  <a:close/>
                </a:path>
              </a:pathLst>
            </a:custGeom>
            <a:solidFill>
              <a:srgbClr val="000000">
                <a:alpha val="0"/>
              </a:srgbClr>
            </a:solidFill>
          </p:spPr>
          <p:txBody>
            <a:bodyPr/>
            <a:lstStyle/>
            <a:p>
              <a:endParaRPr lang="en-US"/>
            </a:p>
          </p:txBody>
        </p:sp>
        <p:sp>
          <p:nvSpPr>
            <p:cNvPr id="8" name="TextBox 8"/>
            <p:cNvSpPr txBox="1"/>
            <p:nvPr/>
          </p:nvSpPr>
          <p:spPr>
            <a:xfrm>
              <a:off x="0" y="-9525"/>
              <a:ext cx="5632450" cy="713383"/>
            </a:xfrm>
            <a:prstGeom prst="rect">
              <a:avLst/>
            </a:prstGeom>
          </p:spPr>
          <p:txBody>
            <a:bodyPr lIns="0" tIns="0" rIns="0" bIns="0" rtlCol="0" anchor="t"/>
            <a:lstStyle/>
            <a:p>
              <a:pPr algn="l">
                <a:lnSpc>
                  <a:spcPts val="4125"/>
                </a:lnSpc>
              </a:pPr>
              <a:r>
                <a:rPr lang="en-US" sz="3312" b="1" spc="-66">
                  <a:solidFill>
                    <a:srgbClr val="D73AD7"/>
                  </a:solidFill>
                  <a:latin typeface="Source Serif Pro Bold"/>
                  <a:ea typeface="Source Serif Pro Bold"/>
                  <a:cs typeface="Source Serif Pro Bold"/>
                  <a:sym typeface="Source Serif Pro Bold"/>
                </a:rPr>
                <a:t>Building Consistency</a:t>
              </a:r>
            </a:p>
          </p:txBody>
        </p:sp>
      </p:grpSp>
      <p:grpSp>
        <p:nvGrpSpPr>
          <p:cNvPr id="9" name="Group 9"/>
          <p:cNvGrpSpPr/>
          <p:nvPr/>
        </p:nvGrpSpPr>
        <p:grpSpPr>
          <a:xfrm>
            <a:off x="1047155" y="2854970"/>
            <a:ext cx="9335691" cy="1196579"/>
            <a:chOff x="0" y="0"/>
            <a:chExt cx="12447588" cy="1595438"/>
          </a:xfrm>
        </p:grpSpPr>
        <p:sp>
          <p:nvSpPr>
            <p:cNvPr id="10" name="Freeform 10"/>
            <p:cNvSpPr/>
            <p:nvPr/>
          </p:nvSpPr>
          <p:spPr>
            <a:xfrm>
              <a:off x="0" y="0"/>
              <a:ext cx="12447588" cy="1595438"/>
            </a:xfrm>
            <a:custGeom>
              <a:avLst/>
              <a:gdLst/>
              <a:ahLst/>
              <a:cxnLst/>
              <a:rect l="l" t="t" r="r" b="b"/>
              <a:pathLst>
                <a:path w="12447588" h="1595438">
                  <a:moveTo>
                    <a:pt x="0" y="0"/>
                  </a:moveTo>
                  <a:lnTo>
                    <a:pt x="12447588" y="0"/>
                  </a:lnTo>
                  <a:lnTo>
                    <a:pt x="12447588" y="1595438"/>
                  </a:lnTo>
                  <a:lnTo>
                    <a:pt x="0" y="1595438"/>
                  </a:lnTo>
                  <a:close/>
                </a:path>
              </a:pathLst>
            </a:custGeom>
            <a:solidFill>
              <a:srgbClr val="000000">
                <a:alpha val="0"/>
              </a:srgbClr>
            </a:solidFill>
          </p:spPr>
          <p:txBody>
            <a:bodyPr/>
            <a:lstStyle/>
            <a:p>
              <a:endParaRPr lang="en-US"/>
            </a:p>
          </p:txBody>
        </p:sp>
        <p:sp>
          <p:nvSpPr>
            <p:cNvPr id="11" name="TextBox 11"/>
            <p:cNvSpPr txBox="1"/>
            <p:nvPr/>
          </p:nvSpPr>
          <p:spPr>
            <a:xfrm>
              <a:off x="0" y="-104775"/>
              <a:ext cx="12447588" cy="1700213"/>
            </a:xfrm>
            <a:prstGeom prst="rect">
              <a:avLst/>
            </a:prstGeom>
          </p:spPr>
          <p:txBody>
            <a:bodyPr lIns="0" tIns="0" rIns="0" bIns="0" rtlCol="0" anchor="t"/>
            <a:lstStyle/>
            <a:p>
              <a:pPr algn="l">
                <a:lnSpc>
                  <a:spcPts val="4687"/>
                </a:lnSpc>
              </a:pPr>
              <a:r>
                <a:rPr lang="en-US" sz="2937" i="1" spc="-47" dirty="0">
                  <a:solidFill>
                    <a:srgbClr val="272525"/>
                  </a:solidFill>
                  <a:latin typeface="Source Sans Pro Italics"/>
                  <a:ea typeface="Source Sans Pro Italics"/>
                  <a:cs typeface="Source Sans Pro Italics"/>
                  <a:sym typeface="Source Sans Pro Italics"/>
                </a:rPr>
                <a:t>I am not fully healed, I am not fully wise, I am still on my way. What matters most is that I am moving forward.</a:t>
              </a:r>
            </a:p>
          </p:txBody>
        </p:sp>
      </p:grpSp>
      <p:grpSp>
        <p:nvGrpSpPr>
          <p:cNvPr id="12" name="Group 12"/>
          <p:cNvGrpSpPr/>
          <p:nvPr/>
        </p:nvGrpSpPr>
        <p:grpSpPr>
          <a:xfrm>
            <a:off x="1047155" y="4388049"/>
            <a:ext cx="9335691" cy="478780"/>
            <a:chOff x="0" y="0"/>
            <a:chExt cx="12447588" cy="638373"/>
          </a:xfrm>
        </p:grpSpPr>
        <p:sp>
          <p:nvSpPr>
            <p:cNvPr id="13" name="Freeform 13"/>
            <p:cNvSpPr/>
            <p:nvPr/>
          </p:nvSpPr>
          <p:spPr>
            <a:xfrm>
              <a:off x="0" y="0"/>
              <a:ext cx="12447588" cy="638373"/>
            </a:xfrm>
            <a:custGeom>
              <a:avLst/>
              <a:gdLst/>
              <a:ahLst/>
              <a:cxnLst/>
              <a:rect l="l" t="t" r="r" b="b"/>
              <a:pathLst>
                <a:path w="12447588" h="638373">
                  <a:moveTo>
                    <a:pt x="0" y="0"/>
                  </a:moveTo>
                  <a:lnTo>
                    <a:pt x="12447588" y="0"/>
                  </a:lnTo>
                  <a:lnTo>
                    <a:pt x="12447588" y="638373"/>
                  </a:lnTo>
                  <a:lnTo>
                    <a:pt x="0" y="638373"/>
                  </a:lnTo>
                  <a:close/>
                </a:path>
              </a:pathLst>
            </a:custGeom>
            <a:solidFill>
              <a:srgbClr val="000000">
                <a:alpha val="0"/>
              </a:srgbClr>
            </a:solidFill>
          </p:spPr>
          <p:txBody>
            <a:bodyPr/>
            <a:lstStyle/>
            <a:p>
              <a:endParaRPr lang="en-US"/>
            </a:p>
          </p:txBody>
        </p:sp>
        <p:sp>
          <p:nvSpPr>
            <p:cNvPr id="14" name="TextBox 14"/>
            <p:cNvSpPr txBox="1"/>
            <p:nvPr/>
          </p:nvSpPr>
          <p:spPr>
            <a:xfrm>
              <a:off x="0" y="-95250"/>
              <a:ext cx="12447588" cy="733623"/>
            </a:xfrm>
            <a:prstGeom prst="rect">
              <a:avLst/>
            </a:prstGeom>
          </p:spPr>
          <p:txBody>
            <a:bodyPr lIns="0" tIns="0" rIns="0" bIns="0" rtlCol="0" anchor="t"/>
            <a:lstStyle/>
            <a:p>
              <a:pPr algn="r">
                <a:lnSpc>
                  <a:spcPts val="3750"/>
                </a:lnSpc>
              </a:pPr>
              <a:r>
                <a:rPr lang="en-US" sz="2312" spc="-47" dirty="0">
                  <a:solidFill>
                    <a:srgbClr val="272525"/>
                  </a:solidFill>
                  <a:latin typeface="Source Sans Pro"/>
                  <a:ea typeface="Source Sans Pro"/>
                  <a:cs typeface="Source Sans Pro"/>
                  <a:sym typeface="Source Sans Pro"/>
                </a:rPr>
                <a:t>― Yung Pueblo, </a:t>
              </a:r>
              <a:r>
                <a:rPr lang="en-US" sz="2312" i="1" spc="-47" dirty="0">
                  <a:solidFill>
                    <a:srgbClr val="272525"/>
                  </a:solidFill>
                  <a:latin typeface="Source Sans Pro Italics"/>
                  <a:ea typeface="Source Sans Pro Italics"/>
                  <a:cs typeface="Source Sans Pro Italics"/>
                  <a:sym typeface="Source Sans Pro Italics"/>
                </a:rPr>
                <a:t>Inward</a:t>
              </a:r>
              <a:r>
                <a:rPr lang="en-US" sz="2312" spc="-47" dirty="0">
                  <a:solidFill>
                    <a:srgbClr val="272525"/>
                  </a:solidFill>
                  <a:latin typeface="Source Sans Pro"/>
                  <a:ea typeface="Source Sans Pro"/>
                  <a:cs typeface="Source Sans Pro"/>
                  <a:sym typeface="Source Sans Pro"/>
                </a:rPr>
                <a:t>, 2018</a:t>
              </a:r>
            </a:p>
          </p:txBody>
        </p:sp>
      </p:grpSp>
      <p:grpSp>
        <p:nvGrpSpPr>
          <p:cNvPr id="15" name="Group 15"/>
          <p:cNvGrpSpPr/>
          <p:nvPr/>
        </p:nvGrpSpPr>
        <p:grpSpPr>
          <a:xfrm>
            <a:off x="1047155" y="5315545"/>
            <a:ext cx="5205412" cy="527894"/>
            <a:chOff x="0" y="0"/>
            <a:chExt cx="6940550" cy="703858"/>
          </a:xfrm>
        </p:grpSpPr>
        <p:sp>
          <p:nvSpPr>
            <p:cNvPr id="16" name="Freeform 16"/>
            <p:cNvSpPr/>
            <p:nvPr/>
          </p:nvSpPr>
          <p:spPr>
            <a:xfrm>
              <a:off x="0" y="0"/>
              <a:ext cx="6940550" cy="703858"/>
            </a:xfrm>
            <a:custGeom>
              <a:avLst/>
              <a:gdLst/>
              <a:ahLst/>
              <a:cxnLst/>
              <a:rect l="l" t="t" r="r" b="b"/>
              <a:pathLst>
                <a:path w="6940550" h="703858">
                  <a:moveTo>
                    <a:pt x="0" y="0"/>
                  </a:moveTo>
                  <a:lnTo>
                    <a:pt x="6940550" y="0"/>
                  </a:lnTo>
                  <a:lnTo>
                    <a:pt x="6940550" y="703858"/>
                  </a:lnTo>
                  <a:lnTo>
                    <a:pt x="0" y="703858"/>
                  </a:lnTo>
                  <a:close/>
                </a:path>
              </a:pathLst>
            </a:custGeom>
            <a:solidFill>
              <a:srgbClr val="000000">
                <a:alpha val="0"/>
              </a:srgbClr>
            </a:solidFill>
          </p:spPr>
          <p:txBody>
            <a:bodyPr/>
            <a:lstStyle/>
            <a:p>
              <a:endParaRPr lang="en-US"/>
            </a:p>
          </p:txBody>
        </p:sp>
        <p:sp>
          <p:nvSpPr>
            <p:cNvPr id="17" name="TextBox 17"/>
            <p:cNvSpPr txBox="1"/>
            <p:nvPr/>
          </p:nvSpPr>
          <p:spPr>
            <a:xfrm>
              <a:off x="0" y="-9525"/>
              <a:ext cx="6940550" cy="713383"/>
            </a:xfrm>
            <a:prstGeom prst="rect">
              <a:avLst/>
            </a:prstGeom>
          </p:spPr>
          <p:txBody>
            <a:bodyPr lIns="0" tIns="0" rIns="0" bIns="0" rtlCol="0" anchor="t"/>
            <a:lstStyle/>
            <a:p>
              <a:pPr algn="l">
                <a:lnSpc>
                  <a:spcPts val="4125"/>
                </a:lnSpc>
              </a:pPr>
              <a:r>
                <a:rPr lang="en-US" sz="3312" b="1" spc="-66">
                  <a:solidFill>
                    <a:srgbClr val="D73AD7"/>
                  </a:solidFill>
                  <a:latin typeface="Source Serif Pro Bold"/>
                  <a:ea typeface="Source Serif Pro Bold"/>
                  <a:cs typeface="Source Serif Pro Bold"/>
                  <a:sym typeface="Source Serif Pro Bold"/>
                </a:rPr>
                <a:t>Benefits of Regular Practice:</a:t>
              </a:r>
            </a:p>
          </p:txBody>
        </p:sp>
      </p:grpSp>
      <p:grpSp>
        <p:nvGrpSpPr>
          <p:cNvPr id="18" name="Group 18"/>
          <p:cNvGrpSpPr/>
          <p:nvPr/>
        </p:nvGrpSpPr>
        <p:grpSpPr>
          <a:xfrm>
            <a:off x="1047155" y="6536754"/>
            <a:ext cx="9335691" cy="598289"/>
            <a:chOff x="0" y="0"/>
            <a:chExt cx="12447588" cy="797718"/>
          </a:xfrm>
        </p:grpSpPr>
        <p:sp>
          <p:nvSpPr>
            <p:cNvPr id="19" name="Freeform 19"/>
            <p:cNvSpPr/>
            <p:nvPr/>
          </p:nvSpPr>
          <p:spPr>
            <a:xfrm>
              <a:off x="0" y="0"/>
              <a:ext cx="12447588" cy="797718"/>
            </a:xfrm>
            <a:custGeom>
              <a:avLst/>
              <a:gdLst/>
              <a:ahLst/>
              <a:cxnLst/>
              <a:rect l="l" t="t" r="r" b="b"/>
              <a:pathLst>
                <a:path w="12447588" h="797718">
                  <a:moveTo>
                    <a:pt x="0" y="0"/>
                  </a:moveTo>
                  <a:lnTo>
                    <a:pt x="12447588" y="0"/>
                  </a:lnTo>
                  <a:lnTo>
                    <a:pt x="12447588" y="797718"/>
                  </a:lnTo>
                  <a:lnTo>
                    <a:pt x="0" y="797718"/>
                  </a:lnTo>
                  <a:close/>
                </a:path>
              </a:pathLst>
            </a:custGeom>
            <a:solidFill>
              <a:srgbClr val="000000">
                <a:alpha val="0"/>
              </a:srgbClr>
            </a:solidFill>
          </p:spPr>
          <p:txBody>
            <a:bodyPr/>
            <a:lstStyle/>
            <a:p>
              <a:endParaRPr lang="en-US"/>
            </a:p>
          </p:txBody>
        </p:sp>
        <p:sp>
          <p:nvSpPr>
            <p:cNvPr id="20" name="TextBox 20"/>
            <p:cNvSpPr txBox="1"/>
            <p:nvPr/>
          </p:nvSpPr>
          <p:spPr>
            <a:xfrm>
              <a:off x="0" y="-104775"/>
              <a:ext cx="12447588" cy="902493"/>
            </a:xfrm>
            <a:prstGeom prst="rect">
              <a:avLst/>
            </a:prstGeom>
          </p:spPr>
          <p:txBody>
            <a:bodyPr lIns="0" tIns="0" rIns="0" bIns="0" rtlCol="0" anchor="t"/>
            <a:lstStyle/>
            <a:p>
              <a:pPr marL="377031" lvl="1" indent="-188515" algn="l">
                <a:lnSpc>
                  <a:spcPts val="4054"/>
                </a:lnSpc>
                <a:buFont typeface="Arial"/>
                <a:buChar char="•"/>
              </a:pPr>
              <a:r>
                <a:rPr lang="en-US" sz="2499" spc="-51" dirty="0">
                  <a:solidFill>
                    <a:srgbClr val="272525"/>
                  </a:solidFill>
                  <a:latin typeface="Source Sans Pro"/>
                  <a:ea typeface="Source Sans Pro"/>
                  <a:cs typeface="Source Sans Pro"/>
                  <a:sym typeface="Source Sans Pro"/>
                </a:rPr>
                <a:t>Enhances awareness of bodily sensations and needs</a:t>
              </a:r>
            </a:p>
          </p:txBody>
        </p:sp>
      </p:grpSp>
      <p:grpSp>
        <p:nvGrpSpPr>
          <p:cNvPr id="21" name="Group 21"/>
          <p:cNvGrpSpPr/>
          <p:nvPr/>
        </p:nvGrpSpPr>
        <p:grpSpPr>
          <a:xfrm>
            <a:off x="1047155" y="7239670"/>
            <a:ext cx="9335691" cy="598289"/>
            <a:chOff x="0" y="0"/>
            <a:chExt cx="12447588" cy="797718"/>
          </a:xfrm>
        </p:grpSpPr>
        <p:sp>
          <p:nvSpPr>
            <p:cNvPr id="22" name="Freeform 22"/>
            <p:cNvSpPr/>
            <p:nvPr/>
          </p:nvSpPr>
          <p:spPr>
            <a:xfrm>
              <a:off x="0" y="0"/>
              <a:ext cx="12447588" cy="797718"/>
            </a:xfrm>
            <a:custGeom>
              <a:avLst/>
              <a:gdLst/>
              <a:ahLst/>
              <a:cxnLst/>
              <a:rect l="l" t="t" r="r" b="b"/>
              <a:pathLst>
                <a:path w="12447588" h="797718">
                  <a:moveTo>
                    <a:pt x="0" y="0"/>
                  </a:moveTo>
                  <a:lnTo>
                    <a:pt x="12447588" y="0"/>
                  </a:lnTo>
                  <a:lnTo>
                    <a:pt x="12447588" y="797718"/>
                  </a:lnTo>
                  <a:lnTo>
                    <a:pt x="0" y="797718"/>
                  </a:lnTo>
                  <a:close/>
                </a:path>
              </a:pathLst>
            </a:custGeom>
            <a:solidFill>
              <a:srgbClr val="000000">
                <a:alpha val="0"/>
              </a:srgbClr>
            </a:solidFill>
          </p:spPr>
          <p:txBody>
            <a:bodyPr/>
            <a:lstStyle/>
            <a:p>
              <a:endParaRPr lang="en-US"/>
            </a:p>
          </p:txBody>
        </p:sp>
        <p:sp>
          <p:nvSpPr>
            <p:cNvPr id="23" name="TextBox 23"/>
            <p:cNvSpPr txBox="1"/>
            <p:nvPr/>
          </p:nvSpPr>
          <p:spPr>
            <a:xfrm>
              <a:off x="0" y="-104775"/>
              <a:ext cx="12447588" cy="902493"/>
            </a:xfrm>
            <a:prstGeom prst="rect">
              <a:avLst/>
            </a:prstGeom>
          </p:spPr>
          <p:txBody>
            <a:bodyPr lIns="0" tIns="0" rIns="0" bIns="0" rtlCol="0" anchor="t"/>
            <a:lstStyle/>
            <a:p>
              <a:pPr marL="377031" lvl="1" indent="-188515" algn="l">
                <a:lnSpc>
                  <a:spcPts val="4054"/>
                </a:lnSpc>
                <a:buFont typeface="Arial"/>
                <a:buChar char="•"/>
              </a:pPr>
              <a:r>
                <a:rPr lang="en-US" sz="2499" spc="-51">
                  <a:solidFill>
                    <a:srgbClr val="272525"/>
                  </a:solidFill>
                  <a:latin typeface="Source Sans Pro"/>
                  <a:ea typeface="Source Sans Pro"/>
                  <a:cs typeface="Source Sans Pro"/>
                  <a:sym typeface="Source Sans Pro"/>
                </a:rPr>
                <a:t>Aligns behaviors with long-term goals</a:t>
              </a:r>
            </a:p>
          </p:txBody>
        </p:sp>
      </p:grpSp>
      <p:grpSp>
        <p:nvGrpSpPr>
          <p:cNvPr id="24" name="Group 24"/>
          <p:cNvGrpSpPr/>
          <p:nvPr/>
        </p:nvGrpSpPr>
        <p:grpSpPr>
          <a:xfrm>
            <a:off x="1047155" y="7942585"/>
            <a:ext cx="9335691" cy="598289"/>
            <a:chOff x="0" y="0"/>
            <a:chExt cx="12447588" cy="797718"/>
          </a:xfrm>
        </p:grpSpPr>
        <p:sp>
          <p:nvSpPr>
            <p:cNvPr id="25" name="Freeform 25"/>
            <p:cNvSpPr/>
            <p:nvPr/>
          </p:nvSpPr>
          <p:spPr>
            <a:xfrm>
              <a:off x="0" y="0"/>
              <a:ext cx="12447588" cy="797718"/>
            </a:xfrm>
            <a:custGeom>
              <a:avLst/>
              <a:gdLst/>
              <a:ahLst/>
              <a:cxnLst/>
              <a:rect l="l" t="t" r="r" b="b"/>
              <a:pathLst>
                <a:path w="12447588" h="797718">
                  <a:moveTo>
                    <a:pt x="0" y="0"/>
                  </a:moveTo>
                  <a:lnTo>
                    <a:pt x="12447588" y="0"/>
                  </a:lnTo>
                  <a:lnTo>
                    <a:pt x="12447588" y="797718"/>
                  </a:lnTo>
                  <a:lnTo>
                    <a:pt x="0" y="797718"/>
                  </a:lnTo>
                  <a:close/>
                </a:path>
              </a:pathLst>
            </a:custGeom>
            <a:solidFill>
              <a:srgbClr val="000000">
                <a:alpha val="0"/>
              </a:srgbClr>
            </a:solidFill>
          </p:spPr>
          <p:txBody>
            <a:bodyPr/>
            <a:lstStyle/>
            <a:p>
              <a:endParaRPr lang="en-US"/>
            </a:p>
          </p:txBody>
        </p:sp>
        <p:sp>
          <p:nvSpPr>
            <p:cNvPr id="26" name="TextBox 26"/>
            <p:cNvSpPr txBox="1"/>
            <p:nvPr/>
          </p:nvSpPr>
          <p:spPr>
            <a:xfrm>
              <a:off x="0" y="-104775"/>
              <a:ext cx="12447588" cy="902493"/>
            </a:xfrm>
            <a:prstGeom prst="rect">
              <a:avLst/>
            </a:prstGeom>
          </p:spPr>
          <p:txBody>
            <a:bodyPr lIns="0" tIns="0" rIns="0" bIns="0" rtlCol="0" anchor="t"/>
            <a:lstStyle/>
            <a:p>
              <a:pPr marL="377031" lvl="1" indent="-188515" algn="l">
                <a:lnSpc>
                  <a:spcPts val="4054"/>
                </a:lnSpc>
                <a:buFont typeface="Arial"/>
                <a:buChar char="•"/>
              </a:pPr>
              <a:r>
                <a:rPr lang="en-US" sz="2499" spc="-51">
                  <a:solidFill>
                    <a:srgbClr val="272525"/>
                  </a:solidFill>
                  <a:latin typeface="Source Sans Pro"/>
                  <a:ea typeface="Source Sans Pro"/>
                  <a:cs typeface="Source Sans Pro"/>
                  <a:sym typeface="Source Sans Pro"/>
                </a:rPr>
                <a:t>Promotes trust in the body and self-compassion</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3D83F-9D98-7BF7-54C6-4BC7F66B4E8B}"/>
            </a:ext>
          </a:extLst>
        </p:cNvPr>
        <p:cNvGrpSpPr/>
        <p:nvPr/>
      </p:nvGrpSpPr>
      <p:grpSpPr>
        <a:xfrm>
          <a:off x="0" y="0"/>
          <a:ext cx="0" cy="0"/>
          <a:chOff x="0" y="0"/>
          <a:chExt cx="0" cy="0"/>
        </a:xfrm>
      </p:grpSpPr>
      <p:sp>
        <p:nvSpPr>
          <p:cNvPr id="2" name="Freeform 2" descr="preencoded.png">
            <a:extLst>
              <a:ext uri="{FF2B5EF4-FFF2-40B4-BE49-F238E27FC236}">
                <a16:creationId xmlns:a16="http://schemas.microsoft.com/office/drawing/2014/main" id="{CEE7E9B4-F8E7-E9B8-6763-8473975CAC7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a:extLst>
              <a:ext uri="{FF2B5EF4-FFF2-40B4-BE49-F238E27FC236}">
                <a16:creationId xmlns:a16="http://schemas.microsoft.com/office/drawing/2014/main" id="{5C55C7B8-F676-2A22-240D-6B37D5C44DF3}"/>
              </a:ext>
            </a:extLst>
          </p:cNvPr>
          <p:cNvGrpSpPr/>
          <p:nvPr/>
        </p:nvGrpSpPr>
        <p:grpSpPr>
          <a:xfrm>
            <a:off x="-2275" y="-142110"/>
            <a:ext cx="18288000" cy="10358055"/>
            <a:chOff x="0" y="0"/>
            <a:chExt cx="24384000" cy="13716000"/>
          </a:xfrm>
        </p:grpSpPr>
        <p:sp>
          <p:nvSpPr>
            <p:cNvPr id="4" name="Freeform 4">
              <a:extLst>
                <a:ext uri="{FF2B5EF4-FFF2-40B4-BE49-F238E27FC236}">
                  <a16:creationId xmlns:a16="http://schemas.microsoft.com/office/drawing/2014/main" id="{F3B67EFA-9390-FE86-DE4A-8237C42F535D}"/>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grpSp>
        <p:nvGrpSpPr>
          <p:cNvPr id="6" name="Group 6">
            <a:extLst>
              <a:ext uri="{FF2B5EF4-FFF2-40B4-BE49-F238E27FC236}">
                <a16:creationId xmlns:a16="http://schemas.microsoft.com/office/drawing/2014/main" id="{FEC866C7-F0FD-E7DC-6A26-495EA8D84A03}"/>
              </a:ext>
            </a:extLst>
          </p:cNvPr>
          <p:cNvGrpSpPr/>
          <p:nvPr/>
        </p:nvGrpSpPr>
        <p:grpSpPr>
          <a:xfrm>
            <a:off x="696723" y="568726"/>
            <a:ext cx="16894554" cy="3610845"/>
            <a:chOff x="0" y="-3461230"/>
            <a:chExt cx="22526073" cy="4814457"/>
          </a:xfrm>
        </p:grpSpPr>
        <p:sp>
          <p:nvSpPr>
            <p:cNvPr id="7" name="Freeform 7">
              <a:extLst>
                <a:ext uri="{FF2B5EF4-FFF2-40B4-BE49-F238E27FC236}">
                  <a16:creationId xmlns:a16="http://schemas.microsoft.com/office/drawing/2014/main" id="{94A79C90-5735-A839-ED2F-571B38A4F0D4}"/>
                </a:ext>
              </a:extLst>
            </p:cNvPr>
            <p:cNvSpPr/>
            <p:nvPr/>
          </p:nvSpPr>
          <p:spPr>
            <a:xfrm>
              <a:off x="0" y="0"/>
              <a:ext cx="22526073" cy="1353227"/>
            </a:xfrm>
            <a:custGeom>
              <a:avLst/>
              <a:gdLst/>
              <a:ahLst/>
              <a:cxnLst/>
              <a:rect l="l" t="t" r="r" b="b"/>
              <a:pathLst>
                <a:path w="22526073" h="1353227">
                  <a:moveTo>
                    <a:pt x="0" y="0"/>
                  </a:moveTo>
                  <a:lnTo>
                    <a:pt x="22526073" y="0"/>
                  </a:lnTo>
                  <a:lnTo>
                    <a:pt x="22526073" y="1353227"/>
                  </a:lnTo>
                  <a:lnTo>
                    <a:pt x="0" y="1353227"/>
                  </a:lnTo>
                  <a:close/>
                </a:path>
              </a:pathLst>
            </a:custGeom>
            <a:solidFill>
              <a:srgbClr val="000000">
                <a:alpha val="0"/>
              </a:srgbClr>
            </a:solidFill>
          </p:spPr>
          <p:txBody>
            <a:bodyPr/>
            <a:lstStyle/>
            <a:p>
              <a:endParaRPr lang="en-US"/>
            </a:p>
          </p:txBody>
        </p:sp>
        <p:sp>
          <p:nvSpPr>
            <p:cNvPr id="8" name="TextBox 8">
              <a:extLst>
                <a:ext uri="{FF2B5EF4-FFF2-40B4-BE49-F238E27FC236}">
                  <a16:creationId xmlns:a16="http://schemas.microsoft.com/office/drawing/2014/main" id="{58669992-2DF4-AF66-7EFC-5196B5D1F00D}"/>
                </a:ext>
              </a:extLst>
            </p:cNvPr>
            <p:cNvSpPr txBox="1"/>
            <p:nvPr/>
          </p:nvSpPr>
          <p:spPr>
            <a:xfrm>
              <a:off x="972781" y="-3461230"/>
              <a:ext cx="12885003" cy="1219876"/>
            </a:xfrm>
            <a:prstGeom prst="rect">
              <a:avLst/>
            </a:prstGeom>
          </p:spPr>
          <p:txBody>
            <a:bodyPr lIns="0" tIns="0" rIns="0" bIns="0" rtlCol="0" anchor="t"/>
            <a:lstStyle/>
            <a:p>
              <a:pPr rtl="0">
                <a:lnSpc>
                  <a:spcPct val="150000"/>
                </a:lnSpc>
                <a:spcBef>
                  <a:spcPts val="1200"/>
                </a:spcBef>
                <a:buNone/>
              </a:pPr>
              <a:r>
                <a:rPr lang="en-US" sz="3600" b="1" i="0" u="none" strike="noStrike" dirty="0">
                  <a:solidFill>
                    <a:srgbClr val="CC00FF"/>
                  </a:solidFill>
                  <a:effectLst/>
                  <a:latin typeface="Arial" panose="020B0604020202020204" pitchFamily="34" charset="0"/>
                </a:rPr>
                <a:t>Poll Question 2: Which of the following is </a:t>
              </a:r>
              <a:r>
                <a:rPr lang="en-US" sz="3600" b="1" i="0" u="none" strike="noStrike" dirty="0">
                  <a:solidFill>
                    <a:srgbClr val="7030A0"/>
                  </a:solidFill>
                  <a:effectLst/>
                  <a:latin typeface="Arial" panose="020B0604020202020204" pitchFamily="34" charset="0"/>
                </a:rPr>
                <a:t>not</a:t>
              </a:r>
              <a:r>
                <a:rPr lang="en-US" sz="3600" b="1" i="0" u="none" strike="noStrike" dirty="0">
                  <a:solidFill>
                    <a:srgbClr val="CC00FF"/>
                  </a:solidFill>
                  <a:effectLst/>
                  <a:latin typeface="Arial" panose="020B0604020202020204" pitchFamily="34" charset="0"/>
                </a:rPr>
                <a:t> a mindful eating strategy?</a:t>
              </a:r>
              <a:br>
                <a:rPr lang="en-US" sz="6000" dirty="0"/>
              </a:br>
              <a:endParaRPr lang="en-US" sz="5500" b="1" spc="-85" dirty="0">
                <a:solidFill>
                  <a:srgbClr val="D73AD7"/>
                </a:solidFill>
                <a:latin typeface="Source Serif Pro Bold"/>
                <a:ea typeface="Source Serif Pro Bold"/>
                <a:cs typeface="Source Serif Pro Bold"/>
                <a:sym typeface="Source Serif Pro Bold"/>
              </a:endParaRPr>
            </a:p>
          </p:txBody>
        </p:sp>
      </p:grpSp>
      <p:grpSp>
        <p:nvGrpSpPr>
          <p:cNvPr id="9" name="Group 9">
            <a:extLst>
              <a:ext uri="{FF2B5EF4-FFF2-40B4-BE49-F238E27FC236}">
                <a16:creationId xmlns:a16="http://schemas.microsoft.com/office/drawing/2014/main" id="{CD3A94EE-BB40-E028-E0F8-97DD38E25955}"/>
              </a:ext>
            </a:extLst>
          </p:cNvPr>
          <p:cNvGrpSpPr/>
          <p:nvPr/>
        </p:nvGrpSpPr>
        <p:grpSpPr>
          <a:xfrm>
            <a:off x="707609" y="4309629"/>
            <a:ext cx="16691372" cy="797504"/>
            <a:chOff x="0" y="0"/>
            <a:chExt cx="22255163" cy="1063338"/>
          </a:xfrm>
        </p:grpSpPr>
        <p:sp>
          <p:nvSpPr>
            <p:cNvPr id="10" name="Freeform 10">
              <a:extLst>
                <a:ext uri="{FF2B5EF4-FFF2-40B4-BE49-F238E27FC236}">
                  <a16:creationId xmlns:a16="http://schemas.microsoft.com/office/drawing/2014/main" id="{CC417137-7937-0297-3CF2-6B1669AAA351}"/>
                </a:ext>
              </a:extLst>
            </p:cNvPr>
            <p:cNvSpPr/>
            <p:nvPr/>
          </p:nvSpPr>
          <p:spPr>
            <a:xfrm>
              <a:off x="0" y="0"/>
              <a:ext cx="22255164" cy="1063338"/>
            </a:xfrm>
            <a:custGeom>
              <a:avLst/>
              <a:gdLst/>
              <a:ahLst/>
              <a:cxnLst/>
              <a:rect l="l" t="t" r="r" b="b"/>
              <a:pathLst>
                <a:path w="22255164" h="1063338">
                  <a:moveTo>
                    <a:pt x="0" y="0"/>
                  </a:moveTo>
                  <a:lnTo>
                    <a:pt x="22255164" y="0"/>
                  </a:lnTo>
                  <a:lnTo>
                    <a:pt x="22255164" y="1063338"/>
                  </a:lnTo>
                  <a:lnTo>
                    <a:pt x="0" y="1063338"/>
                  </a:lnTo>
                  <a:close/>
                </a:path>
              </a:pathLst>
            </a:custGeom>
            <a:solidFill>
              <a:srgbClr val="000000">
                <a:alpha val="0"/>
              </a:srgbClr>
            </a:solidFill>
          </p:spPr>
          <p:txBody>
            <a:bodyPr/>
            <a:lstStyle/>
            <a:p>
              <a:endParaRPr lang="en-US"/>
            </a:p>
          </p:txBody>
        </p:sp>
        <p:sp>
          <p:nvSpPr>
            <p:cNvPr id="11" name="TextBox 11">
              <a:extLst>
                <a:ext uri="{FF2B5EF4-FFF2-40B4-BE49-F238E27FC236}">
                  <a16:creationId xmlns:a16="http://schemas.microsoft.com/office/drawing/2014/main" id="{B4760347-D342-5AB3-5725-F222A7D8480E}"/>
                </a:ext>
              </a:extLst>
            </p:cNvPr>
            <p:cNvSpPr txBox="1"/>
            <p:nvPr/>
          </p:nvSpPr>
          <p:spPr>
            <a:xfrm>
              <a:off x="0" y="-76200"/>
              <a:ext cx="22255163" cy="1139538"/>
            </a:xfrm>
            <a:prstGeom prst="rect">
              <a:avLst/>
            </a:prstGeom>
          </p:spPr>
          <p:txBody>
            <a:bodyPr lIns="0" tIns="0" rIns="0" bIns="0" rtlCol="0" anchor="t"/>
            <a:lstStyle/>
            <a:p>
              <a:pPr algn="l">
                <a:lnSpc>
                  <a:spcPts val="3294"/>
                </a:lnSpc>
              </a:pPr>
              <a:endParaRPr lang="en-US" sz="2049" spc="-42" dirty="0">
                <a:solidFill>
                  <a:srgbClr val="272525"/>
                </a:solidFill>
                <a:latin typeface="Source Sans Pro"/>
                <a:ea typeface="Source Sans Pro"/>
                <a:cs typeface="Source Sans Pro"/>
                <a:sym typeface="Source Sans Pro"/>
              </a:endParaRPr>
            </a:p>
          </p:txBody>
        </p:sp>
      </p:grpSp>
      <p:sp>
        <p:nvSpPr>
          <p:cNvPr id="16" name="Freeform 16">
            <a:extLst>
              <a:ext uri="{FF2B5EF4-FFF2-40B4-BE49-F238E27FC236}">
                <a16:creationId xmlns:a16="http://schemas.microsoft.com/office/drawing/2014/main" id="{11FF58FB-69B9-5672-3A96-388EC808B24A}"/>
              </a:ext>
            </a:extLst>
          </p:cNvPr>
          <p:cNvSpPr/>
          <p:nvPr/>
        </p:nvSpPr>
        <p:spPr>
          <a:xfrm>
            <a:off x="798314" y="6099870"/>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19" name="Freeform 19">
            <a:extLst>
              <a:ext uri="{FF2B5EF4-FFF2-40B4-BE49-F238E27FC236}">
                <a16:creationId xmlns:a16="http://schemas.microsoft.com/office/drawing/2014/main" id="{FE7547FF-C13A-316D-9A9E-CED693430E6F}"/>
              </a:ext>
            </a:extLst>
          </p:cNvPr>
          <p:cNvSpPr/>
          <p:nvPr/>
        </p:nvSpPr>
        <p:spPr>
          <a:xfrm>
            <a:off x="798314" y="6544567"/>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25" name="Freeform 25">
            <a:extLst>
              <a:ext uri="{FF2B5EF4-FFF2-40B4-BE49-F238E27FC236}">
                <a16:creationId xmlns:a16="http://schemas.microsoft.com/office/drawing/2014/main" id="{7F6B7B3B-463F-3C9A-420C-B4011042146F}"/>
              </a:ext>
            </a:extLst>
          </p:cNvPr>
          <p:cNvSpPr/>
          <p:nvPr/>
        </p:nvSpPr>
        <p:spPr>
          <a:xfrm>
            <a:off x="708746" y="7500727"/>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39" name="TextBox 38">
            <a:extLst>
              <a:ext uri="{FF2B5EF4-FFF2-40B4-BE49-F238E27FC236}">
                <a16:creationId xmlns:a16="http://schemas.microsoft.com/office/drawing/2014/main" id="{A03D3E15-6E26-15D6-807A-8A12F4E01D6F}"/>
              </a:ext>
            </a:extLst>
          </p:cNvPr>
          <p:cNvSpPr txBox="1"/>
          <p:nvPr/>
        </p:nvSpPr>
        <p:spPr>
          <a:xfrm>
            <a:off x="1295400" y="2270081"/>
            <a:ext cx="9620771" cy="7448193"/>
          </a:xfrm>
          <a:prstGeom prst="rect">
            <a:avLst/>
          </a:prstGeom>
          <a:noFill/>
        </p:spPr>
        <p:txBody>
          <a:bodyPr wrap="square">
            <a:spAutoFit/>
          </a:bodyPr>
          <a:lstStyle/>
          <a:p>
            <a:pPr rtl="0">
              <a:lnSpc>
                <a:spcPct val="150000"/>
              </a:lnSpc>
              <a:spcBef>
                <a:spcPts val="1200"/>
              </a:spcBef>
              <a:buNone/>
            </a:pPr>
            <a:r>
              <a:rPr lang="en-US" sz="3600" b="0" i="0" u="none" strike="noStrike" dirty="0">
                <a:solidFill>
                  <a:srgbClr val="222222"/>
                </a:solidFill>
                <a:effectLst/>
                <a:latin typeface="Arial" panose="020B0604020202020204" pitchFamily="34" charset="0"/>
              </a:rPr>
              <a:t>a) Paying attention to hunger and fullness cues</a:t>
            </a:r>
            <a:endParaRPr lang="en-US" sz="3600" b="0" dirty="0">
              <a:effectLst/>
            </a:endParaRPr>
          </a:p>
          <a:p>
            <a:pPr rtl="0">
              <a:lnSpc>
                <a:spcPct val="150000"/>
              </a:lnSpc>
              <a:buNone/>
            </a:pPr>
            <a:r>
              <a:rPr lang="en-US" sz="3600" b="0" i="0" u="none" strike="noStrike" dirty="0">
                <a:solidFill>
                  <a:srgbClr val="222222"/>
                </a:solidFill>
                <a:effectLst/>
                <a:latin typeface="Arial" panose="020B0604020202020204" pitchFamily="34" charset="0"/>
              </a:rPr>
              <a:t>b) Experiencing food with all five senses</a:t>
            </a:r>
            <a:endParaRPr lang="en-US" sz="3600" b="0" dirty="0">
              <a:effectLst/>
            </a:endParaRPr>
          </a:p>
          <a:p>
            <a:pPr rtl="0">
              <a:lnSpc>
                <a:spcPct val="150000"/>
              </a:lnSpc>
              <a:buNone/>
            </a:pPr>
            <a:r>
              <a:rPr lang="en-US" sz="3600" b="0" i="0" u="none" strike="noStrike" dirty="0">
                <a:solidFill>
                  <a:srgbClr val="222222"/>
                </a:solidFill>
                <a:effectLst/>
                <a:latin typeface="Arial" panose="020B0604020202020204" pitchFamily="34" charset="0"/>
              </a:rPr>
              <a:t>c) Using hand portions to estimate how much to eat at a meal/snack</a:t>
            </a:r>
            <a:endParaRPr lang="en-US" sz="3600" b="0" dirty="0">
              <a:effectLst/>
            </a:endParaRPr>
          </a:p>
          <a:p>
            <a:pPr rtl="0">
              <a:lnSpc>
                <a:spcPct val="150000"/>
              </a:lnSpc>
              <a:spcAft>
                <a:spcPts val="1200"/>
              </a:spcAft>
              <a:buNone/>
            </a:pPr>
            <a:r>
              <a:rPr lang="en-US" sz="3600" b="0" i="0" u="none" strike="noStrike" dirty="0">
                <a:solidFill>
                  <a:srgbClr val="222222"/>
                </a:solidFill>
                <a:effectLst/>
                <a:latin typeface="Arial" panose="020B0604020202020204" pitchFamily="34" charset="0"/>
              </a:rPr>
              <a:t>d) Being aware of how your environment affects eating behaviors</a:t>
            </a:r>
            <a:endParaRPr lang="en-US" sz="3600" b="0" dirty="0">
              <a:effectLst/>
            </a:endParaRPr>
          </a:p>
          <a:p>
            <a:pPr>
              <a:buNone/>
            </a:pPr>
            <a:br>
              <a:rPr lang="en-US" sz="3600" dirty="0"/>
            </a:br>
            <a:r>
              <a:rPr lang="en-US" sz="3600" b="0" i="0" u="none" strike="noStrike" dirty="0">
                <a:solidFill>
                  <a:srgbClr val="222222"/>
                </a:solidFill>
                <a:effectLst/>
                <a:latin typeface="Arial" panose="020B0604020202020204" pitchFamily="34" charset="0"/>
              </a:rPr>
              <a:t> </a:t>
            </a:r>
            <a:br>
              <a:rPr lang="en-US" dirty="0"/>
            </a:br>
            <a:endParaRPr lang="en-US" dirty="0"/>
          </a:p>
        </p:txBody>
      </p:sp>
      <p:pic>
        <p:nvPicPr>
          <p:cNvPr id="43" name="Picture 42" descr="A close-up of pink flowers&#10;&#10;AI-generated content may be incorrect.">
            <a:extLst>
              <a:ext uri="{FF2B5EF4-FFF2-40B4-BE49-F238E27FC236}">
                <a16:creationId xmlns:a16="http://schemas.microsoft.com/office/drawing/2014/main" id="{6F2EE554-D4A1-0290-7C47-E9022592C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5200" y="-1"/>
            <a:ext cx="7217154" cy="10287001"/>
          </a:xfrm>
          <a:prstGeom prst="rect">
            <a:avLst/>
          </a:prstGeom>
        </p:spPr>
      </p:pic>
      <p:sp>
        <p:nvSpPr>
          <p:cNvPr id="5" name="Oval 4">
            <a:extLst>
              <a:ext uri="{FF2B5EF4-FFF2-40B4-BE49-F238E27FC236}">
                <a16:creationId xmlns:a16="http://schemas.microsoft.com/office/drawing/2014/main" id="{97AF4016-711B-FC92-CA4E-7B72F3B52C91}"/>
              </a:ext>
            </a:extLst>
          </p:cNvPr>
          <p:cNvSpPr/>
          <p:nvPr/>
        </p:nvSpPr>
        <p:spPr>
          <a:xfrm>
            <a:off x="864437" y="4386307"/>
            <a:ext cx="9829800" cy="2183488"/>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61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63676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1047154" y="1128266"/>
            <a:ext cx="9335691" cy="1760041"/>
            <a:chOff x="0" y="0"/>
            <a:chExt cx="12447588" cy="2346722"/>
          </a:xfrm>
        </p:grpSpPr>
        <p:sp>
          <p:nvSpPr>
            <p:cNvPr id="7" name="Freeform 7"/>
            <p:cNvSpPr/>
            <p:nvPr/>
          </p:nvSpPr>
          <p:spPr>
            <a:xfrm>
              <a:off x="0" y="0"/>
              <a:ext cx="12447588" cy="2346722"/>
            </a:xfrm>
            <a:custGeom>
              <a:avLst/>
              <a:gdLst/>
              <a:ahLst/>
              <a:cxnLst/>
              <a:rect l="l" t="t" r="r" b="b"/>
              <a:pathLst>
                <a:path w="12447588" h="2346722">
                  <a:moveTo>
                    <a:pt x="0" y="0"/>
                  </a:moveTo>
                  <a:lnTo>
                    <a:pt x="12447588" y="0"/>
                  </a:lnTo>
                  <a:lnTo>
                    <a:pt x="12447588" y="2346722"/>
                  </a:lnTo>
                  <a:lnTo>
                    <a:pt x="0" y="2346722"/>
                  </a:lnTo>
                  <a:close/>
                </a:path>
              </a:pathLst>
            </a:custGeom>
            <a:solidFill>
              <a:srgbClr val="000000">
                <a:alpha val="0"/>
              </a:srgbClr>
            </a:solidFill>
          </p:spPr>
          <p:txBody>
            <a:bodyPr/>
            <a:lstStyle/>
            <a:p>
              <a:endParaRPr lang="en-US"/>
            </a:p>
          </p:txBody>
        </p:sp>
        <p:sp>
          <p:nvSpPr>
            <p:cNvPr id="8" name="TextBox 8"/>
            <p:cNvSpPr txBox="1"/>
            <p:nvPr/>
          </p:nvSpPr>
          <p:spPr>
            <a:xfrm>
              <a:off x="0" y="-19050"/>
              <a:ext cx="12447588" cy="2365772"/>
            </a:xfrm>
            <a:prstGeom prst="rect">
              <a:avLst/>
            </a:prstGeom>
          </p:spPr>
          <p:txBody>
            <a:bodyPr lIns="0" tIns="0" rIns="0" bIns="0" rtlCol="0" anchor="t"/>
            <a:lstStyle/>
            <a:p>
              <a:pPr algn="l">
                <a:lnSpc>
                  <a:spcPts val="6875"/>
                </a:lnSpc>
              </a:pPr>
              <a:r>
                <a:rPr lang="en-US" sz="5500" b="1" spc="-111">
                  <a:solidFill>
                    <a:srgbClr val="D73AD7"/>
                  </a:solidFill>
                  <a:latin typeface="Source Serif Pro Bold"/>
                  <a:ea typeface="Source Serif Pro Bold"/>
                  <a:cs typeface="Source Serif Pro Bold"/>
                  <a:sym typeface="Source Serif Pro Bold"/>
                </a:rPr>
                <a:t>Integrating Mindful Eating into Diabetes Education</a:t>
              </a:r>
            </a:p>
          </p:txBody>
        </p:sp>
      </p:grpSp>
      <p:grpSp>
        <p:nvGrpSpPr>
          <p:cNvPr id="9" name="Group 9"/>
          <p:cNvGrpSpPr/>
          <p:nvPr/>
        </p:nvGrpSpPr>
        <p:grpSpPr>
          <a:xfrm>
            <a:off x="1037630" y="3336875"/>
            <a:ext cx="9335691" cy="488305"/>
            <a:chOff x="0" y="0"/>
            <a:chExt cx="12447588" cy="651073"/>
          </a:xfrm>
        </p:grpSpPr>
        <p:sp>
          <p:nvSpPr>
            <p:cNvPr id="10" name="Freeform 10"/>
            <p:cNvSpPr/>
            <p:nvPr/>
          </p:nvSpPr>
          <p:spPr>
            <a:xfrm>
              <a:off x="0" y="0"/>
              <a:ext cx="12447588" cy="651073"/>
            </a:xfrm>
            <a:custGeom>
              <a:avLst/>
              <a:gdLst/>
              <a:ahLst/>
              <a:cxnLst/>
              <a:rect l="l" t="t" r="r" b="b"/>
              <a:pathLst>
                <a:path w="12447588" h="651073">
                  <a:moveTo>
                    <a:pt x="0" y="0"/>
                  </a:moveTo>
                  <a:lnTo>
                    <a:pt x="12447588" y="0"/>
                  </a:lnTo>
                  <a:lnTo>
                    <a:pt x="12447588" y="651073"/>
                  </a:lnTo>
                  <a:lnTo>
                    <a:pt x="0" y="651073"/>
                  </a:lnTo>
                  <a:close/>
                </a:path>
              </a:pathLst>
            </a:custGeom>
            <a:solidFill>
              <a:srgbClr val="000000">
                <a:alpha val="0"/>
              </a:srgbClr>
            </a:solidFill>
          </p:spPr>
          <p:txBody>
            <a:bodyPr/>
            <a:lstStyle/>
            <a:p>
              <a:endParaRPr lang="en-US"/>
            </a:p>
          </p:txBody>
        </p:sp>
        <p:sp>
          <p:nvSpPr>
            <p:cNvPr id="11" name="TextBox 11"/>
            <p:cNvSpPr txBox="1"/>
            <p:nvPr/>
          </p:nvSpPr>
          <p:spPr>
            <a:xfrm>
              <a:off x="0" y="-104775"/>
              <a:ext cx="12447588" cy="755848"/>
            </a:xfrm>
            <a:prstGeom prst="rect">
              <a:avLst/>
            </a:prstGeom>
          </p:spPr>
          <p:txBody>
            <a:bodyPr lIns="0" tIns="0" rIns="0" bIns="0" rtlCol="0" anchor="t"/>
            <a:lstStyle/>
            <a:p>
              <a:pPr algn="l">
                <a:lnSpc>
                  <a:spcPts val="4054"/>
                </a:lnSpc>
              </a:pPr>
              <a:r>
                <a:rPr lang="en-US" sz="2499" b="1" spc="-51">
                  <a:solidFill>
                    <a:srgbClr val="272525"/>
                  </a:solidFill>
                  <a:latin typeface="Source Sans Pro Bold"/>
                  <a:ea typeface="Source Sans Pro Bold"/>
                  <a:cs typeface="Source Sans Pro Bold"/>
                  <a:sym typeface="Source Sans Pro Bold"/>
                </a:rPr>
                <a:t>Start with Traditional Foundations  - Setting up the stage</a:t>
              </a:r>
            </a:p>
          </p:txBody>
        </p:sp>
      </p:grpSp>
      <p:grpSp>
        <p:nvGrpSpPr>
          <p:cNvPr id="12" name="Group 12"/>
          <p:cNvGrpSpPr/>
          <p:nvPr/>
        </p:nvGrpSpPr>
        <p:grpSpPr>
          <a:xfrm>
            <a:off x="1047155" y="4161681"/>
            <a:ext cx="9011245" cy="1512055"/>
            <a:chOff x="0" y="0"/>
            <a:chExt cx="12447588" cy="2016074"/>
          </a:xfrm>
        </p:grpSpPr>
        <p:sp>
          <p:nvSpPr>
            <p:cNvPr id="13" name="Freeform 13"/>
            <p:cNvSpPr/>
            <p:nvPr/>
          </p:nvSpPr>
          <p:spPr>
            <a:xfrm>
              <a:off x="0" y="0"/>
              <a:ext cx="12447588" cy="2016073"/>
            </a:xfrm>
            <a:custGeom>
              <a:avLst/>
              <a:gdLst/>
              <a:ahLst/>
              <a:cxnLst/>
              <a:rect l="l" t="t" r="r" b="b"/>
              <a:pathLst>
                <a:path w="12447588" h="2016073">
                  <a:moveTo>
                    <a:pt x="0" y="0"/>
                  </a:moveTo>
                  <a:lnTo>
                    <a:pt x="12447588" y="0"/>
                  </a:lnTo>
                  <a:lnTo>
                    <a:pt x="12447588" y="2016073"/>
                  </a:lnTo>
                  <a:lnTo>
                    <a:pt x="0" y="2016073"/>
                  </a:lnTo>
                  <a:close/>
                </a:path>
              </a:pathLst>
            </a:custGeom>
            <a:solidFill>
              <a:srgbClr val="000000">
                <a:alpha val="0"/>
              </a:srgbClr>
            </a:solidFill>
          </p:spPr>
          <p:txBody>
            <a:bodyPr/>
            <a:lstStyle/>
            <a:p>
              <a:endParaRPr lang="en-US"/>
            </a:p>
          </p:txBody>
        </p:sp>
        <p:sp>
          <p:nvSpPr>
            <p:cNvPr id="14" name="TextBox 14"/>
            <p:cNvSpPr txBox="1"/>
            <p:nvPr/>
          </p:nvSpPr>
          <p:spPr>
            <a:xfrm>
              <a:off x="0" y="-104775"/>
              <a:ext cx="12447588" cy="2120849"/>
            </a:xfrm>
            <a:prstGeom prst="rect">
              <a:avLst/>
            </a:prstGeom>
          </p:spPr>
          <p:txBody>
            <a:bodyPr lIns="0" tIns="0" rIns="0" bIns="0" rtlCol="0" anchor="t"/>
            <a:lstStyle/>
            <a:p>
              <a:pPr marL="840409" lvl="2" indent="-280136" algn="l">
                <a:lnSpc>
                  <a:spcPts val="4054"/>
                </a:lnSpc>
                <a:buFont typeface="Arial"/>
                <a:buChar char="⚬"/>
              </a:pPr>
              <a:r>
                <a:rPr lang="en-US" sz="2499" spc="-51" dirty="0">
                  <a:solidFill>
                    <a:srgbClr val="272525"/>
                  </a:solidFill>
                  <a:latin typeface="Source Sans Pro"/>
                  <a:ea typeface="Source Sans Pro"/>
                  <a:cs typeface="Source Sans Pro"/>
                  <a:sym typeface="Source Sans Pro"/>
                </a:rPr>
                <a:t>Begin by </a:t>
              </a:r>
              <a:r>
                <a:rPr lang="en-US" sz="2499" b="1" spc="-51" dirty="0">
                  <a:solidFill>
                    <a:srgbClr val="272525"/>
                  </a:solidFill>
                  <a:latin typeface="Source Sans Pro Bold"/>
                  <a:ea typeface="Source Sans Pro Bold"/>
                  <a:cs typeface="Source Sans Pro Bold"/>
                  <a:sym typeface="Source Sans Pro Bold"/>
                </a:rPr>
                <a:t>establishing a strong foundation</a:t>
              </a:r>
              <a:r>
                <a:rPr lang="en-US" sz="2499" spc="-51" dirty="0">
                  <a:solidFill>
                    <a:srgbClr val="272525"/>
                  </a:solidFill>
                  <a:latin typeface="Source Sans Pro"/>
                  <a:ea typeface="Source Sans Pro"/>
                  <a:cs typeface="Source Sans Pro"/>
                  <a:sym typeface="Source Sans Pro"/>
                </a:rPr>
                <a:t> in </a:t>
              </a:r>
              <a:r>
                <a:rPr lang="en-US" sz="2499" b="1" spc="-51" dirty="0">
                  <a:solidFill>
                    <a:srgbClr val="272525"/>
                  </a:solidFill>
                  <a:latin typeface="Source Sans Pro Bold"/>
                  <a:ea typeface="Source Sans Pro Bold"/>
                  <a:cs typeface="Source Sans Pro Bold"/>
                  <a:sym typeface="Source Sans Pro Bold"/>
                </a:rPr>
                <a:t>Medical Nutrition Therapy (MNT)</a:t>
              </a:r>
              <a:r>
                <a:rPr lang="en-US" sz="2499" spc="-51" dirty="0">
                  <a:solidFill>
                    <a:srgbClr val="272525"/>
                  </a:solidFill>
                  <a:latin typeface="Source Sans Pro"/>
                  <a:ea typeface="Source Sans Pro"/>
                  <a:cs typeface="Source Sans Pro"/>
                  <a:sym typeface="Source Sans Pro"/>
                </a:rPr>
                <a:t> and </a:t>
              </a:r>
              <a:r>
                <a:rPr lang="en-US" sz="2499" b="1" spc="-51" dirty="0">
                  <a:solidFill>
                    <a:srgbClr val="272525"/>
                  </a:solidFill>
                  <a:latin typeface="Source Sans Pro Bold"/>
                  <a:ea typeface="Source Sans Pro Bold"/>
                  <a:cs typeface="Source Sans Pro Bold"/>
                  <a:sym typeface="Source Sans Pro Bold"/>
                </a:rPr>
                <a:t>Diabetes Self-Management Education and Support (DSMES)</a:t>
              </a:r>
              <a:r>
                <a:rPr lang="en-US" sz="2499" spc="-51" dirty="0">
                  <a:solidFill>
                    <a:srgbClr val="272525"/>
                  </a:solidFill>
                  <a:latin typeface="Source Sans Pro"/>
                  <a:ea typeface="Source Sans Pro"/>
                  <a:cs typeface="Source Sans Pro"/>
                  <a:sym typeface="Source Sans Pro"/>
                </a:rPr>
                <a:t>.</a:t>
              </a:r>
            </a:p>
          </p:txBody>
        </p:sp>
      </p:grpSp>
      <p:grpSp>
        <p:nvGrpSpPr>
          <p:cNvPr id="15" name="Group 15"/>
          <p:cNvGrpSpPr/>
          <p:nvPr/>
        </p:nvGrpSpPr>
        <p:grpSpPr>
          <a:xfrm>
            <a:off x="1028700" y="5780260"/>
            <a:ext cx="9335692" cy="2026405"/>
            <a:chOff x="0" y="0"/>
            <a:chExt cx="12447588" cy="2701874"/>
          </a:xfrm>
        </p:grpSpPr>
        <p:sp>
          <p:nvSpPr>
            <p:cNvPr id="16" name="Freeform 16"/>
            <p:cNvSpPr/>
            <p:nvPr/>
          </p:nvSpPr>
          <p:spPr>
            <a:xfrm>
              <a:off x="0" y="0"/>
              <a:ext cx="12447588" cy="2701874"/>
            </a:xfrm>
            <a:custGeom>
              <a:avLst/>
              <a:gdLst/>
              <a:ahLst/>
              <a:cxnLst/>
              <a:rect l="l" t="t" r="r" b="b"/>
              <a:pathLst>
                <a:path w="12447588" h="2701874">
                  <a:moveTo>
                    <a:pt x="0" y="0"/>
                  </a:moveTo>
                  <a:lnTo>
                    <a:pt x="12447588" y="0"/>
                  </a:lnTo>
                  <a:lnTo>
                    <a:pt x="12447588" y="2701874"/>
                  </a:lnTo>
                  <a:lnTo>
                    <a:pt x="0" y="2701874"/>
                  </a:lnTo>
                  <a:close/>
                </a:path>
              </a:pathLst>
            </a:custGeom>
            <a:solidFill>
              <a:srgbClr val="000000">
                <a:alpha val="0"/>
              </a:srgbClr>
            </a:solidFill>
          </p:spPr>
          <p:txBody>
            <a:bodyPr/>
            <a:lstStyle/>
            <a:p>
              <a:endParaRPr lang="en-US"/>
            </a:p>
          </p:txBody>
        </p:sp>
        <p:sp>
          <p:nvSpPr>
            <p:cNvPr id="17" name="TextBox 17"/>
            <p:cNvSpPr txBox="1"/>
            <p:nvPr/>
          </p:nvSpPr>
          <p:spPr>
            <a:xfrm>
              <a:off x="0" y="-104775"/>
              <a:ext cx="12447588" cy="2806649"/>
            </a:xfrm>
            <a:prstGeom prst="rect">
              <a:avLst/>
            </a:prstGeom>
          </p:spPr>
          <p:txBody>
            <a:bodyPr lIns="0" tIns="0" rIns="0" bIns="0" rtlCol="0" anchor="t"/>
            <a:lstStyle/>
            <a:p>
              <a:pPr marL="840409" lvl="2" indent="-280136" algn="l">
                <a:lnSpc>
                  <a:spcPts val="4054"/>
                </a:lnSpc>
                <a:buFont typeface="Arial"/>
                <a:buChar char="⚬"/>
              </a:pPr>
              <a:r>
                <a:rPr lang="en-US" sz="2499" spc="-51" dirty="0">
                  <a:solidFill>
                    <a:srgbClr val="272525"/>
                  </a:solidFill>
                  <a:latin typeface="Source Sans Pro"/>
                  <a:ea typeface="Source Sans Pro"/>
                  <a:cs typeface="Source Sans Pro"/>
                  <a:sym typeface="Source Sans Pro"/>
                </a:rPr>
                <a:t>Ensure individuals understand </a:t>
              </a:r>
              <a:r>
                <a:rPr lang="en-US" sz="2499" b="1" spc="-51" dirty="0">
                  <a:solidFill>
                    <a:srgbClr val="272525"/>
                  </a:solidFill>
                  <a:latin typeface="Source Sans Pro Bold"/>
                  <a:ea typeface="Source Sans Pro Bold"/>
                  <a:cs typeface="Source Sans Pro Bold"/>
                  <a:sym typeface="Source Sans Pro Bold"/>
                </a:rPr>
                <a:t>basic diabetes nutrition principles</a:t>
              </a:r>
              <a:r>
                <a:rPr lang="en-US" sz="2499" spc="-51" dirty="0">
                  <a:solidFill>
                    <a:srgbClr val="272525"/>
                  </a:solidFill>
                  <a:latin typeface="Source Sans Pro"/>
                  <a:ea typeface="Source Sans Pro"/>
                  <a:cs typeface="Source Sans Pro"/>
                  <a:sym typeface="Source Sans Pro"/>
                </a:rPr>
                <a:t> and </a:t>
              </a:r>
              <a:r>
                <a:rPr lang="en-US" sz="2499" b="1" spc="-51" dirty="0">
                  <a:solidFill>
                    <a:srgbClr val="272525"/>
                  </a:solidFill>
                  <a:latin typeface="Source Sans Pro Bold"/>
                  <a:ea typeface="Source Sans Pro Bold"/>
                  <a:cs typeface="Source Sans Pro Bold"/>
                  <a:sym typeface="Source Sans Pro Bold"/>
                </a:rPr>
                <a:t>self-care strategies</a:t>
              </a:r>
              <a:r>
                <a:rPr lang="en-US" sz="2499" spc="-51" dirty="0">
                  <a:solidFill>
                    <a:srgbClr val="272525"/>
                  </a:solidFill>
                  <a:latin typeface="Source Sans Pro"/>
                  <a:ea typeface="Source Sans Pro"/>
                  <a:cs typeface="Source Sans Pro"/>
                  <a:sym typeface="Source Sans Pro"/>
                </a:rPr>
                <a:t>, including blood sugar monitoring, basic carbohydrate counting, medication adherence, and balanced meal planning (fiber and all macronutrients at meals).</a:t>
              </a:r>
            </a:p>
          </p:txBody>
        </p:sp>
      </p:grpSp>
      <p:grpSp>
        <p:nvGrpSpPr>
          <p:cNvPr id="18" name="Group 18"/>
          <p:cNvGrpSpPr/>
          <p:nvPr/>
        </p:nvGrpSpPr>
        <p:grpSpPr>
          <a:xfrm>
            <a:off x="1047155" y="7913189"/>
            <a:ext cx="9335691" cy="1512055"/>
            <a:chOff x="0" y="0"/>
            <a:chExt cx="12447588" cy="2016074"/>
          </a:xfrm>
        </p:grpSpPr>
        <p:sp>
          <p:nvSpPr>
            <p:cNvPr id="19" name="Freeform 19"/>
            <p:cNvSpPr/>
            <p:nvPr/>
          </p:nvSpPr>
          <p:spPr>
            <a:xfrm>
              <a:off x="0" y="0"/>
              <a:ext cx="12447588" cy="2016073"/>
            </a:xfrm>
            <a:custGeom>
              <a:avLst/>
              <a:gdLst/>
              <a:ahLst/>
              <a:cxnLst/>
              <a:rect l="l" t="t" r="r" b="b"/>
              <a:pathLst>
                <a:path w="12447588" h="2016073">
                  <a:moveTo>
                    <a:pt x="0" y="0"/>
                  </a:moveTo>
                  <a:lnTo>
                    <a:pt x="12447588" y="0"/>
                  </a:lnTo>
                  <a:lnTo>
                    <a:pt x="12447588" y="2016073"/>
                  </a:lnTo>
                  <a:lnTo>
                    <a:pt x="0" y="2016073"/>
                  </a:lnTo>
                  <a:close/>
                </a:path>
              </a:pathLst>
            </a:custGeom>
            <a:solidFill>
              <a:srgbClr val="000000">
                <a:alpha val="0"/>
              </a:srgbClr>
            </a:solidFill>
          </p:spPr>
          <p:txBody>
            <a:bodyPr/>
            <a:lstStyle/>
            <a:p>
              <a:endParaRPr lang="en-US"/>
            </a:p>
          </p:txBody>
        </p:sp>
        <p:sp>
          <p:nvSpPr>
            <p:cNvPr id="20" name="TextBox 20"/>
            <p:cNvSpPr txBox="1"/>
            <p:nvPr/>
          </p:nvSpPr>
          <p:spPr>
            <a:xfrm>
              <a:off x="0" y="-104775"/>
              <a:ext cx="12447588" cy="2120849"/>
            </a:xfrm>
            <a:prstGeom prst="rect">
              <a:avLst/>
            </a:prstGeom>
          </p:spPr>
          <p:txBody>
            <a:bodyPr lIns="0" tIns="0" rIns="0" bIns="0" rtlCol="0" anchor="t"/>
            <a:lstStyle/>
            <a:p>
              <a:pPr marL="840409" lvl="2" indent="-280136" algn="l">
                <a:lnSpc>
                  <a:spcPts val="4054"/>
                </a:lnSpc>
                <a:buFont typeface="Arial"/>
                <a:buChar char="⚬"/>
              </a:pPr>
              <a:r>
                <a:rPr lang="en-US" sz="2499" spc="-51" dirty="0">
                  <a:solidFill>
                    <a:srgbClr val="272525"/>
                  </a:solidFill>
                  <a:latin typeface="Source Sans Pro"/>
                  <a:ea typeface="Source Sans Pro"/>
                  <a:cs typeface="Source Sans Pro"/>
                  <a:sym typeface="Source Sans Pro"/>
                </a:rPr>
                <a:t>Traditional education sets the stage for mindful eating by providing </a:t>
              </a:r>
              <a:r>
                <a:rPr lang="en-US" sz="2499" b="1" spc="-51" dirty="0">
                  <a:solidFill>
                    <a:srgbClr val="272525"/>
                  </a:solidFill>
                  <a:latin typeface="Source Sans Pro Bold"/>
                  <a:ea typeface="Source Sans Pro Bold"/>
                  <a:cs typeface="Source Sans Pro Bold"/>
                  <a:sym typeface="Source Sans Pro Bold"/>
                </a:rPr>
                <a:t>a structured approach</a:t>
              </a:r>
              <a:r>
                <a:rPr lang="en-US" sz="2499" spc="-51" dirty="0">
                  <a:solidFill>
                    <a:srgbClr val="272525"/>
                  </a:solidFill>
                  <a:latin typeface="Source Sans Pro"/>
                  <a:ea typeface="Source Sans Pro"/>
                  <a:cs typeface="Source Sans Pro"/>
                  <a:sym typeface="Source Sans Pro"/>
                </a:rPr>
                <a:t> before introducing </a:t>
              </a:r>
              <a:r>
                <a:rPr lang="en-US" sz="2499" b="1" spc="-51" dirty="0">
                  <a:solidFill>
                    <a:srgbClr val="272525"/>
                  </a:solidFill>
                  <a:latin typeface="Source Sans Pro Bold"/>
                  <a:ea typeface="Source Sans Pro Bold"/>
                  <a:cs typeface="Source Sans Pro Bold"/>
                  <a:sym typeface="Source Sans Pro Bold"/>
                </a:rPr>
                <a:t>more flexible and intuitive strategies</a:t>
              </a:r>
              <a:r>
                <a:rPr lang="en-US" sz="2499" spc="-51" dirty="0">
                  <a:solidFill>
                    <a:srgbClr val="272525"/>
                  </a:solidFill>
                  <a:latin typeface="Source Sans Pro"/>
                  <a:ea typeface="Source Sans Pro"/>
                  <a:cs typeface="Source Sans Pro"/>
                  <a:sym typeface="Source Sans Pro"/>
                </a:rPr>
                <a:t>.</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910F69-9F53-44D1-9AF1-8F5A6E0E6477}"/>
              </a:ext>
            </a:extLst>
          </p:cNvPr>
          <p:cNvSpPr txBox="1"/>
          <p:nvPr/>
        </p:nvSpPr>
        <p:spPr>
          <a:xfrm>
            <a:off x="2743200" y="6879472"/>
            <a:ext cx="5429250" cy="1754326"/>
          </a:xfrm>
          <a:prstGeom prst="rect">
            <a:avLst/>
          </a:prstGeom>
          <a:noFill/>
        </p:spPr>
        <p:txBody>
          <a:bodyPr wrap="square" rtlCol="0">
            <a:spAutoFit/>
          </a:bodyPr>
          <a:lstStyle/>
          <a:p>
            <a:pPr algn="ctr" defTabSz="1028700"/>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1028700"/>
            <a:r>
              <a:rPr lang="en-US" sz="3000"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&amp;</a:t>
            </a:r>
          </a:p>
          <a:p>
            <a:pPr algn="ctr" defTabSz="1028700"/>
            <a:r>
              <a:rPr lang="en-US" sz="3000"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685800" y="9013534"/>
            <a:ext cx="17221199" cy="1893966"/>
          </a:xfrm>
        </p:spPr>
        <p:txBody>
          <a:bodyPr>
            <a:normAutofit/>
          </a:bodyPr>
          <a:lstStyle/>
          <a:p>
            <a:pPr marL="0" indent="0" algn="ctr">
              <a:lnSpc>
                <a:spcPct val="120000"/>
              </a:lnSpc>
              <a:buNone/>
              <a:defRPr/>
            </a:pPr>
            <a:r>
              <a:rPr lang="en-US" dirty="0"/>
              <a:t>If you have questions, you can chat with us at </a:t>
            </a:r>
            <a:r>
              <a:rPr lang="en-US" b="1" dirty="0">
                <a:hlinkClick r:id="rId3"/>
              </a:rPr>
              <a:t>www.DiabetesEd.net</a:t>
            </a:r>
            <a:r>
              <a:rPr lang="en-US" b="1" dirty="0"/>
              <a:t> </a:t>
            </a:r>
            <a:r>
              <a:rPr lang="en-US" dirty="0"/>
              <a:t>or call 530 / 893-8635 or email at info@diabetesed.net</a:t>
            </a:r>
          </a:p>
        </p:txBody>
      </p:sp>
      <p:sp>
        <p:nvSpPr>
          <p:cNvPr id="4" name="TextBox 3">
            <a:extLst>
              <a:ext uri="{FF2B5EF4-FFF2-40B4-BE49-F238E27FC236}">
                <a16:creationId xmlns:a16="http://schemas.microsoft.com/office/drawing/2014/main" id="{070BE134-21F3-F566-2006-0591AE011971}"/>
              </a:ext>
            </a:extLst>
          </p:cNvPr>
          <p:cNvSpPr txBox="1"/>
          <p:nvPr/>
        </p:nvSpPr>
        <p:spPr>
          <a:xfrm>
            <a:off x="10279308" y="6639025"/>
            <a:ext cx="5429250" cy="1292662"/>
          </a:xfrm>
          <a:prstGeom prst="rect">
            <a:avLst/>
          </a:prstGeom>
          <a:noFill/>
        </p:spPr>
        <p:txBody>
          <a:bodyPr wrap="square" rtlCol="0">
            <a:spAutoFit/>
          </a:bodyPr>
          <a:lstStyle/>
          <a:p>
            <a:pPr algn="ctr"/>
            <a:r>
              <a:rPr lang="en-US" sz="4800" dirty="0">
                <a:solidFill>
                  <a:srgbClr val="000000"/>
                </a:solidFill>
                <a:latin typeface="Calibri" panose="020F0502020204030204" pitchFamily="34" charset="0"/>
                <a:ea typeface="Calibri" panose="020F0502020204030204" pitchFamily="34" charset="0"/>
                <a:cs typeface="Calibri" panose="020F0502020204030204" pitchFamily="34" charset="0"/>
              </a:rPr>
              <a:t>Tiffany Bergeron</a:t>
            </a:r>
            <a:br>
              <a:rPr lang="en-US" sz="48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3000" dirty="0">
                <a:solidFill>
                  <a:srgbClr val="000000"/>
                </a:solidFill>
                <a:latin typeface="Calibri" panose="020F0502020204030204" pitchFamily="34" charset="0"/>
                <a:ea typeface="Calibri" panose="020F0502020204030204" pitchFamily="34" charset="0"/>
                <a:cs typeface="Calibri" panose="020F0502020204030204" pitchFamily="34" charset="0"/>
              </a:rPr>
              <a:t>Customer Advocate Admin</a:t>
            </a:r>
            <a:endParaRPr lang="en-US" sz="3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descr="Woman smiling in a red blouse">
            <a:extLst>
              <a:ext uri="{FF2B5EF4-FFF2-40B4-BE49-F238E27FC236}">
                <a16:creationId xmlns:a16="http://schemas.microsoft.com/office/drawing/2014/main" id="{6AE3835C-5BAC-23DE-2F90-1E8D240B8C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5200" y="2938576"/>
            <a:ext cx="3457575" cy="3457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man at desk with laptop and books.">
            <a:extLst>
              <a:ext uri="{FF2B5EF4-FFF2-40B4-BE49-F238E27FC236}">
                <a16:creationId xmlns:a16="http://schemas.microsoft.com/office/drawing/2014/main" id="{5548E82A-1C21-ADCB-FA7F-1082D64E11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2834992"/>
            <a:ext cx="3664745" cy="366474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D1D720F-52E4-CD13-20A3-77E3696000E7}"/>
              </a:ext>
            </a:extLst>
          </p:cNvPr>
          <p:cNvSpPr txBox="1">
            <a:spLocks/>
          </p:cNvSpPr>
          <p:nvPr/>
        </p:nvSpPr>
        <p:spPr>
          <a:xfrm>
            <a:off x="2971800" y="342900"/>
            <a:ext cx="12344400" cy="1943100"/>
          </a:xfrm>
          <a:prstGeom prst="rect">
            <a:avLst/>
          </a:prstGeom>
          <a:solidFill>
            <a:srgbClr val="5E388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bg1"/>
                </a:solidFill>
              </a:rPr>
              <a:t>We are here to help!</a:t>
            </a:r>
          </a:p>
        </p:txBody>
      </p:sp>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5443"/>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l="-40651" r="-84700"/>
            </a:stretch>
          </a:blipFill>
        </p:spPr>
        <p:txBody>
          <a:bodyPr/>
          <a:lstStyle/>
          <a:p>
            <a:endParaRPr lang="en-US"/>
          </a:p>
        </p:txBody>
      </p:sp>
      <p:grpSp>
        <p:nvGrpSpPr>
          <p:cNvPr id="6" name="Group 6"/>
          <p:cNvGrpSpPr/>
          <p:nvPr/>
        </p:nvGrpSpPr>
        <p:grpSpPr>
          <a:xfrm>
            <a:off x="1047155" y="1128118"/>
            <a:ext cx="9335691" cy="1760041"/>
            <a:chOff x="0" y="0"/>
            <a:chExt cx="12447588" cy="2346722"/>
          </a:xfrm>
        </p:grpSpPr>
        <p:sp>
          <p:nvSpPr>
            <p:cNvPr id="7" name="Freeform 7"/>
            <p:cNvSpPr/>
            <p:nvPr/>
          </p:nvSpPr>
          <p:spPr>
            <a:xfrm>
              <a:off x="0" y="0"/>
              <a:ext cx="12447588" cy="2346722"/>
            </a:xfrm>
            <a:custGeom>
              <a:avLst/>
              <a:gdLst/>
              <a:ahLst/>
              <a:cxnLst/>
              <a:rect l="l" t="t" r="r" b="b"/>
              <a:pathLst>
                <a:path w="12447588" h="2346722">
                  <a:moveTo>
                    <a:pt x="0" y="0"/>
                  </a:moveTo>
                  <a:lnTo>
                    <a:pt x="12447588" y="0"/>
                  </a:lnTo>
                  <a:lnTo>
                    <a:pt x="12447588" y="2346722"/>
                  </a:lnTo>
                  <a:lnTo>
                    <a:pt x="0" y="2346722"/>
                  </a:lnTo>
                  <a:close/>
                </a:path>
              </a:pathLst>
            </a:custGeom>
            <a:solidFill>
              <a:srgbClr val="000000">
                <a:alpha val="0"/>
              </a:srgbClr>
            </a:solidFill>
          </p:spPr>
          <p:txBody>
            <a:bodyPr/>
            <a:lstStyle/>
            <a:p>
              <a:endParaRPr lang="en-US"/>
            </a:p>
          </p:txBody>
        </p:sp>
        <p:sp>
          <p:nvSpPr>
            <p:cNvPr id="8" name="TextBox 8"/>
            <p:cNvSpPr txBox="1"/>
            <p:nvPr/>
          </p:nvSpPr>
          <p:spPr>
            <a:xfrm>
              <a:off x="0" y="-19050"/>
              <a:ext cx="12447588" cy="2365772"/>
            </a:xfrm>
            <a:prstGeom prst="rect">
              <a:avLst/>
            </a:prstGeom>
          </p:spPr>
          <p:txBody>
            <a:bodyPr lIns="0" tIns="0" rIns="0" bIns="0" rtlCol="0" anchor="t"/>
            <a:lstStyle/>
            <a:p>
              <a:pPr algn="l">
                <a:lnSpc>
                  <a:spcPts val="6875"/>
                </a:lnSpc>
              </a:pPr>
              <a:r>
                <a:rPr lang="en-US" sz="5500" b="1" spc="-111">
                  <a:solidFill>
                    <a:srgbClr val="D73AD7"/>
                  </a:solidFill>
                  <a:latin typeface="Source Serif Pro Bold"/>
                  <a:ea typeface="Source Serif Pro Bold"/>
                  <a:cs typeface="Source Serif Pro Bold"/>
                  <a:sym typeface="Source Serif Pro Bold"/>
                </a:rPr>
                <a:t>Integrating Mindful Eating into Diabetes Education</a:t>
              </a:r>
            </a:p>
          </p:txBody>
        </p:sp>
      </p:grpSp>
      <p:grpSp>
        <p:nvGrpSpPr>
          <p:cNvPr id="9" name="Group 9"/>
          <p:cNvGrpSpPr/>
          <p:nvPr/>
        </p:nvGrpSpPr>
        <p:grpSpPr>
          <a:xfrm>
            <a:off x="1047155" y="3336875"/>
            <a:ext cx="9335691" cy="488305"/>
            <a:chOff x="0" y="0"/>
            <a:chExt cx="12447588" cy="651073"/>
          </a:xfrm>
        </p:grpSpPr>
        <p:sp>
          <p:nvSpPr>
            <p:cNvPr id="10" name="Freeform 10"/>
            <p:cNvSpPr/>
            <p:nvPr/>
          </p:nvSpPr>
          <p:spPr>
            <a:xfrm>
              <a:off x="0" y="0"/>
              <a:ext cx="12447588" cy="651073"/>
            </a:xfrm>
            <a:custGeom>
              <a:avLst/>
              <a:gdLst/>
              <a:ahLst/>
              <a:cxnLst/>
              <a:rect l="l" t="t" r="r" b="b"/>
              <a:pathLst>
                <a:path w="12447588" h="651073">
                  <a:moveTo>
                    <a:pt x="0" y="0"/>
                  </a:moveTo>
                  <a:lnTo>
                    <a:pt x="12447588" y="0"/>
                  </a:lnTo>
                  <a:lnTo>
                    <a:pt x="12447588" y="651073"/>
                  </a:lnTo>
                  <a:lnTo>
                    <a:pt x="0" y="651073"/>
                  </a:lnTo>
                  <a:close/>
                </a:path>
              </a:pathLst>
            </a:custGeom>
            <a:solidFill>
              <a:srgbClr val="000000">
                <a:alpha val="0"/>
              </a:srgbClr>
            </a:solidFill>
          </p:spPr>
          <p:txBody>
            <a:bodyPr/>
            <a:lstStyle/>
            <a:p>
              <a:endParaRPr lang="en-US"/>
            </a:p>
          </p:txBody>
        </p:sp>
        <p:sp>
          <p:nvSpPr>
            <p:cNvPr id="11" name="TextBox 11"/>
            <p:cNvSpPr txBox="1"/>
            <p:nvPr/>
          </p:nvSpPr>
          <p:spPr>
            <a:xfrm>
              <a:off x="0" y="-104775"/>
              <a:ext cx="12447588" cy="755848"/>
            </a:xfrm>
            <a:prstGeom prst="rect">
              <a:avLst/>
            </a:prstGeom>
          </p:spPr>
          <p:txBody>
            <a:bodyPr lIns="0" tIns="0" rIns="0" bIns="0" rtlCol="0" anchor="t"/>
            <a:lstStyle/>
            <a:p>
              <a:pPr algn="l">
                <a:lnSpc>
                  <a:spcPts val="4054"/>
                </a:lnSpc>
              </a:pPr>
              <a:r>
                <a:rPr lang="en-US" sz="2499" b="1" spc="-51">
                  <a:solidFill>
                    <a:srgbClr val="8C52FF"/>
                  </a:solidFill>
                  <a:latin typeface="Source Sans Pro Bold"/>
                  <a:ea typeface="Source Sans Pro Bold"/>
                  <a:cs typeface="Source Sans Pro Bold"/>
                  <a:sym typeface="Source Sans Pro Bold"/>
                </a:rPr>
                <a:t>Transition to the Art of Mindful Eating with Mindful Eating Strategies</a:t>
              </a:r>
            </a:p>
          </p:txBody>
        </p:sp>
      </p:grpSp>
      <p:grpSp>
        <p:nvGrpSpPr>
          <p:cNvPr id="12" name="Group 12"/>
          <p:cNvGrpSpPr/>
          <p:nvPr/>
        </p:nvGrpSpPr>
        <p:grpSpPr>
          <a:xfrm>
            <a:off x="762000" y="4195315"/>
            <a:ext cx="9335691" cy="1512055"/>
            <a:chOff x="0" y="0"/>
            <a:chExt cx="12447588" cy="2016074"/>
          </a:xfrm>
        </p:grpSpPr>
        <p:sp>
          <p:nvSpPr>
            <p:cNvPr id="13" name="Freeform 13"/>
            <p:cNvSpPr/>
            <p:nvPr/>
          </p:nvSpPr>
          <p:spPr>
            <a:xfrm>
              <a:off x="0" y="0"/>
              <a:ext cx="12447588" cy="2016073"/>
            </a:xfrm>
            <a:custGeom>
              <a:avLst/>
              <a:gdLst/>
              <a:ahLst/>
              <a:cxnLst/>
              <a:rect l="l" t="t" r="r" b="b"/>
              <a:pathLst>
                <a:path w="12447588" h="2016073">
                  <a:moveTo>
                    <a:pt x="0" y="0"/>
                  </a:moveTo>
                  <a:lnTo>
                    <a:pt x="12447588" y="0"/>
                  </a:lnTo>
                  <a:lnTo>
                    <a:pt x="12447588" y="2016073"/>
                  </a:lnTo>
                  <a:lnTo>
                    <a:pt x="0" y="2016073"/>
                  </a:lnTo>
                  <a:close/>
                </a:path>
              </a:pathLst>
            </a:custGeom>
            <a:solidFill>
              <a:srgbClr val="000000">
                <a:alpha val="0"/>
              </a:srgbClr>
            </a:solidFill>
          </p:spPr>
          <p:txBody>
            <a:bodyPr/>
            <a:lstStyle/>
            <a:p>
              <a:endParaRPr lang="en-US"/>
            </a:p>
          </p:txBody>
        </p:sp>
        <p:sp>
          <p:nvSpPr>
            <p:cNvPr id="14" name="TextBox 14"/>
            <p:cNvSpPr txBox="1"/>
            <p:nvPr/>
          </p:nvSpPr>
          <p:spPr>
            <a:xfrm>
              <a:off x="0" y="-104775"/>
              <a:ext cx="12447588" cy="2120849"/>
            </a:xfrm>
            <a:prstGeom prst="rect">
              <a:avLst/>
            </a:prstGeom>
          </p:spPr>
          <p:txBody>
            <a:bodyPr lIns="0" tIns="0" rIns="0" bIns="0" rtlCol="0" anchor="t"/>
            <a:lstStyle/>
            <a:p>
              <a:pPr marL="840409" lvl="2" indent="-280136" algn="l">
                <a:lnSpc>
                  <a:spcPts val="4054"/>
                </a:lnSpc>
                <a:buFont typeface="Arial"/>
                <a:buChar char="⚬"/>
              </a:pPr>
              <a:r>
                <a:rPr lang="en-US" sz="2499" spc="-51" dirty="0">
                  <a:solidFill>
                    <a:srgbClr val="272525"/>
                  </a:solidFill>
                  <a:latin typeface="Source Sans Pro"/>
                  <a:ea typeface="Source Sans Pro"/>
                  <a:cs typeface="Source Sans Pro"/>
                  <a:sym typeface="Source Sans Pro"/>
                </a:rPr>
                <a:t>Once </a:t>
              </a:r>
              <a:r>
                <a:rPr lang="en-US" sz="2499" b="1" spc="-51" dirty="0">
                  <a:solidFill>
                    <a:srgbClr val="272525"/>
                  </a:solidFill>
                  <a:latin typeface="Source Sans Pro Bold"/>
                  <a:ea typeface="Source Sans Pro Bold"/>
                  <a:cs typeface="Source Sans Pro Bold"/>
                  <a:sym typeface="Source Sans Pro Bold"/>
                </a:rPr>
                <a:t>foundational education is established</a:t>
              </a:r>
              <a:r>
                <a:rPr lang="en-US" sz="2499" spc="-51" dirty="0">
                  <a:solidFill>
                    <a:srgbClr val="272525"/>
                  </a:solidFill>
                  <a:latin typeface="Source Sans Pro"/>
                  <a:ea typeface="Source Sans Pro"/>
                  <a:cs typeface="Source Sans Pro"/>
                  <a:sym typeface="Source Sans Pro"/>
                </a:rPr>
                <a:t>, shift focus to </a:t>
              </a:r>
              <a:r>
                <a:rPr lang="en-US" sz="2499" b="1" spc="-51" dirty="0">
                  <a:solidFill>
                    <a:srgbClr val="272525"/>
                  </a:solidFill>
                  <a:latin typeface="Source Sans Pro Bold"/>
                  <a:ea typeface="Source Sans Pro Bold"/>
                  <a:cs typeface="Source Sans Pro Bold"/>
                  <a:sym typeface="Source Sans Pro Bold"/>
                </a:rPr>
                <a:t>internal cues</a:t>
              </a:r>
              <a:r>
                <a:rPr lang="en-US" sz="2499" spc="-51" dirty="0">
                  <a:solidFill>
                    <a:srgbClr val="272525"/>
                  </a:solidFill>
                  <a:latin typeface="Source Sans Pro"/>
                  <a:ea typeface="Source Sans Pro"/>
                  <a:cs typeface="Source Sans Pro"/>
                  <a:sym typeface="Source Sans Pro"/>
                </a:rPr>
                <a:t>, such as </a:t>
              </a:r>
              <a:r>
                <a:rPr lang="en-US" sz="2499" b="1" spc="-51" dirty="0">
                  <a:solidFill>
                    <a:srgbClr val="272525"/>
                  </a:solidFill>
                  <a:latin typeface="Source Sans Pro Bold"/>
                  <a:ea typeface="Source Sans Pro Bold"/>
                  <a:cs typeface="Source Sans Pro Bold"/>
                  <a:sym typeface="Source Sans Pro Bold"/>
                </a:rPr>
                <a:t>hunger and satiety awareness, emotional triggers, and sensory engagement</a:t>
              </a:r>
              <a:r>
                <a:rPr lang="en-US" sz="2499" spc="-51" dirty="0">
                  <a:solidFill>
                    <a:srgbClr val="272525"/>
                  </a:solidFill>
                  <a:latin typeface="Source Sans Pro"/>
                  <a:ea typeface="Source Sans Pro"/>
                  <a:cs typeface="Source Sans Pro"/>
                  <a:sym typeface="Source Sans Pro"/>
                </a:rPr>
                <a:t>.</a:t>
              </a:r>
            </a:p>
          </p:txBody>
        </p:sp>
      </p:grpSp>
      <p:grpSp>
        <p:nvGrpSpPr>
          <p:cNvPr id="15" name="Group 15"/>
          <p:cNvGrpSpPr/>
          <p:nvPr/>
        </p:nvGrpSpPr>
        <p:grpSpPr>
          <a:xfrm>
            <a:off x="743545" y="5834489"/>
            <a:ext cx="9335691" cy="1512055"/>
            <a:chOff x="0" y="0"/>
            <a:chExt cx="12447588" cy="2016074"/>
          </a:xfrm>
        </p:grpSpPr>
        <p:sp>
          <p:nvSpPr>
            <p:cNvPr id="16" name="Freeform 16"/>
            <p:cNvSpPr/>
            <p:nvPr/>
          </p:nvSpPr>
          <p:spPr>
            <a:xfrm>
              <a:off x="0" y="0"/>
              <a:ext cx="12447588" cy="2016073"/>
            </a:xfrm>
            <a:custGeom>
              <a:avLst/>
              <a:gdLst/>
              <a:ahLst/>
              <a:cxnLst/>
              <a:rect l="l" t="t" r="r" b="b"/>
              <a:pathLst>
                <a:path w="12447588" h="2016073">
                  <a:moveTo>
                    <a:pt x="0" y="0"/>
                  </a:moveTo>
                  <a:lnTo>
                    <a:pt x="12447588" y="0"/>
                  </a:lnTo>
                  <a:lnTo>
                    <a:pt x="12447588" y="2016073"/>
                  </a:lnTo>
                  <a:lnTo>
                    <a:pt x="0" y="2016073"/>
                  </a:lnTo>
                  <a:close/>
                </a:path>
              </a:pathLst>
            </a:custGeom>
            <a:solidFill>
              <a:srgbClr val="000000">
                <a:alpha val="0"/>
              </a:srgbClr>
            </a:solidFill>
          </p:spPr>
          <p:txBody>
            <a:bodyPr/>
            <a:lstStyle/>
            <a:p>
              <a:endParaRPr lang="en-US"/>
            </a:p>
          </p:txBody>
        </p:sp>
        <p:sp>
          <p:nvSpPr>
            <p:cNvPr id="17" name="TextBox 17"/>
            <p:cNvSpPr txBox="1"/>
            <p:nvPr/>
          </p:nvSpPr>
          <p:spPr>
            <a:xfrm>
              <a:off x="0" y="-104775"/>
              <a:ext cx="12447588" cy="2120849"/>
            </a:xfrm>
            <a:prstGeom prst="rect">
              <a:avLst/>
            </a:prstGeom>
          </p:spPr>
          <p:txBody>
            <a:bodyPr lIns="0" tIns="0" rIns="0" bIns="0" rtlCol="0" anchor="t"/>
            <a:lstStyle/>
            <a:p>
              <a:pPr marL="840409" lvl="2" indent="-280136" algn="l">
                <a:lnSpc>
                  <a:spcPts val="4054"/>
                </a:lnSpc>
                <a:buFont typeface="Arial"/>
                <a:buChar char="⚬"/>
              </a:pPr>
              <a:r>
                <a:rPr lang="en-US" sz="2499" spc="-51">
                  <a:solidFill>
                    <a:srgbClr val="272525"/>
                  </a:solidFill>
                  <a:latin typeface="Source Sans Pro"/>
                  <a:ea typeface="Source Sans Pro"/>
                  <a:cs typeface="Source Sans Pro"/>
                  <a:sym typeface="Source Sans Pro"/>
                </a:rPr>
                <a:t>Teach </a:t>
              </a:r>
              <a:r>
                <a:rPr lang="en-US" sz="2499" b="1" spc="-51">
                  <a:solidFill>
                    <a:srgbClr val="272525"/>
                  </a:solidFill>
                  <a:latin typeface="Source Sans Pro Bold"/>
                  <a:ea typeface="Source Sans Pro Bold"/>
                  <a:cs typeface="Source Sans Pro Bold"/>
                  <a:sym typeface="Source Sans Pro Bold"/>
                </a:rPr>
                <a:t>gradual implementation</a:t>
              </a:r>
              <a:r>
                <a:rPr lang="en-US" sz="2499" spc="-51">
                  <a:solidFill>
                    <a:srgbClr val="272525"/>
                  </a:solidFill>
                  <a:latin typeface="Source Sans Pro"/>
                  <a:ea typeface="Source Sans Pro"/>
                  <a:cs typeface="Source Sans Pro"/>
                  <a:sym typeface="Source Sans Pro"/>
                </a:rPr>
                <a:t> of mindful eating, incorporating techniques such as </a:t>
              </a:r>
              <a:r>
                <a:rPr lang="en-US" sz="2499" b="1" spc="-51">
                  <a:solidFill>
                    <a:srgbClr val="272525"/>
                  </a:solidFill>
                  <a:latin typeface="Source Sans Pro Bold"/>
                  <a:ea typeface="Source Sans Pro Bold"/>
                  <a:cs typeface="Source Sans Pro Bold"/>
                  <a:sym typeface="Source Sans Pro Bold"/>
                </a:rPr>
                <a:t>slowing down meals, reducing distractions, and tuning into physical hunger versus emotional cravings</a:t>
              </a:r>
              <a:r>
                <a:rPr lang="en-US" sz="2499" spc="-51">
                  <a:solidFill>
                    <a:srgbClr val="272525"/>
                  </a:solidFill>
                  <a:latin typeface="Source Sans Pro"/>
                  <a:ea typeface="Source Sans Pro"/>
                  <a:cs typeface="Source Sans Pro"/>
                  <a:sym typeface="Source Sans Pro"/>
                </a:rPr>
                <a:t>.</a:t>
              </a:r>
            </a:p>
          </p:txBody>
        </p:sp>
      </p:grpSp>
      <p:grpSp>
        <p:nvGrpSpPr>
          <p:cNvPr id="18" name="Group 18"/>
          <p:cNvGrpSpPr/>
          <p:nvPr/>
        </p:nvGrpSpPr>
        <p:grpSpPr>
          <a:xfrm>
            <a:off x="743545" y="7584838"/>
            <a:ext cx="9335691" cy="2026405"/>
            <a:chOff x="0" y="0"/>
            <a:chExt cx="12447588" cy="2701874"/>
          </a:xfrm>
        </p:grpSpPr>
        <p:sp>
          <p:nvSpPr>
            <p:cNvPr id="19" name="Freeform 19"/>
            <p:cNvSpPr/>
            <p:nvPr/>
          </p:nvSpPr>
          <p:spPr>
            <a:xfrm>
              <a:off x="0" y="0"/>
              <a:ext cx="12447588" cy="2701874"/>
            </a:xfrm>
            <a:custGeom>
              <a:avLst/>
              <a:gdLst/>
              <a:ahLst/>
              <a:cxnLst/>
              <a:rect l="l" t="t" r="r" b="b"/>
              <a:pathLst>
                <a:path w="12447588" h="2701874">
                  <a:moveTo>
                    <a:pt x="0" y="0"/>
                  </a:moveTo>
                  <a:lnTo>
                    <a:pt x="12447588" y="0"/>
                  </a:lnTo>
                  <a:lnTo>
                    <a:pt x="12447588" y="2701874"/>
                  </a:lnTo>
                  <a:lnTo>
                    <a:pt x="0" y="2701874"/>
                  </a:lnTo>
                  <a:close/>
                </a:path>
              </a:pathLst>
            </a:custGeom>
            <a:solidFill>
              <a:srgbClr val="000000">
                <a:alpha val="0"/>
              </a:srgbClr>
            </a:solidFill>
          </p:spPr>
          <p:txBody>
            <a:bodyPr/>
            <a:lstStyle/>
            <a:p>
              <a:endParaRPr lang="en-US"/>
            </a:p>
          </p:txBody>
        </p:sp>
        <p:sp>
          <p:nvSpPr>
            <p:cNvPr id="20" name="TextBox 20"/>
            <p:cNvSpPr txBox="1"/>
            <p:nvPr/>
          </p:nvSpPr>
          <p:spPr>
            <a:xfrm>
              <a:off x="0" y="-104775"/>
              <a:ext cx="12447588" cy="2806649"/>
            </a:xfrm>
            <a:prstGeom prst="rect">
              <a:avLst/>
            </a:prstGeom>
          </p:spPr>
          <p:txBody>
            <a:bodyPr lIns="0" tIns="0" rIns="0" bIns="0" rtlCol="0" anchor="t"/>
            <a:lstStyle/>
            <a:p>
              <a:pPr marL="840409" lvl="2" indent="-280136" algn="l">
                <a:lnSpc>
                  <a:spcPts val="4054"/>
                </a:lnSpc>
                <a:buFont typeface="Arial"/>
                <a:buChar char="⚬"/>
              </a:pPr>
              <a:r>
                <a:rPr lang="en-US" sz="2499" spc="-51" dirty="0">
                  <a:solidFill>
                    <a:srgbClr val="272525"/>
                  </a:solidFill>
                  <a:latin typeface="Source Sans Pro"/>
                  <a:ea typeface="Source Sans Pro"/>
                  <a:cs typeface="Source Sans Pro"/>
                  <a:sym typeface="Source Sans Pro"/>
                </a:rPr>
                <a:t>Reinforce that mindful eating is </a:t>
              </a:r>
              <a:r>
                <a:rPr lang="en-US" sz="2499" b="1" spc="-51" dirty="0">
                  <a:solidFill>
                    <a:srgbClr val="272525"/>
                  </a:solidFill>
                  <a:latin typeface="Source Sans Pro Bold"/>
                  <a:ea typeface="Source Sans Pro Bold"/>
                  <a:cs typeface="Source Sans Pro Bold"/>
                  <a:sym typeface="Source Sans Pro Bold"/>
                </a:rPr>
                <a:t>not about restricting food</a:t>
              </a:r>
              <a:r>
                <a:rPr lang="en-US" sz="2499" spc="-51" dirty="0">
                  <a:solidFill>
                    <a:srgbClr val="272525"/>
                  </a:solidFill>
                  <a:latin typeface="Source Sans Pro"/>
                  <a:ea typeface="Source Sans Pro"/>
                  <a:cs typeface="Source Sans Pro"/>
                  <a:sym typeface="Source Sans Pro"/>
                </a:rPr>
                <a:t>, but about </a:t>
              </a:r>
              <a:r>
                <a:rPr lang="en-US" sz="2499" b="1" spc="-51" dirty="0">
                  <a:solidFill>
                    <a:srgbClr val="272525"/>
                  </a:solidFill>
                  <a:latin typeface="Source Sans Pro Bold"/>
                  <a:ea typeface="Source Sans Pro Bold"/>
                  <a:cs typeface="Source Sans Pro Bold"/>
                  <a:sym typeface="Source Sans Pro Bold"/>
                </a:rPr>
                <a:t>improving self-awareness, self-regulation, and fostering a positive relationship with food through respecting preferences and enjoyment</a:t>
              </a:r>
              <a:r>
                <a:rPr lang="en-US" sz="2499" spc="-51" dirty="0">
                  <a:solidFill>
                    <a:srgbClr val="272525"/>
                  </a:solidFill>
                  <a:latin typeface="Source Sans Pro"/>
                  <a:ea typeface="Source Sans Pro"/>
                  <a:cs typeface="Source Sans Pro"/>
                  <a:sym typeface="Source Sans Pro"/>
                </a:rPr>
                <a:t>.</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p:cNvSpPr/>
          <p:nvPr/>
        </p:nvSpPr>
        <p:spPr>
          <a:xfrm>
            <a:off x="11016611" y="0"/>
            <a:ext cx="7398586" cy="10287000"/>
          </a:xfrm>
          <a:custGeom>
            <a:avLst/>
            <a:gdLst/>
            <a:ahLst/>
            <a:cxnLst/>
            <a:rect l="l" t="t" r="r" b="b"/>
            <a:pathLst>
              <a:path w="7398586" h="10287000">
                <a:moveTo>
                  <a:pt x="0" y="0"/>
                </a:moveTo>
                <a:lnTo>
                  <a:pt x="7398586" y="0"/>
                </a:lnTo>
                <a:lnTo>
                  <a:pt x="7398586" y="10287000"/>
                </a:lnTo>
                <a:lnTo>
                  <a:pt x="0" y="10287000"/>
                </a:lnTo>
                <a:lnTo>
                  <a:pt x="0" y="0"/>
                </a:lnTo>
                <a:close/>
              </a:path>
            </a:pathLst>
          </a:custGeom>
          <a:blipFill>
            <a:blip r:embed="rId4"/>
            <a:stretch>
              <a:fillRect l="-40311" r="-68248"/>
            </a:stretch>
          </a:blipFill>
        </p:spPr>
        <p:txBody>
          <a:bodyPr/>
          <a:lstStyle/>
          <a:p>
            <a:endParaRPr lang="en-US"/>
          </a:p>
        </p:txBody>
      </p:sp>
      <p:grpSp>
        <p:nvGrpSpPr>
          <p:cNvPr id="6" name="Group 6"/>
          <p:cNvGrpSpPr/>
          <p:nvPr/>
        </p:nvGrpSpPr>
        <p:grpSpPr>
          <a:xfrm>
            <a:off x="886420" y="706785"/>
            <a:ext cx="10999347" cy="639508"/>
            <a:chOff x="0" y="0"/>
            <a:chExt cx="14665796" cy="852678"/>
          </a:xfrm>
        </p:grpSpPr>
        <p:sp>
          <p:nvSpPr>
            <p:cNvPr id="7" name="Freeform 7"/>
            <p:cNvSpPr/>
            <p:nvPr/>
          </p:nvSpPr>
          <p:spPr>
            <a:xfrm>
              <a:off x="0" y="0"/>
              <a:ext cx="14665796" cy="852678"/>
            </a:xfrm>
            <a:custGeom>
              <a:avLst/>
              <a:gdLst/>
              <a:ahLst/>
              <a:cxnLst/>
              <a:rect l="l" t="t" r="r" b="b"/>
              <a:pathLst>
                <a:path w="14665796" h="852678">
                  <a:moveTo>
                    <a:pt x="0" y="0"/>
                  </a:moveTo>
                  <a:lnTo>
                    <a:pt x="14665796" y="0"/>
                  </a:lnTo>
                  <a:lnTo>
                    <a:pt x="14665796" y="852678"/>
                  </a:lnTo>
                  <a:lnTo>
                    <a:pt x="0" y="852678"/>
                  </a:lnTo>
                  <a:close/>
                </a:path>
              </a:pathLst>
            </a:custGeom>
            <a:solidFill>
              <a:srgbClr val="000000">
                <a:alpha val="0"/>
              </a:srgbClr>
            </a:solidFill>
          </p:spPr>
          <p:txBody>
            <a:bodyPr/>
            <a:lstStyle/>
            <a:p>
              <a:endParaRPr lang="en-US"/>
            </a:p>
          </p:txBody>
        </p:sp>
        <p:sp>
          <p:nvSpPr>
            <p:cNvPr id="8" name="TextBox 8"/>
            <p:cNvSpPr txBox="1"/>
            <p:nvPr/>
          </p:nvSpPr>
          <p:spPr>
            <a:xfrm>
              <a:off x="0" y="66675"/>
              <a:ext cx="14665796" cy="786003"/>
            </a:xfrm>
            <a:prstGeom prst="rect">
              <a:avLst/>
            </a:prstGeom>
          </p:spPr>
          <p:txBody>
            <a:bodyPr lIns="0" tIns="0" rIns="0" bIns="0" rtlCol="0" anchor="t"/>
            <a:lstStyle/>
            <a:p>
              <a:pPr algn="l">
                <a:lnSpc>
                  <a:spcPts val="3500"/>
                </a:lnSpc>
              </a:pPr>
              <a:r>
                <a:rPr lang="en-US" sz="3500" b="1" spc="-56">
                  <a:solidFill>
                    <a:srgbClr val="D73AD7"/>
                  </a:solidFill>
                  <a:latin typeface="Source Serif Pro Bold"/>
                  <a:ea typeface="Source Serif Pro Bold"/>
                  <a:cs typeface="Source Serif Pro Bold"/>
                  <a:sym typeface="Source Serif Pro Bold"/>
                </a:rPr>
                <a:t>Practical Tools and Strategies for Implementation</a:t>
              </a:r>
            </a:p>
          </p:txBody>
        </p:sp>
      </p:grpSp>
      <p:grpSp>
        <p:nvGrpSpPr>
          <p:cNvPr id="9" name="Group 9"/>
          <p:cNvGrpSpPr/>
          <p:nvPr/>
        </p:nvGrpSpPr>
        <p:grpSpPr>
          <a:xfrm>
            <a:off x="743324" y="1566414"/>
            <a:ext cx="8400676" cy="457123"/>
            <a:chOff x="0" y="0"/>
            <a:chExt cx="11200902" cy="609497"/>
          </a:xfrm>
        </p:grpSpPr>
        <p:sp>
          <p:nvSpPr>
            <p:cNvPr id="10" name="Freeform 10"/>
            <p:cNvSpPr/>
            <p:nvPr/>
          </p:nvSpPr>
          <p:spPr>
            <a:xfrm>
              <a:off x="0" y="0"/>
              <a:ext cx="11200902" cy="609497"/>
            </a:xfrm>
            <a:custGeom>
              <a:avLst/>
              <a:gdLst/>
              <a:ahLst/>
              <a:cxnLst/>
              <a:rect l="l" t="t" r="r" b="b"/>
              <a:pathLst>
                <a:path w="11200902" h="609497">
                  <a:moveTo>
                    <a:pt x="0" y="0"/>
                  </a:moveTo>
                  <a:lnTo>
                    <a:pt x="11200902" y="0"/>
                  </a:lnTo>
                  <a:lnTo>
                    <a:pt x="11200902" y="609497"/>
                  </a:lnTo>
                  <a:lnTo>
                    <a:pt x="0" y="609497"/>
                  </a:lnTo>
                  <a:close/>
                </a:path>
              </a:pathLst>
            </a:custGeom>
            <a:solidFill>
              <a:srgbClr val="000000">
                <a:alpha val="0"/>
              </a:srgbClr>
            </a:solidFill>
          </p:spPr>
          <p:txBody>
            <a:bodyPr/>
            <a:lstStyle/>
            <a:p>
              <a:endParaRPr lang="en-US"/>
            </a:p>
          </p:txBody>
        </p:sp>
        <p:sp>
          <p:nvSpPr>
            <p:cNvPr id="11" name="TextBox 11"/>
            <p:cNvSpPr txBox="1"/>
            <p:nvPr/>
          </p:nvSpPr>
          <p:spPr>
            <a:xfrm>
              <a:off x="0" y="-19050"/>
              <a:ext cx="11200902" cy="628547"/>
            </a:xfrm>
            <a:prstGeom prst="rect">
              <a:avLst/>
            </a:prstGeom>
          </p:spPr>
          <p:txBody>
            <a:bodyPr lIns="0" tIns="0" rIns="0" bIns="0" rtlCol="0" anchor="t"/>
            <a:lstStyle/>
            <a:p>
              <a:pPr algn="l">
                <a:lnSpc>
                  <a:spcPts val="3108"/>
                </a:lnSpc>
              </a:pPr>
              <a:r>
                <a:rPr lang="en-US" sz="2499" b="1" spc="-51">
                  <a:solidFill>
                    <a:srgbClr val="000000"/>
                  </a:solidFill>
                  <a:latin typeface="Source Serif Pro Bold"/>
                  <a:ea typeface="Source Serif Pro Bold"/>
                  <a:cs typeface="Source Serif Pro Bold"/>
                  <a:sym typeface="Source Serif Pro Bold"/>
                </a:rPr>
                <a:t>🔹</a:t>
              </a:r>
              <a:r>
                <a:rPr lang="en-US" sz="2499" b="1" spc="-51">
                  <a:solidFill>
                    <a:srgbClr val="D73AD7"/>
                  </a:solidFill>
                  <a:latin typeface="Source Serif Pro Bold"/>
                  <a:ea typeface="Source Serif Pro Bold"/>
                  <a:cs typeface="Source Serif Pro Bold"/>
                  <a:sym typeface="Source Serif Pro Bold"/>
                </a:rPr>
                <a:t> Create a Discussion-Based Learning Environment</a:t>
              </a:r>
            </a:p>
          </p:txBody>
        </p:sp>
      </p:grpSp>
      <p:grpSp>
        <p:nvGrpSpPr>
          <p:cNvPr id="12" name="Group 12"/>
          <p:cNvGrpSpPr/>
          <p:nvPr/>
        </p:nvGrpSpPr>
        <p:grpSpPr>
          <a:xfrm>
            <a:off x="886420" y="2168426"/>
            <a:ext cx="9657160" cy="405259"/>
            <a:chOff x="0" y="0"/>
            <a:chExt cx="12876213" cy="540345"/>
          </a:xfrm>
        </p:grpSpPr>
        <p:sp>
          <p:nvSpPr>
            <p:cNvPr id="13" name="Freeform 13"/>
            <p:cNvSpPr/>
            <p:nvPr/>
          </p:nvSpPr>
          <p:spPr>
            <a:xfrm>
              <a:off x="0" y="0"/>
              <a:ext cx="12876213" cy="540345"/>
            </a:xfrm>
            <a:custGeom>
              <a:avLst/>
              <a:gdLst/>
              <a:ahLst/>
              <a:cxnLst/>
              <a:rect l="l" t="t" r="r" b="b"/>
              <a:pathLst>
                <a:path w="12876213" h="540345">
                  <a:moveTo>
                    <a:pt x="0" y="0"/>
                  </a:moveTo>
                  <a:lnTo>
                    <a:pt x="12876213" y="0"/>
                  </a:lnTo>
                  <a:lnTo>
                    <a:pt x="12876213" y="540345"/>
                  </a:lnTo>
                  <a:lnTo>
                    <a:pt x="0" y="540345"/>
                  </a:lnTo>
                  <a:close/>
                </a:path>
              </a:pathLst>
            </a:custGeom>
            <a:solidFill>
              <a:srgbClr val="000000">
                <a:alpha val="0"/>
              </a:srgbClr>
            </a:solidFill>
          </p:spPr>
          <p:txBody>
            <a:bodyPr/>
            <a:lstStyle/>
            <a:p>
              <a:endParaRPr lang="en-US"/>
            </a:p>
          </p:txBody>
        </p:sp>
        <p:sp>
          <p:nvSpPr>
            <p:cNvPr id="14" name="TextBox 14"/>
            <p:cNvSpPr txBox="1"/>
            <p:nvPr/>
          </p:nvSpPr>
          <p:spPr>
            <a:xfrm>
              <a:off x="0" y="-85725"/>
              <a:ext cx="12876213" cy="626070"/>
            </a:xfrm>
            <a:prstGeom prst="rect">
              <a:avLst/>
            </a:prstGeom>
          </p:spPr>
          <p:txBody>
            <a:bodyPr lIns="0" tIns="0" rIns="0" bIns="0" rtlCol="0" anchor="t"/>
            <a:lstStyle/>
            <a:p>
              <a:pPr marL="744078" lvl="2" indent="-248026" algn="l">
                <a:lnSpc>
                  <a:spcPts val="3290"/>
                </a:lnSpc>
                <a:buFont typeface="Arial"/>
                <a:buChar char="⚬"/>
              </a:pPr>
              <a:r>
                <a:rPr lang="en-US" sz="2000" spc="-41">
                  <a:solidFill>
                    <a:srgbClr val="272525"/>
                  </a:solidFill>
                  <a:latin typeface="Source Sans Pro"/>
                  <a:ea typeface="Source Sans Pro"/>
                  <a:cs typeface="Source Sans Pro"/>
                  <a:sym typeface="Source Sans Pro"/>
                </a:rPr>
                <a:t>Encourage </a:t>
              </a:r>
              <a:r>
                <a:rPr lang="en-US" sz="2000" b="1" spc="-41">
                  <a:solidFill>
                    <a:srgbClr val="272525"/>
                  </a:solidFill>
                  <a:latin typeface="Source Sans Pro Bold"/>
                  <a:ea typeface="Source Sans Pro Bold"/>
                  <a:cs typeface="Source Sans Pro Bold"/>
                  <a:sym typeface="Source Sans Pro Bold"/>
                </a:rPr>
                <a:t>open conversations</a:t>
              </a:r>
              <a:r>
                <a:rPr lang="en-US" sz="2000" spc="-41">
                  <a:solidFill>
                    <a:srgbClr val="272525"/>
                  </a:solidFill>
                  <a:latin typeface="Source Sans Pro"/>
                  <a:ea typeface="Source Sans Pro"/>
                  <a:cs typeface="Source Sans Pro"/>
                  <a:sym typeface="Source Sans Pro"/>
                </a:rPr>
                <a:t> rather than </a:t>
              </a:r>
              <a:r>
                <a:rPr lang="en-US" sz="2000" b="1" spc="-41">
                  <a:solidFill>
                    <a:srgbClr val="272525"/>
                  </a:solidFill>
                  <a:latin typeface="Source Sans Pro Bold"/>
                  <a:ea typeface="Source Sans Pro Bold"/>
                  <a:cs typeface="Source Sans Pro Bold"/>
                  <a:sym typeface="Source Sans Pro Bold"/>
                </a:rPr>
                <a:t>lecture-style teaching</a:t>
              </a:r>
              <a:r>
                <a:rPr lang="en-US" sz="2000" spc="-41">
                  <a:solidFill>
                    <a:srgbClr val="272525"/>
                  </a:solidFill>
                  <a:latin typeface="Source Sans Pro"/>
                  <a:ea typeface="Source Sans Pro"/>
                  <a:cs typeface="Source Sans Pro"/>
                  <a:sym typeface="Source Sans Pro"/>
                </a:rPr>
                <a:t>.</a:t>
              </a:r>
            </a:p>
          </p:txBody>
        </p:sp>
      </p:grpSp>
      <p:grpSp>
        <p:nvGrpSpPr>
          <p:cNvPr id="15" name="Group 15"/>
          <p:cNvGrpSpPr/>
          <p:nvPr/>
        </p:nvGrpSpPr>
        <p:grpSpPr>
          <a:xfrm>
            <a:off x="886420" y="2662238"/>
            <a:ext cx="9657160" cy="810518"/>
            <a:chOff x="0" y="0"/>
            <a:chExt cx="12876213" cy="1080690"/>
          </a:xfrm>
        </p:grpSpPr>
        <p:sp>
          <p:nvSpPr>
            <p:cNvPr id="16" name="Freeform 16"/>
            <p:cNvSpPr/>
            <p:nvPr/>
          </p:nvSpPr>
          <p:spPr>
            <a:xfrm>
              <a:off x="0" y="0"/>
              <a:ext cx="12876213" cy="1080690"/>
            </a:xfrm>
            <a:custGeom>
              <a:avLst/>
              <a:gdLst/>
              <a:ahLst/>
              <a:cxnLst/>
              <a:rect l="l" t="t" r="r" b="b"/>
              <a:pathLst>
                <a:path w="12876213" h="1080690">
                  <a:moveTo>
                    <a:pt x="0" y="0"/>
                  </a:moveTo>
                  <a:lnTo>
                    <a:pt x="12876213" y="0"/>
                  </a:lnTo>
                  <a:lnTo>
                    <a:pt x="12876213" y="1080690"/>
                  </a:lnTo>
                  <a:lnTo>
                    <a:pt x="0" y="1080690"/>
                  </a:lnTo>
                  <a:close/>
                </a:path>
              </a:pathLst>
            </a:custGeom>
            <a:solidFill>
              <a:srgbClr val="000000">
                <a:alpha val="0"/>
              </a:srgbClr>
            </a:solidFill>
          </p:spPr>
          <p:txBody>
            <a:bodyPr/>
            <a:lstStyle/>
            <a:p>
              <a:endParaRPr lang="en-US"/>
            </a:p>
          </p:txBody>
        </p:sp>
        <p:sp>
          <p:nvSpPr>
            <p:cNvPr id="17" name="TextBox 17"/>
            <p:cNvSpPr txBox="1"/>
            <p:nvPr/>
          </p:nvSpPr>
          <p:spPr>
            <a:xfrm>
              <a:off x="0" y="-85725"/>
              <a:ext cx="12876213" cy="1166415"/>
            </a:xfrm>
            <a:prstGeom prst="rect">
              <a:avLst/>
            </a:prstGeom>
          </p:spPr>
          <p:txBody>
            <a:bodyPr lIns="0" tIns="0" rIns="0" bIns="0" rtlCol="0" anchor="t"/>
            <a:lstStyle/>
            <a:p>
              <a:pPr marL="744078" lvl="2" indent="-248026" algn="l">
                <a:lnSpc>
                  <a:spcPts val="3290"/>
                </a:lnSpc>
                <a:buFont typeface="Arial"/>
                <a:buChar char="⚬"/>
              </a:pPr>
              <a:r>
                <a:rPr lang="en-US" sz="2000" spc="-41">
                  <a:solidFill>
                    <a:srgbClr val="272525"/>
                  </a:solidFill>
                  <a:latin typeface="Source Sans Pro"/>
                  <a:ea typeface="Source Sans Pro"/>
                  <a:cs typeface="Source Sans Pro"/>
                  <a:sym typeface="Source Sans Pro"/>
                </a:rPr>
                <a:t>Treat participants as </a:t>
              </a:r>
              <a:r>
                <a:rPr lang="en-US" sz="2000" b="1" spc="-41">
                  <a:solidFill>
                    <a:srgbClr val="272525"/>
                  </a:solidFill>
                  <a:latin typeface="Source Sans Pro Bold"/>
                  <a:ea typeface="Source Sans Pro Bold"/>
                  <a:cs typeface="Source Sans Pro Bold"/>
                  <a:sym typeface="Source Sans Pro Bold"/>
                </a:rPr>
                <a:t>experts in their own experience</a:t>
              </a:r>
              <a:r>
                <a:rPr lang="en-US" sz="2000" spc="-41">
                  <a:solidFill>
                    <a:srgbClr val="272525"/>
                  </a:solidFill>
                  <a:latin typeface="Source Sans Pro"/>
                  <a:ea typeface="Source Sans Pro"/>
                  <a:cs typeface="Source Sans Pro"/>
                  <a:sym typeface="Source Sans Pro"/>
                </a:rPr>
                <a:t>, making space for </a:t>
              </a:r>
              <a:r>
                <a:rPr lang="en-US" sz="2000" b="1" spc="-41">
                  <a:solidFill>
                    <a:srgbClr val="272525"/>
                  </a:solidFill>
                  <a:latin typeface="Source Sans Pro Bold"/>
                  <a:ea typeface="Source Sans Pro Bold"/>
                  <a:cs typeface="Source Sans Pro Bold"/>
                  <a:sym typeface="Source Sans Pro Bold"/>
                </a:rPr>
                <a:t>self-reflection</a:t>
              </a:r>
              <a:r>
                <a:rPr lang="en-US" sz="2000" spc="-41">
                  <a:solidFill>
                    <a:srgbClr val="272525"/>
                  </a:solidFill>
                  <a:latin typeface="Source Sans Pro"/>
                  <a:ea typeface="Source Sans Pro"/>
                  <a:cs typeface="Source Sans Pro"/>
                  <a:sym typeface="Source Sans Pro"/>
                </a:rPr>
                <a:t> and </a:t>
              </a:r>
              <a:r>
                <a:rPr lang="en-US" sz="2000" b="1" spc="-41">
                  <a:solidFill>
                    <a:srgbClr val="272525"/>
                  </a:solidFill>
                  <a:latin typeface="Source Sans Pro Bold"/>
                  <a:ea typeface="Source Sans Pro Bold"/>
                  <a:cs typeface="Source Sans Pro Bold"/>
                  <a:sym typeface="Source Sans Pro Bold"/>
                </a:rPr>
                <a:t>shared learning</a:t>
              </a:r>
              <a:r>
                <a:rPr lang="en-US" sz="2000" spc="-41">
                  <a:solidFill>
                    <a:srgbClr val="272525"/>
                  </a:solidFill>
                  <a:latin typeface="Source Sans Pro"/>
                  <a:ea typeface="Source Sans Pro"/>
                  <a:cs typeface="Source Sans Pro"/>
                  <a:sym typeface="Source Sans Pro"/>
                </a:rPr>
                <a:t>.</a:t>
              </a:r>
            </a:p>
          </p:txBody>
        </p:sp>
      </p:grpSp>
      <p:grpSp>
        <p:nvGrpSpPr>
          <p:cNvPr id="18" name="Group 18"/>
          <p:cNvGrpSpPr/>
          <p:nvPr/>
        </p:nvGrpSpPr>
        <p:grpSpPr>
          <a:xfrm>
            <a:off x="886420" y="3691830"/>
            <a:ext cx="5499673" cy="457123"/>
            <a:chOff x="0" y="0"/>
            <a:chExt cx="7332898" cy="609497"/>
          </a:xfrm>
        </p:grpSpPr>
        <p:sp>
          <p:nvSpPr>
            <p:cNvPr id="19" name="Freeform 19"/>
            <p:cNvSpPr/>
            <p:nvPr/>
          </p:nvSpPr>
          <p:spPr>
            <a:xfrm>
              <a:off x="0" y="0"/>
              <a:ext cx="7332898" cy="609497"/>
            </a:xfrm>
            <a:custGeom>
              <a:avLst/>
              <a:gdLst/>
              <a:ahLst/>
              <a:cxnLst/>
              <a:rect l="l" t="t" r="r" b="b"/>
              <a:pathLst>
                <a:path w="7332898" h="609497">
                  <a:moveTo>
                    <a:pt x="0" y="0"/>
                  </a:moveTo>
                  <a:lnTo>
                    <a:pt x="7332898" y="0"/>
                  </a:lnTo>
                  <a:lnTo>
                    <a:pt x="7332898" y="609497"/>
                  </a:lnTo>
                  <a:lnTo>
                    <a:pt x="0" y="609497"/>
                  </a:lnTo>
                  <a:close/>
                </a:path>
              </a:pathLst>
            </a:custGeom>
            <a:solidFill>
              <a:srgbClr val="000000">
                <a:alpha val="0"/>
              </a:srgbClr>
            </a:solidFill>
          </p:spPr>
          <p:txBody>
            <a:bodyPr/>
            <a:lstStyle/>
            <a:p>
              <a:endParaRPr lang="en-US"/>
            </a:p>
          </p:txBody>
        </p:sp>
        <p:sp>
          <p:nvSpPr>
            <p:cNvPr id="20" name="TextBox 20"/>
            <p:cNvSpPr txBox="1"/>
            <p:nvPr/>
          </p:nvSpPr>
          <p:spPr>
            <a:xfrm>
              <a:off x="0" y="-19050"/>
              <a:ext cx="7332898" cy="628547"/>
            </a:xfrm>
            <a:prstGeom prst="rect">
              <a:avLst/>
            </a:prstGeom>
          </p:spPr>
          <p:txBody>
            <a:bodyPr lIns="0" tIns="0" rIns="0" bIns="0" rtlCol="0" anchor="t"/>
            <a:lstStyle/>
            <a:p>
              <a:pPr algn="l">
                <a:lnSpc>
                  <a:spcPts val="3108"/>
                </a:lnSpc>
              </a:pPr>
              <a:r>
                <a:rPr lang="en-US" sz="2499" b="1" spc="-51">
                  <a:solidFill>
                    <a:srgbClr val="000000"/>
                  </a:solidFill>
                  <a:latin typeface="Source Serif Pro Bold"/>
                  <a:ea typeface="Source Serif Pro Bold"/>
                  <a:cs typeface="Source Serif Pro Bold"/>
                  <a:sym typeface="Source Serif Pro Bold"/>
                </a:rPr>
                <a:t>🔹</a:t>
              </a:r>
              <a:r>
                <a:rPr lang="en-US" sz="2499" b="1" spc="-51">
                  <a:solidFill>
                    <a:srgbClr val="D73AD7"/>
                  </a:solidFill>
                  <a:latin typeface="Source Serif Pro Bold"/>
                  <a:ea typeface="Source Serif Pro Bold"/>
                  <a:cs typeface="Source Serif Pro Bold"/>
                  <a:sym typeface="Source Serif Pro Bold"/>
                </a:rPr>
                <a:t> Use Relatable Examples</a:t>
              </a:r>
            </a:p>
          </p:txBody>
        </p:sp>
      </p:grpSp>
      <p:grpSp>
        <p:nvGrpSpPr>
          <p:cNvPr id="21" name="Group 21"/>
          <p:cNvGrpSpPr/>
          <p:nvPr/>
        </p:nvGrpSpPr>
        <p:grpSpPr>
          <a:xfrm>
            <a:off x="886420" y="4321820"/>
            <a:ext cx="9657160" cy="810518"/>
            <a:chOff x="0" y="0"/>
            <a:chExt cx="12876213" cy="1080690"/>
          </a:xfrm>
        </p:grpSpPr>
        <p:sp>
          <p:nvSpPr>
            <p:cNvPr id="22" name="Freeform 22"/>
            <p:cNvSpPr/>
            <p:nvPr/>
          </p:nvSpPr>
          <p:spPr>
            <a:xfrm>
              <a:off x="0" y="0"/>
              <a:ext cx="12876213" cy="1080690"/>
            </a:xfrm>
            <a:custGeom>
              <a:avLst/>
              <a:gdLst/>
              <a:ahLst/>
              <a:cxnLst/>
              <a:rect l="l" t="t" r="r" b="b"/>
              <a:pathLst>
                <a:path w="12876213" h="1080690">
                  <a:moveTo>
                    <a:pt x="0" y="0"/>
                  </a:moveTo>
                  <a:lnTo>
                    <a:pt x="12876213" y="0"/>
                  </a:lnTo>
                  <a:lnTo>
                    <a:pt x="12876213" y="1080690"/>
                  </a:lnTo>
                  <a:lnTo>
                    <a:pt x="0" y="1080690"/>
                  </a:lnTo>
                  <a:close/>
                </a:path>
              </a:pathLst>
            </a:custGeom>
            <a:solidFill>
              <a:srgbClr val="000000">
                <a:alpha val="0"/>
              </a:srgbClr>
            </a:solidFill>
          </p:spPr>
          <p:txBody>
            <a:bodyPr/>
            <a:lstStyle/>
            <a:p>
              <a:endParaRPr lang="en-US"/>
            </a:p>
          </p:txBody>
        </p:sp>
        <p:sp>
          <p:nvSpPr>
            <p:cNvPr id="23" name="TextBox 23"/>
            <p:cNvSpPr txBox="1"/>
            <p:nvPr/>
          </p:nvSpPr>
          <p:spPr>
            <a:xfrm>
              <a:off x="0" y="-85725"/>
              <a:ext cx="12876213" cy="1166415"/>
            </a:xfrm>
            <a:prstGeom prst="rect">
              <a:avLst/>
            </a:prstGeom>
          </p:spPr>
          <p:txBody>
            <a:bodyPr lIns="0" tIns="0" rIns="0" bIns="0" rtlCol="0" anchor="t"/>
            <a:lstStyle/>
            <a:p>
              <a:pPr marL="744078" lvl="2" indent="-248026" algn="l">
                <a:lnSpc>
                  <a:spcPts val="3290"/>
                </a:lnSpc>
                <a:buFont typeface="Arial"/>
                <a:buChar char="⚬"/>
              </a:pPr>
              <a:r>
                <a:rPr lang="en-US" sz="2000" spc="-41">
                  <a:solidFill>
                    <a:srgbClr val="272525"/>
                  </a:solidFill>
                  <a:latin typeface="Source Sans Pro"/>
                  <a:ea typeface="Source Sans Pro"/>
                  <a:cs typeface="Source Sans Pro"/>
                  <a:sym typeface="Source Sans Pro"/>
                </a:rPr>
                <a:t>Integrate </a:t>
              </a:r>
              <a:r>
                <a:rPr lang="en-US" sz="2000" b="1" spc="-41">
                  <a:solidFill>
                    <a:srgbClr val="272525"/>
                  </a:solidFill>
                  <a:latin typeface="Source Sans Pro Bold"/>
                  <a:ea typeface="Source Sans Pro Bold"/>
                  <a:cs typeface="Source Sans Pro Bold"/>
                  <a:sym typeface="Source Sans Pro Bold"/>
                </a:rPr>
                <a:t>real-life scenarios</a:t>
              </a:r>
              <a:r>
                <a:rPr lang="en-US" sz="2000" spc="-41">
                  <a:solidFill>
                    <a:srgbClr val="272525"/>
                  </a:solidFill>
                  <a:latin typeface="Source Sans Pro"/>
                  <a:ea typeface="Source Sans Pro"/>
                  <a:cs typeface="Source Sans Pro"/>
                  <a:sym typeface="Source Sans Pro"/>
                </a:rPr>
                <a:t> to make abstract concepts more tangible (use their cultural foods as examples).</a:t>
              </a:r>
            </a:p>
          </p:txBody>
        </p:sp>
      </p:grpSp>
      <p:grpSp>
        <p:nvGrpSpPr>
          <p:cNvPr id="24" name="Group 24"/>
          <p:cNvGrpSpPr/>
          <p:nvPr/>
        </p:nvGrpSpPr>
        <p:grpSpPr>
          <a:xfrm>
            <a:off x="886420" y="5218062"/>
            <a:ext cx="9657160" cy="1215778"/>
            <a:chOff x="0" y="0"/>
            <a:chExt cx="12876213" cy="1621037"/>
          </a:xfrm>
        </p:grpSpPr>
        <p:sp>
          <p:nvSpPr>
            <p:cNvPr id="25" name="Freeform 25"/>
            <p:cNvSpPr/>
            <p:nvPr/>
          </p:nvSpPr>
          <p:spPr>
            <a:xfrm>
              <a:off x="0" y="0"/>
              <a:ext cx="12876213" cy="1621037"/>
            </a:xfrm>
            <a:custGeom>
              <a:avLst/>
              <a:gdLst/>
              <a:ahLst/>
              <a:cxnLst/>
              <a:rect l="l" t="t" r="r" b="b"/>
              <a:pathLst>
                <a:path w="12876213" h="1621037">
                  <a:moveTo>
                    <a:pt x="0" y="0"/>
                  </a:moveTo>
                  <a:lnTo>
                    <a:pt x="12876213" y="0"/>
                  </a:lnTo>
                  <a:lnTo>
                    <a:pt x="12876213" y="1621037"/>
                  </a:lnTo>
                  <a:lnTo>
                    <a:pt x="0" y="1621037"/>
                  </a:lnTo>
                  <a:close/>
                </a:path>
              </a:pathLst>
            </a:custGeom>
            <a:solidFill>
              <a:srgbClr val="000000">
                <a:alpha val="0"/>
              </a:srgbClr>
            </a:solidFill>
          </p:spPr>
          <p:txBody>
            <a:bodyPr/>
            <a:lstStyle/>
            <a:p>
              <a:endParaRPr lang="en-US"/>
            </a:p>
          </p:txBody>
        </p:sp>
        <p:sp>
          <p:nvSpPr>
            <p:cNvPr id="26" name="TextBox 26"/>
            <p:cNvSpPr txBox="1"/>
            <p:nvPr/>
          </p:nvSpPr>
          <p:spPr>
            <a:xfrm>
              <a:off x="0" y="-85725"/>
              <a:ext cx="12876213" cy="1706762"/>
            </a:xfrm>
            <a:prstGeom prst="rect">
              <a:avLst/>
            </a:prstGeom>
          </p:spPr>
          <p:txBody>
            <a:bodyPr lIns="0" tIns="0" rIns="0" bIns="0" rtlCol="0" anchor="t"/>
            <a:lstStyle/>
            <a:p>
              <a:pPr marL="744078" lvl="2" indent="-248026" algn="l">
                <a:lnSpc>
                  <a:spcPts val="3290"/>
                </a:lnSpc>
                <a:buFont typeface="Arial"/>
                <a:buChar char="⚬"/>
              </a:pPr>
              <a:r>
                <a:rPr lang="en-US" sz="2000" spc="-41">
                  <a:solidFill>
                    <a:srgbClr val="272525"/>
                  </a:solidFill>
                  <a:latin typeface="Source Sans Pro"/>
                  <a:ea typeface="Source Sans Pro"/>
                  <a:cs typeface="Source Sans Pro"/>
                  <a:sym typeface="Source Sans Pro"/>
                </a:rPr>
                <a:t>Facilitate </a:t>
              </a:r>
              <a:r>
                <a:rPr lang="en-US" sz="2000" b="1" spc="-41">
                  <a:solidFill>
                    <a:srgbClr val="272525"/>
                  </a:solidFill>
                  <a:latin typeface="Source Sans Pro Bold"/>
                  <a:ea typeface="Source Sans Pro Bold"/>
                  <a:cs typeface="Source Sans Pro Bold"/>
                  <a:sym typeface="Source Sans Pro Bold"/>
                </a:rPr>
                <a:t>peer discussions</a:t>
              </a:r>
              <a:r>
                <a:rPr lang="en-US" sz="2000" spc="-41">
                  <a:solidFill>
                    <a:srgbClr val="272525"/>
                  </a:solidFill>
                  <a:latin typeface="Source Sans Pro"/>
                  <a:ea typeface="Source Sans Pro"/>
                  <a:cs typeface="Source Sans Pro"/>
                  <a:sym typeface="Source Sans Pro"/>
                </a:rPr>
                <a:t> where participants can share </a:t>
              </a:r>
              <a:r>
                <a:rPr lang="en-US" sz="2000" b="1" spc="-41">
                  <a:solidFill>
                    <a:srgbClr val="272525"/>
                  </a:solidFill>
                  <a:latin typeface="Source Sans Pro Bold"/>
                  <a:ea typeface="Source Sans Pro Bold"/>
                  <a:cs typeface="Source Sans Pro Bold"/>
                  <a:sym typeface="Source Sans Pro Bold"/>
                </a:rPr>
                <a:t>challenges and strategies</a:t>
              </a:r>
              <a:r>
                <a:rPr lang="en-US" sz="2000" spc="-41">
                  <a:solidFill>
                    <a:srgbClr val="272525"/>
                  </a:solidFill>
                  <a:latin typeface="Source Sans Pro"/>
                  <a:ea typeface="Source Sans Pro"/>
                  <a:cs typeface="Source Sans Pro"/>
                  <a:sym typeface="Source Sans Pro"/>
                </a:rPr>
                <a:t> related to mindful eating (Ex., reflect what environments “encourage" to be less mindful with food choices).</a:t>
              </a:r>
            </a:p>
          </p:txBody>
        </p:sp>
      </p:grpSp>
      <p:grpSp>
        <p:nvGrpSpPr>
          <p:cNvPr id="27" name="Group 27"/>
          <p:cNvGrpSpPr/>
          <p:nvPr/>
        </p:nvGrpSpPr>
        <p:grpSpPr>
          <a:xfrm>
            <a:off x="886420" y="6760071"/>
            <a:ext cx="7565561" cy="457123"/>
            <a:chOff x="0" y="0"/>
            <a:chExt cx="10087415" cy="609497"/>
          </a:xfrm>
        </p:grpSpPr>
        <p:sp>
          <p:nvSpPr>
            <p:cNvPr id="28" name="Freeform 28"/>
            <p:cNvSpPr/>
            <p:nvPr/>
          </p:nvSpPr>
          <p:spPr>
            <a:xfrm>
              <a:off x="0" y="0"/>
              <a:ext cx="10087415" cy="609497"/>
            </a:xfrm>
            <a:custGeom>
              <a:avLst/>
              <a:gdLst/>
              <a:ahLst/>
              <a:cxnLst/>
              <a:rect l="l" t="t" r="r" b="b"/>
              <a:pathLst>
                <a:path w="10087415" h="609497">
                  <a:moveTo>
                    <a:pt x="0" y="0"/>
                  </a:moveTo>
                  <a:lnTo>
                    <a:pt x="10087415" y="0"/>
                  </a:lnTo>
                  <a:lnTo>
                    <a:pt x="10087415" y="609497"/>
                  </a:lnTo>
                  <a:lnTo>
                    <a:pt x="0" y="609497"/>
                  </a:lnTo>
                  <a:close/>
                </a:path>
              </a:pathLst>
            </a:custGeom>
            <a:solidFill>
              <a:srgbClr val="000000">
                <a:alpha val="0"/>
              </a:srgbClr>
            </a:solidFill>
          </p:spPr>
          <p:txBody>
            <a:bodyPr/>
            <a:lstStyle/>
            <a:p>
              <a:endParaRPr lang="en-US"/>
            </a:p>
          </p:txBody>
        </p:sp>
        <p:sp>
          <p:nvSpPr>
            <p:cNvPr id="29" name="TextBox 29"/>
            <p:cNvSpPr txBox="1"/>
            <p:nvPr/>
          </p:nvSpPr>
          <p:spPr>
            <a:xfrm>
              <a:off x="0" y="-19050"/>
              <a:ext cx="10087415" cy="628547"/>
            </a:xfrm>
            <a:prstGeom prst="rect">
              <a:avLst/>
            </a:prstGeom>
          </p:spPr>
          <p:txBody>
            <a:bodyPr lIns="0" tIns="0" rIns="0" bIns="0" rtlCol="0" anchor="t"/>
            <a:lstStyle/>
            <a:p>
              <a:pPr algn="l">
                <a:lnSpc>
                  <a:spcPts val="3108"/>
                </a:lnSpc>
              </a:pPr>
              <a:r>
                <a:rPr lang="en-US" sz="2499" b="1" spc="-51">
                  <a:solidFill>
                    <a:srgbClr val="000000"/>
                  </a:solidFill>
                  <a:latin typeface="Source Serif Pro Bold"/>
                  <a:ea typeface="Source Serif Pro Bold"/>
                  <a:cs typeface="Source Serif Pro Bold"/>
                  <a:sym typeface="Source Serif Pro Bold"/>
                </a:rPr>
                <a:t>🔹</a:t>
              </a:r>
              <a:r>
                <a:rPr lang="en-US" sz="2499" b="1" spc="-51">
                  <a:solidFill>
                    <a:srgbClr val="D73AD7"/>
                  </a:solidFill>
                  <a:latin typeface="Source Serif Pro Bold"/>
                  <a:ea typeface="Source Serif Pro Bold"/>
                  <a:cs typeface="Source Serif Pro Bold"/>
                  <a:sym typeface="Source Serif Pro Bold"/>
                </a:rPr>
                <a:t> Incorporate Visual and Sensory Engagement</a:t>
              </a:r>
            </a:p>
          </p:txBody>
        </p:sp>
      </p:grpSp>
      <p:grpSp>
        <p:nvGrpSpPr>
          <p:cNvPr id="30" name="Group 30"/>
          <p:cNvGrpSpPr/>
          <p:nvPr/>
        </p:nvGrpSpPr>
        <p:grpSpPr>
          <a:xfrm>
            <a:off x="886420" y="7388644"/>
            <a:ext cx="9657160" cy="810517"/>
            <a:chOff x="0" y="0"/>
            <a:chExt cx="12876213" cy="1080690"/>
          </a:xfrm>
        </p:grpSpPr>
        <p:sp>
          <p:nvSpPr>
            <p:cNvPr id="31" name="Freeform 31"/>
            <p:cNvSpPr/>
            <p:nvPr/>
          </p:nvSpPr>
          <p:spPr>
            <a:xfrm>
              <a:off x="0" y="0"/>
              <a:ext cx="12876213" cy="1080690"/>
            </a:xfrm>
            <a:custGeom>
              <a:avLst/>
              <a:gdLst/>
              <a:ahLst/>
              <a:cxnLst/>
              <a:rect l="l" t="t" r="r" b="b"/>
              <a:pathLst>
                <a:path w="12876213" h="1080690">
                  <a:moveTo>
                    <a:pt x="0" y="0"/>
                  </a:moveTo>
                  <a:lnTo>
                    <a:pt x="12876213" y="0"/>
                  </a:lnTo>
                  <a:lnTo>
                    <a:pt x="12876213" y="1080690"/>
                  </a:lnTo>
                  <a:lnTo>
                    <a:pt x="0" y="1080690"/>
                  </a:lnTo>
                  <a:close/>
                </a:path>
              </a:pathLst>
            </a:custGeom>
            <a:solidFill>
              <a:srgbClr val="000000">
                <a:alpha val="0"/>
              </a:srgbClr>
            </a:solidFill>
          </p:spPr>
          <p:txBody>
            <a:bodyPr/>
            <a:lstStyle/>
            <a:p>
              <a:endParaRPr lang="en-US"/>
            </a:p>
          </p:txBody>
        </p:sp>
        <p:sp>
          <p:nvSpPr>
            <p:cNvPr id="32" name="TextBox 32"/>
            <p:cNvSpPr txBox="1"/>
            <p:nvPr/>
          </p:nvSpPr>
          <p:spPr>
            <a:xfrm>
              <a:off x="0" y="-85725"/>
              <a:ext cx="12876213" cy="1166415"/>
            </a:xfrm>
            <a:prstGeom prst="rect">
              <a:avLst/>
            </a:prstGeom>
          </p:spPr>
          <p:txBody>
            <a:bodyPr lIns="0" tIns="0" rIns="0" bIns="0" rtlCol="0" anchor="t"/>
            <a:lstStyle/>
            <a:p>
              <a:pPr marL="744078" lvl="2" indent="-248026" algn="l">
                <a:lnSpc>
                  <a:spcPts val="3290"/>
                </a:lnSpc>
                <a:buFont typeface="Arial"/>
                <a:buChar char="⚬"/>
              </a:pPr>
              <a:r>
                <a:rPr lang="en-US" sz="2000" spc="-41">
                  <a:solidFill>
                    <a:srgbClr val="272525"/>
                  </a:solidFill>
                  <a:latin typeface="Source Sans Pro"/>
                  <a:ea typeface="Source Sans Pro"/>
                  <a:cs typeface="Source Sans Pro"/>
                  <a:sym typeface="Source Sans Pro"/>
                </a:rPr>
                <a:t>Use </a:t>
              </a:r>
              <a:r>
                <a:rPr lang="en-US" sz="2000" b="1" spc="-41">
                  <a:solidFill>
                    <a:srgbClr val="272525"/>
                  </a:solidFill>
                  <a:latin typeface="Source Sans Pro Bold"/>
                  <a:ea typeface="Source Sans Pro Bold"/>
                  <a:cs typeface="Source Sans Pro Bold"/>
                  <a:sym typeface="Source Sans Pro Bold"/>
                </a:rPr>
                <a:t>colorful, engaging visual aids</a:t>
              </a:r>
              <a:r>
                <a:rPr lang="en-US" sz="2000" spc="-41">
                  <a:solidFill>
                    <a:srgbClr val="272525"/>
                  </a:solidFill>
                  <a:latin typeface="Source Sans Pro"/>
                  <a:ea typeface="Source Sans Pro"/>
                  <a:cs typeface="Source Sans Pro"/>
                  <a:sym typeface="Source Sans Pro"/>
                </a:rPr>
                <a:t> that </a:t>
              </a:r>
              <a:r>
                <a:rPr lang="en-US" sz="2000" b="1" spc="-41">
                  <a:solidFill>
                    <a:srgbClr val="272525"/>
                  </a:solidFill>
                  <a:latin typeface="Source Sans Pro Bold"/>
                  <a:ea typeface="Source Sans Pro Bold"/>
                  <a:cs typeface="Source Sans Pro Bold"/>
                  <a:sym typeface="Source Sans Pro Bold"/>
                </a:rPr>
                <a:t>resonate with diverse backgrounds, provide handouts in languages other than English.</a:t>
              </a:r>
            </a:p>
          </p:txBody>
        </p:sp>
      </p:grpSp>
      <p:grpSp>
        <p:nvGrpSpPr>
          <p:cNvPr id="33" name="Group 33"/>
          <p:cNvGrpSpPr/>
          <p:nvPr/>
        </p:nvGrpSpPr>
        <p:grpSpPr>
          <a:xfrm>
            <a:off x="886420" y="8284886"/>
            <a:ext cx="9657160" cy="810517"/>
            <a:chOff x="0" y="0"/>
            <a:chExt cx="12876213" cy="1080690"/>
          </a:xfrm>
        </p:grpSpPr>
        <p:sp>
          <p:nvSpPr>
            <p:cNvPr id="34" name="Freeform 34"/>
            <p:cNvSpPr/>
            <p:nvPr/>
          </p:nvSpPr>
          <p:spPr>
            <a:xfrm>
              <a:off x="0" y="0"/>
              <a:ext cx="12876213" cy="1080690"/>
            </a:xfrm>
            <a:custGeom>
              <a:avLst/>
              <a:gdLst/>
              <a:ahLst/>
              <a:cxnLst/>
              <a:rect l="l" t="t" r="r" b="b"/>
              <a:pathLst>
                <a:path w="12876213" h="1080690">
                  <a:moveTo>
                    <a:pt x="0" y="0"/>
                  </a:moveTo>
                  <a:lnTo>
                    <a:pt x="12876213" y="0"/>
                  </a:lnTo>
                  <a:lnTo>
                    <a:pt x="12876213" y="1080690"/>
                  </a:lnTo>
                  <a:lnTo>
                    <a:pt x="0" y="1080690"/>
                  </a:lnTo>
                  <a:close/>
                </a:path>
              </a:pathLst>
            </a:custGeom>
            <a:solidFill>
              <a:srgbClr val="000000">
                <a:alpha val="0"/>
              </a:srgbClr>
            </a:solidFill>
          </p:spPr>
          <p:txBody>
            <a:bodyPr/>
            <a:lstStyle/>
            <a:p>
              <a:endParaRPr lang="en-US"/>
            </a:p>
          </p:txBody>
        </p:sp>
        <p:sp>
          <p:nvSpPr>
            <p:cNvPr id="35" name="TextBox 35"/>
            <p:cNvSpPr txBox="1"/>
            <p:nvPr/>
          </p:nvSpPr>
          <p:spPr>
            <a:xfrm>
              <a:off x="0" y="-85725"/>
              <a:ext cx="12876213" cy="1166415"/>
            </a:xfrm>
            <a:prstGeom prst="rect">
              <a:avLst/>
            </a:prstGeom>
          </p:spPr>
          <p:txBody>
            <a:bodyPr lIns="0" tIns="0" rIns="0" bIns="0" rtlCol="0" anchor="t"/>
            <a:lstStyle/>
            <a:p>
              <a:pPr marL="744078" lvl="2" indent="-248026" algn="l">
                <a:lnSpc>
                  <a:spcPts val="3290"/>
                </a:lnSpc>
                <a:buFont typeface="Arial"/>
                <a:buChar char="⚬"/>
              </a:pPr>
              <a:r>
                <a:rPr lang="en-US" sz="2000" spc="-41">
                  <a:solidFill>
                    <a:srgbClr val="272525"/>
                  </a:solidFill>
                  <a:latin typeface="Source Sans Pro"/>
                  <a:ea typeface="Source Sans Pro"/>
                  <a:cs typeface="Source Sans Pro"/>
                  <a:sym typeface="Source Sans Pro"/>
                </a:rPr>
                <a:t>Encourage </a:t>
              </a:r>
              <a:r>
                <a:rPr lang="en-US" sz="2000" b="1" spc="-41">
                  <a:solidFill>
                    <a:srgbClr val="272525"/>
                  </a:solidFill>
                  <a:latin typeface="Source Sans Pro Bold"/>
                  <a:ea typeface="Source Sans Pro Bold"/>
                  <a:cs typeface="Source Sans Pro Bold"/>
                  <a:sym typeface="Source Sans Pro Bold"/>
                </a:rPr>
                <a:t>hands-on sensory experiences</a:t>
              </a:r>
              <a:r>
                <a:rPr lang="en-US" sz="2000" spc="-41">
                  <a:solidFill>
                    <a:srgbClr val="272525"/>
                  </a:solidFill>
                  <a:latin typeface="Source Sans Pro"/>
                  <a:ea typeface="Source Sans Pro"/>
                  <a:cs typeface="Source Sans Pro"/>
                  <a:sym typeface="Source Sans Pro"/>
                </a:rPr>
                <a:t> such as </a:t>
              </a:r>
              <a:r>
                <a:rPr lang="en-US" sz="2000" b="1" spc="-41">
                  <a:solidFill>
                    <a:srgbClr val="272525"/>
                  </a:solidFill>
                  <a:latin typeface="Source Sans Pro Bold"/>
                  <a:ea typeface="Source Sans Pro Bold"/>
                  <a:cs typeface="Source Sans Pro Bold"/>
                  <a:sym typeface="Source Sans Pro Bold"/>
                </a:rPr>
                <a:t>the Raisin Exercise</a:t>
              </a:r>
              <a:r>
                <a:rPr lang="en-US" sz="2000" spc="-41">
                  <a:solidFill>
                    <a:srgbClr val="272525"/>
                  </a:solidFill>
                  <a:latin typeface="Source Sans Pro"/>
                  <a:ea typeface="Source Sans Pro"/>
                  <a:cs typeface="Source Sans Pro"/>
                  <a:sym typeface="Source Sans Pro"/>
                </a:rPr>
                <a:t>, allowing participants to practice mindfulness firsthand.</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90196"/>
              </a:srgbClr>
            </a:solidFill>
          </p:spPr>
          <p:txBody>
            <a:bodyPr/>
            <a:lstStyle/>
            <a:p>
              <a:endParaRPr lang="en-US"/>
            </a:p>
          </p:txBody>
        </p:sp>
      </p:grpSp>
      <p:sp>
        <p:nvSpPr>
          <p:cNvPr id="4" name="Freeform 4"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a:stretch>
          </a:blipFill>
        </p:spPr>
        <p:txBody>
          <a:bodyPr/>
          <a:lstStyle/>
          <a:p>
            <a:endParaRPr lang="en-US"/>
          </a:p>
        </p:txBody>
      </p:sp>
      <p:sp>
        <p:nvSpPr>
          <p:cNvPr id="5" name="Freeform 5"/>
          <p:cNvSpPr/>
          <p:nvPr/>
        </p:nvSpPr>
        <p:spPr>
          <a:xfrm>
            <a:off x="11430000" y="0"/>
            <a:ext cx="6985197" cy="10287000"/>
          </a:xfrm>
          <a:custGeom>
            <a:avLst/>
            <a:gdLst/>
            <a:ahLst/>
            <a:cxnLst/>
            <a:rect l="l" t="t" r="r" b="b"/>
            <a:pathLst>
              <a:path w="6985197" h="10287000">
                <a:moveTo>
                  <a:pt x="0" y="0"/>
                </a:moveTo>
                <a:lnTo>
                  <a:pt x="6985197" y="0"/>
                </a:lnTo>
                <a:lnTo>
                  <a:pt x="6985197" y="10287000"/>
                </a:lnTo>
                <a:lnTo>
                  <a:pt x="0" y="10287000"/>
                </a:lnTo>
                <a:lnTo>
                  <a:pt x="0" y="0"/>
                </a:lnTo>
                <a:close/>
              </a:path>
            </a:pathLst>
          </a:custGeom>
          <a:blipFill>
            <a:blip r:embed="rId4"/>
            <a:stretch>
              <a:fillRect l="-20845" r="-100057"/>
            </a:stretch>
          </a:blipFill>
        </p:spPr>
        <p:txBody>
          <a:bodyPr/>
          <a:lstStyle/>
          <a:p>
            <a:endParaRPr lang="en-US"/>
          </a:p>
        </p:txBody>
      </p:sp>
      <p:grpSp>
        <p:nvGrpSpPr>
          <p:cNvPr id="6" name="Group 6"/>
          <p:cNvGrpSpPr/>
          <p:nvPr/>
        </p:nvGrpSpPr>
        <p:grpSpPr>
          <a:xfrm>
            <a:off x="1047155" y="820489"/>
            <a:ext cx="10382845" cy="636333"/>
            <a:chOff x="0" y="0"/>
            <a:chExt cx="13843793" cy="848445"/>
          </a:xfrm>
        </p:grpSpPr>
        <p:sp>
          <p:nvSpPr>
            <p:cNvPr id="7" name="Freeform 7"/>
            <p:cNvSpPr/>
            <p:nvPr/>
          </p:nvSpPr>
          <p:spPr>
            <a:xfrm>
              <a:off x="0" y="0"/>
              <a:ext cx="13843794" cy="848445"/>
            </a:xfrm>
            <a:custGeom>
              <a:avLst/>
              <a:gdLst/>
              <a:ahLst/>
              <a:cxnLst/>
              <a:rect l="l" t="t" r="r" b="b"/>
              <a:pathLst>
                <a:path w="13843794" h="848445">
                  <a:moveTo>
                    <a:pt x="0" y="0"/>
                  </a:moveTo>
                  <a:lnTo>
                    <a:pt x="13843794" y="0"/>
                  </a:lnTo>
                  <a:lnTo>
                    <a:pt x="13843794" y="848445"/>
                  </a:lnTo>
                  <a:lnTo>
                    <a:pt x="0" y="848445"/>
                  </a:lnTo>
                  <a:close/>
                </a:path>
              </a:pathLst>
            </a:custGeom>
            <a:solidFill>
              <a:srgbClr val="000000">
                <a:alpha val="0"/>
              </a:srgbClr>
            </a:solidFill>
          </p:spPr>
          <p:txBody>
            <a:bodyPr/>
            <a:lstStyle/>
            <a:p>
              <a:endParaRPr lang="en-US"/>
            </a:p>
          </p:txBody>
        </p:sp>
        <p:sp>
          <p:nvSpPr>
            <p:cNvPr id="8" name="TextBox 8"/>
            <p:cNvSpPr txBox="1"/>
            <p:nvPr/>
          </p:nvSpPr>
          <p:spPr>
            <a:xfrm>
              <a:off x="0" y="9525"/>
              <a:ext cx="13843793" cy="838920"/>
            </a:xfrm>
            <a:prstGeom prst="rect">
              <a:avLst/>
            </a:prstGeom>
          </p:spPr>
          <p:txBody>
            <a:bodyPr lIns="0" tIns="0" rIns="0" bIns="0" rtlCol="0" anchor="t"/>
            <a:lstStyle/>
            <a:p>
              <a:pPr algn="l">
                <a:lnSpc>
                  <a:spcPts val="4124"/>
                </a:lnSpc>
              </a:pPr>
              <a:r>
                <a:rPr lang="en-US" sz="3500" b="1" spc="-66">
                  <a:solidFill>
                    <a:srgbClr val="D73AD7"/>
                  </a:solidFill>
                  <a:latin typeface="Source Serif Pro Bold"/>
                  <a:ea typeface="Source Serif Pro Bold"/>
                  <a:cs typeface="Source Serif Pro Bold"/>
                  <a:sym typeface="Source Serif Pro Bold"/>
                </a:rPr>
                <a:t>Practical Tools and Strategies for Implementation</a:t>
              </a:r>
            </a:p>
          </p:txBody>
        </p:sp>
      </p:grpSp>
      <p:grpSp>
        <p:nvGrpSpPr>
          <p:cNvPr id="9" name="Group 9"/>
          <p:cNvGrpSpPr/>
          <p:nvPr/>
        </p:nvGrpSpPr>
        <p:grpSpPr>
          <a:xfrm>
            <a:off x="969318" y="1865318"/>
            <a:ext cx="5269260" cy="476605"/>
            <a:chOff x="0" y="0"/>
            <a:chExt cx="7025680" cy="635474"/>
          </a:xfrm>
        </p:grpSpPr>
        <p:sp>
          <p:nvSpPr>
            <p:cNvPr id="10" name="Freeform 10"/>
            <p:cNvSpPr/>
            <p:nvPr/>
          </p:nvSpPr>
          <p:spPr>
            <a:xfrm>
              <a:off x="0" y="0"/>
              <a:ext cx="7025680" cy="635474"/>
            </a:xfrm>
            <a:custGeom>
              <a:avLst/>
              <a:gdLst/>
              <a:ahLst/>
              <a:cxnLst/>
              <a:rect l="l" t="t" r="r" b="b"/>
              <a:pathLst>
                <a:path w="7025680" h="635474">
                  <a:moveTo>
                    <a:pt x="0" y="0"/>
                  </a:moveTo>
                  <a:lnTo>
                    <a:pt x="7025680" y="0"/>
                  </a:lnTo>
                  <a:lnTo>
                    <a:pt x="7025680" y="635474"/>
                  </a:lnTo>
                  <a:lnTo>
                    <a:pt x="0" y="635474"/>
                  </a:lnTo>
                  <a:close/>
                </a:path>
              </a:pathLst>
            </a:custGeom>
            <a:solidFill>
              <a:srgbClr val="000000">
                <a:alpha val="0"/>
              </a:srgbClr>
            </a:solidFill>
          </p:spPr>
          <p:txBody>
            <a:bodyPr/>
            <a:lstStyle/>
            <a:p>
              <a:endParaRPr lang="en-US"/>
            </a:p>
          </p:txBody>
        </p:sp>
        <p:sp>
          <p:nvSpPr>
            <p:cNvPr id="11" name="TextBox 11"/>
            <p:cNvSpPr txBox="1"/>
            <p:nvPr/>
          </p:nvSpPr>
          <p:spPr>
            <a:xfrm>
              <a:off x="0" y="-19050"/>
              <a:ext cx="7025680" cy="654524"/>
            </a:xfrm>
            <a:prstGeom prst="rect">
              <a:avLst/>
            </a:prstGeom>
          </p:spPr>
          <p:txBody>
            <a:bodyPr lIns="0" tIns="0" rIns="0" bIns="0" rtlCol="0" anchor="t"/>
            <a:lstStyle/>
            <a:p>
              <a:pPr algn="l">
                <a:lnSpc>
                  <a:spcPts val="3249"/>
                </a:lnSpc>
              </a:pPr>
              <a:r>
                <a:rPr lang="en-US" sz="2599" b="1" spc="-51">
                  <a:solidFill>
                    <a:srgbClr val="000000"/>
                  </a:solidFill>
                  <a:latin typeface="Source Serif Pro Bold"/>
                  <a:ea typeface="Source Serif Pro Bold"/>
                  <a:cs typeface="Source Serif Pro Bold"/>
                  <a:sym typeface="Source Serif Pro Bold"/>
                </a:rPr>
                <a:t>🔹</a:t>
              </a:r>
              <a:r>
                <a:rPr lang="en-US" sz="2599" b="1" spc="-51">
                  <a:solidFill>
                    <a:srgbClr val="D73AD7"/>
                  </a:solidFill>
                  <a:latin typeface="Source Serif Pro Bold"/>
                  <a:ea typeface="Source Serif Pro Bold"/>
                  <a:cs typeface="Source Serif Pro Bold"/>
                  <a:sym typeface="Source Serif Pro Bold"/>
                </a:rPr>
                <a:t> Encourage Reflective Practices</a:t>
              </a:r>
            </a:p>
          </p:txBody>
        </p:sp>
      </p:grpSp>
      <p:grpSp>
        <p:nvGrpSpPr>
          <p:cNvPr id="12" name="Group 12"/>
          <p:cNvGrpSpPr/>
          <p:nvPr/>
        </p:nvGrpSpPr>
        <p:grpSpPr>
          <a:xfrm>
            <a:off x="1047155" y="2606046"/>
            <a:ext cx="9335691" cy="1512056"/>
            <a:chOff x="0" y="0"/>
            <a:chExt cx="12447588" cy="2016074"/>
          </a:xfrm>
        </p:grpSpPr>
        <p:sp>
          <p:nvSpPr>
            <p:cNvPr id="13" name="Freeform 13"/>
            <p:cNvSpPr/>
            <p:nvPr/>
          </p:nvSpPr>
          <p:spPr>
            <a:xfrm>
              <a:off x="0" y="0"/>
              <a:ext cx="12447588" cy="2016074"/>
            </a:xfrm>
            <a:custGeom>
              <a:avLst/>
              <a:gdLst/>
              <a:ahLst/>
              <a:cxnLst/>
              <a:rect l="l" t="t" r="r" b="b"/>
              <a:pathLst>
                <a:path w="12447588" h="2016074">
                  <a:moveTo>
                    <a:pt x="0" y="0"/>
                  </a:moveTo>
                  <a:lnTo>
                    <a:pt x="12447588" y="0"/>
                  </a:lnTo>
                  <a:lnTo>
                    <a:pt x="12447588" y="2016074"/>
                  </a:lnTo>
                  <a:lnTo>
                    <a:pt x="0" y="2016074"/>
                  </a:lnTo>
                  <a:close/>
                </a:path>
              </a:pathLst>
            </a:custGeom>
            <a:solidFill>
              <a:srgbClr val="000000">
                <a:alpha val="0"/>
              </a:srgbClr>
            </a:solidFill>
            <a:ln cap="sq">
              <a:noFill/>
              <a:prstDash val="solid"/>
              <a:miter/>
            </a:ln>
          </p:spPr>
          <p:txBody>
            <a:bodyPr/>
            <a:lstStyle/>
            <a:p>
              <a:endParaRPr lang="en-US"/>
            </a:p>
          </p:txBody>
        </p:sp>
        <p:sp>
          <p:nvSpPr>
            <p:cNvPr id="14" name="TextBox 14"/>
            <p:cNvSpPr txBox="1"/>
            <p:nvPr/>
          </p:nvSpPr>
          <p:spPr>
            <a:xfrm>
              <a:off x="0" y="-104775"/>
              <a:ext cx="12447588" cy="2120849"/>
            </a:xfrm>
            <a:prstGeom prst="rect">
              <a:avLst/>
            </a:prstGeom>
          </p:spPr>
          <p:txBody>
            <a:bodyPr lIns="0" tIns="0" rIns="0" bIns="0" rtlCol="0" anchor="t"/>
            <a:lstStyle/>
            <a:p>
              <a:pPr marL="840409" lvl="2" indent="-280136" algn="l">
                <a:lnSpc>
                  <a:spcPts val="4054"/>
                </a:lnSpc>
                <a:spcBef>
                  <a:spcPct val="0"/>
                </a:spcBef>
                <a:buFont typeface="Arial"/>
                <a:buChar char="⚬"/>
              </a:pPr>
              <a:r>
                <a:rPr lang="en-US" sz="2499" u="none" strike="noStrike" spc="-51">
                  <a:solidFill>
                    <a:srgbClr val="272525"/>
                  </a:solidFill>
                  <a:latin typeface="Source Sans Pro"/>
                  <a:ea typeface="Source Sans Pro"/>
                  <a:cs typeface="Source Sans Pro"/>
                  <a:sym typeface="Source Sans Pro"/>
                </a:rPr>
                <a:t>Support journaling or mindful reflections to help individuals recognize patterns in their eating behaviors (framing as a homework).</a:t>
              </a:r>
            </a:p>
          </p:txBody>
        </p:sp>
      </p:grpSp>
      <p:grpSp>
        <p:nvGrpSpPr>
          <p:cNvPr id="15" name="Group 15"/>
          <p:cNvGrpSpPr/>
          <p:nvPr/>
        </p:nvGrpSpPr>
        <p:grpSpPr>
          <a:xfrm>
            <a:off x="1047155" y="4145794"/>
            <a:ext cx="9335691" cy="997706"/>
            <a:chOff x="0" y="0"/>
            <a:chExt cx="12447588" cy="1330274"/>
          </a:xfrm>
        </p:grpSpPr>
        <p:sp>
          <p:nvSpPr>
            <p:cNvPr id="16" name="Freeform 16"/>
            <p:cNvSpPr/>
            <p:nvPr/>
          </p:nvSpPr>
          <p:spPr>
            <a:xfrm>
              <a:off x="0" y="0"/>
              <a:ext cx="12447588" cy="1330274"/>
            </a:xfrm>
            <a:custGeom>
              <a:avLst/>
              <a:gdLst/>
              <a:ahLst/>
              <a:cxnLst/>
              <a:rect l="l" t="t" r="r" b="b"/>
              <a:pathLst>
                <a:path w="12447588" h="1330274">
                  <a:moveTo>
                    <a:pt x="0" y="0"/>
                  </a:moveTo>
                  <a:lnTo>
                    <a:pt x="12447588" y="0"/>
                  </a:lnTo>
                  <a:lnTo>
                    <a:pt x="12447588" y="1330274"/>
                  </a:lnTo>
                  <a:lnTo>
                    <a:pt x="0" y="1330274"/>
                  </a:lnTo>
                  <a:close/>
                </a:path>
              </a:pathLst>
            </a:custGeom>
            <a:solidFill>
              <a:srgbClr val="000000">
                <a:alpha val="0"/>
              </a:srgbClr>
            </a:solidFill>
            <a:ln cap="sq">
              <a:noFill/>
              <a:prstDash val="solid"/>
              <a:miter/>
            </a:ln>
          </p:spPr>
          <p:txBody>
            <a:bodyPr/>
            <a:lstStyle/>
            <a:p>
              <a:endParaRPr lang="en-US"/>
            </a:p>
          </p:txBody>
        </p:sp>
        <p:sp>
          <p:nvSpPr>
            <p:cNvPr id="17" name="TextBox 17"/>
            <p:cNvSpPr txBox="1"/>
            <p:nvPr/>
          </p:nvSpPr>
          <p:spPr>
            <a:xfrm>
              <a:off x="0" y="-104775"/>
              <a:ext cx="12447588" cy="1435049"/>
            </a:xfrm>
            <a:prstGeom prst="rect">
              <a:avLst/>
            </a:prstGeom>
          </p:spPr>
          <p:txBody>
            <a:bodyPr lIns="0" tIns="0" rIns="0" bIns="0" rtlCol="0" anchor="t"/>
            <a:lstStyle/>
            <a:p>
              <a:pPr marL="840409" lvl="2" indent="-280136" algn="l">
                <a:lnSpc>
                  <a:spcPts val="4054"/>
                </a:lnSpc>
                <a:spcBef>
                  <a:spcPct val="0"/>
                </a:spcBef>
                <a:buFont typeface="Arial"/>
                <a:buChar char="⚬"/>
              </a:pPr>
              <a:r>
                <a:rPr lang="en-US" sz="2499" u="none" strike="noStrike" spc="-51">
                  <a:solidFill>
                    <a:srgbClr val="272525"/>
                  </a:solidFill>
                  <a:latin typeface="Source Sans Pro"/>
                  <a:ea typeface="Source Sans Pro"/>
                  <a:cs typeface="Source Sans Pro"/>
                  <a:sym typeface="Source Sans Pro"/>
                </a:rPr>
                <a:t>Promote non-judgmental self-assessment and positive self-talk to build self-awareness and reduce guilt around eating.</a:t>
              </a:r>
            </a:p>
          </p:txBody>
        </p:sp>
      </p:grpSp>
      <p:grpSp>
        <p:nvGrpSpPr>
          <p:cNvPr id="18" name="Group 18"/>
          <p:cNvGrpSpPr/>
          <p:nvPr/>
        </p:nvGrpSpPr>
        <p:grpSpPr>
          <a:xfrm>
            <a:off x="1047155" y="5591175"/>
            <a:ext cx="5671394" cy="476605"/>
            <a:chOff x="0" y="0"/>
            <a:chExt cx="7561858" cy="635474"/>
          </a:xfrm>
        </p:grpSpPr>
        <p:sp>
          <p:nvSpPr>
            <p:cNvPr id="19" name="Freeform 19"/>
            <p:cNvSpPr/>
            <p:nvPr/>
          </p:nvSpPr>
          <p:spPr>
            <a:xfrm>
              <a:off x="0" y="0"/>
              <a:ext cx="7561859" cy="635474"/>
            </a:xfrm>
            <a:custGeom>
              <a:avLst/>
              <a:gdLst/>
              <a:ahLst/>
              <a:cxnLst/>
              <a:rect l="l" t="t" r="r" b="b"/>
              <a:pathLst>
                <a:path w="7561859" h="635474">
                  <a:moveTo>
                    <a:pt x="0" y="0"/>
                  </a:moveTo>
                  <a:lnTo>
                    <a:pt x="7561859" y="0"/>
                  </a:lnTo>
                  <a:lnTo>
                    <a:pt x="7561859" y="635474"/>
                  </a:lnTo>
                  <a:lnTo>
                    <a:pt x="0" y="635474"/>
                  </a:lnTo>
                  <a:close/>
                </a:path>
              </a:pathLst>
            </a:custGeom>
            <a:solidFill>
              <a:srgbClr val="000000">
                <a:alpha val="0"/>
              </a:srgbClr>
            </a:solidFill>
          </p:spPr>
          <p:txBody>
            <a:bodyPr/>
            <a:lstStyle/>
            <a:p>
              <a:endParaRPr lang="en-US"/>
            </a:p>
          </p:txBody>
        </p:sp>
        <p:sp>
          <p:nvSpPr>
            <p:cNvPr id="20" name="TextBox 20"/>
            <p:cNvSpPr txBox="1"/>
            <p:nvPr/>
          </p:nvSpPr>
          <p:spPr>
            <a:xfrm>
              <a:off x="0" y="-19050"/>
              <a:ext cx="7561858" cy="654524"/>
            </a:xfrm>
            <a:prstGeom prst="rect">
              <a:avLst/>
            </a:prstGeom>
          </p:spPr>
          <p:txBody>
            <a:bodyPr lIns="0" tIns="0" rIns="0" bIns="0" rtlCol="0" anchor="t"/>
            <a:lstStyle/>
            <a:p>
              <a:pPr algn="l">
                <a:lnSpc>
                  <a:spcPts val="3249"/>
                </a:lnSpc>
              </a:pPr>
              <a:r>
                <a:rPr lang="en-US" sz="2599" b="1" spc="-51">
                  <a:solidFill>
                    <a:srgbClr val="000000"/>
                  </a:solidFill>
                  <a:latin typeface="Source Serif Pro Bold"/>
                  <a:ea typeface="Source Serif Pro Bold"/>
                  <a:cs typeface="Source Serif Pro Bold"/>
                  <a:sym typeface="Source Serif Pro Bold"/>
                </a:rPr>
                <a:t>🔹</a:t>
              </a:r>
              <a:r>
                <a:rPr lang="en-US" sz="2599" b="1" spc="-51">
                  <a:solidFill>
                    <a:srgbClr val="D73AD7"/>
                  </a:solidFill>
                  <a:latin typeface="Source Serif Pro Bold"/>
                  <a:ea typeface="Source Serif Pro Bold"/>
                  <a:cs typeface="Source Serif Pro Bold"/>
                  <a:sym typeface="Source Serif Pro Bold"/>
                </a:rPr>
                <a:t> Offer Flexibility and Accessibility</a:t>
              </a:r>
            </a:p>
          </p:txBody>
        </p:sp>
      </p:grpSp>
      <p:grpSp>
        <p:nvGrpSpPr>
          <p:cNvPr id="21" name="Group 21"/>
          <p:cNvGrpSpPr/>
          <p:nvPr/>
        </p:nvGrpSpPr>
        <p:grpSpPr>
          <a:xfrm>
            <a:off x="1047155" y="6360728"/>
            <a:ext cx="9335691" cy="997706"/>
            <a:chOff x="0" y="0"/>
            <a:chExt cx="12447588" cy="1330274"/>
          </a:xfrm>
        </p:grpSpPr>
        <p:sp>
          <p:nvSpPr>
            <p:cNvPr id="22" name="Freeform 22"/>
            <p:cNvSpPr/>
            <p:nvPr/>
          </p:nvSpPr>
          <p:spPr>
            <a:xfrm>
              <a:off x="0" y="0"/>
              <a:ext cx="12447588" cy="1330274"/>
            </a:xfrm>
            <a:custGeom>
              <a:avLst/>
              <a:gdLst/>
              <a:ahLst/>
              <a:cxnLst/>
              <a:rect l="l" t="t" r="r" b="b"/>
              <a:pathLst>
                <a:path w="12447588" h="1330274">
                  <a:moveTo>
                    <a:pt x="0" y="0"/>
                  </a:moveTo>
                  <a:lnTo>
                    <a:pt x="12447588" y="0"/>
                  </a:lnTo>
                  <a:lnTo>
                    <a:pt x="12447588" y="1330274"/>
                  </a:lnTo>
                  <a:lnTo>
                    <a:pt x="0" y="1330274"/>
                  </a:lnTo>
                  <a:close/>
                </a:path>
              </a:pathLst>
            </a:custGeom>
            <a:solidFill>
              <a:srgbClr val="000000">
                <a:alpha val="0"/>
              </a:srgbClr>
            </a:solidFill>
            <a:ln cap="sq">
              <a:noFill/>
              <a:prstDash val="solid"/>
              <a:miter/>
            </a:ln>
          </p:spPr>
          <p:txBody>
            <a:bodyPr/>
            <a:lstStyle/>
            <a:p>
              <a:endParaRPr lang="en-US"/>
            </a:p>
          </p:txBody>
        </p:sp>
        <p:sp>
          <p:nvSpPr>
            <p:cNvPr id="23" name="TextBox 23"/>
            <p:cNvSpPr txBox="1"/>
            <p:nvPr/>
          </p:nvSpPr>
          <p:spPr>
            <a:xfrm>
              <a:off x="0" y="-104775"/>
              <a:ext cx="12447588" cy="1435049"/>
            </a:xfrm>
            <a:prstGeom prst="rect">
              <a:avLst/>
            </a:prstGeom>
          </p:spPr>
          <p:txBody>
            <a:bodyPr lIns="0" tIns="0" rIns="0" bIns="0" rtlCol="0" anchor="t"/>
            <a:lstStyle/>
            <a:p>
              <a:pPr marL="840409" lvl="2" indent="-280136" algn="l">
                <a:lnSpc>
                  <a:spcPts val="4054"/>
                </a:lnSpc>
                <a:spcBef>
                  <a:spcPct val="0"/>
                </a:spcBef>
                <a:buFont typeface="Arial"/>
                <a:buChar char="⚬"/>
              </a:pPr>
              <a:r>
                <a:rPr lang="en-US" sz="2499" u="none" strike="noStrike" spc="-51">
                  <a:solidFill>
                    <a:srgbClr val="272525"/>
                  </a:solidFill>
                  <a:latin typeface="Source Sans Pro"/>
                  <a:ea typeface="Source Sans Pro"/>
                  <a:cs typeface="Source Sans Pro"/>
                  <a:sym typeface="Source Sans Pro"/>
                </a:rPr>
                <a:t>Make all exercises optional, ensuring no one feels pressured to engage beyond their comfort level.</a:t>
              </a:r>
            </a:p>
          </p:txBody>
        </p:sp>
      </p:grpSp>
      <p:grpSp>
        <p:nvGrpSpPr>
          <p:cNvPr id="24" name="Group 24"/>
          <p:cNvGrpSpPr/>
          <p:nvPr/>
        </p:nvGrpSpPr>
        <p:grpSpPr>
          <a:xfrm>
            <a:off x="1047155" y="7508285"/>
            <a:ext cx="9335691" cy="997705"/>
            <a:chOff x="0" y="0"/>
            <a:chExt cx="12447588" cy="1330274"/>
          </a:xfrm>
        </p:grpSpPr>
        <p:sp>
          <p:nvSpPr>
            <p:cNvPr id="25" name="Freeform 25"/>
            <p:cNvSpPr/>
            <p:nvPr/>
          </p:nvSpPr>
          <p:spPr>
            <a:xfrm>
              <a:off x="0" y="0"/>
              <a:ext cx="12447588" cy="1330274"/>
            </a:xfrm>
            <a:custGeom>
              <a:avLst/>
              <a:gdLst/>
              <a:ahLst/>
              <a:cxnLst/>
              <a:rect l="l" t="t" r="r" b="b"/>
              <a:pathLst>
                <a:path w="12447588" h="1330274">
                  <a:moveTo>
                    <a:pt x="0" y="0"/>
                  </a:moveTo>
                  <a:lnTo>
                    <a:pt x="12447588" y="0"/>
                  </a:lnTo>
                  <a:lnTo>
                    <a:pt x="12447588" y="1330274"/>
                  </a:lnTo>
                  <a:lnTo>
                    <a:pt x="0" y="1330274"/>
                  </a:lnTo>
                  <a:close/>
                </a:path>
              </a:pathLst>
            </a:custGeom>
            <a:solidFill>
              <a:srgbClr val="000000">
                <a:alpha val="0"/>
              </a:srgbClr>
            </a:solidFill>
          </p:spPr>
          <p:txBody>
            <a:bodyPr/>
            <a:lstStyle/>
            <a:p>
              <a:endParaRPr lang="en-US"/>
            </a:p>
          </p:txBody>
        </p:sp>
        <p:sp>
          <p:nvSpPr>
            <p:cNvPr id="26" name="TextBox 26"/>
            <p:cNvSpPr txBox="1"/>
            <p:nvPr/>
          </p:nvSpPr>
          <p:spPr>
            <a:xfrm>
              <a:off x="0" y="-104775"/>
              <a:ext cx="12447588" cy="1435049"/>
            </a:xfrm>
            <a:prstGeom prst="rect">
              <a:avLst/>
            </a:prstGeom>
          </p:spPr>
          <p:txBody>
            <a:bodyPr lIns="0" tIns="0" rIns="0" bIns="0" rtlCol="0" anchor="t"/>
            <a:lstStyle/>
            <a:p>
              <a:pPr marL="840409" lvl="2" indent="-280136" algn="l">
                <a:lnSpc>
                  <a:spcPts val="4054"/>
                </a:lnSpc>
                <a:buFont typeface="Arial"/>
                <a:buChar char="⚬"/>
              </a:pPr>
              <a:r>
                <a:rPr lang="en-US" sz="2499" spc="-51">
                  <a:solidFill>
                    <a:srgbClr val="272525"/>
                  </a:solidFill>
                  <a:latin typeface="Source Sans Pro"/>
                  <a:ea typeface="Source Sans Pro"/>
                  <a:cs typeface="Source Sans Pro"/>
                  <a:sym typeface="Source Sans Pro"/>
                </a:rPr>
                <a:t>Provide clear, practical examples to make mindful eating achievable and sustainable for various lifestyles.</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8BB60-D54E-AD75-BA37-BF7CEE60FC95}"/>
            </a:ext>
          </a:extLst>
        </p:cNvPr>
        <p:cNvGrpSpPr/>
        <p:nvPr/>
      </p:nvGrpSpPr>
      <p:grpSpPr>
        <a:xfrm>
          <a:off x="0" y="0"/>
          <a:ext cx="0" cy="0"/>
          <a:chOff x="0" y="0"/>
          <a:chExt cx="0" cy="0"/>
        </a:xfrm>
      </p:grpSpPr>
      <p:sp>
        <p:nvSpPr>
          <p:cNvPr id="2" name="Freeform 2" descr="preencoded.png">
            <a:extLst>
              <a:ext uri="{FF2B5EF4-FFF2-40B4-BE49-F238E27FC236}">
                <a16:creationId xmlns:a16="http://schemas.microsoft.com/office/drawing/2014/main" id="{446FE36D-2284-C1F2-0246-AFA9D7BFED8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a:extLst>
              <a:ext uri="{FF2B5EF4-FFF2-40B4-BE49-F238E27FC236}">
                <a16:creationId xmlns:a16="http://schemas.microsoft.com/office/drawing/2014/main" id="{70F5C758-C5AD-2029-88C9-D75B71BBD14C}"/>
              </a:ext>
            </a:extLst>
          </p:cNvPr>
          <p:cNvGrpSpPr/>
          <p:nvPr/>
        </p:nvGrpSpPr>
        <p:grpSpPr>
          <a:xfrm>
            <a:off x="-2275" y="-71055"/>
            <a:ext cx="18288000" cy="10287000"/>
            <a:chOff x="0" y="0"/>
            <a:chExt cx="24384000" cy="13716000"/>
          </a:xfrm>
        </p:grpSpPr>
        <p:sp>
          <p:nvSpPr>
            <p:cNvPr id="4" name="Freeform 4">
              <a:extLst>
                <a:ext uri="{FF2B5EF4-FFF2-40B4-BE49-F238E27FC236}">
                  <a16:creationId xmlns:a16="http://schemas.microsoft.com/office/drawing/2014/main" id="{10BCAFBA-EB2B-AD4B-7540-D7DFBC9A60BE}"/>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grpSp>
        <p:nvGrpSpPr>
          <p:cNvPr id="6" name="Group 6">
            <a:extLst>
              <a:ext uri="{FF2B5EF4-FFF2-40B4-BE49-F238E27FC236}">
                <a16:creationId xmlns:a16="http://schemas.microsoft.com/office/drawing/2014/main" id="{880A6249-2436-C8E8-F135-8A55DF975BAE}"/>
              </a:ext>
            </a:extLst>
          </p:cNvPr>
          <p:cNvGrpSpPr/>
          <p:nvPr/>
        </p:nvGrpSpPr>
        <p:grpSpPr>
          <a:xfrm>
            <a:off x="696723" y="342200"/>
            <a:ext cx="16894554" cy="3837371"/>
            <a:chOff x="0" y="-3763264"/>
            <a:chExt cx="22526073" cy="5116491"/>
          </a:xfrm>
        </p:grpSpPr>
        <p:sp>
          <p:nvSpPr>
            <p:cNvPr id="7" name="Freeform 7">
              <a:extLst>
                <a:ext uri="{FF2B5EF4-FFF2-40B4-BE49-F238E27FC236}">
                  <a16:creationId xmlns:a16="http://schemas.microsoft.com/office/drawing/2014/main" id="{877DFE75-A3C5-3216-75C2-C2CB20F22D29}"/>
                </a:ext>
              </a:extLst>
            </p:cNvPr>
            <p:cNvSpPr/>
            <p:nvPr/>
          </p:nvSpPr>
          <p:spPr>
            <a:xfrm>
              <a:off x="0" y="0"/>
              <a:ext cx="22526073" cy="1353227"/>
            </a:xfrm>
            <a:custGeom>
              <a:avLst/>
              <a:gdLst/>
              <a:ahLst/>
              <a:cxnLst/>
              <a:rect l="l" t="t" r="r" b="b"/>
              <a:pathLst>
                <a:path w="22526073" h="1353227">
                  <a:moveTo>
                    <a:pt x="0" y="0"/>
                  </a:moveTo>
                  <a:lnTo>
                    <a:pt x="22526073" y="0"/>
                  </a:lnTo>
                  <a:lnTo>
                    <a:pt x="22526073" y="1353227"/>
                  </a:lnTo>
                  <a:lnTo>
                    <a:pt x="0" y="1353227"/>
                  </a:lnTo>
                  <a:close/>
                </a:path>
              </a:pathLst>
            </a:custGeom>
            <a:solidFill>
              <a:srgbClr val="000000">
                <a:alpha val="0"/>
              </a:srgbClr>
            </a:solidFill>
          </p:spPr>
          <p:txBody>
            <a:bodyPr/>
            <a:lstStyle/>
            <a:p>
              <a:endParaRPr lang="en-US"/>
            </a:p>
          </p:txBody>
        </p:sp>
        <p:sp>
          <p:nvSpPr>
            <p:cNvPr id="8" name="TextBox 8">
              <a:extLst>
                <a:ext uri="{FF2B5EF4-FFF2-40B4-BE49-F238E27FC236}">
                  <a16:creationId xmlns:a16="http://schemas.microsoft.com/office/drawing/2014/main" id="{71E2A973-CB53-7DFC-2460-89C24A382D38}"/>
                </a:ext>
              </a:extLst>
            </p:cNvPr>
            <p:cNvSpPr txBox="1"/>
            <p:nvPr/>
          </p:nvSpPr>
          <p:spPr>
            <a:xfrm>
              <a:off x="493436" y="-3763264"/>
              <a:ext cx="12885003" cy="1219877"/>
            </a:xfrm>
            <a:prstGeom prst="rect">
              <a:avLst/>
            </a:prstGeom>
          </p:spPr>
          <p:txBody>
            <a:bodyPr lIns="0" tIns="0" rIns="0" bIns="0" rtlCol="0" anchor="t"/>
            <a:lstStyle/>
            <a:p>
              <a:pPr rtl="0">
                <a:lnSpc>
                  <a:spcPct val="150000"/>
                </a:lnSpc>
                <a:spcBef>
                  <a:spcPts val="1200"/>
                </a:spcBef>
                <a:buNone/>
              </a:pPr>
              <a:r>
                <a:rPr lang="en-US" sz="3600" b="1" i="0" u="none" strike="noStrike" dirty="0">
                  <a:solidFill>
                    <a:srgbClr val="CC00FF"/>
                  </a:solidFill>
                  <a:effectLst/>
                  <a:latin typeface="Arial" panose="020B0604020202020204" pitchFamily="34" charset="0"/>
                </a:rPr>
                <a:t>Poll Question 3: What is the </a:t>
              </a:r>
              <a:r>
                <a:rPr lang="en-US" sz="3600" b="1" i="0" u="none" strike="noStrike" dirty="0">
                  <a:solidFill>
                    <a:srgbClr val="7030A0"/>
                  </a:solidFill>
                  <a:effectLst/>
                  <a:latin typeface="Arial" panose="020B0604020202020204" pitchFamily="34" charset="0"/>
                </a:rPr>
                <a:t>best first step </a:t>
              </a:r>
              <a:r>
                <a:rPr lang="en-US" sz="3600" b="1" i="0" u="none" strike="noStrike" dirty="0">
                  <a:solidFill>
                    <a:srgbClr val="CC00FF"/>
                  </a:solidFill>
                  <a:effectLst/>
                  <a:latin typeface="Arial" panose="020B0604020202020204" pitchFamily="34" charset="0"/>
                </a:rPr>
                <a:t>when integrating mindful eating into diabetes education?</a:t>
              </a:r>
            </a:p>
            <a:p>
              <a:pPr>
                <a:buNone/>
              </a:pPr>
              <a:br>
                <a:rPr lang="en-US" sz="6000" dirty="0"/>
              </a:br>
              <a:endParaRPr lang="en-US" sz="5500" b="1" spc="-85" dirty="0">
                <a:solidFill>
                  <a:srgbClr val="D73AD7"/>
                </a:solidFill>
                <a:latin typeface="Source Serif Pro Bold"/>
                <a:ea typeface="Source Serif Pro Bold"/>
                <a:cs typeface="Source Serif Pro Bold"/>
                <a:sym typeface="Source Serif Pro Bold"/>
              </a:endParaRPr>
            </a:p>
          </p:txBody>
        </p:sp>
      </p:grpSp>
      <p:grpSp>
        <p:nvGrpSpPr>
          <p:cNvPr id="9" name="Group 9">
            <a:extLst>
              <a:ext uri="{FF2B5EF4-FFF2-40B4-BE49-F238E27FC236}">
                <a16:creationId xmlns:a16="http://schemas.microsoft.com/office/drawing/2014/main" id="{8935A8FA-E78C-2057-206C-8FE85766C6A6}"/>
              </a:ext>
            </a:extLst>
          </p:cNvPr>
          <p:cNvGrpSpPr/>
          <p:nvPr/>
        </p:nvGrpSpPr>
        <p:grpSpPr>
          <a:xfrm>
            <a:off x="707609" y="4309629"/>
            <a:ext cx="16691372" cy="797504"/>
            <a:chOff x="0" y="0"/>
            <a:chExt cx="22255163" cy="1063338"/>
          </a:xfrm>
        </p:grpSpPr>
        <p:sp>
          <p:nvSpPr>
            <p:cNvPr id="10" name="Freeform 10">
              <a:extLst>
                <a:ext uri="{FF2B5EF4-FFF2-40B4-BE49-F238E27FC236}">
                  <a16:creationId xmlns:a16="http://schemas.microsoft.com/office/drawing/2014/main" id="{CB8C2AAB-336F-7A29-A6CD-8F3713BFC3E9}"/>
                </a:ext>
              </a:extLst>
            </p:cNvPr>
            <p:cNvSpPr/>
            <p:nvPr/>
          </p:nvSpPr>
          <p:spPr>
            <a:xfrm>
              <a:off x="0" y="0"/>
              <a:ext cx="22255164" cy="1063338"/>
            </a:xfrm>
            <a:custGeom>
              <a:avLst/>
              <a:gdLst/>
              <a:ahLst/>
              <a:cxnLst/>
              <a:rect l="l" t="t" r="r" b="b"/>
              <a:pathLst>
                <a:path w="22255164" h="1063338">
                  <a:moveTo>
                    <a:pt x="0" y="0"/>
                  </a:moveTo>
                  <a:lnTo>
                    <a:pt x="22255164" y="0"/>
                  </a:lnTo>
                  <a:lnTo>
                    <a:pt x="22255164" y="1063338"/>
                  </a:lnTo>
                  <a:lnTo>
                    <a:pt x="0" y="1063338"/>
                  </a:lnTo>
                  <a:close/>
                </a:path>
              </a:pathLst>
            </a:custGeom>
            <a:solidFill>
              <a:srgbClr val="000000">
                <a:alpha val="0"/>
              </a:srgbClr>
            </a:solidFill>
          </p:spPr>
          <p:txBody>
            <a:bodyPr/>
            <a:lstStyle/>
            <a:p>
              <a:endParaRPr lang="en-US"/>
            </a:p>
          </p:txBody>
        </p:sp>
        <p:sp>
          <p:nvSpPr>
            <p:cNvPr id="11" name="TextBox 11">
              <a:extLst>
                <a:ext uri="{FF2B5EF4-FFF2-40B4-BE49-F238E27FC236}">
                  <a16:creationId xmlns:a16="http://schemas.microsoft.com/office/drawing/2014/main" id="{45FEC0EC-6B14-1500-7795-7EEF03048BEB}"/>
                </a:ext>
              </a:extLst>
            </p:cNvPr>
            <p:cNvSpPr txBox="1"/>
            <p:nvPr/>
          </p:nvSpPr>
          <p:spPr>
            <a:xfrm>
              <a:off x="0" y="-76200"/>
              <a:ext cx="22255163" cy="1139538"/>
            </a:xfrm>
            <a:prstGeom prst="rect">
              <a:avLst/>
            </a:prstGeom>
          </p:spPr>
          <p:txBody>
            <a:bodyPr lIns="0" tIns="0" rIns="0" bIns="0" rtlCol="0" anchor="t"/>
            <a:lstStyle/>
            <a:p>
              <a:pPr algn="l">
                <a:lnSpc>
                  <a:spcPts val="3294"/>
                </a:lnSpc>
              </a:pPr>
              <a:endParaRPr lang="en-US" sz="2049" spc="-42" dirty="0">
                <a:solidFill>
                  <a:srgbClr val="272525"/>
                </a:solidFill>
                <a:latin typeface="Source Sans Pro"/>
                <a:ea typeface="Source Sans Pro"/>
                <a:cs typeface="Source Sans Pro"/>
                <a:sym typeface="Source Sans Pro"/>
              </a:endParaRPr>
            </a:p>
          </p:txBody>
        </p:sp>
      </p:grpSp>
      <p:sp>
        <p:nvSpPr>
          <p:cNvPr id="16" name="Freeform 16">
            <a:extLst>
              <a:ext uri="{FF2B5EF4-FFF2-40B4-BE49-F238E27FC236}">
                <a16:creationId xmlns:a16="http://schemas.microsoft.com/office/drawing/2014/main" id="{9BBC534D-A2C9-1E29-B709-90ADAA510707}"/>
              </a:ext>
            </a:extLst>
          </p:cNvPr>
          <p:cNvSpPr/>
          <p:nvPr/>
        </p:nvSpPr>
        <p:spPr>
          <a:xfrm>
            <a:off x="798314" y="6099870"/>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19" name="Freeform 19">
            <a:extLst>
              <a:ext uri="{FF2B5EF4-FFF2-40B4-BE49-F238E27FC236}">
                <a16:creationId xmlns:a16="http://schemas.microsoft.com/office/drawing/2014/main" id="{7226927D-B62D-464C-1D6A-47ABB8302CD1}"/>
              </a:ext>
            </a:extLst>
          </p:cNvPr>
          <p:cNvSpPr/>
          <p:nvPr/>
        </p:nvSpPr>
        <p:spPr>
          <a:xfrm>
            <a:off x="798314" y="6544567"/>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25" name="Freeform 25">
            <a:extLst>
              <a:ext uri="{FF2B5EF4-FFF2-40B4-BE49-F238E27FC236}">
                <a16:creationId xmlns:a16="http://schemas.microsoft.com/office/drawing/2014/main" id="{7EA60F9D-AE22-BAE5-D8C7-6B5221259F72}"/>
              </a:ext>
            </a:extLst>
          </p:cNvPr>
          <p:cNvSpPr/>
          <p:nvPr/>
        </p:nvSpPr>
        <p:spPr>
          <a:xfrm>
            <a:off x="708746" y="7500727"/>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39" name="TextBox 38">
            <a:extLst>
              <a:ext uri="{FF2B5EF4-FFF2-40B4-BE49-F238E27FC236}">
                <a16:creationId xmlns:a16="http://schemas.microsoft.com/office/drawing/2014/main" id="{E0E32005-302A-A981-B401-A3ADE188B13C}"/>
              </a:ext>
            </a:extLst>
          </p:cNvPr>
          <p:cNvSpPr txBox="1"/>
          <p:nvPr/>
        </p:nvSpPr>
        <p:spPr>
          <a:xfrm>
            <a:off x="1066800" y="2786273"/>
            <a:ext cx="9620771" cy="7725192"/>
          </a:xfrm>
          <a:prstGeom prst="rect">
            <a:avLst/>
          </a:prstGeom>
          <a:noFill/>
        </p:spPr>
        <p:txBody>
          <a:bodyPr wrap="square">
            <a:spAutoFit/>
          </a:bodyPr>
          <a:lstStyle/>
          <a:p>
            <a:pPr rtl="0">
              <a:lnSpc>
                <a:spcPct val="150000"/>
              </a:lnSpc>
              <a:spcBef>
                <a:spcPts val="1200"/>
              </a:spcBef>
              <a:buNone/>
            </a:pPr>
            <a:r>
              <a:rPr lang="en-US" sz="3600" b="0" i="0" u="none" strike="noStrike" dirty="0">
                <a:solidFill>
                  <a:srgbClr val="222222"/>
                </a:solidFill>
                <a:effectLst/>
                <a:latin typeface="Arial" panose="020B0604020202020204" pitchFamily="34" charset="0"/>
              </a:rPr>
              <a:t>a) Teach mindful eating right away without discussing diabetes nutrition basics</a:t>
            </a:r>
            <a:endParaRPr lang="en-US" sz="3600" b="0" dirty="0">
              <a:effectLst/>
            </a:endParaRPr>
          </a:p>
          <a:p>
            <a:pPr rtl="0">
              <a:lnSpc>
                <a:spcPct val="150000"/>
              </a:lnSpc>
              <a:buNone/>
            </a:pPr>
            <a:r>
              <a:rPr lang="en-US" sz="3600" b="0" i="0" u="none" strike="noStrike" dirty="0">
                <a:solidFill>
                  <a:srgbClr val="222222"/>
                </a:solidFill>
                <a:effectLst/>
                <a:latin typeface="Arial" panose="020B0604020202020204" pitchFamily="34" charset="0"/>
              </a:rPr>
              <a:t>b) Start with DSMES and MNT foundations before introducing mindful eating</a:t>
            </a:r>
            <a:endParaRPr lang="en-US" sz="3600" b="0" dirty="0">
              <a:effectLst/>
            </a:endParaRPr>
          </a:p>
          <a:p>
            <a:pPr rtl="0">
              <a:lnSpc>
                <a:spcPct val="150000"/>
              </a:lnSpc>
              <a:buNone/>
            </a:pPr>
            <a:r>
              <a:rPr lang="en-US" sz="3600" b="0" i="0" u="none" strike="noStrike" dirty="0">
                <a:solidFill>
                  <a:srgbClr val="222222"/>
                </a:solidFill>
                <a:effectLst/>
                <a:latin typeface="Arial" panose="020B0604020202020204" pitchFamily="34" charset="0"/>
              </a:rPr>
              <a:t>c) Tell patients to avoid meals in social settings</a:t>
            </a:r>
            <a:endParaRPr lang="en-US" sz="3600" b="0" dirty="0">
              <a:effectLst/>
            </a:endParaRPr>
          </a:p>
          <a:p>
            <a:pPr rtl="0">
              <a:lnSpc>
                <a:spcPct val="150000"/>
              </a:lnSpc>
              <a:spcAft>
                <a:spcPts val="1200"/>
              </a:spcAft>
              <a:buNone/>
            </a:pPr>
            <a:r>
              <a:rPr lang="en-US" sz="3600" b="0" i="0" u="none" strike="noStrike" dirty="0">
                <a:solidFill>
                  <a:srgbClr val="222222"/>
                </a:solidFill>
                <a:effectLst/>
                <a:latin typeface="Arial" panose="020B0604020202020204" pitchFamily="34" charset="0"/>
              </a:rPr>
              <a:t>d) Encourage patients to stop tracking glucose and just eat mindfully</a:t>
            </a:r>
            <a:endParaRPr lang="en-US" sz="3600" b="0" dirty="0">
              <a:effectLst/>
            </a:endParaRPr>
          </a:p>
          <a:p>
            <a:pPr>
              <a:buNone/>
            </a:pPr>
            <a:br>
              <a:rPr lang="en-US" sz="3600" dirty="0"/>
            </a:br>
            <a:endParaRPr lang="en-US" dirty="0"/>
          </a:p>
        </p:txBody>
      </p:sp>
      <p:pic>
        <p:nvPicPr>
          <p:cNvPr id="43" name="Picture 42" descr="A close-up of pink flowers&#10;&#10;AI-generated content may be incorrect.">
            <a:extLst>
              <a:ext uri="{FF2B5EF4-FFF2-40B4-BE49-F238E27FC236}">
                <a16:creationId xmlns:a16="http://schemas.microsoft.com/office/drawing/2014/main" id="{5FCD3980-BD35-FAD5-76BB-03F7C4C02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5200" y="-71055"/>
            <a:ext cx="7217154" cy="10429110"/>
          </a:xfrm>
          <a:prstGeom prst="rect">
            <a:avLst/>
          </a:prstGeom>
        </p:spPr>
      </p:pic>
      <p:sp>
        <p:nvSpPr>
          <p:cNvPr id="5" name="Oval 4">
            <a:extLst>
              <a:ext uri="{FF2B5EF4-FFF2-40B4-BE49-F238E27FC236}">
                <a16:creationId xmlns:a16="http://schemas.microsoft.com/office/drawing/2014/main" id="{7AEE55BA-59B0-4D05-4FBE-9DA6C1E3A4F9}"/>
              </a:ext>
            </a:extLst>
          </p:cNvPr>
          <p:cNvSpPr/>
          <p:nvPr/>
        </p:nvSpPr>
        <p:spPr>
          <a:xfrm>
            <a:off x="578752" y="4217278"/>
            <a:ext cx="10151799" cy="2307955"/>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87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p:cNvSpPr/>
          <p:nvPr/>
        </p:nvSpPr>
        <p:spPr>
          <a:xfrm>
            <a:off x="10841715" y="0"/>
            <a:ext cx="7446285" cy="10287000"/>
          </a:xfrm>
          <a:custGeom>
            <a:avLst/>
            <a:gdLst/>
            <a:ahLst/>
            <a:cxnLst/>
            <a:rect l="l" t="t" r="r" b="b"/>
            <a:pathLst>
              <a:path w="7446285" h="10287000">
                <a:moveTo>
                  <a:pt x="0" y="0"/>
                </a:moveTo>
                <a:lnTo>
                  <a:pt x="7446285" y="0"/>
                </a:lnTo>
                <a:lnTo>
                  <a:pt x="7446285" y="10287000"/>
                </a:lnTo>
                <a:lnTo>
                  <a:pt x="0" y="10287000"/>
                </a:lnTo>
                <a:lnTo>
                  <a:pt x="0" y="0"/>
                </a:lnTo>
                <a:close/>
              </a:path>
            </a:pathLst>
          </a:custGeom>
          <a:blipFill>
            <a:blip r:embed="rId4"/>
            <a:stretch>
              <a:fillRect l="-44857" r="-62366"/>
            </a:stretch>
          </a:blipFill>
        </p:spPr>
        <p:txBody>
          <a:bodyPr/>
          <a:lstStyle/>
          <a:p>
            <a:endParaRPr lang="en-US"/>
          </a:p>
        </p:txBody>
      </p:sp>
      <p:grpSp>
        <p:nvGrpSpPr>
          <p:cNvPr id="6" name="Group 6"/>
          <p:cNvGrpSpPr/>
          <p:nvPr/>
        </p:nvGrpSpPr>
        <p:grpSpPr>
          <a:xfrm>
            <a:off x="946397" y="618936"/>
            <a:ext cx="9537204" cy="1103154"/>
            <a:chOff x="0" y="0"/>
            <a:chExt cx="12716272" cy="1470872"/>
          </a:xfrm>
        </p:grpSpPr>
        <p:sp>
          <p:nvSpPr>
            <p:cNvPr id="7" name="Freeform 7"/>
            <p:cNvSpPr/>
            <p:nvPr/>
          </p:nvSpPr>
          <p:spPr>
            <a:xfrm>
              <a:off x="0" y="0"/>
              <a:ext cx="12716272" cy="1470872"/>
            </a:xfrm>
            <a:custGeom>
              <a:avLst/>
              <a:gdLst/>
              <a:ahLst/>
              <a:cxnLst/>
              <a:rect l="l" t="t" r="r" b="b"/>
              <a:pathLst>
                <a:path w="12716272" h="1470872">
                  <a:moveTo>
                    <a:pt x="0" y="0"/>
                  </a:moveTo>
                  <a:lnTo>
                    <a:pt x="12716272" y="0"/>
                  </a:lnTo>
                  <a:lnTo>
                    <a:pt x="12716272" y="1470872"/>
                  </a:lnTo>
                  <a:lnTo>
                    <a:pt x="0" y="1470872"/>
                  </a:lnTo>
                  <a:close/>
                </a:path>
              </a:pathLst>
            </a:custGeom>
            <a:solidFill>
              <a:srgbClr val="000000">
                <a:alpha val="0"/>
              </a:srgbClr>
            </a:solidFill>
          </p:spPr>
          <p:txBody>
            <a:bodyPr/>
            <a:lstStyle/>
            <a:p>
              <a:endParaRPr lang="en-US"/>
            </a:p>
          </p:txBody>
        </p:sp>
        <p:sp>
          <p:nvSpPr>
            <p:cNvPr id="8" name="TextBox 8"/>
            <p:cNvSpPr txBox="1"/>
            <p:nvPr/>
          </p:nvSpPr>
          <p:spPr>
            <a:xfrm>
              <a:off x="0" y="47625"/>
              <a:ext cx="12716272" cy="1423247"/>
            </a:xfrm>
            <a:prstGeom prst="rect">
              <a:avLst/>
            </a:prstGeom>
          </p:spPr>
          <p:txBody>
            <a:bodyPr lIns="0" tIns="0" rIns="0" bIns="0" rtlCol="0" anchor="t"/>
            <a:lstStyle/>
            <a:p>
              <a:pPr algn="l">
                <a:lnSpc>
                  <a:spcPts val="3748"/>
                </a:lnSpc>
              </a:pPr>
              <a:r>
                <a:rPr lang="en-US" sz="3500" b="1" spc="-59" dirty="0">
                  <a:solidFill>
                    <a:srgbClr val="D73AD7"/>
                  </a:solidFill>
                  <a:latin typeface="Source Serif Pro Bold"/>
                  <a:ea typeface="Source Serif Pro Bold"/>
                  <a:cs typeface="Source Serif Pro Bold"/>
                  <a:sym typeface="Source Serif Pro Bold"/>
                </a:rPr>
                <a:t>Special Consideration: </a:t>
              </a:r>
            </a:p>
            <a:p>
              <a:pPr algn="l"/>
              <a:r>
                <a:rPr lang="en-US" sz="3500" b="1" spc="-60" dirty="0">
                  <a:solidFill>
                    <a:srgbClr val="D73AD7"/>
                  </a:solidFill>
                  <a:latin typeface="Source Serif Pro Bold"/>
                  <a:ea typeface="Source Serif Pro Bold"/>
                  <a:cs typeface="Source Serif Pro Bold"/>
                  <a:sym typeface="Source Serif Pro Bold"/>
                </a:rPr>
                <a:t>Mindful Eating &amp; Food Insecurity</a:t>
              </a:r>
            </a:p>
          </p:txBody>
        </p:sp>
      </p:grpSp>
      <p:grpSp>
        <p:nvGrpSpPr>
          <p:cNvPr id="9" name="Group 9"/>
          <p:cNvGrpSpPr/>
          <p:nvPr/>
        </p:nvGrpSpPr>
        <p:grpSpPr>
          <a:xfrm>
            <a:off x="946397" y="1823001"/>
            <a:ext cx="9441806" cy="1465505"/>
            <a:chOff x="0" y="0"/>
            <a:chExt cx="12589075" cy="1954007"/>
          </a:xfrm>
        </p:grpSpPr>
        <p:sp>
          <p:nvSpPr>
            <p:cNvPr id="10" name="Freeform 10"/>
            <p:cNvSpPr/>
            <p:nvPr/>
          </p:nvSpPr>
          <p:spPr>
            <a:xfrm>
              <a:off x="0" y="0"/>
              <a:ext cx="12589075" cy="1954007"/>
            </a:xfrm>
            <a:custGeom>
              <a:avLst/>
              <a:gdLst/>
              <a:ahLst/>
              <a:cxnLst/>
              <a:rect l="l" t="t" r="r" b="b"/>
              <a:pathLst>
                <a:path w="12589075" h="1954007">
                  <a:moveTo>
                    <a:pt x="0" y="0"/>
                  </a:moveTo>
                  <a:lnTo>
                    <a:pt x="12589075" y="0"/>
                  </a:lnTo>
                  <a:lnTo>
                    <a:pt x="12589075" y="1954007"/>
                  </a:lnTo>
                  <a:lnTo>
                    <a:pt x="0" y="1954007"/>
                  </a:lnTo>
                  <a:close/>
                </a:path>
              </a:pathLst>
            </a:custGeom>
            <a:solidFill>
              <a:srgbClr val="000000">
                <a:alpha val="0"/>
              </a:srgbClr>
            </a:solidFill>
          </p:spPr>
          <p:txBody>
            <a:bodyPr/>
            <a:lstStyle/>
            <a:p>
              <a:endParaRPr lang="en-US"/>
            </a:p>
          </p:txBody>
        </p:sp>
        <p:sp>
          <p:nvSpPr>
            <p:cNvPr id="11" name="TextBox 11"/>
            <p:cNvSpPr txBox="1"/>
            <p:nvPr/>
          </p:nvSpPr>
          <p:spPr>
            <a:xfrm>
              <a:off x="0" y="-95250"/>
              <a:ext cx="12589075" cy="2049257"/>
            </a:xfrm>
            <a:prstGeom prst="rect">
              <a:avLst/>
            </a:prstGeom>
          </p:spPr>
          <p:txBody>
            <a:bodyPr lIns="0" tIns="0" rIns="0" bIns="0" rtlCol="0" anchor="t"/>
            <a:lstStyle/>
            <a:p>
              <a:pPr algn="l">
                <a:lnSpc>
                  <a:spcPts val="3970"/>
                </a:lnSpc>
              </a:pPr>
              <a:r>
                <a:rPr lang="en-US" sz="2499" spc="-49" dirty="0">
                  <a:solidFill>
                    <a:srgbClr val="272525"/>
                  </a:solidFill>
                  <a:latin typeface="Source Sans Pro"/>
                  <a:ea typeface="Source Sans Pro"/>
                  <a:cs typeface="Source Sans Pro"/>
                  <a:sym typeface="Source Sans Pro"/>
                </a:rPr>
                <a:t>Mindful eating should be </a:t>
              </a:r>
              <a:r>
                <a:rPr lang="en-US" sz="2499" b="1" spc="-49" dirty="0">
                  <a:solidFill>
                    <a:srgbClr val="272525"/>
                  </a:solidFill>
                  <a:latin typeface="Source Sans Pro Bold"/>
                  <a:ea typeface="Source Sans Pro Bold"/>
                  <a:cs typeface="Source Sans Pro Bold"/>
                  <a:sym typeface="Source Sans Pro Bold"/>
                </a:rPr>
                <a:t>realistic, flexible, and compassionate</a:t>
              </a:r>
              <a:r>
                <a:rPr lang="en-US" sz="2499" spc="-49" dirty="0">
                  <a:solidFill>
                    <a:srgbClr val="272525"/>
                  </a:solidFill>
                  <a:latin typeface="Source Sans Pro"/>
                  <a:ea typeface="Source Sans Pro"/>
                  <a:cs typeface="Source Sans Pro"/>
                  <a:sym typeface="Source Sans Pro"/>
                </a:rPr>
                <a:t> for those facing </a:t>
              </a:r>
              <a:r>
                <a:rPr lang="en-US" sz="2499" b="1" spc="-49" dirty="0">
                  <a:solidFill>
                    <a:srgbClr val="272525"/>
                  </a:solidFill>
                  <a:latin typeface="Source Sans Pro Bold"/>
                  <a:ea typeface="Source Sans Pro Bold"/>
                  <a:cs typeface="Source Sans Pro Bold"/>
                  <a:sym typeface="Source Sans Pro Bold"/>
                </a:rPr>
                <a:t>food insecurity</a:t>
              </a:r>
              <a:r>
                <a:rPr lang="en-US" sz="2499" spc="-49" dirty="0">
                  <a:solidFill>
                    <a:srgbClr val="272525"/>
                  </a:solidFill>
                  <a:latin typeface="Source Sans Pro"/>
                  <a:ea typeface="Source Sans Pro"/>
                  <a:cs typeface="Source Sans Pro"/>
                  <a:sym typeface="Source Sans Pro"/>
                </a:rPr>
                <a:t>, focusing on </a:t>
              </a:r>
              <a:r>
                <a:rPr lang="en-US" sz="2499" b="1" spc="-49" dirty="0">
                  <a:solidFill>
                    <a:srgbClr val="272525"/>
                  </a:solidFill>
                  <a:latin typeface="Source Sans Pro Bold"/>
                  <a:ea typeface="Source Sans Pro Bold"/>
                  <a:cs typeface="Source Sans Pro Bold"/>
                  <a:sym typeface="Source Sans Pro Bold"/>
                </a:rPr>
                <a:t>access, gratitude, and awareness</a:t>
              </a:r>
              <a:r>
                <a:rPr lang="en-US" sz="2499" spc="-49" dirty="0">
                  <a:solidFill>
                    <a:srgbClr val="272525"/>
                  </a:solidFill>
                  <a:latin typeface="Source Sans Pro"/>
                  <a:ea typeface="Source Sans Pro"/>
                  <a:cs typeface="Source Sans Pro"/>
                  <a:sym typeface="Source Sans Pro"/>
                </a:rPr>
                <a:t>, not restriction.</a:t>
              </a:r>
            </a:p>
          </p:txBody>
        </p:sp>
      </p:grpSp>
      <p:grpSp>
        <p:nvGrpSpPr>
          <p:cNvPr id="12" name="Group 12"/>
          <p:cNvGrpSpPr/>
          <p:nvPr/>
        </p:nvGrpSpPr>
        <p:grpSpPr>
          <a:xfrm>
            <a:off x="851000" y="3389417"/>
            <a:ext cx="9537204" cy="970205"/>
            <a:chOff x="0" y="0"/>
            <a:chExt cx="12716272" cy="1293607"/>
          </a:xfrm>
        </p:grpSpPr>
        <p:sp>
          <p:nvSpPr>
            <p:cNvPr id="13" name="Freeform 13"/>
            <p:cNvSpPr/>
            <p:nvPr/>
          </p:nvSpPr>
          <p:spPr>
            <a:xfrm>
              <a:off x="0" y="0"/>
              <a:ext cx="12716272" cy="1293607"/>
            </a:xfrm>
            <a:custGeom>
              <a:avLst/>
              <a:gdLst/>
              <a:ahLst/>
              <a:cxnLst/>
              <a:rect l="l" t="t" r="r" b="b"/>
              <a:pathLst>
                <a:path w="12716272" h="1293607">
                  <a:moveTo>
                    <a:pt x="0" y="0"/>
                  </a:moveTo>
                  <a:lnTo>
                    <a:pt x="12716272" y="0"/>
                  </a:lnTo>
                  <a:lnTo>
                    <a:pt x="12716272" y="1293607"/>
                  </a:lnTo>
                  <a:lnTo>
                    <a:pt x="0" y="1293607"/>
                  </a:lnTo>
                  <a:close/>
                </a:path>
              </a:pathLst>
            </a:custGeom>
            <a:solidFill>
              <a:srgbClr val="000000">
                <a:alpha val="0"/>
              </a:srgbClr>
            </a:solidFill>
          </p:spPr>
          <p:txBody>
            <a:bodyPr/>
            <a:lstStyle/>
            <a:p>
              <a:endParaRPr lang="en-US"/>
            </a:p>
          </p:txBody>
        </p:sp>
        <p:sp>
          <p:nvSpPr>
            <p:cNvPr id="14" name="TextBox 14"/>
            <p:cNvSpPr txBox="1"/>
            <p:nvPr/>
          </p:nvSpPr>
          <p:spPr>
            <a:xfrm>
              <a:off x="0" y="-95250"/>
              <a:ext cx="12716272" cy="1388857"/>
            </a:xfrm>
            <a:prstGeom prst="rect">
              <a:avLst/>
            </a:prstGeom>
          </p:spPr>
          <p:txBody>
            <a:bodyPr lIns="0" tIns="0" rIns="0" bIns="0" rtlCol="0" anchor="t"/>
            <a:lstStyle/>
            <a:p>
              <a:pPr algn="l">
                <a:lnSpc>
                  <a:spcPts val="3970"/>
                </a:lnSpc>
              </a:pPr>
              <a:r>
                <a:rPr lang="en-US" sz="2499" spc="-49">
                  <a:solidFill>
                    <a:srgbClr val="000000"/>
                  </a:solidFill>
                  <a:latin typeface="Source Sans Pro"/>
                  <a:ea typeface="Source Sans Pro"/>
                  <a:cs typeface="Source Sans Pro"/>
                  <a:sym typeface="Source Sans Pro"/>
                </a:rPr>
                <a:t>🔹</a:t>
              </a:r>
              <a:r>
                <a:rPr lang="en-US" sz="2499" spc="-49">
                  <a:solidFill>
                    <a:srgbClr val="272525"/>
                  </a:solidFill>
                  <a:latin typeface="Source Sans Pro"/>
                  <a:ea typeface="Source Sans Pro"/>
                  <a:cs typeface="Source Sans Pro"/>
                  <a:sym typeface="Source Sans Pro"/>
                </a:rPr>
                <a:t> </a:t>
              </a:r>
              <a:r>
                <a:rPr lang="en-US" sz="2499" b="1" spc="-49">
                  <a:solidFill>
                    <a:srgbClr val="272525"/>
                  </a:solidFill>
                  <a:latin typeface="Source Sans Pro Bold"/>
                  <a:ea typeface="Source Sans Pro Bold"/>
                  <a:cs typeface="Source Sans Pro Bold"/>
                  <a:sym typeface="Source Sans Pro Bold"/>
                </a:rPr>
                <a:t>Step 1: Prioritize Food Resources</a:t>
              </a:r>
            </a:p>
            <a:p>
              <a:pPr algn="l">
                <a:lnSpc>
                  <a:spcPts val="3970"/>
                </a:lnSpc>
              </a:pPr>
              <a:r>
                <a:rPr lang="en-US" sz="2499" spc="-49">
                  <a:solidFill>
                    <a:srgbClr val="272525"/>
                  </a:solidFill>
                  <a:latin typeface="Source Sans Pro"/>
                  <a:ea typeface="Source Sans Pro"/>
                  <a:cs typeface="Source Sans Pro"/>
                  <a:sym typeface="Source Sans Pro"/>
                </a:rPr>
                <a:t>Ensure awareness of:</a:t>
              </a:r>
            </a:p>
          </p:txBody>
        </p:sp>
      </p:grpSp>
      <p:grpSp>
        <p:nvGrpSpPr>
          <p:cNvPr id="15" name="Group 15"/>
          <p:cNvGrpSpPr/>
          <p:nvPr/>
        </p:nvGrpSpPr>
        <p:grpSpPr>
          <a:xfrm>
            <a:off x="946397" y="4332392"/>
            <a:ext cx="9537204" cy="474905"/>
            <a:chOff x="0" y="0"/>
            <a:chExt cx="12716272" cy="633207"/>
          </a:xfrm>
        </p:grpSpPr>
        <p:sp>
          <p:nvSpPr>
            <p:cNvPr id="16" name="Freeform 16"/>
            <p:cNvSpPr/>
            <p:nvPr/>
          </p:nvSpPr>
          <p:spPr>
            <a:xfrm>
              <a:off x="0" y="0"/>
              <a:ext cx="12716272" cy="633207"/>
            </a:xfrm>
            <a:custGeom>
              <a:avLst/>
              <a:gdLst/>
              <a:ahLst/>
              <a:cxnLst/>
              <a:rect l="l" t="t" r="r" b="b"/>
              <a:pathLst>
                <a:path w="12716272" h="633207">
                  <a:moveTo>
                    <a:pt x="0" y="0"/>
                  </a:moveTo>
                  <a:lnTo>
                    <a:pt x="12716272" y="0"/>
                  </a:lnTo>
                  <a:lnTo>
                    <a:pt x="12716272" y="633207"/>
                  </a:lnTo>
                  <a:lnTo>
                    <a:pt x="0" y="633207"/>
                  </a:lnTo>
                  <a:close/>
                </a:path>
              </a:pathLst>
            </a:custGeom>
            <a:solidFill>
              <a:srgbClr val="000000">
                <a:alpha val="0"/>
              </a:srgbClr>
            </a:solidFill>
          </p:spPr>
          <p:txBody>
            <a:bodyPr/>
            <a:lstStyle/>
            <a:p>
              <a:endParaRPr lang="en-US"/>
            </a:p>
          </p:txBody>
        </p:sp>
        <p:sp>
          <p:nvSpPr>
            <p:cNvPr id="17" name="TextBox 17"/>
            <p:cNvSpPr txBox="1"/>
            <p:nvPr/>
          </p:nvSpPr>
          <p:spPr>
            <a:xfrm>
              <a:off x="0" y="-95250"/>
              <a:ext cx="12716272" cy="728457"/>
            </a:xfrm>
            <a:prstGeom prst="rect">
              <a:avLst/>
            </a:prstGeom>
          </p:spPr>
          <p:txBody>
            <a:bodyPr lIns="0" tIns="0" rIns="0" bIns="0" rtlCol="0" anchor="t"/>
            <a:lstStyle/>
            <a:p>
              <a:pPr marL="881295" lvl="2" indent="-293765" algn="l">
                <a:lnSpc>
                  <a:spcPts val="3970"/>
                </a:lnSpc>
                <a:buFont typeface="Arial"/>
                <a:buChar char="⚬"/>
              </a:pPr>
              <a:r>
                <a:rPr lang="en-US" sz="2499" b="1" spc="-49">
                  <a:solidFill>
                    <a:srgbClr val="272525"/>
                  </a:solidFill>
                  <a:latin typeface="Source Sans Pro Bold"/>
                  <a:ea typeface="Source Sans Pro Bold"/>
                  <a:cs typeface="Source Sans Pro Bold"/>
                  <a:sym typeface="Source Sans Pro Bold"/>
                </a:rPr>
                <a:t>SNAP</a:t>
              </a:r>
              <a:r>
                <a:rPr lang="en-US" sz="2499" spc="-49">
                  <a:solidFill>
                    <a:srgbClr val="272525"/>
                  </a:solidFill>
                  <a:latin typeface="Source Sans Pro"/>
                  <a:ea typeface="Source Sans Pro"/>
                  <a:cs typeface="Source Sans Pro"/>
                  <a:sym typeface="Source Sans Pro"/>
                </a:rPr>
                <a:t> and </a:t>
              </a:r>
              <a:r>
                <a:rPr lang="en-US" sz="2499" b="1" spc="-49">
                  <a:solidFill>
                    <a:srgbClr val="272525"/>
                  </a:solidFill>
                  <a:latin typeface="Source Sans Pro Bold"/>
                  <a:ea typeface="Source Sans Pro Bold"/>
                  <a:cs typeface="Source Sans Pro Bold"/>
                  <a:sym typeface="Source Sans Pro Bold"/>
                </a:rPr>
                <a:t>local food banks</a:t>
              </a:r>
            </a:p>
          </p:txBody>
        </p:sp>
      </p:grpSp>
      <p:grpSp>
        <p:nvGrpSpPr>
          <p:cNvPr id="18" name="Group 18"/>
          <p:cNvGrpSpPr/>
          <p:nvPr/>
        </p:nvGrpSpPr>
        <p:grpSpPr>
          <a:xfrm>
            <a:off x="946397" y="4931123"/>
            <a:ext cx="9537204" cy="474904"/>
            <a:chOff x="0" y="0"/>
            <a:chExt cx="12716272" cy="633205"/>
          </a:xfrm>
        </p:grpSpPr>
        <p:sp>
          <p:nvSpPr>
            <p:cNvPr id="19" name="Freeform 19"/>
            <p:cNvSpPr/>
            <p:nvPr/>
          </p:nvSpPr>
          <p:spPr>
            <a:xfrm>
              <a:off x="0" y="0"/>
              <a:ext cx="12716272" cy="633205"/>
            </a:xfrm>
            <a:custGeom>
              <a:avLst/>
              <a:gdLst/>
              <a:ahLst/>
              <a:cxnLst/>
              <a:rect l="l" t="t" r="r" b="b"/>
              <a:pathLst>
                <a:path w="12716272" h="633205">
                  <a:moveTo>
                    <a:pt x="0" y="0"/>
                  </a:moveTo>
                  <a:lnTo>
                    <a:pt x="12716272" y="0"/>
                  </a:lnTo>
                  <a:lnTo>
                    <a:pt x="12716272" y="633205"/>
                  </a:lnTo>
                  <a:lnTo>
                    <a:pt x="0" y="633205"/>
                  </a:lnTo>
                  <a:close/>
                </a:path>
              </a:pathLst>
            </a:custGeom>
            <a:solidFill>
              <a:srgbClr val="000000">
                <a:alpha val="0"/>
              </a:srgbClr>
            </a:solidFill>
            <a:ln cap="sq">
              <a:noFill/>
              <a:prstDash val="solid"/>
              <a:miter/>
            </a:ln>
          </p:spPr>
          <p:txBody>
            <a:bodyPr/>
            <a:lstStyle/>
            <a:p>
              <a:endParaRPr lang="en-US"/>
            </a:p>
          </p:txBody>
        </p:sp>
        <p:sp>
          <p:nvSpPr>
            <p:cNvPr id="20" name="TextBox 20"/>
            <p:cNvSpPr txBox="1"/>
            <p:nvPr/>
          </p:nvSpPr>
          <p:spPr>
            <a:xfrm>
              <a:off x="0" y="-95250"/>
              <a:ext cx="12716272" cy="728455"/>
            </a:xfrm>
            <a:prstGeom prst="rect">
              <a:avLst/>
            </a:prstGeom>
          </p:spPr>
          <p:txBody>
            <a:bodyPr lIns="0" tIns="0" rIns="0" bIns="0" rtlCol="0" anchor="t"/>
            <a:lstStyle/>
            <a:p>
              <a:pPr marL="881297" lvl="2" indent="-293766" algn="l">
                <a:lnSpc>
                  <a:spcPts val="3970"/>
                </a:lnSpc>
                <a:spcBef>
                  <a:spcPct val="0"/>
                </a:spcBef>
                <a:buFont typeface="Arial"/>
                <a:buChar char="⚬"/>
              </a:pPr>
              <a:r>
                <a:rPr lang="en-US" sz="2499" b="1" u="none" strike="noStrike" spc="-49">
                  <a:solidFill>
                    <a:srgbClr val="272525"/>
                  </a:solidFill>
                  <a:latin typeface="Source Sans Pro Bold"/>
                  <a:ea typeface="Source Sans Pro Bold"/>
                  <a:cs typeface="Source Sans Pro Bold"/>
                  <a:sym typeface="Source Sans Pro Bold"/>
                </a:rPr>
                <a:t>Community meal programs</a:t>
              </a:r>
            </a:p>
          </p:txBody>
        </p:sp>
      </p:grpSp>
      <p:grpSp>
        <p:nvGrpSpPr>
          <p:cNvPr id="21" name="Group 21"/>
          <p:cNvGrpSpPr/>
          <p:nvPr/>
        </p:nvGrpSpPr>
        <p:grpSpPr>
          <a:xfrm>
            <a:off x="946397" y="5529851"/>
            <a:ext cx="9537204" cy="474904"/>
            <a:chOff x="0" y="0"/>
            <a:chExt cx="12716272" cy="633205"/>
          </a:xfrm>
        </p:grpSpPr>
        <p:sp>
          <p:nvSpPr>
            <p:cNvPr id="22" name="Freeform 22"/>
            <p:cNvSpPr/>
            <p:nvPr/>
          </p:nvSpPr>
          <p:spPr>
            <a:xfrm>
              <a:off x="0" y="0"/>
              <a:ext cx="12716272" cy="633205"/>
            </a:xfrm>
            <a:custGeom>
              <a:avLst/>
              <a:gdLst/>
              <a:ahLst/>
              <a:cxnLst/>
              <a:rect l="l" t="t" r="r" b="b"/>
              <a:pathLst>
                <a:path w="12716272" h="633205">
                  <a:moveTo>
                    <a:pt x="0" y="0"/>
                  </a:moveTo>
                  <a:lnTo>
                    <a:pt x="12716272" y="0"/>
                  </a:lnTo>
                  <a:lnTo>
                    <a:pt x="12716272" y="633205"/>
                  </a:lnTo>
                  <a:lnTo>
                    <a:pt x="0" y="633205"/>
                  </a:lnTo>
                  <a:close/>
                </a:path>
              </a:pathLst>
            </a:custGeom>
            <a:solidFill>
              <a:srgbClr val="000000">
                <a:alpha val="0"/>
              </a:srgbClr>
            </a:solidFill>
            <a:ln cap="sq">
              <a:noFill/>
              <a:prstDash val="solid"/>
              <a:miter/>
            </a:ln>
          </p:spPr>
          <p:txBody>
            <a:bodyPr/>
            <a:lstStyle/>
            <a:p>
              <a:endParaRPr lang="en-US"/>
            </a:p>
          </p:txBody>
        </p:sp>
        <p:sp>
          <p:nvSpPr>
            <p:cNvPr id="23" name="TextBox 23"/>
            <p:cNvSpPr txBox="1"/>
            <p:nvPr/>
          </p:nvSpPr>
          <p:spPr>
            <a:xfrm>
              <a:off x="0" y="-95250"/>
              <a:ext cx="12716272" cy="728455"/>
            </a:xfrm>
            <a:prstGeom prst="rect">
              <a:avLst/>
            </a:prstGeom>
          </p:spPr>
          <p:txBody>
            <a:bodyPr lIns="0" tIns="0" rIns="0" bIns="0" rtlCol="0" anchor="t"/>
            <a:lstStyle/>
            <a:p>
              <a:pPr marL="881297" lvl="2" indent="-293766" algn="l">
                <a:lnSpc>
                  <a:spcPts val="3970"/>
                </a:lnSpc>
                <a:spcBef>
                  <a:spcPct val="0"/>
                </a:spcBef>
                <a:buFont typeface="Arial"/>
                <a:buChar char="⚬"/>
              </a:pPr>
              <a:r>
                <a:rPr lang="en-US" sz="2499" b="1" u="none" strike="noStrike" spc="-49">
                  <a:solidFill>
                    <a:srgbClr val="272525"/>
                  </a:solidFill>
                  <a:latin typeface="Source Sans Pro Bold"/>
                  <a:ea typeface="Source Sans Pro Bold"/>
                  <a:cs typeface="Source Sans Pro Bold"/>
                  <a:sym typeface="Source Sans Pro Bold"/>
                </a:rPr>
                <a:t>Affordable, shelf-stable options and simple meals</a:t>
              </a:r>
            </a:p>
          </p:txBody>
        </p:sp>
      </p:grpSp>
      <p:grpSp>
        <p:nvGrpSpPr>
          <p:cNvPr id="24" name="Group 24"/>
          <p:cNvGrpSpPr/>
          <p:nvPr/>
        </p:nvGrpSpPr>
        <p:grpSpPr>
          <a:xfrm>
            <a:off x="946397" y="6576255"/>
            <a:ext cx="9537204" cy="474904"/>
            <a:chOff x="0" y="0"/>
            <a:chExt cx="12716272" cy="633205"/>
          </a:xfrm>
        </p:grpSpPr>
        <p:sp>
          <p:nvSpPr>
            <p:cNvPr id="25" name="Freeform 25"/>
            <p:cNvSpPr/>
            <p:nvPr/>
          </p:nvSpPr>
          <p:spPr>
            <a:xfrm>
              <a:off x="0" y="0"/>
              <a:ext cx="12716272" cy="633205"/>
            </a:xfrm>
            <a:custGeom>
              <a:avLst/>
              <a:gdLst/>
              <a:ahLst/>
              <a:cxnLst/>
              <a:rect l="l" t="t" r="r" b="b"/>
              <a:pathLst>
                <a:path w="12716272" h="633205">
                  <a:moveTo>
                    <a:pt x="0" y="0"/>
                  </a:moveTo>
                  <a:lnTo>
                    <a:pt x="12716272" y="0"/>
                  </a:lnTo>
                  <a:lnTo>
                    <a:pt x="12716272" y="633205"/>
                  </a:lnTo>
                  <a:lnTo>
                    <a:pt x="0" y="633205"/>
                  </a:lnTo>
                  <a:close/>
                </a:path>
              </a:pathLst>
            </a:custGeom>
            <a:solidFill>
              <a:srgbClr val="000000">
                <a:alpha val="0"/>
              </a:srgbClr>
            </a:solidFill>
            <a:ln cap="sq">
              <a:noFill/>
              <a:prstDash val="solid"/>
              <a:miter/>
            </a:ln>
          </p:spPr>
          <p:txBody>
            <a:bodyPr/>
            <a:lstStyle/>
            <a:p>
              <a:endParaRPr lang="en-US"/>
            </a:p>
          </p:txBody>
        </p:sp>
        <p:sp>
          <p:nvSpPr>
            <p:cNvPr id="26" name="TextBox 26"/>
            <p:cNvSpPr txBox="1"/>
            <p:nvPr/>
          </p:nvSpPr>
          <p:spPr>
            <a:xfrm>
              <a:off x="0" y="-95250"/>
              <a:ext cx="12716272" cy="728455"/>
            </a:xfrm>
            <a:prstGeom prst="rect">
              <a:avLst/>
            </a:prstGeom>
          </p:spPr>
          <p:txBody>
            <a:bodyPr lIns="0" tIns="0" rIns="0" bIns="0" rtlCol="0" anchor="t"/>
            <a:lstStyle/>
            <a:p>
              <a:pPr marL="0" lvl="0" indent="0" algn="l">
                <a:lnSpc>
                  <a:spcPts val="3970"/>
                </a:lnSpc>
                <a:spcBef>
                  <a:spcPct val="0"/>
                </a:spcBef>
              </a:pPr>
              <a:r>
                <a:rPr lang="en-US" sz="2499" b="1" u="none" strike="noStrike" spc="-49">
                  <a:solidFill>
                    <a:srgbClr val="272525"/>
                  </a:solidFill>
                  <a:latin typeface="Source Sans Pro Bold"/>
                  <a:ea typeface="Source Sans Pro Bold"/>
                  <a:cs typeface="Source Sans Pro Bold"/>
                  <a:sym typeface="Source Sans Pro Bold"/>
                </a:rPr>
                <a:t>🔹 Step 2: Focus on Gratitude &amp; Awareness</a:t>
              </a:r>
            </a:p>
          </p:txBody>
        </p:sp>
      </p:grpSp>
      <p:grpSp>
        <p:nvGrpSpPr>
          <p:cNvPr id="27" name="Group 27"/>
          <p:cNvGrpSpPr/>
          <p:nvPr/>
        </p:nvGrpSpPr>
        <p:grpSpPr>
          <a:xfrm>
            <a:off x="946397" y="7348751"/>
            <a:ext cx="9537204" cy="474904"/>
            <a:chOff x="0" y="0"/>
            <a:chExt cx="12716272" cy="633205"/>
          </a:xfrm>
        </p:grpSpPr>
        <p:sp>
          <p:nvSpPr>
            <p:cNvPr id="28" name="Freeform 28"/>
            <p:cNvSpPr/>
            <p:nvPr/>
          </p:nvSpPr>
          <p:spPr>
            <a:xfrm>
              <a:off x="0" y="0"/>
              <a:ext cx="12716272" cy="633205"/>
            </a:xfrm>
            <a:custGeom>
              <a:avLst/>
              <a:gdLst/>
              <a:ahLst/>
              <a:cxnLst/>
              <a:rect l="l" t="t" r="r" b="b"/>
              <a:pathLst>
                <a:path w="12716272" h="633205">
                  <a:moveTo>
                    <a:pt x="0" y="0"/>
                  </a:moveTo>
                  <a:lnTo>
                    <a:pt x="12716272" y="0"/>
                  </a:lnTo>
                  <a:lnTo>
                    <a:pt x="12716272" y="633205"/>
                  </a:lnTo>
                  <a:lnTo>
                    <a:pt x="0" y="633205"/>
                  </a:lnTo>
                  <a:close/>
                </a:path>
              </a:pathLst>
            </a:custGeom>
            <a:solidFill>
              <a:srgbClr val="000000">
                <a:alpha val="0"/>
              </a:srgbClr>
            </a:solidFill>
            <a:ln cap="sq">
              <a:noFill/>
              <a:prstDash val="solid"/>
              <a:miter/>
            </a:ln>
          </p:spPr>
          <p:txBody>
            <a:bodyPr/>
            <a:lstStyle/>
            <a:p>
              <a:endParaRPr lang="en-US"/>
            </a:p>
          </p:txBody>
        </p:sp>
        <p:sp>
          <p:nvSpPr>
            <p:cNvPr id="29" name="TextBox 29"/>
            <p:cNvSpPr txBox="1"/>
            <p:nvPr/>
          </p:nvSpPr>
          <p:spPr>
            <a:xfrm>
              <a:off x="0" y="-95250"/>
              <a:ext cx="12716272" cy="728455"/>
            </a:xfrm>
            <a:prstGeom prst="rect">
              <a:avLst/>
            </a:prstGeom>
          </p:spPr>
          <p:txBody>
            <a:bodyPr lIns="0" tIns="0" rIns="0" bIns="0" rtlCol="0" anchor="t"/>
            <a:lstStyle/>
            <a:p>
              <a:pPr marL="881297" lvl="2" indent="-293766" algn="l">
                <a:lnSpc>
                  <a:spcPts val="3970"/>
                </a:lnSpc>
                <a:spcBef>
                  <a:spcPct val="0"/>
                </a:spcBef>
                <a:buFont typeface="Arial"/>
                <a:buChar char="⚬"/>
              </a:pPr>
              <a:r>
                <a:rPr lang="en-US" sz="2499" b="1" u="none" strike="noStrike" spc="-49">
                  <a:solidFill>
                    <a:srgbClr val="272525"/>
                  </a:solidFill>
                  <a:latin typeface="Source Sans Pro Bold"/>
                  <a:ea typeface="Source Sans Pro Bold"/>
                  <a:cs typeface="Source Sans Pro Bold"/>
                  <a:sym typeface="Source Sans Pro Bold"/>
                </a:rPr>
                <a:t>Encourage gratitude, reinforcing a strength-based mindset.</a:t>
              </a:r>
            </a:p>
          </p:txBody>
        </p:sp>
      </p:grpSp>
      <p:grpSp>
        <p:nvGrpSpPr>
          <p:cNvPr id="30" name="Group 30"/>
          <p:cNvGrpSpPr/>
          <p:nvPr/>
        </p:nvGrpSpPr>
        <p:grpSpPr>
          <a:xfrm>
            <a:off x="946397" y="7947480"/>
            <a:ext cx="9537204" cy="474904"/>
            <a:chOff x="0" y="0"/>
            <a:chExt cx="12716272" cy="633205"/>
          </a:xfrm>
        </p:grpSpPr>
        <p:sp>
          <p:nvSpPr>
            <p:cNvPr id="31" name="Freeform 31"/>
            <p:cNvSpPr/>
            <p:nvPr/>
          </p:nvSpPr>
          <p:spPr>
            <a:xfrm>
              <a:off x="0" y="0"/>
              <a:ext cx="12716272" cy="633205"/>
            </a:xfrm>
            <a:custGeom>
              <a:avLst/>
              <a:gdLst/>
              <a:ahLst/>
              <a:cxnLst/>
              <a:rect l="l" t="t" r="r" b="b"/>
              <a:pathLst>
                <a:path w="12716272" h="633205">
                  <a:moveTo>
                    <a:pt x="0" y="0"/>
                  </a:moveTo>
                  <a:lnTo>
                    <a:pt x="12716272" y="0"/>
                  </a:lnTo>
                  <a:lnTo>
                    <a:pt x="12716272" y="633205"/>
                  </a:lnTo>
                  <a:lnTo>
                    <a:pt x="0" y="633205"/>
                  </a:lnTo>
                  <a:close/>
                </a:path>
              </a:pathLst>
            </a:custGeom>
            <a:solidFill>
              <a:srgbClr val="000000">
                <a:alpha val="0"/>
              </a:srgbClr>
            </a:solidFill>
            <a:ln cap="sq">
              <a:noFill/>
              <a:prstDash val="solid"/>
              <a:miter/>
            </a:ln>
          </p:spPr>
          <p:txBody>
            <a:bodyPr/>
            <a:lstStyle/>
            <a:p>
              <a:endParaRPr lang="en-US"/>
            </a:p>
          </p:txBody>
        </p:sp>
        <p:sp>
          <p:nvSpPr>
            <p:cNvPr id="32" name="TextBox 32"/>
            <p:cNvSpPr txBox="1"/>
            <p:nvPr/>
          </p:nvSpPr>
          <p:spPr>
            <a:xfrm>
              <a:off x="0" y="-95250"/>
              <a:ext cx="12716272" cy="728455"/>
            </a:xfrm>
            <a:prstGeom prst="rect">
              <a:avLst/>
            </a:prstGeom>
          </p:spPr>
          <p:txBody>
            <a:bodyPr lIns="0" tIns="0" rIns="0" bIns="0" rtlCol="0" anchor="t"/>
            <a:lstStyle/>
            <a:p>
              <a:pPr marL="881297" lvl="2" indent="-293766" algn="l">
                <a:lnSpc>
                  <a:spcPts val="3970"/>
                </a:lnSpc>
                <a:spcBef>
                  <a:spcPct val="0"/>
                </a:spcBef>
                <a:buFont typeface="Arial"/>
                <a:buChar char="⚬"/>
              </a:pPr>
              <a:r>
                <a:rPr lang="en-US" sz="2499" b="1" u="none" strike="noStrike" spc="-49">
                  <a:solidFill>
                    <a:srgbClr val="272525"/>
                  </a:solidFill>
                  <a:latin typeface="Source Sans Pro Bold"/>
                  <a:ea typeface="Source Sans Pro Bold"/>
                  <a:cs typeface="Source Sans Pro Bold"/>
                  <a:sym typeface="Source Sans Pro Bold"/>
                </a:rPr>
                <a:t>Teach awareness of hunger cues, recognizing irregular patterns.</a:t>
              </a:r>
            </a:p>
          </p:txBody>
        </p:sp>
      </p:grpSp>
      <p:grpSp>
        <p:nvGrpSpPr>
          <p:cNvPr id="33" name="Group 33"/>
          <p:cNvGrpSpPr/>
          <p:nvPr/>
        </p:nvGrpSpPr>
        <p:grpSpPr>
          <a:xfrm>
            <a:off x="946397" y="8546208"/>
            <a:ext cx="9537204" cy="474904"/>
            <a:chOff x="0" y="0"/>
            <a:chExt cx="12716272" cy="633205"/>
          </a:xfrm>
        </p:grpSpPr>
        <p:sp>
          <p:nvSpPr>
            <p:cNvPr id="34" name="Freeform 34"/>
            <p:cNvSpPr/>
            <p:nvPr/>
          </p:nvSpPr>
          <p:spPr>
            <a:xfrm>
              <a:off x="0" y="0"/>
              <a:ext cx="12716272" cy="633205"/>
            </a:xfrm>
            <a:custGeom>
              <a:avLst/>
              <a:gdLst/>
              <a:ahLst/>
              <a:cxnLst/>
              <a:rect l="l" t="t" r="r" b="b"/>
              <a:pathLst>
                <a:path w="12716272" h="633205">
                  <a:moveTo>
                    <a:pt x="0" y="0"/>
                  </a:moveTo>
                  <a:lnTo>
                    <a:pt x="12716272" y="0"/>
                  </a:lnTo>
                  <a:lnTo>
                    <a:pt x="12716272" y="633205"/>
                  </a:lnTo>
                  <a:lnTo>
                    <a:pt x="0" y="633205"/>
                  </a:lnTo>
                  <a:close/>
                </a:path>
              </a:pathLst>
            </a:custGeom>
            <a:solidFill>
              <a:srgbClr val="000000">
                <a:alpha val="0"/>
              </a:srgbClr>
            </a:solidFill>
            <a:ln cap="sq">
              <a:noFill/>
              <a:prstDash val="solid"/>
              <a:miter/>
            </a:ln>
          </p:spPr>
          <p:txBody>
            <a:bodyPr/>
            <a:lstStyle/>
            <a:p>
              <a:endParaRPr lang="en-US"/>
            </a:p>
          </p:txBody>
        </p:sp>
        <p:sp>
          <p:nvSpPr>
            <p:cNvPr id="35" name="TextBox 35"/>
            <p:cNvSpPr txBox="1"/>
            <p:nvPr/>
          </p:nvSpPr>
          <p:spPr>
            <a:xfrm>
              <a:off x="0" y="-95250"/>
              <a:ext cx="12716272" cy="728455"/>
            </a:xfrm>
            <a:prstGeom prst="rect">
              <a:avLst/>
            </a:prstGeom>
          </p:spPr>
          <p:txBody>
            <a:bodyPr lIns="0" tIns="0" rIns="0" bIns="0" rtlCol="0" anchor="t"/>
            <a:lstStyle/>
            <a:p>
              <a:pPr marL="881297" lvl="2" indent="-293766" algn="l">
                <a:lnSpc>
                  <a:spcPts val="3970"/>
                </a:lnSpc>
                <a:spcBef>
                  <a:spcPct val="0"/>
                </a:spcBef>
                <a:buFont typeface="Arial"/>
                <a:buChar char="⚬"/>
              </a:pPr>
              <a:r>
                <a:rPr lang="en-US" sz="2499" b="1" u="none" strike="noStrike" spc="-49">
                  <a:solidFill>
                    <a:srgbClr val="272525"/>
                  </a:solidFill>
                  <a:latin typeface="Source Sans Pro Bold"/>
                  <a:ea typeface="Source Sans Pro Bold"/>
                  <a:cs typeface="Source Sans Pro Bold"/>
                  <a:sym typeface="Source Sans Pro Bold"/>
                </a:rPr>
                <a:t>Use mindful breathing before eating to reduce stress.</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grpSp>
        <p:nvGrpSpPr>
          <p:cNvPr id="5" name="Group 5"/>
          <p:cNvGrpSpPr/>
          <p:nvPr/>
        </p:nvGrpSpPr>
        <p:grpSpPr>
          <a:xfrm>
            <a:off x="1047152" y="944244"/>
            <a:ext cx="9737389" cy="1055786"/>
            <a:chOff x="0" y="0"/>
            <a:chExt cx="12983185" cy="1407715"/>
          </a:xfrm>
        </p:grpSpPr>
        <p:sp>
          <p:nvSpPr>
            <p:cNvPr id="6" name="Freeform 6"/>
            <p:cNvSpPr/>
            <p:nvPr/>
          </p:nvSpPr>
          <p:spPr>
            <a:xfrm>
              <a:off x="0" y="0"/>
              <a:ext cx="12983185" cy="1407715"/>
            </a:xfrm>
            <a:custGeom>
              <a:avLst/>
              <a:gdLst/>
              <a:ahLst/>
              <a:cxnLst/>
              <a:rect l="l" t="t" r="r" b="b"/>
              <a:pathLst>
                <a:path w="12983185" h="1407715">
                  <a:moveTo>
                    <a:pt x="0" y="0"/>
                  </a:moveTo>
                  <a:lnTo>
                    <a:pt x="12983185" y="0"/>
                  </a:lnTo>
                  <a:lnTo>
                    <a:pt x="12983185" y="1407715"/>
                  </a:lnTo>
                  <a:lnTo>
                    <a:pt x="0" y="1407715"/>
                  </a:lnTo>
                  <a:close/>
                </a:path>
              </a:pathLst>
            </a:custGeom>
            <a:solidFill>
              <a:srgbClr val="000000">
                <a:alpha val="0"/>
              </a:srgbClr>
            </a:solidFill>
          </p:spPr>
          <p:txBody>
            <a:bodyPr/>
            <a:lstStyle/>
            <a:p>
              <a:endParaRPr lang="en-US"/>
            </a:p>
          </p:txBody>
        </p:sp>
        <p:sp>
          <p:nvSpPr>
            <p:cNvPr id="7" name="TextBox 7"/>
            <p:cNvSpPr txBox="1"/>
            <p:nvPr/>
          </p:nvSpPr>
          <p:spPr>
            <a:xfrm>
              <a:off x="0" y="0"/>
              <a:ext cx="12983185" cy="1407715"/>
            </a:xfrm>
            <a:prstGeom prst="rect">
              <a:avLst/>
            </a:prstGeom>
          </p:spPr>
          <p:txBody>
            <a:bodyPr lIns="0" tIns="0" rIns="0" bIns="0" rtlCol="0" anchor="t"/>
            <a:lstStyle/>
            <a:p>
              <a:pPr algn="l">
                <a:lnSpc>
                  <a:spcPts val="4200"/>
                </a:lnSpc>
              </a:pPr>
              <a:r>
                <a:rPr lang="en-US" sz="3500" b="1" spc="-66">
                  <a:solidFill>
                    <a:srgbClr val="D73AD7"/>
                  </a:solidFill>
                  <a:latin typeface="Source Serif Pro Bold"/>
                  <a:ea typeface="Source Serif Pro Bold"/>
                  <a:cs typeface="Source Serif Pro Bold"/>
                  <a:sym typeface="Source Serif Pro Bold"/>
                </a:rPr>
                <a:t>Special Consideration: </a:t>
              </a:r>
            </a:p>
            <a:p>
              <a:pPr algn="l">
                <a:lnSpc>
                  <a:spcPts val="4200"/>
                </a:lnSpc>
              </a:pPr>
              <a:r>
                <a:rPr lang="en-US" sz="3500" b="1" spc="-66">
                  <a:solidFill>
                    <a:srgbClr val="D73AD7"/>
                  </a:solidFill>
                  <a:latin typeface="Source Serif Pro Bold"/>
                  <a:ea typeface="Source Serif Pro Bold"/>
                  <a:cs typeface="Source Serif Pro Bold"/>
                  <a:sym typeface="Source Serif Pro Bold"/>
                </a:rPr>
                <a:t>Mindful Eating &amp; Food Insecurity</a:t>
              </a:r>
            </a:p>
          </p:txBody>
        </p:sp>
      </p:grpSp>
      <p:grpSp>
        <p:nvGrpSpPr>
          <p:cNvPr id="8" name="Group 8"/>
          <p:cNvGrpSpPr/>
          <p:nvPr/>
        </p:nvGrpSpPr>
        <p:grpSpPr>
          <a:xfrm>
            <a:off x="912685" y="2343095"/>
            <a:ext cx="9335691" cy="488305"/>
            <a:chOff x="0" y="0"/>
            <a:chExt cx="12447588" cy="651073"/>
          </a:xfrm>
        </p:grpSpPr>
        <p:sp>
          <p:nvSpPr>
            <p:cNvPr id="9" name="Freeform 9"/>
            <p:cNvSpPr/>
            <p:nvPr/>
          </p:nvSpPr>
          <p:spPr>
            <a:xfrm>
              <a:off x="0" y="0"/>
              <a:ext cx="12447588" cy="651073"/>
            </a:xfrm>
            <a:custGeom>
              <a:avLst/>
              <a:gdLst/>
              <a:ahLst/>
              <a:cxnLst/>
              <a:rect l="l" t="t" r="r" b="b"/>
              <a:pathLst>
                <a:path w="12447588" h="651073">
                  <a:moveTo>
                    <a:pt x="0" y="0"/>
                  </a:moveTo>
                  <a:lnTo>
                    <a:pt x="12447588" y="0"/>
                  </a:lnTo>
                  <a:lnTo>
                    <a:pt x="12447588" y="651073"/>
                  </a:lnTo>
                  <a:lnTo>
                    <a:pt x="0" y="651073"/>
                  </a:lnTo>
                  <a:close/>
                </a:path>
              </a:pathLst>
            </a:custGeom>
            <a:solidFill>
              <a:srgbClr val="000000">
                <a:alpha val="0"/>
              </a:srgbClr>
            </a:solidFill>
          </p:spPr>
          <p:txBody>
            <a:bodyPr/>
            <a:lstStyle/>
            <a:p>
              <a:endParaRPr lang="en-US"/>
            </a:p>
          </p:txBody>
        </p:sp>
        <p:sp>
          <p:nvSpPr>
            <p:cNvPr id="10" name="TextBox 10"/>
            <p:cNvSpPr txBox="1"/>
            <p:nvPr/>
          </p:nvSpPr>
          <p:spPr>
            <a:xfrm>
              <a:off x="0" y="-104775"/>
              <a:ext cx="12447588" cy="755848"/>
            </a:xfrm>
            <a:prstGeom prst="rect">
              <a:avLst/>
            </a:prstGeom>
          </p:spPr>
          <p:txBody>
            <a:bodyPr lIns="0" tIns="0" rIns="0" bIns="0" rtlCol="0" anchor="t"/>
            <a:lstStyle/>
            <a:p>
              <a:pPr algn="l">
                <a:lnSpc>
                  <a:spcPts val="4054"/>
                </a:lnSpc>
              </a:pPr>
              <a:r>
                <a:rPr lang="en-US" sz="2499" spc="-51">
                  <a:solidFill>
                    <a:srgbClr val="000000"/>
                  </a:solidFill>
                  <a:latin typeface="Source Sans Pro"/>
                  <a:ea typeface="Source Sans Pro"/>
                  <a:cs typeface="Source Sans Pro"/>
                  <a:sym typeface="Source Sans Pro"/>
                </a:rPr>
                <a:t>🔹</a:t>
              </a:r>
              <a:r>
                <a:rPr lang="en-US" sz="2499" spc="-51">
                  <a:solidFill>
                    <a:srgbClr val="272525"/>
                  </a:solidFill>
                  <a:latin typeface="Source Sans Pro"/>
                  <a:ea typeface="Source Sans Pro"/>
                  <a:cs typeface="Source Sans Pro"/>
                  <a:sym typeface="Source Sans Pro"/>
                </a:rPr>
                <a:t> </a:t>
              </a:r>
              <a:r>
                <a:rPr lang="en-US" sz="2499" b="1" spc="-51">
                  <a:solidFill>
                    <a:srgbClr val="272525"/>
                  </a:solidFill>
                  <a:latin typeface="Source Sans Pro Bold"/>
                  <a:ea typeface="Source Sans Pro Bold"/>
                  <a:cs typeface="Source Sans Pro Bold"/>
                  <a:sym typeface="Source Sans Pro Bold"/>
                </a:rPr>
                <a:t>Step 3: Increase Meal Satisfaction</a:t>
              </a:r>
            </a:p>
          </p:txBody>
        </p:sp>
      </p:grpSp>
      <p:grpSp>
        <p:nvGrpSpPr>
          <p:cNvPr id="11" name="Group 11"/>
          <p:cNvGrpSpPr/>
          <p:nvPr/>
        </p:nvGrpSpPr>
        <p:grpSpPr>
          <a:xfrm>
            <a:off x="912682" y="3037088"/>
            <a:ext cx="10898318" cy="478780"/>
            <a:chOff x="0" y="0"/>
            <a:chExt cx="12447588" cy="638373"/>
          </a:xfrm>
        </p:grpSpPr>
        <p:sp>
          <p:nvSpPr>
            <p:cNvPr id="12" name="Freeform 12"/>
            <p:cNvSpPr/>
            <p:nvPr/>
          </p:nvSpPr>
          <p:spPr>
            <a:xfrm>
              <a:off x="0" y="0"/>
              <a:ext cx="12447588" cy="638373"/>
            </a:xfrm>
            <a:custGeom>
              <a:avLst/>
              <a:gdLst/>
              <a:ahLst/>
              <a:cxnLst/>
              <a:rect l="l" t="t" r="r" b="b"/>
              <a:pathLst>
                <a:path w="12447588" h="638373">
                  <a:moveTo>
                    <a:pt x="0" y="0"/>
                  </a:moveTo>
                  <a:lnTo>
                    <a:pt x="12447588" y="0"/>
                  </a:lnTo>
                  <a:lnTo>
                    <a:pt x="12447588" y="638373"/>
                  </a:lnTo>
                  <a:lnTo>
                    <a:pt x="0" y="638373"/>
                  </a:lnTo>
                  <a:close/>
                </a:path>
              </a:pathLst>
            </a:custGeom>
            <a:solidFill>
              <a:srgbClr val="000000">
                <a:alpha val="0"/>
              </a:srgbClr>
            </a:solidFill>
          </p:spPr>
          <p:txBody>
            <a:bodyPr/>
            <a:lstStyle/>
            <a:p>
              <a:endParaRPr lang="en-US"/>
            </a:p>
          </p:txBody>
        </p:sp>
        <p:sp>
          <p:nvSpPr>
            <p:cNvPr id="13" name="TextBox 13"/>
            <p:cNvSpPr txBox="1"/>
            <p:nvPr/>
          </p:nvSpPr>
          <p:spPr>
            <a:xfrm>
              <a:off x="0" y="-95250"/>
              <a:ext cx="12447588" cy="733623"/>
            </a:xfrm>
            <a:prstGeom prst="rect">
              <a:avLst/>
            </a:prstGeom>
          </p:spPr>
          <p:txBody>
            <a:bodyPr lIns="0" tIns="0" rIns="0" bIns="0" rtlCol="0" anchor="t"/>
            <a:lstStyle/>
            <a:p>
              <a:pPr marL="777379" lvl="2" indent="-259126" algn="l">
                <a:lnSpc>
                  <a:spcPts val="3750"/>
                </a:lnSpc>
                <a:buFont typeface="Arial"/>
                <a:buChar char="⚬"/>
              </a:pPr>
              <a:r>
                <a:rPr lang="en-US" sz="2312" b="1" spc="-47" dirty="0">
                  <a:solidFill>
                    <a:srgbClr val="272525"/>
                  </a:solidFill>
                  <a:latin typeface="Source Sans Pro Bold"/>
                  <a:ea typeface="Source Sans Pro Bold"/>
                  <a:cs typeface="Source Sans Pro Bold"/>
                  <a:sym typeface="Source Sans Pro Bold"/>
                </a:rPr>
                <a:t>Savor flavors</a:t>
              </a:r>
              <a:r>
                <a:rPr lang="en-US" sz="2312" spc="-47" dirty="0">
                  <a:solidFill>
                    <a:srgbClr val="272525"/>
                  </a:solidFill>
                  <a:latin typeface="Source Sans Pro"/>
                  <a:ea typeface="Source Sans Pro"/>
                  <a:cs typeface="Source Sans Pro"/>
                  <a:sym typeface="Source Sans Pro"/>
                </a:rPr>
                <a:t> and </a:t>
              </a:r>
              <a:r>
                <a:rPr lang="en-US" sz="2312" b="1" spc="-47" dirty="0">
                  <a:solidFill>
                    <a:srgbClr val="272525"/>
                  </a:solidFill>
                  <a:latin typeface="Source Sans Pro"/>
                  <a:ea typeface="Source Sans Pro"/>
                  <a:cs typeface="Source Sans Pro"/>
                  <a:sym typeface="Source Sans Pro"/>
                </a:rPr>
                <a:t>try different cooking methods </a:t>
              </a:r>
              <a:r>
                <a:rPr lang="en-US" sz="2312" spc="-47" dirty="0">
                  <a:solidFill>
                    <a:srgbClr val="272525"/>
                  </a:solidFill>
                  <a:latin typeface="Source Sans Pro"/>
                  <a:ea typeface="Source Sans Pro"/>
                  <a:cs typeface="Source Sans Pro"/>
                  <a:sym typeface="Source Sans Pro"/>
                </a:rPr>
                <a:t>to enhance enjoyment.</a:t>
              </a:r>
            </a:p>
          </p:txBody>
        </p:sp>
      </p:grpSp>
      <p:grpSp>
        <p:nvGrpSpPr>
          <p:cNvPr id="14" name="Group 14"/>
          <p:cNvGrpSpPr/>
          <p:nvPr/>
        </p:nvGrpSpPr>
        <p:grpSpPr>
          <a:xfrm>
            <a:off x="912685" y="3663860"/>
            <a:ext cx="9335691" cy="478780"/>
            <a:chOff x="0" y="0"/>
            <a:chExt cx="12447588" cy="638373"/>
          </a:xfrm>
        </p:grpSpPr>
        <p:sp>
          <p:nvSpPr>
            <p:cNvPr id="15" name="Freeform 15"/>
            <p:cNvSpPr/>
            <p:nvPr/>
          </p:nvSpPr>
          <p:spPr>
            <a:xfrm>
              <a:off x="0" y="0"/>
              <a:ext cx="12447588" cy="638373"/>
            </a:xfrm>
            <a:custGeom>
              <a:avLst/>
              <a:gdLst/>
              <a:ahLst/>
              <a:cxnLst/>
              <a:rect l="l" t="t" r="r" b="b"/>
              <a:pathLst>
                <a:path w="12447588" h="638373">
                  <a:moveTo>
                    <a:pt x="0" y="0"/>
                  </a:moveTo>
                  <a:lnTo>
                    <a:pt x="12447588" y="0"/>
                  </a:lnTo>
                  <a:lnTo>
                    <a:pt x="12447588" y="638373"/>
                  </a:lnTo>
                  <a:lnTo>
                    <a:pt x="0" y="638373"/>
                  </a:lnTo>
                  <a:close/>
                </a:path>
              </a:pathLst>
            </a:custGeom>
            <a:solidFill>
              <a:srgbClr val="000000">
                <a:alpha val="0"/>
              </a:srgbClr>
            </a:solidFill>
          </p:spPr>
          <p:txBody>
            <a:bodyPr/>
            <a:lstStyle/>
            <a:p>
              <a:endParaRPr lang="en-US"/>
            </a:p>
          </p:txBody>
        </p:sp>
        <p:sp>
          <p:nvSpPr>
            <p:cNvPr id="16" name="TextBox 16"/>
            <p:cNvSpPr txBox="1"/>
            <p:nvPr/>
          </p:nvSpPr>
          <p:spPr>
            <a:xfrm>
              <a:off x="0" y="-95250"/>
              <a:ext cx="12447588" cy="733623"/>
            </a:xfrm>
            <a:prstGeom prst="rect">
              <a:avLst/>
            </a:prstGeom>
          </p:spPr>
          <p:txBody>
            <a:bodyPr lIns="0" tIns="0" rIns="0" bIns="0" rtlCol="0" anchor="t"/>
            <a:lstStyle/>
            <a:p>
              <a:pPr marL="777379" lvl="2" indent="-259126" algn="l">
                <a:lnSpc>
                  <a:spcPts val="3750"/>
                </a:lnSpc>
                <a:buFont typeface="Arial"/>
                <a:buChar char="⚬"/>
              </a:pPr>
              <a:r>
                <a:rPr lang="en-US" sz="2312" b="1" spc="-47">
                  <a:solidFill>
                    <a:srgbClr val="272525"/>
                  </a:solidFill>
                  <a:latin typeface="Source Sans Pro Bold"/>
                  <a:ea typeface="Source Sans Pro Bold"/>
                  <a:cs typeface="Source Sans Pro Bold"/>
                  <a:sym typeface="Source Sans Pro Bold"/>
                </a:rPr>
                <a:t>Slow down during meals</a:t>
              </a:r>
              <a:r>
                <a:rPr lang="en-US" sz="2312" spc="-47">
                  <a:solidFill>
                    <a:srgbClr val="272525"/>
                  </a:solidFill>
                  <a:latin typeface="Source Sans Pro"/>
                  <a:ea typeface="Source Sans Pro"/>
                  <a:cs typeface="Source Sans Pro"/>
                  <a:sym typeface="Source Sans Pro"/>
                </a:rPr>
                <a:t> to aid digestion.</a:t>
              </a:r>
            </a:p>
          </p:txBody>
        </p:sp>
      </p:grpSp>
      <p:grpSp>
        <p:nvGrpSpPr>
          <p:cNvPr id="17" name="Group 17"/>
          <p:cNvGrpSpPr/>
          <p:nvPr/>
        </p:nvGrpSpPr>
        <p:grpSpPr>
          <a:xfrm>
            <a:off x="912681" y="4290632"/>
            <a:ext cx="9335691" cy="957560"/>
            <a:chOff x="0" y="0"/>
            <a:chExt cx="12447588" cy="1276747"/>
          </a:xfrm>
        </p:grpSpPr>
        <p:sp>
          <p:nvSpPr>
            <p:cNvPr id="18" name="Freeform 18"/>
            <p:cNvSpPr/>
            <p:nvPr/>
          </p:nvSpPr>
          <p:spPr>
            <a:xfrm>
              <a:off x="0" y="0"/>
              <a:ext cx="12447588" cy="1276747"/>
            </a:xfrm>
            <a:custGeom>
              <a:avLst/>
              <a:gdLst/>
              <a:ahLst/>
              <a:cxnLst/>
              <a:rect l="l" t="t" r="r" b="b"/>
              <a:pathLst>
                <a:path w="12447588" h="1276747">
                  <a:moveTo>
                    <a:pt x="0" y="0"/>
                  </a:moveTo>
                  <a:lnTo>
                    <a:pt x="12447588" y="0"/>
                  </a:lnTo>
                  <a:lnTo>
                    <a:pt x="12447588" y="1276747"/>
                  </a:lnTo>
                  <a:lnTo>
                    <a:pt x="0" y="1276747"/>
                  </a:lnTo>
                  <a:close/>
                </a:path>
              </a:pathLst>
            </a:custGeom>
            <a:solidFill>
              <a:srgbClr val="000000">
                <a:alpha val="0"/>
              </a:srgbClr>
            </a:solidFill>
          </p:spPr>
          <p:txBody>
            <a:bodyPr/>
            <a:lstStyle/>
            <a:p>
              <a:endParaRPr lang="en-US"/>
            </a:p>
          </p:txBody>
        </p:sp>
        <p:sp>
          <p:nvSpPr>
            <p:cNvPr id="19" name="TextBox 19"/>
            <p:cNvSpPr txBox="1"/>
            <p:nvPr/>
          </p:nvSpPr>
          <p:spPr>
            <a:xfrm>
              <a:off x="0" y="-95250"/>
              <a:ext cx="12447588" cy="1371997"/>
            </a:xfrm>
            <a:prstGeom prst="rect">
              <a:avLst/>
            </a:prstGeom>
          </p:spPr>
          <p:txBody>
            <a:bodyPr lIns="0" tIns="0" rIns="0" bIns="0" rtlCol="0" anchor="t"/>
            <a:lstStyle/>
            <a:p>
              <a:pPr marL="777379" lvl="2" indent="-259126" algn="l">
                <a:lnSpc>
                  <a:spcPts val="3750"/>
                </a:lnSpc>
                <a:buFont typeface="Arial"/>
                <a:buChar char="⚬"/>
              </a:pPr>
              <a:r>
                <a:rPr lang="en-US" sz="2312" b="1" spc="-47">
                  <a:solidFill>
                    <a:srgbClr val="272525"/>
                  </a:solidFill>
                  <a:latin typeface="Source Sans Pro Bold"/>
                  <a:ea typeface="Source Sans Pro Bold"/>
                  <a:cs typeface="Source Sans Pro Bold"/>
                  <a:sym typeface="Source Sans Pro Bold"/>
                </a:rPr>
                <a:t>Encourage self-compassion</a:t>
              </a:r>
              <a:r>
                <a:rPr lang="en-US" sz="2312" spc="-47">
                  <a:solidFill>
                    <a:srgbClr val="272525"/>
                  </a:solidFill>
                  <a:latin typeface="Source Sans Pro"/>
                  <a:ea typeface="Source Sans Pro"/>
                  <a:cs typeface="Source Sans Pro"/>
                  <a:sym typeface="Source Sans Pro"/>
                </a:rPr>
                <a:t>, maintaining a </a:t>
              </a:r>
              <a:r>
                <a:rPr lang="en-US" sz="2312" b="1" spc="-47">
                  <a:solidFill>
                    <a:srgbClr val="272525"/>
                  </a:solidFill>
                  <a:latin typeface="Source Sans Pro Bold"/>
                  <a:ea typeface="Source Sans Pro Bold"/>
                  <a:cs typeface="Source Sans Pro Bold"/>
                  <a:sym typeface="Source Sans Pro Bold"/>
                </a:rPr>
                <a:t>non-judgmental approach to eating</a:t>
              </a:r>
              <a:r>
                <a:rPr lang="en-US" sz="2312" spc="-47">
                  <a:solidFill>
                    <a:srgbClr val="272525"/>
                  </a:solidFill>
                  <a:latin typeface="Source Sans Pro"/>
                  <a:ea typeface="Source Sans Pro"/>
                  <a:cs typeface="Source Sans Pro"/>
                  <a:sym typeface="Source Sans Pro"/>
                </a:rPr>
                <a:t>.</a:t>
              </a:r>
            </a:p>
          </p:txBody>
        </p:sp>
      </p:grpSp>
      <p:grpSp>
        <p:nvGrpSpPr>
          <p:cNvPr id="20" name="Group 20"/>
          <p:cNvGrpSpPr/>
          <p:nvPr/>
        </p:nvGrpSpPr>
        <p:grpSpPr>
          <a:xfrm>
            <a:off x="1047152" y="6076867"/>
            <a:ext cx="9335691" cy="1971294"/>
            <a:chOff x="0" y="0"/>
            <a:chExt cx="12447588" cy="2628392"/>
          </a:xfrm>
        </p:grpSpPr>
        <p:sp>
          <p:nvSpPr>
            <p:cNvPr id="21" name="Freeform 21"/>
            <p:cNvSpPr/>
            <p:nvPr/>
          </p:nvSpPr>
          <p:spPr>
            <a:xfrm>
              <a:off x="0" y="0"/>
              <a:ext cx="12447588" cy="2628392"/>
            </a:xfrm>
            <a:custGeom>
              <a:avLst/>
              <a:gdLst/>
              <a:ahLst/>
              <a:cxnLst/>
              <a:rect l="l" t="t" r="r" b="b"/>
              <a:pathLst>
                <a:path w="12447588" h="2628392">
                  <a:moveTo>
                    <a:pt x="0" y="0"/>
                  </a:moveTo>
                  <a:lnTo>
                    <a:pt x="12447588" y="0"/>
                  </a:lnTo>
                  <a:lnTo>
                    <a:pt x="12447588" y="2628392"/>
                  </a:lnTo>
                  <a:lnTo>
                    <a:pt x="0" y="2628392"/>
                  </a:lnTo>
                  <a:close/>
                </a:path>
              </a:pathLst>
            </a:custGeom>
            <a:solidFill>
              <a:srgbClr val="000000">
                <a:alpha val="0"/>
              </a:srgbClr>
            </a:solidFill>
          </p:spPr>
          <p:txBody>
            <a:bodyPr/>
            <a:lstStyle/>
            <a:p>
              <a:endParaRPr lang="en-US"/>
            </a:p>
          </p:txBody>
        </p:sp>
        <p:sp>
          <p:nvSpPr>
            <p:cNvPr id="22" name="TextBox 22"/>
            <p:cNvSpPr txBox="1"/>
            <p:nvPr/>
          </p:nvSpPr>
          <p:spPr>
            <a:xfrm>
              <a:off x="0" y="-9525"/>
              <a:ext cx="12447588" cy="2637917"/>
            </a:xfrm>
            <a:prstGeom prst="rect">
              <a:avLst/>
            </a:prstGeom>
          </p:spPr>
          <p:txBody>
            <a:bodyPr lIns="0" tIns="0" rIns="0" bIns="0" rtlCol="0" anchor="t"/>
            <a:lstStyle/>
            <a:p>
              <a:pPr algn="ctr">
                <a:lnSpc>
                  <a:spcPts val="3749"/>
                </a:lnSpc>
              </a:pPr>
              <a:r>
                <a:rPr lang="en-US" sz="3000" spc="-47" dirty="0">
                  <a:solidFill>
                    <a:srgbClr val="272525"/>
                  </a:solidFill>
                  <a:latin typeface="Source Sans Pro"/>
                  <a:ea typeface="Source Sans Pro"/>
                  <a:cs typeface="Source Sans Pro"/>
                  <a:sym typeface="Source Sans Pro"/>
                </a:rPr>
                <a:t>Mindful eating for food-insecure individuals is about </a:t>
              </a:r>
              <a:r>
                <a:rPr lang="en-US" sz="3000" b="1" spc="-47" dirty="0">
                  <a:solidFill>
                    <a:srgbClr val="D73AD7"/>
                  </a:solidFill>
                  <a:latin typeface="Source Sans Pro Bold"/>
                  <a:ea typeface="Source Sans Pro Bold"/>
                  <a:cs typeface="Source Sans Pro Bold"/>
                  <a:sym typeface="Source Sans Pro Bold"/>
                </a:rPr>
                <a:t>empowerment</a:t>
              </a:r>
            </a:p>
            <a:p>
              <a:pPr algn="ctr">
                <a:lnSpc>
                  <a:spcPts val="3749"/>
                </a:lnSpc>
              </a:pPr>
              <a:r>
                <a:rPr lang="en-US" sz="3000" spc="-47" dirty="0">
                  <a:solidFill>
                    <a:srgbClr val="272525"/>
                  </a:solidFill>
                  <a:latin typeface="Source Sans Pro"/>
                  <a:ea typeface="Source Sans Pro"/>
                  <a:cs typeface="Source Sans Pro"/>
                  <a:sym typeface="Source Sans Pro"/>
                </a:rPr>
                <a:t>—making the most of meals, reducing stress, and cultivating control.</a:t>
              </a:r>
            </a:p>
          </p:txBody>
        </p:sp>
      </p:grpSp>
      <p:sp>
        <p:nvSpPr>
          <p:cNvPr id="23" name="Freeform 23" descr="Senior African-American Couple Happy with Their Retirement Plans Retirement Stock Photo"/>
          <p:cNvSpPr/>
          <p:nvPr/>
        </p:nvSpPr>
        <p:spPr>
          <a:xfrm>
            <a:off x="11049001" y="0"/>
            <a:ext cx="7239000" cy="10286999"/>
          </a:xfrm>
          <a:custGeom>
            <a:avLst/>
            <a:gdLst/>
            <a:ahLst/>
            <a:cxnLst/>
            <a:rect l="l" t="t" r="r" b="b"/>
            <a:pathLst>
              <a:path w="6904185" h="10286999">
                <a:moveTo>
                  <a:pt x="0" y="0"/>
                </a:moveTo>
                <a:lnTo>
                  <a:pt x="6904185" y="0"/>
                </a:lnTo>
                <a:lnTo>
                  <a:pt x="6904185" y="10286999"/>
                </a:lnTo>
                <a:lnTo>
                  <a:pt x="0" y="10286999"/>
                </a:lnTo>
                <a:lnTo>
                  <a:pt x="0" y="0"/>
                </a:lnTo>
                <a:close/>
              </a:path>
            </a:pathLst>
          </a:custGeom>
          <a:blipFill>
            <a:blip r:embed="rId4"/>
            <a:stretch>
              <a:fillRect l="-29515" r="-93870"/>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1637"/>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p:cNvSpPr/>
          <p:nvPr/>
        </p:nvSpPr>
        <p:spPr>
          <a:xfrm>
            <a:off x="0" y="0"/>
            <a:ext cx="6858000" cy="10288637"/>
          </a:xfrm>
          <a:custGeom>
            <a:avLst/>
            <a:gdLst/>
            <a:ahLst/>
            <a:cxnLst/>
            <a:rect l="l" t="t" r="r" b="b"/>
            <a:pathLst>
              <a:path w="6858000" h="10288637">
                <a:moveTo>
                  <a:pt x="0" y="0"/>
                </a:moveTo>
                <a:lnTo>
                  <a:pt x="6858000" y="0"/>
                </a:lnTo>
                <a:lnTo>
                  <a:pt x="6858000" y="10288637"/>
                </a:lnTo>
                <a:lnTo>
                  <a:pt x="0" y="10288637"/>
                </a:lnTo>
                <a:lnTo>
                  <a:pt x="0" y="0"/>
                </a:lnTo>
                <a:close/>
              </a:path>
            </a:pathLst>
          </a:custGeom>
          <a:blipFill>
            <a:blip r:embed="rId4"/>
            <a:stretch>
              <a:fillRect l="-15239" r="-84791"/>
            </a:stretch>
          </a:blipFill>
        </p:spPr>
        <p:txBody>
          <a:bodyPr/>
          <a:lstStyle/>
          <a:p>
            <a:endParaRPr lang="en-US"/>
          </a:p>
        </p:txBody>
      </p:sp>
      <p:grpSp>
        <p:nvGrpSpPr>
          <p:cNvPr id="6" name="Group 6"/>
          <p:cNvGrpSpPr/>
          <p:nvPr/>
        </p:nvGrpSpPr>
        <p:grpSpPr>
          <a:xfrm>
            <a:off x="7762280" y="710505"/>
            <a:ext cx="9621441" cy="1519832"/>
            <a:chOff x="0" y="0"/>
            <a:chExt cx="12828588" cy="2026443"/>
          </a:xfrm>
        </p:grpSpPr>
        <p:sp>
          <p:nvSpPr>
            <p:cNvPr id="7" name="Freeform 7"/>
            <p:cNvSpPr/>
            <p:nvPr/>
          </p:nvSpPr>
          <p:spPr>
            <a:xfrm>
              <a:off x="0" y="0"/>
              <a:ext cx="12828588" cy="2026443"/>
            </a:xfrm>
            <a:custGeom>
              <a:avLst/>
              <a:gdLst/>
              <a:ahLst/>
              <a:cxnLst/>
              <a:rect l="l" t="t" r="r" b="b"/>
              <a:pathLst>
                <a:path w="12828588" h="2026443">
                  <a:moveTo>
                    <a:pt x="0" y="0"/>
                  </a:moveTo>
                  <a:lnTo>
                    <a:pt x="12828588" y="0"/>
                  </a:lnTo>
                  <a:lnTo>
                    <a:pt x="12828588" y="2026443"/>
                  </a:lnTo>
                  <a:lnTo>
                    <a:pt x="0" y="2026443"/>
                  </a:lnTo>
                  <a:close/>
                </a:path>
              </a:pathLst>
            </a:custGeom>
            <a:solidFill>
              <a:srgbClr val="000000">
                <a:alpha val="0"/>
              </a:srgbClr>
            </a:solidFill>
          </p:spPr>
          <p:txBody>
            <a:bodyPr/>
            <a:lstStyle/>
            <a:p>
              <a:endParaRPr lang="en-US"/>
            </a:p>
          </p:txBody>
        </p:sp>
        <p:sp>
          <p:nvSpPr>
            <p:cNvPr id="8" name="TextBox 8"/>
            <p:cNvSpPr txBox="1"/>
            <p:nvPr/>
          </p:nvSpPr>
          <p:spPr>
            <a:xfrm>
              <a:off x="0" y="66675"/>
              <a:ext cx="12828588" cy="1959768"/>
            </a:xfrm>
            <a:prstGeom prst="rect">
              <a:avLst/>
            </a:prstGeom>
          </p:spPr>
          <p:txBody>
            <a:bodyPr lIns="0" tIns="0" rIns="0" bIns="0" rtlCol="0" anchor="t"/>
            <a:lstStyle/>
            <a:p>
              <a:pPr algn="l"/>
              <a:r>
                <a:rPr lang="en-US" sz="5500" b="1" spc="-96" dirty="0">
                  <a:solidFill>
                    <a:srgbClr val="D73AD7"/>
                  </a:solidFill>
                  <a:latin typeface="Source Serif Pro Bold"/>
                  <a:ea typeface="Source Serif Pro Bold"/>
                  <a:cs typeface="Source Serif Pro Bold"/>
                  <a:sym typeface="Source Serif Pro Bold"/>
                </a:rPr>
                <a:t>Key Takeaways and Future Directions</a:t>
              </a:r>
            </a:p>
          </p:txBody>
        </p:sp>
      </p:grpSp>
      <p:grpSp>
        <p:nvGrpSpPr>
          <p:cNvPr id="9" name="Group 9"/>
          <p:cNvGrpSpPr/>
          <p:nvPr/>
        </p:nvGrpSpPr>
        <p:grpSpPr>
          <a:xfrm>
            <a:off x="7762280" y="2617886"/>
            <a:ext cx="6069328" cy="436674"/>
            <a:chOff x="0" y="0"/>
            <a:chExt cx="8092437" cy="582232"/>
          </a:xfrm>
        </p:grpSpPr>
        <p:sp>
          <p:nvSpPr>
            <p:cNvPr id="10" name="Freeform 10"/>
            <p:cNvSpPr/>
            <p:nvPr/>
          </p:nvSpPr>
          <p:spPr>
            <a:xfrm>
              <a:off x="0" y="0"/>
              <a:ext cx="8092437" cy="582231"/>
            </a:xfrm>
            <a:custGeom>
              <a:avLst/>
              <a:gdLst/>
              <a:ahLst/>
              <a:cxnLst/>
              <a:rect l="l" t="t" r="r" b="b"/>
              <a:pathLst>
                <a:path w="8092437" h="582231">
                  <a:moveTo>
                    <a:pt x="0" y="0"/>
                  </a:moveTo>
                  <a:lnTo>
                    <a:pt x="8092437" y="0"/>
                  </a:lnTo>
                  <a:lnTo>
                    <a:pt x="8092437" y="582231"/>
                  </a:lnTo>
                  <a:lnTo>
                    <a:pt x="0" y="582231"/>
                  </a:lnTo>
                  <a:close/>
                </a:path>
              </a:pathLst>
            </a:custGeom>
            <a:solidFill>
              <a:srgbClr val="000000">
                <a:alpha val="0"/>
              </a:srgbClr>
            </a:solidFill>
          </p:spPr>
          <p:txBody>
            <a:bodyPr/>
            <a:lstStyle/>
            <a:p>
              <a:endParaRPr lang="en-US"/>
            </a:p>
          </p:txBody>
        </p:sp>
        <p:sp>
          <p:nvSpPr>
            <p:cNvPr id="11" name="TextBox 11"/>
            <p:cNvSpPr txBox="1"/>
            <p:nvPr/>
          </p:nvSpPr>
          <p:spPr>
            <a:xfrm>
              <a:off x="0" y="-19050"/>
              <a:ext cx="8092437" cy="601282"/>
            </a:xfrm>
            <a:prstGeom prst="rect">
              <a:avLst/>
            </a:prstGeom>
          </p:spPr>
          <p:txBody>
            <a:bodyPr lIns="0" tIns="0" rIns="0" bIns="0" rtlCol="0" anchor="t"/>
            <a:lstStyle/>
            <a:p>
              <a:pPr algn="l">
                <a:lnSpc>
                  <a:spcPts val="2937"/>
                </a:lnSpc>
              </a:pPr>
              <a:r>
                <a:rPr lang="en-US" sz="2375" b="1" spc="-47">
                  <a:solidFill>
                    <a:srgbClr val="D73AD7"/>
                  </a:solidFill>
                  <a:latin typeface="Source Serif Pro Bold"/>
                  <a:ea typeface="Source Serif Pro Bold"/>
                  <a:cs typeface="Source Serif Pro Bold"/>
                  <a:sym typeface="Source Serif Pro Bold"/>
                </a:rPr>
                <a:t>Why Mindful Eating Matters</a:t>
              </a:r>
            </a:p>
          </p:txBody>
        </p:sp>
      </p:grpSp>
      <p:grpSp>
        <p:nvGrpSpPr>
          <p:cNvPr id="12" name="Group 12"/>
          <p:cNvGrpSpPr/>
          <p:nvPr/>
        </p:nvGrpSpPr>
        <p:grpSpPr>
          <a:xfrm>
            <a:off x="7762280" y="3385245"/>
            <a:ext cx="9621441" cy="826591"/>
            <a:chOff x="0" y="0"/>
            <a:chExt cx="12828588" cy="1102122"/>
          </a:xfrm>
        </p:grpSpPr>
        <p:sp>
          <p:nvSpPr>
            <p:cNvPr id="13" name="Freeform 13"/>
            <p:cNvSpPr/>
            <p:nvPr/>
          </p:nvSpPr>
          <p:spPr>
            <a:xfrm>
              <a:off x="0" y="0"/>
              <a:ext cx="12828588" cy="1102122"/>
            </a:xfrm>
            <a:custGeom>
              <a:avLst/>
              <a:gdLst/>
              <a:ahLst/>
              <a:cxnLst/>
              <a:rect l="l" t="t" r="r" b="b"/>
              <a:pathLst>
                <a:path w="12828588" h="1102122">
                  <a:moveTo>
                    <a:pt x="0" y="0"/>
                  </a:moveTo>
                  <a:lnTo>
                    <a:pt x="12828588" y="0"/>
                  </a:lnTo>
                  <a:lnTo>
                    <a:pt x="12828588" y="1102122"/>
                  </a:lnTo>
                  <a:lnTo>
                    <a:pt x="0" y="1102122"/>
                  </a:lnTo>
                  <a:close/>
                </a:path>
              </a:pathLst>
            </a:custGeom>
            <a:solidFill>
              <a:srgbClr val="000000">
                <a:alpha val="0"/>
              </a:srgbClr>
            </a:solidFill>
          </p:spPr>
          <p:txBody>
            <a:bodyPr/>
            <a:lstStyle/>
            <a:p>
              <a:endParaRPr lang="en-US"/>
            </a:p>
          </p:txBody>
        </p:sp>
        <p:sp>
          <p:nvSpPr>
            <p:cNvPr id="14" name="TextBox 14"/>
            <p:cNvSpPr txBox="1"/>
            <p:nvPr/>
          </p:nvSpPr>
          <p:spPr>
            <a:xfrm>
              <a:off x="0" y="-85725"/>
              <a:ext cx="12828588" cy="1187847"/>
            </a:xfrm>
            <a:prstGeom prst="rect">
              <a:avLst/>
            </a:prstGeom>
          </p:spPr>
          <p:txBody>
            <a:bodyPr lIns="0" tIns="0" rIns="0" bIns="0" rtlCol="0" anchor="t"/>
            <a:lstStyle/>
            <a:p>
              <a:pPr algn="l">
                <a:lnSpc>
                  <a:spcPts val="3250"/>
                </a:lnSpc>
              </a:pPr>
              <a:r>
                <a:rPr lang="en-US" sz="2000" spc="-41" dirty="0">
                  <a:solidFill>
                    <a:srgbClr val="272525"/>
                  </a:solidFill>
                  <a:latin typeface="Source Sans Pro"/>
                  <a:ea typeface="Source Sans Pro"/>
                  <a:cs typeface="Source Sans Pro"/>
                  <a:sym typeface="Source Sans Pro"/>
                </a:rPr>
                <a:t>Mindful eating provides </a:t>
              </a:r>
              <a:r>
                <a:rPr lang="en-US" sz="2000" b="1" spc="-41" dirty="0">
                  <a:solidFill>
                    <a:srgbClr val="272525"/>
                  </a:solidFill>
                  <a:latin typeface="Source Sans Pro Bold"/>
                  <a:ea typeface="Source Sans Pro Bold"/>
                  <a:cs typeface="Source Sans Pro Bold"/>
                  <a:sym typeface="Source Sans Pro Bold"/>
                </a:rPr>
                <a:t>a sustainable, compassionate way</a:t>
              </a:r>
              <a:r>
                <a:rPr lang="en-US" sz="2000" spc="-41" dirty="0">
                  <a:solidFill>
                    <a:srgbClr val="272525"/>
                  </a:solidFill>
                  <a:latin typeface="Source Sans Pro"/>
                  <a:ea typeface="Source Sans Pro"/>
                  <a:cs typeface="Source Sans Pro"/>
                  <a:sym typeface="Source Sans Pro"/>
                </a:rPr>
                <a:t> to manage diabetes, moving past strict diets.</a:t>
              </a:r>
            </a:p>
          </p:txBody>
        </p:sp>
      </p:grpSp>
      <p:grpSp>
        <p:nvGrpSpPr>
          <p:cNvPr id="15" name="Group 15"/>
          <p:cNvGrpSpPr/>
          <p:nvPr/>
        </p:nvGrpSpPr>
        <p:grpSpPr>
          <a:xfrm>
            <a:off x="7762280" y="4502497"/>
            <a:ext cx="9621441" cy="413296"/>
            <a:chOff x="0" y="0"/>
            <a:chExt cx="12828588" cy="551062"/>
          </a:xfrm>
        </p:grpSpPr>
        <p:sp>
          <p:nvSpPr>
            <p:cNvPr id="16" name="Freeform 16"/>
            <p:cNvSpPr/>
            <p:nvPr/>
          </p:nvSpPr>
          <p:spPr>
            <a:xfrm>
              <a:off x="0" y="0"/>
              <a:ext cx="12828588" cy="551062"/>
            </a:xfrm>
            <a:custGeom>
              <a:avLst/>
              <a:gdLst/>
              <a:ahLst/>
              <a:cxnLst/>
              <a:rect l="l" t="t" r="r" b="b"/>
              <a:pathLst>
                <a:path w="12828588" h="551062">
                  <a:moveTo>
                    <a:pt x="0" y="0"/>
                  </a:moveTo>
                  <a:lnTo>
                    <a:pt x="12828588" y="0"/>
                  </a:lnTo>
                  <a:lnTo>
                    <a:pt x="12828588" y="551062"/>
                  </a:lnTo>
                  <a:lnTo>
                    <a:pt x="0" y="551062"/>
                  </a:lnTo>
                  <a:close/>
                </a:path>
              </a:pathLst>
            </a:custGeom>
            <a:solidFill>
              <a:srgbClr val="000000">
                <a:alpha val="0"/>
              </a:srgbClr>
            </a:solidFill>
          </p:spPr>
          <p:txBody>
            <a:bodyPr/>
            <a:lstStyle/>
            <a:p>
              <a:endParaRPr lang="en-US"/>
            </a:p>
          </p:txBody>
        </p:sp>
        <p:sp>
          <p:nvSpPr>
            <p:cNvPr id="17" name="TextBox 17"/>
            <p:cNvSpPr txBox="1"/>
            <p:nvPr/>
          </p:nvSpPr>
          <p:spPr>
            <a:xfrm>
              <a:off x="0" y="-85725"/>
              <a:ext cx="12828588" cy="636787"/>
            </a:xfrm>
            <a:prstGeom prst="rect">
              <a:avLst/>
            </a:prstGeom>
          </p:spPr>
          <p:txBody>
            <a:bodyPr lIns="0" tIns="0" rIns="0" bIns="0" rtlCol="0" anchor="t"/>
            <a:lstStyle/>
            <a:p>
              <a:pPr algn="l">
                <a:lnSpc>
                  <a:spcPts val="3250"/>
                </a:lnSpc>
              </a:pPr>
              <a:r>
                <a:rPr lang="en-US" sz="2000" spc="-41">
                  <a:solidFill>
                    <a:srgbClr val="272525"/>
                  </a:solidFill>
                  <a:latin typeface="Source Sans Pro"/>
                  <a:ea typeface="Source Sans Pro"/>
                  <a:cs typeface="Source Sans Pro"/>
                  <a:sym typeface="Source Sans Pro"/>
                </a:rPr>
                <a:t>Research shows </a:t>
              </a:r>
              <a:r>
                <a:rPr lang="en-US" sz="2000" b="1" spc="-41">
                  <a:solidFill>
                    <a:srgbClr val="272525"/>
                  </a:solidFill>
                  <a:latin typeface="Source Sans Pro Bold"/>
                  <a:ea typeface="Source Sans Pro Bold"/>
                  <a:cs typeface="Source Sans Pro Bold"/>
                  <a:sym typeface="Source Sans Pro Bold"/>
                </a:rPr>
                <a:t>key benefits</a:t>
              </a:r>
              <a:r>
                <a:rPr lang="en-US" sz="2000" spc="-41">
                  <a:solidFill>
                    <a:srgbClr val="272525"/>
                  </a:solidFill>
                  <a:latin typeface="Source Sans Pro"/>
                  <a:ea typeface="Source Sans Pro"/>
                  <a:cs typeface="Source Sans Pro"/>
                  <a:sym typeface="Source Sans Pro"/>
                </a:rPr>
                <a:t>:</a:t>
              </a:r>
            </a:p>
          </p:txBody>
        </p:sp>
      </p:grpSp>
      <p:grpSp>
        <p:nvGrpSpPr>
          <p:cNvPr id="18" name="Group 18"/>
          <p:cNvGrpSpPr/>
          <p:nvPr/>
        </p:nvGrpSpPr>
        <p:grpSpPr>
          <a:xfrm>
            <a:off x="7762280" y="5206454"/>
            <a:ext cx="9621441" cy="413296"/>
            <a:chOff x="0" y="0"/>
            <a:chExt cx="12828588" cy="551062"/>
          </a:xfrm>
        </p:grpSpPr>
        <p:sp>
          <p:nvSpPr>
            <p:cNvPr id="19" name="Freeform 19"/>
            <p:cNvSpPr/>
            <p:nvPr/>
          </p:nvSpPr>
          <p:spPr>
            <a:xfrm>
              <a:off x="0" y="0"/>
              <a:ext cx="12828588" cy="551062"/>
            </a:xfrm>
            <a:custGeom>
              <a:avLst/>
              <a:gdLst/>
              <a:ahLst/>
              <a:cxnLst/>
              <a:rect l="l" t="t" r="r" b="b"/>
              <a:pathLst>
                <a:path w="12828588" h="551062">
                  <a:moveTo>
                    <a:pt x="0" y="0"/>
                  </a:moveTo>
                  <a:lnTo>
                    <a:pt x="12828588" y="0"/>
                  </a:lnTo>
                  <a:lnTo>
                    <a:pt x="12828588" y="551062"/>
                  </a:lnTo>
                  <a:lnTo>
                    <a:pt x="0" y="551062"/>
                  </a:lnTo>
                  <a:close/>
                </a:path>
              </a:pathLst>
            </a:custGeom>
            <a:solidFill>
              <a:srgbClr val="000000">
                <a:alpha val="0"/>
              </a:srgbClr>
            </a:solidFill>
          </p:spPr>
          <p:txBody>
            <a:bodyPr/>
            <a:lstStyle/>
            <a:p>
              <a:endParaRPr lang="en-US"/>
            </a:p>
          </p:txBody>
        </p:sp>
        <p:sp>
          <p:nvSpPr>
            <p:cNvPr id="20" name="TextBox 20"/>
            <p:cNvSpPr txBox="1"/>
            <p:nvPr/>
          </p:nvSpPr>
          <p:spPr>
            <a:xfrm>
              <a:off x="0" y="-85725"/>
              <a:ext cx="12828588" cy="636787"/>
            </a:xfrm>
            <a:prstGeom prst="rect">
              <a:avLst/>
            </a:prstGeom>
          </p:spPr>
          <p:txBody>
            <a:bodyPr lIns="0" tIns="0" rIns="0" bIns="0" rtlCol="0" anchor="t"/>
            <a:lstStyle/>
            <a:p>
              <a:pPr marL="301625" lvl="1" indent="-150812" algn="l">
                <a:lnSpc>
                  <a:spcPts val="3250"/>
                </a:lnSpc>
                <a:buFont typeface="Arial"/>
                <a:buChar char="•"/>
              </a:pPr>
              <a:r>
                <a:rPr lang="en-US" sz="2000" b="1" spc="-41">
                  <a:solidFill>
                    <a:srgbClr val="272525"/>
                  </a:solidFill>
                  <a:latin typeface="Source Sans Pro Bold"/>
                  <a:ea typeface="Source Sans Pro Bold"/>
                  <a:cs typeface="Source Sans Pro Bold"/>
                  <a:sym typeface="Source Sans Pro Bold"/>
                </a:rPr>
                <a:t>Encourages long-term, healthful eating</a:t>
              </a:r>
              <a:r>
                <a:rPr lang="en-US" sz="2000" spc="-41">
                  <a:solidFill>
                    <a:srgbClr val="272525"/>
                  </a:solidFill>
                  <a:latin typeface="Source Sans Pro"/>
                  <a:ea typeface="Source Sans Pro"/>
                  <a:cs typeface="Source Sans Pro"/>
                  <a:sym typeface="Source Sans Pro"/>
                </a:rPr>
                <a:t> by listening to internal cues.</a:t>
              </a:r>
            </a:p>
          </p:txBody>
        </p:sp>
      </p:grpSp>
      <p:grpSp>
        <p:nvGrpSpPr>
          <p:cNvPr id="21" name="Group 21"/>
          <p:cNvGrpSpPr/>
          <p:nvPr/>
        </p:nvGrpSpPr>
        <p:grpSpPr>
          <a:xfrm>
            <a:off x="7762280" y="5710089"/>
            <a:ext cx="9621441" cy="621655"/>
            <a:chOff x="0" y="0"/>
            <a:chExt cx="12828588" cy="828873"/>
          </a:xfrm>
        </p:grpSpPr>
        <p:sp>
          <p:nvSpPr>
            <p:cNvPr id="22" name="Freeform 22"/>
            <p:cNvSpPr/>
            <p:nvPr/>
          </p:nvSpPr>
          <p:spPr>
            <a:xfrm>
              <a:off x="0" y="0"/>
              <a:ext cx="12828588" cy="828873"/>
            </a:xfrm>
            <a:custGeom>
              <a:avLst/>
              <a:gdLst/>
              <a:ahLst/>
              <a:cxnLst/>
              <a:rect l="l" t="t" r="r" b="b"/>
              <a:pathLst>
                <a:path w="12828588" h="828873">
                  <a:moveTo>
                    <a:pt x="0" y="0"/>
                  </a:moveTo>
                  <a:lnTo>
                    <a:pt x="12828588" y="0"/>
                  </a:lnTo>
                  <a:lnTo>
                    <a:pt x="12828588" y="828873"/>
                  </a:lnTo>
                  <a:lnTo>
                    <a:pt x="0" y="828873"/>
                  </a:lnTo>
                  <a:close/>
                </a:path>
              </a:pathLst>
            </a:custGeom>
            <a:solidFill>
              <a:srgbClr val="000000">
                <a:alpha val="0"/>
              </a:srgbClr>
            </a:solidFill>
          </p:spPr>
          <p:txBody>
            <a:bodyPr/>
            <a:lstStyle/>
            <a:p>
              <a:endParaRPr lang="en-US"/>
            </a:p>
          </p:txBody>
        </p:sp>
        <p:sp>
          <p:nvSpPr>
            <p:cNvPr id="23" name="TextBox 23"/>
            <p:cNvSpPr txBox="1"/>
            <p:nvPr/>
          </p:nvSpPr>
          <p:spPr>
            <a:xfrm>
              <a:off x="0" y="-85725"/>
              <a:ext cx="12828588" cy="914598"/>
            </a:xfrm>
            <a:prstGeom prst="rect">
              <a:avLst/>
            </a:prstGeom>
          </p:spPr>
          <p:txBody>
            <a:bodyPr lIns="0" tIns="0" rIns="0" bIns="0" rtlCol="0" anchor="t"/>
            <a:lstStyle/>
            <a:p>
              <a:pPr marL="301625" lvl="1" indent="-150812" algn="l">
                <a:lnSpc>
                  <a:spcPts val="3250"/>
                </a:lnSpc>
                <a:buFont typeface="Arial"/>
                <a:buChar char="•"/>
              </a:pPr>
              <a:r>
                <a:rPr lang="en-US" sz="2000" b="1" spc="-41">
                  <a:solidFill>
                    <a:srgbClr val="272525"/>
                  </a:solidFill>
                  <a:latin typeface="Source Sans Pro Bold"/>
                  <a:ea typeface="Source Sans Pro Bold"/>
                  <a:cs typeface="Source Sans Pro Bold"/>
                  <a:sym typeface="Source Sans Pro Bold"/>
                </a:rPr>
                <a:t>Reduces emotional and stress-related eating</a:t>
              </a:r>
              <a:r>
                <a:rPr lang="en-US" sz="2000" spc="-41">
                  <a:solidFill>
                    <a:srgbClr val="272525"/>
                  </a:solidFill>
                  <a:latin typeface="Source Sans Pro"/>
                  <a:ea typeface="Source Sans Pro"/>
                  <a:cs typeface="Source Sans Pro"/>
                  <a:sym typeface="Source Sans Pro"/>
                </a:rPr>
                <a:t>, important for those with </a:t>
              </a:r>
              <a:r>
                <a:rPr lang="en-US" sz="2000" b="1" spc="-41">
                  <a:solidFill>
                    <a:srgbClr val="272525"/>
                  </a:solidFill>
                  <a:latin typeface="Source Sans Pro Bold"/>
                  <a:ea typeface="Source Sans Pro Bold"/>
                  <a:cs typeface="Source Sans Pro Bold"/>
                  <a:sym typeface="Source Sans Pro Bold"/>
                </a:rPr>
                <a:t>diabetes distress</a:t>
              </a:r>
              <a:r>
                <a:rPr lang="en-US" sz="2000" spc="-41">
                  <a:solidFill>
                    <a:srgbClr val="272525"/>
                  </a:solidFill>
                  <a:latin typeface="Source Sans Pro"/>
                  <a:ea typeface="Source Sans Pro"/>
                  <a:cs typeface="Source Sans Pro"/>
                  <a:sym typeface="Source Sans Pro"/>
                </a:rPr>
                <a:t>.</a:t>
              </a:r>
            </a:p>
          </p:txBody>
        </p:sp>
      </p:grpSp>
      <p:grpSp>
        <p:nvGrpSpPr>
          <p:cNvPr id="24" name="Group 24"/>
          <p:cNvGrpSpPr/>
          <p:nvPr/>
        </p:nvGrpSpPr>
        <p:grpSpPr>
          <a:xfrm>
            <a:off x="7762280" y="6168554"/>
            <a:ext cx="9621441" cy="413296"/>
            <a:chOff x="0" y="0"/>
            <a:chExt cx="12828588" cy="551062"/>
          </a:xfrm>
        </p:grpSpPr>
        <p:sp>
          <p:nvSpPr>
            <p:cNvPr id="25" name="Freeform 25"/>
            <p:cNvSpPr/>
            <p:nvPr/>
          </p:nvSpPr>
          <p:spPr>
            <a:xfrm>
              <a:off x="0" y="0"/>
              <a:ext cx="12828588" cy="551062"/>
            </a:xfrm>
            <a:custGeom>
              <a:avLst/>
              <a:gdLst/>
              <a:ahLst/>
              <a:cxnLst/>
              <a:rect l="l" t="t" r="r" b="b"/>
              <a:pathLst>
                <a:path w="12828588" h="551062">
                  <a:moveTo>
                    <a:pt x="0" y="0"/>
                  </a:moveTo>
                  <a:lnTo>
                    <a:pt x="12828588" y="0"/>
                  </a:lnTo>
                  <a:lnTo>
                    <a:pt x="12828588" y="551062"/>
                  </a:lnTo>
                  <a:lnTo>
                    <a:pt x="0" y="551062"/>
                  </a:lnTo>
                  <a:close/>
                </a:path>
              </a:pathLst>
            </a:custGeom>
            <a:solidFill>
              <a:srgbClr val="000000">
                <a:alpha val="0"/>
              </a:srgbClr>
            </a:solidFill>
          </p:spPr>
          <p:txBody>
            <a:bodyPr/>
            <a:lstStyle/>
            <a:p>
              <a:endParaRPr lang="en-US"/>
            </a:p>
          </p:txBody>
        </p:sp>
        <p:sp>
          <p:nvSpPr>
            <p:cNvPr id="26" name="TextBox 26"/>
            <p:cNvSpPr txBox="1"/>
            <p:nvPr/>
          </p:nvSpPr>
          <p:spPr>
            <a:xfrm>
              <a:off x="0" y="-85725"/>
              <a:ext cx="12828588" cy="636787"/>
            </a:xfrm>
            <a:prstGeom prst="rect">
              <a:avLst/>
            </a:prstGeom>
          </p:spPr>
          <p:txBody>
            <a:bodyPr lIns="0" tIns="0" rIns="0" bIns="0" rtlCol="0" anchor="t"/>
            <a:lstStyle/>
            <a:p>
              <a:pPr marL="301625" lvl="1" indent="-150812" algn="l">
                <a:lnSpc>
                  <a:spcPts val="3250"/>
                </a:lnSpc>
                <a:buFont typeface="Arial"/>
                <a:buChar char="•"/>
              </a:pPr>
              <a:r>
                <a:rPr lang="en-US" sz="2000" b="1" spc="-41">
                  <a:solidFill>
                    <a:srgbClr val="272525"/>
                  </a:solidFill>
                  <a:latin typeface="Source Sans Pro Bold"/>
                  <a:ea typeface="Source Sans Pro Bold"/>
                  <a:cs typeface="Source Sans Pro Bold"/>
                  <a:sym typeface="Source Sans Pro Bold"/>
                </a:rPr>
                <a:t>Improves dietary patterns</a:t>
              </a:r>
              <a:r>
                <a:rPr lang="en-US" sz="2000" spc="-41">
                  <a:solidFill>
                    <a:srgbClr val="272525"/>
                  </a:solidFill>
                  <a:latin typeface="Source Sans Pro"/>
                  <a:ea typeface="Source Sans Pro"/>
                  <a:cs typeface="Source Sans Pro"/>
                  <a:sym typeface="Source Sans Pro"/>
                </a:rPr>
                <a:t>, aligning food choices with health goals (Miller et al., 2012).</a:t>
              </a:r>
            </a:p>
          </p:txBody>
        </p:sp>
      </p:grpSp>
      <p:grpSp>
        <p:nvGrpSpPr>
          <p:cNvPr id="27" name="Group 27"/>
          <p:cNvGrpSpPr/>
          <p:nvPr/>
        </p:nvGrpSpPr>
        <p:grpSpPr>
          <a:xfrm>
            <a:off x="7762280" y="6667575"/>
            <a:ext cx="9621441" cy="826591"/>
            <a:chOff x="0" y="0"/>
            <a:chExt cx="12828588" cy="1102122"/>
          </a:xfrm>
        </p:grpSpPr>
        <p:sp>
          <p:nvSpPr>
            <p:cNvPr id="28" name="Freeform 28"/>
            <p:cNvSpPr/>
            <p:nvPr/>
          </p:nvSpPr>
          <p:spPr>
            <a:xfrm>
              <a:off x="0" y="0"/>
              <a:ext cx="12828588" cy="1102122"/>
            </a:xfrm>
            <a:custGeom>
              <a:avLst/>
              <a:gdLst/>
              <a:ahLst/>
              <a:cxnLst/>
              <a:rect l="l" t="t" r="r" b="b"/>
              <a:pathLst>
                <a:path w="12828588" h="1102122">
                  <a:moveTo>
                    <a:pt x="0" y="0"/>
                  </a:moveTo>
                  <a:lnTo>
                    <a:pt x="12828588" y="0"/>
                  </a:lnTo>
                  <a:lnTo>
                    <a:pt x="12828588" y="1102122"/>
                  </a:lnTo>
                  <a:lnTo>
                    <a:pt x="0" y="1102122"/>
                  </a:lnTo>
                  <a:close/>
                </a:path>
              </a:pathLst>
            </a:custGeom>
            <a:solidFill>
              <a:srgbClr val="000000">
                <a:alpha val="0"/>
              </a:srgbClr>
            </a:solidFill>
          </p:spPr>
          <p:txBody>
            <a:bodyPr/>
            <a:lstStyle/>
            <a:p>
              <a:endParaRPr lang="en-US"/>
            </a:p>
          </p:txBody>
        </p:sp>
        <p:sp>
          <p:nvSpPr>
            <p:cNvPr id="29" name="TextBox 29"/>
            <p:cNvSpPr txBox="1"/>
            <p:nvPr/>
          </p:nvSpPr>
          <p:spPr>
            <a:xfrm>
              <a:off x="0" y="-85725"/>
              <a:ext cx="12828588" cy="1187847"/>
            </a:xfrm>
            <a:prstGeom prst="rect">
              <a:avLst/>
            </a:prstGeom>
          </p:spPr>
          <p:txBody>
            <a:bodyPr lIns="0" tIns="0" rIns="0" bIns="0" rtlCol="0" anchor="t"/>
            <a:lstStyle/>
            <a:p>
              <a:pPr marL="301625" lvl="1" indent="-150812" algn="l">
                <a:lnSpc>
                  <a:spcPts val="3250"/>
                </a:lnSpc>
                <a:buFont typeface="Arial"/>
                <a:buChar char="•"/>
              </a:pPr>
              <a:r>
                <a:rPr lang="en-US" sz="2000" b="1" spc="-41">
                  <a:solidFill>
                    <a:srgbClr val="272525"/>
                  </a:solidFill>
                  <a:latin typeface="Source Sans Pro Bold"/>
                  <a:ea typeface="Source Sans Pro Bold"/>
                  <a:cs typeface="Source Sans Pro Bold"/>
                  <a:sym typeface="Source Sans Pro Bold"/>
                </a:rPr>
                <a:t>Supports weight management</a:t>
              </a:r>
              <a:r>
                <a:rPr lang="en-US" sz="2000" spc="-41">
                  <a:solidFill>
                    <a:srgbClr val="272525"/>
                  </a:solidFill>
                  <a:latin typeface="Source Sans Pro"/>
                  <a:ea typeface="Source Sans Pro"/>
                  <a:cs typeface="Source Sans Pro"/>
                  <a:sym typeface="Source Sans Pro"/>
                </a:rPr>
                <a:t> by increasing self-awareness and reducing emotional eating (Mercado et al., 2021).</a:t>
              </a:r>
            </a:p>
          </p:txBody>
        </p:sp>
      </p:grpSp>
      <p:grpSp>
        <p:nvGrpSpPr>
          <p:cNvPr id="30" name="Group 30"/>
          <p:cNvGrpSpPr/>
          <p:nvPr/>
        </p:nvGrpSpPr>
        <p:grpSpPr>
          <a:xfrm>
            <a:off x="7762280" y="7579891"/>
            <a:ext cx="9621441" cy="413296"/>
            <a:chOff x="0" y="0"/>
            <a:chExt cx="12828588" cy="551062"/>
          </a:xfrm>
        </p:grpSpPr>
        <p:sp>
          <p:nvSpPr>
            <p:cNvPr id="31" name="Freeform 31"/>
            <p:cNvSpPr/>
            <p:nvPr/>
          </p:nvSpPr>
          <p:spPr>
            <a:xfrm>
              <a:off x="0" y="0"/>
              <a:ext cx="12828588" cy="551062"/>
            </a:xfrm>
            <a:custGeom>
              <a:avLst/>
              <a:gdLst/>
              <a:ahLst/>
              <a:cxnLst/>
              <a:rect l="l" t="t" r="r" b="b"/>
              <a:pathLst>
                <a:path w="12828588" h="551062">
                  <a:moveTo>
                    <a:pt x="0" y="0"/>
                  </a:moveTo>
                  <a:lnTo>
                    <a:pt x="12828588" y="0"/>
                  </a:lnTo>
                  <a:lnTo>
                    <a:pt x="12828588" y="551062"/>
                  </a:lnTo>
                  <a:lnTo>
                    <a:pt x="0" y="551062"/>
                  </a:lnTo>
                  <a:close/>
                </a:path>
              </a:pathLst>
            </a:custGeom>
            <a:solidFill>
              <a:srgbClr val="000000">
                <a:alpha val="0"/>
              </a:srgbClr>
            </a:solidFill>
          </p:spPr>
          <p:txBody>
            <a:bodyPr/>
            <a:lstStyle/>
            <a:p>
              <a:endParaRPr lang="en-US"/>
            </a:p>
          </p:txBody>
        </p:sp>
        <p:sp>
          <p:nvSpPr>
            <p:cNvPr id="32" name="TextBox 32"/>
            <p:cNvSpPr txBox="1"/>
            <p:nvPr/>
          </p:nvSpPr>
          <p:spPr>
            <a:xfrm>
              <a:off x="0" y="-85725"/>
              <a:ext cx="12828588" cy="636787"/>
            </a:xfrm>
            <a:prstGeom prst="rect">
              <a:avLst/>
            </a:prstGeom>
          </p:spPr>
          <p:txBody>
            <a:bodyPr lIns="0" tIns="0" rIns="0" bIns="0" rtlCol="0" anchor="t"/>
            <a:lstStyle/>
            <a:p>
              <a:pPr marL="301625" lvl="1" indent="-150812" algn="l">
                <a:lnSpc>
                  <a:spcPts val="3250"/>
                </a:lnSpc>
                <a:buFont typeface="Arial"/>
                <a:buChar char="•"/>
              </a:pPr>
              <a:r>
                <a:rPr lang="en-US" sz="2000" b="1" spc="-41">
                  <a:solidFill>
                    <a:srgbClr val="272525"/>
                  </a:solidFill>
                  <a:latin typeface="Source Sans Pro Bold"/>
                  <a:ea typeface="Source Sans Pro Bold"/>
                  <a:cs typeface="Source Sans Pro Bold"/>
                  <a:sym typeface="Source Sans Pro Bold"/>
                </a:rPr>
                <a:t>Lowers stress around food</a:t>
              </a:r>
              <a:r>
                <a:rPr lang="en-US" sz="2000" spc="-41">
                  <a:solidFill>
                    <a:srgbClr val="272525"/>
                  </a:solidFill>
                  <a:latin typeface="Source Sans Pro"/>
                  <a:ea typeface="Source Sans Pro"/>
                  <a:cs typeface="Source Sans Pro"/>
                  <a:sym typeface="Source Sans Pro"/>
                </a:rPr>
                <a:t>, focusing on nourishment over "good" or "bad" labels.</a:t>
              </a:r>
            </a:p>
          </p:txBody>
        </p:sp>
      </p:grpSp>
      <p:grpSp>
        <p:nvGrpSpPr>
          <p:cNvPr id="33" name="Group 33"/>
          <p:cNvGrpSpPr/>
          <p:nvPr/>
        </p:nvGrpSpPr>
        <p:grpSpPr>
          <a:xfrm>
            <a:off x="7873577" y="8383712"/>
            <a:ext cx="9621441" cy="826591"/>
            <a:chOff x="0" y="0"/>
            <a:chExt cx="12828588" cy="1102122"/>
          </a:xfrm>
        </p:grpSpPr>
        <p:sp>
          <p:nvSpPr>
            <p:cNvPr id="34" name="Freeform 34"/>
            <p:cNvSpPr/>
            <p:nvPr/>
          </p:nvSpPr>
          <p:spPr>
            <a:xfrm>
              <a:off x="0" y="0"/>
              <a:ext cx="12828588" cy="1102122"/>
            </a:xfrm>
            <a:custGeom>
              <a:avLst/>
              <a:gdLst/>
              <a:ahLst/>
              <a:cxnLst/>
              <a:rect l="l" t="t" r="r" b="b"/>
              <a:pathLst>
                <a:path w="12828588" h="1102122">
                  <a:moveTo>
                    <a:pt x="0" y="0"/>
                  </a:moveTo>
                  <a:lnTo>
                    <a:pt x="12828588" y="0"/>
                  </a:lnTo>
                  <a:lnTo>
                    <a:pt x="12828588" y="1102122"/>
                  </a:lnTo>
                  <a:lnTo>
                    <a:pt x="0" y="1102122"/>
                  </a:lnTo>
                  <a:close/>
                </a:path>
              </a:pathLst>
            </a:custGeom>
            <a:solidFill>
              <a:srgbClr val="000000">
                <a:alpha val="0"/>
              </a:srgbClr>
            </a:solidFill>
          </p:spPr>
          <p:txBody>
            <a:bodyPr/>
            <a:lstStyle/>
            <a:p>
              <a:endParaRPr lang="en-US"/>
            </a:p>
          </p:txBody>
        </p:sp>
        <p:sp>
          <p:nvSpPr>
            <p:cNvPr id="35" name="TextBox 35"/>
            <p:cNvSpPr txBox="1"/>
            <p:nvPr/>
          </p:nvSpPr>
          <p:spPr>
            <a:xfrm>
              <a:off x="0" y="-85725"/>
              <a:ext cx="12828588" cy="1187847"/>
            </a:xfrm>
            <a:prstGeom prst="rect">
              <a:avLst/>
            </a:prstGeom>
          </p:spPr>
          <p:txBody>
            <a:bodyPr lIns="0" tIns="0" rIns="0" bIns="0" rtlCol="0" anchor="t"/>
            <a:lstStyle/>
            <a:p>
              <a:pPr algn="l">
                <a:lnSpc>
                  <a:spcPts val="3250"/>
                </a:lnSpc>
              </a:pPr>
              <a:r>
                <a:rPr lang="en-US" sz="2000" spc="-41">
                  <a:solidFill>
                    <a:srgbClr val="272525"/>
                  </a:solidFill>
                  <a:latin typeface="Source Sans Pro"/>
                  <a:ea typeface="Source Sans Pro"/>
                  <a:cs typeface="Source Sans Pro"/>
                  <a:sym typeface="Source Sans Pro"/>
                </a:rPr>
                <a:t>Mindful eating </a:t>
              </a:r>
              <a:r>
                <a:rPr lang="en-US" sz="2000" b="1" spc="-41">
                  <a:solidFill>
                    <a:srgbClr val="272525"/>
                  </a:solidFill>
                  <a:latin typeface="Source Sans Pro Bold"/>
                  <a:ea typeface="Source Sans Pro Bold"/>
                  <a:cs typeface="Source Sans Pro Bold"/>
                  <a:sym typeface="Source Sans Pro Bold"/>
                </a:rPr>
                <a:t>complements traditional</a:t>
              </a:r>
              <a:r>
                <a:rPr lang="en-US" sz="2000" spc="-41">
                  <a:solidFill>
                    <a:srgbClr val="272525"/>
                  </a:solidFill>
                  <a:latin typeface="Source Sans Pro"/>
                  <a:ea typeface="Source Sans Pro"/>
                  <a:cs typeface="Source Sans Pro"/>
                  <a:sym typeface="Source Sans Pro"/>
                </a:rPr>
                <a:t> </a:t>
              </a:r>
              <a:r>
                <a:rPr lang="en-US" sz="2000" b="1" spc="-41">
                  <a:solidFill>
                    <a:srgbClr val="272525"/>
                  </a:solidFill>
                  <a:latin typeface="Source Sans Pro Bold"/>
                  <a:ea typeface="Source Sans Pro Bold"/>
                  <a:cs typeface="Source Sans Pro Bold"/>
                  <a:sym typeface="Source Sans Pro Bold"/>
                </a:rPr>
                <a:t>Medical Nutrition Therapy (MNT)</a:t>
              </a:r>
              <a:r>
                <a:rPr lang="en-US" sz="2000" spc="-41">
                  <a:solidFill>
                    <a:srgbClr val="272525"/>
                  </a:solidFill>
                  <a:latin typeface="Source Sans Pro"/>
                  <a:ea typeface="Source Sans Pro"/>
                  <a:cs typeface="Source Sans Pro"/>
                  <a:sym typeface="Source Sans Pro"/>
                </a:rPr>
                <a:t>, helping sustain behavior changes without burnout.</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88673-EE1A-643C-F41F-F9980EB4520D}"/>
            </a:ext>
          </a:extLst>
        </p:cNvPr>
        <p:cNvGrpSpPr/>
        <p:nvPr/>
      </p:nvGrpSpPr>
      <p:grpSpPr>
        <a:xfrm>
          <a:off x="0" y="0"/>
          <a:ext cx="0" cy="0"/>
          <a:chOff x="0" y="0"/>
          <a:chExt cx="0" cy="0"/>
        </a:xfrm>
      </p:grpSpPr>
      <p:sp>
        <p:nvSpPr>
          <p:cNvPr id="2" name="Freeform 2" descr="preencoded.png">
            <a:extLst>
              <a:ext uri="{FF2B5EF4-FFF2-40B4-BE49-F238E27FC236}">
                <a16:creationId xmlns:a16="http://schemas.microsoft.com/office/drawing/2014/main" id="{E6147027-C2B9-602E-59FB-7D76C2F755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a:extLst>
              <a:ext uri="{FF2B5EF4-FFF2-40B4-BE49-F238E27FC236}">
                <a16:creationId xmlns:a16="http://schemas.microsoft.com/office/drawing/2014/main" id="{06F642B2-A789-A6EA-EB58-11BFEA84A80A}"/>
              </a:ext>
            </a:extLst>
          </p:cNvPr>
          <p:cNvGrpSpPr/>
          <p:nvPr/>
        </p:nvGrpSpPr>
        <p:grpSpPr>
          <a:xfrm>
            <a:off x="-90705" y="-339366"/>
            <a:ext cx="18288000" cy="10287000"/>
            <a:chOff x="0" y="0"/>
            <a:chExt cx="24384000" cy="13716000"/>
          </a:xfrm>
        </p:grpSpPr>
        <p:sp>
          <p:nvSpPr>
            <p:cNvPr id="4" name="Freeform 4">
              <a:extLst>
                <a:ext uri="{FF2B5EF4-FFF2-40B4-BE49-F238E27FC236}">
                  <a16:creationId xmlns:a16="http://schemas.microsoft.com/office/drawing/2014/main" id="{FEA47A62-7B6C-94D2-DF49-2EDD489FAE10}"/>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grpSp>
        <p:nvGrpSpPr>
          <p:cNvPr id="6" name="Group 6">
            <a:extLst>
              <a:ext uri="{FF2B5EF4-FFF2-40B4-BE49-F238E27FC236}">
                <a16:creationId xmlns:a16="http://schemas.microsoft.com/office/drawing/2014/main" id="{775D9193-7FA9-2561-2455-EDA737435214}"/>
              </a:ext>
            </a:extLst>
          </p:cNvPr>
          <p:cNvGrpSpPr/>
          <p:nvPr/>
        </p:nvGrpSpPr>
        <p:grpSpPr>
          <a:xfrm>
            <a:off x="485093" y="211466"/>
            <a:ext cx="16894554" cy="3610845"/>
            <a:chOff x="0" y="-3461230"/>
            <a:chExt cx="22526073" cy="4814457"/>
          </a:xfrm>
        </p:grpSpPr>
        <p:sp>
          <p:nvSpPr>
            <p:cNvPr id="7" name="Freeform 7">
              <a:extLst>
                <a:ext uri="{FF2B5EF4-FFF2-40B4-BE49-F238E27FC236}">
                  <a16:creationId xmlns:a16="http://schemas.microsoft.com/office/drawing/2014/main" id="{1F1A7E15-AADF-E5B7-9C85-3A5D597D6867}"/>
                </a:ext>
              </a:extLst>
            </p:cNvPr>
            <p:cNvSpPr/>
            <p:nvPr/>
          </p:nvSpPr>
          <p:spPr>
            <a:xfrm>
              <a:off x="0" y="0"/>
              <a:ext cx="22526073" cy="1353227"/>
            </a:xfrm>
            <a:custGeom>
              <a:avLst/>
              <a:gdLst/>
              <a:ahLst/>
              <a:cxnLst/>
              <a:rect l="l" t="t" r="r" b="b"/>
              <a:pathLst>
                <a:path w="22526073" h="1353227">
                  <a:moveTo>
                    <a:pt x="0" y="0"/>
                  </a:moveTo>
                  <a:lnTo>
                    <a:pt x="22526073" y="0"/>
                  </a:lnTo>
                  <a:lnTo>
                    <a:pt x="22526073" y="1353227"/>
                  </a:lnTo>
                  <a:lnTo>
                    <a:pt x="0" y="1353227"/>
                  </a:lnTo>
                  <a:close/>
                </a:path>
              </a:pathLst>
            </a:custGeom>
            <a:solidFill>
              <a:srgbClr val="000000">
                <a:alpha val="0"/>
              </a:srgbClr>
            </a:solidFill>
          </p:spPr>
          <p:txBody>
            <a:bodyPr/>
            <a:lstStyle/>
            <a:p>
              <a:endParaRPr lang="en-US"/>
            </a:p>
          </p:txBody>
        </p:sp>
        <p:sp>
          <p:nvSpPr>
            <p:cNvPr id="8" name="TextBox 8">
              <a:extLst>
                <a:ext uri="{FF2B5EF4-FFF2-40B4-BE49-F238E27FC236}">
                  <a16:creationId xmlns:a16="http://schemas.microsoft.com/office/drawing/2014/main" id="{A54AA89D-37D5-44DA-4982-7BFE0C59093B}"/>
                </a:ext>
              </a:extLst>
            </p:cNvPr>
            <p:cNvSpPr txBox="1"/>
            <p:nvPr/>
          </p:nvSpPr>
          <p:spPr>
            <a:xfrm>
              <a:off x="972781" y="-3461230"/>
              <a:ext cx="12885003" cy="1219876"/>
            </a:xfrm>
            <a:prstGeom prst="rect">
              <a:avLst/>
            </a:prstGeom>
          </p:spPr>
          <p:txBody>
            <a:bodyPr lIns="0" tIns="0" rIns="0" bIns="0" rtlCol="0" anchor="t"/>
            <a:lstStyle/>
            <a:p>
              <a:pPr rtl="0">
                <a:lnSpc>
                  <a:spcPct val="150000"/>
                </a:lnSpc>
                <a:spcBef>
                  <a:spcPts val="1200"/>
                </a:spcBef>
                <a:buNone/>
              </a:pPr>
              <a:r>
                <a:rPr lang="en-US" sz="3600" b="1" i="0" u="none" strike="noStrike" dirty="0">
                  <a:solidFill>
                    <a:srgbClr val="CC00FF"/>
                  </a:solidFill>
                  <a:effectLst/>
                  <a:latin typeface="Arial" panose="020B0604020202020204" pitchFamily="34" charset="0"/>
                </a:rPr>
                <a:t>Poll Question 4: Which of the following best reflects how mindful eating supports individuals with diabetes?</a:t>
              </a:r>
            </a:p>
            <a:p>
              <a:pPr rtl="0">
                <a:spcBef>
                  <a:spcPts val="1200"/>
                </a:spcBef>
                <a:buNone/>
              </a:pPr>
              <a:r>
                <a:rPr lang="en-US" sz="3600" b="1" i="0" u="none" strike="noStrike" dirty="0">
                  <a:solidFill>
                    <a:srgbClr val="CC00FF"/>
                  </a:solidFill>
                  <a:effectLst/>
                  <a:latin typeface="Arial" panose="020B0604020202020204" pitchFamily="34" charset="0"/>
                </a:rPr>
                <a:t> </a:t>
              </a:r>
              <a:br>
                <a:rPr lang="en-US" sz="6000" dirty="0"/>
              </a:br>
              <a:endParaRPr lang="en-US" sz="5500" b="1" spc="-85" dirty="0">
                <a:solidFill>
                  <a:srgbClr val="D73AD7"/>
                </a:solidFill>
                <a:latin typeface="Source Serif Pro Bold"/>
                <a:ea typeface="Source Serif Pro Bold"/>
                <a:cs typeface="Source Serif Pro Bold"/>
                <a:sym typeface="Source Serif Pro Bold"/>
              </a:endParaRPr>
            </a:p>
          </p:txBody>
        </p:sp>
      </p:grpSp>
      <p:grpSp>
        <p:nvGrpSpPr>
          <p:cNvPr id="9" name="Group 9">
            <a:extLst>
              <a:ext uri="{FF2B5EF4-FFF2-40B4-BE49-F238E27FC236}">
                <a16:creationId xmlns:a16="http://schemas.microsoft.com/office/drawing/2014/main" id="{92331CFD-FFD4-CC84-6872-FCBEA5DFFEA9}"/>
              </a:ext>
            </a:extLst>
          </p:cNvPr>
          <p:cNvGrpSpPr/>
          <p:nvPr/>
        </p:nvGrpSpPr>
        <p:grpSpPr>
          <a:xfrm>
            <a:off x="707609" y="4309629"/>
            <a:ext cx="16691372" cy="797504"/>
            <a:chOff x="0" y="0"/>
            <a:chExt cx="22255163" cy="1063338"/>
          </a:xfrm>
        </p:grpSpPr>
        <p:sp>
          <p:nvSpPr>
            <p:cNvPr id="10" name="Freeform 10">
              <a:extLst>
                <a:ext uri="{FF2B5EF4-FFF2-40B4-BE49-F238E27FC236}">
                  <a16:creationId xmlns:a16="http://schemas.microsoft.com/office/drawing/2014/main" id="{8B77DCB0-B1EA-9B05-D90D-D83BA3719363}"/>
                </a:ext>
              </a:extLst>
            </p:cNvPr>
            <p:cNvSpPr/>
            <p:nvPr/>
          </p:nvSpPr>
          <p:spPr>
            <a:xfrm>
              <a:off x="0" y="0"/>
              <a:ext cx="22255164" cy="1063338"/>
            </a:xfrm>
            <a:custGeom>
              <a:avLst/>
              <a:gdLst/>
              <a:ahLst/>
              <a:cxnLst/>
              <a:rect l="l" t="t" r="r" b="b"/>
              <a:pathLst>
                <a:path w="22255164" h="1063338">
                  <a:moveTo>
                    <a:pt x="0" y="0"/>
                  </a:moveTo>
                  <a:lnTo>
                    <a:pt x="22255164" y="0"/>
                  </a:lnTo>
                  <a:lnTo>
                    <a:pt x="22255164" y="1063338"/>
                  </a:lnTo>
                  <a:lnTo>
                    <a:pt x="0" y="1063338"/>
                  </a:lnTo>
                  <a:close/>
                </a:path>
              </a:pathLst>
            </a:custGeom>
            <a:solidFill>
              <a:srgbClr val="000000">
                <a:alpha val="0"/>
              </a:srgbClr>
            </a:solidFill>
          </p:spPr>
          <p:txBody>
            <a:bodyPr/>
            <a:lstStyle/>
            <a:p>
              <a:endParaRPr lang="en-US"/>
            </a:p>
          </p:txBody>
        </p:sp>
        <p:sp>
          <p:nvSpPr>
            <p:cNvPr id="11" name="TextBox 11">
              <a:extLst>
                <a:ext uri="{FF2B5EF4-FFF2-40B4-BE49-F238E27FC236}">
                  <a16:creationId xmlns:a16="http://schemas.microsoft.com/office/drawing/2014/main" id="{6CA09078-0A39-86A1-4E1B-235121FC0124}"/>
                </a:ext>
              </a:extLst>
            </p:cNvPr>
            <p:cNvSpPr txBox="1"/>
            <p:nvPr/>
          </p:nvSpPr>
          <p:spPr>
            <a:xfrm>
              <a:off x="0" y="-76200"/>
              <a:ext cx="22255163" cy="1139538"/>
            </a:xfrm>
            <a:prstGeom prst="rect">
              <a:avLst/>
            </a:prstGeom>
          </p:spPr>
          <p:txBody>
            <a:bodyPr lIns="0" tIns="0" rIns="0" bIns="0" rtlCol="0" anchor="t"/>
            <a:lstStyle/>
            <a:p>
              <a:pPr algn="l">
                <a:lnSpc>
                  <a:spcPts val="3294"/>
                </a:lnSpc>
              </a:pPr>
              <a:endParaRPr lang="en-US" sz="2049" spc="-42" dirty="0">
                <a:solidFill>
                  <a:srgbClr val="272525"/>
                </a:solidFill>
                <a:latin typeface="Source Sans Pro"/>
                <a:ea typeface="Source Sans Pro"/>
                <a:cs typeface="Source Sans Pro"/>
                <a:sym typeface="Source Sans Pro"/>
              </a:endParaRPr>
            </a:p>
          </p:txBody>
        </p:sp>
      </p:grpSp>
      <p:sp>
        <p:nvSpPr>
          <p:cNvPr id="16" name="Freeform 16">
            <a:extLst>
              <a:ext uri="{FF2B5EF4-FFF2-40B4-BE49-F238E27FC236}">
                <a16:creationId xmlns:a16="http://schemas.microsoft.com/office/drawing/2014/main" id="{CF00670C-2830-37DC-15DF-E66E4C9D07F5}"/>
              </a:ext>
            </a:extLst>
          </p:cNvPr>
          <p:cNvSpPr/>
          <p:nvPr/>
        </p:nvSpPr>
        <p:spPr>
          <a:xfrm>
            <a:off x="798314" y="6099870"/>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19" name="Freeform 19">
            <a:extLst>
              <a:ext uri="{FF2B5EF4-FFF2-40B4-BE49-F238E27FC236}">
                <a16:creationId xmlns:a16="http://schemas.microsoft.com/office/drawing/2014/main" id="{128FAAB1-6E5F-4AC4-7419-C2FB8C0960F0}"/>
              </a:ext>
            </a:extLst>
          </p:cNvPr>
          <p:cNvSpPr/>
          <p:nvPr/>
        </p:nvSpPr>
        <p:spPr>
          <a:xfrm>
            <a:off x="798314" y="6544567"/>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25" name="Freeform 25">
            <a:extLst>
              <a:ext uri="{FF2B5EF4-FFF2-40B4-BE49-F238E27FC236}">
                <a16:creationId xmlns:a16="http://schemas.microsoft.com/office/drawing/2014/main" id="{EF700DBC-3DA0-17BE-7023-D6358A81ACE5}"/>
              </a:ext>
            </a:extLst>
          </p:cNvPr>
          <p:cNvSpPr/>
          <p:nvPr/>
        </p:nvSpPr>
        <p:spPr>
          <a:xfrm>
            <a:off x="708746" y="7500727"/>
            <a:ext cx="16691373" cy="387929"/>
          </a:xfrm>
          <a:custGeom>
            <a:avLst/>
            <a:gdLst/>
            <a:ahLst/>
            <a:cxnLst/>
            <a:rect l="l" t="t" r="r" b="b"/>
            <a:pathLst>
              <a:path w="22255164" h="517238">
                <a:moveTo>
                  <a:pt x="0" y="0"/>
                </a:moveTo>
                <a:lnTo>
                  <a:pt x="22255164" y="0"/>
                </a:lnTo>
                <a:lnTo>
                  <a:pt x="22255164" y="517238"/>
                </a:lnTo>
                <a:lnTo>
                  <a:pt x="0" y="517238"/>
                </a:lnTo>
                <a:close/>
              </a:path>
            </a:pathLst>
          </a:custGeom>
          <a:solidFill>
            <a:srgbClr val="000000">
              <a:alpha val="0"/>
            </a:srgbClr>
          </a:solidFill>
        </p:spPr>
        <p:txBody>
          <a:bodyPr/>
          <a:lstStyle/>
          <a:p>
            <a:endParaRPr lang="en-US"/>
          </a:p>
        </p:txBody>
      </p:sp>
      <p:sp>
        <p:nvSpPr>
          <p:cNvPr id="39" name="TextBox 38">
            <a:extLst>
              <a:ext uri="{FF2B5EF4-FFF2-40B4-BE49-F238E27FC236}">
                <a16:creationId xmlns:a16="http://schemas.microsoft.com/office/drawing/2014/main" id="{51BC0DD3-CEB6-0560-E0F4-4446D01398E1}"/>
              </a:ext>
            </a:extLst>
          </p:cNvPr>
          <p:cNvSpPr txBox="1"/>
          <p:nvPr/>
        </p:nvSpPr>
        <p:spPr>
          <a:xfrm>
            <a:off x="1134430" y="2713985"/>
            <a:ext cx="10066970" cy="6268319"/>
          </a:xfrm>
          <a:prstGeom prst="rect">
            <a:avLst/>
          </a:prstGeom>
          <a:noFill/>
        </p:spPr>
        <p:txBody>
          <a:bodyPr wrap="square">
            <a:spAutoFit/>
          </a:bodyPr>
          <a:lstStyle/>
          <a:p>
            <a:pPr rtl="0">
              <a:lnSpc>
                <a:spcPct val="150000"/>
              </a:lnSpc>
              <a:spcBef>
                <a:spcPts val="1200"/>
              </a:spcBef>
              <a:buNone/>
            </a:pPr>
            <a:r>
              <a:rPr lang="en-US" sz="3600" b="0" i="0" u="none" strike="noStrike" dirty="0">
                <a:solidFill>
                  <a:srgbClr val="222222"/>
                </a:solidFill>
                <a:effectLst/>
                <a:latin typeface="Arial" panose="020B0604020202020204" pitchFamily="34" charset="0"/>
              </a:rPr>
              <a:t>a) It eliminates the need to monitor blood glucose levels</a:t>
            </a:r>
          </a:p>
          <a:p>
            <a:pPr rtl="0">
              <a:lnSpc>
                <a:spcPct val="150000"/>
              </a:lnSpc>
              <a:spcBef>
                <a:spcPts val="1200"/>
              </a:spcBef>
              <a:buNone/>
            </a:pPr>
            <a:r>
              <a:rPr lang="en-US" sz="3600" b="0" i="0" u="none" strike="noStrike" dirty="0">
                <a:solidFill>
                  <a:srgbClr val="222222"/>
                </a:solidFill>
                <a:effectLst/>
                <a:latin typeface="Arial" panose="020B0604020202020204" pitchFamily="34" charset="0"/>
              </a:rPr>
              <a:t>b) It encourages flexible eating patterns aligned with internal cues</a:t>
            </a:r>
          </a:p>
          <a:p>
            <a:pPr rtl="0">
              <a:lnSpc>
                <a:spcPct val="150000"/>
              </a:lnSpc>
              <a:spcBef>
                <a:spcPts val="1200"/>
              </a:spcBef>
              <a:buNone/>
            </a:pPr>
            <a:r>
              <a:rPr lang="en-US" sz="3600" b="0" i="0" u="none" strike="noStrike" dirty="0">
                <a:solidFill>
                  <a:srgbClr val="222222"/>
                </a:solidFill>
                <a:effectLst/>
                <a:latin typeface="Arial" panose="020B0604020202020204" pitchFamily="34" charset="0"/>
              </a:rPr>
              <a:t>c) It replaces the need for Medical Nutrition Therapy (MNT)</a:t>
            </a:r>
          </a:p>
          <a:p>
            <a:pPr rtl="0">
              <a:lnSpc>
                <a:spcPct val="150000"/>
              </a:lnSpc>
              <a:spcBef>
                <a:spcPts val="1200"/>
              </a:spcBef>
              <a:buNone/>
            </a:pPr>
            <a:r>
              <a:rPr lang="en-US" sz="3600" b="0" i="0" u="none" strike="noStrike" dirty="0">
                <a:solidFill>
                  <a:srgbClr val="222222"/>
                </a:solidFill>
                <a:effectLst/>
                <a:latin typeface="Arial" panose="020B0604020202020204" pitchFamily="34" charset="0"/>
              </a:rPr>
              <a:t>d) It focuses on avoiding carbohydrates entirely</a:t>
            </a:r>
          </a:p>
        </p:txBody>
      </p:sp>
      <p:pic>
        <p:nvPicPr>
          <p:cNvPr id="43" name="Picture 42" descr="A close-up of pink flowers&#10;&#10;AI-generated content may be incorrect.">
            <a:extLst>
              <a:ext uri="{FF2B5EF4-FFF2-40B4-BE49-F238E27FC236}">
                <a16:creationId xmlns:a16="http://schemas.microsoft.com/office/drawing/2014/main" id="{8D2FDD7E-EEED-28BB-88AE-415AA6240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7518" y="-71055"/>
            <a:ext cx="7399114" cy="10429110"/>
          </a:xfrm>
          <a:prstGeom prst="rect">
            <a:avLst/>
          </a:prstGeom>
        </p:spPr>
      </p:pic>
      <p:sp>
        <p:nvSpPr>
          <p:cNvPr id="5" name="Oval 4">
            <a:extLst>
              <a:ext uri="{FF2B5EF4-FFF2-40B4-BE49-F238E27FC236}">
                <a16:creationId xmlns:a16="http://schemas.microsoft.com/office/drawing/2014/main" id="{7D3E71D8-82C5-B91A-66D3-1DEC49EF6F1E}"/>
              </a:ext>
            </a:extLst>
          </p:cNvPr>
          <p:cNvSpPr/>
          <p:nvPr/>
        </p:nvSpPr>
        <p:spPr>
          <a:xfrm>
            <a:off x="707608" y="3933764"/>
            <a:ext cx="10493792" cy="2756835"/>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36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descr="preencoded.png"/>
          <p:cNvSpPr/>
          <p:nvPr/>
        </p:nvSpPr>
        <p:spPr>
          <a:xfrm>
            <a:off x="11032510" y="0"/>
            <a:ext cx="7462184" cy="10287000"/>
          </a:xfrm>
          <a:custGeom>
            <a:avLst/>
            <a:gdLst/>
            <a:ahLst/>
            <a:cxnLst/>
            <a:rect l="l" t="t" r="r" b="b"/>
            <a:pathLst>
              <a:path w="7462184" h="10287000">
                <a:moveTo>
                  <a:pt x="0" y="0"/>
                </a:moveTo>
                <a:lnTo>
                  <a:pt x="7462185" y="0"/>
                </a:lnTo>
                <a:lnTo>
                  <a:pt x="7462185" y="10287000"/>
                </a:lnTo>
                <a:lnTo>
                  <a:pt x="0" y="10287000"/>
                </a:lnTo>
                <a:lnTo>
                  <a:pt x="0" y="0"/>
                </a:lnTo>
                <a:close/>
              </a:path>
            </a:pathLst>
          </a:custGeom>
          <a:blipFill>
            <a:blip r:embed="rId4"/>
            <a:stretch>
              <a:fillRect l="-1491" t="-5216" b="-5216"/>
            </a:stretch>
          </a:blipFill>
        </p:spPr>
        <p:txBody>
          <a:bodyPr/>
          <a:lstStyle/>
          <a:p>
            <a:endParaRPr lang="en-US"/>
          </a:p>
        </p:txBody>
      </p:sp>
      <p:grpSp>
        <p:nvGrpSpPr>
          <p:cNvPr id="6" name="Group 6"/>
          <p:cNvGrpSpPr/>
          <p:nvPr/>
        </p:nvGrpSpPr>
        <p:grpSpPr>
          <a:xfrm>
            <a:off x="1047155" y="771202"/>
            <a:ext cx="10382845" cy="1445958"/>
            <a:chOff x="0" y="0"/>
            <a:chExt cx="13843793" cy="1927945"/>
          </a:xfrm>
        </p:grpSpPr>
        <p:sp>
          <p:nvSpPr>
            <p:cNvPr id="7" name="Freeform 7"/>
            <p:cNvSpPr/>
            <p:nvPr/>
          </p:nvSpPr>
          <p:spPr>
            <a:xfrm>
              <a:off x="0" y="0"/>
              <a:ext cx="13843794" cy="1927945"/>
            </a:xfrm>
            <a:custGeom>
              <a:avLst/>
              <a:gdLst/>
              <a:ahLst/>
              <a:cxnLst/>
              <a:rect l="l" t="t" r="r" b="b"/>
              <a:pathLst>
                <a:path w="13843794" h="1927945">
                  <a:moveTo>
                    <a:pt x="0" y="0"/>
                  </a:moveTo>
                  <a:lnTo>
                    <a:pt x="13843794" y="0"/>
                  </a:lnTo>
                  <a:lnTo>
                    <a:pt x="13843794" y="1927945"/>
                  </a:lnTo>
                  <a:lnTo>
                    <a:pt x="0" y="1927945"/>
                  </a:lnTo>
                  <a:close/>
                </a:path>
              </a:pathLst>
            </a:custGeom>
            <a:solidFill>
              <a:srgbClr val="000000">
                <a:alpha val="0"/>
              </a:srgbClr>
            </a:solidFill>
          </p:spPr>
          <p:txBody>
            <a:bodyPr/>
            <a:lstStyle/>
            <a:p>
              <a:endParaRPr lang="en-US"/>
            </a:p>
          </p:txBody>
        </p:sp>
        <p:sp>
          <p:nvSpPr>
            <p:cNvPr id="8" name="TextBox 8"/>
            <p:cNvSpPr txBox="1"/>
            <p:nvPr/>
          </p:nvSpPr>
          <p:spPr>
            <a:xfrm>
              <a:off x="0" y="-200025"/>
              <a:ext cx="13843793" cy="2127970"/>
            </a:xfrm>
            <a:prstGeom prst="rect">
              <a:avLst/>
            </a:prstGeom>
          </p:spPr>
          <p:txBody>
            <a:bodyPr lIns="0" tIns="0" rIns="0" bIns="0" rtlCol="0" anchor="t"/>
            <a:lstStyle/>
            <a:p>
              <a:pPr algn="l">
                <a:lnSpc>
                  <a:spcPts val="6300"/>
                </a:lnSpc>
              </a:pPr>
              <a:r>
                <a:rPr lang="en-US" sz="3500" b="1" spc="-55">
                  <a:solidFill>
                    <a:srgbClr val="D73AD7"/>
                  </a:solidFill>
                  <a:latin typeface="Source Serif Pro Bold"/>
                  <a:ea typeface="Source Serif Pro Bold"/>
                  <a:cs typeface="Source Serif Pro Bold"/>
                  <a:sym typeface="Source Serif Pro Bold"/>
                </a:rPr>
                <a:t>Call to Action: Implementing Mindful Eating in Professional Practice</a:t>
              </a:r>
            </a:p>
          </p:txBody>
        </p:sp>
      </p:grpSp>
      <p:grpSp>
        <p:nvGrpSpPr>
          <p:cNvPr id="9" name="Group 9"/>
          <p:cNvGrpSpPr/>
          <p:nvPr/>
        </p:nvGrpSpPr>
        <p:grpSpPr>
          <a:xfrm>
            <a:off x="1028700" y="2455360"/>
            <a:ext cx="9335691" cy="957560"/>
            <a:chOff x="0" y="0"/>
            <a:chExt cx="12447588" cy="1276747"/>
          </a:xfrm>
        </p:grpSpPr>
        <p:sp>
          <p:nvSpPr>
            <p:cNvPr id="10" name="Freeform 10"/>
            <p:cNvSpPr/>
            <p:nvPr/>
          </p:nvSpPr>
          <p:spPr>
            <a:xfrm>
              <a:off x="0" y="0"/>
              <a:ext cx="12447588" cy="1276747"/>
            </a:xfrm>
            <a:custGeom>
              <a:avLst/>
              <a:gdLst/>
              <a:ahLst/>
              <a:cxnLst/>
              <a:rect l="l" t="t" r="r" b="b"/>
              <a:pathLst>
                <a:path w="12447588" h="1276747">
                  <a:moveTo>
                    <a:pt x="0" y="0"/>
                  </a:moveTo>
                  <a:lnTo>
                    <a:pt x="12447588" y="0"/>
                  </a:lnTo>
                  <a:lnTo>
                    <a:pt x="12447588" y="1276747"/>
                  </a:lnTo>
                  <a:lnTo>
                    <a:pt x="0" y="1276747"/>
                  </a:lnTo>
                  <a:close/>
                </a:path>
              </a:pathLst>
            </a:custGeom>
            <a:solidFill>
              <a:srgbClr val="000000">
                <a:alpha val="0"/>
              </a:srgbClr>
            </a:solidFill>
          </p:spPr>
          <p:txBody>
            <a:bodyPr/>
            <a:lstStyle/>
            <a:p>
              <a:endParaRPr lang="en-US"/>
            </a:p>
          </p:txBody>
        </p:sp>
        <p:sp>
          <p:nvSpPr>
            <p:cNvPr id="11" name="TextBox 11"/>
            <p:cNvSpPr txBox="1"/>
            <p:nvPr/>
          </p:nvSpPr>
          <p:spPr>
            <a:xfrm>
              <a:off x="0" y="-95250"/>
              <a:ext cx="12447588" cy="1371997"/>
            </a:xfrm>
            <a:prstGeom prst="rect">
              <a:avLst/>
            </a:prstGeom>
          </p:spPr>
          <p:txBody>
            <a:bodyPr lIns="0" tIns="0" rIns="0" bIns="0" rtlCol="0" anchor="t"/>
            <a:lstStyle/>
            <a:p>
              <a:pPr algn="l">
                <a:lnSpc>
                  <a:spcPts val="3750"/>
                </a:lnSpc>
              </a:pPr>
              <a:r>
                <a:rPr lang="en-US" sz="2312" spc="-47">
                  <a:solidFill>
                    <a:srgbClr val="272525"/>
                  </a:solidFill>
                  <a:latin typeface="Source Sans Pro"/>
                  <a:ea typeface="Source Sans Pro"/>
                  <a:cs typeface="Source Sans Pro"/>
                  <a:sym typeface="Source Sans Pro"/>
                </a:rPr>
                <a:t>Dietitians, CDCES professionals, and healthcare providers can integrate mindful eating into patient education by:</a:t>
              </a:r>
            </a:p>
          </p:txBody>
        </p:sp>
      </p:grpSp>
      <p:grpSp>
        <p:nvGrpSpPr>
          <p:cNvPr id="12" name="Group 12"/>
          <p:cNvGrpSpPr/>
          <p:nvPr/>
        </p:nvGrpSpPr>
        <p:grpSpPr>
          <a:xfrm>
            <a:off x="1047155" y="3859857"/>
            <a:ext cx="9335691" cy="488305"/>
            <a:chOff x="0" y="0"/>
            <a:chExt cx="12447588" cy="651073"/>
          </a:xfrm>
        </p:grpSpPr>
        <p:sp>
          <p:nvSpPr>
            <p:cNvPr id="13" name="Freeform 13"/>
            <p:cNvSpPr/>
            <p:nvPr/>
          </p:nvSpPr>
          <p:spPr>
            <a:xfrm>
              <a:off x="0" y="0"/>
              <a:ext cx="12447588" cy="651073"/>
            </a:xfrm>
            <a:custGeom>
              <a:avLst/>
              <a:gdLst/>
              <a:ahLst/>
              <a:cxnLst/>
              <a:rect l="l" t="t" r="r" b="b"/>
              <a:pathLst>
                <a:path w="12447588" h="651073">
                  <a:moveTo>
                    <a:pt x="0" y="0"/>
                  </a:moveTo>
                  <a:lnTo>
                    <a:pt x="12447588" y="0"/>
                  </a:lnTo>
                  <a:lnTo>
                    <a:pt x="12447588" y="651073"/>
                  </a:lnTo>
                  <a:lnTo>
                    <a:pt x="0" y="651073"/>
                  </a:lnTo>
                  <a:close/>
                </a:path>
              </a:pathLst>
            </a:custGeom>
            <a:solidFill>
              <a:srgbClr val="000000">
                <a:alpha val="0"/>
              </a:srgbClr>
            </a:solidFill>
          </p:spPr>
          <p:txBody>
            <a:bodyPr/>
            <a:lstStyle/>
            <a:p>
              <a:endParaRPr lang="en-US"/>
            </a:p>
          </p:txBody>
        </p:sp>
        <p:sp>
          <p:nvSpPr>
            <p:cNvPr id="14" name="TextBox 14"/>
            <p:cNvSpPr txBox="1"/>
            <p:nvPr/>
          </p:nvSpPr>
          <p:spPr>
            <a:xfrm>
              <a:off x="0" y="-104775"/>
              <a:ext cx="12447588" cy="755848"/>
            </a:xfrm>
            <a:prstGeom prst="rect">
              <a:avLst/>
            </a:prstGeom>
          </p:spPr>
          <p:txBody>
            <a:bodyPr lIns="0" tIns="0" rIns="0" bIns="0" rtlCol="0" anchor="t"/>
            <a:lstStyle/>
            <a:p>
              <a:pPr algn="l">
                <a:lnSpc>
                  <a:spcPts val="4054"/>
                </a:lnSpc>
              </a:pPr>
              <a:r>
                <a:rPr lang="en-US" sz="2499" spc="-51">
                  <a:solidFill>
                    <a:srgbClr val="000000"/>
                  </a:solidFill>
                  <a:latin typeface="Source Sans Pro"/>
                  <a:ea typeface="Source Sans Pro"/>
                  <a:cs typeface="Source Sans Pro"/>
                  <a:sym typeface="Source Sans Pro"/>
                </a:rPr>
                <a:t>🔹</a:t>
              </a:r>
              <a:r>
                <a:rPr lang="en-US" sz="2499" spc="-51">
                  <a:solidFill>
                    <a:srgbClr val="272525"/>
                  </a:solidFill>
                  <a:latin typeface="Source Sans Pro"/>
                  <a:ea typeface="Source Sans Pro"/>
                  <a:cs typeface="Source Sans Pro"/>
                  <a:sym typeface="Source Sans Pro"/>
                </a:rPr>
                <a:t> </a:t>
              </a:r>
              <a:r>
                <a:rPr lang="en-US" sz="2499" b="1" spc="-51">
                  <a:solidFill>
                    <a:srgbClr val="272525"/>
                  </a:solidFill>
                  <a:latin typeface="Source Sans Pro Bold"/>
                  <a:ea typeface="Source Sans Pro Bold"/>
                  <a:cs typeface="Source Sans Pro Bold"/>
                  <a:sym typeface="Source Sans Pro Bold"/>
                </a:rPr>
                <a:t>Using a Patient-Centered Approach</a:t>
              </a:r>
            </a:p>
          </p:txBody>
        </p:sp>
      </p:grpSp>
      <p:grpSp>
        <p:nvGrpSpPr>
          <p:cNvPr id="15" name="Group 15"/>
          <p:cNvGrpSpPr/>
          <p:nvPr/>
        </p:nvGrpSpPr>
        <p:grpSpPr>
          <a:xfrm>
            <a:off x="1047155" y="4684662"/>
            <a:ext cx="9335691" cy="997705"/>
            <a:chOff x="0" y="0"/>
            <a:chExt cx="12447588" cy="1330274"/>
          </a:xfrm>
        </p:grpSpPr>
        <p:sp>
          <p:nvSpPr>
            <p:cNvPr id="16" name="Freeform 16"/>
            <p:cNvSpPr/>
            <p:nvPr/>
          </p:nvSpPr>
          <p:spPr>
            <a:xfrm>
              <a:off x="0" y="0"/>
              <a:ext cx="12447588" cy="1330274"/>
            </a:xfrm>
            <a:custGeom>
              <a:avLst/>
              <a:gdLst/>
              <a:ahLst/>
              <a:cxnLst/>
              <a:rect l="l" t="t" r="r" b="b"/>
              <a:pathLst>
                <a:path w="12447588" h="1330274">
                  <a:moveTo>
                    <a:pt x="0" y="0"/>
                  </a:moveTo>
                  <a:lnTo>
                    <a:pt x="12447588" y="0"/>
                  </a:lnTo>
                  <a:lnTo>
                    <a:pt x="12447588" y="1330274"/>
                  </a:lnTo>
                  <a:lnTo>
                    <a:pt x="0" y="1330274"/>
                  </a:lnTo>
                  <a:close/>
                </a:path>
              </a:pathLst>
            </a:custGeom>
            <a:solidFill>
              <a:srgbClr val="000000">
                <a:alpha val="0"/>
              </a:srgbClr>
            </a:solidFill>
          </p:spPr>
          <p:txBody>
            <a:bodyPr/>
            <a:lstStyle/>
            <a:p>
              <a:endParaRPr lang="en-US"/>
            </a:p>
          </p:txBody>
        </p:sp>
        <p:sp>
          <p:nvSpPr>
            <p:cNvPr id="17" name="TextBox 17"/>
            <p:cNvSpPr txBox="1"/>
            <p:nvPr/>
          </p:nvSpPr>
          <p:spPr>
            <a:xfrm>
              <a:off x="0" y="-104775"/>
              <a:ext cx="12447588" cy="1435049"/>
            </a:xfrm>
            <a:prstGeom prst="rect">
              <a:avLst/>
            </a:prstGeom>
          </p:spPr>
          <p:txBody>
            <a:bodyPr lIns="0" tIns="0" rIns="0" bIns="0" rtlCol="0" anchor="t"/>
            <a:lstStyle/>
            <a:p>
              <a:pPr algn="l">
                <a:lnSpc>
                  <a:spcPts val="4054"/>
                </a:lnSpc>
              </a:pPr>
              <a:r>
                <a:rPr lang="en-US" sz="2499" spc="-51" dirty="0">
                  <a:solidFill>
                    <a:srgbClr val="000000"/>
                  </a:solidFill>
                  <a:latin typeface="Source Sans Pro"/>
                  <a:ea typeface="Source Sans Pro"/>
                  <a:cs typeface="Source Sans Pro"/>
                  <a:sym typeface="Source Sans Pro"/>
                </a:rPr>
                <a:t>🔹</a:t>
              </a:r>
              <a:r>
                <a:rPr lang="en-US" sz="2499" spc="-51" dirty="0">
                  <a:solidFill>
                    <a:srgbClr val="272525"/>
                  </a:solidFill>
                  <a:latin typeface="Source Sans Pro"/>
                  <a:ea typeface="Source Sans Pro"/>
                  <a:cs typeface="Source Sans Pro"/>
                  <a:sym typeface="Source Sans Pro"/>
                </a:rPr>
                <a:t> </a:t>
              </a:r>
              <a:r>
                <a:rPr lang="en-US" sz="2499" b="1" spc="-51" dirty="0">
                  <a:solidFill>
                    <a:srgbClr val="272525"/>
                  </a:solidFill>
                  <a:latin typeface="Source Sans Pro Bold"/>
                  <a:ea typeface="Source Sans Pro Bold"/>
                  <a:cs typeface="Source Sans Pro Bold"/>
                  <a:sym typeface="Source Sans Pro Bold"/>
                </a:rPr>
                <a:t>Introducing Simple, Practical Strategies of Mindfulness and Mindful eating</a:t>
              </a:r>
            </a:p>
          </p:txBody>
        </p:sp>
      </p:grpSp>
      <p:grpSp>
        <p:nvGrpSpPr>
          <p:cNvPr id="18" name="Group 18"/>
          <p:cNvGrpSpPr/>
          <p:nvPr/>
        </p:nvGrpSpPr>
        <p:grpSpPr>
          <a:xfrm>
            <a:off x="1047155" y="5988249"/>
            <a:ext cx="9335691" cy="488305"/>
            <a:chOff x="0" y="0"/>
            <a:chExt cx="12447588" cy="651073"/>
          </a:xfrm>
        </p:grpSpPr>
        <p:sp>
          <p:nvSpPr>
            <p:cNvPr id="19" name="Freeform 19"/>
            <p:cNvSpPr/>
            <p:nvPr/>
          </p:nvSpPr>
          <p:spPr>
            <a:xfrm>
              <a:off x="0" y="0"/>
              <a:ext cx="12447588" cy="651073"/>
            </a:xfrm>
            <a:custGeom>
              <a:avLst/>
              <a:gdLst/>
              <a:ahLst/>
              <a:cxnLst/>
              <a:rect l="l" t="t" r="r" b="b"/>
              <a:pathLst>
                <a:path w="12447588" h="651073">
                  <a:moveTo>
                    <a:pt x="0" y="0"/>
                  </a:moveTo>
                  <a:lnTo>
                    <a:pt x="12447588" y="0"/>
                  </a:lnTo>
                  <a:lnTo>
                    <a:pt x="12447588" y="651073"/>
                  </a:lnTo>
                  <a:lnTo>
                    <a:pt x="0" y="651073"/>
                  </a:lnTo>
                  <a:close/>
                </a:path>
              </a:pathLst>
            </a:custGeom>
            <a:solidFill>
              <a:srgbClr val="000000">
                <a:alpha val="0"/>
              </a:srgbClr>
            </a:solidFill>
          </p:spPr>
          <p:txBody>
            <a:bodyPr/>
            <a:lstStyle/>
            <a:p>
              <a:endParaRPr lang="en-US"/>
            </a:p>
          </p:txBody>
        </p:sp>
        <p:sp>
          <p:nvSpPr>
            <p:cNvPr id="20" name="TextBox 20"/>
            <p:cNvSpPr txBox="1"/>
            <p:nvPr/>
          </p:nvSpPr>
          <p:spPr>
            <a:xfrm>
              <a:off x="0" y="-104775"/>
              <a:ext cx="12447588" cy="755848"/>
            </a:xfrm>
            <a:prstGeom prst="rect">
              <a:avLst/>
            </a:prstGeom>
          </p:spPr>
          <p:txBody>
            <a:bodyPr lIns="0" tIns="0" rIns="0" bIns="0" rtlCol="0" anchor="t"/>
            <a:lstStyle/>
            <a:p>
              <a:pPr algn="l">
                <a:lnSpc>
                  <a:spcPts val="4054"/>
                </a:lnSpc>
              </a:pPr>
              <a:r>
                <a:rPr lang="en-US" sz="2499" spc="-51">
                  <a:solidFill>
                    <a:srgbClr val="000000"/>
                  </a:solidFill>
                  <a:latin typeface="Source Sans Pro"/>
                  <a:ea typeface="Source Sans Pro"/>
                  <a:cs typeface="Source Sans Pro"/>
                  <a:sym typeface="Source Sans Pro"/>
                </a:rPr>
                <a:t>🔹</a:t>
              </a:r>
              <a:r>
                <a:rPr lang="en-US" sz="2499" spc="-51">
                  <a:solidFill>
                    <a:srgbClr val="272525"/>
                  </a:solidFill>
                  <a:latin typeface="Source Sans Pro"/>
                  <a:ea typeface="Source Sans Pro"/>
                  <a:cs typeface="Source Sans Pro"/>
                  <a:sym typeface="Source Sans Pro"/>
                </a:rPr>
                <a:t> </a:t>
              </a:r>
              <a:r>
                <a:rPr lang="en-US" sz="2499" b="1" spc="-51">
                  <a:solidFill>
                    <a:srgbClr val="272525"/>
                  </a:solidFill>
                  <a:latin typeface="Source Sans Pro Bold"/>
                  <a:ea typeface="Source Sans Pro Bold"/>
                  <a:cs typeface="Source Sans Pro Bold"/>
                  <a:sym typeface="Source Sans Pro Bold"/>
                </a:rPr>
                <a:t>Embracing Professional Development Opportunities</a:t>
              </a:r>
            </a:p>
          </p:txBody>
        </p:sp>
      </p:grpSp>
      <p:grpSp>
        <p:nvGrpSpPr>
          <p:cNvPr id="21" name="Group 21"/>
          <p:cNvGrpSpPr/>
          <p:nvPr/>
        </p:nvGrpSpPr>
        <p:grpSpPr>
          <a:xfrm>
            <a:off x="1047155" y="6813054"/>
            <a:ext cx="9335691" cy="478780"/>
            <a:chOff x="0" y="0"/>
            <a:chExt cx="12447588" cy="638373"/>
          </a:xfrm>
        </p:grpSpPr>
        <p:sp>
          <p:nvSpPr>
            <p:cNvPr id="22" name="Freeform 22"/>
            <p:cNvSpPr/>
            <p:nvPr/>
          </p:nvSpPr>
          <p:spPr>
            <a:xfrm>
              <a:off x="0" y="0"/>
              <a:ext cx="12447588" cy="638373"/>
            </a:xfrm>
            <a:custGeom>
              <a:avLst/>
              <a:gdLst/>
              <a:ahLst/>
              <a:cxnLst/>
              <a:rect l="l" t="t" r="r" b="b"/>
              <a:pathLst>
                <a:path w="12447588" h="638373">
                  <a:moveTo>
                    <a:pt x="0" y="0"/>
                  </a:moveTo>
                  <a:lnTo>
                    <a:pt x="12447588" y="0"/>
                  </a:lnTo>
                  <a:lnTo>
                    <a:pt x="12447588" y="638373"/>
                  </a:lnTo>
                  <a:lnTo>
                    <a:pt x="0" y="638373"/>
                  </a:lnTo>
                  <a:close/>
                </a:path>
              </a:pathLst>
            </a:custGeom>
            <a:solidFill>
              <a:srgbClr val="000000">
                <a:alpha val="0"/>
              </a:srgbClr>
            </a:solidFill>
          </p:spPr>
          <p:txBody>
            <a:bodyPr/>
            <a:lstStyle/>
            <a:p>
              <a:endParaRPr lang="en-US"/>
            </a:p>
          </p:txBody>
        </p:sp>
        <p:sp>
          <p:nvSpPr>
            <p:cNvPr id="23" name="TextBox 23"/>
            <p:cNvSpPr txBox="1"/>
            <p:nvPr/>
          </p:nvSpPr>
          <p:spPr>
            <a:xfrm>
              <a:off x="0" y="-95250"/>
              <a:ext cx="12447588" cy="733623"/>
            </a:xfrm>
            <a:prstGeom prst="rect">
              <a:avLst/>
            </a:prstGeom>
          </p:spPr>
          <p:txBody>
            <a:bodyPr lIns="0" tIns="0" rIns="0" bIns="0" rtlCol="0" anchor="t"/>
            <a:lstStyle/>
            <a:p>
              <a:pPr marL="777379" lvl="2" indent="-259126" algn="l">
                <a:lnSpc>
                  <a:spcPts val="3750"/>
                </a:lnSpc>
                <a:buFont typeface="Arial"/>
                <a:buChar char="⚬"/>
              </a:pPr>
              <a:r>
                <a:rPr lang="en-US" sz="2312" spc="-47">
                  <a:solidFill>
                    <a:srgbClr val="272525"/>
                  </a:solidFill>
                  <a:latin typeface="Source Sans Pro"/>
                  <a:ea typeface="Source Sans Pro"/>
                  <a:cs typeface="Source Sans Pro"/>
                  <a:sym typeface="Source Sans Pro"/>
                </a:rPr>
                <a:t>Mindfulness-Based Eating Awareness Training (MB-EAT)</a:t>
              </a:r>
            </a:p>
          </p:txBody>
        </p:sp>
      </p:grpSp>
      <p:grpSp>
        <p:nvGrpSpPr>
          <p:cNvPr id="24" name="Group 24"/>
          <p:cNvGrpSpPr/>
          <p:nvPr/>
        </p:nvGrpSpPr>
        <p:grpSpPr>
          <a:xfrm>
            <a:off x="1047155" y="7396460"/>
            <a:ext cx="9335691" cy="478780"/>
            <a:chOff x="0" y="0"/>
            <a:chExt cx="12447588" cy="638373"/>
          </a:xfrm>
        </p:grpSpPr>
        <p:sp>
          <p:nvSpPr>
            <p:cNvPr id="25" name="Freeform 25"/>
            <p:cNvSpPr/>
            <p:nvPr/>
          </p:nvSpPr>
          <p:spPr>
            <a:xfrm>
              <a:off x="0" y="0"/>
              <a:ext cx="12447588" cy="638373"/>
            </a:xfrm>
            <a:custGeom>
              <a:avLst/>
              <a:gdLst/>
              <a:ahLst/>
              <a:cxnLst/>
              <a:rect l="l" t="t" r="r" b="b"/>
              <a:pathLst>
                <a:path w="12447588" h="638373">
                  <a:moveTo>
                    <a:pt x="0" y="0"/>
                  </a:moveTo>
                  <a:lnTo>
                    <a:pt x="12447588" y="0"/>
                  </a:lnTo>
                  <a:lnTo>
                    <a:pt x="12447588" y="638373"/>
                  </a:lnTo>
                  <a:lnTo>
                    <a:pt x="0" y="638373"/>
                  </a:lnTo>
                  <a:close/>
                </a:path>
              </a:pathLst>
            </a:custGeom>
            <a:solidFill>
              <a:srgbClr val="000000">
                <a:alpha val="0"/>
              </a:srgbClr>
            </a:solidFill>
          </p:spPr>
          <p:txBody>
            <a:bodyPr/>
            <a:lstStyle/>
            <a:p>
              <a:endParaRPr lang="en-US"/>
            </a:p>
          </p:txBody>
        </p:sp>
        <p:sp>
          <p:nvSpPr>
            <p:cNvPr id="26" name="TextBox 26"/>
            <p:cNvSpPr txBox="1"/>
            <p:nvPr/>
          </p:nvSpPr>
          <p:spPr>
            <a:xfrm>
              <a:off x="0" y="-95250"/>
              <a:ext cx="12447588" cy="733623"/>
            </a:xfrm>
            <a:prstGeom prst="rect">
              <a:avLst/>
            </a:prstGeom>
          </p:spPr>
          <p:txBody>
            <a:bodyPr lIns="0" tIns="0" rIns="0" bIns="0" rtlCol="0" anchor="t"/>
            <a:lstStyle/>
            <a:p>
              <a:pPr marL="777379" lvl="2" indent="-259126" algn="l">
                <a:lnSpc>
                  <a:spcPts val="3750"/>
                </a:lnSpc>
                <a:buFont typeface="Arial"/>
                <a:buChar char="⚬"/>
              </a:pPr>
              <a:r>
                <a:rPr lang="en-US" sz="2312" spc="-47">
                  <a:solidFill>
                    <a:srgbClr val="272525"/>
                  </a:solidFill>
                  <a:latin typeface="Source Sans Pro"/>
                  <a:ea typeface="Source Sans Pro"/>
                  <a:cs typeface="Source Sans Pro"/>
                  <a:sym typeface="Source Sans Pro"/>
                </a:rPr>
                <a:t>Mindfulness-Based Stress Reduction (MBSR)</a:t>
              </a:r>
            </a:p>
          </p:txBody>
        </p:sp>
      </p:grpSp>
      <p:grpSp>
        <p:nvGrpSpPr>
          <p:cNvPr id="27" name="Group 27"/>
          <p:cNvGrpSpPr/>
          <p:nvPr/>
        </p:nvGrpSpPr>
        <p:grpSpPr>
          <a:xfrm>
            <a:off x="1047155" y="7979866"/>
            <a:ext cx="9335691" cy="957560"/>
            <a:chOff x="0" y="0"/>
            <a:chExt cx="12447588" cy="1276747"/>
          </a:xfrm>
        </p:grpSpPr>
        <p:sp>
          <p:nvSpPr>
            <p:cNvPr id="28" name="Freeform 28"/>
            <p:cNvSpPr/>
            <p:nvPr/>
          </p:nvSpPr>
          <p:spPr>
            <a:xfrm>
              <a:off x="0" y="0"/>
              <a:ext cx="12447588" cy="1276747"/>
            </a:xfrm>
            <a:custGeom>
              <a:avLst/>
              <a:gdLst/>
              <a:ahLst/>
              <a:cxnLst/>
              <a:rect l="l" t="t" r="r" b="b"/>
              <a:pathLst>
                <a:path w="12447588" h="1276747">
                  <a:moveTo>
                    <a:pt x="0" y="0"/>
                  </a:moveTo>
                  <a:lnTo>
                    <a:pt x="12447588" y="0"/>
                  </a:lnTo>
                  <a:lnTo>
                    <a:pt x="12447588" y="1276747"/>
                  </a:lnTo>
                  <a:lnTo>
                    <a:pt x="0" y="1276747"/>
                  </a:lnTo>
                  <a:close/>
                </a:path>
              </a:pathLst>
            </a:custGeom>
            <a:solidFill>
              <a:srgbClr val="000000">
                <a:alpha val="0"/>
              </a:srgbClr>
            </a:solidFill>
          </p:spPr>
          <p:txBody>
            <a:bodyPr/>
            <a:lstStyle/>
            <a:p>
              <a:endParaRPr lang="en-US"/>
            </a:p>
          </p:txBody>
        </p:sp>
        <p:sp>
          <p:nvSpPr>
            <p:cNvPr id="29" name="TextBox 29"/>
            <p:cNvSpPr txBox="1"/>
            <p:nvPr/>
          </p:nvSpPr>
          <p:spPr>
            <a:xfrm>
              <a:off x="0" y="-95250"/>
              <a:ext cx="12447588" cy="1371997"/>
            </a:xfrm>
            <a:prstGeom prst="rect">
              <a:avLst/>
            </a:prstGeom>
          </p:spPr>
          <p:txBody>
            <a:bodyPr lIns="0" tIns="0" rIns="0" bIns="0" rtlCol="0" anchor="t"/>
            <a:lstStyle/>
            <a:p>
              <a:pPr marL="777379" lvl="2" indent="-259126" algn="l">
                <a:lnSpc>
                  <a:spcPts val="3750"/>
                </a:lnSpc>
                <a:buFont typeface="Arial"/>
                <a:buChar char="⚬"/>
              </a:pPr>
              <a:r>
                <a:rPr lang="en-US" sz="2312" spc="-47">
                  <a:solidFill>
                    <a:srgbClr val="272525"/>
                  </a:solidFill>
                  <a:latin typeface="Source Sans Pro"/>
                  <a:ea typeface="Source Sans Pro"/>
                  <a:cs typeface="Source Sans Pro"/>
                  <a:sym typeface="Source Sans Pro"/>
                </a:rPr>
                <a:t>Training programs on Mindful Eating (Am I Hungry? Mindful Eating Program; Duke Health).</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6329" y="34290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descr="preencoded.png"/>
          <p:cNvSpPr/>
          <p:nvPr/>
        </p:nvSpPr>
        <p:spPr>
          <a:xfrm>
            <a:off x="-1" y="1"/>
            <a:ext cx="18288001" cy="3942131"/>
          </a:xfrm>
          <a:custGeom>
            <a:avLst/>
            <a:gdLst/>
            <a:ahLst/>
            <a:cxnLst/>
            <a:rect l="l" t="t" r="r" b="b"/>
            <a:pathLst>
              <a:path w="18669590" h="3946895">
                <a:moveTo>
                  <a:pt x="0" y="0"/>
                </a:moveTo>
                <a:lnTo>
                  <a:pt x="18669590" y="0"/>
                </a:lnTo>
                <a:lnTo>
                  <a:pt x="18669590" y="3946895"/>
                </a:lnTo>
                <a:lnTo>
                  <a:pt x="0" y="3946895"/>
                </a:lnTo>
                <a:lnTo>
                  <a:pt x="0" y="0"/>
                </a:lnTo>
                <a:close/>
              </a:path>
            </a:pathLst>
          </a:custGeom>
          <a:blipFill>
            <a:blip r:embed="rId4"/>
            <a:stretch>
              <a:fillRect l="-744" t="-87" r="-2628"/>
            </a:stretch>
          </a:blipFill>
        </p:spPr>
        <p:txBody>
          <a:bodyPr/>
          <a:lstStyle/>
          <a:p>
            <a:endParaRPr lang="en-US"/>
          </a:p>
        </p:txBody>
      </p:sp>
      <p:grpSp>
        <p:nvGrpSpPr>
          <p:cNvPr id="6" name="Group 6"/>
          <p:cNvGrpSpPr/>
          <p:nvPr/>
        </p:nvGrpSpPr>
        <p:grpSpPr>
          <a:xfrm>
            <a:off x="1063228" y="4756255"/>
            <a:ext cx="11673036" cy="1008570"/>
            <a:chOff x="0" y="0"/>
            <a:chExt cx="15564048" cy="1344761"/>
          </a:xfrm>
        </p:grpSpPr>
        <p:sp>
          <p:nvSpPr>
            <p:cNvPr id="7" name="Freeform 7"/>
            <p:cNvSpPr/>
            <p:nvPr/>
          </p:nvSpPr>
          <p:spPr>
            <a:xfrm>
              <a:off x="0" y="0"/>
              <a:ext cx="15564048" cy="1344761"/>
            </a:xfrm>
            <a:custGeom>
              <a:avLst/>
              <a:gdLst/>
              <a:ahLst/>
              <a:cxnLst/>
              <a:rect l="l" t="t" r="r" b="b"/>
              <a:pathLst>
                <a:path w="15564048" h="1344761">
                  <a:moveTo>
                    <a:pt x="0" y="0"/>
                  </a:moveTo>
                  <a:lnTo>
                    <a:pt x="15564048" y="0"/>
                  </a:lnTo>
                  <a:lnTo>
                    <a:pt x="15564048" y="1344761"/>
                  </a:lnTo>
                  <a:lnTo>
                    <a:pt x="0" y="1344761"/>
                  </a:lnTo>
                  <a:close/>
                </a:path>
              </a:pathLst>
            </a:custGeom>
            <a:solidFill>
              <a:srgbClr val="000000">
                <a:alpha val="0"/>
              </a:srgbClr>
            </a:solidFill>
          </p:spPr>
          <p:txBody>
            <a:bodyPr/>
            <a:lstStyle/>
            <a:p>
              <a:endParaRPr lang="en-US"/>
            </a:p>
          </p:txBody>
        </p:sp>
        <p:sp>
          <p:nvSpPr>
            <p:cNvPr id="8" name="TextBox 8"/>
            <p:cNvSpPr txBox="1"/>
            <p:nvPr/>
          </p:nvSpPr>
          <p:spPr>
            <a:xfrm>
              <a:off x="0" y="-19050"/>
              <a:ext cx="15564048" cy="1363811"/>
            </a:xfrm>
            <a:prstGeom prst="rect">
              <a:avLst/>
            </a:prstGeom>
          </p:spPr>
          <p:txBody>
            <a:bodyPr lIns="0" tIns="0" rIns="0" bIns="0" rtlCol="0" anchor="t"/>
            <a:lstStyle/>
            <a:p>
              <a:pPr algn="l">
                <a:lnSpc>
                  <a:spcPts val="6875"/>
                </a:lnSpc>
              </a:pPr>
              <a:r>
                <a:rPr lang="en-US" sz="5500" b="1" spc="-111">
                  <a:solidFill>
                    <a:srgbClr val="D73AD7"/>
                  </a:solidFill>
                  <a:latin typeface="Source Serif Pro Bold"/>
                  <a:ea typeface="Source Serif Pro Bold"/>
                  <a:cs typeface="Source Serif Pro Bold"/>
                  <a:sym typeface="Source Serif Pro Bold"/>
                </a:rPr>
                <a:t>Open Discussion &amp; Questions</a:t>
              </a:r>
            </a:p>
          </p:txBody>
        </p:sp>
      </p:grpSp>
      <p:grpSp>
        <p:nvGrpSpPr>
          <p:cNvPr id="9" name="Group 9"/>
          <p:cNvGrpSpPr/>
          <p:nvPr/>
        </p:nvGrpSpPr>
        <p:grpSpPr>
          <a:xfrm>
            <a:off x="1042392" y="6574185"/>
            <a:ext cx="682675" cy="682675"/>
            <a:chOff x="0" y="0"/>
            <a:chExt cx="910233" cy="910233"/>
          </a:xfrm>
        </p:grpSpPr>
        <p:sp>
          <p:nvSpPr>
            <p:cNvPr id="10" name="Freeform 10"/>
            <p:cNvSpPr/>
            <p:nvPr/>
          </p:nvSpPr>
          <p:spPr>
            <a:xfrm>
              <a:off x="6350" y="6350"/>
              <a:ext cx="897509" cy="897509"/>
            </a:xfrm>
            <a:custGeom>
              <a:avLst/>
              <a:gdLst/>
              <a:ahLst/>
              <a:cxnLst/>
              <a:rect l="l" t="t" r="r" b="b"/>
              <a:pathLst>
                <a:path w="897509" h="897509">
                  <a:moveTo>
                    <a:pt x="0" y="167513"/>
                  </a:moveTo>
                  <a:cubicBezTo>
                    <a:pt x="0" y="75057"/>
                    <a:pt x="75057" y="0"/>
                    <a:pt x="167513" y="0"/>
                  </a:cubicBezTo>
                  <a:lnTo>
                    <a:pt x="729996" y="0"/>
                  </a:lnTo>
                  <a:cubicBezTo>
                    <a:pt x="822579" y="0"/>
                    <a:pt x="897509" y="75057"/>
                    <a:pt x="897509" y="167513"/>
                  </a:cubicBezTo>
                  <a:lnTo>
                    <a:pt x="897509" y="729996"/>
                  </a:lnTo>
                  <a:cubicBezTo>
                    <a:pt x="897509" y="822579"/>
                    <a:pt x="822452" y="897509"/>
                    <a:pt x="729996" y="897509"/>
                  </a:cubicBezTo>
                  <a:lnTo>
                    <a:pt x="167513" y="897509"/>
                  </a:lnTo>
                  <a:cubicBezTo>
                    <a:pt x="75057" y="897509"/>
                    <a:pt x="0" y="822452"/>
                    <a:pt x="0" y="729996"/>
                  </a:cubicBezTo>
                  <a:close/>
                </a:path>
              </a:pathLst>
            </a:custGeom>
            <a:solidFill>
              <a:srgbClr val="F4D4F7"/>
            </a:solidFill>
          </p:spPr>
          <p:txBody>
            <a:bodyPr/>
            <a:lstStyle/>
            <a:p>
              <a:endParaRPr lang="en-US"/>
            </a:p>
          </p:txBody>
        </p:sp>
        <p:sp>
          <p:nvSpPr>
            <p:cNvPr id="11" name="Freeform 11"/>
            <p:cNvSpPr/>
            <p:nvPr/>
          </p:nvSpPr>
          <p:spPr>
            <a:xfrm>
              <a:off x="0" y="0"/>
              <a:ext cx="910209" cy="910209"/>
            </a:xfrm>
            <a:custGeom>
              <a:avLst/>
              <a:gdLst/>
              <a:ahLst/>
              <a:cxnLst/>
              <a:rect l="l" t="t" r="r" b="b"/>
              <a:pathLst>
                <a:path w="910209" h="910209">
                  <a:moveTo>
                    <a:pt x="0" y="173863"/>
                  </a:moveTo>
                  <a:cubicBezTo>
                    <a:pt x="0" y="77851"/>
                    <a:pt x="77851" y="0"/>
                    <a:pt x="173863" y="0"/>
                  </a:cubicBezTo>
                  <a:lnTo>
                    <a:pt x="736346" y="0"/>
                  </a:lnTo>
                  <a:lnTo>
                    <a:pt x="736346" y="6350"/>
                  </a:lnTo>
                  <a:lnTo>
                    <a:pt x="736346" y="0"/>
                  </a:lnTo>
                  <a:lnTo>
                    <a:pt x="736346" y="6350"/>
                  </a:lnTo>
                  <a:lnTo>
                    <a:pt x="736346" y="0"/>
                  </a:lnTo>
                  <a:cubicBezTo>
                    <a:pt x="832358" y="0"/>
                    <a:pt x="910209" y="77851"/>
                    <a:pt x="910209" y="173863"/>
                  </a:cubicBezTo>
                  <a:lnTo>
                    <a:pt x="910209" y="736346"/>
                  </a:lnTo>
                  <a:lnTo>
                    <a:pt x="903859" y="736346"/>
                  </a:lnTo>
                  <a:lnTo>
                    <a:pt x="910209" y="736346"/>
                  </a:lnTo>
                  <a:cubicBezTo>
                    <a:pt x="910209" y="832358"/>
                    <a:pt x="832358" y="910209"/>
                    <a:pt x="736346" y="910209"/>
                  </a:cubicBezTo>
                  <a:lnTo>
                    <a:pt x="736346" y="903859"/>
                  </a:lnTo>
                  <a:lnTo>
                    <a:pt x="736346" y="910209"/>
                  </a:lnTo>
                  <a:lnTo>
                    <a:pt x="173863" y="910209"/>
                  </a:lnTo>
                  <a:lnTo>
                    <a:pt x="173863" y="903859"/>
                  </a:lnTo>
                  <a:lnTo>
                    <a:pt x="173863" y="910209"/>
                  </a:lnTo>
                  <a:cubicBezTo>
                    <a:pt x="77851" y="910209"/>
                    <a:pt x="0" y="832358"/>
                    <a:pt x="0" y="736346"/>
                  </a:cubicBezTo>
                  <a:lnTo>
                    <a:pt x="0" y="173863"/>
                  </a:lnTo>
                  <a:lnTo>
                    <a:pt x="6350" y="173863"/>
                  </a:lnTo>
                  <a:lnTo>
                    <a:pt x="0" y="173863"/>
                  </a:lnTo>
                  <a:moveTo>
                    <a:pt x="12700" y="173863"/>
                  </a:moveTo>
                  <a:lnTo>
                    <a:pt x="12700" y="736346"/>
                  </a:lnTo>
                  <a:lnTo>
                    <a:pt x="6350" y="736346"/>
                  </a:lnTo>
                  <a:lnTo>
                    <a:pt x="12700" y="736346"/>
                  </a:lnTo>
                  <a:cubicBezTo>
                    <a:pt x="12700" y="825373"/>
                    <a:pt x="84836" y="897509"/>
                    <a:pt x="173863" y="897509"/>
                  </a:cubicBezTo>
                  <a:lnTo>
                    <a:pt x="736346" y="897509"/>
                  </a:lnTo>
                  <a:cubicBezTo>
                    <a:pt x="825373" y="897509"/>
                    <a:pt x="897509" y="825373"/>
                    <a:pt x="897509" y="736346"/>
                  </a:cubicBezTo>
                  <a:lnTo>
                    <a:pt x="897509" y="173863"/>
                  </a:lnTo>
                  <a:lnTo>
                    <a:pt x="903859" y="173863"/>
                  </a:lnTo>
                  <a:lnTo>
                    <a:pt x="897509" y="173863"/>
                  </a:lnTo>
                  <a:cubicBezTo>
                    <a:pt x="897509" y="84836"/>
                    <a:pt x="825373" y="12700"/>
                    <a:pt x="736346"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12" name="Group 12"/>
          <p:cNvGrpSpPr/>
          <p:nvPr/>
        </p:nvGrpSpPr>
        <p:grpSpPr>
          <a:xfrm>
            <a:off x="1278136" y="6639839"/>
            <a:ext cx="243398" cy="486795"/>
            <a:chOff x="0" y="0"/>
            <a:chExt cx="281583" cy="563165"/>
          </a:xfrm>
        </p:grpSpPr>
        <p:sp>
          <p:nvSpPr>
            <p:cNvPr id="13" name="Freeform 13"/>
            <p:cNvSpPr/>
            <p:nvPr/>
          </p:nvSpPr>
          <p:spPr>
            <a:xfrm>
              <a:off x="0" y="0"/>
              <a:ext cx="281583" cy="563165"/>
            </a:xfrm>
            <a:custGeom>
              <a:avLst/>
              <a:gdLst/>
              <a:ahLst/>
              <a:cxnLst/>
              <a:rect l="l" t="t" r="r" b="b"/>
              <a:pathLst>
                <a:path w="281583" h="563165">
                  <a:moveTo>
                    <a:pt x="0" y="0"/>
                  </a:moveTo>
                  <a:lnTo>
                    <a:pt x="281583" y="0"/>
                  </a:lnTo>
                  <a:lnTo>
                    <a:pt x="281583" y="563165"/>
                  </a:lnTo>
                  <a:lnTo>
                    <a:pt x="0" y="563165"/>
                  </a:lnTo>
                  <a:close/>
                </a:path>
              </a:pathLst>
            </a:custGeom>
            <a:solidFill>
              <a:srgbClr val="000000">
                <a:alpha val="0"/>
              </a:srgbClr>
            </a:solidFill>
          </p:spPr>
          <p:txBody>
            <a:bodyPr/>
            <a:lstStyle/>
            <a:p>
              <a:endParaRPr lang="en-US"/>
            </a:p>
          </p:txBody>
        </p:sp>
        <p:sp>
          <p:nvSpPr>
            <p:cNvPr id="14" name="TextBox 14"/>
            <p:cNvSpPr txBox="1"/>
            <p:nvPr/>
          </p:nvSpPr>
          <p:spPr>
            <a:xfrm>
              <a:off x="0" y="66675"/>
              <a:ext cx="281583" cy="496490"/>
            </a:xfrm>
            <a:prstGeom prst="rect">
              <a:avLst/>
            </a:prstGeom>
          </p:spPr>
          <p:txBody>
            <a:bodyPr lIns="0" tIns="0" rIns="0" bIns="0" rtlCol="0" anchor="t"/>
            <a:lstStyle/>
            <a:p>
              <a:pPr algn="ctr">
                <a:lnSpc>
                  <a:spcPts val="3312"/>
                </a:lnSpc>
              </a:pPr>
              <a:r>
                <a:rPr lang="en-US" sz="3312" b="1" spc="-66">
                  <a:solidFill>
                    <a:srgbClr val="272525"/>
                  </a:solidFill>
                  <a:latin typeface="Source Serif Pro Bold"/>
                  <a:ea typeface="Source Serif Pro Bold"/>
                  <a:cs typeface="Source Serif Pro Bold"/>
                  <a:sym typeface="Source Serif Pro Bold"/>
                </a:rPr>
                <a:t>1</a:t>
              </a:r>
            </a:p>
          </p:txBody>
        </p:sp>
      </p:grpSp>
      <p:grpSp>
        <p:nvGrpSpPr>
          <p:cNvPr id="15" name="Group 15"/>
          <p:cNvGrpSpPr/>
          <p:nvPr/>
        </p:nvGrpSpPr>
        <p:grpSpPr>
          <a:xfrm>
            <a:off x="2019449" y="6639839"/>
            <a:ext cx="4573339" cy="617021"/>
            <a:chOff x="0" y="0"/>
            <a:chExt cx="6097785" cy="822695"/>
          </a:xfrm>
        </p:grpSpPr>
        <p:sp>
          <p:nvSpPr>
            <p:cNvPr id="16" name="Freeform 16"/>
            <p:cNvSpPr/>
            <p:nvPr/>
          </p:nvSpPr>
          <p:spPr>
            <a:xfrm>
              <a:off x="0" y="0"/>
              <a:ext cx="6097785" cy="822695"/>
            </a:xfrm>
            <a:custGeom>
              <a:avLst/>
              <a:gdLst/>
              <a:ahLst/>
              <a:cxnLst/>
              <a:rect l="l" t="t" r="r" b="b"/>
              <a:pathLst>
                <a:path w="6097785" h="822695">
                  <a:moveTo>
                    <a:pt x="0" y="0"/>
                  </a:moveTo>
                  <a:lnTo>
                    <a:pt x="6097785" y="0"/>
                  </a:lnTo>
                  <a:lnTo>
                    <a:pt x="6097785" y="822695"/>
                  </a:lnTo>
                  <a:lnTo>
                    <a:pt x="0" y="822695"/>
                  </a:lnTo>
                  <a:close/>
                </a:path>
              </a:pathLst>
            </a:custGeom>
            <a:solidFill>
              <a:srgbClr val="000000">
                <a:alpha val="0"/>
              </a:srgbClr>
            </a:solidFill>
          </p:spPr>
          <p:txBody>
            <a:bodyPr/>
            <a:lstStyle/>
            <a:p>
              <a:endParaRPr lang="en-US"/>
            </a:p>
          </p:txBody>
        </p:sp>
        <p:sp>
          <p:nvSpPr>
            <p:cNvPr id="17" name="TextBox 17"/>
            <p:cNvSpPr txBox="1"/>
            <p:nvPr/>
          </p:nvSpPr>
          <p:spPr>
            <a:xfrm>
              <a:off x="0" y="-9525"/>
              <a:ext cx="6097785" cy="832220"/>
            </a:xfrm>
            <a:prstGeom prst="rect">
              <a:avLst/>
            </a:prstGeom>
          </p:spPr>
          <p:txBody>
            <a:bodyPr lIns="0" tIns="0" rIns="0" bIns="0" rtlCol="0" anchor="t"/>
            <a:lstStyle/>
            <a:p>
              <a:pPr algn="l">
                <a:lnSpc>
                  <a:spcPts val="3437"/>
                </a:lnSpc>
              </a:pPr>
              <a:r>
                <a:rPr lang="en-US" sz="2750" b="1" spc="-55">
                  <a:solidFill>
                    <a:srgbClr val="272525"/>
                  </a:solidFill>
                  <a:latin typeface="Source Serif Pro Bold"/>
                  <a:ea typeface="Source Serif Pro Bold"/>
                  <a:cs typeface="Source Serif Pro Bold"/>
                  <a:sym typeface="Source Serif Pro Bold"/>
                </a:rPr>
                <a:t>Challenges in Integration</a:t>
              </a:r>
            </a:p>
          </p:txBody>
        </p:sp>
      </p:grpSp>
      <p:grpSp>
        <p:nvGrpSpPr>
          <p:cNvPr id="18" name="Group 18"/>
          <p:cNvGrpSpPr/>
          <p:nvPr/>
        </p:nvGrpSpPr>
        <p:grpSpPr>
          <a:xfrm>
            <a:off x="2019449" y="7437760"/>
            <a:ext cx="4226124" cy="1436340"/>
            <a:chOff x="0" y="0"/>
            <a:chExt cx="5634832" cy="1915120"/>
          </a:xfrm>
        </p:grpSpPr>
        <p:sp>
          <p:nvSpPr>
            <p:cNvPr id="19" name="Freeform 19"/>
            <p:cNvSpPr/>
            <p:nvPr/>
          </p:nvSpPr>
          <p:spPr>
            <a:xfrm>
              <a:off x="0" y="0"/>
              <a:ext cx="5634832" cy="1915120"/>
            </a:xfrm>
            <a:custGeom>
              <a:avLst/>
              <a:gdLst/>
              <a:ahLst/>
              <a:cxnLst/>
              <a:rect l="l" t="t" r="r" b="b"/>
              <a:pathLst>
                <a:path w="5634832" h="1915120">
                  <a:moveTo>
                    <a:pt x="0" y="0"/>
                  </a:moveTo>
                  <a:lnTo>
                    <a:pt x="5634832" y="0"/>
                  </a:lnTo>
                  <a:lnTo>
                    <a:pt x="5634832" y="1915120"/>
                  </a:lnTo>
                  <a:lnTo>
                    <a:pt x="0" y="1915120"/>
                  </a:lnTo>
                  <a:close/>
                </a:path>
              </a:pathLst>
            </a:custGeom>
            <a:solidFill>
              <a:srgbClr val="000000">
                <a:alpha val="0"/>
              </a:srgbClr>
            </a:solidFill>
          </p:spPr>
          <p:txBody>
            <a:bodyPr/>
            <a:lstStyle/>
            <a:p>
              <a:endParaRPr lang="en-US"/>
            </a:p>
          </p:txBody>
        </p:sp>
        <p:sp>
          <p:nvSpPr>
            <p:cNvPr id="20" name="TextBox 20"/>
            <p:cNvSpPr txBox="1"/>
            <p:nvPr/>
          </p:nvSpPr>
          <p:spPr>
            <a:xfrm>
              <a:off x="0" y="-95250"/>
              <a:ext cx="5634832" cy="2010370"/>
            </a:xfrm>
            <a:prstGeom prst="rect">
              <a:avLst/>
            </a:prstGeom>
          </p:spPr>
          <p:txBody>
            <a:bodyPr lIns="0" tIns="0" rIns="0" bIns="0" rtlCol="0" anchor="t"/>
            <a:lstStyle/>
            <a:p>
              <a:pPr algn="l">
                <a:lnSpc>
                  <a:spcPts val="3750"/>
                </a:lnSpc>
              </a:pPr>
              <a:r>
                <a:rPr lang="en-US" sz="2312" spc="-47">
                  <a:solidFill>
                    <a:srgbClr val="272525"/>
                  </a:solidFill>
                  <a:latin typeface="Source Sans Pro"/>
                  <a:ea typeface="Source Sans Pro"/>
                  <a:cs typeface="Source Sans Pro"/>
                  <a:sym typeface="Source Sans Pro"/>
                </a:rPr>
                <a:t>What challenges do you foresee when integrating mindful eating into your practice?</a:t>
              </a:r>
            </a:p>
          </p:txBody>
        </p:sp>
      </p:grpSp>
      <p:grpSp>
        <p:nvGrpSpPr>
          <p:cNvPr id="21" name="Group 21"/>
          <p:cNvGrpSpPr/>
          <p:nvPr/>
        </p:nvGrpSpPr>
        <p:grpSpPr>
          <a:xfrm>
            <a:off x="6539954" y="6574185"/>
            <a:ext cx="682675" cy="682675"/>
            <a:chOff x="0" y="0"/>
            <a:chExt cx="910233" cy="910233"/>
          </a:xfrm>
        </p:grpSpPr>
        <p:sp>
          <p:nvSpPr>
            <p:cNvPr id="22" name="Freeform 22"/>
            <p:cNvSpPr/>
            <p:nvPr/>
          </p:nvSpPr>
          <p:spPr>
            <a:xfrm>
              <a:off x="6350" y="6350"/>
              <a:ext cx="897509" cy="897509"/>
            </a:xfrm>
            <a:custGeom>
              <a:avLst/>
              <a:gdLst/>
              <a:ahLst/>
              <a:cxnLst/>
              <a:rect l="l" t="t" r="r" b="b"/>
              <a:pathLst>
                <a:path w="897509" h="897509">
                  <a:moveTo>
                    <a:pt x="0" y="167513"/>
                  </a:moveTo>
                  <a:cubicBezTo>
                    <a:pt x="0" y="75057"/>
                    <a:pt x="75057" y="0"/>
                    <a:pt x="167513" y="0"/>
                  </a:cubicBezTo>
                  <a:lnTo>
                    <a:pt x="729996" y="0"/>
                  </a:lnTo>
                  <a:cubicBezTo>
                    <a:pt x="822579" y="0"/>
                    <a:pt x="897509" y="75057"/>
                    <a:pt x="897509" y="167513"/>
                  </a:cubicBezTo>
                  <a:lnTo>
                    <a:pt x="897509" y="729996"/>
                  </a:lnTo>
                  <a:cubicBezTo>
                    <a:pt x="897509" y="822579"/>
                    <a:pt x="822452" y="897509"/>
                    <a:pt x="729996" y="897509"/>
                  </a:cubicBezTo>
                  <a:lnTo>
                    <a:pt x="167513" y="897509"/>
                  </a:lnTo>
                  <a:cubicBezTo>
                    <a:pt x="75057" y="897509"/>
                    <a:pt x="0" y="822452"/>
                    <a:pt x="0" y="729996"/>
                  </a:cubicBezTo>
                  <a:close/>
                </a:path>
              </a:pathLst>
            </a:custGeom>
            <a:solidFill>
              <a:srgbClr val="F4D4F7"/>
            </a:solidFill>
          </p:spPr>
          <p:txBody>
            <a:bodyPr/>
            <a:lstStyle/>
            <a:p>
              <a:endParaRPr lang="en-US"/>
            </a:p>
          </p:txBody>
        </p:sp>
        <p:sp>
          <p:nvSpPr>
            <p:cNvPr id="23" name="Freeform 23"/>
            <p:cNvSpPr/>
            <p:nvPr/>
          </p:nvSpPr>
          <p:spPr>
            <a:xfrm>
              <a:off x="0" y="0"/>
              <a:ext cx="910209" cy="910209"/>
            </a:xfrm>
            <a:custGeom>
              <a:avLst/>
              <a:gdLst/>
              <a:ahLst/>
              <a:cxnLst/>
              <a:rect l="l" t="t" r="r" b="b"/>
              <a:pathLst>
                <a:path w="910209" h="910209">
                  <a:moveTo>
                    <a:pt x="0" y="173863"/>
                  </a:moveTo>
                  <a:cubicBezTo>
                    <a:pt x="0" y="77851"/>
                    <a:pt x="77851" y="0"/>
                    <a:pt x="173863" y="0"/>
                  </a:cubicBezTo>
                  <a:lnTo>
                    <a:pt x="736346" y="0"/>
                  </a:lnTo>
                  <a:lnTo>
                    <a:pt x="736346" y="6350"/>
                  </a:lnTo>
                  <a:lnTo>
                    <a:pt x="736346" y="0"/>
                  </a:lnTo>
                  <a:lnTo>
                    <a:pt x="736346" y="6350"/>
                  </a:lnTo>
                  <a:lnTo>
                    <a:pt x="736346" y="0"/>
                  </a:lnTo>
                  <a:cubicBezTo>
                    <a:pt x="832358" y="0"/>
                    <a:pt x="910209" y="77851"/>
                    <a:pt x="910209" y="173863"/>
                  </a:cubicBezTo>
                  <a:lnTo>
                    <a:pt x="910209" y="736346"/>
                  </a:lnTo>
                  <a:lnTo>
                    <a:pt x="903859" y="736346"/>
                  </a:lnTo>
                  <a:lnTo>
                    <a:pt x="910209" y="736346"/>
                  </a:lnTo>
                  <a:cubicBezTo>
                    <a:pt x="910209" y="832358"/>
                    <a:pt x="832358" y="910209"/>
                    <a:pt x="736346" y="910209"/>
                  </a:cubicBezTo>
                  <a:lnTo>
                    <a:pt x="736346" y="903859"/>
                  </a:lnTo>
                  <a:lnTo>
                    <a:pt x="736346" y="910209"/>
                  </a:lnTo>
                  <a:lnTo>
                    <a:pt x="173863" y="910209"/>
                  </a:lnTo>
                  <a:lnTo>
                    <a:pt x="173863" y="903859"/>
                  </a:lnTo>
                  <a:lnTo>
                    <a:pt x="173863" y="910209"/>
                  </a:lnTo>
                  <a:cubicBezTo>
                    <a:pt x="77851" y="910209"/>
                    <a:pt x="0" y="832358"/>
                    <a:pt x="0" y="736346"/>
                  </a:cubicBezTo>
                  <a:lnTo>
                    <a:pt x="0" y="173863"/>
                  </a:lnTo>
                  <a:lnTo>
                    <a:pt x="6350" y="173863"/>
                  </a:lnTo>
                  <a:lnTo>
                    <a:pt x="0" y="173863"/>
                  </a:lnTo>
                  <a:moveTo>
                    <a:pt x="12700" y="173863"/>
                  </a:moveTo>
                  <a:lnTo>
                    <a:pt x="12700" y="736346"/>
                  </a:lnTo>
                  <a:lnTo>
                    <a:pt x="6350" y="736346"/>
                  </a:lnTo>
                  <a:lnTo>
                    <a:pt x="12700" y="736346"/>
                  </a:lnTo>
                  <a:cubicBezTo>
                    <a:pt x="12700" y="825373"/>
                    <a:pt x="84836" y="897509"/>
                    <a:pt x="173863" y="897509"/>
                  </a:cubicBezTo>
                  <a:lnTo>
                    <a:pt x="736346" y="897509"/>
                  </a:lnTo>
                  <a:cubicBezTo>
                    <a:pt x="825373" y="897509"/>
                    <a:pt x="897509" y="825373"/>
                    <a:pt x="897509" y="736346"/>
                  </a:cubicBezTo>
                  <a:lnTo>
                    <a:pt x="897509" y="173863"/>
                  </a:lnTo>
                  <a:lnTo>
                    <a:pt x="903859" y="173863"/>
                  </a:lnTo>
                  <a:lnTo>
                    <a:pt x="897509" y="173863"/>
                  </a:lnTo>
                  <a:cubicBezTo>
                    <a:pt x="897509" y="84836"/>
                    <a:pt x="825373" y="12700"/>
                    <a:pt x="736346"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24" name="Group 24"/>
          <p:cNvGrpSpPr/>
          <p:nvPr/>
        </p:nvGrpSpPr>
        <p:grpSpPr>
          <a:xfrm>
            <a:off x="6775697" y="6630441"/>
            <a:ext cx="248097" cy="496193"/>
            <a:chOff x="0" y="0"/>
            <a:chExt cx="281583" cy="563165"/>
          </a:xfrm>
        </p:grpSpPr>
        <p:sp>
          <p:nvSpPr>
            <p:cNvPr id="25" name="Freeform 25"/>
            <p:cNvSpPr/>
            <p:nvPr/>
          </p:nvSpPr>
          <p:spPr>
            <a:xfrm>
              <a:off x="0" y="0"/>
              <a:ext cx="281583" cy="563165"/>
            </a:xfrm>
            <a:custGeom>
              <a:avLst/>
              <a:gdLst/>
              <a:ahLst/>
              <a:cxnLst/>
              <a:rect l="l" t="t" r="r" b="b"/>
              <a:pathLst>
                <a:path w="281583" h="563165">
                  <a:moveTo>
                    <a:pt x="0" y="0"/>
                  </a:moveTo>
                  <a:lnTo>
                    <a:pt x="281583" y="0"/>
                  </a:lnTo>
                  <a:lnTo>
                    <a:pt x="281583" y="563165"/>
                  </a:lnTo>
                  <a:lnTo>
                    <a:pt x="0" y="563165"/>
                  </a:lnTo>
                  <a:close/>
                </a:path>
              </a:pathLst>
            </a:custGeom>
            <a:solidFill>
              <a:srgbClr val="000000">
                <a:alpha val="0"/>
              </a:srgbClr>
            </a:solidFill>
          </p:spPr>
          <p:txBody>
            <a:bodyPr/>
            <a:lstStyle/>
            <a:p>
              <a:endParaRPr lang="en-US"/>
            </a:p>
          </p:txBody>
        </p:sp>
        <p:sp>
          <p:nvSpPr>
            <p:cNvPr id="26" name="TextBox 26"/>
            <p:cNvSpPr txBox="1"/>
            <p:nvPr/>
          </p:nvSpPr>
          <p:spPr>
            <a:xfrm>
              <a:off x="0" y="66675"/>
              <a:ext cx="281583" cy="496490"/>
            </a:xfrm>
            <a:prstGeom prst="rect">
              <a:avLst/>
            </a:prstGeom>
          </p:spPr>
          <p:txBody>
            <a:bodyPr lIns="0" tIns="0" rIns="0" bIns="0" rtlCol="0" anchor="t"/>
            <a:lstStyle/>
            <a:p>
              <a:pPr algn="ctr">
                <a:lnSpc>
                  <a:spcPts val="3312"/>
                </a:lnSpc>
              </a:pPr>
              <a:r>
                <a:rPr lang="en-US" sz="3312" b="1" spc="-66">
                  <a:solidFill>
                    <a:srgbClr val="272525"/>
                  </a:solidFill>
                  <a:latin typeface="Source Serif Pro Bold"/>
                  <a:ea typeface="Source Serif Pro Bold"/>
                  <a:cs typeface="Source Serif Pro Bold"/>
                  <a:sym typeface="Source Serif Pro Bold"/>
                </a:rPr>
                <a:t>2</a:t>
              </a:r>
            </a:p>
          </p:txBody>
        </p:sp>
      </p:grpSp>
      <p:grpSp>
        <p:nvGrpSpPr>
          <p:cNvPr id="27" name="Group 27"/>
          <p:cNvGrpSpPr/>
          <p:nvPr/>
        </p:nvGrpSpPr>
        <p:grpSpPr>
          <a:xfrm>
            <a:off x="7517904" y="6630441"/>
            <a:ext cx="3520231" cy="552449"/>
            <a:chOff x="0" y="0"/>
            <a:chExt cx="4693642" cy="736598"/>
          </a:xfrm>
        </p:grpSpPr>
        <p:sp>
          <p:nvSpPr>
            <p:cNvPr id="28" name="Freeform 28"/>
            <p:cNvSpPr/>
            <p:nvPr/>
          </p:nvSpPr>
          <p:spPr>
            <a:xfrm>
              <a:off x="0" y="0"/>
              <a:ext cx="4693642" cy="736598"/>
            </a:xfrm>
            <a:custGeom>
              <a:avLst/>
              <a:gdLst/>
              <a:ahLst/>
              <a:cxnLst/>
              <a:rect l="l" t="t" r="r" b="b"/>
              <a:pathLst>
                <a:path w="4693642" h="736598">
                  <a:moveTo>
                    <a:pt x="0" y="0"/>
                  </a:moveTo>
                  <a:lnTo>
                    <a:pt x="4693642" y="0"/>
                  </a:lnTo>
                  <a:lnTo>
                    <a:pt x="4693642" y="736598"/>
                  </a:lnTo>
                  <a:lnTo>
                    <a:pt x="0" y="736598"/>
                  </a:lnTo>
                  <a:close/>
                </a:path>
              </a:pathLst>
            </a:custGeom>
            <a:solidFill>
              <a:srgbClr val="000000">
                <a:alpha val="0"/>
              </a:srgbClr>
            </a:solidFill>
          </p:spPr>
          <p:txBody>
            <a:bodyPr/>
            <a:lstStyle/>
            <a:p>
              <a:endParaRPr lang="en-US"/>
            </a:p>
          </p:txBody>
        </p:sp>
        <p:sp>
          <p:nvSpPr>
            <p:cNvPr id="29" name="TextBox 29"/>
            <p:cNvSpPr txBox="1"/>
            <p:nvPr/>
          </p:nvSpPr>
          <p:spPr>
            <a:xfrm>
              <a:off x="0" y="-9525"/>
              <a:ext cx="4693642" cy="746123"/>
            </a:xfrm>
            <a:prstGeom prst="rect">
              <a:avLst/>
            </a:prstGeom>
          </p:spPr>
          <p:txBody>
            <a:bodyPr lIns="0" tIns="0" rIns="0" bIns="0" rtlCol="0" anchor="t"/>
            <a:lstStyle/>
            <a:p>
              <a:pPr algn="l">
                <a:lnSpc>
                  <a:spcPts val="3437"/>
                </a:lnSpc>
              </a:pPr>
              <a:r>
                <a:rPr lang="en-US" sz="2750" b="1" spc="-55">
                  <a:solidFill>
                    <a:srgbClr val="272525"/>
                  </a:solidFill>
                  <a:latin typeface="Source Serif Pro Bold"/>
                  <a:ea typeface="Source Serif Pro Bold"/>
                  <a:cs typeface="Source Serif Pro Bold"/>
                  <a:sym typeface="Source Serif Pro Bold"/>
                </a:rPr>
                <a:t>Target Populations</a:t>
              </a:r>
            </a:p>
          </p:txBody>
        </p:sp>
      </p:grpSp>
      <p:grpSp>
        <p:nvGrpSpPr>
          <p:cNvPr id="30" name="Group 30"/>
          <p:cNvGrpSpPr/>
          <p:nvPr/>
        </p:nvGrpSpPr>
        <p:grpSpPr>
          <a:xfrm>
            <a:off x="7405714" y="7437760"/>
            <a:ext cx="4226124" cy="1915120"/>
            <a:chOff x="0" y="0"/>
            <a:chExt cx="5634832" cy="2553493"/>
          </a:xfrm>
        </p:grpSpPr>
        <p:sp>
          <p:nvSpPr>
            <p:cNvPr id="31" name="Freeform 31"/>
            <p:cNvSpPr/>
            <p:nvPr/>
          </p:nvSpPr>
          <p:spPr>
            <a:xfrm>
              <a:off x="0" y="0"/>
              <a:ext cx="5634832" cy="2553493"/>
            </a:xfrm>
            <a:custGeom>
              <a:avLst/>
              <a:gdLst/>
              <a:ahLst/>
              <a:cxnLst/>
              <a:rect l="l" t="t" r="r" b="b"/>
              <a:pathLst>
                <a:path w="5634832" h="2553493">
                  <a:moveTo>
                    <a:pt x="0" y="0"/>
                  </a:moveTo>
                  <a:lnTo>
                    <a:pt x="5634832" y="0"/>
                  </a:lnTo>
                  <a:lnTo>
                    <a:pt x="5634832" y="2553493"/>
                  </a:lnTo>
                  <a:lnTo>
                    <a:pt x="0" y="2553493"/>
                  </a:lnTo>
                  <a:close/>
                </a:path>
              </a:pathLst>
            </a:custGeom>
            <a:solidFill>
              <a:srgbClr val="000000">
                <a:alpha val="0"/>
              </a:srgbClr>
            </a:solidFill>
          </p:spPr>
          <p:txBody>
            <a:bodyPr/>
            <a:lstStyle/>
            <a:p>
              <a:endParaRPr lang="en-US"/>
            </a:p>
          </p:txBody>
        </p:sp>
        <p:sp>
          <p:nvSpPr>
            <p:cNvPr id="32" name="TextBox 32"/>
            <p:cNvSpPr txBox="1"/>
            <p:nvPr/>
          </p:nvSpPr>
          <p:spPr>
            <a:xfrm>
              <a:off x="0" y="-95250"/>
              <a:ext cx="5634832" cy="2648743"/>
            </a:xfrm>
            <a:prstGeom prst="rect">
              <a:avLst/>
            </a:prstGeom>
          </p:spPr>
          <p:txBody>
            <a:bodyPr lIns="0" tIns="0" rIns="0" bIns="0" rtlCol="0" anchor="t"/>
            <a:lstStyle/>
            <a:p>
              <a:pPr algn="l">
                <a:lnSpc>
                  <a:spcPts val="3750"/>
                </a:lnSpc>
              </a:pPr>
              <a:r>
                <a:rPr lang="en-US" sz="2312" spc="-47">
                  <a:solidFill>
                    <a:srgbClr val="272525"/>
                  </a:solidFill>
                  <a:latin typeface="Source Sans Pro"/>
                  <a:ea typeface="Source Sans Pro"/>
                  <a:cs typeface="Source Sans Pro"/>
                  <a:sym typeface="Source Sans Pro"/>
                </a:rPr>
                <a:t>Are there specific patient populations you feel would benefit most from mindful eating strategies?</a:t>
              </a:r>
            </a:p>
          </p:txBody>
        </p:sp>
      </p:grpSp>
      <p:grpSp>
        <p:nvGrpSpPr>
          <p:cNvPr id="33" name="Group 33"/>
          <p:cNvGrpSpPr/>
          <p:nvPr/>
        </p:nvGrpSpPr>
        <p:grpSpPr>
          <a:xfrm>
            <a:off x="12037516" y="6574185"/>
            <a:ext cx="682675" cy="682675"/>
            <a:chOff x="0" y="0"/>
            <a:chExt cx="910233" cy="910233"/>
          </a:xfrm>
        </p:grpSpPr>
        <p:sp>
          <p:nvSpPr>
            <p:cNvPr id="34" name="Freeform 34"/>
            <p:cNvSpPr/>
            <p:nvPr/>
          </p:nvSpPr>
          <p:spPr>
            <a:xfrm>
              <a:off x="6350" y="6350"/>
              <a:ext cx="897509" cy="897509"/>
            </a:xfrm>
            <a:custGeom>
              <a:avLst/>
              <a:gdLst/>
              <a:ahLst/>
              <a:cxnLst/>
              <a:rect l="l" t="t" r="r" b="b"/>
              <a:pathLst>
                <a:path w="897509" h="897509">
                  <a:moveTo>
                    <a:pt x="0" y="167513"/>
                  </a:moveTo>
                  <a:cubicBezTo>
                    <a:pt x="0" y="75057"/>
                    <a:pt x="75057" y="0"/>
                    <a:pt x="167513" y="0"/>
                  </a:cubicBezTo>
                  <a:lnTo>
                    <a:pt x="729996" y="0"/>
                  </a:lnTo>
                  <a:cubicBezTo>
                    <a:pt x="822579" y="0"/>
                    <a:pt x="897509" y="75057"/>
                    <a:pt x="897509" y="167513"/>
                  </a:cubicBezTo>
                  <a:lnTo>
                    <a:pt x="897509" y="729996"/>
                  </a:lnTo>
                  <a:cubicBezTo>
                    <a:pt x="897509" y="822579"/>
                    <a:pt x="822452" y="897509"/>
                    <a:pt x="729996" y="897509"/>
                  </a:cubicBezTo>
                  <a:lnTo>
                    <a:pt x="167513" y="897509"/>
                  </a:lnTo>
                  <a:cubicBezTo>
                    <a:pt x="75057" y="897509"/>
                    <a:pt x="0" y="822452"/>
                    <a:pt x="0" y="729996"/>
                  </a:cubicBezTo>
                  <a:close/>
                </a:path>
              </a:pathLst>
            </a:custGeom>
            <a:solidFill>
              <a:srgbClr val="F4D4F7"/>
            </a:solidFill>
          </p:spPr>
          <p:txBody>
            <a:bodyPr/>
            <a:lstStyle/>
            <a:p>
              <a:endParaRPr lang="en-US"/>
            </a:p>
          </p:txBody>
        </p:sp>
        <p:sp>
          <p:nvSpPr>
            <p:cNvPr id="35" name="Freeform 35"/>
            <p:cNvSpPr/>
            <p:nvPr/>
          </p:nvSpPr>
          <p:spPr>
            <a:xfrm>
              <a:off x="0" y="0"/>
              <a:ext cx="910209" cy="910209"/>
            </a:xfrm>
            <a:custGeom>
              <a:avLst/>
              <a:gdLst/>
              <a:ahLst/>
              <a:cxnLst/>
              <a:rect l="l" t="t" r="r" b="b"/>
              <a:pathLst>
                <a:path w="910209" h="910209">
                  <a:moveTo>
                    <a:pt x="0" y="173863"/>
                  </a:moveTo>
                  <a:cubicBezTo>
                    <a:pt x="0" y="77851"/>
                    <a:pt x="77851" y="0"/>
                    <a:pt x="173863" y="0"/>
                  </a:cubicBezTo>
                  <a:lnTo>
                    <a:pt x="736346" y="0"/>
                  </a:lnTo>
                  <a:lnTo>
                    <a:pt x="736346" y="6350"/>
                  </a:lnTo>
                  <a:lnTo>
                    <a:pt x="736346" y="0"/>
                  </a:lnTo>
                  <a:lnTo>
                    <a:pt x="736346" y="6350"/>
                  </a:lnTo>
                  <a:lnTo>
                    <a:pt x="736346" y="0"/>
                  </a:lnTo>
                  <a:cubicBezTo>
                    <a:pt x="832358" y="0"/>
                    <a:pt x="910209" y="77851"/>
                    <a:pt x="910209" y="173863"/>
                  </a:cubicBezTo>
                  <a:lnTo>
                    <a:pt x="910209" y="736346"/>
                  </a:lnTo>
                  <a:lnTo>
                    <a:pt x="903859" y="736346"/>
                  </a:lnTo>
                  <a:lnTo>
                    <a:pt x="910209" y="736346"/>
                  </a:lnTo>
                  <a:cubicBezTo>
                    <a:pt x="910209" y="832358"/>
                    <a:pt x="832358" y="910209"/>
                    <a:pt x="736346" y="910209"/>
                  </a:cubicBezTo>
                  <a:lnTo>
                    <a:pt x="736346" y="903859"/>
                  </a:lnTo>
                  <a:lnTo>
                    <a:pt x="736346" y="910209"/>
                  </a:lnTo>
                  <a:lnTo>
                    <a:pt x="173863" y="910209"/>
                  </a:lnTo>
                  <a:lnTo>
                    <a:pt x="173863" y="903859"/>
                  </a:lnTo>
                  <a:lnTo>
                    <a:pt x="173863" y="910209"/>
                  </a:lnTo>
                  <a:cubicBezTo>
                    <a:pt x="77851" y="910209"/>
                    <a:pt x="0" y="832358"/>
                    <a:pt x="0" y="736346"/>
                  </a:cubicBezTo>
                  <a:lnTo>
                    <a:pt x="0" y="173863"/>
                  </a:lnTo>
                  <a:lnTo>
                    <a:pt x="6350" y="173863"/>
                  </a:lnTo>
                  <a:lnTo>
                    <a:pt x="0" y="173863"/>
                  </a:lnTo>
                  <a:moveTo>
                    <a:pt x="12700" y="173863"/>
                  </a:moveTo>
                  <a:lnTo>
                    <a:pt x="12700" y="736346"/>
                  </a:lnTo>
                  <a:lnTo>
                    <a:pt x="6350" y="736346"/>
                  </a:lnTo>
                  <a:lnTo>
                    <a:pt x="12700" y="736346"/>
                  </a:lnTo>
                  <a:cubicBezTo>
                    <a:pt x="12700" y="825373"/>
                    <a:pt x="84836" y="897509"/>
                    <a:pt x="173863" y="897509"/>
                  </a:cubicBezTo>
                  <a:lnTo>
                    <a:pt x="736346" y="897509"/>
                  </a:lnTo>
                  <a:cubicBezTo>
                    <a:pt x="825373" y="897509"/>
                    <a:pt x="897509" y="825373"/>
                    <a:pt x="897509" y="736346"/>
                  </a:cubicBezTo>
                  <a:lnTo>
                    <a:pt x="897509" y="173863"/>
                  </a:lnTo>
                  <a:lnTo>
                    <a:pt x="903859" y="173863"/>
                  </a:lnTo>
                  <a:lnTo>
                    <a:pt x="897509" y="173863"/>
                  </a:lnTo>
                  <a:cubicBezTo>
                    <a:pt x="897509" y="84836"/>
                    <a:pt x="825373" y="12700"/>
                    <a:pt x="736346"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36" name="Group 36"/>
          <p:cNvGrpSpPr/>
          <p:nvPr/>
        </p:nvGrpSpPr>
        <p:grpSpPr>
          <a:xfrm>
            <a:off x="12241049" y="6639839"/>
            <a:ext cx="243398" cy="486795"/>
            <a:chOff x="0" y="0"/>
            <a:chExt cx="281583" cy="563165"/>
          </a:xfrm>
        </p:grpSpPr>
        <p:sp>
          <p:nvSpPr>
            <p:cNvPr id="37" name="Freeform 37"/>
            <p:cNvSpPr/>
            <p:nvPr/>
          </p:nvSpPr>
          <p:spPr>
            <a:xfrm>
              <a:off x="0" y="0"/>
              <a:ext cx="281583" cy="563165"/>
            </a:xfrm>
            <a:custGeom>
              <a:avLst/>
              <a:gdLst/>
              <a:ahLst/>
              <a:cxnLst/>
              <a:rect l="l" t="t" r="r" b="b"/>
              <a:pathLst>
                <a:path w="281583" h="563165">
                  <a:moveTo>
                    <a:pt x="0" y="0"/>
                  </a:moveTo>
                  <a:lnTo>
                    <a:pt x="281583" y="0"/>
                  </a:lnTo>
                  <a:lnTo>
                    <a:pt x="281583" y="563165"/>
                  </a:lnTo>
                  <a:lnTo>
                    <a:pt x="0" y="563165"/>
                  </a:lnTo>
                  <a:close/>
                </a:path>
              </a:pathLst>
            </a:custGeom>
            <a:solidFill>
              <a:srgbClr val="000000">
                <a:alpha val="0"/>
              </a:srgbClr>
            </a:solidFill>
          </p:spPr>
          <p:txBody>
            <a:bodyPr/>
            <a:lstStyle/>
            <a:p>
              <a:endParaRPr lang="en-US"/>
            </a:p>
          </p:txBody>
        </p:sp>
        <p:sp>
          <p:nvSpPr>
            <p:cNvPr id="38" name="TextBox 38"/>
            <p:cNvSpPr txBox="1"/>
            <p:nvPr/>
          </p:nvSpPr>
          <p:spPr>
            <a:xfrm>
              <a:off x="0" y="66675"/>
              <a:ext cx="281583" cy="496490"/>
            </a:xfrm>
            <a:prstGeom prst="rect">
              <a:avLst/>
            </a:prstGeom>
          </p:spPr>
          <p:txBody>
            <a:bodyPr lIns="0" tIns="0" rIns="0" bIns="0" rtlCol="0" anchor="t"/>
            <a:lstStyle/>
            <a:p>
              <a:pPr algn="ctr">
                <a:lnSpc>
                  <a:spcPts val="3312"/>
                </a:lnSpc>
              </a:pPr>
              <a:r>
                <a:rPr lang="en-US" sz="3312" b="1" spc="-66">
                  <a:solidFill>
                    <a:srgbClr val="272525"/>
                  </a:solidFill>
                  <a:latin typeface="Source Serif Pro Bold"/>
                  <a:ea typeface="Source Serif Pro Bold"/>
                  <a:cs typeface="Source Serif Pro Bold"/>
                  <a:sym typeface="Source Serif Pro Bold"/>
                </a:rPr>
                <a:t>3</a:t>
              </a:r>
            </a:p>
          </p:txBody>
        </p:sp>
      </p:grpSp>
      <p:grpSp>
        <p:nvGrpSpPr>
          <p:cNvPr id="39" name="Group 39"/>
          <p:cNvGrpSpPr/>
          <p:nvPr/>
        </p:nvGrpSpPr>
        <p:grpSpPr>
          <a:xfrm>
            <a:off x="13015466" y="6686697"/>
            <a:ext cx="3520231" cy="439936"/>
            <a:chOff x="0" y="0"/>
            <a:chExt cx="4693642" cy="586582"/>
          </a:xfrm>
        </p:grpSpPr>
        <p:sp>
          <p:nvSpPr>
            <p:cNvPr id="40" name="Freeform 40"/>
            <p:cNvSpPr/>
            <p:nvPr/>
          </p:nvSpPr>
          <p:spPr>
            <a:xfrm>
              <a:off x="0" y="0"/>
              <a:ext cx="4693642" cy="586582"/>
            </a:xfrm>
            <a:custGeom>
              <a:avLst/>
              <a:gdLst/>
              <a:ahLst/>
              <a:cxnLst/>
              <a:rect l="l" t="t" r="r" b="b"/>
              <a:pathLst>
                <a:path w="4693642" h="586582">
                  <a:moveTo>
                    <a:pt x="0" y="0"/>
                  </a:moveTo>
                  <a:lnTo>
                    <a:pt x="4693642" y="0"/>
                  </a:lnTo>
                  <a:lnTo>
                    <a:pt x="4693642" y="586582"/>
                  </a:lnTo>
                  <a:lnTo>
                    <a:pt x="0" y="586582"/>
                  </a:lnTo>
                  <a:close/>
                </a:path>
              </a:pathLst>
            </a:custGeom>
            <a:solidFill>
              <a:srgbClr val="000000">
                <a:alpha val="0"/>
              </a:srgbClr>
            </a:solidFill>
          </p:spPr>
          <p:txBody>
            <a:bodyPr/>
            <a:lstStyle/>
            <a:p>
              <a:endParaRPr lang="en-US"/>
            </a:p>
          </p:txBody>
        </p:sp>
        <p:sp>
          <p:nvSpPr>
            <p:cNvPr id="41" name="TextBox 41"/>
            <p:cNvSpPr txBox="1"/>
            <p:nvPr/>
          </p:nvSpPr>
          <p:spPr>
            <a:xfrm>
              <a:off x="0" y="-9525"/>
              <a:ext cx="4693642" cy="596107"/>
            </a:xfrm>
            <a:prstGeom prst="rect">
              <a:avLst/>
            </a:prstGeom>
          </p:spPr>
          <p:txBody>
            <a:bodyPr lIns="0" tIns="0" rIns="0" bIns="0" rtlCol="0" anchor="t"/>
            <a:lstStyle/>
            <a:p>
              <a:pPr algn="l">
                <a:lnSpc>
                  <a:spcPts val="3437"/>
                </a:lnSpc>
              </a:pPr>
              <a:r>
                <a:rPr lang="en-US" sz="2750" b="1" spc="-55">
                  <a:solidFill>
                    <a:srgbClr val="272525"/>
                  </a:solidFill>
                  <a:latin typeface="Source Serif Pro Bold"/>
                  <a:ea typeface="Source Serif Pro Bold"/>
                  <a:cs typeface="Source Serif Pro Bold"/>
                  <a:sym typeface="Source Serif Pro Bold"/>
                </a:rPr>
                <a:t>Adaptation Strategies</a:t>
              </a:r>
            </a:p>
          </p:txBody>
        </p:sp>
      </p:grpSp>
      <p:grpSp>
        <p:nvGrpSpPr>
          <p:cNvPr id="42" name="Group 42"/>
          <p:cNvGrpSpPr/>
          <p:nvPr/>
        </p:nvGrpSpPr>
        <p:grpSpPr>
          <a:xfrm>
            <a:off x="13033176" y="7437760"/>
            <a:ext cx="4226124" cy="1915120"/>
            <a:chOff x="0" y="0"/>
            <a:chExt cx="5634832" cy="2553493"/>
          </a:xfrm>
        </p:grpSpPr>
        <p:sp>
          <p:nvSpPr>
            <p:cNvPr id="43" name="Freeform 43"/>
            <p:cNvSpPr/>
            <p:nvPr/>
          </p:nvSpPr>
          <p:spPr>
            <a:xfrm>
              <a:off x="0" y="0"/>
              <a:ext cx="5634832" cy="2553493"/>
            </a:xfrm>
            <a:custGeom>
              <a:avLst/>
              <a:gdLst/>
              <a:ahLst/>
              <a:cxnLst/>
              <a:rect l="l" t="t" r="r" b="b"/>
              <a:pathLst>
                <a:path w="5634832" h="2553493">
                  <a:moveTo>
                    <a:pt x="0" y="0"/>
                  </a:moveTo>
                  <a:lnTo>
                    <a:pt x="5634832" y="0"/>
                  </a:lnTo>
                  <a:lnTo>
                    <a:pt x="5634832" y="2553493"/>
                  </a:lnTo>
                  <a:lnTo>
                    <a:pt x="0" y="2553493"/>
                  </a:lnTo>
                  <a:close/>
                </a:path>
              </a:pathLst>
            </a:custGeom>
            <a:solidFill>
              <a:srgbClr val="000000">
                <a:alpha val="0"/>
              </a:srgbClr>
            </a:solidFill>
          </p:spPr>
          <p:txBody>
            <a:bodyPr/>
            <a:lstStyle/>
            <a:p>
              <a:endParaRPr lang="en-US"/>
            </a:p>
          </p:txBody>
        </p:sp>
        <p:sp>
          <p:nvSpPr>
            <p:cNvPr id="44" name="TextBox 44"/>
            <p:cNvSpPr txBox="1"/>
            <p:nvPr/>
          </p:nvSpPr>
          <p:spPr>
            <a:xfrm>
              <a:off x="0" y="-95250"/>
              <a:ext cx="5634832" cy="2648743"/>
            </a:xfrm>
            <a:prstGeom prst="rect">
              <a:avLst/>
            </a:prstGeom>
          </p:spPr>
          <p:txBody>
            <a:bodyPr lIns="0" tIns="0" rIns="0" bIns="0" rtlCol="0" anchor="t"/>
            <a:lstStyle/>
            <a:p>
              <a:pPr algn="l">
                <a:lnSpc>
                  <a:spcPts val="3750"/>
                </a:lnSpc>
              </a:pPr>
              <a:r>
                <a:rPr lang="en-US" sz="2312" spc="-47">
                  <a:solidFill>
                    <a:srgbClr val="272525"/>
                  </a:solidFill>
                  <a:latin typeface="Source Sans Pro"/>
                  <a:ea typeface="Source Sans Pro"/>
                  <a:cs typeface="Source Sans Pro"/>
                  <a:sym typeface="Source Sans Pro"/>
                </a:rPr>
                <a:t>What are some ways we can adapt mindful eating for diverse cultural and socioeconomic backgrounds?</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2971800" y="2933700"/>
            <a:ext cx="12344400" cy="6210300"/>
          </a:xfrm>
        </p:spPr>
        <p:txBody>
          <a:bodyPr>
            <a:normAutofit/>
          </a:bodyPr>
          <a:lstStyle/>
          <a:p>
            <a:pPr marL="0" indent="0">
              <a:lnSpc>
                <a:spcPct val="110000"/>
              </a:lnSpc>
              <a:buNone/>
            </a:pPr>
            <a:r>
              <a:rPr lang="en-US" sz="4800" dirty="0"/>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p>
        </p:txBody>
      </p:sp>
      <p:sp>
        <p:nvSpPr>
          <p:cNvPr id="4" name="Title 1">
            <a:extLst>
              <a:ext uri="{FF2B5EF4-FFF2-40B4-BE49-F238E27FC236}">
                <a16:creationId xmlns:a16="http://schemas.microsoft.com/office/drawing/2014/main" id="{587EE05E-89AD-4F91-8F21-8D513CB7E97F}"/>
              </a:ext>
            </a:extLst>
          </p:cNvPr>
          <p:cNvSpPr txBox="1">
            <a:spLocks/>
          </p:cNvSpPr>
          <p:nvPr/>
        </p:nvSpPr>
        <p:spPr>
          <a:xfrm>
            <a:off x="2819400" y="571500"/>
            <a:ext cx="12344400" cy="1943100"/>
          </a:xfrm>
          <a:prstGeom prst="rect">
            <a:avLst/>
          </a:prstGeom>
          <a:solidFill>
            <a:srgbClr val="5E388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bg1"/>
                </a:solidFill>
              </a:rPr>
              <a:t>Land Acknowledgement</a:t>
            </a:r>
          </a:p>
        </p:txBody>
      </p:sp>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11158" y="912772"/>
            <a:ext cx="16988807" cy="8391986"/>
          </a:xfrm>
          <a:prstGeom prst="rect">
            <a:avLst/>
          </a:prstGeom>
        </p:spPr>
        <p:txBody>
          <a:bodyPr lIns="0" tIns="0" rIns="0" bIns="0" rtlCol="0" anchor="t">
            <a:spAutoFit/>
          </a:bodyPr>
          <a:lstStyle/>
          <a:p>
            <a:pPr algn="ctr">
              <a:lnSpc>
                <a:spcPts val="2582"/>
              </a:lnSpc>
              <a:spcBef>
                <a:spcPct val="0"/>
              </a:spcBef>
            </a:pPr>
            <a:r>
              <a:rPr lang="en-US" sz="1592" spc="-27" dirty="0">
                <a:solidFill>
                  <a:srgbClr val="272525"/>
                </a:solidFill>
                <a:latin typeface="Source Sans Pro"/>
                <a:ea typeface="Source Sans Pro"/>
                <a:cs typeface="Source Sans Pro"/>
                <a:sym typeface="Source Sans Pro"/>
              </a:rPr>
              <a:t>References (Presentation and Speaker’s notes)</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Aikens, J. E. (2012). Prospective associations between emotional distress and poor outcomes in type 2 diabetes. Diabetes Care, 35(12), 2472-2478.</a:t>
            </a:r>
          </a:p>
          <a:p>
            <a:pPr algn="l">
              <a:lnSpc>
                <a:spcPts val="2582"/>
              </a:lnSpc>
              <a:spcBef>
                <a:spcPct val="0"/>
              </a:spcBef>
            </a:pPr>
            <a:r>
              <a:rPr lang="en-US" sz="1592" spc="-27" dirty="0" err="1">
                <a:solidFill>
                  <a:srgbClr val="272525"/>
                </a:solidFill>
                <a:latin typeface="Source Sans Pro"/>
                <a:ea typeface="Source Sans Pro"/>
                <a:cs typeface="Source Sans Pro"/>
                <a:sym typeface="Source Sans Pro"/>
              </a:rPr>
              <a:t>Allirot</a:t>
            </a:r>
            <a:r>
              <a:rPr lang="en-US" sz="1592" spc="-27" dirty="0">
                <a:solidFill>
                  <a:srgbClr val="272525"/>
                </a:solidFill>
                <a:latin typeface="Source Sans Pro"/>
                <a:ea typeface="Source Sans Pro"/>
                <a:cs typeface="Source Sans Pro"/>
                <a:sym typeface="Source Sans Pro"/>
              </a:rPr>
              <a:t>, X., </a:t>
            </a:r>
            <a:r>
              <a:rPr lang="en-US" sz="1592" spc="-27" dirty="0" err="1">
                <a:solidFill>
                  <a:srgbClr val="272525"/>
                </a:solidFill>
                <a:latin typeface="Source Sans Pro"/>
                <a:ea typeface="Source Sans Pro"/>
                <a:cs typeface="Source Sans Pro"/>
                <a:sym typeface="Source Sans Pro"/>
              </a:rPr>
              <a:t>Miragall</a:t>
            </a:r>
            <a:r>
              <a:rPr lang="en-US" sz="1592" spc="-27" dirty="0">
                <a:solidFill>
                  <a:srgbClr val="272525"/>
                </a:solidFill>
                <a:latin typeface="Source Sans Pro"/>
                <a:ea typeface="Source Sans Pro"/>
                <a:cs typeface="Source Sans Pro"/>
                <a:sym typeface="Source Sans Pro"/>
              </a:rPr>
              <a:t>, M., </a:t>
            </a:r>
            <a:r>
              <a:rPr lang="en-US" sz="1592" spc="-27" dirty="0" err="1">
                <a:solidFill>
                  <a:srgbClr val="272525"/>
                </a:solidFill>
                <a:latin typeface="Source Sans Pro"/>
                <a:ea typeface="Source Sans Pro"/>
                <a:cs typeface="Source Sans Pro"/>
                <a:sym typeface="Source Sans Pro"/>
              </a:rPr>
              <a:t>Perdices</a:t>
            </a:r>
            <a:r>
              <a:rPr lang="en-US" sz="1592" spc="-27" dirty="0">
                <a:solidFill>
                  <a:srgbClr val="272525"/>
                </a:solidFill>
                <a:latin typeface="Source Sans Pro"/>
                <a:ea typeface="Source Sans Pro"/>
                <a:cs typeface="Source Sans Pro"/>
                <a:sym typeface="Source Sans Pro"/>
              </a:rPr>
              <a:t>, I., Baños, R. M., Urdaneta, E., &amp; Cebolla, A. (2018). Effects of a brief mindful eating induction on food choices and energy intake: External eating and mindfulness state as moderators. Mindfulness, 9(3), 750-760.</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American Diabetes Association. (2022). Standards of medical care in diabetes—2022. Diabetes Care, 45(Supplement 1), S1-S270.</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Anderson, R. J., Freedland, K. E., Clouse, R. E., &amp; Lustman, P. J. (2001). The prevalence of comorbid depression in adults with diabetes: A meta-analysis. Diabetes Care, 24(6), 1069-1078.</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Brehm, B. J., Lattin, B. L., Summer, S. S., Boback, J. A., Gilchrist, G. M., </a:t>
            </a:r>
            <a:r>
              <a:rPr lang="en-US" sz="1592" spc="-27" dirty="0" err="1">
                <a:solidFill>
                  <a:srgbClr val="272525"/>
                </a:solidFill>
                <a:latin typeface="Source Sans Pro"/>
                <a:ea typeface="Source Sans Pro"/>
                <a:cs typeface="Source Sans Pro"/>
                <a:sym typeface="Source Sans Pro"/>
              </a:rPr>
              <a:t>Jandacek</a:t>
            </a:r>
            <a:r>
              <a:rPr lang="en-US" sz="1592" spc="-27" dirty="0">
                <a:solidFill>
                  <a:srgbClr val="272525"/>
                </a:solidFill>
                <a:latin typeface="Source Sans Pro"/>
                <a:ea typeface="Source Sans Pro"/>
                <a:cs typeface="Source Sans Pro"/>
                <a:sym typeface="Source Sans Pro"/>
              </a:rPr>
              <a:t>, R. J., &amp; D'Alessio, D. A. (2009). One-year comparison of a high-monounsaturated fat diet with a high-carbohydrate diet in type 2 diabetes. Diabetes Care, 32(2), 215-220.</a:t>
            </a:r>
          </a:p>
          <a:p>
            <a:pPr algn="l">
              <a:lnSpc>
                <a:spcPts val="2582"/>
              </a:lnSpc>
              <a:spcBef>
                <a:spcPct val="0"/>
              </a:spcBef>
            </a:pPr>
            <a:r>
              <a:rPr lang="en-US" sz="1592" spc="-27" dirty="0" err="1">
                <a:solidFill>
                  <a:srgbClr val="272525"/>
                </a:solidFill>
                <a:latin typeface="Source Sans Pro"/>
                <a:ea typeface="Source Sans Pro"/>
                <a:cs typeface="Source Sans Pro"/>
                <a:sym typeface="Source Sans Pro"/>
              </a:rPr>
              <a:t>Carrière</a:t>
            </a:r>
            <a:r>
              <a:rPr lang="en-US" sz="1592" spc="-27" dirty="0">
                <a:solidFill>
                  <a:srgbClr val="272525"/>
                </a:solidFill>
                <a:latin typeface="Source Sans Pro"/>
                <a:ea typeface="Source Sans Pro"/>
                <a:cs typeface="Source Sans Pro"/>
                <a:sym typeface="Source Sans Pro"/>
              </a:rPr>
              <a:t>, K., Khoury, B., </a:t>
            </a:r>
            <a:r>
              <a:rPr lang="en-US" sz="1592" spc="-27" dirty="0" err="1">
                <a:solidFill>
                  <a:srgbClr val="272525"/>
                </a:solidFill>
                <a:latin typeface="Source Sans Pro"/>
                <a:ea typeface="Source Sans Pro"/>
                <a:cs typeface="Source Sans Pro"/>
                <a:sym typeface="Source Sans Pro"/>
              </a:rPr>
              <a:t>Günak</a:t>
            </a:r>
            <a:r>
              <a:rPr lang="en-US" sz="1592" spc="-27" dirty="0">
                <a:solidFill>
                  <a:srgbClr val="272525"/>
                </a:solidFill>
                <a:latin typeface="Source Sans Pro"/>
                <a:ea typeface="Source Sans Pro"/>
                <a:cs typeface="Source Sans Pro"/>
                <a:sym typeface="Source Sans Pro"/>
              </a:rPr>
              <a:t>, M. M., &amp; </a:t>
            </a:r>
            <a:r>
              <a:rPr lang="en-US" sz="1592" spc="-27" dirty="0" err="1">
                <a:solidFill>
                  <a:srgbClr val="272525"/>
                </a:solidFill>
                <a:latin typeface="Source Sans Pro"/>
                <a:ea typeface="Source Sans Pro"/>
                <a:cs typeface="Source Sans Pro"/>
                <a:sym typeface="Source Sans Pro"/>
              </a:rPr>
              <a:t>Knäuper</a:t>
            </a:r>
            <a:r>
              <a:rPr lang="en-US" sz="1592" spc="-27" dirty="0">
                <a:solidFill>
                  <a:srgbClr val="272525"/>
                </a:solidFill>
                <a:latin typeface="Source Sans Pro"/>
                <a:ea typeface="Source Sans Pro"/>
                <a:cs typeface="Source Sans Pro"/>
                <a:sym typeface="Source Sans Pro"/>
              </a:rPr>
              <a:t>, B. (2018). Mindfulness‐based interventions for weight loss: A systematic review and meta‐analysis. Obesity Reviews, 19(2), 164-177.</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Centers for Disease Control and Prevention. (2022). National diabetes statistics report. U.S. Department of Health and Human Services.</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Centers for Disease Control and Prevention. (2024). National diabetes statistics report. U.S. Department of Health and Human Services.</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Chaturvedi, S. K., Manche Gowda, S., Ahmed, H. U., </a:t>
            </a:r>
            <a:r>
              <a:rPr lang="en-US" sz="1592" spc="-27" dirty="0" err="1">
                <a:solidFill>
                  <a:srgbClr val="272525"/>
                </a:solidFill>
                <a:latin typeface="Source Sans Pro"/>
                <a:ea typeface="Source Sans Pro"/>
                <a:cs typeface="Source Sans Pro"/>
                <a:sym typeface="Source Sans Pro"/>
              </a:rPr>
              <a:t>Alosaimi</a:t>
            </a:r>
            <a:r>
              <a:rPr lang="en-US" sz="1592" spc="-27" dirty="0">
                <a:solidFill>
                  <a:srgbClr val="272525"/>
                </a:solidFill>
                <a:latin typeface="Source Sans Pro"/>
                <a:ea typeface="Source Sans Pro"/>
                <a:cs typeface="Source Sans Pro"/>
                <a:sym typeface="Source Sans Pro"/>
              </a:rPr>
              <a:t>, F. D., Andreone, N., Bobrov, A., Bulgari, V., Carrà, G., Castelnuovo, G., de Girolamo, G., </a:t>
            </a:r>
            <a:r>
              <a:rPr lang="en-US" sz="1592" spc="-27" dirty="0" err="1">
                <a:solidFill>
                  <a:srgbClr val="272525"/>
                </a:solidFill>
                <a:latin typeface="Source Sans Pro"/>
                <a:ea typeface="Source Sans Pro"/>
                <a:cs typeface="Source Sans Pro"/>
                <a:sym typeface="Source Sans Pro"/>
              </a:rPr>
              <a:t>Ndetei</a:t>
            </a:r>
            <a:r>
              <a:rPr lang="en-US" sz="1592" spc="-27" dirty="0">
                <a:solidFill>
                  <a:srgbClr val="272525"/>
                </a:solidFill>
                <a:latin typeface="Source Sans Pro"/>
                <a:ea typeface="Source Sans Pro"/>
                <a:cs typeface="Source Sans Pro"/>
                <a:sym typeface="Source Sans Pro"/>
              </a:rPr>
              <a:t>, D., Rabbani, G., </a:t>
            </a:r>
            <a:r>
              <a:rPr lang="en-US" sz="1592" spc="-27" dirty="0" err="1">
                <a:solidFill>
                  <a:srgbClr val="272525"/>
                </a:solidFill>
                <a:latin typeface="Source Sans Pro"/>
                <a:ea typeface="Source Sans Pro"/>
                <a:cs typeface="Source Sans Pro"/>
                <a:sym typeface="Source Sans Pro"/>
              </a:rPr>
              <a:t>Somruk</a:t>
            </a:r>
            <a:r>
              <a:rPr lang="en-US" sz="1592" spc="-27" dirty="0">
                <a:solidFill>
                  <a:srgbClr val="272525"/>
                </a:solidFill>
                <a:latin typeface="Source Sans Pro"/>
                <a:ea typeface="Source Sans Pro"/>
                <a:cs typeface="Source Sans Pro"/>
                <a:sym typeface="Source Sans Pro"/>
              </a:rPr>
              <a:t>, S., </a:t>
            </a:r>
            <a:r>
              <a:rPr lang="en-US" sz="1592" spc="-27" dirty="0" err="1">
                <a:solidFill>
                  <a:srgbClr val="272525"/>
                </a:solidFill>
                <a:latin typeface="Source Sans Pro"/>
                <a:ea typeface="Source Sans Pro"/>
                <a:cs typeface="Source Sans Pro"/>
                <a:sym typeface="Source Sans Pro"/>
              </a:rPr>
              <a:t>Temmingh</a:t>
            </a:r>
            <a:r>
              <a:rPr lang="en-US" sz="1592" spc="-27" dirty="0">
                <a:solidFill>
                  <a:srgbClr val="272525"/>
                </a:solidFill>
                <a:latin typeface="Source Sans Pro"/>
                <a:ea typeface="Source Sans Pro"/>
                <a:cs typeface="Source Sans Pro"/>
                <a:sym typeface="Source Sans Pro"/>
              </a:rPr>
              <a:t>, H., </a:t>
            </a:r>
            <a:r>
              <a:rPr lang="en-US" sz="1592" spc="-27" dirty="0" err="1">
                <a:solidFill>
                  <a:srgbClr val="272525"/>
                </a:solidFill>
                <a:latin typeface="Source Sans Pro"/>
                <a:ea typeface="Source Sans Pro"/>
                <a:cs typeface="Source Sans Pro"/>
                <a:sym typeface="Source Sans Pro"/>
              </a:rPr>
              <a:t>Ventriglio</a:t>
            </a:r>
            <a:r>
              <a:rPr lang="en-US" sz="1592" spc="-27" dirty="0">
                <a:solidFill>
                  <a:srgbClr val="272525"/>
                </a:solidFill>
                <a:latin typeface="Source Sans Pro"/>
                <a:ea typeface="Source Sans Pro"/>
                <a:cs typeface="Source Sans Pro"/>
                <a:sym typeface="Source Sans Pro"/>
              </a:rPr>
              <a:t>, A., Sartorius, N., &amp; Thornicroft, G. (2019). More anxious than depressed: Prevalence and correlates in a 15-nation study of anxiety disorders in people with type 2 diabetes mellitus. General Psychiatry, 32(4), e100076.</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Choquette, A. C., Rancourt, K., &amp; Thompson, J. K. (2022). Binge eating in adults with type 2 diabetes: A systematic review. Canadian Journal of Diabetes, 46(1), 66-75.</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Delahanty, L. M., Grant, R. W., Wittenberg, E., Bosch, J. L., Wexler, D. J., </a:t>
            </a:r>
            <a:r>
              <a:rPr lang="en-US" sz="1592" spc="-27" dirty="0" err="1">
                <a:solidFill>
                  <a:srgbClr val="272525"/>
                </a:solidFill>
                <a:latin typeface="Source Sans Pro"/>
                <a:ea typeface="Source Sans Pro"/>
                <a:cs typeface="Source Sans Pro"/>
                <a:sym typeface="Source Sans Pro"/>
              </a:rPr>
              <a:t>Cagliero</a:t>
            </a:r>
            <a:r>
              <a:rPr lang="en-US" sz="1592" spc="-27" dirty="0">
                <a:solidFill>
                  <a:srgbClr val="272525"/>
                </a:solidFill>
                <a:latin typeface="Source Sans Pro"/>
                <a:ea typeface="Source Sans Pro"/>
                <a:cs typeface="Source Sans Pro"/>
                <a:sym typeface="Source Sans Pro"/>
              </a:rPr>
              <a:t>, E., &amp; Meigs, J. B. (2007). Association of diabetes-related emotional distress with diabetes treatment in primary care patients with type 2 diabetes. Diabetic Medicine, 24(1), 48-54.</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Dempsey, P. C., Owen, N., Yates, T. E., </a:t>
            </a:r>
            <a:r>
              <a:rPr lang="en-US" sz="1592" spc="-27" dirty="0" err="1">
                <a:solidFill>
                  <a:srgbClr val="272525"/>
                </a:solidFill>
                <a:latin typeface="Source Sans Pro"/>
                <a:ea typeface="Source Sans Pro"/>
                <a:cs typeface="Source Sans Pro"/>
                <a:sym typeface="Source Sans Pro"/>
              </a:rPr>
              <a:t>Kingwell</a:t>
            </a:r>
            <a:r>
              <a:rPr lang="en-US" sz="1592" spc="-27" dirty="0">
                <a:solidFill>
                  <a:srgbClr val="272525"/>
                </a:solidFill>
                <a:latin typeface="Source Sans Pro"/>
                <a:ea typeface="Source Sans Pro"/>
                <a:cs typeface="Source Sans Pro"/>
                <a:sym typeface="Source Sans Pro"/>
              </a:rPr>
              <a:t>, B. A., &amp; Dunstan, D. W. (2016). Sitting less and moving more: Improved </a:t>
            </a:r>
            <a:r>
              <a:rPr lang="en-US" sz="1592" spc="-27" dirty="0" err="1">
                <a:solidFill>
                  <a:srgbClr val="272525"/>
                </a:solidFill>
                <a:latin typeface="Source Sans Pro"/>
                <a:ea typeface="Source Sans Pro"/>
                <a:cs typeface="Source Sans Pro"/>
                <a:sym typeface="Source Sans Pro"/>
              </a:rPr>
              <a:t>glycaemic</a:t>
            </a:r>
            <a:r>
              <a:rPr lang="en-US" sz="1592" spc="-27" dirty="0">
                <a:solidFill>
                  <a:srgbClr val="272525"/>
                </a:solidFill>
                <a:latin typeface="Source Sans Pro"/>
                <a:ea typeface="Source Sans Pro"/>
                <a:cs typeface="Source Sans Pro"/>
                <a:sym typeface="Source Sans Pro"/>
              </a:rPr>
              <a:t> control for type 2 diabetes prevention and management. Current Diabetes Reports, 16(11), 114.</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Dennick, K., Sturt, J., &amp; Speight, J. (2015). What is diabetes distress and how can we measure it? A narrative review and conceptual model. Journal of Diabetes and Its Complications, 29(6), 850-857.</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ElSayed, N. A., Aleppo, G., </a:t>
            </a:r>
            <a:r>
              <a:rPr lang="en-US" sz="1592" spc="-27" dirty="0" err="1">
                <a:solidFill>
                  <a:srgbClr val="272525"/>
                </a:solidFill>
                <a:latin typeface="Source Sans Pro"/>
                <a:ea typeface="Source Sans Pro"/>
                <a:cs typeface="Source Sans Pro"/>
                <a:sym typeface="Source Sans Pro"/>
              </a:rPr>
              <a:t>Aroda</a:t>
            </a:r>
            <a:r>
              <a:rPr lang="en-US" sz="1592" spc="-27" dirty="0">
                <a:solidFill>
                  <a:srgbClr val="272525"/>
                </a:solidFill>
                <a:latin typeface="Source Sans Pro"/>
                <a:ea typeface="Source Sans Pro"/>
                <a:cs typeface="Source Sans Pro"/>
                <a:sym typeface="Source Sans Pro"/>
              </a:rPr>
              <a:t>, V. R., </a:t>
            </a:r>
            <a:r>
              <a:rPr lang="en-US" sz="1592" spc="-27" dirty="0" err="1">
                <a:solidFill>
                  <a:srgbClr val="272525"/>
                </a:solidFill>
                <a:latin typeface="Source Sans Pro"/>
                <a:ea typeface="Source Sans Pro"/>
                <a:cs typeface="Source Sans Pro"/>
                <a:sym typeface="Source Sans Pro"/>
              </a:rPr>
              <a:t>Bannuru</a:t>
            </a:r>
            <a:r>
              <a:rPr lang="en-US" sz="1592" spc="-27" dirty="0">
                <a:solidFill>
                  <a:srgbClr val="272525"/>
                </a:solidFill>
                <a:latin typeface="Source Sans Pro"/>
                <a:ea typeface="Source Sans Pro"/>
                <a:cs typeface="Source Sans Pro"/>
                <a:sym typeface="Source Sans Pro"/>
              </a:rPr>
              <a:t>, R. R., Brown, F. M., Bruemmer, D., Collins, B. S., Hilliard, M. E., Isaacs, D., Johnson, E. L., Kahan, S., </a:t>
            </a:r>
            <a:r>
              <a:rPr lang="en-US" sz="1592" spc="-27" dirty="0" err="1">
                <a:solidFill>
                  <a:srgbClr val="272525"/>
                </a:solidFill>
                <a:latin typeface="Source Sans Pro"/>
                <a:ea typeface="Source Sans Pro"/>
                <a:cs typeface="Source Sans Pro"/>
                <a:sym typeface="Source Sans Pro"/>
              </a:rPr>
              <a:t>Khunti</a:t>
            </a:r>
            <a:r>
              <a:rPr lang="en-US" sz="1592" spc="-27" dirty="0">
                <a:solidFill>
                  <a:srgbClr val="272525"/>
                </a:solidFill>
                <a:latin typeface="Source Sans Pro"/>
                <a:ea typeface="Source Sans Pro"/>
                <a:cs typeface="Source Sans Pro"/>
                <a:sym typeface="Source Sans Pro"/>
              </a:rPr>
              <a:t>, K., Leon, J., Lyons, S. K., Perry, M. L., Prahalad, P., Pratley, R. E., Seley, J. J., Stanton, R. C., ... Gabbay, R. A. (2023). 5. Facilitating behavior change and well-being to improve health outcomes: Standards of care in diabetes—2023. Diabetes Care, 46(Supplement_1), S68-S96.</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Erbakan, A., </a:t>
            </a:r>
            <a:r>
              <a:rPr lang="en-US" sz="1592" spc="-27" dirty="0" err="1">
                <a:solidFill>
                  <a:srgbClr val="272525"/>
                </a:solidFill>
                <a:latin typeface="Source Sans Pro"/>
                <a:ea typeface="Source Sans Pro"/>
                <a:cs typeface="Source Sans Pro"/>
                <a:sym typeface="Source Sans Pro"/>
              </a:rPr>
              <a:t>Altundag</a:t>
            </a:r>
            <a:r>
              <a:rPr lang="en-US" sz="1592" spc="-27" dirty="0">
                <a:solidFill>
                  <a:srgbClr val="272525"/>
                </a:solidFill>
                <a:latin typeface="Source Sans Pro"/>
                <a:ea typeface="Source Sans Pro"/>
                <a:cs typeface="Source Sans Pro"/>
                <a:sym typeface="Source Sans Pro"/>
              </a:rPr>
              <a:t>, K., &amp; Acar-Tek, N. (2024). Effects of mindful eating-based nutrition education on glycemic control, anthropometric measurements, and eating behaviors in adults with type 2 diabetes mellitus: A randomized controlled trial. Clinical Nutrition ESPEN, 59, 170-179.</a:t>
            </a:r>
          </a:p>
          <a:p>
            <a:pPr algn="l">
              <a:lnSpc>
                <a:spcPts val="2582"/>
              </a:lnSpc>
              <a:spcBef>
                <a:spcPct val="0"/>
              </a:spcBef>
            </a:pPr>
            <a:r>
              <a:rPr lang="en-US" sz="1592" spc="-27" dirty="0">
                <a:solidFill>
                  <a:srgbClr val="272525"/>
                </a:solidFill>
                <a:latin typeface="Source Sans Pro"/>
                <a:ea typeface="Source Sans Pro"/>
                <a:cs typeface="Source Sans Pro"/>
                <a:sym typeface="Source Sans Pro"/>
              </a:rPr>
              <a:t>Evert, A. B., Dennison, M., Gardner, C. D., Garvey, W. T., Lau, K. H. K., MacLeod, J., </a:t>
            </a:r>
            <a:r>
              <a:rPr lang="en-US" sz="1592" spc="-27" dirty="0" err="1">
                <a:solidFill>
                  <a:srgbClr val="272525"/>
                </a:solidFill>
                <a:latin typeface="Source Sans Pro"/>
                <a:ea typeface="Source Sans Pro"/>
                <a:cs typeface="Source Sans Pro"/>
                <a:sym typeface="Source Sans Pro"/>
              </a:rPr>
              <a:t>Mitri</a:t>
            </a:r>
            <a:r>
              <a:rPr lang="en-US" sz="1592" spc="-27" dirty="0">
                <a:solidFill>
                  <a:srgbClr val="272525"/>
                </a:solidFill>
                <a:latin typeface="Source Sans Pro"/>
                <a:ea typeface="Source Sans Pro"/>
                <a:cs typeface="Source Sans Pro"/>
                <a:sym typeface="Source Sans Pro"/>
              </a:rPr>
              <a:t>, J., Pereira, R. F., Rawlings, K., Robinson, S., Saslow, L., Uelmen, S., Urbanski, P. B., &amp; Yancy, W. S. (2019). Nutrition therapy for adults with diabetes or prediabetes: A consensus report. Diabetes Care, 42(5), 731-754.</a:t>
            </a:r>
          </a:p>
          <a:p>
            <a:pPr algn="l">
              <a:lnSpc>
                <a:spcPts val="2582"/>
              </a:lnSpc>
              <a:spcBef>
                <a:spcPct val="0"/>
              </a:spcBef>
            </a:pPr>
            <a:endParaRPr lang="en-US" sz="1592" spc="-27" dirty="0">
              <a:solidFill>
                <a:srgbClr val="272525"/>
              </a:solidFill>
              <a:latin typeface="Source Sans Pro"/>
              <a:ea typeface="Source Sans Pro"/>
              <a:cs typeface="Source Sans Pro"/>
              <a:sym typeface="Source Sans Pr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88563" y="821888"/>
            <a:ext cx="16781789" cy="8724282"/>
          </a:xfrm>
          <a:prstGeom prst="rect">
            <a:avLst/>
          </a:prstGeom>
        </p:spPr>
        <p:txBody>
          <a:bodyPr lIns="0" tIns="0" rIns="0" bIns="0" rtlCol="0" anchor="t">
            <a:spAutoFit/>
          </a:bodyPr>
          <a:lstStyle/>
          <a:p>
            <a:pPr algn="l">
              <a:lnSpc>
                <a:spcPts val="2614"/>
              </a:lnSpc>
              <a:spcBef>
                <a:spcPct val="0"/>
              </a:spcBef>
            </a:pPr>
            <a:r>
              <a:rPr lang="en-US" sz="1612" spc="-27">
                <a:solidFill>
                  <a:srgbClr val="272525"/>
                </a:solidFill>
                <a:latin typeface="Source Sans Pro"/>
                <a:ea typeface="Source Sans Pro"/>
                <a:cs typeface="Source Sans Pro"/>
                <a:sym typeface="Source Sans Pro"/>
              </a:rPr>
              <a:t>Fisher, L., Skaff, M. M., Mullan, J. T., Arean, P., Mohr, D., Masharani, U., Glasgow, R., &amp; Laurencin, G. (2007). Clinical depression versus distress among patients with type 2 diabetes: Not just a question of semantics. Diabetes Care, 30(3), 542-548.</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Framson, C., Kristal, A. R., Schenk, J. M., Littman, A. J., Zeliadt, S., &amp; Benitez, D. (2009). Development and validation of the mindful eating questionnaire. Journal of the American Dietetic Association, 109(8), 1439-1444.</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Franz, M. J., MacLeod, J., Evert, A., Brown, C., Gradwell, E., Handu, D., Reppert, A., &amp; Robinson, M. (2017). Academy of Nutrition and Dietetics nutrition practice guideline for type 1 and type 2 diabetes in adults: Systematic review of evidence for medical nutrition therapy effectiveness and recommendations for integration into the nutrition care process. Journal of the Academy of Nutrition and Dietetics, 117(10), 1659-1679.</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Fuentes Artiles, R., Staub, K., Aldakak, L., Eppenberger, P., Rühli, F., &amp; Bender, N. (2019). Mindful eating and common diet programs lower body weight similarly: Systematic review and meta‐analysis. Obesity Reviews, 20(11), 1619-1627.</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Godfrey, K. M., Gallo, L. C., &amp; Afari, N. (2015). Mindfulness-based interventions for binge eating: A systematic review and meta-analysis. Journal of Behavioral Medicine, 38(2), 348-362.</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Hulbert-Williams, N. J., Norwood, S., Gillanders, D., Finucane, A., Spiller, J., Strachan, J., Millington, S., &amp; Swash, B. (2019). Brief engagement and acceptance coaching for community and hospice settings (the BEACHeS study): Protocol for the development and pilot testing of an evidence-based psychological intervention to enhance wellbeing and aid transition into palliative care. Pilot and Feasibility Studies, 5(1), 104.</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Kabat-Zinn, J. (2009). Wherever you go, there you are: Mindfulness meditation in everyday life. Hachette Books.</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Katterman, S. N., Kleinman, B. M., Hood, M. M., Nackers, L. M., &amp; Corsica, J. A. (2014). Mindfulness meditation as an intervention for binge eating, emotional eating, and weight loss: A systematic review. Eating Behaviors, 15(2), 197-204.</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Kristeller, J. L., &amp; Wolever, R. Q. (2011). Mindfulness-based eating awareness training for treating binge eating disorder: The conceptual foundation. Eating Disorders, 19(1), 49-61.</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Kristeller, J., Wolever, R. Q., &amp; Sheets, V. (2014). Mindfulness-based eating awareness training (MB-EAT) for binge eating: A randomized clinical trial. Mindfulness, 5(3), 282-297.</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Lawlor, E. R., Islam, N., Bates, S., Griffin, S. J., Hill, A. J., Hughes, C. A., Sharp, S. J., &amp; Ahern, A. L. (2020). Third‐wave cognitive behaviour therapies for weight management: A systematic review and network meta‐analysis. Obesity Reviews, 21(7), e13013.</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Lenne, R. L., &amp; Mann, T. (2020). Reducing sugar use in coffee while maintaining enjoyment: A randomized controlled trial. Journal of Health Psychology, 25(5), 586-597.</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Lin, J., Thompson, T. J., Cheng, Y. J., Zhuo, X., Zhang, P., Gregg, E., &amp; Rolka, D. B. (2018). Projection of the future diabetes burden in the United States through 2060. Population Health Metrics, 16(1), 9.</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Mathiesen, A. S., Egerod, I., Jensen, T., Kaldan, G., Langberg, H., &amp; Thomsen, T. (2019). Psychosocial interventions for reducing diabetes distress in vulnerable people with type 2 diabetes mellitus: A systematic review and meta-analysis. Diabetes, Metabolic Syndrome and Obesity: Targets and Therapy, 12, 19-33.</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Mercado, D., Werthmann, J., Campbell, I. C., &amp; Schmidt, U. (2021). Study protocol of a randomised controlled feasibility study of food-related computerised attention training versus mindfulness training and waiting-list control for adults with overweight or obesity. Trials, 22(1), 657.</a:t>
            </a:r>
          </a:p>
          <a:p>
            <a:pPr algn="l">
              <a:lnSpc>
                <a:spcPts val="2614"/>
              </a:lnSpc>
              <a:spcBef>
                <a:spcPct val="0"/>
              </a:spcBef>
            </a:pPr>
            <a:endParaRPr lang="en-US" sz="1612" spc="-27">
              <a:solidFill>
                <a:srgbClr val="272525"/>
              </a:solidFill>
              <a:latin typeface="Source Sans Pro"/>
              <a:ea typeface="Source Sans Pro"/>
              <a:cs typeface="Source Sans Pro"/>
              <a:sym typeface="Source Sans Pr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4140" y="621253"/>
            <a:ext cx="17031404" cy="8076582"/>
          </a:xfrm>
          <a:prstGeom prst="rect">
            <a:avLst/>
          </a:prstGeom>
        </p:spPr>
        <p:txBody>
          <a:bodyPr lIns="0" tIns="0" rIns="0" bIns="0" rtlCol="0" anchor="t">
            <a:spAutoFit/>
          </a:bodyPr>
          <a:lstStyle/>
          <a:p>
            <a:pPr algn="l">
              <a:lnSpc>
                <a:spcPts val="2614"/>
              </a:lnSpc>
              <a:spcBef>
                <a:spcPct val="0"/>
              </a:spcBef>
            </a:pPr>
            <a:r>
              <a:rPr lang="en-US" sz="1612" spc="-27">
                <a:solidFill>
                  <a:srgbClr val="272525"/>
                </a:solidFill>
                <a:latin typeface="Source Sans Pro"/>
                <a:ea typeface="Source Sans Pro"/>
                <a:cs typeface="Source Sans Pro"/>
                <a:sym typeface="Source Sans Pro"/>
              </a:rPr>
              <a:t>Miller, C. K., Kristeller, J. L., Headings, A., &amp; Nagaraja, H. (2014). Comparison of a mindful eating intervention to a diabetes self-management intervention among adults with type 2 diabetes: A randomized controlled trial. Health Education &amp; Behavior, 41(2), 145-154.</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Miller, C. K., Kristeller, J. L., Headings, A., Nagaraja, H., &amp; Miser, W. F. (2012). Comparative effectiveness of a mindful eating intervention to a diabetes self-management intervention among adults with type 2 diabetes: A pilot study. Journal of the Academy of Nutrition and Dietetics, 112(11), 1835-1842.</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Moffitt, R., Brinkworth, G., Noakes, M., &amp; Mohr, P. (2012). A comparison of cognitive restructuring and cognitive defusion as strategies for resisting a craved food. Psychology &amp; Health, 27(sup2), 74-90.</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Mudaliar, U., Zabetian, A., Goodman, M., Echouffo-Tcheugui, J. B., Albright, A. L., Gregg, E. W., &amp; Ali, M. K. (2016). Cardiometabolic risk factor changes observed in diabetes prevention programs in US settings: A systematic review and meta-analysis. PLoS Medicine, 13(7), e1002095.</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Naicker, K., Johnson, J. A., Skogen, J. C., Manuel, D., Øverland, S., Sivertsen, B., &amp; Colman, I. (2017). Type 2 diabetes and comorbid symptoms of depression and anxiety: Longitudinal associations with mortality risk. Diabetes Care, 40(3), 352-358.</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Nelson, J. B. (2017). Mindful eating: The art of presence while you eat. Diabetes Spectrum, 30(3), 171-174.</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Nicolucci, A., Kovacs Burns, K., Holt, R. I., Comaschi, M., Hermanns, N., Ishii, H., Kokoszka, A., Pouwer, F., Skovlund, S. E., Stuckey, H., Tarkun, I., Vallis, M., Wens, J., &amp; Peyrot, M. (2013). Diabetes Attitudes, Wishes and Needs second study (DAWN2™): Cross‐national benchmarking of diabetes‐related psychosocial outcomes for people with diabetes. Diabetic Medicine, 30(7), 767-777.</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Niemeier, H. M., Leahey, T., Palm Reed, K., Brown, R. A., &amp; Wing, R. R. (2012). An acceptance-based behavioral intervention for weight loss: A pilot study. Behavior Therapy, 43(2), 427-435.</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Nip, A. S., Reboussin, B. A., Dabelea, D., Bellatorre, A., Mayer-Davis, E. J., Kahkoska, A. R., Lawrence, J. M., Liese, A. D., Marcovina, S., Pihoker, C., Standiford, D. A., &amp; Dolan, L. M. (2019). Disordered eating behaviors in youth and young adults with type 1 or type 2 diabetes receiving insulin therapy: The SEARCH for Diabetes in Youth study. Diabetes Care, 42(5), 859-866.</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Powers, M. A., Bardsley, J., Cypress, M., Duker, P., Funnell, M. M., Fischl, A. H., Maryniuk, M. D., Siminerio, L., &amp; Vivian, E. (2017). Diabetes self-management education and support in type 2 diabetes: A joint position statement of the American Diabetes Association, the American Association of Diabetes Educators, and the Academy of Nutrition and Dietetics. The Diabetes Educator, 43(1), 40-53.</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Turgon, R., Ruffault, A., Juneau, C., Blatier, C., &amp; Shankland, R. (2019). Eating disorder treatment: A systematic review and meta-analysis of the efficacy of mindfulness-based programs. Mindfulness, 10(11), 2225-2244.</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Ventura, A. D., Nefs, G., Browne, J. L., Friis, A. M., Pouwer, F., &amp; Speight, J. (2016). Is self-compassion related to behavioural, clinical and emotional outcomes in adults with diabetes? Results from the second Diabetes MILES—Australia (MILES-2) study. Mindfulness, 7(5), 1103-1114.</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Wheeler, B. J., Lawrence, J., Chae, M., Paterson, H., Gray, A. R., Healey, D., Reith, D. M., &amp; Taylor, B. J. (2020). Intuitive eating is associated with glycaemic control in adolescents with type I diabetes mellitus. Appetite, 147, 104552.</a:t>
            </a:r>
          </a:p>
          <a:p>
            <a:pPr algn="l">
              <a:lnSpc>
                <a:spcPts val="2614"/>
              </a:lnSpc>
              <a:spcBef>
                <a:spcPct val="0"/>
              </a:spcBef>
            </a:pPr>
            <a:r>
              <a:rPr lang="en-US" sz="1612" spc="-27">
                <a:solidFill>
                  <a:srgbClr val="272525"/>
                </a:solidFill>
                <a:latin typeface="Source Sans Pro"/>
                <a:ea typeface="Source Sans Pro"/>
                <a:cs typeface="Source Sans Pro"/>
                <a:sym typeface="Source Sans Pro"/>
              </a:rPr>
              <a:t>Young-Hyman, D., de Groot, M., Hill-Briggs, F., Gonzalez, J. S., Hood, K., &amp; Peyrot, M. (2016). Psychosocial care for people with diabetes: A position statement of the American Diabetes Association. Diabetes Care, 39(12), 2126-2140.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F7991932-E8EA-34DE-95BA-30D813E7C2F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5" name="Content Placeholder 4"/>
          <p:cNvSpPr>
            <a:spLocks noGrp="1"/>
          </p:cNvSpPr>
          <p:nvPr>
            <p:ph sz="quarter" idx="2"/>
          </p:nvPr>
        </p:nvSpPr>
        <p:spPr>
          <a:xfrm>
            <a:off x="8001000" y="2933700"/>
            <a:ext cx="6952869" cy="5916168"/>
          </a:xfrm>
        </p:spPr>
        <p:txBody>
          <a:bodyPr/>
          <a:lstStyle/>
          <a:p>
            <a:r>
              <a:rPr lang="fr-FR" sz="4000" dirty="0" err="1"/>
              <a:t>Thank</a:t>
            </a:r>
            <a:r>
              <a:rPr lang="fr-FR" sz="4000" dirty="0"/>
              <a:t> you for </a:t>
            </a:r>
            <a:r>
              <a:rPr lang="fr-FR" sz="4000" dirty="0" err="1"/>
              <a:t>joining</a:t>
            </a:r>
            <a:r>
              <a:rPr lang="fr-FR" sz="4000" dirty="0"/>
              <a:t> </a:t>
            </a:r>
            <a:r>
              <a:rPr lang="fr-FR" sz="4000" dirty="0" err="1"/>
              <a:t>this</a:t>
            </a:r>
            <a:r>
              <a:rPr lang="fr-FR" sz="4000" dirty="0"/>
              <a:t> webinar.</a:t>
            </a:r>
          </a:p>
          <a:p>
            <a:r>
              <a:rPr lang="fr-FR" sz="4000" dirty="0"/>
              <a:t>Please email or call us with any questions.</a:t>
            </a:r>
          </a:p>
          <a:p>
            <a:r>
              <a:rPr lang="fr-FR" sz="4000" dirty="0" err="1"/>
              <a:t>We</a:t>
            </a:r>
            <a:r>
              <a:rPr lang="fr-FR" sz="4000" dirty="0"/>
              <a:t> are </a:t>
            </a:r>
            <a:r>
              <a:rPr lang="fr-FR" sz="4000" dirty="0" err="1"/>
              <a:t>here</a:t>
            </a:r>
            <a:r>
              <a:rPr lang="fr-FR" sz="4000" dirty="0"/>
              <a:t> to help</a:t>
            </a:r>
          </a:p>
          <a:p>
            <a:r>
              <a:rPr lang="fr-FR" sz="4000" dirty="0"/>
              <a:t>info@diabetesed.net</a:t>
            </a:r>
          </a:p>
          <a:p>
            <a:r>
              <a:rPr lang="fr-FR" sz="4000" dirty="0">
                <a:hlinkClick r:id="rId4"/>
              </a:rPr>
              <a:t>www.diabetesed.net</a:t>
            </a:r>
            <a:endParaRPr lang="fr-FR" sz="4000" dirty="0"/>
          </a:p>
          <a:p>
            <a:r>
              <a:rPr lang="fr-FR" sz="4000" dirty="0"/>
              <a:t>530-893-8635</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rcRect b="4973"/>
          <a:stretch>
            <a:fillRect/>
          </a:stretch>
        </p:blipFill>
        <p:spPr>
          <a:xfrm>
            <a:off x="3066669" y="2942494"/>
            <a:ext cx="4323969" cy="6163406"/>
          </a:xfrm>
          <a:prstGeom prst="rect">
            <a:avLst/>
          </a:prstGeom>
        </p:spPr>
      </p:pic>
      <p:sp>
        <p:nvSpPr>
          <p:cNvPr id="6" name="Title 1">
            <a:extLst>
              <a:ext uri="{FF2B5EF4-FFF2-40B4-BE49-F238E27FC236}">
                <a16:creationId xmlns:a16="http://schemas.microsoft.com/office/drawing/2014/main" id="{A0FD057D-EDAE-7863-D526-87C0E255AD6B}"/>
              </a:ext>
            </a:extLst>
          </p:cNvPr>
          <p:cNvSpPr txBox="1">
            <a:spLocks/>
          </p:cNvSpPr>
          <p:nvPr/>
        </p:nvSpPr>
        <p:spPr>
          <a:xfrm>
            <a:off x="1371600" y="342900"/>
            <a:ext cx="13944600" cy="1943100"/>
          </a:xfrm>
          <a:prstGeom prst="rect">
            <a:avLst/>
          </a:prstGeom>
          <a:solidFill>
            <a:srgbClr val="5E388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solidFill>
                  <a:schemeClr val="bg1"/>
                </a:solidFill>
              </a:rPr>
              <a:t>Diabetes Education Services Thanks YOU</a:t>
            </a:r>
          </a:p>
        </p:txBody>
      </p:sp>
    </p:spTree>
    <p:custDataLst>
      <p:tags r:id="rId1"/>
    </p:custDataLst>
    <p:extLst>
      <p:ext uri="{BB962C8B-B14F-4D97-AF65-F5344CB8AC3E}">
        <p14:creationId xmlns:p14="http://schemas.microsoft.com/office/powerpoint/2010/main" val="26689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A8C2F-1DCF-FAE2-E5CC-95B5169A3347}"/>
              </a:ext>
            </a:extLst>
          </p:cNvPr>
          <p:cNvSpPr txBox="1"/>
          <p:nvPr/>
        </p:nvSpPr>
        <p:spPr>
          <a:xfrm>
            <a:off x="6019800" y="2960105"/>
            <a:ext cx="11125200" cy="4524315"/>
          </a:xfrm>
          <a:prstGeom prst="rect">
            <a:avLst/>
          </a:prstGeom>
          <a:noFill/>
        </p:spPr>
        <p:txBody>
          <a:bodyPr wrap="square" rtlCol="0">
            <a:spAutoFit/>
          </a:bodyPr>
          <a:lstStyle/>
          <a:p>
            <a:pPr>
              <a:spcAft>
                <a:spcPts val="1688"/>
              </a:spcAft>
            </a:pPr>
            <a:r>
              <a:rPr lang="en-US" sz="3200" i="1" dirty="0">
                <a:solidFill>
                  <a:srgbClr val="000000"/>
                </a:solidFill>
                <a:latin typeface="signika_negativeregular"/>
                <a:ea typeface="Times New Roman" panose="02020603050405020304" pitchFamily="18" charset="0"/>
              </a:rPr>
              <a:t>Evgeniya Evans, MAPP, RDN, LDN, CDCES, integrates mindfulness-based nutrition and positive psychology to support sustainable, person-centered care in chronic disease prevention and diabetes management.</a:t>
            </a:r>
            <a:br>
              <a:rPr lang="en-US" sz="3200" i="1" dirty="0">
                <a:solidFill>
                  <a:srgbClr val="000000"/>
                </a:solidFill>
                <a:latin typeface="signika_negativeregular"/>
                <a:ea typeface="Times New Roman" panose="02020603050405020304" pitchFamily="18" charset="0"/>
              </a:rPr>
            </a:br>
            <a:br>
              <a:rPr lang="en-US" sz="3200" i="1" dirty="0">
                <a:solidFill>
                  <a:srgbClr val="000000"/>
                </a:solidFill>
                <a:latin typeface="signika_negativeregular"/>
                <a:ea typeface="Times New Roman" panose="02020603050405020304" pitchFamily="18" charset="0"/>
              </a:rPr>
            </a:br>
            <a:r>
              <a:rPr lang="en-US" sz="3200" i="1" dirty="0">
                <a:solidFill>
                  <a:srgbClr val="000000"/>
                </a:solidFill>
                <a:latin typeface="signika_negativeregular"/>
                <a:ea typeface="Times New Roman" panose="02020603050405020304" pitchFamily="18" charset="0"/>
              </a:rPr>
              <a:t>She brings a holistic and culturally sensitive approach to her work at Cook County Health’s Diabetes Clinic, where she provides individualized nutrition counseling for patients from diverse socio-economic backgrounds.</a:t>
            </a:r>
            <a:endParaRPr lang="en-US" sz="3200" i="1"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AF0815F-DD03-BBBA-7DAD-AC610F345CC1}"/>
              </a:ext>
            </a:extLst>
          </p:cNvPr>
          <p:cNvSpPr txBox="1"/>
          <p:nvPr/>
        </p:nvSpPr>
        <p:spPr>
          <a:xfrm>
            <a:off x="609600" y="7969424"/>
            <a:ext cx="16992600" cy="1077218"/>
          </a:xfrm>
          <a:prstGeom prst="rect">
            <a:avLst/>
          </a:prstGeom>
          <a:noFill/>
        </p:spPr>
        <p:txBody>
          <a:bodyPr wrap="square">
            <a:spAutoFit/>
          </a:bodyPr>
          <a:lstStyle/>
          <a:p>
            <a:r>
              <a:rPr lang="en-US" sz="3200" i="1" dirty="0">
                <a:solidFill>
                  <a:srgbClr val="000000"/>
                </a:solidFill>
                <a:latin typeface="signika_negativeregular"/>
                <a:ea typeface="Times New Roman" panose="02020603050405020304" pitchFamily="18" charset="0"/>
              </a:rPr>
              <a:t>She envisions a world free from food-related shame, where people experience joy, connection, and vitality through eating, cooking, and living with authenticity and self-compassion.</a:t>
            </a:r>
            <a:endParaRPr lang="en-US" sz="3200" dirty="0"/>
          </a:p>
        </p:txBody>
      </p:sp>
      <p:sp>
        <p:nvSpPr>
          <p:cNvPr id="9" name="Title 1">
            <a:extLst>
              <a:ext uri="{FF2B5EF4-FFF2-40B4-BE49-F238E27FC236}">
                <a16:creationId xmlns:a16="http://schemas.microsoft.com/office/drawing/2014/main" id="{ED409BB7-3950-B5C5-31E8-A24AB1BEB8D9}"/>
              </a:ext>
            </a:extLst>
          </p:cNvPr>
          <p:cNvSpPr txBox="1">
            <a:spLocks/>
          </p:cNvSpPr>
          <p:nvPr/>
        </p:nvSpPr>
        <p:spPr>
          <a:xfrm>
            <a:off x="1981200" y="358877"/>
            <a:ext cx="13944600" cy="1943100"/>
          </a:xfrm>
          <a:prstGeom prst="rect">
            <a:avLst/>
          </a:prstGeom>
          <a:solidFill>
            <a:srgbClr val="5E388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solidFill>
                  <a:schemeClr val="bg1"/>
                </a:solidFill>
              </a:rPr>
              <a:t>Evgeniya Evans, MAPP, RDN, LDN, CDCES</a:t>
            </a:r>
          </a:p>
        </p:txBody>
      </p:sp>
      <p:pic>
        <p:nvPicPr>
          <p:cNvPr id="12" name="Picture 11" descr="A person smiling at camera&#10;&#10;AI-generated content may be incorrect.">
            <a:extLst>
              <a:ext uri="{FF2B5EF4-FFF2-40B4-BE49-F238E27FC236}">
                <a16:creationId xmlns:a16="http://schemas.microsoft.com/office/drawing/2014/main" id="{20973048-C4B2-196C-4128-FF1BCA0D4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06" y="2666896"/>
            <a:ext cx="4914257" cy="4914257"/>
          </a:xfrm>
          <a:prstGeom prst="rect">
            <a:avLst/>
          </a:prstGeom>
        </p:spPr>
      </p:pic>
      <p:sp>
        <p:nvSpPr>
          <p:cNvPr id="13" name="Rectangle 3">
            <a:extLst>
              <a:ext uri="{FF2B5EF4-FFF2-40B4-BE49-F238E27FC236}">
                <a16:creationId xmlns:a16="http://schemas.microsoft.com/office/drawing/2014/main" id="{393B6EAD-C61D-5330-2A8A-564B6479F186}"/>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234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FE8"/>
        </a:solidFill>
        <a:effectLst/>
      </p:bgPr>
    </p:bg>
    <p:spTree>
      <p:nvGrpSpPr>
        <p:cNvPr id="1" name=""/>
        <p:cNvGrpSpPr/>
        <p:nvPr/>
      </p:nvGrpSpPr>
      <p:grpSpPr>
        <a:xfrm>
          <a:off x="0" y="0"/>
          <a:ext cx="0" cy="0"/>
          <a:chOff x="0" y="0"/>
          <a:chExt cx="0" cy="0"/>
        </a:xfrm>
      </p:grpSpPr>
      <p:sp>
        <p:nvSpPr>
          <p:cNvPr id="2" name="Freeform 2" descr="preencoded.png"/>
          <p:cNvSpPr/>
          <p:nvPr/>
        </p:nvSpPr>
        <p:spPr>
          <a:xfrm>
            <a:off x="-104121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19999"/>
            </a:blip>
            <a:stretch>
              <a:fillRect/>
            </a:stretch>
          </a:blipFill>
        </p:spPr>
        <p:txBody>
          <a:bodyPr/>
          <a:lstStyle/>
          <a:p>
            <a:endParaRPr lang="en-US"/>
          </a:p>
        </p:txBody>
      </p:sp>
      <p:sp>
        <p:nvSpPr>
          <p:cNvPr id="3" name="Freeform 3" descr="preencoded.png"/>
          <p:cNvSpPr/>
          <p:nvPr/>
        </p:nvSpPr>
        <p:spPr>
          <a:xfrm>
            <a:off x="0" y="-126196"/>
            <a:ext cx="7462184" cy="10413196"/>
          </a:xfrm>
          <a:custGeom>
            <a:avLst/>
            <a:gdLst/>
            <a:ahLst/>
            <a:cxnLst/>
            <a:rect l="l" t="t" r="r" b="b"/>
            <a:pathLst>
              <a:path w="7462184" h="10413196">
                <a:moveTo>
                  <a:pt x="0" y="0"/>
                </a:moveTo>
                <a:lnTo>
                  <a:pt x="7462184" y="0"/>
                </a:lnTo>
                <a:lnTo>
                  <a:pt x="7462184" y="10413196"/>
                </a:lnTo>
                <a:lnTo>
                  <a:pt x="0" y="10413196"/>
                </a:lnTo>
                <a:lnTo>
                  <a:pt x="0" y="0"/>
                </a:lnTo>
                <a:close/>
              </a:path>
            </a:pathLst>
          </a:custGeom>
          <a:blipFill>
            <a:blip r:embed="rId4"/>
            <a:stretch>
              <a:fillRect t="-3139" b="-4351"/>
            </a:stretch>
          </a:blipFill>
        </p:spPr>
        <p:txBody>
          <a:bodyPr/>
          <a:lstStyle/>
          <a:p>
            <a:endParaRPr lang="en-US"/>
          </a:p>
        </p:txBody>
      </p:sp>
      <p:grpSp>
        <p:nvGrpSpPr>
          <p:cNvPr id="4" name="Group 4"/>
          <p:cNvGrpSpPr/>
          <p:nvPr/>
        </p:nvGrpSpPr>
        <p:grpSpPr>
          <a:xfrm>
            <a:off x="4114800" y="1694368"/>
            <a:ext cx="13113536" cy="2053336"/>
            <a:chOff x="-5053807" y="-1016793"/>
            <a:chExt cx="17484715" cy="2737781"/>
          </a:xfrm>
        </p:grpSpPr>
        <p:sp>
          <p:nvSpPr>
            <p:cNvPr id="5" name="Freeform 5"/>
            <p:cNvSpPr/>
            <p:nvPr/>
          </p:nvSpPr>
          <p:spPr>
            <a:xfrm>
              <a:off x="-5053807" y="-1016793"/>
              <a:ext cx="12447588" cy="2623481"/>
            </a:xfrm>
            <a:custGeom>
              <a:avLst/>
              <a:gdLst/>
              <a:ahLst/>
              <a:cxnLst/>
              <a:rect l="l" t="t" r="r" b="b"/>
              <a:pathLst>
                <a:path w="12447588" h="2623481">
                  <a:moveTo>
                    <a:pt x="0" y="0"/>
                  </a:moveTo>
                  <a:lnTo>
                    <a:pt x="12447588" y="0"/>
                  </a:lnTo>
                  <a:lnTo>
                    <a:pt x="12447588" y="2623481"/>
                  </a:lnTo>
                  <a:lnTo>
                    <a:pt x="0" y="2623481"/>
                  </a:lnTo>
                  <a:close/>
                </a:path>
              </a:pathLst>
            </a:custGeom>
            <a:solidFill>
              <a:srgbClr val="000000">
                <a:alpha val="0"/>
              </a:srgbClr>
            </a:solidFill>
          </p:spPr>
          <p:txBody>
            <a:bodyPr/>
            <a:lstStyle/>
            <a:p>
              <a:endParaRPr lang="en-US"/>
            </a:p>
          </p:txBody>
        </p:sp>
        <p:sp>
          <p:nvSpPr>
            <p:cNvPr id="6" name="TextBox 6"/>
            <p:cNvSpPr txBox="1"/>
            <p:nvPr/>
          </p:nvSpPr>
          <p:spPr>
            <a:xfrm>
              <a:off x="-16680" y="-864393"/>
              <a:ext cx="12447588" cy="2585381"/>
            </a:xfrm>
            <a:prstGeom prst="rect">
              <a:avLst/>
            </a:prstGeom>
          </p:spPr>
          <p:txBody>
            <a:bodyPr lIns="0" tIns="0" rIns="0" bIns="0" rtlCol="0" anchor="t"/>
            <a:lstStyle/>
            <a:p>
              <a:pPr algn="l">
                <a:lnSpc>
                  <a:spcPts val="6875"/>
                </a:lnSpc>
              </a:pPr>
              <a:r>
                <a:rPr lang="en-US" sz="6000" b="1" spc="-111" dirty="0">
                  <a:solidFill>
                    <a:srgbClr val="CC00FF"/>
                  </a:solidFill>
                  <a:latin typeface="Source Serif Pro Bold"/>
                  <a:sym typeface="Source Serif Pro Bold"/>
                </a:rPr>
                <a:t>Mindful</a:t>
              </a:r>
              <a:r>
                <a:rPr lang="en-US" sz="6000" b="1" spc="-111" dirty="0">
                  <a:solidFill>
                    <a:srgbClr val="CC00FF"/>
                  </a:solidFill>
                  <a:latin typeface="Source Serif Pro Bold"/>
                  <a:ea typeface="Source Serif Pro Bold"/>
                  <a:cs typeface="Source Serif Pro Bold"/>
                  <a:sym typeface="Source Serif Pro Bold"/>
                </a:rPr>
                <a:t> Eating for </a:t>
              </a:r>
            </a:p>
            <a:p>
              <a:pPr algn="l">
                <a:lnSpc>
                  <a:spcPts val="6875"/>
                </a:lnSpc>
              </a:pPr>
              <a:r>
                <a:rPr lang="en-US" sz="6000" b="1" spc="-111" dirty="0">
                  <a:solidFill>
                    <a:srgbClr val="CC00FF"/>
                  </a:solidFill>
                  <a:latin typeface="Source Serif Pro Bold"/>
                  <a:ea typeface="Source Serif Pro Bold"/>
                  <a:cs typeface="Source Serif Pro Bold"/>
                  <a:sym typeface="Source Serif Pro Bold"/>
                </a:rPr>
                <a:t>Diabetes Management</a:t>
              </a:r>
            </a:p>
          </p:txBody>
        </p:sp>
      </p:grpSp>
      <p:grpSp>
        <p:nvGrpSpPr>
          <p:cNvPr id="7" name="Group 7"/>
          <p:cNvGrpSpPr/>
          <p:nvPr/>
        </p:nvGrpSpPr>
        <p:grpSpPr>
          <a:xfrm>
            <a:off x="7923609" y="3745283"/>
            <a:ext cx="9335691" cy="1750801"/>
            <a:chOff x="0" y="-1057655"/>
            <a:chExt cx="12447588" cy="2334402"/>
          </a:xfrm>
        </p:grpSpPr>
        <p:sp>
          <p:nvSpPr>
            <p:cNvPr id="8" name="Freeform 8"/>
            <p:cNvSpPr/>
            <p:nvPr/>
          </p:nvSpPr>
          <p:spPr>
            <a:xfrm>
              <a:off x="0" y="0"/>
              <a:ext cx="12447588" cy="1276747"/>
            </a:xfrm>
            <a:custGeom>
              <a:avLst/>
              <a:gdLst/>
              <a:ahLst/>
              <a:cxnLst/>
              <a:rect l="l" t="t" r="r" b="b"/>
              <a:pathLst>
                <a:path w="12447588" h="1276747">
                  <a:moveTo>
                    <a:pt x="0" y="0"/>
                  </a:moveTo>
                  <a:lnTo>
                    <a:pt x="12447588" y="0"/>
                  </a:lnTo>
                  <a:lnTo>
                    <a:pt x="12447588" y="1276747"/>
                  </a:lnTo>
                  <a:lnTo>
                    <a:pt x="0" y="1276747"/>
                  </a:lnTo>
                  <a:close/>
                </a:path>
              </a:pathLst>
            </a:custGeom>
            <a:solidFill>
              <a:srgbClr val="000000">
                <a:alpha val="0"/>
              </a:srgbClr>
            </a:solidFill>
          </p:spPr>
          <p:txBody>
            <a:bodyPr/>
            <a:lstStyle/>
            <a:p>
              <a:endParaRPr lang="en-US"/>
            </a:p>
          </p:txBody>
        </p:sp>
        <p:sp>
          <p:nvSpPr>
            <p:cNvPr id="9" name="TextBox 9"/>
            <p:cNvSpPr txBox="1"/>
            <p:nvPr/>
          </p:nvSpPr>
          <p:spPr>
            <a:xfrm>
              <a:off x="0" y="-1057655"/>
              <a:ext cx="12447588" cy="1352947"/>
            </a:xfrm>
            <a:prstGeom prst="rect">
              <a:avLst/>
            </a:prstGeom>
          </p:spPr>
          <p:txBody>
            <a:bodyPr lIns="0" tIns="0" rIns="0" bIns="0" rtlCol="0" anchor="t"/>
            <a:lstStyle/>
            <a:p>
              <a:pPr algn="l">
                <a:lnSpc>
                  <a:spcPts val="3749"/>
                </a:lnSpc>
              </a:pPr>
              <a:r>
                <a:rPr lang="en-US" sz="3200" spc="-47" dirty="0">
                  <a:solidFill>
                    <a:srgbClr val="FB93AE"/>
                  </a:solidFill>
                  <a:latin typeface="Source Sans Pro"/>
                  <a:ea typeface="Source Sans Pro"/>
                  <a:cs typeface="Source Sans Pro"/>
                  <a:sym typeface="Source Sans Pro"/>
                </a:rPr>
                <a:t>Practical Strategies for Empowering Individuals with Diabetes through Mindful Nourishment</a:t>
              </a:r>
            </a:p>
          </p:txBody>
        </p:sp>
      </p:grpSp>
      <p:grpSp>
        <p:nvGrpSpPr>
          <p:cNvPr id="10" name="Group 10"/>
          <p:cNvGrpSpPr/>
          <p:nvPr/>
        </p:nvGrpSpPr>
        <p:grpSpPr>
          <a:xfrm>
            <a:off x="7898330" y="6595765"/>
            <a:ext cx="9335692" cy="1882567"/>
            <a:chOff x="-9100" y="0"/>
            <a:chExt cx="12447589" cy="2510088"/>
          </a:xfrm>
        </p:grpSpPr>
        <p:sp>
          <p:nvSpPr>
            <p:cNvPr id="11" name="Freeform 11"/>
            <p:cNvSpPr/>
            <p:nvPr/>
          </p:nvSpPr>
          <p:spPr>
            <a:xfrm>
              <a:off x="-9099" y="0"/>
              <a:ext cx="12447588" cy="797718"/>
            </a:xfrm>
            <a:custGeom>
              <a:avLst/>
              <a:gdLst/>
              <a:ahLst/>
              <a:cxnLst/>
              <a:rect l="l" t="t" r="r" b="b"/>
              <a:pathLst>
                <a:path w="12447588" h="797718">
                  <a:moveTo>
                    <a:pt x="0" y="0"/>
                  </a:moveTo>
                  <a:lnTo>
                    <a:pt x="12447588" y="0"/>
                  </a:lnTo>
                  <a:lnTo>
                    <a:pt x="12447588" y="797718"/>
                  </a:lnTo>
                  <a:lnTo>
                    <a:pt x="0" y="797718"/>
                  </a:lnTo>
                  <a:close/>
                </a:path>
              </a:pathLst>
            </a:custGeom>
            <a:solidFill>
              <a:srgbClr val="000000">
                <a:alpha val="0"/>
              </a:srgbClr>
            </a:solidFill>
          </p:spPr>
          <p:txBody>
            <a:bodyPr/>
            <a:lstStyle/>
            <a:p>
              <a:endParaRPr lang="en-US"/>
            </a:p>
          </p:txBody>
        </p:sp>
        <p:sp>
          <p:nvSpPr>
            <p:cNvPr id="12" name="TextBox 12"/>
            <p:cNvSpPr txBox="1"/>
            <p:nvPr/>
          </p:nvSpPr>
          <p:spPr>
            <a:xfrm>
              <a:off x="-9100" y="1607595"/>
              <a:ext cx="12447588" cy="902493"/>
            </a:xfrm>
            <a:prstGeom prst="rect">
              <a:avLst/>
            </a:prstGeom>
          </p:spPr>
          <p:txBody>
            <a:bodyPr lIns="0" tIns="0" rIns="0" bIns="0" rtlCol="0" anchor="t"/>
            <a:lstStyle/>
            <a:p>
              <a:pPr algn="l">
                <a:lnSpc>
                  <a:spcPts val="4687"/>
                </a:lnSpc>
              </a:pPr>
              <a:r>
                <a:rPr lang="en-US" sz="2937" b="1" spc="-47" dirty="0">
                  <a:solidFill>
                    <a:srgbClr val="FB93AE"/>
                  </a:solidFill>
                  <a:latin typeface="Source Sans Pro Bold"/>
                  <a:ea typeface="Source Sans Pro Bold"/>
                  <a:cs typeface="Source Sans Pro Bold"/>
                  <a:sym typeface="Source Sans Pro Bold"/>
                </a:rPr>
                <a:t>By Evgeniya Evans, MAPP, RDN, LDN, CDCES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grpSp>
        <p:nvGrpSpPr>
          <p:cNvPr id="5" name="Group 5"/>
          <p:cNvGrpSpPr/>
          <p:nvPr/>
        </p:nvGrpSpPr>
        <p:grpSpPr>
          <a:xfrm>
            <a:off x="1028700" y="2165151"/>
            <a:ext cx="7040612" cy="1203871"/>
            <a:chOff x="0" y="0"/>
            <a:chExt cx="9387483" cy="1605162"/>
          </a:xfrm>
        </p:grpSpPr>
        <p:sp>
          <p:nvSpPr>
            <p:cNvPr id="6" name="Freeform 6"/>
            <p:cNvSpPr/>
            <p:nvPr/>
          </p:nvSpPr>
          <p:spPr>
            <a:xfrm>
              <a:off x="0" y="0"/>
              <a:ext cx="9387484" cy="1605162"/>
            </a:xfrm>
            <a:custGeom>
              <a:avLst/>
              <a:gdLst/>
              <a:ahLst/>
              <a:cxnLst/>
              <a:rect l="l" t="t" r="r" b="b"/>
              <a:pathLst>
                <a:path w="9387484" h="1605162">
                  <a:moveTo>
                    <a:pt x="0" y="0"/>
                  </a:moveTo>
                  <a:lnTo>
                    <a:pt x="9387484" y="0"/>
                  </a:lnTo>
                  <a:lnTo>
                    <a:pt x="9387484" y="1605162"/>
                  </a:lnTo>
                  <a:lnTo>
                    <a:pt x="0" y="1605162"/>
                  </a:lnTo>
                  <a:close/>
                </a:path>
              </a:pathLst>
            </a:custGeom>
            <a:solidFill>
              <a:srgbClr val="000000">
                <a:alpha val="0"/>
              </a:srgbClr>
            </a:solidFill>
          </p:spPr>
          <p:txBody>
            <a:bodyPr/>
            <a:lstStyle/>
            <a:p>
              <a:endParaRPr lang="en-US"/>
            </a:p>
          </p:txBody>
        </p:sp>
        <p:sp>
          <p:nvSpPr>
            <p:cNvPr id="7" name="TextBox 7"/>
            <p:cNvSpPr txBox="1"/>
            <p:nvPr/>
          </p:nvSpPr>
          <p:spPr>
            <a:xfrm>
              <a:off x="0" y="38100"/>
              <a:ext cx="9387483" cy="1567062"/>
            </a:xfrm>
            <a:prstGeom prst="rect">
              <a:avLst/>
            </a:prstGeom>
          </p:spPr>
          <p:txBody>
            <a:bodyPr lIns="0" tIns="0" rIns="0" bIns="0" rtlCol="0" anchor="t"/>
            <a:lstStyle/>
            <a:p>
              <a:pPr algn="l">
                <a:lnSpc>
                  <a:spcPts val="6875"/>
                </a:lnSpc>
              </a:pPr>
              <a:r>
                <a:rPr lang="en-US" sz="6000" b="1" spc="-111" dirty="0">
                  <a:solidFill>
                    <a:srgbClr val="D73AD7"/>
                  </a:solidFill>
                  <a:latin typeface="Source Serif Pro Bold"/>
                  <a:ea typeface="Source Serif Pro Bold"/>
                  <a:cs typeface="Source Serif Pro Bold"/>
                  <a:sym typeface="Source Serif Pro Bold"/>
                </a:rPr>
                <a:t>Learning Objectives</a:t>
              </a:r>
            </a:p>
          </p:txBody>
        </p:sp>
      </p:grpSp>
      <p:grpSp>
        <p:nvGrpSpPr>
          <p:cNvPr id="8" name="Group 8"/>
          <p:cNvGrpSpPr/>
          <p:nvPr/>
        </p:nvGrpSpPr>
        <p:grpSpPr>
          <a:xfrm>
            <a:off x="1476821" y="4026248"/>
            <a:ext cx="38100" cy="3712964"/>
            <a:chOff x="0" y="0"/>
            <a:chExt cx="50800" cy="4950618"/>
          </a:xfrm>
        </p:grpSpPr>
        <p:sp>
          <p:nvSpPr>
            <p:cNvPr id="9" name="Freeform 9"/>
            <p:cNvSpPr/>
            <p:nvPr/>
          </p:nvSpPr>
          <p:spPr>
            <a:xfrm>
              <a:off x="0" y="0"/>
              <a:ext cx="50800" cy="4950587"/>
            </a:xfrm>
            <a:custGeom>
              <a:avLst/>
              <a:gdLst/>
              <a:ahLst/>
              <a:cxnLst/>
              <a:rect l="l" t="t" r="r" b="b"/>
              <a:pathLst>
                <a:path w="50800" h="4950587">
                  <a:moveTo>
                    <a:pt x="0" y="25400"/>
                  </a:moveTo>
                  <a:cubicBezTo>
                    <a:pt x="0" y="11430"/>
                    <a:pt x="11430" y="0"/>
                    <a:pt x="25400" y="0"/>
                  </a:cubicBezTo>
                  <a:cubicBezTo>
                    <a:pt x="39370" y="0"/>
                    <a:pt x="50800" y="11430"/>
                    <a:pt x="50800" y="25400"/>
                  </a:cubicBezTo>
                  <a:lnTo>
                    <a:pt x="50800" y="4925187"/>
                  </a:lnTo>
                  <a:cubicBezTo>
                    <a:pt x="50800" y="4939157"/>
                    <a:pt x="39370" y="4950587"/>
                    <a:pt x="25400" y="4950587"/>
                  </a:cubicBezTo>
                  <a:cubicBezTo>
                    <a:pt x="11430" y="4950587"/>
                    <a:pt x="0" y="4939157"/>
                    <a:pt x="0" y="4925187"/>
                  </a:cubicBezTo>
                  <a:close/>
                </a:path>
              </a:pathLst>
            </a:custGeom>
            <a:solidFill>
              <a:srgbClr val="DABADD"/>
            </a:solidFill>
          </p:spPr>
          <p:txBody>
            <a:bodyPr/>
            <a:lstStyle/>
            <a:p>
              <a:endParaRPr lang="en-US"/>
            </a:p>
          </p:txBody>
        </p:sp>
      </p:grpSp>
      <p:grpSp>
        <p:nvGrpSpPr>
          <p:cNvPr id="10" name="Group 10"/>
          <p:cNvGrpSpPr/>
          <p:nvPr/>
        </p:nvGrpSpPr>
        <p:grpSpPr>
          <a:xfrm>
            <a:off x="1794346" y="4680198"/>
            <a:ext cx="1047155" cy="38100"/>
            <a:chOff x="0" y="0"/>
            <a:chExt cx="1396207" cy="50800"/>
          </a:xfrm>
        </p:grpSpPr>
        <p:sp>
          <p:nvSpPr>
            <p:cNvPr id="11" name="Freeform 11"/>
            <p:cNvSpPr/>
            <p:nvPr/>
          </p:nvSpPr>
          <p:spPr>
            <a:xfrm>
              <a:off x="0" y="0"/>
              <a:ext cx="1396238" cy="50800"/>
            </a:xfrm>
            <a:custGeom>
              <a:avLst/>
              <a:gdLst/>
              <a:ahLst/>
              <a:cxnLst/>
              <a:rect l="l" t="t" r="r" b="b"/>
              <a:pathLst>
                <a:path w="1396238" h="50800">
                  <a:moveTo>
                    <a:pt x="0" y="25400"/>
                  </a:moveTo>
                  <a:cubicBezTo>
                    <a:pt x="0" y="11430"/>
                    <a:pt x="11430" y="0"/>
                    <a:pt x="25400" y="0"/>
                  </a:cubicBezTo>
                  <a:lnTo>
                    <a:pt x="1370838" y="0"/>
                  </a:lnTo>
                  <a:cubicBezTo>
                    <a:pt x="1384808" y="0"/>
                    <a:pt x="1396238" y="11430"/>
                    <a:pt x="1396238" y="25400"/>
                  </a:cubicBezTo>
                  <a:cubicBezTo>
                    <a:pt x="1396238" y="39370"/>
                    <a:pt x="1384808" y="50800"/>
                    <a:pt x="1370838" y="50800"/>
                  </a:cubicBezTo>
                  <a:lnTo>
                    <a:pt x="25400" y="50800"/>
                  </a:lnTo>
                  <a:cubicBezTo>
                    <a:pt x="11430" y="50800"/>
                    <a:pt x="0" y="39370"/>
                    <a:pt x="0" y="25400"/>
                  </a:cubicBezTo>
                  <a:close/>
                </a:path>
              </a:pathLst>
            </a:custGeom>
            <a:solidFill>
              <a:srgbClr val="DABADD"/>
            </a:solidFill>
          </p:spPr>
          <p:txBody>
            <a:bodyPr/>
            <a:lstStyle/>
            <a:p>
              <a:endParaRPr lang="en-US"/>
            </a:p>
          </p:txBody>
        </p:sp>
      </p:grpSp>
      <p:grpSp>
        <p:nvGrpSpPr>
          <p:cNvPr id="12" name="Group 12"/>
          <p:cNvGrpSpPr/>
          <p:nvPr/>
        </p:nvGrpSpPr>
        <p:grpSpPr>
          <a:xfrm>
            <a:off x="1154534" y="4357985"/>
            <a:ext cx="682675" cy="682675"/>
            <a:chOff x="0" y="0"/>
            <a:chExt cx="910233" cy="910233"/>
          </a:xfrm>
        </p:grpSpPr>
        <p:sp>
          <p:nvSpPr>
            <p:cNvPr id="13" name="Freeform 13"/>
            <p:cNvSpPr/>
            <p:nvPr/>
          </p:nvSpPr>
          <p:spPr>
            <a:xfrm>
              <a:off x="6350" y="6350"/>
              <a:ext cx="897509" cy="897509"/>
            </a:xfrm>
            <a:custGeom>
              <a:avLst/>
              <a:gdLst/>
              <a:ahLst/>
              <a:cxnLst/>
              <a:rect l="l" t="t" r="r" b="b"/>
              <a:pathLst>
                <a:path w="897509" h="897509">
                  <a:moveTo>
                    <a:pt x="0" y="167513"/>
                  </a:moveTo>
                  <a:cubicBezTo>
                    <a:pt x="0" y="75057"/>
                    <a:pt x="75057" y="0"/>
                    <a:pt x="167513" y="0"/>
                  </a:cubicBezTo>
                  <a:lnTo>
                    <a:pt x="729996" y="0"/>
                  </a:lnTo>
                  <a:cubicBezTo>
                    <a:pt x="822579" y="0"/>
                    <a:pt x="897509" y="75057"/>
                    <a:pt x="897509" y="167513"/>
                  </a:cubicBezTo>
                  <a:lnTo>
                    <a:pt x="897509" y="729996"/>
                  </a:lnTo>
                  <a:cubicBezTo>
                    <a:pt x="897509" y="822579"/>
                    <a:pt x="822452" y="897509"/>
                    <a:pt x="729996" y="897509"/>
                  </a:cubicBezTo>
                  <a:lnTo>
                    <a:pt x="167513" y="897509"/>
                  </a:lnTo>
                  <a:cubicBezTo>
                    <a:pt x="75057" y="897509"/>
                    <a:pt x="0" y="822452"/>
                    <a:pt x="0" y="729996"/>
                  </a:cubicBezTo>
                  <a:close/>
                </a:path>
              </a:pathLst>
            </a:custGeom>
            <a:solidFill>
              <a:srgbClr val="F4D4F7"/>
            </a:solidFill>
          </p:spPr>
          <p:txBody>
            <a:bodyPr/>
            <a:lstStyle/>
            <a:p>
              <a:endParaRPr lang="en-US"/>
            </a:p>
          </p:txBody>
        </p:sp>
        <p:sp>
          <p:nvSpPr>
            <p:cNvPr id="14" name="Freeform 14"/>
            <p:cNvSpPr/>
            <p:nvPr/>
          </p:nvSpPr>
          <p:spPr>
            <a:xfrm>
              <a:off x="0" y="0"/>
              <a:ext cx="910209" cy="910209"/>
            </a:xfrm>
            <a:custGeom>
              <a:avLst/>
              <a:gdLst/>
              <a:ahLst/>
              <a:cxnLst/>
              <a:rect l="l" t="t" r="r" b="b"/>
              <a:pathLst>
                <a:path w="910209" h="910209">
                  <a:moveTo>
                    <a:pt x="0" y="173863"/>
                  </a:moveTo>
                  <a:cubicBezTo>
                    <a:pt x="0" y="77851"/>
                    <a:pt x="77851" y="0"/>
                    <a:pt x="173863" y="0"/>
                  </a:cubicBezTo>
                  <a:lnTo>
                    <a:pt x="736346" y="0"/>
                  </a:lnTo>
                  <a:lnTo>
                    <a:pt x="736346" y="6350"/>
                  </a:lnTo>
                  <a:lnTo>
                    <a:pt x="736346" y="0"/>
                  </a:lnTo>
                  <a:lnTo>
                    <a:pt x="736346" y="6350"/>
                  </a:lnTo>
                  <a:lnTo>
                    <a:pt x="736346" y="0"/>
                  </a:lnTo>
                  <a:cubicBezTo>
                    <a:pt x="832358" y="0"/>
                    <a:pt x="910209" y="77851"/>
                    <a:pt x="910209" y="173863"/>
                  </a:cubicBezTo>
                  <a:lnTo>
                    <a:pt x="910209" y="736346"/>
                  </a:lnTo>
                  <a:lnTo>
                    <a:pt x="903859" y="736346"/>
                  </a:lnTo>
                  <a:lnTo>
                    <a:pt x="910209" y="736346"/>
                  </a:lnTo>
                  <a:cubicBezTo>
                    <a:pt x="910209" y="832358"/>
                    <a:pt x="832358" y="910209"/>
                    <a:pt x="736346" y="910209"/>
                  </a:cubicBezTo>
                  <a:lnTo>
                    <a:pt x="736346" y="903859"/>
                  </a:lnTo>
                  <a:lnTo>
                    <a:pt x="736346" y="910209"/>
                  </a:lnTo>
                  <a:lnTo>
                    <a:pt x="173863" y="910209"/>
                  </a:lnTo>
                  <a:lnTo>
                    <a:pt x="173863" y="903859"/>
                  </a:lnTo>
                  <a:lnTo>
                    <a:pt x="173863" y="910209"/>
                  </a:lnTo>
                  <a:cubicBezTo>
                    <a:pt x="77851" y="910209"/>
                    <a:pt x="0" y="832358"/>
                    <a:pt x="0" y="736346"/>
                  </a:cubicBezTo>
                  <a:lnTo>
                    <a:pt x="0" y="173863"/>
                  </a:lnTo>
                  <a:lnTo>
                    <a:pt x="6350" y="173863"/>
                  </a:lnTo>
                  <a:lnTo>
                    <a:pt x="0" y="173863"/>
                  </a:lnTo>
                  <a:moveTo>
                    <a:pt x="12700" y="173863"/>
                  </a:moveTo>
                  <a:lnTo>
                    <a:pt x="12700" y="736346"/>
                  </a:lnTo>
                  <a:lnTo>
                    <a:pt x="6350" y="736346"/>
                  </a:lnTo>
                  <a:lnTo>
                    <a:pt x="12700" y="736346"/>
                  </a:lnTo>
                  <a:cubicBezTo>
                    <a:pt x="12700" y="825373"/>
                    <a:pt x="84836" y="897509"/>
                    <a:pt x="173863" y="897509"/>
                  </a:cubicBezTo>
                  <a:lnTo>
                    <a:pt x="736346" y="897509"/>
                  </a:lnTo>
                  <a:cubicBezTo>
                    <a:pt x="825373" y="897509"/>
                    <a:pt x="897509" y="825373"/>
                    <a:pt x="897509" y="736346"/>
                  </a:cubicBezTo>
                  <a:lnTo>
                    <a:pt x="897509" y="173863"/>
                  </a:lnTo>
                  <a:lnTo>
                    <a:pt x="903859" y="173863"/>
                  </a:lnTo>
                  <a:lnTo>
                    <a:pt x="897509" y="173863"/>
                  </a:lnTo>
                  <a:cubicBezTo>
                    <a:pt x="897509" y="84836"/>
                    <a:pt x="825373" y="12700"/>
                    <a:pt x="736346"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15" name="Group 15"/>
          <p:cNvGrpSpPr/>
          <p:nvPr/>
        </p:nvGrpSpPr>
        <p:grpSpPr>
          <a:xfrm>
            <a:off x="1390278" y="4488061"/>
            <a:ext cx="211187" cy="422374"/>
            <a:chOff x="0" y="0"/>
            <a:chExt cx="281583" cy="563165"/>
          </a:xfrm>
        </p:grpSpPr>
        <p:sp>
          <p:nvSpPr>
            <p:cNvPr id="16" name="Freeform 16"/>
            <p:cNvSpPr/>
            <p:nvPr/>
          </p:nvSpPr>
          <p:spPr>
            <a:xfrm>
              <a:off x="0" y="0"/>
              <a:ext cx="281583" cy="563165"/>
            </a:xfrm>
            <a:custGeom>
              <a:avLst/>
              <a:gdLst/>
              <a:ahLst/>
              <a:cxnLst/>
              <a:rect l="l" t="t" r="r" b="b"/>
              <a:pathLst>
                <a:path w="281583" h="563165">
                  <a:moveTo>
                    <a:pt x="0" y="0"/>
                  </a:moveTo>
                  <a:lnTo>
                    <a:pt x="281583" y="0"/>
                  </a:lnTo>
                  <a:lnTo>
                    <a:pt x="281583" y="563165"/>
                  </a:lnTo>
                  <a:lnTo>
                    <a:pt x="0" y="563165"/>
                  </a:lnTo>
                  <a:close/>
                </a:path>
              </a:pathLst>
            </a:custGeom>
            <a:solidFill>
              <a:srgbClr val="000000">
                <a:alpha val="0"/>
              </a:srgbClr>
            </a:solidFill>
          </p:spPr>
          <p:txBody>
            <a:bodyPr/>
            <a:lstStyle/>
            <a:p>
              <a:endParaRPr lang="en-US"/>
            </a:p>
          </p:txBody>
        </p:sp>
        <p:sp>
          <p:nvSpPr>
            <p:cNvPr id="17" name="TextBox 17"/>
            <p:cNvSpPr txBox="1"/>
            <p:nvPr/>
          </p:nvSpPr>
          <p:spPr>
            <a:xfrm>
              <a:off x="0" y="66675"/>
              <a:ext cx="281583" cy="496490"/>
            </a:xfrm>
            <a:prstGeom prst="rect">
              <a:avLst/>
            </a:prstGeom>
          </p:spPr>
          <p:txBody>
            <a:bodyPr lIns="0" tIns="0" rIns="0" bIns="0" rtlCol="0" anchor="t"/>
            <a:lstStyle/>
            <a:p>
              <a:pPr algn="ctr">
                <a:lnSpc>
                  <a:spcPts val="3312"/>
                </a:lnSpc>
              </a:pPr>
              <a:r>
                <a:rPr lang="en-US" sz="3312" b="1" spc="-66">
                  <a:solidFill>
                    <a:srgbClr val="272525"/>
                  </a:solidFill>
                  <a:latin typeface="Source Serif Pro Bold"/>
                  <a:ea typeface="Source Serif Pro Bold"/>
                  <a:cs typeface="Source Serif Pro Bold"/>
                  <a:sym typeface="Source Serif Pro Bold"/>
                </a:rPr>
                <a:t>1</a:t>
              </a:r>
            </a:p>
          </p:txBody>
        </p:sp>
      </p:grpSp>
      <p:grpSp>
        <p:nvGrpSpPr>
          <p:cNvPr id="18" name="Group 18"/>
          <p:cNvGrpSpPr/>
          <p:nvPr/>
        </p:nvGrpSpPr>
        <p:grpSpPr>
          <a:xfrm>
            <a:off x="3141612" y="4357985"/>
            <a:ext cx="9433471" cy="974280"/>
            <a:chOff x="0" y="0"/>
            <a:chExt cx="12577962" cy="1299041"/>
          </a:xfrm>
        </p:grpSpPr>
        <p:sp>
          <p:nvSpPr>
            <p:cNvPr id="19" name="Freeform 19"/>
            <p:cNvSpPr/>
            <p:nvPr/>
          </p:nvSpPr>
          <p:spPr>
            <a:xfrm>
              <a:off x="0" y="0"/>
              <a:ext cx="12577962" cy="1299041"/>
            </a:xfrm>
            <a:custGeom>
              <a:avLst/>
              <a:gdLst/>
              <a:ahLst/>
              <a:cxnLst/>
              <a:rect l="l" t="t" r="r" b="b"/>
              <a:pathLst>
                <a:path w="12577962" h="1299041">
                  <a:moveTo>
                    <a:pt x="0" y="0"/>
                  </a:moveTo>
                  <a:lnTo>
                    <a:pt x="12577962" y="0"/>
                  </a:lnTo>
                  <a:lnTo>
                    <a:pt x="12577962" y="1299041"/>
                  </a:lnTo>
                  <a:lnTo>
                    <a:pt x="0" y="1299041"/>
                  </a:lnTo>
                  <a:close/>
                </a:path>
              </a:pathLst>
            </a:custGeom>
            <a:solidFill>
              <a:srgbClr val="000000">
                <a:alpha val="0"/>
              </a:srgbClr>
            </a:solidFill>
          </p:spPr>
          <p:txBody>
            <a:bodyPr/>
            <a:lstStyle/>
            <a:p>
              <a:endParaRPr lang="en-US"/>
            </a:p>
          </p:txBody>
        </p:sp>
        <p:sp>
          <p:nvSpPr>
            <p:cNvPr id="20" name="TextBox 20"/>
            <p:cNvSpPr txBox="1"/>
            <p:nvPr/>
          </p:nvSpPr>
          <p:spPr>
            <a:xfrm>
              <a:off x="0" y="19050"/>
              <a:ext cx="12577962" cy="1279991"/>
            </a:xfrm>
            <a:prstGeom prst="rect">
              <a:avLst/>
            </a:prstGeom>
          </p:spPr>
          <p:txBody>
            <a:bodyPr lIns="0" tIns="0" rIns="0" bIns="0" rtlCol="0" anchor="t"/>
            <a:lstStyle/>
            <a:p>
              <a:pPr algn="l">
                <a:lnSpc>
                  <a:spcPts val="3437"/>
                </a:lnSpc>
              </a:pPr>
              <a:r>
                <a:rPr lang="en-US" sz="3000" b="1" spc="-54" dirty="0">
                  <a:solidFill>
                    <a:srgbClr val="272525"/>
                  </a:solidFill>
                  <a:latin typeface="Source Serif Pro Bold"/>
                  <a:ea typeface="Source Serif Pro Bold"/>
                  <a:cs typeface="Source Serif Pro Bold"/>
                  <a:sym typeface="Source Serif Pro Bold"/>
                </a:rPr>
                <a:t>Understand mindful eating concepts and benefits for diabetes</a:t>
              </a:r>
            </a:p>
          </p:txBody>
        </p:sp>
      </p:grpSp>
      <p:grpSp>
        <p:nvGrpSpPr>
          <p:cNvPr id="21" name="Group 21"/>
          <p:cNvGrpSpPr/>
          <p:nvPr/>
        </p:nvGrpSpPr>
        <p:grpSpPr>
          <a:xfrm>
            <a:off x="1794346" y="6017567"/>
            <a:ext cx="1047155" cy="38100"/>
            <a:chOff x="0" y="0"/>
            <a:chExt cx="1396207" cy="50800"/>
          </a:xfrm>
        </p:grpSpPr>
        <p:sp>
          <p:nvSpPr>
            <p:cNvPr id="22" name="Freeform 22"/>
            <p:cNvSpPr/>
            <p:nvPr/>
          </p:nvSpPr>
          <p:spPr>
            <a:xfrm>
              <a:off x="0" y="0"/>
              <a:ext cx="1396238" cy="50800"/>
            </a:xfrm>
            <a:custGeom>
              <a:avLst/>
              <a:gdLst/>
              <a:ahLst/>
              <a:cxnLst/>
              <a:rect l="l" t="t" r="r" b="b"/>
              <a:pathLst>
                <a:path w="1396238" h="50800">
                  <a:moveTo>
                    <a:pt x="0" y="25400"/>
                  </a:moveTo>
                  <a:cubicBezTo>
                    <a:pt x="0" y="11430"/>
                    <a:pt x="11430" y="0"/>
                    <a:pt x="25400" y="0"/>
                  </a:cubicBezTo>
                  <a:lnTo>
                    <a:pt x="1370838" y="0"/>
                  </a:lnTo>
                  <a:cubicBezTo>
                    <a:pt x="1384808" y="0"/>
                    <a:pt x="1396238" y="11430"/>
                    <a:pt x="1396238" y="25400"/>
                  </a:cubicBezTo>
                  <a:cubicBezTo>
                    <a:pt x="1396238" y="39370"/>
                    <a:pt x="1384808" y="50800"/>
                    <a:pt x="1370838" y="50800"/>
                  </a:cubicBezTo>
                  <a:lnTo>
                    <a:pt x="25400" y="50800"/>
                  </a:lnTo>
                  <a:cubicBezTo>
                    <a:pt x="11430" y="50800"/>
                    <a:pt x="0" y="39370"/>
                    <a:pt x="0" y="25400"/>
                  </a:cubicBezTo>
                  <a:close/>
                </a:path>
              </a:pathLst>
            </a:custGeom>
            <a:solidFill>
              <a:srgbClr val="DABADD"/>
            </a:solidFill>
          </p:spPr>
          <p:txBody>
            <a:bodyPr/>
            <a:lstStyle/>
            <a:p>
              <a:endParaRPr lang="en-US"/>
            </a:p>
          </p:txBody>
        </p:sp>
      </p:grpSp>
      <p:grpSp>
        <p:nvGrpSpPr>
          <p:cNvPr id="23" name="Group 23"/>
          <p:cNvGrpSpPr/>
          <p:nvPr/>
        </p:nvGrpSpPr>
        <p:grpSpPr>
          <a:xfrm>
            <a:off x="1154534" y="5695355"/>
            <a:ext cx="682675" cy="682675"/>
            <a:chOff x="0" y="0"/>
            <a:chExt cx="910233" cy="910233"/>
          </a:xfrm>
        </p:grpSpPr>
        <p:sp>
          <p:nvSpPr>
            <p:cNvPr id="24" name="Freeform 24"/>
            <p:cNvSpPr/>
            <p:nvPr/>
          </p:nvSpPr>
          <p:spPr>
            <a:xfrm>
              <a:off x="6350" y="6350"/>
              <a:ext cx="897509" cy="897509"/>
            </a:xfrm>
            <a:custGeom>
              <a:avLst/>
              <a:gdLst/>
              <a:ahLst/>
              <a:cxnLst/>
              <a:rect l="l" t="t" r="r" b="b"/>
              <a:pathLst>
                <a:path w="897509" h="897509">
                  <a:moveTo>
                    <a:pt x="0" y="167513"/>
                  </a:moveTo>
                  <a:cubicBezTo>
                    <a:pt x="0" y="75057"/>
                    <a:pt x="75057" y="0"/>
                    <a:pt x="167513" y="0"/>
                  </a:cubicBezTo>
                  <a:lnTo>
                    <a:pt x="729996" y="0"/>
                  </a:lnTo>
                  <a:cubicBezTo>
                    <a:pt x="822579" y="0"/>
                    <a:pt x="897509" y="75057"/>
                    <a:pt x="897509" y="167513"/>
                  </a:cubicBezTo>
                  <a:lnTo>
                    <a:pt x="897509" y="729996"/>
                  </a:lnTo>
                  <a:cubicBezTo>
                    <a:pt x="897509" y="822579"/>
                    <a:pt x="822452" y="897509"/>
                    <a:pt x="729996" y="897509"/>
                  </a:cubicBezTo>
                  <a:lnTo>
                    <a:pt x="167513" y="897509"/>
                  </a:lnTo>
                  <a:cubicBezTo>
                    <a:pt x="75057" y="897509"/>
                    <a:pt x="0" y="822452"/>
                    <a:pt x="0" y="729996"/>
                  </a:cubicBezTo>
                  <a:close/>
                </a:path>
              </a:pathLst>
            </a:custGeom>
            <a:solidFill>
              <a:srgbClr val="F4D4F7"/>
            </a:solidFill>
          </p:spPr>
          <p:txBody>
            <a:bodyPr/>
            <a:lstStyle/>
            <a:p>
              <a:endParaRPr lang="en-US"/>
            </a:p>
          </p:txBody>
        </p:sp>
        <p:sp>
          <p:nvSpPr>
            <p:cNvPr id="25" name="Freeform 25"/>
            <p:cNvSpPr/>
            <p:nvPr/>
          </p:nvSpPr>
          <p:spPr>
            <a:xfrm>
              <a:off x="0" y="0"/>
              <a:ext cx="910209" cy="910209"/>
            </a:xfrm>
            <a:custGeom>
              <a:avLst/>
              <a:gdLst/>
              <a:ahLst/>
              <a:cxnLst/>
              <a:rect l="l" t="t" r="r" b="b"/>
              <a:pathLst>
                <a:path w="910209" h="910209">
                  <a:moveTo>
                    <a:pt x="0" y="173863"/>
                  </a:moveTo>
                  <a:cubicBezTo>
                    <a:pt x="0" y="77851"/>
                    <a:pt x="77851" y="0"/>
                    <a:pt x="173863" y="0"/>
                  </a:cubicBezTo>
                  <a:lnTo>
                    <a:pt x="736346" y="0"/>
                  </a:lnTo>
                  <a:lnTo>
                    <a:pt x="736346" y="6350"/>
                  </a:lnTo>
                  <a:lnTo>
                    <a:pt x="736346" y="0"/>
                  </a:lnTo>
                  <a:lnTo>
                    <a:pt x="736346" y="6350"/>
                  </a:lnTo>
                  <a:lnTo>
                    <a:pt x="736346" y="0"/>
                  </a:lnTo>
                  <a:cubicBezTo>
                    <a:pt x="832358" y="0"/>
                    <a:pt x="910209" y="77851"/>
                    <a:pt x="910209" y="173863"/>
                  </a:cubicBezTo>
                  <a:lnTo>
                    <a:pt x="910209" y="736346"/>
                  </a:lnTo>
                  <a:lnTo>
                    <a:pt x="903859" y="736346"/>
                  </a:lnTo>
                  <a:lnTo>
                    <a:pt x="910209" y="736346"/>
                  </a:lnTo>
                  <a:cubicBezTo>
                    <a:pt x="910209" y="832358"/>
                    <a:pt x="832358" y="910209"/>
                    <a:pt x="736346" y="910209"/>
                  </a:cubicBezTo>
                  <a:lnTo>
                    <a:pt x="736346" y="903859"/>
                  </a:lnTo>
                  <a:lnTo>
                    <a:pt x="736346" y="910209"/>
                  </a:lnTo>
                  <a:lnTo>
                    <a:pt x="173863" y="910209"/>
                  </a:lnTo>
                  <a:lnTo>
                    <a:pt x="173863" y="903859"/>
                  </a:lnTo>
                  <a:lnTo>
                    <a:pt x="173863" y="910209"/>
                  </a:lnTo>
                  <a:cubicBezTo>
                    <a:pt x="77851" y="910209"/>
                    <a:pt x="0" y="832358"/>
                    <a:pt x="0" y="736346"/>
                  </a:cubicBezTo>
                  <a:lnTo>
                    <a:pt x="0" y="173863"/>
                  </a:lnTo>
                  <a:lnTo>
                    <a:pt x="6350" y="173863"/>
                  </a:lnTo>
                  <a:lnTo>
                    <a:pt x="0" y="173863"/>
                  </a:lnTo>
                  <a:moveTo>
                    <a:pt x="12700" y="173863"/>
                  </a:moveTo>
                  <a:lnTo>
                    <a:pt x="12700" y="736346"/>
                  </a:lnTo>
                  <a:lnTo>
                    <a:pt x="6350" y="736346"/>
                  </a:lnTo>
                  <a:lnTo>
                    <a:pt x="12700" y="736346"/>
                  </a:lnTo>
                  <a:cubicBezTo>
                    <a:pt x="12700" y="825373"/>
                    <a:pt x="84836" y="897509"/>
                    <a:pt x="173863" y="897509"/>
                  </a:cubicBezTo>
                  <a:lnTo>
                    <a:pt x="736346" y="897509"/>
                  </a:lnTo>
                  <a:cubicBezTo>
                    <a:pt x="825373" y="897509"/>
                    <a:pt x="897509" y="825373"/>
                    <a:pt x="897509" y="736346"/>
                  </a:cubicBezTo>
                  <a:lnTo>
                    <a:pt x="897509" y="173863"/>
                  </a:lnTo>
                  <a:lnTo>
                    <a:pt x="903859" y="173863"/>
                  </a:lnTo>
                  <a:lnTo>
                    <a:pt x="897509" y="173863"/>
                  </a:lnTo>
                  <a:cubicBezTo>
                    <a:pt x="897509" y="84836"/>
                    <a:pt x="825373" y="12700"/>
                    <a:pt x="736346"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26" name="Group 26"/>
          <p:cNvGrpSpPr/>
          <p:nvPr/>
        </p:nvGrpSpPr>
        <p:grpSpPr>
          <a:xfrm>
            <a:off x="1390278" y="5825430"/>
            <a:ext cx="211187" cy="422374"/>
            <a:chOff x="0" y="0"/>
            <a:chExt cx="281583" cy="563165"/>
          </a:xfrm>
        </p:grpSpPr>
        <p:sp>
          <p:nvSpPr>
            <p:cNvPr id="27" name="Freeform 27"/>
            <p:cNvSpPr/>
            <p:nvPr/>
          </p:nvSpPr>
          <p:spPr>
            <a:xfrm>
              <a:off x="0" y="0"/>
              <a:ext cx="281583" cy="563165"/>
            </a:xfrm>
            <a:custGeom>
              <a:avLst/>
              <a:gdLst/>
              <a:ahLst/>
              <a:cxnLst/>
              <a:rect l="l" t="t" r="r" b="b"/>
              <a:pathLst>
                <a:path w="281583" h="563165">
                  <a:moveTo>
                    <a:pt x="0" y="0"/>
                  </a:moveTo>
                  <a:lnTo>
                    <a:pt x="281583" y="0"/>
                  </a:lnTo>
                  <a:lnTo>
                    <a:pt x="281583" y="563165"/>
                  </a:lnTo>
                  <a:lnTo>
                    <a:pt x="0" y="563165"/>
                  </a:lnTo>
                  <a:close/>
                </a:path>
              </a:pathLst>
            </a:custGeom>
            <a:solidFill>
              <a:srgbClr val="000000">
                <a:alpha val="0"/>
              </a:srgbClr>
            </a:solidFill>
          </p:spPr>
          <p:txBody>
            <a:bodyPr/>
            <a:lstStyle/>
            <a:p>
              <a:endParaRPr lang="en-US"/>
            </a:p>
          </p:txBody>
        </p:sp>
        <p:sp>
          <p:nvSpPr>
            <p:cNvPr id="28" name="TextBox 28"/>
            <p:cNvSpPr txBox="1"/>
            <p:nvPr/>
          </p:nvSpPr>
          <p:spPr>
            <a:xfrm>
              <a:off x="0" y="66675"/>
              <a:ext cx="281583" cy="496490"/>
            </a:xfrm>
            <a:prstGeom prst="rect">
              <a:avLst/>
            </a:prstGeom>
          </p:spPr>
          <p:txBody>
            <a:bodyPr lIns="0" tIns="0" rIns="0" bIns="0" rtlCol="0" anchor="t"/>
            <a:lstStyle/>
            <a:p>
              <a:pPr algn="ctr">
                <a:lnSpc>
                  <a:spcPts val="3312"/>
                </a:lnSpc>
              </a:pPr>
              <a:r>
                <a:rPr lang="en-US" sz="3312" b="1" spc="-66">
                  <a:solidFill>
                    <a:srgbClr val="272525"/>
                  </a:solidFill>
                  <a:latin typeface="Source Serif Pro Bold"/>
                  <a:ea typeface="Source Serif Pro Bold"/>
                  <a:cs typeface="Source Serif Pro Bold"/>
                  <a:sym typeface="Source Serif Pro Bold"/>
                </a:rPr>
                <a:t>2</a:t>
              </a:r>
            </a:p>
          </p:txBody>
        </p:sp>
      </p:grpSp>
      <p:grpSp>
        <p:nvGrpSpPr>
          <p:cNvPr id="29" name="Group 29"/>
          <p:cNvGrpSpPr/>
          <p:nvPr/>
        </p:nvGrpSpPr>
        <p:grpSpPr>
          <a:xfrm>
            <a:off x="3141612" y="5662761"/>
            <a:ext cx="11117908" cy="974280"/>
            <a:chOff x="0" y="0"/>
            <a:chExt cx="14823877" cy="1299041"/>
          </a:xfrm>
        </p:grpSpPr>
        <p:sp>
          <p:nvSpPr>
            <p:cNvPr id="30" name="Freeform 30"/>
            <p:cNvSpPr/>
            <p:nvPr/>
          </p:nvSpPr>
          <p:spPr>
            <a:xfrm>
              <a:off x="0" y="0"/>
              <a:ext cx="14823877" cy="1299041"/>
            </a:xfrm>
            <a:custGeom>
              <a:avLst/>
              <a:gdLst/>
              <a:ahLst/>
              <a:cxnLst/>
              <a:rect l="l" t="t" r="r" b="b"/>
              <a:pathLst>
                <a:path w="14823877" h="1299041">
                  <a:moveTo>
                    <a:pt x="0" y="0"/>
                  </a:moveTo>
                  <a:lnTo>
                    <a:pt x="14823877" y="0"/>
                  </a:lnTo>
                  <a:lnTo>
                    <a:pt x="14823877" y="1299041"/>
                  </a:lnTo>
                  <a:lnTo>
                    <a:pt x="0" y="1299041"/>
                  </a:lnTo>
                  <a:close/>
                </a:path>
              </a:pathLst>
            </a:custGeom>
            <a:solidFill>
              <a:srgbClr val="000000">
                <a:alpha val="0"/>
              </a:srgbClr>
            </a:solidFill>
          </p:spPr>
          <p:txBody>
            <a:bodyPr/>
            <a:lstStyle/>
            <a:p>
              <a:endParaRPr lang="en-US"/>
            </a:p>
          </p:txBody>
        </p:sp>
        <p:sp>
          <p:nvSpPr>
            <p:cNvPr id="31" name="TextBox 31"/>
            <p:cNvSpPr txBox="1"/>
            <p:nvPr/>
          </p:nvSpPr>
          <p:spPr>
            <a:xfrm>
              <a:off x="0" y="19050"/>
              <a:ext cx="14823877" cy="1279991"/>
            </a:xfrm>
            <a:prstGeom prst="rect">
              <a:avLst/>
            </a:prstGeom>
          </p:spPr>
          <p:txBody>
            <a:bodyPr lIns="0" tIns="0" rIns="0" bIns="0" rtlCol="0" anchor="t"/>
            <a:lstStyle/>
            <a:p>
              <a:pPr algn="l">
                <a:lnSpc>
                  <a:spcPts val="3437"/>
                </a:lnSpc>
              </a:pPr>
              <a:r>
                <a:rPr lang="en-US" sz="3000" b="1" spc="-54" dirty="0">
                  <a:solidFill>
                    <a:srgbClr val="272525"/>
                  </a:solidFill>
                  <a:latin typeface="Source Serif Pro Bold"/>
                  <a:ea typeface="Source Serif Pro Bold"/>
                  <a:cs typeface="Source Serif Pro Bold"/>
                  <a:sym typeface="Source Serif Pro Bold"/>
                </a:rPr>
                <a:t>Master strategies for teaching mindful eating to individuals with diabetes</a:t>
              </a:r>
            </a:p>
          </p:txBody>
        </p:sp>
      </p:grpSp>
      <p:grpSp>
        <p:nvGrpSpPr>
          <p:cNvPr id="32" name="Group 32"/>
          <p:cNvGrpSpPr/>
          <p:nvPr/>
        </p:nvGrpSpPr>
        <p:grpSpPr>
          <a:xfrm>
            <a:off x="1794346" y="7354938"/>
            <a:ext cx="1047155" cy="38100"/>
            <a:chOff x="0" y="0"/>
            <a:chExt cx="1396207" cy="50800"/>
          </a:xfrm>
        </p:grpSpPr>
        <p:sp>
          <p:nvSpPr>
            <p:cNvPr id="33" name="Freeform 33"/>
            <p:cNvSpPr/>
            <p:nvPr/>
          </p:nvSpPr>
          <p:spPr>
            <a:xfrm>
              <a:off x="0" y="0"/>
              <a:ext cx="1396238" cy="50800"/>
            </a:xfrm>
            <a:custGeom>
              <a:avLst/>
              <a:gdLst/>
              <a:ahLst/>
              <a:cxnLst/>
              <a:rect l="l" t="t" r="r" b="b"/>
              <a:pathLst>
                <a:path w="1396238" h="50800">
                  <a:moveTo>
                    <a:pt x="0" y="25400"/>
                  </a:moveTo>
                  <a:cubicBezTo>
                    <a:pt x="0" y="11430"/>
                    <a:pt x="11430" y="0"/>
                    <a:pt x="25400" y="0"/>
                  </a:cubicBezTo>
                  <a:lnTo>
                    <a:pt x="1370838" y="0"/>
                  </a:lnTo>
                  <a:cubicBezTo>
                    <a:pt x="1384808" y="0"/>
                    <a:pt x="1396238" y="11430"/>
                    <a:pt x="1396238" y="25400"/>
                  </a:cubicBezTo>
                  <a:cubicBezTo>
                    <a:pt x="1396238" y="39370"/>
                    <a:pt x="1384808" y="50800"/>
                    <a:pt x="1370838" y="50800"/>
                  </a:cubicBezTo>
                  <a:lnTo>
                    <a:pt x="25400" y="50800"/>
                  </a:lnTo>
                  <a:cubicBezTo>
                    <a:pt x="11430" y="50800"/>
                    <a:pt x="0" y="39370"/>
                    <a:pt x="0" y="25400"/>
                  </a:cubicBezTo>
                  <a:close/>
                </a:path>
              </a:pathLst>
            </a:custGeom>
            <a:solidFill>
              <a:srgbClr val="DABADD"/>
            </a:solidFill>
          </p:spPr>
          <p:txBody>
            <a:bodyPr/>
            <a:lstStyle/>
            <a:p>
              <a:endParaRPr lang="en-US"/>
            </a:p>
          </p:txBody>
        </p:sp>
      </p:grpSp>
      <p:grpSp>
        <p:nvGrpSpPr>
          <p:cNvPr id="34" name="Group 34"/>
          <p:cNvGrpSpPr/>
          <p:nvPr/>
        </p:nvGrpSpPr>
        <p:grpSpPr>
          <a:xfrm>
            <a:off x="1154534" y="7032724"/>
            <a:ext cx="682675" cy="682675"/>
            <a:chOff x="0" y="0"/>
            <a:chExt cx="910233" cy="910233"/>
          </a:xfrm>
        </p:grpSpPr>
        <p:sp>
          <p:nvSpPr>
            <p:cNvPr id="35" name="Freeform 35"/>
            <p:cNvSpPr/>
            <p:nvPr/>
          </p:nvSpPr>
          <p:spPr>
            <a:xfrm>
              <a:off x="6350" y="6350"/>
              <a:ext cx="897509" cy="897509"/>
            </a:xfrm>
            <a:custGeom>
              <a:avLst/>
              <a:gdLst/>
              <a:ahLst/>
              <a:cxnLst/>
              <a:rect l="l" t="t" r="r" b="b"/>
              <a:pathLst>
                <a:path w="897509" h="897509">
                  <a:moveTo>
                    <a:pt x="0" y="167513"/>
                  </a:moveTo>
                  <a:cubicBezTo>
                    <a:pt x="0" y="75057"/>
                    <a:pt x="75057" y="0"/>
                    <a:pt x="167513" y="0"/>
                  </a:cubicBezTo>
                  <a:lnTo>
                    <a:pt x="729996" y="0"/>
                  </a:lnTo>
                  <a:cubicBezTo>
                    <a:pt x="822579" y="0"/>
                    <a:pt x="897509" y="75057"/>
                    <a:pt x="897509" y="167513"/>
                  </a:cubicBezTo>
                  <a:lnTo>
                    <a:pt x="897509" y="729996"/>
                  </a:lnTo>
                  <a:cubicBezTo>
                    <a:pt x="897509" y="822579"/>
                    <a:pt x="822452" y="897509"/>
                    <a:pt x="729996" y="897509"/>
                  </a:cubicBezTo>
                  <a:lnTo>
                    <a:pt x="167513" y="897509"/>
                  </a:lnTo>
                  <a:cubicBezTo>
                    <a:pt x="75057" y="897509"/>
                    <a:pt x="0" y="822452"/>
                    <a:pt x="0" y="729996"/>
                  </a:cubicBezTo>
                  <a:close/>
                </a:path>
              </a:pathLst>
            </a:custGeom>
            <a:solidFill>
              <a:srgbClr val="F4D4F7"/>
            </a:solidFill>
          </p:spPr>
          <p:txBody>
            <a:bodyPr/>
            <a:lstStyle/>
            <a:p>
              <a:endParaRPr lang="en-US"/>
            </a:p>
          </p:txBody>
        </p:sp>
        <p:sp>
          <p:nvSpPr>
            <p:cNvPr id="36" name="Freeform 36"/>
            <p:cNvSpPr/>
            <p:nvPr/>
          </p:nvSpPr>
          <p:spPr>
            <a:xfrm>
              <a:off x="0" y="0"/>
              <a:ext cx="910209" cy="910209"/>
            </a:xfrm>
            <a:custGeom>
              <a:avLst/>
              <a:gdLst/>
              <a:ahLst/>
              <a:cxnLst/>
              <a:rect l="l" t="t" r="r" b="b"/>
              <a:pathLst>
                <a:path w="910209" h="910209">
                  <a:moveTo>
                    <a:pt x="0" y="173863"/>
                  </a:moveTo>
                  <a:cubicBezTo>
                    <a:pt x="0" y="77851"/>
                    <a:pt x="77851" y="0"/>
                    <a:pt x="173863" y="0"/>
                  </a:cubicBezTo>
                  <a:lnTo>
                    <a:pt x="736346" y="0"/>
                  </a:lnTo>
                  <a:lnTo>
                    <a:pt x="736346" y="6350"/>
                  </a:lnTo>
                  <a:lnTo>
                    <a:pt x="736346" y="0"/>
                  </a:lnTo>
                  <a:lnTo>
                    <a:pt x="736346" y="6350"/>
                  </a:lnTo>
                  <a:lnTo>
                    <a:pt x="736346" y="0"/>
                  </a:lnTo>
                  <a:cubicBezTo>
                    <a:pt x="832358" y="0"/>
                    <a:pt x="910209" y="77851"/>
                    <a:pt x="910209" y="173863"/>
                  </a:cubicBezTo>
                  <a:lnTo>
                    <a:pt x="910209" y="736346"/>
                  </a:lnTo>
                  <a:lnTo>
                    <a:pt x="903859" y="736346"/>
                  </a:lnTo>
                  <a:lnTo>
                    <a:pt x="910209" y="736346"/>
                  </a:lnTo>
                  <a:cubicBezTo>
                    <a:pt x="910209" y="832358"/>
                    <a:pt x="832358" y="910209"/>
                    <a:pt x="736346" y="910209"/>
                  </a:cubicBezTo>
                  <a:lnTo>
                    <a:pt x="736346" y="903859"/>
                  </a:lnTo>
                  <a:lnTo>
                    <a:pt x="736346" y="910209"/>
                  </a:lnTo>
                  <a:lnTo>
                    <a:pt x="173863" y="910209"/>
                  </a:lnTo>
                  <a:lnTo>
                    <a:pt x="173863" y="903859"/>
                  </a:lnTo>
                  <a:lnTo>
                    <a:pt x="173863" y="910209"/>
                  </a:lnTo>
                  <a:cubicBezTo>
                    <a:pt x="77851" y="910209"/>
                    <a:pt x="0" y="832358"/>
                    <a:pt x="0" y="736346"/>
                  </a:cubicBezTo>
                  <a:lnTo>
                    <a:pt x="0" y="173863"/>
                  </a:lnTo>
                  <a:lnTo>
                    <a:pt x="6350" y="173863"/>
                  </a:lnTo>
                  <a:lnTo>
                    <a:pt x="0" y="173863"/>
                  </a:lnTo>
                  <a:moveTo>
                    <a:pt x="12700" y="173863"/>
                  </a:moveTo>
                  <a:lnTo>
                    <a:pt x="12700" y="736346"/>
                  </a:lnTo>
                  <a:lnTo>
                    <a:pt x="6350" y="736346"/>
                  </a:lnTo>
                  <a:lnTo>
                    <a:pt x="12700" y="736346"/>
                  </a:lnTo>
                  <a:cubicBezTo>
                    <a:pt x="12700" y="825373"/>
                    <a:pt x="84836" y="897509"/>
                    <a:pt x="173863" y="897509"/>
                  </a:cubicBezTo>
                  <a:lnTo>
                    <a:pt x="736346" y="897509"/>
                  </a:lnTo>
                  <a:cubicBezTo>
                    <a:pt x="825373" y="897509"/>
                    <a:pt x="897509" y="825373"/>
                    <a:pt x="897509" y="736346"/>
                  </a:cubicBezTo>
                  <a:lnTo>
                    <a:pt x="897509" y="173863"/>
                  </a:lnTo>
                  <a:lnTo>
                    <a:pt x="903859" y="173863"/>
                  </a:lnTo>
                  <a:lnTo>
                    <a:pt x="897509" y="173863"/>
                  </a:lnTo>
                  <a:cubicBezTo>
                    <a:pt x="897509" y="84836"/>
                    <a:pt x="825373" y="12700"/>
                    <a:pt x="736346"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37" name="Group 37"/>
          <p:cNvGrpSpPr/>
          <p:nvPr/>
        </p:nvGrpSpPr>
        <p:grpSpPr>
          <a:xfrm>
            <a:off x="1390278" y="7162800"/>
            <a:ext cx="211187" cy="422374"/>
            <a:chOff x="0" y="0"/>
            <a:chExt cx="281583" cy="563165"/>
          </a:xfrm>
        </p:grpSpPr>
        <p:sp>
          <p:nvSpPr>
            <p:cNvPr id="38" name="Freeform 38"/>
            <p:cNvSpPr/>
            <p:nvPr/>
          </p:nvSpPr>
          <p:spPr>
            <a:xfrm>
              <a:off x="0" y="0"/>
              <a:ext cx="281583" cy="563165"/>
            </a:xfrm>
            <a:custGeom>
              <a:avLst/>
              <a:gdLst/>
              <a:ahLst/>
              <a:cxnLst/>
              <a:rect l="l" t="t" r="r" b="b"/>
              <a:pathLst>
                <a:path w="281583" h="563165">
                  <a:moveTo>
                    <a:pt x="0" y="0"/>
                  </a:moveTo>
                  <a:lnTo>
                    <a:pt x="281583" y="0"/>
                  </a:lnTo>
                  <a:lnTo>
                    <a:pt x="281583" y="563165"/>
                  </a:lnTo>
                  <a:lnTo>
                    <a:pt x="0" y="563165"/>
                  </a:lnTo>
                  <a:close/>
                </a:path>
              </a:pathLst>
            </a:custGeom>
            <a:solidFill>
              <a:srgbClr val="000000">
                <a:alpha val="0"/>
              </a:srgbClr>
            </a:solidFill>
          </p:spPr>
          <p:txBody>
            <a:bodyPr/>
            <a:lstStyle/>
            <a:p>
              <a:endParaRPr lang="en-US"/>
            </a:p>
          </p:txBody>
        </p:sp>
        <p:sp>
          <p:nvSpPr>
            <p:cNvPr id="39" name="TextBox 39"/>
            <p:cNvSpPr txBox="1"/>
            <p:nvPr/>
          </p:nvSpPr>
          <p:spPr>
            <a:xfrm>
              <a:off x="0" y="66675"/>
              <a:ext cx="281583" cy="496490"/>
            </a:xfrm>
            <a:prstGeom prst="rect">
              <a:avLst/>
            </a:prstGeom>
          </p:spPr>
          <p:txBody>
            <a:bodyPr lIns="0" tIns="0" rIns="0" bIns="0" rtlCol="0" anchor="t"/>
            <a:lstStyle/>
            <a:p>
              <a:pPr algn="ctr">
                <a:lnSpc>
                  <a:spcPts val="3312"/>
                </a:lnSpc>
              </a:pPr>
              <a:r>
                <a:rPr lang="en-US" sz="3312" b="1" spc="-66">
                  <a:solidFill>
                    <a:srgbClr val="272525"/>
                  </a:solidFill>
                  <a:latin typeface="Source Serif Pro Bold"/>
                  <a:ea typeface="Source Serif Pro Bold"/>
                  <a:cs typeface="Source Serif Pro Bold"/>
                  <a:sym typeface="Source Serif Pro Bold"/>
                </a:rPr>
                <a:t>3</a:t>
              </a:r>
            </a:p>
          </p:txBody>
        </p:sp>
      </p:grpSp>
      <p:grpSp>
        <p:nvGrpSpPr>
          <p:cNvPr id="40" name="Group 40"/>
          <p:cNvGrpSpPr/>
          <p:nvPr/>
        </p:nvGrpSpPr>
        <p:grpSpPr>
          <a:xfrm>
            <a:off x="3141612" y="7000131"/>
            <a:ext cx="8946802" cy="974280"/>
            <a:chOff x="0" y="0"/>
            <a:chExt cx="11929070" cy="1299041"/>
          </a:xfrm>
        </p:grpSpPr>
        <p:sp>
          <p:nvSpPr>
            <p:cNvPr id="41" name="Freeform 41"/>
            <p:cNvSpPr/>
            <p:nvPr/>
          </p:nvSpPr>
          <p:spPr>
            <a:xfrm>
              <a:off x="0" y="0"/>
              <a:ext cx="11929070" cy="1299041"/>
            </a:xfrm>
            <a:custGeom>
              <a:avLst/>
              <a:gdLst/>
              <a:ahLst/>
              <a:cxnLst/>
              <a:rect l="l" t="t" r="r" b="b"/>
              <a:pathLst>
                <a:path w="11929070" h="1299041">
                  <a:moveTo>
                    <a:pt x="0" y="0"/>
                  </a:moveTo>
                  <a:lnTo>
                    <a:pt x="11929070" y="0"/>
                  </a:lnTo>
                  <a:lnTo>
                    <a:pt x="11929070" y="1299041"/>
                  </a:lnTo>
                  <a:lnTo>
                    <a:pt x="0" y="1299041"/>
                  </a:lnTo>
                  <a:close/>
                </a:path>
              </a:pathLst>
            </a:custGeom>
            <a:solidFill>
              <a:srgbClr val="000000">
                <a:alpha val="0"/>
              </a:srgbClr>
            </a:solidFill>
          </p:spPr>
          <p:txBody>
            <a:bodyPr/>
            <a:lstStyle/>
            <a:p>
              <a:endParaRPr lang="en-US"/>
            </a:p>
          </p:txBody>
        </p:sp>
        <p:sp>
          <p:nvSpPr>
            <p:cNvPr id="42" name="TextBox 42"/>
            <p:cNvSpPr txBox="1"/>
            <p:nvPr/>
          </p:nvSpPr>
          <p:spPr>
            <a:xfrm>
              <a:off x="0" y="19050"/>
              <a:ext cx="11929070" cy="1279991"/>
            </a:xfrm>
            <a:prstGeom prst="rect">
              <a:avLst/>
            </a:prstGeom>
          </p:spPr>
          <p:txBody>
            <a:bodyPr lIns="0" tIns="0" rIns="0" bIns="0" rtlCol="0" anchor="t"/>
            <a:lstStyle/>
            <a:p>
              <a:pPr algn="l">
                <a:lnSpc>
                  <a:spcPts val="3437"/>
                </a:lnSpc>
              </a:pPr>
              <a:r>
                <a:rPr lang="en-US" sz="3000" b="1" spc="-54">
                  <a:solidFill>
                    <a:srgbClr val="272525"/>
                  </a:solidFill>
                  <a:latin typeface="Source Serif Pro Bold"/>
                  <a:ea typeface="Source Serif Pro Bold"/>
                  <a:cs typeface="Source Serif Pro Bold"/>
                  <a:sym typeface="Source Serif Pro Bold"/>
                </a:rPr>
                <a:t>Incorporate mindful eating tools into professional practice of diabetes educators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45098"/>
              </a:srgbClr>
            </a:solidFill>
          </p:spPr>
          <p:txBody>
            <a:bodyPr/>
            <a:lstStyle/>
            <a:p>
              <a:endParaRPr lang="en-US"/>
            </a:p>
          </p:txBody>
        </p:sp>
      </p:grpSp>
      <p:sp>
        <p:nvSpPr>
          <p:cNvPr id="5" name="Freeform 5" descr="preencoded.png"/>
          <p:cNvSpPr/>
          <p:nvPr/>
        </p:nvSpPr>
        <p:spPr>
          <a:xfrm>
            <a:off x="-1905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7905155" y="1458516"/>
            <a:ext cx="7040612" cy="880021"/>
            <a:chOff x="0" y="0"/>
            <a:chExt cx="9387483" cy="1173362"/>
          </a:xfrm>
        </p:grpSpPr>
        <p:sp>
          <p:nvSpPr>
            <p:cNvPr id="7" name="Freeform 7"/>
            <p:cNvSpPr/>
            <p:nvPr/>
          </p:nvSpPr>
          <p:spPr>
            <a:xfrm>
              <a:off x="0" y="0"/>
              <a:ext cx="9387484" cy="1173362"/>
            </a:xfrm>
            <a:custGeom>
              <a:avLst/>
              <a:gdLst/>
              <a:ahLst/>
              <a:cxnLst/>
              <a:rect l="l" t="t" r="r" b="b"/>
              <a:pathLst>
                <a:path w="9387484" h="1173362">
                  <a:moveTo>
                    <a:pt x="0" y="0"/>
                  </a:moveTo>
                  <a:lnTo>
                    <a:pt x="9387484" y="0"/>
                  </a:lnTo>
                  <a:lnTo>
                    <a:pt x="9387484" y="1173362"/>
                  </a:lnTo>
                  <a:lnTo>
                    <a:pt x="0" y="1173362"/>
                  </a:lnTo>
                  <a:close/>
                </a:path>
              </a:pathLst>
            </a:custGeom>
            <a:solidFill>
              <a:srgbClr val="000000">
                <a:alpha val="0"/>
              </a:srgbClr>
            </a:solidFill>
          </p:spPr>
          <p:txBody>
            <a:bodyPr/>
            <a:lstStyle/>
            <a:p>
              <a:endParaRPr lang="en-US"/>
            </a:p>
          </p:txBody>
        </p:sp>
        <p:sp>
          <p:nvSpPr>
            <p:cNvPr id="8" name="TextBox 8"/>
            <p:cNvSpPr txBox="1"/>
            <p:nvPr/>
          </p:nvSpPr>
          <p:spPr>
            <a:xfrm>
              <a:off x="0" y="-19050"/>
              <a:ext cx="9387483" cy="1192412"/>
            </a:xfrm>
            <a:prstGeom prst="rect">
              <a:avLst/>
            </a:prstGeom>
          </p:spPr>
          <p:txBody>
            <a:bodyPr lIns="0" tIns="0" rIns="0" bIns="0" rtlCol="0" anchor="t"/>
            <a:lstStyle/>
            <a:p>
              <a:pPr algn="l">
                <a:lnSpc>
                  <a:spcPts val="6875"/>
                </a:lnSpc>
              </a:pPr>
              <a:r>
                <a:rPr lang="en-US" sz="5500" b="1" spc="-111">
                  <a:solidFill>
                    <a:srgbClr val="D73AD7"/>
                  </a:solidFill>
                  <a:latin typeface="Source Serif Pro Bold"/>
                  <a:ea typeface="Source Serif Pro Bold"/>
                  <a:cs typeface="Source Serif Pro Bold"/>
                  <a:sym typeface="Source Serif Pro Bold"/>
                </a:rPr>
                <a:t>About the Speaker</a:t>
              </a:r>
            </a:p>
          </p:txBody>
        </p:sp>
      </p:grpSp>
      <p:grpSp>
        <p:nvGrpSpPr>
          <p:cNvPr id="9" name="Group 9"/>
          <p:cNvGrpSpPr/>
          <p:nvPr/>
        </p:nvGrpSpPr>
        <p:grpSpPr>
          <a:xfrm>
            <a:off x="7900392" y="3118991"/>
            <a:ext cx="682675" cy="682675"/>
            <a:chOff x="0" y="0"/>
            <a:chExt cx="910233" cy="910233"/>
          </a:xfrm>
        </p:grpSpPr>
        <p:sp>
          <p:nvSpPr>
            <p:cNvPr id="10" name="Freeform 10"/>
            <p:cNvSpPr/>
            <p:nvPr/>
          </p:nvSpPr>
          <p:spPr>
            <a:xfrm>
              <a:off x="6350" y="6350"/>
              <a:ext cx="897509" cy="897509"/>
            </a:xfrm>
            <a:custGeom>
              <a:avLst/>
              <a:gdLst/>
              <a:ahLst/>
              <a:cxnLst/>
              <a:rect l="l" t="t" r="r" b="b"/>
              <a:pathLst>
                <a:path w="897509" h="897509">
                  <a:moveTo>
                    <a:pt x="0" y="167513"/>
                  </a:moveTo>
                  <a:cubicBezTo>
                    <a:pt x="0" y="75057"/>
                    <a:pt x="75057" y="0"/>
                    <a:pt x="167513" y="0"/>
                  </a:cubicBezTo>
                  <a:lnTo>
                    <a:pt x="729996" y="0"/>
                  </a:lnTo>
                  <a:cubicBezTo>
                    <a:pt x="822579" y="0"/>
                    <a:pt x="897509" y="75057"/>
                    <a:pt x="897509" y="167513"/>
                  </a:cubicBezTo>
                  <a:lnTo>
                    <a:pt x="897509" y="729996"/>
                  </a:lnTo>
                  <a:cubicBezTo>
                    <a:pt x="897509" y="822579"/>
                    <a:pt x="822452" y="897509"/>
                    <a:pt x="729996" y="897509"/>
                  </a:cubicBezTo>
                  <a:lnTo>
                    <a:pt x="167513" y="897509"/>
                  </a:lnTo>
                  <a:cubicBezTo>
                    <a:pt x="75057" y="897509"/>
                    <a:pt x="0" y="822452"/>
                    <a:pt x="0" y="729996"/>
                  </a:cubicBezTo>
                  <a:close/>
                </a:path>
              </a:pathLst>
            </a:custGeom>
            <a:solidFill>
              <a:srgbClr val="F4D4F7"/>
            </a:solidFill>
          </p:spPr>
          <p:txBody>
            <a:bodyPr/>
            <a:lstStyle/>
            <a:p>
              <a:endParaRPr lang="en-US"/>
            </a:p>
          </p:txBody>
        </p:sp>
        <p:sp>
          <p:nvSpPr>
            <p:cNvPr id="11" name="Freeform 11"/>
            <p:cNvSpPr/>
            <p:nvPr/>
          </p:nvSpPr>
          <p:spPr>
            <a:xfrm>
              <a:off x="0" y="0"/>
              <a:ext cx="910209" cy="910209"/>
            </a:xfrm>
            <a:custGeom>
              <a:avLst/>
              <a:gdLst/>
              <a:ahLst/>
              <a:cxnLst/>
              <a:rect l="l" t="t" r="r" b="b"/>
              <a:pathLst>
                <a:path w="910209" h="910209">
                  <a:moveTo>
                    <a:pt x="0" y="173863"/>
                  </a:moveTo>
                  <a:cubicBezTo>
                    <a:pt x="0" y="77851"/>
                    <a:pt x="77851" y="0"/>
                    <a:pt x="173863" y="0"/>
                  </a:cubicBezTo>
                  <a:lnTo>
                    <a:pt x="736346" y="0"/>
                  </a:lnTo>
                  <a:lnTo>
                    <a:pt x="736346" y="6350"/>
                  </a:lnTo>
                  <a:lnTo>
                    <a:pt x="736346" y="0"/>
                  </a:lnTo>
                  <a:lnTo>
                    <a:pt x="736346" y="6350"/>
                  </a:lnTo>
                  <a:lnTo>
                    <a:pt x="736346" y="0"/>
                  </a:lnTo>
                  <a:cubicBezTo>
                    <a:pt x="832358" y="0"/>
                    <a:pt x="910209" y="77851"/>
                    <a:pt x="910209" y="173863"/>
                  </a:cubicBezTo>
                  <a:lnTo>
                    <a:pt x="910209" y="736346"/>
                  </a:lnTo>
                  <a:lnTo>
                    <a:pt x="903859" y="736346"/>
                  </a:lnTo>
                  <a:lnTo>
                    <a:pt x="910209" y="736346"/>
                  </a:lnTo>
                  <a:cubicBezTo>
                    <a:pt x="910209" y="832358"/>
                    <a:pt x="832358" y="910209"/>
                    <a:pt x="736346" y="910209"/>
                  </a:cubicBezTo>
                  <a:lnTo>
                    <a:pt x="736346" y="903859"/>
                  </a:lnTo>
                  <a:lnTo>
                    <a:pt x="736346" y="910209"/>
                  </a:lnTo>
                  <a:lnTo>
                    <a:pt x="173863" y="910209"/>
                  </a:lnTo>
                  <a:lnTo>
                    <a:pt x="173863" y="903859"/>
                  </a:lnTo>
                  <a:lnTo>
                    <a:pt x="173863" y="910209"/>
                  </a:lnTo>
                  <a:cubicBezTo>
                    <a:pt x="77851" y="910209"/>
                    <a:pt x="0" y="832358"/>
                    <a:pt x="0" y="736346"/>
                  </a:cubicBezTo>
                  <a:lnTo>
                    <a:pt x="0" y="173863"/>
                  </a:lnTo>
                  <a:lnTo>
                    <a:pt x="6350" y="173863"/>
                  </a:lnTo>
                  <a:lnTo>
                    <a:pt x="0" y="173863"/>
                  </a:lnTo>
                  <a:moveTo>
                    <a:pt x="12700" y="173863"/>
                  </a:moveTo>
                  <a:lnTo>
                    <a:pt x="12700" y="736346"/>
                  </a:lnTo>
                  <a:lnTo>
                    <a:pt x="6350" y="736346"/>
                  </a:lnTo>
                  <a:lnTo>
                    <a:pt x="12700" y="736346"/>
                  </a:lnTo>
                  <a:cubicBezTo>
                    <a:pt x="12700" y="825373"/>
                    <a:pt x="84836" y="897509"/>
                    <a:pt x="173863" y="897509"/>
                  </a:cubicBezTo>
                  <a:lnTo>
                    <a:pt x="736346" y="897509"/>
                  </a:lnTo>
                  <a:cubicBezTo>
                    <a:pt x="825373" y="897509"/>
                    <a:pt x="897509" y="825373"/>
                    <a:pt x="897509" y="736346"/>
                  </a:cubicBezTo>
                  <a:lnTo>
                    <a:pt x="897509" y="173863"/>
                  </a:lnTo>
                  <a:lnTo>
                    <a:pt x="903859" y="173863"/>
                  </a:lnTo>
                  <a:lnTo>
                    <a:pt x="897509" y="173863"/>
                  </a:lnTo>
                  <a:cubicBezTo>
                    <a:pt x="897509" y="84836"/>
                    <a:pt x="825373" y="12700"/>
                    <a:pt x="736346"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12" name="Group 12"/>
          <p:cNvGrpSpPr/>
          <p:nvPr/>
        </p:nvGrpSpPr>
        <p:grpSpPr>
          <a:xfrm>
            <a:off x="8136136" y="3249066"/>
            <a:ext cx="211187" cy="422374"/>
            <a:chOff x="0" y="0"/>
            <a:chExt cx="281583" cy="563165"/>
          </a:xfrm>
        </p:grpSpPr>
        <p:sp>
          <p:nvSpPr>
            <p:cNvPr id="13" name="Freeform 13"/>
            <p:cNvSpPr/>
            <p:nvPr/>
          </p:nvSpPr>
          <p:spPr>
            <a:xfrm>
              <a:off x="0" y="0"/>
              <a:ext cx="281583" cy="563165"/>
            </a:xfrm>
            <a:custGeom>
              <a:avLst/>
              <a:gdLst/>
              <a:ahLst/>
              <a:cxnLst/>
              <a:rect l="l" t="t" r="r" b="b"/>
              <a:pathLst>
                <a:path w="281583" h="563165">
                  <a:moveTo>
                    <a:pt x="0" y="0"/>
                  </a:moveTo>
                  <a:lnTo>
                    <a:pt x="281583" y="0"/>
                  </a:lnTo>
                  <a:lnTo>
                    <a:pt x="281583" y="563165"/>
                  </a:lnTo>
                  <a:lnTo>
                    <a:pt x="0" y="563165"/>
                  </a:lnTo>
                  <a:close/>
                </a:path>
              </a:pathLst>
            </a:custGeom>
            <a:solidFill>
              <a:srgbClr val="000000">
                <a:alpha val="0"/>
              </a:srgbClr>
            </a:solidFill>
          </p:spPr>
          <p:txBody>
            <a:bodyPr/>
            <a:lstStyle/>
            <a:p>
              <a:endParaRPr lang="en-US"/>
            </a:p>
          </p:txBody>
        </p:sp>
        <p:sp>
          <p:nvSpPr>
            <p:cNvPr id="14" name="TextBox 14"/>
            <p:cNvSpPr txBox="1"/>
            <p:nvPr/>
          </p:nvSpPr>
          <p:spPr>
            <a:xfrm>
              <a:off x="0" y="-38100"/>
              <a:ext cx="281583" cy="601265"/>
            </a:xfrm>
            <a:prstGeom prst="rect">
              <a:avLst/>
            </a:prstGeom>
          </p:spPr>
          <p:txBody>
            <a:bodyPr lIns="0" tIns="0" rIns="0" bIns="0" rtlCol="0" anchor="t"/>
            <a:lstStyle/>
            <a:p>
              <a:pPr algn="ctr">
                <a:lnSpc>
                  <a:spcPts val="3312"/>
                </a:lnSpc>
              </a:pPr>
              <a:r>
                <a:rPr lang="en-US" sz="2499" b="1" spc="-66">
                  <a:solidFill>
                    <a:srgbClr val="272525"/>
                  </a:solidFill>
                  <a:latin typeface="Source Serif Pro Bold"/>
                  <a:ea typeface="Source Serif Pro Bold"/>
                  <a:cs typeface="Source Serif Pro Bold"/>
                  <a:sym typeface="Source Serif Pro Bold"/>
                </a:rPr>
                <a:t>1</a:t>
              </a:r>
            </a:p>
          </p:txBody>
        </p:sp>
      </p:grpSp>
      <p:grpSp>
        <p:nvGrpSpPr>
          <p:cNvPr id="15" name="Group 15"/>
          <p:cNvGrpSpPr/>
          <p:nvPr/>
        </p:nvGrpSpPr>
        <p:grpSpPr>
          <a:xfrm>
            <a:off x="8877449" y="3123754"/>
            <a:ext cx="3520231" cy="439936"/>
            <a:chOff x="0" y="0"/>
            <a:chExt cx="4693642" cy="586582"/>
          </a:xfrm>
        </p:grpSpPr>
        <p:sp>
          <p:nvSpPr>
            <p:cNvPr id="16" name="Freeform 16"/>
            <p:cNvSpPr/>
            <p:nvPr/>
          </p:nvSpPr>
          <p:spPr>
            <a:xfrm>
              <a:off x="0" y="0"/>
              <a:ext cx="4693642" cy="586582"/>
            </a:xfrm>
            <a:custGeom>
              <a:avLst/>
              <a:gdLst/>
              <a:ahLst/>
              <a:cxnLst/>
              <a:rect l="l" t="t" r="r" b="b"/>
              <a:pathLst>
                <a:path w="4693642" h="586582">
                  <a:moveTo>
                    <a:pt x="0" y="0"/>
                  </a:moveTo>
                  <a:lnTo>
                    <a:pt x="4693642" y="0"/>
                  </a:lnTo>
                  <a:lnTo>
                    <a:pt x="4693642" y="586582"/>
                  </a:lnTo>
                  <a:lnTo>
                    <a:pt x="0" y="586582"/>
                  </a:lnTo>
                  <a:close/>
                </a:path>
              </a:pathLst>
            </a:custGeom>
            <a:solidFill>
              <a:srgbClr val="000000">
                <a:alpha val="0"/>
              </a:srgbClr>
            </a:solidFill>
          </p:spPr>
          <p:txBody>
            <a:bodyPr/>
            <a:lstStyle/>
            <a:p>
              <a:endParaRPr lang="en-US"/>
            </a:p>
          </p:txBody>
        </p:sp>
        <p:sp>
          <p:nvSpPr>
            <p:cNvPr id="17" name="TextBox 17"/>
            <p:cNvSpPr txBox="1"/>
            <p:nvPr/>
          </p:nvSpPr>
          <p:spPr>
            <a:xfrm>
              <a:off x="0" y="-47625"/>
              <a:ext cx="4693642" cy="634207"/>
            </a:xfrm>
            <a:prstGeom prst="rect">
              <a:avLst/>
            </a:prstGeom>
          </p:spPr>
          <p:txBody>
            <a:bodyPr lIns="0" tIns="0" rIns="0" bIns="0" rtlCol="0" anchor="t"/>
            <a:lstStyle/>
            <a:p>
              <a:pPr algn="l">
                <a:lnSpc>
                  <a:spcPts val="3437"/>
                </a:lnSpc>
              </a:pPr>
              <a:r>
                <a:rPr lang="en-US" sz="2499" b="1" spc="-54">
                  <a:solidFill>
                    <a:srgbClr val="272525"/>
                  </a:solidFill>
                  <a:latin typeface="Source Serif Pro Bold"/>
                  <a:ea typeface="Source Serif Pro Bold"/>
                  <a:cs typeface="Source Serif Pro Bold"/>
                  <a:sym typeface="Source Serif Pro Bold"/>
                </a:rPr>
                <a:t>Credentials</a:t>
              </a:r>
            </a:p>
          </p:txBody>
        </p:sp>
      </p:grpSp>
      <p:grpSp>
        <p:nvGrpSpPr>
          <p:cNvPr id="18" name="Group 18"/>
          <p:cNvGrpSpPr/>
          <p:nvPr/>
        </p:nvGrpSpPr>
        <p:grpSpPr>
          <a:xfrm>
            <a:off x="8877449" y="3743176"/>
            <a:ext cx="3545979" cy="1915120"/>
            <a:chOff x="0" y="0"/>
            <a:chExt cx="4727972" cy="2553493"/>
          </a:xfrm>
        </p:grpSpPr>
        <p:sp>
          <p:nvSpPr>
            <p:cNvPr id="19" name="Freeform 19"/>
            <p:cNvSpPr/>
            <p:nvPr/>
          </p:nvSpPr>
          <p:spPr>
            <a:xfrm>
              <a:off x="0" y="0"/>
              <a:ext cx="4727972" cy="2553493"/>
            </a:xfrm>
            <a:custGeom>
              <a:avLst/>
              <a:gdLst/>
              <a:ahLst/>
              <a:cxnLst/>
              <a:rect l="l" t="t" r="r" b="b"/>
              <a:pathLst>
                <a:path w="4727972" h="2553493">
                  <a:moveTo>
                    <a:pt x="0" y="0"/>
                  </a:moveTo>
                  <a:lnTo>
                    <a:pt x="4727972" y="0"/>
                  </a:lnTo>
                  <a:lnTo>
                    <a:pt x="4727972" y="2553493"/>
                  </a:lnTo>
                  <a:lnTo>
                    <a:pt x="0" y="2553493"/>
                  </a:lnTo>
                  <a:close/>
                </a:path>
              </a:pathLst>
            </a:custGeom>
            <a:solidFill>
              <a:srgbClr val="000000">
                <a:alpha val="0"/>
              </a:srgbClr>
            </a:solidFill>
          </p:spPr>
          <p:txBody>
            <a:bodyPr/>
            <a:lstStyle/>
            <a:p>
              <a:endParaRPr lang="en-US"/>
            </a:p>
          </p:txBody>
        </p:sp>
        <p:sp>
          <p:nvSpPr>
            <p:cNvPr id="20" name="TextBox 20"/>
            <p:cNvSpPr txBox="1"/>
            <p:nvPr/>
          </p:nvSpPr>
          <p:spPr>
            <a:xfrm>
              <a:off x="0" y="-76200"/>
              <a:ext cx="4727972" cy="2629693"/>
            </a:xfrm>
            <a:prstGeom prst="rect">
              <a:avLst/>
            </a:prstGeom>
          </p:spPr>
          <p:txBody>
            <a:bodyPr lIns="0" tIns="0" rIns="0" bIns="0" rtlCol="0" anchor="t"/>
            <a:lstStyle/>
            <a:p>
              <a:pPr algn="l">
                <a:lnSpc>
                  <a:spcPts val="3749"/>
                </a:lnSpc>
              </a:pPr>
              <a:r>
                <a:rPr lang="en-US" sz="2499" spc="-47" dirty="0">
                  <a:solidFill>
                    <a:srgbClr val="272525"/>
                  </a:solidFill>
                  <a:latin typeface="Source Sans Pro"/>
                  <a:ea typeface="Source Sans Pro"/>
                  <a:cs typeface="Source Sans Pro"/>
                  <a:sym typeface="Source Sans Pro"/>
                </a:rPr>
                <a:t>Registered Dietitian Nutritionist (RDN) and Certified Diabetes Care and Education Specialist (CDCES)</a:t>
              </a:r>
            </a:p>
          </p:txBody>
        </p:sp>
      </p:grpSp>
      <p:grpSp>
        <p:nvGrpSpPr>
          <p:cNvPr id="21" name="Group 21"/>
          <p:cNvGrpSpPr/>
          <p:nvPr/>
        </p:nvGrpSpPr>
        <p:grpSpPr>
          <a:xfrm>
            <a:off x="12717810" y="3118991"/>
            <a:ext cx="682675" cy="682675"/>
            <a:chOff x="0" y="0"/>
            <a:chExt cx="910233" cy="910233"/>
          </a:xfrm>
        </p:grpSpPr>
        <p:sp>
          <p:nvSpPr>
            <p:cNvPr id="22" name="Freeform 22"/>
            <p:cNvSpPr/>
            <p:nvPr/>
          </p:nvSpPr>
          <p:spPr>
            <a:xfrm>
              <a:off x="6350" y="6350"/>
              <a:ext cx="897509" cy="897509"/>
            </a:xfrm>
            <a:custGeom>
              <a:avLst/>
              <a:gdLst/>
              <a:ahLst/>
              <a:cxnLst/>
              <a:rect l="l" t="t" r="r" b="b"/>
              <a:pathLst>
                <a:path w="897509" h="897509">
                  <a:moveTo>
                    <a:pt x="0" y="167513"/>
                  </a:moveTo>
                  <a:cubicBezTo>
                    <a:pt x="0" y="75057"/>
                    <a:pt x="75057" y="0"/>
                    <a:pt x="167513" y="0"/>
                  </a:cubicBezTo>
                  <a:lnTo>
                    <a:pt x="729996" y="0"/>
                  </a:lnTo>
                  <a:cubicBezTo>
                    <a:pt x="822579" y="0"/>
                    <a:pt x="897509" y="75057"/>
                    <a:pt x="897509" y="167513"/>
                  </a:cubicBezTo>
                  <a:lnTo>
                    <a:pt x="897509" y="729996"/>
                  </a:lnTo>
                  <a:cubicBezTo>
                    <a:pt x="897509" y="822579"/>
                    <a:pt x="822452" y="897509"/>
                    <a:pt x="729996" y="897509"/>
                  </a:cubicBezTo>
                  <a:lnTo>
                    <a:pt x="167513" y="897509"/>
                  </a:lnTo>
                  <a:cubicBezTo>
                    <a:pt x="75057" y="897509"/>
                    <a:pt x="0" y="822452"/>
                    <a:pt x="0" y="729996"/>
                  </a:cubicBezTo>
                  <a:close/>
                </a:path>
              </a:pathLst>
            </a:custGeom>
            <a:solidFill>
              <a:srgbClr val="F4D4F7"/>
            </a:solidFill>
          </p:spPr>
          <p:txBody>
            <a:bodyPr/>
            <a:lstStyle/>
            <a:p>
              <a:endParaRPr lang="en-US"/>
            </a:p>
          </p:txBody>
        </p:sp>
        <p:sp>
          <p:nvSpPr>
            <p:cNvPr id="23" name="Freeform 23"/>
            <p:cNvSpPr/>
            <p:nvPr/>
          </p:nvSpPr>
          <p:spPr>
            <a:xfrm>
              <a:off x="0" y="0"/>
              <a:ext cx="910209" cy="910209"/>
            </a:xfrm>
            <a:custGeom>
              <a:avLst/>
              <a:gdLst/>
              <a:ahLst/>
              <a:cxnLst/>
              <a:rect l="l" t="t" r="r" b="b"/>
              <a:pathLst>
                <a:path w="910209" h="910209">
                  <a:moveTo>
                    <a:pt x="0" y="173863"/>
                  </a:moveTo>
                  <a:cubicBezTo>
                    <a:pt x="0" y="77851"/>
                    <a:pt x="77851" y="0"/>
                    <a:pt x="173863" y="0"/>
                  </a:cubicBezTo>
                  <a:lnTo>
                    <a:pt x="736346" y="0"/>
                  </a:lnTo>
                  <a:lnTo>
                    <a:pt x="736346" y="6350"/>
                  </a:lnTo>
                  <a:lnTo>
                    <a:pt x="736346" y="0"/>
                  </a:lnTo>
                  <a:lnTo>
                    <a:pt x="736346" y="6350"/>
                  </a:lnTo>
                  <a:lnTo>
                    <a:pt x="736346" y="0"/>
                  </a:lnTo>
                  <a:cubicBezTo>
                    <a:pt x="832358" y="0"/>
                    <a:pt x="910209" y="77851"/>
                    <a:pt x="910209" y="173863"/>
                  </a:cubicBezTo>
                  <a:lnTo>
                    <a:pt x="910209" y="736346"/>
                  </a:lnTo>
                  <a:lnTo>
                    <a:pt x="903859" y="736346"/>
                  </a:lnTo>
                  <a:lnTo>
                    <a:pt x="910209" y="736346"/>
                  </a:lnTo>
                  <a:cubicBezTo>
                    <a:pt x="910209" y="832358"/>
                    <a:pt x="832358" y="910209"/>
                    <a:pt x="736346" y="910209"/>
                  </a:cubicBezTo>
                  <a:lnTo>
                    <a:pt x="736346" y="903859"/>
                  </a:lnTo>
                  <a:lnTo>
                    <a:pt x="736346" y="910209"/>
                  </a:lnTo>
                  <a:lnTo>
                    <a:pt x="173863" y="910209"/>
                  </a:lnTo>
                  <a:lnTo>
                    <a:pt x="173863" y="903859"/>
                  </a:lnTo>
                  <a:lnTo>
                    <a:pt x="173863" y="910209"/>
                  </a:lnTo>
                  <a:cubicBezTo>
                    <a:pt x="77851" y="910209"/>
                    <a:pt x="0" y="832358"/>
                    <a:pt x="0" y="736346"/>
                  </a:cubicBezTo>
                  <a:lnTo>
                    <a:pt x="0" y="173863"/>
                  </a:lnTo>
                  <a:lnTo>
                    <a:pt x="6350" y="173863"/>
                  </a:lnTo>
                  <a:lnTo>
                    <a:pt x="0" y="173863"/>
                  </a:lnTo>
                  <a:moveTo>
                    <a:pt x="12700" y="173863"/>
                  </a:moveTo>
                  <a:lnTo>
                    <a:pt x="12700" y="736346"/>
                  </a:lnTo>
                  <a:lnTo>
                    <a:pt x="6350" y="736346"/>
                  </a:lnTo>
                  <a:lnTo>
                    <a:pt x="12700" y="736346"/>
                  </a:lnTo>
                  <a:cubicBezTo>
                    <a:pt x="12700" y="825373"/>
                    <a:pt x="84836" y="897509"/>
                    <a:pt x="173863" y="897509"/>
                  </a:cubicBezTo>
                  <a:lnTo>
                    <a:pt x="736346" y="897509"/>
                  </a:lnTo>
                  <a:cubicBezTo>
                    <a:pt x="825373" y="897509"/>
                    <a:pt x="897509" y="825373"/>
                    <a:pt x="897509" y="736346"/>
                  </a:cubicBezTo>
                  <a:lnTo>
                    <a:pt x="897509" y="173863"/>
                  </a:lnTo>
                  <a:lnTo>
                    <a:pt x="903859" y="173863"/>
                  </a:lnTo>
                  <a:lnTo>
                    <a:pt x="897509" y="173863"/>
                  </a:lnTo>
                  <a:cubicBezTo>
                    <a:pt x="897509" y="84836"/>
                    <a:pt x="825373" y="12700"/>
                    <a:pt x="736346"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24" name="Group 24"/>
          <p:cNvGrpSpPr/>
          <p:nvPr/>
        </p:nvGrpSpPr>
        <p:grpSpPr>
          <a:xfrm>
            <a:off x="12953554" y="3249066"/>
            <a:ext cx="211188" cy="422374"/>
            <a:chOff x="0" y="0"/>
            <a:chExt cx="281583" cy="563165"/>
          </a:xfrm>
        </p:grpSpPr>
        <p:sp>
          <p:nvSpPr>
            <p:cNvPr id="25" name="Freeform 25"/>
            <p:cNvSpPr/>
            <p:nvPr/>
          </p:nvSpPr>
          <p:spPr>
            <a:xfrm>
              <a:off x="0" y="0"/>
              <a:ext cx="281583" cy="563165"/>
            </a:xfrm>
            <a:custGeom>
              <a:avLst/>
              <a:gdLst/>
              <a:ahLst/>
              <a:cxnLst/>
              <a:rect l="l" t="t" r="r" b="b"/>
              <a:pathLst>
                <a:path w="281583" h="563165">
                  <a:moveTo>
                    <a:pt x="0" y="0"/>
                  </a:moveTo>
                  <a:lnTo>
                    <a:pt x="281583" y="0"/>
                  </a:lnTo>
                  <a:lnTo>
                    <a:pt x="281583" y="563165"/>
                  </a:lnTo>
                  <a:lnTo>
                    <a:pt x="0" y="563165"/>
                  </a:lnTo>
                  <a:close/>
                </a:path>
              </a:pathLst>
            </a:custGeom>
            <a:solidFill>
              <a:srgbClr val="000000">
                <a:alpha val="0"/>
              </a:srgbClr>
            </a:solidFill>
          </p:spPr>
          <p:txBody>
            <a:bodyPr/>
            <a:lstStyle/>
            <a:p>
              <a:endParaRPr lang="en-US"/>
            </a:p>
          </p:txBody>
        </p:sp>
        <p:sp>
          <p:nvSpPr>
            <p:cNvPr id="26" name="TextBox 26"/>
            <p:cNvSpPr txBox="1"/>
            <p:nvPr/>
          </p:nvSpPr>
          <p:spPr>
            <a:xfrm>
              <a:off x="0" y="-38100"/>
              <a:ext cx="281583" cy="601265"/>
            </a:xfrm>
            <a:prstGeom prst="rect">
              <a:avLst/>
            </a:prstGeom>
          </p:spPr>
          <p:txBody>
            <a:bodyPr lIns="0" tIns="0" rIns="0" bIns="0" rtlCol="0" anchor="t"/>
            <a:lstStyle/>
            <a:p>
              <a:pPr algn="ctr">
                <a:lnSpc>
                  <a:spcPts val="3312"/>
                </a:lnSpc>
              </a:pPr>
              <a:r>
                <a:rPr lang="en-US" sz="2499" b="1" spc="-66">
                  <a:solidFill>
                    <a:srgbClr val="272525"/>
                  </a:solidFill>
                  <a:latin typeface="Source Serif Pro Bold"/>
                  <a:ea typeface="Source Serif Pro Bold"/>
                  <a:cs typeface="Source Serif Pro Bold"/>
                  <a:sym typeface="Source Serif Pro Bold"/>
                </a:rPr>
                <a:t>2</a:t>
              </a:r>
            </a:p>
          </p:txBody>
        </p:sp>
      </p:grpSp>
      <p:grpSp>
        <p:nvGrpSpPr>
          <p:cNvPr id="27" name="Group 27"/>
          <p:cNvGrpSpPr/>
          <p:nvPr/>
        </p:nvGrpSpPr>
        <p:grpSpPr>
          <a:xfrm>
            <a:off x="13694866" y="3123754"/>
            <a:ext cx="3520231" cy="439936"/>
            <a:chOff x="0" y="0"/>
            <a:chExt cx="4693642" cy="586582"/>
          </a:xfrm>
        </p:grpSpPr>
        <p:sp>
          <p:nvSpPr>
            <p:cNvPr id="28" name="Freeform 28"/>
            <p:cNvSpPr/>
            <p:nvPr/>
          </p:nvSpPr>
          <p:spPr>
            <a:xfrm>
              <a:off x="0" y="0"/>
              <a:ext cx="4693642" cy="586582"/>
            </a:xfrm>
            <a:custGeom>
              <a:avLst/>
              <a:gdLst/>
              <a:ahLst/>
              <a:cxnLst/>
              <a:rect l="l" t="t" r="r" b="b"/>
              <a:pathLst>
                <a:path w="4693642" h="586582">
                  <a:moveTo>
                    <a:pt x="0" y="0"/>
                  </a:moveTo>
                  <a:lnTo>
                    <a:pt x="4693642" y="0"/>
                  </a:lnTo>
                  <a:lnTo>
                    <a:pt x="4693642" y="586582"/>
                  </a:lnTo>
                  <a:lnTo>
                    <a:pt x="0" y="586582"/>
                  </a:lnTo>
                  <a:close/>
                </a:path>
              </a:pathLst>
            </a:custGeom>
            <a:solidFill>
              <a:srgbClr val="000000">
                <a:alpha val="0"/>
              </a:srgbClr>
            </a:solidFill>
          </p:spPr>
          <p:txBody>
            <a:bodyPr/>
            <a:lstStyle/>
            <a:p>
              <a:endParaRPr lang="en-US"/>
            </a:p>
          </p:txBody>
        </p:sp>
        <p:sp>
          <p:nvSpPr>
            <p:cNvPr id="29" name="TextBox 29"/>
            <p:cNvSpPr txBox="1"/>
            <p:nvPr/>
          </p:nvSpPr>
          <p:spPr>
            <a:xfrm>
              <a:off x="0" y="-47625"/>
              <a:ext cx="4693642" cy="634207"/>
            </a:xfrm>
            <a:prstGeom prst="rect">
              <a:avLst/>
            </a:prstGeom>
          </p:spPr>
          <p:txBody>
            <a:bodyPr lIns="0" tIns="0" rIns="0" bIns="0" rtlCol="0" anchor="t"/>
            <a:lstStyle/>
            <a:p>
              <a:pPr algn="l">
                <a:lnSpc>
                  <a:spcPts val="3437"/>
                </a:lnSpc>
              </a:pPr>
              <a:r>
                <a:rPr lang="en-US" sz="2499" b="1" spc="-54">
                  <a:solidFill>
                    <a:srgbClr val="272525"/>
                  </a:solidFill>
                  <a:latin typeface="Source Serif Pro Bold"/>
                  <a:ea typeface="Source Serif Pro Bold"/>
                  <a:cs typeface="Source Serif Pro Bold"/>
                  <a:sym typeface="Source Serif Pro Bold"/>
                </a:rPr>
                <a:t>Experience</a:t>
              </a:r>
            </a:p>
          </p:txBody>
        </p:sp>
      </p:grpSp>
      <p:grpSp>
        <p:nvGrpSpPr>
          <p:cNvPr id="30" name="Group 30"/>
          <p:cNvGrpSpPr/>
          <p:nvPr/>
        </p:nvGrpSpPr>
        <p:grpSpPr>
          <a:xfrm>
            <a:off x="13694866" y="3743176"/>
            <a:ext cx="3545979" cy="957560"/>
            <a:chOff x="0" y="0"/>
            <a:chExt cx="4727972" cy="1276747"/>
          </a:xfrm>
        </p:grpSpPr>
        <p:sp>
          <p:nvSpPr>
            <p:cNvPr id="31" name="Freeform 31"/>
            <p:cNvSpPr/>
            <p:nvPr/>
          </p:nvSpPr>
          <p:spPr>
            <a:xfrm>
              <a:off x="0" y="0"/>
              <a:ext cx="4727972" cy="1276747"/>
            </a:xfrm>
            <a:custGeom>
              <a:avLst/>
              <a:gdLst/>
              <a:ahLst/>
              <a:cxnLst/>
              <a:rect l="l" t="t" r="r" b="b"/>
              <a:pathLst>
                <a:path w="4727972" h="1276747">
                  <a:moveTo>
                    <a:pt x="0" y="0"/>
                  </a:moveTo>
                  <a:lnTo>
                    <a:pt x="4727972" y="0"/>
                  </a:lnTo>
                  <a:lnTo>
                    <a:pt x="4727972" y="1276747"/>
                  </a:lnTo>
                  <a:lnTo>
                    <a:pt x="0" y="1276747"/>
                  </a:lnTo>
                  <a:close/>
                </a:path>
              </a:pathLst>
            </a:custGeom>
            <a:solidFill>
              <a:srgbClr val="000000">
                <a:alpha val="0"/>
              </a:srgbClr>
            </a:solidFill>
          </p:spPr>
          <p:txBody>
            <a:bodyPr/>
            <a:lstStyle/>
            <a:p>
              <a:endParaRPr lang="en-US"/>
            </a:p>
          </p:txBody>
        </p:sp>
        <p:sp>
          <p:nvSpPr>
            <p:cNvPr id="32" name="TextBox 32"/>
            <p:cNvSpPr txBox="1"/>
            <p:nvPr/>
          </p:nvSpPr>
          <p:spPr>
            <a:xfrm>
              <a:off x="0" y="-76200"/>
              <a:ext cx="4727972" cy="1352947"/>
            </a:xfrm>
            <a:prstGeom prst="rect">
              <a:avLst/>
            </a:prstGeom>
          </p:spPr>
          <p:txBody>
            <a:bodyPr lIns="0" tIns="0" rIns="0" bIns="0" rtlCol="0" anchor="t"/>
            <a:lstStyle/>
            <a:p>
              <a:pPr algn="l">
                <a:lnSpc>
                  <a:spcPts val="3749"/>
                </a:lnSpc>
              </a:pPr>
              <a:r>
                <a:rPr lang="en-US" sz="2499" spc="-47">
                  <a:solidFill>
                    <a:srgbClr val="272525"/>
                  </a:solidFill>
                  <a:latin typeface="Source Sans Pro"/>
                  <a:ea typeface="Source Sans Pro"/>
                  <a:cs typeface="Source Sans Pro"/>
                  <a:sym typeface="Source Sans Pro"/>
                </a:rPr>
                <a:t>Working in Endocrinology at Cook County Health, Chicago</a:t>
              </a:r>
            </a:p>
          </p:txBody>
        </p:sp>
      </p:grpSp>
      <p:grpSp>
        <p:nvGrpSpPr>
          <p:cNvPr id="33" name="Group 33"/>
          <p:cNvGrpSpPr/>
          <p:nvPr/>
        </p:nvGrpSpPr>
        <p:grpSpPr>
          <a:xfrm>
            <a:off x="7900392" y="6289179"/>
            <a:ext cx="682675" cy="682675"/>
            <a:chOff x="0" y="0"/>
            <a:chExt cx="910233" cy="910233"/>
          </a:xfrm>
        </p:grpSpPr>
        <p:sp>
          <p:nvSpPr>
            <p:cNvPr id="34" name="Freeform 34"/>
            <p:cNvSpPr/>
            <p:nvPr/>
          </p:nvSpPr>
          <p:spPr>
            <a:xfrm>
              <a:off x="6350" y="6350"/>
              <a:ext cx="897509" cy="897509"/>
            </a:xfrm>
            <a:custGeom>
              <a:avLst/>
              <a:gdLst/>
              <a:ahLst/>
              <a:cxnLst/>
              <a:rect l="l" t="t" r="r" b="b"/>
              <a:pathLst>
                <a:path w="897509" h="897509">
                  <a:moveTo>
                    <a:pt x="0" y="167513"/>
                  </a:moveTo>
                  <a:cubicBezTo>
                    <a:pt x="0" y="75057"/>
                    <a:pt x="75057" y="0"/>
                    <a:pt x="167513" y="0"/>
                  </a:cubicBezTo>
                  <a:lnTo>
                    <a:pt x="729996" y="0"/>
                  </a:lnTo>
                  <a:cubicBezTo>
                    <a:pt x="822579" y="0"/>
                    <a:pt x="897509" y="75057"/>
                    <a:pt x="897509" y="167513"/>
                  </a:cubicBezTo>
                  <a:lnTo>
                    <a:pt x="897509" y="729996"/>
                  </a:lnTo>
                  <a:cubicBezTo>
                    <a:pt x="897509" y="822579"/>
                    <a:pt x="822452" y="897509"/>
                    <a:pt x="729996" y="897509"/>
                  </a:cubicBezTo>
                  <a:lnTo>
                    <a:pt x="167513" y="897509"/>
                  </a:lnTo>
                  <a:cubicBezTo>
                    <a:pt x="75057" y="897509"/>
                    <a:pt x="0" y="822452"/>
                    <a:pt x="0" y="729996"/>
                  </a:cubicBezTo>
                  <a:close/>
                </a:path>
              </a:pathLst>
            </a:custGeom>
            <a:solidFill>
              <a:srgbClr val="F4D4F7"/>
            </a:solidFill>
          </p:spPr>
          <p:txBody>
            <a:bodyPr/>
            <a:lstStyle/>
            <a:p>
              <a:endParaRPr lang="en-US"/>
            </a:p>
          </p:txBody>
        </p:sp>
        <p:sp>
          <p:nvSpPr>
            <p:cNvPr id="35" name="Freeform 35"/>
            <p:cNvSpPr/>
            <p:nvPr/>
          </p:nvSpPr>
          <p:spPr>
            <a:xfrm>
              <a:off x="0" y="0"/>
              <a:ext cx="910209" cy="910209"/>
            </a:xfrm>
            <a:custGeom>
              <a:avLst/>
              <a:gdLst/>
              <a:ahLst/>
              <a:cxnLst/>
              <a:rect l="l" t="t" r="r" b="b"/>
              <a:pathLst>
                <a:path w="910209" h="910209">
                  <a:moveTo>
                    <a:pt x="0" y="173863"/>
                  </a:moveTo>
                  <a:cubicBezTo>
                    <a:pt x="0" y="77851"/>
                    <a:pt x="77851" y="0"/>
                    <a:pt x="173863" y="0"/>
                  </a:cubicBezTo>
                  <a:lnTo>
                    <a:pt x="736346" y="0"/>
                  </a:lnTo>
                  <a:lnTo>
                    <a:pt x="736346" y="6350"/>
                  </a:lnTo>
                  <a:lnTo>
                    <a:pt x="736346" y="0"/>
                  </a:lnTo>
                  <a:lnTo>
                    <a:pt x="736346" y="6350"/>
                  </a:lnTo>
                  <a:lnTo>
                    <a:pt x="736346" y="0"/>
                  </a:lnTo>
                  <a:cubicBezTo>
                    <a:pt x="832358" y="0"/>
                    <a:pt x="910209" y="77851"/>
                    <a:pt x="910209" y="173863"/>
                  </a:cubicBezTo>
                  <a:lnTo>
                    <a:pt x="910209" y="736346"/>
                  </a:lnTo>
                  <a:lnTo>
                    <a:pt x="903859" y="736346"/>
                  </a:lnTo>
                  <a:lnTo>
                    <a:pt x="910209" y="736346"/>
                  </a:lnTo>
                  <a:cubicBezTo>
                    <a:pt x="910209" y="832358"/>
                    <a:pt x="832358" y="910209"/>
                    <a:pt x="736346" y="910209"/>
                  </a:cubicBezTo>
                  <a:lnTo>
                    <a:pt x="736346" y="903859"/>
                  </a:lnTo>
                  <a:lnTo>
                    <a:pt x="736346" y="910209"/>
                  </a:lnTo>
                  <a:lnTo>
                    <a:pt x="173863" y="910209"/>
                  </a:lnTo>
                  <a:lnTo>
                    <a:pt x="173863" y="903859"/>
                  </a:lnTo>
                  <a:lnTo>
                    <a:pt x="173863" y="910209"/>
                  </a:lnTo>
                  <a:cubicBezTo>
                    <a:pt x="77851" y="910209"/>
                    <a:pt x="0" y="832358"/>
                    <a:pt x="0" y="736346"/>
                  </a:cubicBezTo>
                  <a:lnTo>
                    <a:pt x="0" y="173863"/>
                  </a:lnTo>
                  <a:lnTo>
                    <a:pt x="6350" y="173863"/>
                  </a:lnTo>
                  <a:lnTo>
                    <a:pt x="0" y="173863"/>
                  </a:lnTo>
                  <a:moveTo>
                    <a:pt x="12700" y="173863"/>
                  </a:moveTo>
                  <a:lnTo>
                    <a:pt x="12700" y="736346"/>
                  </a:lnTo>
                  <a:lnTo>
                    <a:pt x="6350" y="736346"/>
                  </a:lnTo>
                  <a:lnTo>
                    <a:pt x="12700" y="736346"/>
                  </a:lnTo>
                  <a:cubicBezTo>
                    <a:pt x="12700" y="825373"/>
                    <a:pt x="84836" y="897509"/>
                    <a:pt x="173863" y="897509"/>
                  </a:cubicBezTo>
                  <a:lnTo>
                    <a:pt x="736346" y="897509"/>
                  </a:lnTo>
                  <a:cubicBezTo>
                    <a:pt x="825373" y="897509"/>
                    <a:pt x="897509" y="825373"/>
                    <a:pt x="897509" y="736346"/>
                  </a:cubicBezTo>
                  <a:lnTo>
                    <a:pt x="897509" y="173863"/>
                  </a:lnTo>
                  <a:lnTo>
                    <a:pt x="903859" y="173863"/>
                  </a:lnTo>
                  <a:lnTo>
                    <a:pt x="897509" y="173863"/>
                  </a:lnTo>
                  <a:cubicBezTo>
                    <a:pt x="897509" y="84836"/>
                    <a:pt x="825373" y="12700"/>
                    <a:pt x="736346"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36" name="Group 36"/>
          <p:cNvGrpSpPr/>
          <p:nvPr/>
        </p:nvGrpSpPr>
        <p:grpSpPr>
          <a:xfrm>
            <a:off x="8136136" y="6419255"/>
            <a:ext cx="211187" cy="422374"/>
            <a:chOff x="0" y="0"/>
            <a:chExt cx="281583" cy="563165"/>
          </a:xfrm>
        </p:grpSpPr>
        <p:sp>
          <p:nvSpPr>
            <p:cNvPr id="37" name="Freeform 37"/>
            <p:cNvSpPr/>
            <p:nvPr/>
          </p:nvSpPr>
          <p:spPr>
            <a:xfrm>
              <a:off x="0" y="0"/>
              <a:ext cx="281583" cy="563165"/>
            </a:xfrm>
            <a:custGeom>
              <a:avLst/>
              <a:gdLst/>
              <a:ahLst/>
              <a:cxnLst/>
              <a:rect l="l" t="t" r="r" b="b"/>
              <a:pathLst>
                <a:path w="281583" h="563165">
                  <a:moveTo>
                    <a:pt x="0" y="0"/>
                  </a:moveTo>
                  <a:lnTo>
                    <a:pt x="281583" y="0"/>
                  </a:lnTo>
                  <a:lnTo>
                    <a:pt x="281583" y="563165"/>
                  </a:lnTo>
                  <a:lnTo>
                    <a:pt x="0" y="563165"/>
                  </a:lnTo>
                  <a:close/>
                </a:path>
              </a:pathLst>
            </a:custGeom>
            <a:solidFill>
              <a:srgbClr val="000000">
                <a:alpha val="0"/>
              </a:srgbClr>
            </a:solidFill>
          </p:spPr>
          <p:txBody>
            <a:bodyPr/>
            <a:lstStyle/>
            <a:p>
              <a:endParaRPr lang="en-US"/>
            </a:p>
          </p:txBody>
        </p:sp>
        <p:sp>
          <p:nvSpPr>
            <p:cNvPr id="38" name="TextBox 38"/>
            <p:cNvSpPr txBox="1"/>
            <p:nvPr/>
          </p:nvSpPr>
          <p:spPr>
            <a:xfrm>
              <a:off x="0" y="-38100"/>
              <a:ext cx="281583" cy="601265"/>
            </a:xfrm>
            <a:prstGeom prst="rect">
              <a:avLst/>
            </a:prstGeom>
          </p:spPr>
          <p:txBody>
            <a:bodyPr lIns="0" tIns="0" rIns="0" bIns="0" rtlCol="0" anchor="t"/>
            <a:lstStyle/>
            <a:p>
              <a:pPr algn="ctr">
                <a:lnSpc>
                  <a:spcPts val="3312"/>
                </a:lnSpc>
              </a:pPr>
              <a:r>
                <a:rPr lang="en-US" sz="2499" b="1" spc="-66">
                  <a:solidFill>
                    <a:srgbClr val="272525"/>
                  </a:solidFill>
                  <a:latin typeface="Source Serif Pro Bold"/>
                  <a:ea typeface="Source Serif Pro Bold"/>
                  <a:cs typeface="Source Serif Pro Bold"/>
                  <a:sym typeface="Source Serif Pro Bold"/>
                </a:rPr>
                <a:t>3</a:t>
              </a:r>
            </a:p>
          </p:txBody>
        </p:sp>
      </p:grpSp>
      <p:grpSp>
        <p:nvGrpSpPr>
          <p:cNvPr id="39" name="Group 39"/>
          <p:cNvGrpSpPr/>
          <p:nvPr/>
        </p:nvGrpSpPr>
        <p:grpSpPr>
          <a:xfrm>
            <a:off x="8877449" y="6293941"/>
            <a:ext cx="3520231" cy="439936"/>
            <a:chOff x="0" y="0"/>
            <a:chExt cx="4693642" cy="586582"/>
          </a:xfrm>
        </p:grpSpPr>
        <p:sp>
          <p:nvSpPr>
            <p:cNvPr id="40" name="Freeform 40"/>
            <p:cNvSpPr/>
            <p:nvPr/>
          </p:nvSpPr>
          <p:spPr>
            <a:xfrm>
              <a:off x="0" y="0"/>
              <a:ext cx="4693642" cy="586582"/>
            </a:xfrm>
            <a:custGeom>
              <a:avLst/>
              <a:gdLst/>
              <a:ahLst/>
              <a:cxnLst/>
              <a:rect l="l" t="t" r="r" b="b"/>
              <a:pathLst>
                <a:path w="4693642" h="586582">
                  <a:moveTo>
                    <a:pt x="0" y="0"/>
                  </a:moveTo>
                  <a:lnTo>
                    <a:pt x="4693642" y="0"/>
                  </a:lnTo>
                  <a:lnTo>
                    <a:pt x="4693642" y="586582"/>
                  </a:lnTo>
                  <a:lnTo>
                    <a:pt x="0" y="586582"/>
                  </a:lnTo>
                  <a:close/>
                </a:path>
              </a:pathLst>
            </a:custGeom>
            <a:solidFill>
              <a:srgbClr val="000000">
                <a:alpha val="0"/>
              </a:srgbClr>
            </a:solidFill>
          </p:spPr>
          <p:txBody>
            <a:bodyPr/>
            <a:lstStyle/>
            <a:p>
              <a:endParaRPr lang="en-US"/>
            </a:p>
          </p:txBody>
        </p:sp>
        <p:sp>
          <p:nvSpPr>
            <p:cNvPr id="41" name="TextBox 41"/>
            <p:cNvSpPr txBox="1"/>
            <p:nvPr/>
          </p:nvSpPr>
          <p:spPr>
            <a:xfrm>
              <a:off x="0" y="-47625"/>
              <a:ext cx="4693642" cy="634207"/>
            </a:xfrm>
            <a:prstGeom prst="rect">
              <a:avLst/>
            </a:prstGeom>
          </p:spPr>
          <p:txBody>
            <a:bodyPr lIns="0" tIns="0" rIns="0" bIns="0" rtlCol="0" anchor="t"/>
            <a:lstStyle/>
            <a:p>
              <a:pPr algn="l">
                <a:lnSpc>
                  <a:spcPts val="3437"/>
                </a:lnSpc>
              </a:pPr>
              <a:r>
                <a:rPr lang="en-US" sz="2499" b="1" spc="-54">
                  <a:solidFill>
                    <a:srgbClr val="272525"/>
                  </a:solidFill>
                  <a:latin typeface="Source Serif Pro Bold"/>
                  <a:ea typeface="Source Serif Pro Bold"/>
                  <a:cs typeface="Source Serif Pro Bold"/>
                  <a:sym typeface="Source Serif Pro Bold"/>
                </a:rPr>
                <a:t>Education</a:t>
              </a:r>
            </a:p>
          </p:txBody>
        </p:sp>
      </p:grpSp>
      <p:grpSp>
        <p:nvGrpSpPr>
          <p:cNvPr id="42" name="Group 42"/>
          <p:cNvGrpSpPr/>
          <p:nvPr/>
        </p:nvGrpSpPr>
        <p:grpSpPr>
          <a:xfrm>
            <a:off x="8877449" y="6913364"/>
            <a:ext cx="3545979" cy="957560"/>
            <a:chOff x="0" y="0"/>
            <a:chExt cx="4727972" cy="1276747"/>
          </a:xfrm>
        </p:grpSpPr>
        <p:sp>
          <p:nvSpPr>
            <p:cNvPr id="43" name="Freeform 43"/>
            <p:cNvSpPr/>
            <p:nvPr/>
          </p:nvSpPr>
          <p:spPr>
            <a:xfrm>
              <a:off x="0" y="0"/>
              <a:ext cx="4727972" cy="1276747"/>
            </a:xfrm>
            <a:custGeom>
              <a:avLst/>
              <a:gdLst/>
              <a:ahLst/>
              <a:cxnLst/>
              <a:rect l="l" t="t" r="r" b="b"/>
              <a:pathLst>
                <a:path w="4727972" h="1276747">
                  <a:moveTo>
                    <a:pt x="0" y="0"/>
                  </a:moveTo>
                  <a:lnTo>
                    <a:pt x="4727972" y="0"/>
                  </a:lnTo>
                  <a:lnTo>
                    <a:pt x="4727972" y="1276747"/>
                  </a:lnTo>
                  <a:lnTo>
                    <a:pt x="0" y="1276747"/>
                  </a:lnTo>
                  <a:close/>
                </a:path>
              </a:pathLst>
            </a:custGeom>
            <a:solidFill>
              <a:srgbClr val="000000">
                <a:alpha val="0"/>
              </a:srgbClr>
            </a:solidFill>
          </p:spPr>
          <p:txBody>
            <a:bodyPr/>
            <a:lstStyle/>
            <a:p>
              <a:endParaRPr lang="en-US"/>
            </a:p>
          </p:txBody>
        </p:sp>
        <p:sp>
          <p:nvSpPr>
            <p:cNvPr id="44" name="TextBox 44"/>
            <p:cNvSpPr txBox="1"/>
            <p:nvPr/>
          </p:nvSpPr>
          <p:spPr>
            <a:xfrm>
              <a:off x="0" y="-76200"/>
              <a:ext cx="4727972" cy="1352947"/>
            </a:xfrm>
            <a:prstGeom prst="rect">
              <a:avLst/>
            </a:prstGeom>
          </p:spPr>
          <p:txBody>
            <a:bodyPr lIns="0" tIns="0" rIns="0" bIns="0" rtlCol="0" anchor="t"/>
            <a:lstStyle/>
            <a:p>
              <a:pPr algn="l">
                <a:lnSpc>
                  <a:spcPts val="3749"/>
                </a:lnSpc>
              </a:pPr>
              <a:r>
                <a:rPr lang="en-US" sz="2499" spc="-47">
                  <a:solidFill>
                    <a:srgbClr val="272525"/>
                  </a:solidFill>
                  <a:latin typeface="Source Sans Pro"/>
                  <a:ea typeface="Source Sans Pro"/>
                  <a:cs typeface="Source Sans Pro"/>
                  <a:sym typeface="Source Sans Pro"/>
                </a:rPr>
                <a:t>Master's degree in positive psychology (MAPP)</a:t>
              </a:r>
            </a:p>
          </p:txBody>
        </p:sp>
      </p:grpSp>
      <p:grpSp>
        <p:nvGrpSpPr>
          <p:cNvPr id="45" name="Group 45"/>
          <p:cNvGrpSpPr/>
          <p:nvPr/>
        </p:nvGrpSpPr>
        <p:grpSpPr>
          <a:xfrm>
            <a:off x="12717810" y="6289179"/>
            <a:ext cx="682675" cy="682675"/>
            <a:chOff x="0" y="0"/>
            <a:chExt cx="910233" cy="910233"/>
          </a:xfrm>
        </p:grpSpPr>
        <p:sp>
          <p:nvSpPr>
            <p:cNvPr id="46" name="Freeform 46"/>
            <p:cNvSpPr/>
            <p:nvPr/>
          </p:nvSpPr>
          <p:spPr>
            <a:xfrm>
              <a:off x="6350" y="6350"/>
              <a:ext cx="897509" cy="897509"/>
            </a:xfrm>
            <a:custGeom>
              <a:avLst/>
              <a:gdLst/>
              <a:ahLst/>
              <a:cxnLst/>
              <a:rect l="l" t="t" r="r" b="b"/>
              <a:pathLst>
                <a:path w="897509" h="897509">
                  <a:moveTo>
                    <a:pt x="0" y="167513"/>
                  </a:moveTo>
                  <a:cubicBezTo>
                    <a:pt x="0" y="75057"/>
                    <a:pt x="75057" y="0"/>
                    <a:pt x="167513" y="0"/>
                  </a:cubicBezTo>
                  <a:lnTo>
                    <a:pt x="729996" y="0"/>
                  </a:lnTo>
                  <a:cubicBezTo>
                    <a:pt x="822579" y="0"/>
                    <a:pt x="897509" y="75057"/>
                    <a:pt x="897509" y="167513"/>
                  </a:cubicBezTo>
                  <a:lnTo>
                    <a:pt x="897509" y="729996"/>
                  </a:lnTo>
                  <a:cubicBezTo>
                    <a:pt x="897509" y="822579"/>
                    <a:pt x="822452" y="897509"/>
                    <a:pt x="729996" y="897509"/>
                  </a:cubicBezTo>
                  <a:lnTo>
                    <a:pt x="167513" y="897509"/>
                  </a:lnTo>
                  <a:cubicBezTo>
                    <a:pt x="75057" y="897509"/>
                    <a:pt x="0" y="822452"/>
                    <a:pt x="0" y="729996"/>
                  </a:cubicBezTo>
                  <a:close/>
                </a:path>
              </a:pathLst>
            </a:custGeom>
            <a:solidFill>
              <a:srgbClr val="F4D4F7"/>
            </a:solidFill>
          </p:spPr>
          <p:txBody>
            <a:bodyPr/>
            <a:lstStyle/>
            <a:p>
              <a:endParaRPr lang="en-US"/>
            </a:p>
          </p:txBody>
        </p:sp>
        <p:sp>
          <p:nvSpPr>
            <p:cNvPr id="47" name="Freeform 47"/>
            <p:cNvSpPr/>
            <p:nvPr/>
          </p:nvSpPr>
          <p:spPr>
            <a:xfrm>
              <a:off x="0" y="0"/>
              <a:ext cx="910209" cy="910209"/>
            </a:xfrm>
            <a:custGeom>
              <a:avLst/>
              <a:gdLst/>
              <a:ahLst/>
              <a:cxnLst/>
              <a:rect l="l" t="t" r="r" b="b"/>
              <a:pathLst>
                <a:path w="910209" h="910209">
                  <a:moveTo>
                    <a:pt x="0" y="173863"/>
                  </a:moveTo>
                  <a:cubicBezTo>
                    <a:pt x="0" y="77851"/>
                    <a:pt x="77851" y="0"/>
                    <a:pt x="173863" y="0"/>
                  </a:cubicBezTo>
                  <a:lnTo>
                    <a:pt x="736346" y="0"/>
                  </a:lnTo>
                  <a:lnTo>
                    <a:pt x="736346" y="6350"/>
                  </a:lnTo>
                  <a:lnTo>
                    <a:pt x="736346" y="0"/>
                  </a:lnTo>
                  <a:lnTo>
                    <a:pt x="736346" y="6350"/>
                  </a:lnTo>
                  <a:lnTo>
                    <a:pt x="736346" y="0"/>
                  </a:lnTo>
                  <a:cubicBezTo>
                    <a:pt x="832358" y="0"/>
                    <a:pt x="910209" y="77851"/>
                    <a:pt x="910209" y="173863"/>
                  </a:cubicBezTo>
                  <a:lnTo>
                    <a:pt x="910209" y="736346"/>
                  </a:lnTo>
                  <a:lnTo>
                    <a:pt x="903859" y="736346"/>
                  </a:lnTo>
                  <a:lnTo>
                    <a:pt x="910209" y="736346"/>
                  </a:lnTo>
                  <a:cubicBezTo>
                    <a:pt x="910209" y="832358"/>
                    <a:pt x="832358" y="910209"/>
                    <a:pt x="736346" y="910209"/>
                  </a:cubicBezTo>
                  <a:lnTo>
                    <a:pt x="736346" y="903859"/>
                  </a:lnTo>
                  <a:lnTo>
                    <a:pt x="736346" y="910209"/>
                  </a:lnTo>
                  <a:lnTo>
                    <a:pt x="173863" y="910209"/>
                  </a:lnTo>
                  <a:lnTo>
                    <a:pt x="173863" y="903859"/>
                  </a:lnTo>
                  <a:lnTo>
                    <a:pt x="173863" y="910209"/>
                  </a:lnTo>
                  <a:cubicBezTo>
                    <a:pt x="77851" y="910209"/>
                    <a:pt x="0" y="832358"/>
                    <a:pt x="0" y="736346"/>
                  </a:cubicBezTo>
                  <a:lnTo>
                    <a:pt x="0" y="173863"/>
                  </a:lnTo>
                  <a:lnTo>
                    <a:pt x="6350" y="173863"/>
                  </a:lnTo>
                  <a:lnTo>
                    <a:pt x="0" y="173863"/>
                  </a:lnTo>
                  <a:moveTo>
                    <a:pt x="12700" y="173863"/>
                  </a:moveTo>
                  <a:lnTo>
                    <a:pt x="12700" y="736346"/>
                  </a:lnTo>
                  <a:lnTo>
                    <a:pt x="6350" y="736346"/>
                  </a:lnTo>
                  <a:lnTo>
                    <a:pt x="12700" y="736346"/>
                  </a:lnTo>
                  <a:cubicBezTo>
                    <a:pt x="12700" y="825373"/>
                    <a:pt x="84836" y="897509"/>
                    <a:pt x="173863" y="897509"/>
                  </a:cubicBezTo>
                  <a:lnTo>
                    <a:pt x="736346" y="897509"/>
                  </a:lnTo>
                  <a:cubicBezTo>
                    <a:pt x="825373" y="897509"/>
                    <a:pt x="897509" y="825373"/>
                    <a:pt x="897509" y="736346"/>
                  </a:cubicBezTo>
                  <a:lnTo>
                    <a:pt x="897509" y="173863"/>
                  </a:lnTo>
                  <a:lnTo>
                    <a:pt x="903859" y="173863"/>
                  </a:lnTo>
                  <a:lnTo>
                    <a:pt x="897509" y="173863"/>
                  </a:lnTo>
                  <a:cubicBezTo>
                    <a:pt x="897509" y="84836"/>
                    <a:pt x="825373" y="12700"/>
                    <a:pt x="736346" y="12700"/>
                  </a:cubicBezTo>
                  <a:lnTo>
                    <a:pt x="173863" y="12700"/>
                  </a:lnTo>
                  <a:lnTo>
                    <a:pt x="173863" y="6350"/>
                  </a:lnTo>
                  <a:lnTo>
                    <a:pt x="173863" y="12700"/>
                  </a:lnTo>
                  <a:cubicBezTo>
                    <a:pt x="84836" y="12700"/>
                    <a:pt x="12700" y="84836"/>
                    <a:pt x="12700" y="173863"/>
                  </a:cubicBezTo>
                  <a:close/>
                </a:path>
              </a:pathLst>
            </a:custGeom>
            <a:solidFill>
              <a:srgbClr val="DABADD"/>
            </a:solidFill>
          </p:spPr>
          <p:txBody>
            <a:bodyPr/>
            <a:lstStyle/>
            <a:p>
              <a:endParaRPr lang="en-US"/>
            </a:p>
          </p:txBody>
        </p:sp>
      </p:grpSp>
      <p:grpSp>
        <p:nvGrpSpPr>
          <p:cNvPr id="48" name="Group 48"/>
          <p:cNvGrpSpPr/>
          <p:nvPr/>
        </p:nvGrpSpPr>
        <p:grpSpPr>
          <a:xfrm>
            <a:off x="12953554" y="6419255"/>
            <a:ext cx="211188" cy="422374"/>
            <a:chOff x="0" y="0"/>
            <a:chExt cx="281583" cy="563165"/>
          </a:xfrm>
        </p:grpSpPr>
        <p:sp>
          <p:nvSpPr>
            <p:cNvPr id="49" name="Freeform 49"/>
            <p:cNvSpPr/>
            <p:nvPr/>
          </p:nvSpPr>
          <p:spPr>
            <a:xfrm>
              <a:off x="0" y="0"/>
              <a:ext cx="281583" cy="563165"/>
            </a:xfrm>
            <a:custGeom>
              <a:avLst/>
              <a:gdLst/>
              <a:ahLst/>
              <a:cxnLst/>
              <a:rect l="l" t="t" r="r" b="b"/>
              <a:pathLst>
                <a:path w="281583" h="563165">
                  <a:moveTo>
                    <a:pt x="0" y="0"/>
                  </a:moveTo>
                  <a:lnTo>
                    <a:pt x="281583" y="0"/>
                  </a:lnTo>
                  <a:lnTo>
                    <a:pt x="281583" y="563165"/>
                  </a:lnTo>
                  <a:lnTo>
                    <a:pt x="0" y="563165"/>
                  </a:lnTo>
                  <a:close/>
                </a:path>
              </a:pathLst>
            </a:custGeom>
            <a:solidFill>
              <a:srgbClr val="000000">
                <a:alpha val="0"/>
              </a:srgbClr>
            </a:solidFill>
          </p:spPr>
          <p:txBody>
            <a:bodyPr/>
            <a:lstStyle/>
            <a:p>
              <a:endParaRPr lang="en-US"/>
            </a:p>
          </p:txBody>
        </p:sp>
        <p:sp>
          <p:nvSpPr>
            <p:cNvPr id="50" name="TextBox 50"/>
            <p:cNvSpPr txBox="1"/>
            <p:nvPr/>
          </p:nvSpPr>
          <p:spPr>
            <a:xfrm>
              <a:off x="0" y="-38100"/>
              <a:ext cx="281583" cy="601265"/>
            </a:xfrm>
            <a:prstGeom prst="rect">
              <a:avLst/>
            </a:prstGeom>
          </p:spPr>
          <p:txBody>
            <a:bodyPr lIns="0" tIns="0" rIns="0" bIns="0" rtlCol="0" anchor="t"/>
            <a:lstStyle/>
            <a:p>
              <a:pPr algn="ctr">
                <a:lnSpc>
                  <a:spcPts val="3312"/>
                </a:lnSpc>
              </a:pPr>
              <a:r>
                <a:rPr lang="en-US" sz="2499" b="1" spc="-66">
                  <a:solidFill>
                    <a:srgbClr val="272525"/>
                  </a:solidFill>
                  <a:latin typeface="Source Serif Pro Bold"/>
                  <a:ea typeface="Source Serif Pro Bold"/>
                  <a:cs typeface="Source Serif Pro Bold"/>
                  <a:sym typeface="Source Serif Pro Bold"/>
                </a:rPr>
                <a:t>4</a:t>
              </a:r>
            </a:p>
          </p:txBody>
        </p:sp>
      </p:grpSp>
      <p:grpSp>
        <p:nvGrpSpPr>
          <p:cNvPr id="51" name="Group 51"/>
          <p:cNvGrpSpPr/>
          <p:nvPr/>
        </p:nvGrpSpPr>
        <p:grpSpPr>
          <a:xfrm>
            <a:off x="13694866" y="6293941"/>
            <a:ext cx="3520231" cy="439936"/>
            <a:chOff x="0" y="0"/>
            <a:chExt cx="4693642" cy="586582"/>
          </a:xfrm>
        </p:grpSpPr>
        <p:sp>
          <p:nvSpPr>
            <p:cNvPr id="52" name="Freeform 52"/>
            <p:cNvSpPr/>
            <p:nvPr/>
          </p:nvSpPr>
          <p:spPr>
            <a:xfrm>
              <a:off x="0" y="0"/>
              <a:ext cx="4693642" cy="586582"/>
            </a:xfrm>
            <a:custGeom>
              <a:avLst/>
              <a:gdLst/>
              <a:ahLst/>
              <a:cxnLst/>
              <a:rect l="l" t="t" r="r" b="b"/>
              <a:pathLst>
                <a:path w="4693642" h="586582">
                  <a:moveTo>
                    <a:pt x="0" y="0"/>
                  </a:moveTo>
                  <a:lnTo>
                    <a:pt x="4693642" y="0"/>
                  </a:lnTo>
                  <a:lnTo>
                    <a:pt x="4693642" y="586582"/>
                  </a:lnTo>
                  <a:lnTo>
                    <a:pt x="0" y="586582"/>
                  </a:lnTo>
                  <a:close/>
                </a:path>
              </a:pathLst>
            </a:custGeom>
            <a:solidFill>
              <a:srgbClr val="000000">
                <a:alpha val="0"/>
              </a:srgbClr>
            </a:solidFill>
          </p:spPr>
          <p:txBody>
            <a:bodyPr/>
            <a:lstStyle/>
            <a:p>
              <a:endParaRPr lang="en-US"/>
            </a:p>
          </p:txBody>
        </p:sp>
        <p:sp>
          <p:nvSpPr>
            <p:cNvPr id="53" name="TextBox 53"/>
            <p:cNvSpPr txBox="1"/>
            <p:nvPr/>
          </p:nvSpPr>
          <p:spPr>
            <a:xfrm>
              <a:off x="0" y="-47625"/>
              <a:ext cx="4693642" cy="634207"/>
            </a:xfrm>
            <a:prstGeom prst="rect">
              <a:avLst/>
            </a:prstGeom>
          </p:spPr>
          <p:txBody>
            <a:bodyPr lIns="0" tIns="0" rIns="0" bIns="0" rtlCol="0" anchor="t"/>
            <a:lstStyle/>
            <a:p>
              <a:pPr algn="l">
                <a:lnSpc>
                  <a:spcPts val="3437"/>
                </a:lnSpc>
              </a:pPr>
              <a:r>
                <a:rPr lang="en-US" sz="2499" b="1" spc="-54">
                  <a:solidFill>
                    <a:srgbClr val="272525"/>
                  </a:solidFill>
                  <a:latin typeface="Source Serif Pro Bold"/>
                  <a:ea typeface="Source Serif Pro Bold"/>
                  <a:cs typeface="Source Serif Pro Bold"/>
                  <a:sym typeface="Source Serif Pro Bold"/>
                </a:rPr>
                <a:t>Research</a:t>
              </a:r>
            </a:p>
          </p:txBody>
        </p:sp>
      </p:grpSp>
      <p:grpSp>
        <p:nvGrpSpPr>
          <p:cNvPr id="54" name="Group 54"/>
          <p:cNvGrpSpPr/>
          <p:nvPr/>
        </p:nvGrpSpPr>
        <p:grpSpPr>
          <a:xfrm>
            <a:off x="13694866" y="6913364"/>
            <a:ext cx="3545979" cy="1915120"/>
            <a:chOff x="0" y="0"/>
            <a:chExt cx="4727972" cy="2553493"/>
          </a:xfrm>
        </p:grpSpPr>
        <p:sp>
          <p:nvSpPr>
            <p:cNvPr id="55" name="Freeform 55"/>
            <p:cNvSpPr/>
            <p:nvPr/>
          </p:nvSpPr>
          <p:spPr>
            <a:xfrm>
              <a:off x="0" y="0"/>
              <a:ext cx="4727972" cy="2553493"/>
            </a:xfrm>
            <a:custGeom>
              <a:avLst/>
              <a:gdLst/>
              <a:ahLst/>
              <a:cxnLst/>
              <a:rect l="l" t="t" r="r" b="b"/>
              <a:pathLst>
                <a:path w="4727972" h="2553493">
                  <a:moveTo>
                    <a:pt x="0" y="0"/>
                  </a:moveTo>
                  <a:lnTo>
                    <a:pt x="4727972" y="0"/>
                  </a:lnTo>
                  <a:lnTo>
                    <a:pt x="4727972" y="2553493"/>
                  </a:lnTo>
                  <a:lnTo>
                    <a:pt x="0" y="2553493"/>
                  </a:lnTo>
                  <a:close/>
                </a:path>
              </a:pathLst>
            </a:custGeom>
            <a:solidFill>
              <a:srgbClr val="000000">
                <a:alpha val="0"/>
              </a:srgbClr>
            </a:solidFill>
          </p:spPr>
          <p:txBody>
            <a:bodyPr/>
            <a:lstStyle/>
            <a:p>
              <a:endParaRPr lang="en-US"/>
            </a:p>
          </p:txBody>
        </p:sp>
        <p:sp>
          <p:nvSpPr>
            <p:cNvPr id="56" name="TextBox 56"/>
            <p:cNvSpPr txBox="1"/>
            <p:nvPr/>
          </p:nvSpPr>
          <p:spPr>
            <a:xfrm>
              <a:off x="0" y="-76200"/>
              <a:ext cx="4727972" cy="2629693"/>
            </a:xfrm>
            <a:prstGeom prst="rect">
              <a:avLst/>
            </a:prstGeom>
          </p:spPr>
          <p:txBody>
            <a:bodyPr lIns="0" tIns="0" rIns="0" bIns="0" rtlCol="0" anchor="t"/>
            <a:lstStyle/>
            <a:p>
              <a:pPr algn="l">
                <a:lnSpc>
                  <a:spcPts val="3749"/>
                </a:lnSpc>
              </a:pPr>
              <a:r>
                <a:rPr lang="en-US" sz="2499" spc="-47">
                  <a:solidFill>
                    <a:srgbClr val="272525"/>
                  </a:solidFill>
                  <a:latin typeface="Source Sans Pro"/>
                  <a:ea typeface="Source Sans Pro"/>
                  <a:cs typeface="Source Sans Pro"/>
                  <a:sym typeface="Source Sans Pro"/>
                </a:rPr>
                <a:t>Conducted research at UPENN on mindful eating and developed a class for diabetes clinic</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a:stretch>
          </a:blipFill>
        </p:spPr>
        <p:txBody>
          <a:bodyPr/>
          <a:lstStyle/>
          <a:p>
            <a:endParaRPr lang="en-US"/>
          </a:p>
        </p:txBody>
      </p:sp>
      <p:sp>
        <p:nvSpPr>
          <p:cNvPr id="3" name="Freeform 3"/>
          <p:cNvSpPr/>
          <p:nvPr/>
        </p:nvSpPr>
        <p:spPr>
          <a:xfrm>
            <a:off x="-9525" y="0"/>
            <a:ext cx="18288000" cy="3141910"/>
          </a:xfrm>
          <a:custGeom>
            <a:avLst/>
            <a:gdLst/>
            <a:ahLst/>
            <a:cxnLst/>
            <a:rect l="l" t="t" r="r" b="b"/>
            <a:pathLst>
              <a:path w="18288000" h="3141910">
                <a:moveTo>
                  <a:pt x="0" y="0"/>
                </a:moveTo>
                <a:lnTo>
                  <a:pt x="18288000" y="0"/>
                </a:lnTo>
                <a:lnTo>
                  <a:pt x="18288000" y="3141910"/>
                </a:lnTo>
                <a:lnTo>
                  <a:pt x="0" y="3141910"/>
                </a:lnTo>
                <a:lnTo>
                  <a:pt x="0" y="0"/>
                </a:lnTo>
                <a:close/>
              </a:path>
            </a:pathLst>
          </a:custGeom>
          <a:blipFill>
            <a:blip r:embed="rId4"/>
            <a:stretch>
              <a:fillRect t="-144022" b="-144022"/>
            </a:stretch>
          </a:blipFill>
        </p:spPr>
        <p:txBody>
          <a:bodyPr/>
          <a:lstStyle/>
          <a:p>
            <a:endParaRPr lang="en-US"/>
          </a:p>
        </p:txBody>
      </p:sp>
      <p:grpSp>
        <p:nvGrpSpPr>
          <p:cNvPr id="4" name="Group 4"/>
          <p:cNvGrpSpPr/>
          <p:nvPr/>
        </p:nvGrpSpPr>
        <p:grpSpPr>
          <a:xfrm>
            <a:off x="1210940" y="3572365"/>
            <a:ext cx="11835271" cy="1105558"/>
            <a:chOff x="0" y="0"/>
            <a:chExt cx="15780361" cy="1474077"/>
          </a:xfrm>
        </p:grpSpPr>
        <p:sp>
          <p:nvSpPr>
            <p:cNvPr id="5" name="Freeform 5"/>
            <p:cNvSpPr/>
            <p:nvPr/>
          </p:nvSpPr>
          <p:spPr>
            <a:xfrm>
              <a:off x="0" y="0"/>
              <a:ext cx="15780362" cy="1474077"/>
            </a:xfrm>
            <a:custGeom>
              <a:avLst/>
              <a:gdLst/>
              <a:ahLst/>
              <a:cxnLst/>
              <a:rect l="l" t="t" r="r" b="b"/>
              <a:pathLst>
                <a:path w="15780362" h="1474077">
                  <a:moveTo>
                    <a:pt x="0" y="0"/>
                  </a:moveTo>
                  <a:lnTo>
                    <a:pt x="15780362" y="0"/>
                  </a:lnTo>
                  <a:lnTo>
                    <a:pt x="15780362" y="1474077"/>
                  </a:lnTo>
                  <a:lnTo>
                    <a:pt x="0" y="1474077"/>
                  </a:lnTo>
                  <a:close/>
                </a:path>
              </a:pathLst>
            </a:custGeom>
            <a:solidFill>
              <a:srgbClr val="000000">
                <a:alpha val="0"/>
              </a:srgbClr>
            </a:solidFill>
          </p:spPr>
          <p:txBody>
            <a:bodyPr/>
            <a:lstStyle/>
            <a:p>
              <a:endParaRPr lang="en-US"/>
            </a:p>
          </p:txBody>
        </p:sp>
        <p:sp>
          <p:nvSpPr>
            <p:cNvPr id="6" name="TextBox 6"/>
            <p:cNvSpPr txBox="1"/>
            <p:nvPr/>
          </p:nvSpPr>
          <p:spPr>
            <a:xfrm>
              <a:off x="0" y="76200"/>
              <a:ext cx="15780361" cy="1397877"/>
            </a:xfrm>
            <a:prstGeom prst="rect">
              <a:avLst/>
            </a:prstGeom>
          </p:spPr>
          <p:txBody>
            <a:bodyPr lIns="0" tIns="0" rIns="0" bIns="0" rtlCol="0" anchor="t"/>
            <a:lstStyle/>
            <a:p>
              <a:pPr algn="l">
                <a:lnSpc>
                  <a:spcPts val="5812"/>
                </a:lnSpc>
              </a:pPr>
              <a:r>
                <a:rPr lang="en-US" sz="5500" b="1" spc="-93">
                  <a:solidFill>
                    <a:srgbClr val="D73AD7"/>
                  </a:solidFill>
                  <a:latin typeface="Source Serif Pro Bold"/>
                  <a:ea typeface="Source Serif Pro Bold"/>
                  <a:cs typeface="Source Serif Pro Bold"/>
                  <a:sym typeface="Source Serif Pro Bold"/>
                </a:rPr>
                <a:t>Serving an Underserved Population</a:t>
              </a:r>
            </a:p>
          </p:txBody>
        </p:sp>
      </p:grpSp>
      <p:grpSp>
        <p:nvGrpSpPr>
          <p:cNvPr id="7" name="Group 7"/>
          <p:cNvGrpSpPr/>
          <p:nvPr/>
        </p:nvGrpSpPr>
        <p:grpSpPr>
          <a:xfrm>
            <a:off x="1210940" y="5106548"/>
            <a:ext cx="15866120" cy="849555"/>
            <a:chOff x="0" y="0"/>
            <a:chExt cx="21154827" cy="1132740"/>
          </a:xfrm>
        </p:grpSpPr>
        <p:sp>
          <p:nvSpPr>
            <p:cNvPr id="8" name="Freeform 8"/>
            <p:cNvSpPr/>
            <p:nvPr/>
          </p:nvSpPr>
          <p:spPr>
            <a:xfrm>
              <a:off x="0" y="0"/>
              <a:ext cx="21154827" cy="1132740"/>
            </a:xfrm>
            <a:custGeom>
              <a:avLst/>
              <a:gdLst/>
              <a:ahLst/>
              <a:cxnLst/>
              <a:rect l="l" t="t" r="r" b="b"/>
              <a:pathLst>
                <a:path w="21154827" h="1132740">
                  <a:moveTo>
                    <a:pt x="0" y="0"/>
                  </a:moveTo>
                  <a:lnTo>
                    <a:pt x="21154827" y="0"/>
                  </a:lnTo>
                  <a:lnTo>
                    <a:pt x="21154827" y="1132740"/>
                  </a:lnTo>
                  <a:lnTo>
                    <a:pt x="0" y="1132740"/>
                  </a:lnTo>
                  <a:close/>
                </a:path>
              </a:pathLst>
            </a:custGeom>
            <a:solidFill>
              <a:srgbClr val="000000">
                <a:alpha val="0"/>
              </a:srgbClr>
            </a:solidFill>
          </p:spPr>
          <p:txBody>
            <a:bodyPr/>
            <a:lstStyle/>
            <a:p>
              <a:endParaRPr lang="en-US"/>
            </a:p>
          </p:txBody>
        </p:sp>
        <p:sp>
          <p:nvSpPr>
            <p:cNvPr id="9" name="TextBox 9"/>
            <p:cNvSpPr txBox="1"/>
            <p:nvPr/>
          </p:nvSpPr>
          <p:spPr>
            <a:xfrm>
              <a:off x="0" y="-66675"/>
              <a:ext cx="21154827" cy="1199415"/>
            </a:xfrm>
            <a:prstGeom prst="rect">
              <a:avLst/>
            </a:prstGeom>
          </p:spPr>
          <p:txBody>
            <a:bodyPr lIns="0" tIns="0" rIns="0" bIns="0" rtlCol="0" anchor="t"/>
            <a:lstStyle/>
            <a:p>
              <a:pPr algn="l">
                <a:lnSpc>
                  <a:spcPts val="3124"/>
                </a:lnSpc>
              </a:pPr>
              <a:r>
                <a:rPr lang="en-US" sz="2499" dirty="0">
                  <a:solidFill>
                    <a:srgbClr val="272525"/>
                  </a:solidFill>
                  <a:latin typeface="Arial"/>
                  <a:ea typeface="Arial"/>
                  <a:cs typeface="Arial"/>
                  <a:sym typeface="Arial"/>
                </a:rPr>
                <a:t>At Cook County Health (CCH), </a:t>
              </a:r>
              <a:r>
                <a:rPr lang="en-US" sz="2499" dirty="0">
                  <a:solidFill>
                    <a:srgbClr val="222222"/>
                  </a:solidFill>
                  <a:latin typeface="Arial"/>
                  <a:ea typeface="Arial"/>
                  <a:cs typeface="Arial"/>
                  <a:sym typeface="Arial"/>
                </a:rPr>
                <a:t>we serve one of America’s most diverse and vulnerable populations</a:t>
              </a:r>
              <a:r>
                <a:rPr lang="en-US" sz="2499" dirty="0">
                  <a:solidFill>
                    <a:srgbClr val="272525"/>
                  </a:solidFill>
                  <a:latin typeface="Arial"/>
                  <a:ea typeface="Arial"/>
                  <a:cs typeface="Arial"/>
                  <a:sym typeface="Arial"/>
                </a:rPr>
                <a:t>, with </a:t>
              </a:r>
              <a:r>
                <a:rPr lang="en-US" sz="2499" b="1" dirty="0">
                  <a:solidFill>
                    <a:srgbClr val="272525"/>
                  </a:solidFill>
                  <a:latin typeface="Arial Bold"/>
                  <a:ea typeface="Arial Bold"/>
                  <a:cs typeface="Arial Bold"/>
                  <a:sym typeface="Arial Bold"/>
                </a:rPr>
                <a:t>approximately 30% of</a:t>
              </a:r>
              <a:r>
                <a:rPr lang="en-US" sz="2499" b="1" dirty="0">
                  <a:solidFill>
                    <a:srgbClr val="222222"/>
                  </a:solidFill>
                  <a:latin typeface="Arial Bold"/>
                  <a:ea typeface="Arial Bold"/>
                  <a:cs typeface="Arial Bold"/>
                  <a:sym typeface="Arial Bold"/>
                </a:rPr>
                <a:t> people seeking care lack health insurance.</a:t>
              </a:r>
            </a:p>
          </p:txBody>
        </p:sp>
      </p:grpSp>
      <p:grpSp>
        <p:nvGrpSpPr>
          <p:cNvPr id="10" name="Group 10"/>
          <p:cNvGrpSpPr/>
          <p:nvPr/>
        </p:nvGrpSpPr>
        <p:grpSpPr>
          <a:xfrm>
            <a:off x="1210940" y="6160949"/>
            <a:ext cx="15866120" cy="402134"/>
            <a:chOff x="0" y="0"/>
            <a:chExt cx="21154827" cy="536178"/>
          </a:xfrm>
        </p:grpSpPr>
        <p:sp>
          <p:nvSpPr>
            <p:cNvPr id="11" name="Freeform 11"/>
            <p:cNvSpPr/>
            <p:nvPr/>
          </p:nvSpPr>
          <p:spPr>
            <a:xfrm>
              <a:off x="0" y="0"/>
              <a:ext cx="21154827" cy="536178"/>
            </a:xfrm>
            <a:custGeom>
              <a:avLst/>
              <a:gdLst/>
              <a:ahLst/>
              <a:cxnLst/>
              <a:rect l="l" t="t" r="r" b="b"/>
              <a:pathLst>
                <a:path w="21154827" h="536178">
                  <a:moveTo>
                    <a:pt x="0" y="0"/>
                  </a:moveTo>
                  <a:lnTo>
                    <a:pt x="21154827" y="0"/>
                  </a:lnTo>
                  <a:lnTo>
                    <a:pt x="21154827" y="536178"/>
                  </a:lnTo>
                  <a:lnTo>
                    <a:pt x="0" y="536178"/>
                  </a:lnTo>
                  <a:close/>
                </a:path>
              </a:pathLst>
            </a:custGeom>
            <a:solidFill>
              <a:srgbClr val="000000">
                <a:alpha val="0"/>
              </a:srgbClr>
            </a:solidFill>
          </p:spPr>
          <p:txBody>
            <a:bodyPr/>
            <a:lstStyle/>
            <a:p>
              <a:endParaRPr lang="en-US"/>
            </a:p>
          </p:txBody>
        </p:sp>
        <p:sp>
          <p:nvSpPr>
            <p:cNvPr id="12" name="TextBox 12"/>
            <p:cNvSpPr txBox="1"/>
            <p:nvPr/>
          </p:nvSpPr>
          <p:spPr>
            <a:xfrm>
              <a:off x="0" y="-19050"/>
              <a:ext cx="21154827" cy="555228"/>
            </a:xfrm>
            <a:prstGeom prst="rect">
              <a:avLst/>
            </a:prstGeom>
          </p:spPr>
          <p:txBody>
            <a:bodyPr lIns="0" tIns="0" rIns="0" bIns="0" rtlCol="0" anchor="t"/>
            <a:lstStyle/>
            <a:p>
              <a:pPr algn="l">
                <a:lnSpc>
                  <a:spcPts val="3124"/>
                </a:lnSpc>
              </a:pPr>
              <a:r>
                <a:rPr lang="en-US" sz="2499" spc="-40" dirty="0">
                  <a:solidFill>
                    <a:srgbClr val="272525"/>
                  </a:solidFill>
                  <a:latin typeface="Source Sans Pro"/>
                  <a:ea typeface="Source Sans Pro"/>
                  <a:cs typeface="Source Sans Pro"/>
                  <a:sym typeface="Source Sans Pro"/>
                </a:rPr>
                <a:t>Our community members face significant systemic health barriers, including:</a:t>
              </a:r>
            </a:p>
          </p:txBody>
        </p:sp>
      </p:grpSp>
      <p:grpSp>
        <p:nvGrpSpPr>
          <p:cNvPr id="13" name="Group 13"/>
          <p:cNvGrpSpPr/>
          <p:nvPr/>
        </p:nvGrpSpPr>
        <p:grpSpPr>
          <a:xfrm>
            <a:off x="1210940" y="6767929"/>
            <a:ext cx="15866120" cy="402134"/>
            <a:chOff x="0" y="0"/>
            <a:chExt cx="21154827" cy="536178"/>
          </a:xfrm>
        </p:grpSpPr>
        <p:sp>
          <p:nvSpPr>
            <p:cNvPr id="14" name="Freeform 14"/>
            <p:cNvSpPr/>
            <p:nvPr/>
          </p:nvSpPr>
          <p:spPr>
            <a:xfrm>
              <a:off x="0" y="0"/>
              <a:ext cx="21154827" cy="536178"/>
            </a:xfrm>
            <a:custGeom>
              <a:avLst/>
              <a:gdLst/>
              <a:ahLst/>
              <a:cxnLst/>
              <a:rect l="l" t="t" r="r" b="b"/>
              <a:pathLst>
                <a:path w="21154827" h="536178">
                  <a:moveTo>
                    <a:pt x="0" y="0"/>
                  </a:moveTo>
                  <a:lnTo>
                    <a:pt x="21154827" y="0"/>
                  </a:lnTo>
                  <a:lnTo>
                    <a:pt x="21154827" y="536178"/>
                  </a:lnTo>
                  <a:lnTo>
                    <a:pt x="0" y="536178"/>
                  </a:lnTo>
                  <a:close/>
                </a:path>
              </a:pathLst>
            </a:custGeom>
            <a:solidFill>
              <a:srgbClr val="000000">
                <a:alpha val="0"/>
              </a:srgbClr>
            </a:solidFill>
          </p:spPr>
          <p:txBody>
            <a:bodyPr/>
            <a:lstStyle/>
            <a:p>
              <a:endParaRPr lang="en-US"/>
            </a:p>
          </p:txBody>
        </p:sp>
        <p:sp>
          <p:nvSpPr>
            <p:cNvPr id="15" name="TextBox 15"/>
            <p:cNvSpPr txBox="1"/>
            <p:nvPr/>
          </p:nvSpPr>
          <p:spPr>
            <a:xfrm>
              <a:off x="0" y="-19050"/>
              <a:ext cx="21154827" cy="555228"/>
            </a:xfrm>
            <a:prstGeom prst="rect">
              <a:avLst/>
            </a:prstGeom>
          </p:spPr>
          <p:txBody>
            <a:bodyPr lIns="0" tIns="0" rIns="0" bIns="0" rtlCol="0" anchor="t"/>
            <a:lstStyle/>
            <a:p>
              <a:pPr marL="377031" lvl="1" indent="-188516" algn="l">
                <a:lnSpc>
                  <a:spcPts val="3124"/>
                </a:lnSpc>
                <a:buFont typeface="Arial"/>
                <a:buChar char="•"/>
              </a:pPr>
              <a:r>
                <a:rPr lang="en-US" sz="2499" spc="-40" dirty="0">
                  <a:solidFill>
                    <a:srgbClr val="272525"/>
                  </a:solidFill>
                  <a:latin typeface="Source Sans Pro"/>
                  <a:ea typeface="Source Sans Pro"/>
                  <a:cs typeface="Source Sans Pro"/>
                  <a:sym typeface="Source Sans Pro"/>
                </a:rPr>
                <a:t>Food insecurity and limited access to healthy foods</a:t>
              </a:r>
            </a:p>
          </p:txBody>
        </p:sp>
      </p:grpSp>
      <p:grpSp>
        <p:nvGrpSpPr>
          <p:cNvPr id="16" name="Group 16"/>
          <p:cNvGrpSpPr/>
          <p:nvPr/>
        </p:nvGrpSpPr>
        <p:grpSpPr>
          <a:xfrm>
            <a:off x="1210940" y="7374909"/>
            <a:ext cx="15866120" cy="402134"/>
            <a:chOff x="0" y="0"/>
            <a:chExt cx="21154827" cy="536178"/>
          </a:xfrm>
        </p:grpSpPr>
        <p:sp>
          <p:nvSpPr>
            <p:cNvPr id="17" name="Freeform 17"/>
            <p:cNvSpPr/>
            <p:nvPr/>
          </p:nvSpPr>
          <p:spPr>
            <a:xfrm>
              <a:off x="0" y="0"/>
              <a:ext cx="21154827" cy="536178"/>
            </a:xfrm>
            <a:custGeom>
              <a:avLst/>
              <a:gdLst/>
              <a:ahLst/>
              <a:cxnLst/>
              <a:rect l="l" t="t" r="r" b="b"/>
              <a:pathLst>
                <a:path w="21154827" h="536178">
                  <a:moveTo>
                    <a:pt x="0" y="0"/>
                  </a:moveTo>
                  <a:lnTo>
                    <a:pt x="21154827" y="0"/>
                  </a:lnTo>
                  <a:lnTo>
                    <a:pt x="21154827" y="536178"/>
                  </a:lnTo>
                  <a:lnTo>
                    <a:pt x="0" y="536178"/>
                  </a:lnTo>
                  <a:close/>
                </a:path>
              </a:pathLst>
            </a:custGeom>
            <a:solidFill>
              <a:srgbClr val="000000">
                <a:alpha val="0"/>
              </a:srgbClr>
            </a:solidFill>
          </p:spPr>
          <p:txBody>
            <a:bodyPr/>
            <a:lstStyle/>
            <a:p>
              <a:endParaRPr lang="en-US"/>
            </a:p>
          </p:txBody>
        </p:sp>
        <p:sp>
          <p:nvSpPr>
            <p:cNvPr id="18" name="TextBox 18"/>
            <p:cNvSpPr txBox="1"/>
            <p:nvPr/>
          </p:nvSpPr>
          <p:spPr>
            <a:xfrm>
              <a:off x="0" y="-19050"/>
              <a:ext cx="21154827" cy="555228"/>
            </a:xfrm>
            <a:prstGeom prst="rect">
              <a:avLst/>
            </a:prstGeom>
          </p:spPr>
          <p:txBody>
            <a:bodyPr lIns="0" tIns="0" rIns="0" bIns="0" rtlCol="0" anchor="t"/>
            <a:lstStyle/>
            <a:p>
              <a:pPr marL="377031" lvl="1" indent="-188516" algn="l">
                <a:lnSpc>
                  <a:spcPts val="3124"/>
                </a:lnSpc>
                <a:buFont typeface="Arial"/>
                <a:buChar char="•"/>
              </a:pPr>
              <a:r>
                <a:rPr lang="en-US" sz="2499" spc="-40" dirty="0">
                  <a:solidFill>
                    <a:srgbClr val="272525"/>
                  </a:solidFill>
                  <a:latin typeface="Source Sans Pro"/>
                  <a:ea typeface="Source Sans Pro"/>
                  <a:cs typeface="Source Sans Pro"/>
                  <a:sym typeface="Source Sans Pro"/>
                </a:rPr>
                <a:t>Literacy and language barriers</a:t>
              </a:r>
            </a:p>
          </p:txBody>
        </p:sp>
      </p:grpSp>
      <p:grpSp>
        <p:nvGrpSpPr>
          <p:cNvPr id="19" name="Group 19"/>
          <p:cNvGrpSpPr/>
          <p:nvPr/>
        </p:nvGrpSpPr>
        <p:grpSpPr>
          <a:xfrm>
            <a:off x="1210940" y="7981889"/>
            <a:ext cx="15866120" cy="402134"/>
            <a:chOff x="0" y="0"/>
            <a:chExt cx="21154827" cy="536178"/>
          </a:xfrm>
        </p:grpSpPr>
        <p:sp>
          <p:nvSpPr>
            <p:cNvPr id="20" name="Freeform 20"/>
            <p:cNvSpPr/>
            <p:nvPr/>
          </p:nvSpPr>
          <p:spPr>
            <a:xfrm>
              <a:off x="0" y="0"/>
              <a:ext cx="21154827" cy="536178"/>
            </a:xfrm>
            <a:custGeom>
              <a:avLst/>
              <a:gdLst/>
              <a:ahLst/>
              <a:cxnLst/>
              <a:rect l="l" t="t" r="r" b="b"/>
              <a:pathLst>
                <a:path w="21154827" h="536178">
                  <a:moveTo>
                    <a:pt x="0" y="0"/>
                  </a:moveTo>
                  <a:lnTo>
                    <a:pt x="21154827" y="0"/>
                  </a:lnTo>
                  <a:lnTo>
                    <a:pt x="21154827" y="536178"/>
                  </a:lnTo>
                  <a:lnTo>
                    <a:pt x="0" y="536178"/>
                  </a:lnTo>
                  <a:close/>
                </a:path>
              </a:pathLst>
            </a:custGeom>
            <a:solidFill>
              <a:srgbClr val="000000">
                <a:alpha val="0"/>
              </a:srgbClr>
            </a:solidFill>
          </p:spPr>
          <p:txBody>
            <a:bodyPr/>
            <a:lstStyle/>
            <a:p>
              <a:endParaRPr lang="en-US"/>
            </a:p>
          </p:txBody>
        </p:sp>
        <p:sp>
          <p:nvSpPr>
            <p:cNvPr id="21" name="TextBox 21"/>
            <p:cNvSpPr txBox="1"/>
            <p:nvPr/>
          </p:nvSpPr>
          <p:spPr>
            <a:xfrm>
              <a:off x="0" y="-19050"/>
              <a:ext cx="21154827" cy="555228"/>
            </a:xfrm>
            <a:prstGeom prst="rect">
              <a:avLst/>
            </a:prstGeom>
          </p:spPr>
          <p:txBody>
            <a:bodyPr lIns="0" tIns="0" rIns="0" bIns="0" rtlCol="0" anchor="t"/>
            <a:lstStyle/>
            <a:p>
              <a:pPr marL="377031" lvl="1" indent="-188516" algn="l">
                <a:lnSpc>
                  <a:spcPts val="3124"/>
                </a:lnSpc>
                <a:buFont typeface="Arial"/>
                <a:buChar char="•"/>
              </a:pPr>
              <a:r>
                <a:rPr lang="en-US" sz="2499" spc="-40" dirty="0">
                  <a:solidFill>
                    <a:srgbClr val="272525"/>
                  </a:solidFill>
                  <a:latin typeface="Source Sans Pro"/>
                  <a:ea typeface="Source Sans Pro"/>
                  <a:cs typeface="Source Sans Pro"/>
                  <a:sym typeface="Source Sans Pro"/>
                </a:rPr>
                <a:t>Economic hardships and social stressors</a:t>
              </a:r>
            </a:p>
          </p:txBody>
        </p:sp>
      </p:grpSp>
      <p:grpSp>
        <p:nvGrpSpPr>
          <p:cNvPr id="22" name="Group 22"/>
          <p:cNvGrpSpPr/>
          <p:nvPr/>
        </p:nvGrpSpPr>
        <p:grpSpPr>
          <a:xfrm>
            <a:off x="1210940" y="8588871"/>
            <a:ext cx="15866120" cy="1376653"/>
            <a:chOff x="0" y="0"/>
            <a:chExt cx="21154827" cy="1835537"/>
          </a:xfrm>
        </p:grpSpPr>
        <p:sp>
          <p:nvSpPr>
            <p:cNvPr id="23" name="Freeform 23"/>
            <p:cNvSpPr/>
            <p:nvPr/>
          </p:nvSpPr>
          <p:spPr>
            <a:xfrm>
              <a:off x="0" y="0"/>
              <a:ext cx="21154827" cy="1835537"/>
            </a:xfrm>
            <a:custGeom>
              <a:avLst/>
              <a:gdLst/>
              <a:ahLst/>
              <a:cxnLst/>
              <a:rect l="l" t="t" r="r" b="b"/>
              <a:pathLst>
                <a:path w="21154827" h="1835537">
                  <a:moveTo>
                    <a:pt x="0" y="0"/>
                  </a:moveTo>
                  <a:lnTo>
                    <a:pt x="21154827" y="0"/>
                  </a:lnTo>
                  <a:lnTo>
                    <a:pt x="21154827" y="1835537"/>
                  </a:lnTo>
                  <a:lnTo>
                    <a:pt x="0" y="1835537"/>
                  </a:lnTo>
                  <a:close/>
                </a:path>
              </a:pathLst>
            </a:custGeom>
            <a:solidFill>
              <a:srgbClr val="000000">
                <a:alpha val="0"/>
              </a:srgbClr>
            </a:solidFill>
          </p:spPr>
          <p:txBody>
            <a:bodyPr/>
            <a:lstStyle/>
            <a:p>
              <a:endParaRPr lang="en-US"/>
            </a:p>
          </p:txBody>
        </p:sp>
        <p:sp>
          <p:nvSpPr>
            <p:cNvPr id="24" name="TextBox 24"/>
            <p:cNvSpPr txBox="1"/>
            <p:nvPr/>
          </p:nvSpPr>
          <p:spPr>
            <a:xfrm>
              <a:off x="0" y="-19050"/>
              <a:ext cx="21154827" cy="1854587"/>
            </a:xfrm>
            <a:prstGeom prst="rect">
              <a:avLst/>
            </a:prstGeom>
          </p:spPr>
          <p:txBody>
            <a:bodyPr lIns="0" tIns="0" rIns="0" bIns="0" rtlCol="0" anchor="t"/>
            <a:lstStyle/>
            <a:p>
              <a:pPr algn="l">
                <a:lnSpc>
                  <a:spcPts val="3124"/>
                </a:lnSpc>
              </a:pPr>
              <a:r>
                <a:rPr lang="en-US" sz="2499" spc="-39" dirty="0">
                  <a:solidFill>
                    <a:srgbClr val="272525"/>
                  </a:solidFill>
                  <a:latin typeface="Source Sans Pro"/>
                  <a:ea typeface="Source Sans Pro"/>
                  <a:cs typeface="Source Sans Pro"/>
                  <a:sym typeface="Source Sans Pro"/>
                </a:rPr>
                <a:t>To address these complex challenges, our diabetes education program goes beyond traditional nutrition counseling. </a:t>
              </a:r>
            </a:p>
            <a:p>
              <a:pPr algn="l">
                <a:lnSpc>
                  <a:spcPts val="3124"/>
                </a:lnSpc>
              </a:pPr>
              <a:r>
                <a:rPr lang="en-US" sz="2499" spc="-40" dirty="0">
                  <a:solidFill>
                    <a:srgbClr val="272525"/>
                  </a:solidFill>
                  <a:latin typeface="Source Sans Pro"/>
                  <a:ea typeface="Source Sans Pro"/>
                  <a:cs typeface="Source Sans Pro"/>
                  <a:sym typeface="Source Sans Pro"/>
                </a:rPr>
                <a:t>We take a comprehensive approach that integrates </a:t>
              </a:r>
              <a:r>
                <a:rPr lang="en-US" sz="2499" b="1" spc="-40" dirty="0">
                  <a:solidFill>
                    <a:srgbClr val="272525"/>
                  </a:solidFill>
                  <a:latin typeface="Source Sans Pro Bold"/>
                  <a:ea typeface="Source Sans Pro Bold"/>
                  <a:cs typeface="Source Sans Pro Bold"/>
                  <a:sym typeface="Source Sans Pro Bold"/>
                </a:rPr>
                <a:t>cultural sensitivity</a:t>
              </a:r>
              <a:r>
                <a:rPr lang="en-US" sz="2499" spc="-40" dirty="0">
                  <a:solidFill>
                    <a:srgbClr val="272525"/>
                  </a:solidFill>
                  <a:latin typeface="Source Sans Pro"/>
                  <a:ea typeface="Source Sans Pro"/>
                  <a:cs typeface="Source Sans Pro"/>
                  <a:sym typeface="Source Sans Pro"/>
                </a:rPr>
                <a:t>, ensures </a:t>
              </a:r>
              <a:r>
                <a:rPr lang="en-US" sz="2499" b="1" spc="-40" dirty="0">
                  <a:solidFill>
                    <a:srgbClr val="272525"/>
                  </a:solidFill>
                  <a:latin typeface="Source Sans Pro Bold"/>
                  <a:ea typeface="Source Sans Pro Bold"/>
                  <a:cs typeface="Source Sans Pro Bold"/>
                  <a:sym typeface="Source Sans Pro Bold"/>
                </a:rPr>
                <a:t>accessibility</a:t>
              </a:r>
              <a:r>
                <a:rPr lang="en-US" sz="2499" spc="-40" dirty="0">
                  <a:solidFill>
                    <a:srgbClr val="272525"/>
                  </a:solidFill>
                  <a:latin typeface="Source Sans Pro"/>
                  <a:ea typeface="Source Sans Pro"/>
                  <a:cs typeface="Source Sans Pro"/>
                  <a:sym typeface="Source Sans Pro"/>
                </a:rPr>
                <a:t>, and provides essential </a:t>
              </a:r>
              <a:r>
                <a:rPr lang="en-US" sz="2499" b="1" spc="-40" dirty="0">
                  <a:solidFill>
                    <a:srgbClr val="272525"/>
                  </a:solidFill>
                  <a:latin typeface="Source Sans Pro Bold"/>
                  <a:ea typeface="Source Sans Pro Bold"/>
                  <a:cs typeface="Source Sans Pro Bold"/>
                  <a:sym typeface="Source Sans Pro Bold"/>
                </a:rPr>
                <a:t>behavioral health support</a:t>
              </a:r>
              <a:r>
                <a:rPr lang="en-US" sz="2499" spc="-40" dirty="0">
                  <a:solidFill>
                    <a:srgbClr val="272525"/>
                  </a:solidFill>
                  <a:latin typeface="Source Sans Pro"/>
                  <a:ea typeface="Source Sans Pro"/>
                  <a:cs typeface="Source Sans Pro"/>
                  <a:sym typeface="Source Sans Pro"/>
                </a:rPr>
                <a:t> to meet our community's unique needs.</a:t>
              </a: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278</TotalTime>
  <Words>5912</Words>
  <Application>Microsoft Office PowerPoint</Application>
  <PresentationFormat>Custom</PresentationFormat>
  <Paragraphs>449</Paragraphs>
  <Slides>43</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signika_negativeregular</vt:lpstr>
      <vt:lpstr>Calibri</vt:lpstr>
      <vt:lpstr>Arial Bold</vt:lpstr>
      <vt:lpstr>Source Serif Pro Bold</vt:lpstr>
      <vt:lpstr>Open Sans</vt:lpstr>
      <vt:lpstr>Source Sans Pro Italics</vt:lpstr>
      <vt:lpstr>Source Sans Pro</vt:lpstr>
      <vt:lpstr>Source Sans Pro Bold</vt:lpstr>
      <vt:lpstr>Times New Roman</vt:lpstr>
      <vt:lpstr>Arial</vt:lpstr>
      <vt:lpstr>Office Theme</vt:lpstr>
      <vt:lpstr>Mindful Eating for Successful Diabetes Management |Level 5 |2025 </vt:lpstr>
      <vt:lpstr>Diabetes Education Services Inclusion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Editing FINAL-Mindful-Eating-for-Diabetes-Manageme</dc:title>
  <dc:creator>Evans, Evgeniya</dc:creator>
  <cp:lastModifiedBy>Beverly Thomassian</cp:lastModifiedBy>
  <cp:revision>11</cp:revision>
  <dcterms:created xsi:type="dcterms:W3CDTF">2006-08-16T00:00:00Z</dcterms:created>
  <dcterms:modified xsi:type="dcterms:W3CDTF">2025-06-10T15:32:47Z</dcterms:modified>
  <dc:identifier>DAGmQIjsEY4</dc:identifier>
</cp:coreProperties>
</file>